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4" r:id="rId20"/>
    <p:sldId id="275" r:id="rId21"/>
    <p:sldId id="276" r:id="rId22"/>
    <p:sldId id="277" r:id="rId23"/>
    <p:sldId id="278" r:id="rId24"/>
    <p:sldId id="279" r:id="rId25"/>
    <p:sldId id="280" r:id="rId26"/>
    <p:sldId id="281" r:id="rId27"/>
    <p:sldId id="283" r:id="rId28"/>
    <p:sldId id="284" r:id="rId29"/>
    <p:sldId id="285" r:id="rId30"/>
    <p:sldId id="286" r:id="rId31"/>
    <p:sldId id="287" r:id="rId32"/>
    <p:sldId id="288" r:id="rId33"/>
    <p:sldId id="289" r:id="rId34"/>
    <p:sldId id="290" r:id="rId35"/>
    <p:sldId id="291" r:id="rId36"/>
    <p:sldId id="292" r:id="rId3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324" y="96"/>
      </p:cViewPr>
      <p:guideLst/>
    </p:cSldViewPr>
  </p:slideViewPr>
  <p:notesTextViewPr>
    <p:cViewPr>
      <p:scale>
        <a:sx n="1" d="1"/>
        <a:sy n="1" d="1"/>
      </p:scale>
      <p:origin x="0" y="0"/>
    </p:cViewPr>
  </p:notesTextViewPr>
  <p:sorterViewPr>
    <p:cViewPr varScale="1">
      <p:scale>
        <a:sx n="100" d="100"/>
        <a:sy n="100" d="100"/>
      </p:scale>
      <p:origin x="0" y="-690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95" name="Shape 9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67" name="Shape 167"/>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a:ea typeface="Arial"/>
              <a:cs typeface="Arial"/>
              <a:sym typeface="Arial"/>
            </a:endParaRPr>
          </a:p>
        </p:txBody>
      </p:sp>
      <p:sp>
        <p:nvSpPr>
          <p:cNvPr id="168" name="Shape 16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10</a:t>
            </a:fld>
            <a:endParaRPr sz="1200">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75" name="Shape 175"/>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a:ea typeface="Arial"/>
              <a:cs typeface="Arial"/>
              <a:sym typeface="Arial"/>
            </a:endParaRPr>
          </a:p>
        </p:txBody>
      </p:sp>
      <p:sp>
        <p:nvSpPr>
          <p:cNvPr id="176" name="Shape 176"/>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11</a:t>
            </a:fld>
            <a:endParaRPr sz="1200">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82" name="Shape 18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88" name="Shape 188"/>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a:ea typeface="Arial"/>
              <a:cs typeface="Arial"/>
              <a:sym typeface="Arial"/>
            </a:endParaRPr>
          </a:p>
        </p:txBody>
      </p:sp>
      <p:sp>
        <p:nvSpPr>
          <p:cNvPr id="189" name="Shape 189"/>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13</a:t>
            </a:fld>
            <a:endParaRPr sz="1200">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97" name="Shape 19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05" name="Shape 20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11" name="Shape 21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26" name="Shape 22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18" name="Shape 2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33" name="Shape 233"/>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00" name="Shape 1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43" name="Shape 24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50" name="Shape 25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60" name="Shape 26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Shape 269"/>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70" name="Shape 27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80" name="Shape 28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87" name="Shape 28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94" name="Shape 29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11" name="Shape 31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Shape 317"/>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18" name="Shape 3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25" name="Shape 32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06" name="Shape 1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39" name="Shape 33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59" name="Shape 35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67" name="Shape 367"/>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a:ea typeface="Arial"/>
              <a:cs typeface="Arial"/>
              <a:sym typeface="Arial"/>
            </a:endParaRPr>
          </a:p>
        </p:txBody>
      </p:sp>
      <p:sp>
        <p:nvSpPr>
          <p:cNvPr id="368" name="Shape 36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32</a:t>
            </a:fld>
            <a:endParaRPr sz="1200">
              <a:solidFill>
                <a:schemeClr val="dk1"/>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75" name="Shape 375"/>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a:ea typeface="Arial"/>
              <a:cs typeface="Arial"/>
              <a:sym typeface="Arial"/>
            </a:endParaRPr>
          </a:p>
        </p:txBody>
      </p:sp>
      <p:sp>
        <p:nvSpPr>
          <p:cNvPr id="376" name="Shape 376"/>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33</a:t>
            </a:fld>
            <a:endParaRPr sz="1200">
              <a:solidFill>
                <a:schemeClr val="dk1"/>
              </a:solidFill>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Shape 38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83" name="Shape 383"/>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a:ea typeface="Arial"/>
              <a:cs typeface="Arial"/>
              <a:sym typeface="Arial"/>
            </a:endParaRPr>
          </a:p>
        </p:txBody>
      </p:sp>
      <p:sp>
        <p:nvSpPr>
          <p:cNvPr id="384" name="Shape 384"/>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34</a:t>
            </a:fld>
            <a:endParaRPr sz="1200">
              <a:solidFill>
                <a:schemeClr val="dk1"/>
              </a:solidFill>
              <a:latin typeface="Arial"/>
              <a:ea typeface="Arial"/>
              <a:cs typeface="Arial"/>
              <a:sym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Shape 389"/>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90" name="Shape 39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Shape 397"/>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rgbClr val="000000"/>
                </a:solidFill>
                <a:latin typeface="Arial"/>
                <a:ea typeface="Arial"/>
                <a:cs typeface="Arial"/>
                <a:sym typeface="Arial"/>
              </a:rPr>
              <a:t>36</a:t>
            </a:fld>
            <a:endParaRPr sz="1200">
              <a:solidFill>
                <a:srgbClr val="000000"/>
              </a:solidFill>
              <a:latin typeface="Arial"/>
              <a:ea typeface="Arial"/>
              <a:cs typeface="Arial"/>
              <a:sym typeface="Arial"/>
            </a:endParaRPr>
          </a:p>
        </p:txBody>
      </p:sp>
      <p:sp>
        <p:nvSpPr>
          <p:cNvPr id="398" name="Shape 398"/>
          <p:cNvSpPr>
            <a:spLocks noGrp="1" noRot="1" noChangeAspect="1"/>
          </p:cNvSpPr>
          <p:nvPr>
            <p:ph type="sldImg" idx="2"/>
          </p:nvPr>
        </p:nvSpPr>
        <p:spPr>
          <a:xfrm>
            <a:off x="381000" y="685800"/>
            <a:ext cx="6096000" cy="34305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9" name="Shape 399"/>
          <p:cNvSpPr txBox="1">
            <a:spLocks noGrp="1"/>
          </p:cNvSpPr>
          <p:nvPr>
            <p:ph type="body" idx="1"/>
          </p:nvPr>
        </p:nvSpPr>
        <p:spPr>
          <a:xfrm>
            <a:off x="685800" y="4400550"/>
            <a:ext cx="5486400" cy="3600450"/>
          </a:xfrm>
          <a:prstGeom prst="rect">
            <a:avLst/>
          </a:prstGeom>
          <a:noFill/>
          <a:ln>
            <a:noFill/>
          </a:ln>
        </p:spPr>
        <p:txBody>
          <a:bodyPr spcFirstLastPara="1" wrap="square" lIns="91400" tIns="45700" rIns="91400"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13" name="Shape 113"/>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a:ea typeface="Arial"/>
              <a:cs typeface="Arial"/>
              <a:sym typeface="Arial"/>
            </a:endParaRPr>
          </a:p>
        </p:txBody>
      </p:sp>
      <p:sp>
        <p:nvSpPr>
          <p:cNvPr id="114" name="Shape 114"/>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4</a:t>
            </a:fld>
            <a:endParaRPr sz="1200">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21" name="Shape 121"/>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Arial"/>
              <a:ea typeface="Arial"/>
              <a:cs typeface="Arial"/>
              <a:sym typeface="Arial"/>
            </a:endParaRPr>
          </a:p>
        </p:txBody>
      </p:sp>
      <p:sp>
        <p:nvSpPr>
          <p:cNvPr id="122" name="Shape 122"/>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Arial"/>
                <a:ea typeface="Arial"/>
                <a:cs typeface="Arial"/>
                <a:sym typeface="Arial"/>
              </a:rPr>
              <a:t>5</a:t>
            </a:fld>
            <a:endParaRPr sz="1200">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29" name="Shape 12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35" name="Shape 13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9" name="Shape 149"/>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50" name="Shape 150"/>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rgbClr val="000000"/>
                </a:solidFill>
                <a:latin typeface="Arial"/>
                <a:ea typeface="Arial"/>
                <a:cs typeface="Arial"/>
                <a:sym typeface="Arial"/>
              </a:rPr>
              <a:t>8</a:t>
            </a:fld>
            <a:endParaRPr sz="1200">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60" name="Shape 16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609600" y="274638"/>
            <a:ext cx="109728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 name="Shape 15"/>
          <p:cNvSpPr txBox="1">
            <a:spLocks noGrp="1"/>
          </p:cNvSpPr>
          <p:nvPr>
            <p:ph type="body" idx="1"/>
          </p:nvPr>
        </p:nvSpPr>
        <p:spPr>
          <a:xfrm>
            <a:off x="609600" y="1600201"/>
            <a:ext cx="109728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 name="Shape 16"/>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7" name="Shape 17"/>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8" name="Shape 18"/>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i="0" u="none" strike="noStrike" cap="none">
                <a:solidFill>
                  <a:schemeClr val="dk1"/>
                </a:solidFill>
                <a:latin typeface="Arial"/>
                <a:ea typeface="Arial"/>
                <a:cs typeface="Arial"/>
                <a:sym typeface="Arial"/>
              </a:defRPr>
            </a:lvl1pPr>
            <a:lvl2pPr marL="0" marR="0" lvl="1" indent="0" algn="l" rtl="0">
              <a:spcBef>
                <a:spcPts val="0"/>
              </a:spcBef>
              <a:buNone/>
              <a:defRPr sz="1800" b="0" i="0" u="none" strike="noStrike" cap="none">
                <a:solidFill>
                  <a:schemeClr val="dk1"/>
                </a:solidFill>
                <a:latin typeface="Arial"/>
                <a:ea typeface="Arial"/>
                <a:cs typeface="Arial"/>
                <a:sym typeface="Arial"/>
              </a:defRPr>
            </a:lvl2pPr>
            <a:lvl3pPr marL="0" marR="0" lvl="2" indent="0" algn="l" rtl="0">
              <a:spcBef>
                <a:spcPts val="0"/>
              </a:spcBef>
              <a:buNone/>
              <a:defRPr sz="1800" b="0" i="0" u="none" strike="noStrike" cap="none">
                <a:solidFill>
                  <a:schemeClr val="dk1"/>
                </a:solidFill>
                <a:latin typeface="Arial"/>
                <a:ea typeface="Arial"/>
                <a:cs typeface="Arial"/>
                <a:sym typeface="Arial"/>
              </a:defRPr>
            </a:lvl3pPr>
            <a:lvl4pPr marL="0" marR="0" lvl="3" indent="0" algn="l" rtl="0">
              <a:spcBef>
                <a:spcPts val="0"/>
              </a:spcBef>
              <a:buNone/>
              <a:defRPr sz="1800" b="0" i="0" u="none" strike="noStrike" cap="none">
                <a:solidFill>
                  <a:schemeClr val="dk1"/>
                </a:solidFill>
                <a:latin typeface="Arial"/>
                <a:ea typeface="Arial"/>
                <a:cs typeface="Arial"/>
                <a:sym typeface="Arial"/>
              </a:defRPr>
            </a:lvl4pPr>
            <a:lvl5pPr marL="0" marR="0" lvl="4" indent="0" algn="l" rtl="0">
              <a:spcBef>
                <a:spcPts val="0"/>
              </a:spcBef>
              <a:buNone/>
              <a:defRPr sz="1800" b="0" i="0" u="none" strike="noStrike" cap="none">
                <a:solidFill>
                  <a:schemeClr val="dk1"/>
                </a:solidFill>
                <a:latin typeface="Arial"/>
                <a:ea typeface="Arial"/>
                <a:cs typeface="Arial"/>
                <a:sym typeface="Arial"/>
              </a:defRPr>
            </a:lvl5pPr>
            <a:lvl6pPr marL="0" marR="0" lvl="5" indent="0" algn="l" rtl="0">
              <a:spcBef>
                <a:spcPts val="0"/>
              </a:spcBef>
              <a:buNone/>
              <a:defRPr sz="1800" b="0" i="0" u="none" strike="noStrike" cap="none">
                <a:solidFill>
                  <a:schemeClr val="dk1"/>
                </a:solidFill>
                <a:latin typeface="Arial"/>
                <a:ea typeface="Arial"/>
                <a:cs typeface="Arial"/>
                <a:sym typeface="Arial"/>
              </a:defRPr>
            </a:lvl6pPr>
            <a:lvl7pPr marL="0" marR="0" lvl="6" indent="0" algn="l" rtl="0">
              <a:spcBef>
                <a:spcPts val="0"/>
              </a:spcBef>
              <a:buNone/>
              <a:defRPr sz="1800" b="0" i="0" u="none" strike="noStrike" cap="none">
                <a:solidFill>
                  <a:schemeClr val="dk1"/>
                </a:solidFill>
                <a:latin typeface="Arial"/>
                <a:ea typeface="Arial"/>
                <a:cs typeface="Arial"/>
                <a:sym typeface="Arial"/>
              </a:defRPr>
            </a:lvl7pPr>
            <a:lvl8pPr marL="0" marR="0" lvl="7" indent="0" algn="l" rtl="0">
              <a:spcBef>
                <a:spcPts val="0"/>
              </a:spcBef>
              <a:buNone/>
              <a:defRPr sz="1800" b="0" i="0" u="none" strike="noStrike" cap="none">
                <a:solidFill>
                  <a:schemeClr val="dk1"/>
                </a:solidFill>
                <a:latin typeface="Arial"/>
                <a:ea typeface="Arial"/>
                <a:cs typeface="Arial"/>
                <a:sym typeface="Arial"/>
              </a:defRPr>
            </a:lvl8pPr>
            <a:lvl9pPr marL="0" marR="0" lvl="8" indent="0" algn="l" rtl="0">
              <a:spcBef>
                <a:spcPts val="0"/>
              </a:spcBef>
              <a:buNone/>
              <a:defRPr sz="1800" b="0" i="0" u="none" strike="noStrike" cap="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Shape 71"/>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2" name="Shape 72"/>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3" name="Shape 7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2389717" y="4800600"/>
            <a:ext cx="7315200" cy="566738"/>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 name="Shape 76"/>
          <p:cNvSpPr>
            <a:spLocks noGrp="1"/>
          </p:cNvSpPr>
          <p:nvPr>
            <p:ph type="pic" idx="2"/>
          </p:nvPr>
        </p:nvSpPr>
        <p:spPr>
          <a:xfrm>
            <a:off x="2389717" y="612775"/>
            <a:ext cx="7315200" cy="4114800"/>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body" idx="1"/>
          </p:nvPr>
        </p:nvSpPr>
        <p:spPr>
          <a:xfrm>
            <a:off x="2389717" y="5367338"/>
            <a:ext cx="7315200" cy="804862"/>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78" name="Shape 78"/>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9" name="Shape 79"/>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0" name="Shape 8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609600" y="274638"/>
            <a:ext cx="109728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3" name="Shape 83"/>
          <p:cNvSpPr txBox="1">
            <a:spLocks noGrp="1"/>
          </p:cNvSpPr>
          <p:nvPr>
            <p:ph type="body" idx="1"/>
          </p:nvPr>
        </p:nvSpPr>
        <p:spPr>
          <a:xfrm rot="5400000">
            <a:off x="3833019" y="-1623217"/>
            <a:ext cx="4525963" cy="10972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5" name="Shape 85"/>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6" name="Shape 86"/>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7"/>
        <p:cNvGrpSpPr/>
        <p:nvPr/>
      </p:nvGrpSpPr>
      <p:grpSpPr>
        <a:xfrm>
          <a:off x="0" y="0"/>
          <a:ext cx="0" cy="0"/>
          <a:chOff x="0" y="0"/>
          <a:chExt cx="0" cy="0"/>
        </a:xfrm>
      </p:grpSpPr>
      <p:sp>
        <p:nvSpPr>
          <p:cNvPr id="88" name="Shape 88"/>
          <p:cNvSpPr txBox="1">
            <a:spLocks noGrp="1"/>
          </p:cNvSpPr>
          <p:nvPr>
            <p:ph type="title"/>
          </p:nvPr>
        </p:nvSpPr>
        <p:spPr>
          <a:xfrm rot="5400000">
            <a:off x="7285037" y="1828802"/>
            <a:ext cx="5851525" cy="27432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9" name="Shape 89"/>
          <p:cNvSpPr txBox="1">
            <a:spLocks noGrp="1"/>
          </p:cNvSpPr>
          <p:nvPr>
            <p:ph type="body" idx="1"/>
          </p:nvPr>
        </p:nvSpPr>
        <p:spPr>
          <a:xfrm rot="5400000">
            <a:off x="1697037" y="-812799"/>
            <a:ext cx="5851525" cy="80264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0" name="Shape 90"/>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91" name="Shape 91"/>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92" name="Shape 9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Shape 20"/>
          <p:cNvSpPr txBox="1">
            <a:spLocks noGrp="1"/>
          </p:cNvSpPr>
          <p:nvPr>
            <p:ph type="ctrTitle"/>
          </p:nvPr>
        </p:nvSpPr>
        <p:spPr>
          <a:xfrm>
            <a:off x="914400" y="2130426"/>
            <a:ext cx="10363200" cy="1470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 name="Shape 21"/>
          <p:cNvSpPr txBox="1">
            <a:spLocks noGrp="1"/>
          </p:cNvSpPr>
          <p:nvPr>
            <p:ph type="subTitle" idx="1"/>
          </p:nvPr>
        </p:nvSpPr>
        <p:spPr>
          <a:xfrm>
            <a:off x="1828800" y="3886200"/>
            <a:ext cx="8534400" cy="1752600"/>
          </a:xfrm>
          <a:prstGeom prst="rect">
            <a:avLst/>
          </a:prstGeom>
          <a:noFill/>
          <a:ln>
            <a:noFill/>
          </a:ln>
        </p:spPr>
        <p:txBody>
          <a:bodyPr spcFirstLastPara="1" wrap="square" lIns="91425" tIns="91425" rIns="91425" bIns="91425"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Arial"/>
                <a:ea typeface="Arial"/>
                <a:cs typeface="Arial"/>
                <a:sym typeface="Arial"/>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Arial"/>
                <a:ea typeface="Arial"/>
                <a:cs typeface="Arial"/>
                <a:sym typeface="Arial"/>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Arial"/>
                <a:ea typeface="Arial"/>
                <a:cs typeface="Arial"/>
                <a:sym typeface="Arial"/>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609601" y="273050"/>
            <a:ext cx="4011084" cy="116205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 name="Shape 24"/>
          <p:cNvSpPr txBox="1">
            <a:spLocks noGrp="1"/>
          </p:cNvSpPr>
          <p:nvPr>
            <p:ph type="body" idx="1"/>
          </p:nvPr>
        </p:nvSpPr>
        <p:spPr>
          <a:xfrm>
            <a:off x="4766733" y="273051"/>
            <a:ext cx="6815667" cy="585311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 name="Shape 25"/>
          <p:cNvSpPr txBox="1">
            <a:spLocks noGrp="1"/>
          </p:cNvSpPr>
          <p:nvPr>
            <p:ph type="body" idx="2"/>
          </p:nvPr>
        </p:nvSpPr>
        <p:spPr>
          <a:xfrm>
            <a:off x="609601" y="1435101"/>
            <a:ext cx="4011084" cy="4691063"/>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26" name="Shape 26"/>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7" name="Shape 27"/>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8" name="Shape 28"/>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609600" y="274638"/>
            <a:ext cx="109728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 name="Shape 31"/>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2" name="Shape 32"/>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09600" y="274638"/>
            <a:ext cx="109728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6" name="Shape 36"/>
          <p:cNvSpPr txBox="1">
            <a:spLocks noGrp="1"/>
          </p:cNvSpPr>
          <p:nvPr>
            <p:ph type="body" idx="1"/>
          </p:nvPr>
        </p:nvSpPr>
        <p:spPr>
          <a:xfrm>
            <a:off x="609600" y="1600201"/>
            <a:ext cx="5384800" cy="4525963"/>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7" name="Shape 37"/>
          <p:cNvSpPr txBox="1">
            <a:spLocks noGrp="1"/>
          </p:cNvSpPr>
          <p:nvPr>
            <p:ph type="body" idx="2"/>
          </p:nvPr>
        </p:nvSpPr>
        <p:spPr>
          <a:xfrm>
            <a:off x="6197600" y="1600201"/>
            <a:ext cx="5384800" cy="4525963"/>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Text and Clip Art" type="txAndClipArt">
  <p:cSld name="TEXT_AND_CLIPAR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609600" y="274638"/>
            <a:ext cx="109728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3" name="Shape 43"/>
          <p:cNvSpPr txBox="1">
            <a:spLocks noGrp="1"/>
          </p:cNvSpPr>
          <p:nvPr>
            <p:ph type="body" idx="1"/>
          </p:nvPr>
        </p:nvSpPr>
        <p:spPr>
          <a:xfrm>
            <a:off x="609600" y="1600203"/>
            <a:ext cx="53848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Shape 44"/>
          <p:cNvSpPr>
            <a:spLocks noGrp="1"/>
          </p:cNvSpPr>
          <p:nvPr>
            <p:ph type="clipArt" idx="2"/>
          </p:nvPr>
        </p:nvSpPr>
        <p:spPr>
          <a:xfrm>
            <a:off x="6197600" y="1600203"/>
            <a:ext cx="5384800" cy="4525963"/>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 name="Shape 45"/>
          <p:cNvSpPr txBox="1">
            <a:spLocks noGrp="1"/>
          </p:cNvSpPr>
          <p:nvPr>
            <p:ph type="dt" idx="10"/>
          </p:nvPr>
        </p:nvSpPr>
        <p:spPr>
          <a:xfrm>
            <a:off x="0" y="0"/>
            <a:ext cx="3000000" cy="30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6" name="Shape 46"/>
          <p:cNvSpPr txBox="1">
            <a:spLocks noGrp="1"/>
          </p:cNvSpPr>
          <p:nvPr>
            <p:ph type="ftr" idx="11"/>
          </p:nvPr>
        </p:nvSpPr>
        <p:spPr>
          <a:xfrm>
            <a:off x="0" y="0"/>
            <a:ext cx="3000000" cy="30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609600" y="274638"/>
            <a:ext cx="109728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0" name="Shape 50"/>
          <p:cNvSpPr txBox="1">
            <a:spLocks noGrp="1"/>
          </p:cNvSpPr>
          <p:nvPr>
            <p:ph type="body" idx="1"/>
          </p:nvPr>
        </p:nvSpPr>
        <p:spPr>
          <a:xfrm>
            <a:off x="609600" y="1535113"/>
            <a:ext cx="5386917"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51" name="Shape 51"/>
          <p:cNvSpPr txBox="1">
            <a:spLocks noGrp="1"/>
          </p:cNvSpPr>
          <p:nvPr>
            <p:ph type="body" idx="2"/>
          </p:nvPr>
        </p:nvSpPr>
        <p:spPr>
          <a:xfrm>
            <a:off x="609600" y="2174875"/>
            <a:ext cx="5386917"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2" name="Shape 52"/>
          <p:cNvSpPr txBox="1">
            <a:spLocks noGrp="1"/>
          </p:cNvSpPr>
          <p:nvPr>
            <p:ph type="body" idx="3"/>
          </p:nvPr>
        </p:nvSpPr>
        <p:spPr>
          <a:xfrm>
            <a:off x="6193368" y="1535113"/>
            <a:ext cx="5389033"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53" name="Shape 53"/>
          <p:cNvSpPr txBox="1">
            <a:spLocks noGrp="1"/>
          </p:cNvSpPr>
          <p:nvPr>
            <p:ph type="body" idx="4"/>
          </p:nvPr>
        </p:nvSpPr>
        <p:spPr>
          <a:xfrm>
            <a:off x="6193368" y="2174875"/>
            <a:ext cx="5389033"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4" name="Shape 54"/>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over Content" type="txOverObj">
  <p:cSld name="TEXT_OVER_OBJECT">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609600" y="274638"/>
            <a:ext cx="109728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9" name="Shape 59"/>
          <p:cNvSpPr txBox="1">
            <a:spLocks noGrp="1"/>
          </p:cNvSpPr>
          <p:nvPr>
            <p:ph type="body" idx="1"/>
          </p:nvPr>
        </p:nvSpPr>
        <p:spPr>
          <a:xfrm>
            <a:off x="609600" y="1600200"/>
            <a:ext cx="10972800" cy="2185988"/>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 name="Shape 60"/>
          <p:cNvSpPr txBox="1">
            <a:spLocks noGrp="1"/>
          </p:cNvSpPr>
          <p:nvPr>
            <p:ph type="body" idx="2"/>
          </p:nvPr>
        </p:nvSpPr>
        <p:spPr>
          <a:xfrm>
            <a:off x="609600" y="3938589"/>
            <a:ext cx="10972800" cy="2187575"/>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 name="Shape 61"/>
          <p:cNvSpPr txBox="1">
            <a:spLocks noGrp="1"/>
          </p:cNvSpPr>
          <p:nvPr>
            <p:ph type="dt" idx="10"/>
          </p:nvPr>
        </p:nvSpPr>
        <p:spPr>
          <a:xfrm>
            <a:off x="0" y="0"/>
            <a:ext cx="3000000" cy="30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2" name="Shape 62"/>
          <p:cNvSpPr txBox="1">
            <a:spLocks noGrp="1"/>
          </p:cNvSpPr>
          <p:nvPr>
            <p:ph type="ftr" idx="11"/>
          </p:nvPr>
        </p:nvSpPr>
        <p:spPr>
          <a:xfrm>
            <a:off x="0" y="0"/>
            <a:ext cx="3000000" cy="30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963084" y="4406901"/>
            <a:ext cx="10363200" cy="136207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dk1"/>
              </a:buClr>
              <a:buSzPts val="4000"/>
              <a:buFont typeface="Arial"/>
              <a:buNone/>
              <a:defRPr sz="40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 name="Shape 66"/>
          <p:cNvSpPr txBox="1">
            <a:spLocks noGrp="1"/>
          </p:cNvSpPr>
          <p:nvPr>
            <p:ph type="body" idx="1"/>
          </p:nvPr>
        </p:nvSpPr>
        <p:spPr>
          <a:xfrm>
            <a:off x="963084" y="2906713"/>
            <a:ext cx="10363200" cy="1500187"/>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Arial"/>
                <a:ea typeface="Arial"/>
                <a:cs typeface="Arial"/>
                <a:sym typeface="Arial"/>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67" name="Shape 67"/>
          <p:cNvSpPr txBox="1">
            <a:spLocks noGrp="1"/>
          </p:cNvSpPr>
          <p:nvPr>
            <p:ph type="dt" idx="10"/>
          </p:nvPr>
        </p:nvSpPr>
        <p:spPr>
          <a:xfrm>
            <a:off x="609600" y="6356351"/>
            <a:ext cx="2844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8" name="Shape 68"/>
          <p:cNvSpPr txBox="1">
            <a:spLocks noGrp="1"/>
          </p:cNvSpPr>
          <p:nvPr>
            <p:ph type="ftr" idx="11"/>
          </p:nvPr>
        </p:nvSpPr>
        <p:spPr>
          <a:xfrm>
            <a:off x="4165600" y="6356351"/>
            <a:ext cx="3860800" cy="3651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9" name="Shape 69"/>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alphaModFix/>
          </a:blip>
          <a:stretch>
            <a:fillRect/>
          </a:stretch>
        </a:blip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09600" y="274638"/>
            <a:ext cx="109728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609600" y="1600201"/>
            <a:ext cx="109728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2" name="Shape 12"/>
          <p:cNvPicPr preferRelativeResize="0"/>
          <p:nvPr/>
        </p:nvPicPr>
        <p:blipFill rotWithShape="1">
          <a:blip r:embed="rId16">
            <a:alphaModFix/>
          </a:blip>
          <a:srcRect/>
          <a:stretch/>
        </p:blipFill>
        <p:spPr>
          <a:xfrm>
            <a:off x="0" y="0"/>
            <a:ext cx="12192000" cy="685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nursing.umn.edu/densford/about-the-center/index.ht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dpesut@umn.ed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aic-3.com/"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millennium-project.org/"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6.jpg"/><Relationship Id="rId4" Type="http://schemas.openxmlformats.org/officeDocument/2006/relationships/hyperlink" Target="http://millennium.surge.sh/"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bkconnection.com/leaderliteraciesskills-sa"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www.nlpu.com/Articles/AlphaLeader.ht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nlpu.com/Articles/article8.ht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hyperlink" Target="http://www.nlpu.com/Articles/LevelsSummary.htm" TargetMode="External"/><Relationship Id="rId4" Type="http://schemas.openxmlformats.org/officeDocument/2006/relationships/hyperlink" Target="http://www.nlpu.com/Articles/LevelsAlignment.htm"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futuremotions.nl/wp-content/uploads/2018/01/FutureMotions_introductiondoc_January2018.pdf"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jp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loanreview.mit.edu/article/the-flare-and-focus-of-successful-futurists/"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hyperlink" Target="https://futuretodayinstitute.com/mu_uploads/2017/04/FTI-10SourcesChange.pdf" TargetMode="External"/><Relationship Id="rId7"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hyperlink" Target="https://futuretodayinstitute.com/futures-research/" TargetMode="External"/><Relationship Id="rId10" Type="http://schemas.openxmlformats.org/officeDocument/2006/relationships/image" Target="../media/image12.png"/><Relationship Id="rId4" Type="http://schemas.openxmlformats.org/officeDocument/2006/relationships/hyperlink" Target="https://planetaryhealthalliance.org/" TargetMode="External"/><Relationship Id="rId9"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31.xml"/><Relationship Id="rId1" Type="http://schemas.openxmlformats.org/officeDocument/2006/relationships/slideLayout" Target="../slideLayouts/slideLayout6.xml"/><Relationship Id="rId5" Type="http://schemas.openxmlformats.org/officeDocument/2006/relationships/hyperlink" Target="https://creativecommons.org/licenses/by-sa/4.0/" TargetMode="External"/><Relationship Id="rId4" Type="http://schemas.openxmlformats.org/officeDocument/2006/relationships/hyperlink" Target="http://lib.fo.am/future_fabulators/scenario_methods"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en.wikipedia.org/wiki/Scenario_planning" TargetMode="External"/><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39.jpg"/></Relationships>
</file>

<file path=ppt/slides/_rels/slide33.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hyperlink" Target="https://www.youtube.com/watch?v=h1QOxYMIFIc&amp;feature=youtu.be" TargetMode="External"/><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hyperlink" Target="https://vimeo.com/14002728"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hyperlink" Target="http://www.theprimes.com/" TargetMode="Externa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187750" y="2644944"/>
            <a:ext cx="11146800" cy="2286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5400"/>
              <a:buFont typeface="Verdana"/>
              <a:buNone/>
            </a:pPr>
            <a:r>
              <a:rPr lang="en-US" sz="6000" i="1" dirty="0">
                <a:solidFill>
                  <a:srgbClr val="C00000"/>
                </a:solidFill>
                <a:latin typeface="+mj-lt"/>
                <a:ea typeface="Verdana"/>
                <a:cs typeface="Verdana"/>
                <a:sym typeface="Verdana"/>
              </a:rPr>
              <a:t>Foresight Leadership: The Future of Nursing and Health:</a:t>
            </a:r>
            <a:endParaRPr sz="6000" i="1" dirty="0">
              <a:solidFill>
                <a:srgbClr val="C00000"/>
              </a:solidFill>
              <a:latin typeface="+mj-lt"/>
              <a:ea typeface="Verdana"/>
              <a:cs typeface="Verdana"/>
              <a:sym typeface="Verdana"/>
            </a:endParaRPr>
          </a:p>
          <a:p>
            <a:pPr marL="0" marR="0" lvl="0" indent="0" algn="ctr" rtl="0">
              <a:spcBef>
                <a:spcPts val="0"/>
              </a:spcBef>
              <a:spcAft>
                <a:spcPts val="0"/>
              </a:spcAft>
              <a:buClr>
                <a:srgbClr val="C00000"/>
              </a:buClr>
              <a:buSzPts val="5400"/>
              <a:buFont typeface="Verdana"/>
              <a:buNone/>
            </a:pPr>
            <a:r>
              <a:rPr lang="en-US" sz="6000" i="1" dirty="0">
                <a:solidFill>
                  <a:srgbClr val="C00000"/>
                </a:solidFill>
                <a:latin typeface="+mj-lt"/>
                <a:ea typeface="Verdana"/>
                <a:cs typeface="Verdana"/>
                <a:sym typeface="Verdana"/>
              </a:rPr>
              <a:t>Horizon Scanning</a:t>
            </a:r>
            <a:endParaRPr sz="6000" i="1" dirty="0">
              <a:solidFill>
                <a:srgbClr val="C00000"/>
              </a:solidFill>
              <a:latin typeface="+mj-lt"/>
              <a:ea typeface="Verdana"/>
              <a:cs typeface="Verdana"/>
              <a:sym typeface="Verdana"/>
            </a:endParaRPr>
          </a:p>
          <a:p>
            <a:pPr lvl="0" eaLnBrk="0" fontAlgn="base" hangingPunct="0">
              <a:spcBef>
                <a:spcPct val="20000"/>
              </a:spcBef>
              <a:spcAft>
                <a:spcPct val="0"/>
              </a:spcAft>
              <a:buClrTx/>
              <a:buSzTx/>
            </a:pPr>
            <a:br>
              <a:rPr lang="en-US" sz="1400" b="0" dirty="0">
                <a:solidFill>
                  <a:srgbClr val="98002E"/>
                </a:solidFill>
                <a:ea typeface="+mn-ea"/>
                <a:cs typeface="+mn-cs"/>
              </a:rPr>
            </a:br>
            <a:r>
              <a:rPr lang="en-US" sz="1400" b="0" dirty="0">
                <a:solidFill>
                  <a:srgbClr val="98002E"/>
                </a:solidFill>
                <a:ea typeface="+mn-ea"/>
                <a:cs typeface="+mn-cs"/>
              </a:rPr>
              <a:t>Daniel J Pesut PhD RN FAAN </a:t>
            </a:r>
            <a:br>
              <a:rPr lang="en-US" sz="1400" b="0" dirty="0">
                <a:solidFill>
                  <a:srgbClr val="98002E"/>
                </a:solidFill>
                <a:ea typeface="+mn-ea"/>
                <a:cs typeface="+mn-cs"/>
              </a:rPr>
            </a:br>
            <a:r>
              <a:rPr lang="en-US" sz="1400" b="0" dirty="0">
                <a:solidFill>
                  <a:srgbClr val="98002E"/>
                </a:solidFill>
                <a:ea typeface="+mn-ea"/>
                <a:cs typeface="+mn-cs"/>
              </a:rPr>
              <a:t>Professor of Nursing Population Health and Systems Cooperative Unit</a:t>
            </a:r>
            <a:br>
              <a:rPr lang="en-US" sz="1400" b="0" dirty="0">
                <a:solidFill>
                  <a:srgbClr val="98002E"/>
                </a:solidFill>
                <a:ea typeface="+mn-ea"/>
                <a:cs typeface="+mn-cs"/>
              </a:rPr>
            </a:br>
            <a:r>
              <a:rPr lang="en-US" sz="1400" b="0" dirty="0">
                <a:solidFill>
                  <a:srgbClr val="98002E"/>
                </a:solidFill>
                <a:ea typeface="+mn-ea"/>
                <a:cs typeface="+mn-cs"/>
              </a:rPr>
              <a:t>Director of the </a:t>
            </a:r>
            <a:r>
              <a:rPr lang="en-US" sz="1400" b="0" dirty="0">
                <a:solidFill>
                  <a:srgbClr val="98002E"/>
                </a:solidFill>
                <a:ea typeface="+mn-ea"/>
                <a:cs typeface="+mn-cs"/>
                <a:hlinkClick r:id="rId3"/>
              </a:rPr>
              <a:t>Katharine J. Densford International Center for Nursing Leadership</a:t>
            </a:r>
            <a:br>
              <a:rPr lang="en-US" sz="1400" b="0" dirty="0">
                <a:solidFill>
                  <a:srgbClr val="98002E"/>
                </a:solidFill>
                <a:ea typeface="+mn-ea"/>
                <a:cs typeface="+mn-cs"/>
              </a:rPr>
            </a:br>
            <a:r>
              <a:rPr lang="en-US" sz="1400" b="0" dirty="0">
                <a:solidFill>
                  <a:srgbClr val="98002E"/>
                </a:solidFill>
                <a:ea typeface="+mn-ea"/>
                <a:cs typeface="+mn-cs"/>
              </a:rPr>
              <a:t>Katherine R. and C. Walton Lillehei Chair in Nursing Leadership</a:t>
            </a:r>
            <a:br>
              <a:rPr lang="en-US" sz="1400" b="0" dirty="0">
                <a:solidFill>
                  <a:srgbClr val="98002E"/>
                </a:solidFill>
                <a:ea typeface="+mn-ea"/>
                <a:cs typeface="+mn-cs"/>
              </a:rPr>
            </a:br>
            <a:r>
              <a:rPr lang="en-US" sz="1400" b="0" dirty="0">
                <a:solidFill>
                  <a:srgbClr val="98002E"/>
                </a:solidFill>
                <a:ea typeface="+mn-ea"/>
                <a:cs typeface="+mn-cs"/>
              </a:rPr>
              <a:t>University of Minnesota School of Nursing</a:t>
            </a:r>
            <a:br>
              <a:rPr lang="en-US" sz="1400" b="0" dirty="0">
                <a:solidFill>
                  <a:srgbClr val="98002E"/>
                </a:solidFill>
                <a:ea typeface="+mn-ea"/>
                <a:cs typeface="+mn-cs"/>
              </a:rPr>
            </a:br>
            <a:r>
              <a:rPr lang="en-US" sz="1400" b="0" dirty="0">
                <a:solidFill>
                  <a:srgbClr val="98002E"/>
                </a:solidFill>
                <a:ea typeface="+mn-ea"/>
                <a:cs typeface="+mn-cs"/>
              </a:rPr>
              <a:t>308 Harvard St. SE</a:t>
            </a:r>
            <a:br>
              <a:rPr lang="en-US" sz="1400" b="0" dirty="0">
                <a:solidFill>
                  <a:srgbClr val="98002E"/>
                </a:solidFill>
                <a:ea typeface="+mn-ea"/>
                <a:cs typeface="+mn-cs"/>
              </a:rPr>
            </a:br>
            <a:r>
              <a:rPr lang="en-US" sz="1400" b="0" dirty="0">
                <a:solidFill>
                  <a:srgbClr val="98002E"/>
                </a:solidFill>
                <a:ea typeface="+mn-ea"/>
                <a:cs typeface="+mn-cs"/>
              </a:rPr>
              <a:t>4-185 Weaver-Densford Hall</a:t>
            </a:r>
            <a:br>
              <a:rPr lang="en-US" sz="1400" b="0" dirty="0">
                <a:solidFill>
                  <a:srgbClr val="98002E"/>
                </a:solidFill>
                <a:ea typeface="+mn-ea"/>
                <a:cs typeface="+mn-cs"/>
              </a:rPr>
            </a:br>
            <a:r>
              <a:rPr lang="en-US" sz="1400" b="0" dirty="0">
                <a:solidFill>
                  <a:srgbClr val="98002E"/>
                </a:solidFill>
                <a:ea typeface="+mn-ea"/>
                <a:cs typeface="+mn-cs"/>
              </a:rPr>
              <a:t>Minneapolis, MN 55455</a:t>
            </a:r>
            <a:br>
              <a:rPr lang="en-US" sz="1400" b="0" dirty="0">
                <a:solidFill>
                  <a:srgbClr val="98002E"/>
                </a:solidFill>
                <a:ea typeface="+mn-ea"/>
                <a:cs typeface="+mn-cs"/>
              </a:rPr>
            </a:br>
            <a:r>
              <a:rPr lang="en-US" sz="1400" b="0" u="sng" dirty="0">
                <a:solidFill>
                  <a:srgbClr val="98002E"/>
                </a:solidFill>
                <a:ea typeface="+mn-ea"/>
                <a:cs typeface="+mn-cs"/>
                <a:hlinkClick r:id="rId4"/>
              </a:rPr>
              <a:t>dpesut@umn.edu</a:t>
            </a:r>
            <a:br>
              <a:rPr lang="en-US" sz="1400" b="0" dirty="0">
                <a:solidFill>
                  <a:srgbClr val="98002E"/>
                </a:solidFill>
                <a:ea typeface="+mn-ea"/>
                <a:cs typeface="+mn-cs"/>
              </a:rPr>
            </a:br>
            <a:r>
              <a:rPr lang="en-US" sz="1400" dirty="0">
                <a:solidFill>
                  <a:srgbClr val="98002E"/>
                </a:solidFill>
                <a:ea typeface="+mn-ea"/>
                <a:cs typeface="+mn-cs"/>
              </a:rPr>
              <a:t> </a:t>
            </a:r>
            <a:r>
              <a:rPr lang="en-US" sz="1400" b="0" dirty="0">
                <a:solidFill>
                  <a:srgbClr val="98002E"/>
                </a:solidFill>
                <a:ea typeface="+mn-ea"/>
                <a:cs typeface="+mn-cs"/>
              </a:rPr>
              <a:t>612-626-9443</a:t>
            </a:r>
            <a:br>
              <a:rPr lang="en-US" sz="1400" b="0" dirty="0">
                <a:solidFill>
                  <a:srgbClr val="98002E"/>
                </a:solidFill>
                <a:ea typeface="+mn-ea"/>
                <a:cs typeface="+mn-cs"/>
              </a:rPr>
            </a:br>
            <a:endParaRPr sz="5400" i="1" dirty="0">
              <a:solidFill>
                <a:srgbClr val="C00000"/>
              </a:solidFill>
              <a:latin typeface="Verdana"/>
              <a:ea typeface="Verdana"/>
              <a:cs typeface="Verdana"/>
              <a:sym typeface="Verdan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1981200" y="174625"/>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Becoming Future Literate</a:t>
            </a:r>
            <a:endParaRPr/>
          </a:p>
        </p:txBody>
      </p:sp>
      <p:sp>
        <p:nvSpPr>
          <p:cNvPr id="171" name="Shape 171"/>
          <p:cNvSpPr txBox="1">
            <a:spLocks noGrp="1"/>
          </p:cNvSpPr>
          <p:nvPr>
            <p:ph type="body" idx="1"/>
          </p:nvPr>
        </p:nvSpPr>
        <p:spPr>
          <a:xfrm>
            <a:off x="691896" y="1316737"/>
            <a:ext cx="10972800"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Know your personal orientation toward time</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Consider the value of foresight thinking to support anticipatory leadership.</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Learn about the future.</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Actively monitor industry trends, forecasts, disruptions.</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Discern logical consequences of trends using futures thinking tools and techniques.</a:t>
            </a:r>
            <a:endParaRPr/>
          </a:p>
        </p:txBody>
      </p:sp>
      <p:sp>
        <p:nvSpPr>
          <p:cNvPr id="172" name="Shape 172"/>
          <p:cNvSpPr txBox="1"/>
          <p:nvPr/>
        </p:nvSpPr>
        <p:spPr>
          <a:xfrm>
            <a:off x="1197864" y="5582920"/>
            <a:ext cx="9715565" cy="64633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C00000"/>
              </a:buClr>
              <a:buSzPts val="1800"/>
              <a:buFont typeface="Arial"/>
              <a:buNone/>
            </a:pPr>
            <a:r>
              <a:rPr lang="en-US" sz="1800">
                <a:solidFill>
                  <a:srgbClr val="C00000"/>
                </a:solidFill>
                <a:latin typeface="Arial"/>
                <a:ea typeface="Arial"/>
                <a:cs typeface="Arial"/>
                <a:sym typeface="Arial"/>
              </a:rPr>
              <a:t>Pesut, D. (2000). Looking forward: Being and becoming a futurist. </a:t>
            </a:r>
            <a:r>
              <a:rPr lang="en-US" sz="1800" i="1">
                <a:solidFill>
                  <a:srgbClr val="C00000"/>
                </a:solidFill>
                <a:latin typeface="Arial"/>
                <a:ea typeface="Arial"/>
                <a:cs typeface="Arial"/>
                <a:sym typeface="Arial"/>
              </a:rPr>
              <a:t>Nurses Taking the Lead. Personal Qualities of Effective Leadership. Pennsylvania, PA: WB Saunders Company</a:t>
            </a:r>
            <a:r>
              <a:rPr lang="en-US" sz="1800">
                <a:solidFill>
                  <a:srgbClr val="C00000"/>
                </a:solidFill>
                <a:latin typeface="Arial"/>
                <a:ea typeface="Arial"/>
                <a:cs typeface="Arial"/>
                <a:sym typeface="Arial"/>
              </a:rPr>
              <a:t>, 39-65.</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1981200" y="188913"/>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Becoming Future Literate</a:t>
            </a:r>
            <a:endParaRPr/>
          </a:p>
        </p:txBody>
      </p:sp>
      <p:sp>
        <p:nvSpPr>
          <p:cNvPr id="179" name="Shape 179"/>
          <p:cNvSpPr txBox="1">
            <a:spLocks noGrp="1"/>
          </p:cNvSpPr>
          <p:nvPr>
            <p:ph type="body" idx="1"/>
          </p:nvPr>
        </p:nvSpPr>
        <p:spPr>
          <a:xfrm>
            <a:off x="722376" y="1406526"/>
            <a:ext cx="9488424"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Appreciate the use of vision-based scenarios.</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Stimulate strategic conversations about espoused visions looking backwards from the future.</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Navigate change efforts through the use of  Appreciation, Influence and Control (</a:t>
            </a:r>
            <a:r>
              <a:rPr lang="en-US" sz="3200" b="0" i="0" u="sng" strike="noStrike" cap="none">
                <a:solidFill>
                  <a:schemeClr val="hlink"/>
                </a:solidFill>
                <a:latin typeface="Arial"/>
                <a:ea typeface="Arial"/>
                <a:cs typeface="Arial"/>
                <a:sym typeface="Arial"/>
                <a:hlinkClick r:id="rId3"/>
              </a:rPr>
              <a:t>AIC</a:t>
            </a:r>
            <a:r>
              <a:rPr lang="en-US" sz="3200" b="0" i="0" u="none" strike="noStrike" cap="none">
                <a:solidFill>
                  <a:srgbClr val="C00000"/>
                </a:solidFill>
                <a:latin typeface="Arial"/>
                <a:ea typeface="Arial"/>
                <a:cs typeface="Arial"/>
                <a:sym typeface="Arial"/>
              </a:rPr>
              <a:t>). </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Build a leadership legacy through creating the future. </a:t>
            </a:r>
            <a:endParaRPr sz="3200" b="0" i="0" u="none" strike="noStrike" cap="none">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Future Blind vs Foresight</a:t>
            </a:r>
            <a:endParaRPr/>
          </a:p>
        </p:txBody>
      </p:sp>
      <p:pic>
        <p:nvPicPr>
          <p:cNvPr id="185" name="Shape 185"/>
          <p:cNvPicPr preferRelativeResize="0">
            <a:picLocks noGrp="1"/>
          </p:cNvPicPr>
          <p:nvPr>
            <p:ph type="body" idx="1"/>
          </p:nvPr>
        </p:nvPicPr>
        <p:blipFill rotWithShape="1">
          <a:blip r:embed="rId3">
            <a:alphaModFix/>
          </a:blip>
          <a:srcRect/>
          <a:stretch/>
        </p:blipFill>
        <p:spPr>
          <a:xfrm>
            <a:off x="0" y="1"/>
            <a:ext cx="12192000" cy="629880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1981200" y="419355"/>
            <a:ext cx="7558088" cy="460375"/>
          </a:xfrm>
          <a:prstGeom prst="rect">
            <a:avLst/>
          </a:prstGeom>
          <a:noFill/>
          <a:ln>
            <a:noFill/>
          </a:ln>
        </p:spPr>
        <p:txBody>
          <a:bodyPr spcFirstLastPara="1" wrap="square" lIns="90475" tIns="44450" rIns="90475" bIns="44450" anchor="b" anchorCtr="0">
            <a:noAutofit/>
          </a:bodyPr>
          <a:lstStyle/>
          <a:p>
            <a:pPr marL="0" marR="0" lvl="0" indent="0" algn="ctr" rtl="0">
              <a:spcBef>
                <a:spcPts val="0"/>
              </a:spcBef>
              <a:spcAft>
                <a:spcPts val="0"/>
              </a:spcAft>
              <a:buClr>
                <a:srgbClr val="C00000"/>
              </a:buClr>
              <a:buSzPts val="4800"/>
              <a:buFont typeface="Arial"/>
              <a:buNone/>
            </a:pPr>
            <a:r>
              <a:rPr lang="en-US" sz="4800" b="1" i="0" u="none" strike="noStrike" cap="none">
                <a:solidFill>
                  <a:srgbClr val="C00000"/>
                </a:solidFill>
                <a:latin typeface="Arial"/>
                <a:ea typeface="Arial"/>
                <a:cs typeface="Arial"/>
                <a:sym typeface="Arial"/>
              </a:rPr>
              <a:t>Foresight</a:t>
            </a:r>
            <a:endParaRPr/>
          </a:p>
        </p:txBody>
      </p:sp>
      <p:sp>
        <p:nvSpPr>
          <p:cNvPr id="192" name="Shape 192"/>
          <p:cNvSpPr txBox="1">
            <a:spLocks noGrp="1"/>
          </p:cNvSpPr>
          <p:nvPr>
            <p:ph type="body" idx="2"/>
          </p:nvPr>
        </p:nvSpPr>
        <p:spPr>
          <a:xfrm>
            <a:off x="585217" y="1435101"/>
            <a:ext cx="5851678" cy="4691063"/>
          </a:xfrm>
          <a:prstGeom prst="rect">
            <a:avLst/>
          </a:prstGeom>
          <a:noFill/>
          <a:ln>
            <a:noFill/>
          </a:ln>
        </p:spPr>
        <p:txBody>
          <a:bodyPr spcFirstLastPara="1" wrap="square" lIns="90475" tIns="44450" rIns="90475" bIns="44450" anchor="t" anchorCtr="0">
            <a:noAutofit/>
          </a:bodyPr>
          <a:lstStyle/>
          <a:p>
            <a:pPr marL="0" marR="0" lvl="0" indent="0" algn="l" rtl="0">
              <a:spcBef>
                <a:spcPts val="0"/>
              </a:spcBef>
              <a:spcAft>
                <a:spcPts val="0"/>
              </a:spcAft>
              <a:buClr>
                <a:srgbClr val="C00000"/>
              </a:buClr>
              <a:buSzPts val="4000"/>
              <a:buFont typeface="Arial"/>
              <a:buNone/>
            </a:pPr>
            <a:r>
              <a:rPr lang="en-US" sz="4000" b="1" i="1" u="none" strike="noStrike" cap="none">
                <a:solidFill>
                  <a:srgbClr val="C00000"/>
                </a:solidFill>
                <a:latin typeface="Arial"/>
                <a:ea typeface="Arial"/>
                <a:cs typeface="Arial"/>
                <a:sym typeface="Arial"/>
              </a:rPr>
              <a:t>“Images of the future are the </a:t>
            </a:r>
            <a:r>
              <a:rPr lang="en-US" sz="4000" b="1" i="1">
                <a:solidFill>
                  <a:srgbClr val="C00000"/>
                </a:solidFill>
              </a:rPr>
              <a:t>blueprints</a:t>
            </a:r>
            <a:r>
              <a:rPr lang="en-US" sz="4000" b="1" i="1" u="none" strike="noStrike" cap="none">
                <a:solidFill>
                  <a:srgbClr val="C00000"/>
                </a:solidFill>
                <a:latin typeface="Arial"/>
                <a:ea typeface="Arial"/>
                <a:cs typeface="Arial"/>
                <a:sym typeface="Arial"/>
              </a:rPr>
              <a:t> that we use in constructing our lives</a:t>
            </a:r>
            <a:r>
              <a:rPr lang="en-US" sz="2800" b="1" i="1" u="none" strike="noStrike" cap="none">
                <a:solidFill>
                  <a:srgbClr val="C00000"/>
                </a:solidFill>
                <a:latin typeface="Arial"/>
                <a:ea typeface="Arial"/>
                <a:cs typeface="Arial"/>
                <a:sym typeface="Arial"/>
              </a:rPr>
              <a:t>.”</a:t>
            </a:r>
            <a:endParaRPr/>
          </a:p>
        </p:txBody>
      </p:sp>
      <p:sp>
        <p:nvSpPr>
          <p:cNvPr id="193" name="Shape 193"/>
          <p:cNvSpPr txBox="1"/>
          <p:nvPr/>
        </p:nvSpPr>
        <p:spPr>
          <a:xfrm>
            <a:off x="221807" y="4452057"/>
            <a:ext cx="6880225" cy="120032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C00000"/>
              </a:buClr>
              <a:buSzPts val="1800"/>
              <a:buFont typeface="Arial"/>
              <a:buNone/>
            </a:pPr>
            <a:r>
              <a:rPr lang="en-US" sz="1800">
                <a:solidFill>
                  <a:srgbClr val="C00000"/>
                </a:solidFill>
                <a:latin typeface="Arial"/>
                <a:ea typeface="Arial"/>
                <a:cs typeface="Arial"/>
                <a:sym typeface="Arial"/>
              </a:rPr>
              <a:t>Cornish, E. (1977).  </a:t>
            </a:r>
            <a:r>
              <a:rPr lang="en-US" sz="1800" i="1">
                <a:solidFill>
                  <a:srgbClr val="C00000"/>
                </a:solidFill>
                <a:latin typeface="Arial"/>
                <a:ea typeface="Arial"/>
                <a:cs typeface="Arial"/>
                <a:sym typeface="Arial"/>
              </a:rPr>
              <a:t>The study of the future. </a:t>
            </a:r>
            <a:r>
              <a:rPr lang="en-US" sz="1800">
                <a:solidFill>
                  <a:srgbClr val="C00000"/>
                </a:solidFill>
                <a:latin typeface="Arial"/>
                <a:ea typeface="Arial"/>
                <a:cs typeface="Arial"/>
                <a:sym typeface="Arial"/>
              </a:rPr>
              <a:t>Bethesda, MD: World Future Society. </a:t>
            </a:r>
            <a:endParaRPr/>
          </a:p>
          <a:p>
            <a:pPr marL="0" marR="0" lvl="0" indent="0" algn="l" rtl="0">
              <a:spcBef>
                <a:spcPts val="0"/>
              </a:spcBef>
              <a:spcAft>
                <a:spcPts val="0"/>
              </a:spcAft>
              <a:buClr>
                <a:srgbClr val="960024"/>
              </a:buClr>
              <a:buSzPts val="1800"/>
              <a:buFont typeface="Arial"/>
              <a:buNone/>
            </a:pPr>
            <a:r>
              <a:rPr lang="en-US" sz="1800" u="sng">
                <a:solidFill>
                  <a:schemeClr val="hlink"/>
                </a:solidFill>
                <a:latin typeface="Arial"/>
                <a:ea typeface="Arial"/>
                <a:cs typeface="Arial"/>
                <a:sym typeface="Arial"/>
                <a:hlinkClick r:id="rId3"/>
              </a:rPr>
              <a:t>http://millennium-project.org/</a:t>
            </a:r>
            <a:r>
              <a:rPr lang="en-US" sz="1800">
                <a:solidFill>
                  <a:srgbClr val="960024"/>
                </a:solidFill>
                <a:latin typeface="Arial"/>
                <a:ea typeface="Arial"/>
                <a:cs typeface="Arial"/>
                <a:sym typeface="Arial"/>
              </a:rPr>
              <a:t> </a:t>
            </a:r>
            <a:endParaRPr sz="1800">
              <a:solidFill>
                <a:srgbClr val="A20027"/>
              </a:solidFill>
              <a:latin typeface="Arial"/>
              <a:ea typeface="Arial"/>
              <a:cs typeface="Arial"/>
              <a:sym typeface="Arial"/>
            </a:endParaRPr>
          </a:p>
          <a:p>
            <a:pPr marL="0" marR="0" lvl="0" indent="0" algn="l" rtl="0">
              <a:spcBef>
                <a:spcPts val="0"/>
              </a:spcBef>
              <a:spcAft>
                <a:spcPts val="0"/>
              </a:spcAft>
              <a:buClr>
                <a:srgbClr val="960024"/>
              </a:buClr>
              <a:buSzPts val="1800"/>
              <a:buFont typeface="Arial"/>
              <a:buNone/>
            </a:pPr>
            <a:r>
              <a:rPr lang="en-US" sz="1800" u="sng">
                <a:solidFill>
                  <a:schemeClr val="hlink"/>
                </a:solidFill>
                <a:latin typeface="Arial"/>
                <a:ea typeface="Arial"/>
                <a:cs typeface="Arial"/>
                <a:sym typeface="Arial"/>
                <a:hlinkClick r:id="rId4"/>
              </a:rPr>
              <a:t>State of the Future Index</a:t>
            </a:r>
            <a:endParaRPr sz="1800">
              <a:solidFill>
                <a:srgbClr val="960024"/>
              </a:solidFill>
              <a:latin typeface="Arial"/>
              <a:ea typeface="Arial"/>
              <a:cs typeface="Arial"/>
              <a:sym typeface="Arial"/>
            </a:endParaRPr>
          </a:p>
        </p:txBody>
      </p:sp>
      <p:pic>
        <p:nvPicPr>
          <p:cNvPr id="194" name="Shape 194"/>
          <p:cNvPicPr preferRelativeResize="0">
            <a:picLocks noGrp="1"/>
          </p:cNvPicPr>
          <p:nvPr>
            <p:ph type="body" idx="1"/>
          </p:nvPr>
        </p:nvPicPr>
        <p:blipFill rotWithShape="1">
          <a:blip r:embed="rId5">
            <a:alphaModFix/>
          </a:blip>
          <a:srcRect/>
          <a:stretch/>
        </p:blipFill>
        <p:spPr>
          <a:xfrm>
            <a:off x="7083744" y="996059"/>
            <a:ext cx="4017644" cy="485578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Arial"/>
              <a:buNone/>
            </a:pPr>
            <a:r>
              <a:rPr lang="en-US" sz="4400" b="1" i="0" u="sng" strike="noStrike" cap="none">
                <a:solidFill>
                  <a:schemeClr val="hlink"/>
                </a:solidFill>
                <a:latin typeface="Arial"/>
                <a:ea typeface="Arial"/>
                <a:cs typeface="Arial"/>
                <a:sym typeface="Arial"/>
                <a:hlinkClick r:id="rId3"/>
              </a:rPr>
              <a:t>The New Leadership Literacies</a:t>
            </a:r>
            <a:endParaRPr sz="4400" b="1" i="0" u="none" strike="noStrike" cap="none">
              <a:solidFill>
                <a:schemeClr val="dk1"/>
              </a:solidFill>
              <a:latin typeface="Arial"/>
              <a:ea typeface="Arial"/>
              <a:cs typeface="Arial"/>
              <a:sym typeface="Arial"/>
            </a:endParaRPr>
          </a:p>
        </p:txBody>
      </p:sp>
      <p:pic>
        <p:nvPicPr>
          <p:cNvPr id="200" name="Shape 200"/>
          <p:cNvPicPr preferRelativeResize="0">
            <a:picLocks noGrp="1"/>
          </p:cNvPicPr>
          <p:nvPr>
            <p:ph type="body" idx="1"/>
          </p:nvPr>
        </p:nvPicPr>
        <p:blipFill rotWithShape="1">
          <a:blip r:embed="rId4">
            <a:alphaModFix/>
          </a:blip>
          <a:srcRect/>
          <a:stretch/>
        </p:blipFill>
        <p:spPr>
          <a:xfrm>
            <a:off x="8795084" y="1686938"/>
            <a:ext cx="2574758" cy="3288755"/>
          </a:xfrm>
          <a:prstGeom prst="rect">
            <a:avLst/>
          </a:prstGeom>
          <a:noFill/>
          <a:ln>
            <a:noFill/>
          </a:ln>
        </p:spPr>
      </p:pic>
      <p:sp>
        <p:nvSpPr>
          <p:cNvPr id="201" name="Shape 201"/>
          <p:cNvSpPr txBox="1"/>
          <p:nvPr/>
        </p:nvSpPr>
        <p:spPr>
          <a:xfrm>
            <a:off x="649702" y="2069432"/>
            <a:ext cx="7529625" cy="2523768"/>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rgbClr val="C00000"/>
              </a:buClr>
              <a:buSzPts val="2800"/>
              <a:buFont typeface="Noto Sans Symbols"/>
              <a:buChar char="✓"/>
            </a:pPr>
            <a:r>
              <a:rPr lang="en-US" sz="2800">
                <a:solidFill>
                  <a:srgbClr val="C00000"/>
                </a:solidFill>
                <a:latin typeface="Arial"/>
                <a:ea typeface="Arial"/>
                <a:cs typeface="Arial"/>
                <a:sym typeface="Arial"/>
              </a:rPr>
              <a:t>Look backward from the future</a:t>
            </a:r>
            <a:endParaRPr/>
          </a:p>
          <a:p>
            <a:pPr marL="457200" marR="0" lvl="0" indent="-457200" algn="l" rtl="0">
              <a:spcBef>
                <a:spcPts val="0"/>
              </a:spcBef>
              <a:spcAft>
                <a:spcPts val="0"/>
              </a:spcAft>
              <a:buClr>
                <a:srgbClr val="C00000"/>
              </a:buClr>
              <a:buSzPts val="2800"/>
              <a:buFont typeface="Noto Sans Symbols"/>
              <a:buChar char="✓"/>
            </a:pPr>
            <a:r>
              <a:rPr lang="en-US" sz="2800">
                <a:solidFill>
                  <a:srgbClr val="C00000"/>
                </a:solidFill>
                <a:latin typeface="Arial"/>
                <a:ea typeface="Arial"/>
                <a:cs typeface="Arial"/>
                <a:sym typeface="Arial"/>
              </a:rPr>
              <a:t>Voluntary fear engagement</a:t>
            </a:r>
            <a:endParaRPr/>
          </a:p>
          <a:p>
            <a:pPr marL="457200" marR="0" lvl="0" indent="-457200" algn="l" rtl="0">
              <a:spcBef>
                <a:spcPts val="0"/>
              </a:spcBef>
              <a:spcAft>
                <a:spcPts val="0"/>
              </a:spcAft>
              <a:buClr>
                <a:srgbClr val="C00000"/>
              </a:buClr>
              <a:buSzPts val="2800"/>
              <a:buFont typeface="Noto Sans Symbols"/>
              <a:buChar char="✓"/>
            </a:pPr>
            <a:r>
              <a:rPr lang="en-US" sz="2800">
                <a:solidFill>
                  <a:srgbClr val="C00000"/>
                </a:solidFill>
                <a:latin typeface="Arial"/>
                <a:ea typeface="Arial"/>
                <a:cs typeface="Arial"/>
                <a:sym typeface="Arial"/>
              </a:rPr>
              <a:t>Leadership for shape-shifting organizations</a:t>
            </a:r>
            <a:endParaRPr/>
          </a:p>
          <a:p>
            <a:pPr marL="457200" marR="0" lvl="0" indent="-457200" algn="l" rtl="0">
              <a:spcBef>
                <a:spcPts val="0"/>
              </a:spcBef>
              <a:spcAft>
                <a:spcPts val="0"/>
              </a:spcAft>
              <a:buClr>
                <a:srgbClr val="C00000"/>
              </a:buClr>
              <a:buSzPts val="2800"/>
              <a:buFont typeface="Noto Sans Symbols"/>
              <a:buChar char="✓"/>
            </a:pPr>
            <a:r>
              <a:rPr lang="en-US" sz="2800">
                <a:solidFill>
                  <a:srgbClr val="C00000"/>
                </a:solidFill>
                <a:latin typeface="Arial"/>
                <a:ea typeface="Arial"/>
                <a:cs typeface="Arial"/>
                <a:sym typeface="Arial"/>
              </a:rPr>
              <a:t>Being there when you are not there</a:t>
            </a:r>
            <a:endParaRPr/>
          </a:p>
          <a:p>
            <a:pPr marL="457200" marR="0" lvl="0" indent="-457200" algn="l" rtl="0">
              <a:spcBef>
                <a:spcPts val="0"/>
              </a:spcBef>
              <a:spcAft>
                <a:spcPts val="0"/>
              </a:spcAft>
              <a:buClr>
                <a:srgbClr val="C00000"/>
              </a:buClr>
              <a:buSzPts val="2800"/>
              <a:buFont typeface="Noto Sans Symbols"/>
              <a:buChar char="✓"/>
            </a:pPr>
            <a:r>
              <a:rPr lang="en-US" sz="2800">
                <a:solidFill>
                  <a:srgbClr val="C00000"/>
                </a:solidFill>
                <a:latin typeface="Arial"/>
                <a:ea typeface="Arial"/>
                <a:cs typeface="Arial"/>
                <a:sym typeface="Arial"/>
              </a:rPr>
              <a:t>Create and sustain positive energy</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02" name="Shape 202"/>
          <p:cNvSpPr txBox="1"/>
          <p:nvPr/>
        </p:nvSpPr>
        <p:spPr>
          <a:xfrm>
            <a:off x="3838072" y="5209670"/>
            <a:ext cx="4342279"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a:solidFill>
                  <a:srgbClr val="C00000"/>
                </a:solidFill>
                <a:latin typeface="Arial"/>
                <a:ea typeface="Arial"/>
                <a:cs typeface="Arial"/>
                <a:sym typeface="Arial"/>
              </a:rPr>
              <a:t>Foresight ~Insight~ Action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Shape 207"/>
          <p:cNvPicPr preferRelativeResize="0">
            <a:picLocks noGrp="1"/>
          </p:cNvPicPr>
          <p:nvPr>
            <p:ph type="body" idx="1"/>
          </p:nvPr>
        </p:nvPicPr>
        <p:blipFill rotWithShape="1">
          <a:blip r:embed="rId3">
            <a:alphaModFix/>
          </a:blip>
          <a:srcRect/>
          <a:stretch/>
        </p:blipFill>
        <p:spPr>
          <a:xfrm>
            <a:off x="0" y="1"/>
            <a:ext cx="12192000" cy="6309359"/>
          </a:xfrm>
          <a:prstGeom prst="rect">
            <a:avLst/>
          </a:prstGeom>
          <a:noFill/>
          <a:ln>
            <a:noFill/>
          </a:ln>
        </p:spPr>
      </p:pic>
      <p:sp>
        <p:nvSpPr>
          <p:cNvPr id="208" name="Shape 208"/>
          <p:cNvSpPr txBox="1">
            <a:spLocks noGrp="1"/>
          </p:cNvSpPr>
          <p:nvPr>
            <p:ph type="title"/>
          </p:nvPr>
        </p:nvSpPr>
        <p:spPr>
          <a:xfrm>
            <a:off x="6411406" y="4649915"/>
            <a:ext cx="4892675"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lt1"/>
              </a:buClr>
              <a:buSzPts val="3959"/>
              <a:buFont typeface="Arial"/>
              <a:buNone/>
            </a:pPr>
            <a:r>
              <a:rPr lang="en-US" sz="3959" b="1" i="0" u="sng" strike="noStrike" cap="none">
                <a:solidFill>
                  <a:schemeClr val="hlink"/>
                </a:solidFill>
                <a:latin typeface="Arial"/>
                <a:ea typeface="Arial"/>
                <a:cs typeface="Arial"/>
                <a:sym typeface="Arial"/>
                <a:hlinkClick r:id="rId4"/>
              </a:rPr>
              <a:t>Alpha Leadership</a:t>
            </a:r>
            <a:r>
              <a:rPr lang="en-US" sz="3959" b="1" i="0" u="none" strike="noStrike" cap="none">
                <a:solidFill>
                  <a:schemeClr val="lt1"/>
                </a:solidFill>
                <a:latin typeface="Arial"/>
                <a:ea typeface="Arial"/>
                <a:cs typeface="Arial"/>
                <a:sym typeface="Arial"/>
              </a:rPr>
              <a:t>:</a:t>
            </a:r>
            <a:br>
              <a:rPr lang="en-US" sz="3959" b="1" i="0" u="none" strike="noStrike" cap="none">
                <a:solidFill>
                  <a:schemeClr val="lt1"/>
                </a:solidFill>
                <a:latin typeface="Arial"/>
                <a:ea typeface="Arial"/>
                <a:cs typeface="Arial"/>
                <a:sym typeface="Arial"/>
              </a:rPr>
            </a:br>
            <a:r>
              <a:rPr lang="en-US" sz="3959" b="1" i="0" u="none" strike="noStrike" cap="none">
                <a:solidFill>
                  <a:schemeClr val="lt1"/>
                </a:solidFill>
                <a:latin typeface="Arial"/>
                <a:ea typeface="Arial"/>
                <a:cs typeface="Arial"/>
                <a:sym typeface="Arial"/>
              </a:rPr>
              <a:t>Anticipate, Align, Act</a:t>
            </a:r>
            <a:endParaRPr sz="3959" b="1" i="0" u="none" strike="noStrike" cap="non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p:nvPr>
        </p:nvSpPr>
        <p:spPr>
          <a:xfrm>
            <a:off x="2362200" y="65088"/>
            <a:ext cx="7772400" cy="123031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600"/>
              <a:buFont typeface="Arial"/>
              <a:buNone/>
            </a:pPr>
            <a:r>
              <a:rPr lang="en-US" sz="3600" b="1" i="0" u="sng" strike="noStrike" cap="none">
                <a:solidFill>
                  <a:schemeClr val="hlink"/>
                </a:solidFill>
                <a:latin typeface="Arial"/>
                <a:ea typeface="Arial"/>
                <a:cs typeface="Arial"/>
                <a:sym typeface="Arial"/>
                <a:hlinkClick r:id="rId3"/>
              </a:rPr>
              <a:t>Leadership</a:t>
            </a:r>
            <a:r>
              <a:rPr lang="en-US" sz="3600" b="1" i="0" u="none" strike="noStrike" cap="none">
                <a:solidFill>
                  <a:schemeClr val="dk1"/>
                </a:solidFill>
                <a:latin typeface="Arial"/>
                <a:ea typeface="Arial"/>
                <a:cs typeface="Arial"/>
                <a:sym typeface="Arial"/>
              </a:rPr>
              <a:t>, </a:t>
            </a:r>
            <a:r>
              <a:rPr lang="en-US" sz="3600" b="1" i="0" u="none" strike="noStrike" cap="none">
                <a:solidFill>
                  <a:srgbClr val="C00000"/>
                </a:solidFill>
                <a:latin typeface="Arial"/>
                <a:ea typeface="Arial"/>
                <a:cs typeface="Arial"/>
                <a:sym typeface="Arial"/>
              </a:rPr>
              <a:t>Vision, Action, and </a:t>
            </a:r>
            <a:r>
              <a:rPr lang="en-US" sz="3600" b="1" i="0" u="sng" strike="noStrike" cap="none">
                <a:solidFill>
                  <a:schemeClr val="hlink"/>
                </a:solidFill>
                <a:latin typeface="Arial"/>
                <a:ea typeface="Arial"/>
                <a:cs typeface="Arial"/>
                <a:sym typeface="Arial"/>
                <a:hlinkClick r:id="rId4"/>
              </a:rPr>
              <a:t>Logical Levels</a:t>
            </a:r>
            <a:endParaRPr sz="3600" b="1" i="0" u="none" strike="noStrike" cap="none">
              <a:solidFill>
                <a:schemeClr val="dk1"/>
              </a:solidFill>
              <a:latin typeface="Arial"/>
              <a:ea typeface="Arial"/>
              <a:cs typeface="Arial"/>
              <a:sym typeface="Arial"/>
            </a:endParaRPr>
          </a:p>
        </p:txBody>
      </p:sp>
      <p:sp>
        <p:nvSpPr>
          <p:cNvPr id="214" name="Shape 214"/>
          <p:cNvSpPr txBox="1">
            <a:spLocks noGrp="1"/>
          </p:cNvSpPr>
          <p:nvPr>
            <p:ph type="subTitle" idx="1"/>
          </p:nvPr>
        </p:nvSpPr>
        <p:spPr>
          <a:xfrm>
            <a:off x="2133600" y="5791200"/>
            <a:ext cx="7721600" cy="541338"/>
          </a:xfrm>
          <a:prstGeom prst="rect">
            <a:avLst/>
          </a:prstGeom>
          <a:noFill/>
          <a:ln>
            <a:noFill/>
          </a:ln>
        </p:spPr>
        <p:txBody>
          <a:bodyPr spcFirstLastPara="1" wrap="square" lIns="91425" tIns="45700" rIns="91425" bIns="45700" anchor="t" anchorCtr="0">
            <a:noAutofit/>
          </a:bodyPr>
          <a:lstStyle/>
          <a:p>
            <a:pPr marL="342900" marR="0" lvl="0" indent="-248920" algn="l" rtl="0">
              <a:lnSpc>
                <a:spcPct val="80000"/>
              </a:lnSpc>
              <a:spcBef>
                <a:spcPts val="0"/>
              </a:spcBef>
              <a:spcAft>
                <a:spcPts val="0"/>
              </a:spcAft>
              <a:buClr>
                <a:schemeClr val="dk1"/>
              </a:buClr>
              <a:buSzPts val="1480"/>
              <a:buFont typeface="Arial"/>
              <a:buNone/>
            </a:pPr>
            <a:endParaRPr sz="1480" b="0" i="0" u="none" strike="noStrike" cap="none">
              <a:solidFill>
                <a:schemeClr val="dk1"/>
              </a:solidFill>
              <a:latin typeface="Arial"/>
              <a:ea typeface="Arial"/>
              <a:cs typeface="Arial"/>
              <a:sym typeface="Arial"/>
            </a:endParaRPr>
          </a:p>
          <a:p>
            <a:pPr marL="0" marR="0" lvl="0" indent="0" algn="l" rtl="0">
              <a:lnSpc>
                <a:spcPct val="80000"/>
              </a:lnSpc>
              <a:spcBef>
                <a:spcPts val="296"/>
              </a:spcBef>
              <a:spcAft>
                <a:spcPts val="0"/>
              </a:spcAft>
              <a:buClr>
                <a:schemeClr val="dk1"/>
              </a:buClr>
              <a:buSzPts val="1480"/>
              <a:buFont typeface="Arial"/>
              <a:buNone/>
            </a:pPr>
            <a:r>
              <a:rPr lang="en-US" sz="1480" b="0" i="0" u="none" strike="noStrike" cap="none">
                <a:solidFill>
                  <a:schemeClr val="dk1"/>
                </a:solidFill>
                <a:latin typeface="Arial"/>
                <a:ea typeface="Arial"/>
                <a:cs typeface="Arial"/>
                <a:sym typeface="Arial"/>
              </a:rPr>
              <a:t>Dilts, R. (2014)  </a:t>
            </a:r>
            <a:r>
              <a:rPr lang="en-US" sz="1480" b="0" i="0" u="sng" strike="noStrike" cap="none">
                <a:solidFill>
                  <a:schemeClr val="hlink"/>
                </a:solidFill>
                <a:latin typeface="Arial"/>
                <a:ea typeface="Arial"/>
                <a:cs typeface="Arial"/>
                <a:sym typeface="Arial"/>
                <a:hlinkClick r:id="rId5"/>
              </a:rPr>
              <a:t>A brief history of logical levels</a:t>
            </a:r>
            <a:endParaRPr sz="1480" b="0" i="0" u="none" strike="noStrike" cap="none">
              <a:solidFill>
                <a:schemeClr val="dk1"/>
              </a:solidFill>
              <a:latin typeface="Arial"/>
              <a:ea typeface="Arial"/>
              <a:cs typeface="Arial"/>
              <a:sym typeface="Arial"/>
            </a:endParaRPr>
          </a:p>
        </p:txBody>
      </p:sp>
      <p:pic>
        <p:nvPicPr>
          <p:cNvPr id="215" name="Shape 215"/>
          <p:cNvPicPr preferRelativeResize="0"/>
          <p:nvPr/>
        </p:nvPicPr>
        <p:blipFill rotWithShape="1">
          <a:blip r:embed="rId6">
            <a:alphaModFix/>
          </a:blip>
          <a:srcRect/>
          <a:stretch/>
        </p:blipFill>
        <p:spPr>
          <a:xfrm>
            <a:off x="3067050" y="1295400"/>
            <a:ext cx="5410200" cy="453548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Arial"/>
              <a:buNone/>
            </a:pPr>
            <a:r>
              <a:rPr lang="en-US" sz="4400" b="1" i="0" u="sng" strike="noStrike" cap="none">
                <a:solidFill>
                  <a:schemeClr val="hlink"/>
                </a:solidFill>
                <a:latin typeface="Arial"/>
                <a:ea typeface="Arial"/>
                <a:cs typeface="Arial"/>
                <a:sym typeface="Arial"/>
                <a:hlinkClick r:id="rId3"/>
              </a:rPr>
              <a:t>Introduction to Strategic Foresight</a:t>
            </a:r>
            <a:endParaRPr sz="4400" b="1" i="0" u="none" strike="noStrike" cap="none">
              <a:solidFill>
                <a:schemeClr val="dk1"/>
              </a:solidFill>
              <a:latin typeface="Arial"/>
              <a:ea typeface="Arial"/>
              <a:cs typeface="Arial"/>
              <a:sym typeface="Arial"/>
            </a:endParaRPr>
          </a:p>
        </p:txBody>
      </p:sp>
      <p:pic>
        <p:nvPicPr>
          <p:cNvPr id="229" name="Shape 229"/>
          <p:cNvPicPr preferRelativeResize="0">
            <a:picLocks noGrp="1"/>
          </p:cNvPicPr>
          <p:nvPr>
            <p:ph type="body" idx="1"/>
          </p:nvPr>
        </p:nvPicPr>
        <p:blipFill rotWithShape="1">
          <a:blip r:embed="rId4">
            <a:alphaModFix/>
          </a:blip>
          <a:srcRect/>
          <a:stretch/>
        </p:blipFill>
        <p:spPr>
          <a:xfrm>
            <a:off x="2169042" y="1417638"/>
            <a:ext cx="7208874" cy="47889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294640" y="-112775"/>
            <a:ext cx="11379200" cy="277177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“If your organization is more frog than bat, perhaps you need to change it?”</a:t>
            </a:r>
            <a:endParaRPr/>
          </a:p>
        </p:txBody>
      </p:sp>
      <p:sp>
        <p:nvSpPr>
          <p:cNvPr id="221" name="Shape 221"/>
          <p:cNvSpPr txBox="1">
            <a:spLocks noGrp="1"/>
          </p:cNvSpPr>
          <p:nvPr>
            <p:ph type="subTitle" idx="4294967295"/>
          </p:nvPr>
        </p:nvSpPr>
        <p:spPr>
          <a:xfrm>
            <a:off x="162560" y="5283328"/>
            <a:ext cx="12181839" cy="1752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C00000"/>
              </a:buClr>
              <a:buSzPts val="2400"/>
              <a:buFont typeface="Arial"/>
              <a:buNone/>
            </a:pPr>
            <a:r>
              <a:rPr lang="en-US" sz="2400" b="0" i="0" u="none" strike="noStrike" cap="none">
                <a:solidFill>
                  <a:srgbClr val="C00000"/>
                </a:solidFill>
                <a:latin typeface="Arial"/>
                <a:ea typeface="Arial"/>
                <a:cs typeface="Arial"/>
                <a:sym typeface="Arial"/>
              </a:rPr>
              <a:t>Deering A.,  Dilts, R., &amp;  Russell, J. (2002). Alpha leadership:  Tools for business leaders who want more from life. John Wiley, NY.</a:t>
            </a:r>
            <a:endParaRPr/>
          </a:p>
        </p:txBody>
      </p:sp>
      <p:pic>
        <p:nvPicPr>
          <p:cNvPr id="222" name="Shape 222"/>
          <p:cNvPicPr preferRelativeResize="0"/>
          <p:nvPr/>
        </p:nvPicPr>
        <p:blipFill rotWithShape="1">
          <a:blip r:embed="rId3">
            <a:alphaModFix/>
          </a:blip>
          <a:srcRect/>
          <a:stretch/>
        </p:blipFill>
        <p:spPr>
          <a:xfrm>
            <a:off x="1168400" y="2031503"/>
            <a:ext cx="4299712" cy="2864191"/>
          </a:xfrm>
          <a:prstGeom prst="rect">
            <a:avLst/>
          </a:prstGeom>
          <a:noFill/>
          <a:ln>
            <a:noFill/>
          </a:ln>
        </p:spPr>
      </p:pic>
      <p:pic>
        <p:nvPicPr>
          <p:cNvPr id="223" name="Shape 223"/>
          <p:cNvPicPr preferRelativeResize="0"/>
          <p:nvPr/>
        </p:nvPicPr>
        <p:blipFill rotWithShape="1">
          <a:blip r:embed="rId4">
            <a:alphaModFix/>
          </a:blip>
          <a:srcRect/>
          <a:stretch/>
        </p:blipFill>
        <p:spPr>
          <a:xfrm>
            <a:off x="6574536" y="2438694"/>
            <a:ext cx="4599432" cy="258591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609600" y="274638"/>
            <a:ext cx="109728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6" name="Shape 236"/>
          <p:cNvSpPr txBox="1">
            <a:spLocks noGrp="1"/>
          </p:cNvSpPr>
          <p:nvPr>
            <p:ph type="body" idx="1"/>
          </p:nvPr>
        </p:nvSpPr>
        <p:spPr>
          <a:xfrm>
            <a:off x="609600" y="1535113"/>
            <a:ext cx="5386800" cy="639900"/>
          </a:xfrm>
          <a:prstGeom prst="rect">
            <a:avLst/>
          </a:prstGeom>
        </p:spPr>
        <p:txBody>
          <a:bodyPr spcFirstLastPara="1" wrap="square" lIns="91425" tIns="91425" rIns="91425" bIns="91425" anchor="b" anchorCtr="0">
            <a:noAutofit/>
          </a:bodyPr>
          <a:lstStyle/>
          <a:p>
            <a:pPr marL="0" lvl="0" indent="0">
              <a:spcBef>
                <a:spcPts val="480"/>
              </a:spcBef>
              <a:spcAft>
                <a:spcPts val="0"/>
              </a:spcAft>
              <a:buNone/>
            </a:pPr>
            <a:endParaRPr/>
          </a:p>
        </p:txBody>
      </p:sp>
      <p:sp>
        <p:nvSpPr>
          <p:cNvPr id="237" name="Shape 237"/>
          <p:cNvSpPr txBox="1">
            <a:spLocks noGrp="1"/>
          </p:cNvSpPr>
          <p:nvPr>
            <p:ph type="body" idx="2"/>
          </p:nvPr>
        </p:nvSpPr>
        <p:spPr>
          <a:xfrm>
            <a:off x="609600" y="2174875"/>
            <a:ext cx="5386800" cy="3951300"/>
          </a:xfrm>
          <a:prstGeom prst="rect">
            <a:avLst/>
          </a:prstGeom>
        </p:spPr>
        <p:txBody>
          <a:bodyPr spcFirstLastPara="1" wrap="square" lIns="91425" tIns="91425" rIns="91425" bIns="91425" anchor="t" anchorCtr="0">
            <a:noAutofit/>
          </a:bodyPr>
          <a:lstStyle/>
          <a:p>
            <a:pPr marL="0" lvl="0" indent="0">
              <a:spcBef>
                <a:spcPts val="480"/>
              </a:spcBef>
              <a:spcAft>
                <a:spcPts val="0"/>
              </a:spcAft>
              <a:buNone/>
            </a:pPr>
            <a:endParaRPr/>
          </a:p>
        </p:txBody>
      </p:sp>
      <p:sp>
        <p:nvSpPr>
          <p:cNvPr id="238" name="Shape 238"/>
          <p:cNvSpPr txBox="1">
            <a:spLocks noGrp="1"/>
          </p:cNvSpPr>
          <p:nvPr>
            <p:ph type="body" idx="3"/>
          </p:nvPr>
        </p:nvSpPr>
        <p:spPr>
          <a:xfrm>
            <a:off x="6193368" y="1535113"/>
            <a:ext cx="5388900" cy="639900"/>
          </a:xfrm>
          <a:prstGeom prst="rect">
            <a:avLst/>
          </a:prstGeom>
        </p:spPr>
        <p:txBody>
          <a:bodyPr spcFirstLastPara="1" wrap="square" lIns="91425" tIns="91425" rIns="91425" bIns="91425" anchor="b" anchorCtr="0">
            <a:noAutofit/>
          </a:bodyPr>
          <a:lstStyle/>
          <a:p>
            <a:pPr marL="0" lvl="0" indent="0">
              <a:spcBef>
                <a:spcPts val="480"/>
              </a:spcBef>
              <a:spcAft>
                <a:spcPts val="0"/>
              </a:spcAft>
              <a:buNone/>
            </a:pPr>
            <a:endParaRPr/>
          </a:p>
        </p:txBody>
      </p:sp>
      <p:sp>
        <p:nvSpPr>
          <p:cNvPr id="239" name="Shape 239"/>
          <p:cNvSpPr txBox="1">
            <a:spLocks noGrp="1"/>
          </p:cNvSpPr>
          <p:nvPr>
            <p:ph type="body" idx="4"/>
          </p:nvPr>
        </p:nvSpPr>
        <p:spPr>
          <a:xfrm>
            <a:off x="6193368" y="2174875"/>
            <a:ext cx="5388900" cy="3951300"/>
          </a:xfrm>
          <a:prstGeom prst="rect">
            <a:avLst/>
          </a:prstGeom>
        </p:spPr>
        <p:txBody>
          <a:bodyPr spcFirstLastPara="1" wrap="square" lIns="91425" tIns="91425" rIns="91425" bIns="91425" anchor="t" anchorCtr="0">
            <a:noAutofit/>
          </a:bodyPr>
          <a:lstStyle/>
          <a:p>
            <a:pPr marL="0" lvl="0" indent="0">
              <a:spcBef>
                <a:spcPts val="480"/>
              </a:spcBef>
              <a:spcAft>
                <a:spcPts val="0"/>
              </a:spcAft>
              <a:buNone/>
            </a:pPr>
            <a:endParaRPr/>
          </a:p>
        </p:txBody>
      </p:sp>
      <p:pic>
        <p:nvPicPr>
          <p:cNvPr id="240" name="Shape 240"/>
          <p:cNvPicPr preferRelativeResize="0"/>
          <p:nvPr/>
        </p:nvPicPr>
        <p:blipFill>
          <a:blip r:embed="rId3">
            <a:alphaModFix/>
          </a:blip>
          <a:stretch>
            <a:fillRect/>
          </a:stretch>
        </p:blipFill>
        <p:spPr>
          <a:xfrm>
            <a:off x="0" y="157050"/>
            <a:ext cx="12072776" cy="5959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dirty="0">
                <a:solidFill>
                  <a:srgbClr val="C00000"/>
                </a:solidFill>
                <a:latin typeface="Arial"/>
                <a:ea typeface="Arial"/>
                <a:cs typeface="Arial"/>
                <a:sym typeface="Arial"/>
              </a:rPr>
              <a:t>Objectives </a:t>
            </a:r>
            <a:endParaRPr dirty="0"/>
          </a:p>
        </p:txBody>
      </p:sp>
      <p:sp>
        <p:nvSpPr>
          <p:cNvPr id="103" name="Shape 103"/>
          <p:cNvSpPr txBox="1">
            <a:spLocks noGrp="1"/>
          </p:cNvSpPr>
          <p:nvPr>
            <p:ph type="body" idx="1"/>
          </p:nvPr>
        </p:nvSpPr>
        <p:spPr>
          <a:xfrm>
            <a:off x="609600" y="1363899"/>
            <a:ext cx="10972800"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2960"/>
              <a:buFont typeface="Arial"/>
              <a:buChar char="•"/>
            </a:pPr>
            <a:r>
              <a:rPr lang="en-US" sz="2960" b="0" i="0" u="none" strike="noStrike" cap="none" dirty="0">
                <a:solidFill>
                  <a:srgbClr val="C00000"/>
                </a:solidFill>
                <a:latin typeface="Arial"/>
                <a:ea typeface="Arial"/>
                <a:cs typeface="Arial"/>
                <a:sym typeface="Arial"/>
              </a:rPr>
              <a:t>Discuss the concept of futures literacy for </a:t>
            </a:r>
            <a:r>
              <a:rPr lang="en-US" sz="2960" dirty="0">
                <a:solidFill>
                  <a:srgbClr val="C00000"/>
                </a:solidFill>
              </a:rPr>
              <a:t>nursing</a:t>
            </a:r>
            <a:r>
              <a:rPr lang="en-US" sz="2960" b="0" i="0" u="none" strike="noStrike" cap="none" dirty="0">
                <a:solidFill>
                  <a:srgbClr val="C00000"/>
                </a:solidFill>
                <a:latin typeface="Arial"/>
                <a:ea typeface="Arial"/>
                <a:cs typeface="Arial"/>
                <a:sym typeface="Arial"/>
              </a:rPr>
              <a:t> and </a:t>
            </a:r>
            <a:r>
              <a:rPr lang="en-US" sz="2960" dirty="0">
                <a:solidFill>
                  <a:srgbClr val="C00000"/>
                </a:solidFill>
              </a:rPr>
              <a:t>healthcare</a:t>
            </a:r>
            <a:r>
              <a:rPr lang="en-US" sz="2960" b="0" i="0" u="none" strike="noStrike" cap="none" dirty="0">
                <a:solidFill>
                  <a:srgbClr val="C00000"/>
                </a:solidFill>
                <a:latin typeface="Arial"/>
                <a:ea typeface="Arial"/>
                <a:cs typeface="Arial"/>
                <a:sym typeface="Arial"/>
              </a:rPr>
              <a:t> inn</a:t>
            </a:r>
            <a:r>
              <a:rPr lang="en-US" sz="2960" dirty="0">
                <a:solidFill>
                  <a:srgbClr val="C00000"/>
                </a:solidFill>
              </a:rPr>
              <a:t>ovation. </a:t>
            </a:r>
            <a:r>
              <a:rPr lang="en-US" sz="2960" b="0" i="0" u="none" strike="noStrike" cap="none" dirty="0">
                <a:solidFill>
                  <a:srgbClr val="C00000"/>
                </a:solidFill>
                <a:latin typeface="Arial"/>
                <a:ea typeface="Arial"/>
                <a:cs typeface="Arial"/>
                <a:sym typeface="Arial"/>
              </a:rPr>
              <a:t> </a:t>
            </a:r>
            <a:endParaRPr sz="2960" b="0" i="0" u="none" strike="noStrike" cap="none" dirty="0">
              <a:solidFill>
                <a:srgbClr val="C00000"/>
              </a:solidFill>
              <a:latin typeface="Arial"/>
              <a:ea typeface="Arial"/>
              <a:cs typeface="Arial"/>
              <a:sym typeface="Arial"/>
            </a:endParaRPr>
          </a:p>
          <a:p>
            <a:pPr marL="342900" lvl="0" indent="-327660" rtl="0">
              <a:spcBef>
                <a:spcPts val="592"/>
              </a:spcBef>
              <a:spcAft>
                <a:spcPts val="0"/>
              </a:spcAft>
              <a:buClr>
                <a:srgbClr val="C00000"/>
              </a:buClr>
              <a:buSzPts val="2960"/>
              <a:buFont typeface="Arial"/>
              <a:buChar char="•"/>
            </a:pPr>
            <a:r>
              <a:rPr lang="en-US" sz="2960" dirty="0">
                <a:solidFill>
                  <a:srgbClr val="C00000"/>
                </a:solidFill>
              </a:rPr>
              <a:t>Describe competencies that support the development of foresight leadership.</a:t>
            </a:r>
            <a:endParaRPr sz="2960" dirty="0">
              <a:solidFill>
                <a:srgbClr val="C00000"/>
              </a:solidFill>
            </a:endParaRPr>
          </a:p>
          <a:p>
            <a:pPr marL="342900" marR="0" lvl="0" indent="-342900" algn="l" rtl="0">
              <a:spcBef>
                <a:spcPts val="592"/>
              </a:spcBef>
              <a:spcAft>
                <a:spcPts val="0"/>
              </a:spcAft>
              <a:buClr>
                <a:srgbClr val="C00000"/>
              </a:buClr>
              <a:buSzPts val="2960"/>
              <a:buFont typeface="Arial"/>
              <a:buChar char="•"/>
            </a:pPr>
            <a:r>
              <a:rPr lang="en-US" sz="2960" b="0" i="0" u="none" strike="noStrike" cap="none" dirty="0">
                <a:solidFill>
                  <a:srgbClr val="C00000"/>
                </a:solidFill>
                <a:latin typeface="Arial"/>
                <a:ea typeface="Arial"/>
                <a:cs typeface="Arial"/>
                <a:sym typeface="Arial"/>
              </a:rPr>
              <a:t>Explore </a:t>
            </a:r>
            <a:r>
              <a:rPr lang="en-US" sz="2960" dirty="0">
                <a:solidFill>
                  <a:srgbClr val="C00000"/>
                </a:solidFill>
              </a:rPr>
              <a:t>foresight models and frameworks.</a:t>
            </a:r>
            <a:endParaRPr sz="2960" dirty="0">
              <a:solidFill>
                <a:srgbClr val="C00000"/>
              </a:solidFill>
            </a:endParaRPr>
          </a:p>
          <a:p>
            <a:pPr marL="342900" marR="0" lvl="0" indent="-342900" algn="l" rtl="0">
              <a:spcBef>
                <a:spcPts val="592"/>
              </a:spcBef>
              <a:spcAft>
                <a:spcPts val="0"/>
              </a:spcAft>
              <a:buClr>
                <a:srgbClr val="C00000"/>
              </a:buClr>
              <a:buSzPts val="2960"/>
              <a:buFont typeface="Arial"/>
              <a:buChar char="•"/>
            </a:pPr>
            <a:r>
              <a:rPr lang="en-US" sz="2960" dirty="0">
                <a:solidFill>
                  <a:srgbClr val="C00000"/>
                </a:solidFill>
              </a:rPr>
              <a:t>Use </a:t>
            </a:r>
            <a:r>
              <a:rPr lang="en-US" sz="2960" b="0" i="0" u="none" strike="noStrike" cap="none" dirty="0">
                <a:solidFill>
                  <a:srgbClr val="C00000"/>
                </a:solidFill>
                <a:latin typeface="Arial"/>
                <a:ea typeface="Arial"/>
                <a:cs typeface="Arial"/>
                <a:sym typeface="Arial"/>
              </a:rPr>
              <a:t>horizon</a:t>
            </a:r>
            <a:r>
              <a:rPr lang="en-US" sz="2960" dirty="0">
                <a:solidFill>
                  <a:srgbClr val="C00000"/>
                </a:solidFill>
              </a:rPr>
              <a:t> scanning </a:t>
            </a:r>
            <a:r>
              <a:rPr lang="en-US" sz="2960" b="0" i="0" u="none" strike="noStrike" cap="none" dirty="0">
                <a:solidFill>
                  <a:srgbClr val="C00000"/>
                </a:solidFill>
                <a:latin typeface="Arial"/>
                <a:ea typeface="Arial"/>
                <a:cs typeface="Arial"/>
                <a:sym typeface="Arial"/>
              </a:rPr>
              <a:t>library resources </a:t>
            </a:r>
            <a:r>
              <a:rPr lang="en-US" sz="2960" dirty="0">
                <a:solidFill>
                  <a:srgbClr val="C00000"/>
                </a:solidFill>
              </a:rPr>
              <a:t>to i</a:t>
            </a:r>
            <a:r>
              <a:rPr lang="en-US" sz="2960" b="0" i="0" u="none" strike="noStrike" cap="none" dirty="0">
                <a:solidFill>
                  <a:srgbClr val="C00000"/>
                </a:solidFill>
                <a:latin typeface="Arial"/>
                <a:ea typeface="Arial"/>
                <a:cs typeface="Arial"/>
                <a:sym typeface="Arial"/>
              </a:rPr>
              <a:t>dentify trends and consequences that support the development of healthcare inn</a:t>
            </a:r>
            <a:r>
              <a:rPr lang="en-US" sz="2960" dirty="0">
                <a:solidFill>
                  <a:srgbClr val="C00000"/>
                </a:solidFill>
              </a:rPr>
              <a:t>ovation in </a:t>
            </a:r>
            <a:r>
              <a:rPr lang="en-US" sz="2960" b="0" i="0" u="none" strike="noStrike" cap="none" dirty="0">
                <a:solidFill>
                  <a:srgbClr val="C00000"/>
                </a:solidFill>
                <a:latin typeface="Arial"/>
                <a:ea typeface="Arial"/>
                <a:cs typeface="Arial"/>
                <a:sym typeface="Arial"/>
              </a:rPr>
              <a:t>practice, education, research and product development.</a:t>
            </a:r>
            <a:endParaRPr sz="2960" b="0" i="0" u="none" strike="noStrike" cap="none" dirty="0">
              <a:solidFill>
                <a:schemeClr val="dk1"/>
              </a:solidFill>
              <a:latin typeface="Arial"/>
              <a:ea typeface="Arial"/>
              <a:cs typeface="Arial"/>
              <a:sym typeface="Arial"/>
            </a:endParaRPr>
          </a:p>
          <a:p>
            <a:pPr marL="342900" marR="0" lvl="0" indent="-154940" algn="l" rtl="0">
              <a:spcBef>
                <a:spcPts val="592"/>
              </a:spcBef>
              <a:spcAft>
                <a:spcPts val="0"/>
              </a:spcAft>
              <a:buClr>
                <a:schemeClr val="dk1"/>
              </a:buClr>
              <a:buSzPts val="2960"/>
              <a:buFont typeface="Arial"/>
              <a:buNone/>
            </a:pPr>
            <a:endParaRPr sz="2960" b="0" i="0" u="none" strike="noStrike" cap="none" dirty="0">
              <a:solidFill>
                <a:srgbClr val="C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sng" strike="noStrike" cap="none">
                <a:solidFill>
                  <a:schemeClr val="hlink"/>
                </a:solidFill>
                <a:latin typeface="Arial"/>
                <a:ea typeface="Arial"/>
                <a:cs typeface="Arial"/>
                <a:sym typeface="Arial"/>
                <a:hlinkClick r:id="rId3"/>
              </a:rPr>
              <a:t>Flaring A Six Step Forecasting Method</a:t>
            </a:r>
            <a:endParaRPr sz="4400" b="1" i="0" u="none" strike="noStrike" cap="none">
              <a:solidFill>
                <a:srgbClr val="C00000"/>
              </a:solidFill>
              <a:latin typeface="Arial"/>
              <a:ea typeface="Arial"/>
              <a:cs typeface="Arial"/>
              <a:sym typeface="Arial"/>
            </a:endParaRPr>
          </a:p>
        </p:txBody>
      </p:sp>
      <p:pic>
        <p:nvPicPr>
          <p:cNvPr id="246" name="Shape 246"/>
          <p:cNvPicPr preferRelativeResize="0"/>
          <p:nvPr/>
        </p:nvPicPr>
        <p:blipFill rotWithShape="1">
          <a:blip r:embed="rId4">
            <a:alphaModFix/>
          </a:blip>
          <a:srcRect/>
          <a:stretch/>
        </p:blipFill>
        <p:spPr>
          <a:xfrm>
            <a:off x="1356190" y="1344737"/>
            <a:ext cx="8548098" cy="4476750"/>
          </a:xfrm>
          <a:prstGeom prst="rect">
            <a:avLst/>
          </a:prstGeom>
          <a:noFill/>
          <a:ln>
            <a:noFill/>
          </a:ln>
        </p:spPr>
      </p:pic>
      <p:sp>
        <p:nvSpPr>
          <p:cNvPr id="247" name="Shape 247"/>
          <p:cNvSpPr txBox="1"/>
          <p:nvPr/>
        </p:nvSpPr>
        <p:spPr>
          <a:xfrm>
            <a:off x="5578867" y="5225587"/>
            <a:ext cx="6215865" cy="64633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rgbClr val="C00000"/>
                </a:solidFill>
                <a:latin typeface="Arial"/>
                <a:ea typeface="Arial"/>
                <a:cs typeface="Arial"/>
                <a:sym typeface="Arial"/>
              </a:rPr>
              <a:t>Webb, A. (2016). </a:t>
            </a:r>
            <a:r>
              <a:rPr lang="en-US" sz="1800" i="1">
                <a:solidFill>
                  <a:srgbClr val="C00000"/>
                </a:solidFill>
                <a:latin typeface="Arial"/>
                <a:ea typeface="Arial"/>
                <a:cs typeface="Arial"/>
                <a:sym typeface="Arial"/>
              </a:rPr>
              <a:t>The Signals are Talking: Why Today's Fringe is Tomorrow's Mainstream</a:t>
            </a:r>
            <a:r>
              <a:rPr lang="en-US" sz="1800">
                <a:solidFill>
                  <a:srgbClr val="C00000"/>
                </a:solidFill>
                <a:latin typeface="Arial"/>
                <a:ea typeface="Arial"/>
                <a:cs typeface="Arial"/>
                <a:sym typeface="Arial"/>
              </a:rPr>
              <a:t>. Public Affairs.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Arial"/>
              <a:buNone/>
            </a:pPr>
            <a:endParaRPr sz="4400" b="1" i="0" u="none" strike="noStrike" cap="none">
              <a:solidFill>
                <a:schemeClr val="dk1"/>
              </a:solidFill>
              <a:latin typeface="Arial"/>
              <a:ea typeface="Arial"/>
              <a:cs typeface="Arial"/>
              <a:sym typeface="Arial"/>
            </a:endParaRPr>
          </a:p>
        </p:txBody>
      </p:sp>
      <p:sp>
        <p:nvSpPr>
          <p:cNvPr id="253" name="Shape 253"/>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chemeClr val="dk1"/>
              </a:buClr>
              <a:buSzPts val="2400"/>
              <a:buFont typeface="Arial"/>
              <a:buNone/>
            </a:pPr>
            <a:endParaRPr sz="2400" b="1" i="0" u="none" strike="noStrike" cap="none">
              <a:solidFill>
                <a:schemeClr val="dk1"/>
              </a:solidFill>
              <a:latin typeface="Arial"/>
              <a:ea typeface="Arial"/>
              <a:cs typeface="Arial"/>
              <a:sym typeface="Arial"/>
            </a:endParaRPr>
          </a:p>
        </p:txBody>
      </p:sp>
      <p:sp>
        <p:nvSpPr>
          <p:cNvPr id="254" name="Shape 254"/>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p>
            <a:pPr marL="342900" marR="0" lvl="0" indent="-19050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255" name="Shape 255"/>
          <p:cNvSpPr txBox="1">
            <a:spLocks noGrp="1"/>
          </p:cNvSpPr>
          <p:nvPr>
            <p:ph type="body" idx="3"/>
          </p:nvPr>
        </p:nvSpPr>
        <p:spPr>
          <a:xfrm>
            <a:off x="6193368" y="1535113"/>
            <a:ext cx="5389033" cy="639762"/>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chemeClr val="dk1"/>
              </a:buClr>
              <a:buSzPts val="2400"/>
              <a:buFont typeface="Arial"/>
              <a:buNone/>
            </a:pPr>
            <a:endParaRPr sz="2400" b="1" i="0" u="none" strike="noStrike" cap="none">
              <a:solidFill>
                <a:schemeClr val="dk1"/>
              </a:solidFill>
              <a:latin typeface="Arial"/>
              <a:ea typeface="Arial"/>
              <a:cs typeface="Arial"/>
              <a:sym typeface="Arial"/>
            </a:endParaRPr>
          </a:p>
        </p:txBody>
      </p:sp>
      <p:sp>
        <p:nvSpPr>
          <p:cNvPr id="256" name="Shape 256"/>
          <p:cNvSpPr txBox="1">
            <a:spLocks noGrp="1"/>
          </p:cNvSpPr>
          <p:nvPr>
            <p:ph type="body" idx="4"/>
          </p:nvPr>
        </p:nvSpPr>
        <p:spPr>
          <a:xfrm>
            <a:off x="6193368" y="2174875"/>
            <a:ext cx="5389033" cy="3951288"/>
          </a:xfrm>
          <a:prstGeom prst="rect">
            <a:avLst/>
          </a:prstGeom>
          <a:noFill/>
          <a:ln>
            <a:noFill/>
          </a:ln>
        </p:spPr>
        <p:txBody>
          <a:bodyPr spcFirstLastPara="1" wrap="square" lIns="91425" tIns="45700" rIns="91425" bIns="45700" anchor="t" anchorCtr="0">
            <a:noAutofit/>
          </a:bodyPr>
          <a:lstStyle/>
          <a:p>
            <a:pPr marL="342900" marR="0" lvl="0" indent="-19050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pic>
        <p:nvPicPr>
          <p:cNvPr id="257" name="Shape 257"/>
          <p:cNvPicPr preferRelativeResize="0"/>
          <p:nvPr/>
        </p:nvPicPr>
        <p:blipFill>
          <a:blip r:embed="rId3">
            <a:alphaModFix/>
          </a:blip>
          <a:stretch>
            <a:fillRect/>
          </a:stretch>
        </p:blipFill>
        <p:spPr>
          <a:xfrm>
            <a:off x="0" y="172600"/>
            <a:ext cx="12192000" cy="61630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609600" y="274638"/>
            <a:ext cx="10972800" cy="14003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Arial"/>
              <a:buNone/>
            </a:pPr>
            <a:endParaRPr sz="4400" b="1" i="0" u="none" strike="noStrike" cap="none" dirty="0">
              <a:solidFill>
                <a:schemeClr val="dk1"/>
              </a:solidFill>
              <a:latin typeface="Arial"/>
              <a:ea typeface="Arial"/>
              <a:cs typeface="Arial"/>
              <a:sym typeface="Arial"/>
            </a:endParaRPr>
          </a:p>
        </p:txBody>
      </p:sp>
      <p:sp>
        <p:nvSpPr>
          <p:cNvPr id="263" name="Shape 263"/>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chemeClr val="dk1"/>
              </a:buClr>
              <a:buSzPts val="2400"/>
              <a:buFont typeface="Arial"/>
              <a:buNone/>
            </a:pPr>
            <a:endParaRPr sz="2400" b="1" i="0" u="none" strike="noStrike" cap="none">
              <a:solidFill>
                <a:schemeClr val="dk1"/>
              </a:solidFill>
              <a:latin typeface="Arial"/>
              <a:ea typeface="Arial"/>
              <a:cs typeface="Arial"/>
              <a:sym typeface="Arial"/>
            </a:endParaRPr>
          </a:p>
        </p:txBody>
      </p:sp>
      <p:sp>
        <p:nvSpPr>
          <p:cNvPr id="264" name="Shape 264"/>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p>
            <a:pPr marL="342900" marR="0" lvl="0" indent="-190500" algn="l" rtl="0">
              <a:spcBef>
                <a:spcPts val="0"/>
              </a:spcBef>
              <a:spcAft>
                <a:spcPts val="0"/>
              </a:spcAft>
              <a:buClr>
                <a:schemeClr val="dk1"/>
              </a:buClr>
              <a:buSzPts val="2400"/>
              <a:buFont typeface="Arial"/>
              <a:buNone/>
            </a:pPr>
            <a:endParaRPr sz="2400" b="0" i="0" u="none" strike="noStrike" cap="none" dirty="0">
              <a:solidFill>
                <a:schemeClr val="dk1"/>
              </a:solidFill>
              <a:latin typeface="Arial"/>
              <a:ea typeface="Arial"/>
              <a:cs typeface="Arial"/>
              <a:sym typeface="Arial"/>
            </a:endParaRPr>
          </a:p>
        </p:txBody>
      </p:sp>
      <p:sp>
        <p:nvSpPr>
          <p:cNvPr id="265" name="Shape 265"/>
          <p:cNvSpPr txBox="1">
            <a:spLocks noGrp="1"/>
          </p:cNvSpPr>
          <p:nvPr>
            <p:ph type="body" idx="3"/>
          </p:nvPr>
        </p:nvSpPr>
        <p:spPr>
          <a:xfrm>
            <a:off x="6193368" y="1535113"/>
            <a:ext cx="5389033" cy="639762"/>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chemeClr val="dk1"/>
              </a:buClr>
              <a:buSzPts val="2400"/>
              <a:buFont typeface="Arial"/>
              <a:buNone/>
            </a:pPr>
            <a:endParaRPr sz="2400" b="1" i="0" u="none" strike="noStrike" cap="none">
              <a:solidFill>
                <a:schemeClr val="dk1"/>
              </a:solidFill>
              <a:latin typeface="Arial"/>
              <a:ea typeface="Arial"/>
              <a:cs typeface="Arial"/>
              <a:sym typeface="Arial"/>
            </a:endParaRPr>
          </a:p>
        </p:txBody>
      </p:sp>
      <p:sp>
        <p:nvSpPr>
          <p:cNvPr id="266" name="Shape 266"/>
          <p:cNvSpPr txBox="1">
            <a:spLocks noGrp="1"/>
          </p:cNvSpPr>
          <p:nvPr>
            <p:ph type="body" idx="4"/>
          </p:nvPr>
        </p:nvSpPr>
        <p:spPr>
          <a:xfrm>
            <a:off x="6193368" y="2174875"/>
            <a:ext cx="5389033" cy="3951288"/>
          </a:xfrm>
          <a:prstGeom prst="rect">
            <a:avLst/>
          </a:prstGeom>
          <a:noFill/>
          <a:ln>
            <a:noFill/>
          </a:ln>
        </p:spPr>
        <p:txBody>
          <a:bodyPr spcFirstLastPara="1" wrap="square" lIns="91425" tIns="45700" rIns="91425" bIns="45700" anchor="t" anchorCtr="0">
            <a:noAutofit/>
          </a:bodyPr>
          <a:lstStyle/>
          <a:p>
            <a:pPr marL="342900" marR="0" lvl="0" indent="-19050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pic>
        <p:nvPicPr>
          <p:cNvPr id="1026" name="Picture 2" descr="Future Literacies MASTER v7_1 sm.jpg">
            <a:extLst>
              <a:ext uri="{FF2B5EF4-FFF2-40B4-BE49-F238E27FC236}">
                <a16:creationId xmlns:a16="http://schemas.microsoft.com/office/drawing/2014/main" id="{6DDF7991-8C0C-4691-8311-1F220208A5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072" y="0"/>
            <a:ext cx="12213658" cy="62519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Shape 272"/>
          <p:cNvSpPr txBox="1">
            <a:spLocks noGrp="1"/>
          </p:cNvSpPr>
          <p:nvPr>
            <p:ph type="ctrTitle"/>
          </p:nvPr>
        </p:nvSpPr>
        <p:spPr>
          <a:xfrm>
            <a:off x="914400" y="285268"/>
            <a:ext cx="10363200" cy="14700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sng" strike="noStrike" cap="none">
                <a:solidFill>
                  <a:schemeClr val="hlink"/>
                </a:solidFill>
                <a:latin typeface="Arial"/>
                <a:ea typeface="Arial"/>
                <a:cs typeface="Arial"/>
                <a:sym typeface="Arial"/>
                <a:hlinkClick r:id="rId3"/>
              </a:rPr>
              <a:t>Trends, Consequences, Disruptions</a:t>
            </a:r>
            <a:endParaRPr sz="4400" b="1" i="0" u="none" strike="noStrike" cap="none">
              <a:solidFill>
                <a:srgbClr val="C00000"/>
              </a:solidFill>
              <a:latin typeface="Arial"/>
              <a:ea typeface="Arial"/>
              <a:cs typeface="Arial"/>
              <a:sym typeface="Arial"/>
            </a:endParaRPr>
          </a:p>
        </p:txBody>
      </p:sp>
      <p:sp>
        <p:nvSpPr>
          <p:cNvPr id="273" name="Shape 273"/>
          <p:cNvSpPr txBox="1">
            <a:spLocks noGrp="1"/>
          </p:cNvSpPr>
          <p:nvPr>
            <p:ph type="subTitle" idx="1"/>
          </p:nvPr>
        </p:nvSpPr>
        <p:spPr>
          <a:xfrm>
            <a:off x="1828800" y="2215700"/>
            <a:ext cx="8534400" cy="2490540"/>
          </a:xfrm>
          <a:prstGeom prst="rect">
            <a:avLst/>
          </a:prstGeom>
          <a:noFill/>
          <a:ln>
            <a:noFill/>
          </a:ln>
        </p:spPr>
        <p:txBody>
          <a:bodyPr spcFirstLastPara="1" wrap="square" lIns="91425" tIns="45700" rIns="91425" bIns="45700" anchor="t" anchorCtr="0">
            <a:noAutofit/>
          </a:bodyPr>
          <a:lstStyle/>
          <a:p>
            <a:pPr marL="0" marR="0" lvl="0" indent="0" algn="ctr" rtl="0">
              <a:lnSpc>
                <a:spcPct val="80000"/>
              </a:lnSpc>
              <a:spcBef>
                <a:spcPts val="0"/>
              </a:spcBef>
              <a:spcAft>
                <a:spcPts val="0"/>
              </a:spcAft>
              <a:buClr>
                <a:srgbClr val="C00000"/>
              </a:buClr>
              <a:buSzPts val="2720"/>
              <a:buFont typeface="Arial"/>
              <a:buNone/>
            </a:pPr>
            <a:r>
              <a:rPr lang="en-US" sz="2720" b="0" i="0" u="none" strike="noStrike" cap="none">
                <a:solidFill>
                  <a:srgbClr val="C00000"/>
                </a:solidFill>
                <a:latin typeface="Arial"/>
                <a:ea typeface="Arial"/>
                <a:cs typeface="Arial"/>
                <a:sym typeface="Arial"/>
              </a:rPr>
              <a:t>Personal</a:t>
            </a:r>
            <a:endParaRPr/>
          </a:p>
          <a:p>
            <a:pPr marL="0" marR="0" lvl="0" indent="0" algn="ctr" rtl="0">
              <a:lnSpc>
                <a:spcPct val="80000"/>
              </a:lnSpc>
              <a:spcBef>
                <a:spcPts val="544"/>
              </a:spcBef>
              <a:spcAft>
                <a:spcPts val="0"/>
              </a:spcAft>
              <a:buClr>
                <a:srgbClr val="C00000"/>
              </a:buClr>
              <a:buSzPts val="2720"/>
              <a:buFont typeface="Arial"/>
              <a:buNone/>
            </a:pPr>
            <a:r>
              <a:rPr lang="en-US" sz="2720" b="0" i="0" u="none" strike="noStrike" cap="none">
                <a:solidFill>
                  <a:srgbClr val="C00000"/>
                </a:solidFill>
                <a:latin typeface="Arial"/>
                <a:ea typeface="Arial"/>
                <a:cs typeface="Arial"/>
                <a:sym typeface="Arial"/>
              </a:rPr>
              <a:t>Professional</a:t>
            </a:r>
            <a:endParaRPr/>
          </a:p>
          <a:p>
            <a:pPr marL="0" marR="0" lvl="0" indent="0" algn="ctr" rtl="0">
              <a:lnSpc>
                <a:spcPct val="80000"/>
              </a:lnSpc>
              <a:spcBef>
                <a:spcPts val="544"/>
              </a:spcBef>
              <a:spcAft>
                <a:spcPts val="0"/>
              </a:spcAft>
              <a:buClr>
                <a:srgbClr val="C00000"/>
              </a:buClr>
              <a:buSzPts val="2720"/>
              <a:buFont typeface="Arial"/>
              <a:buNone/>
            </a:pPr>
            <a:r>
              <a:rPr lang="en-US" sz="2720" b="0" i="0" u="none" strike="noStrike" cap="none">
                <a:solidFill>
                  <a:srgbClr val="C00000"/>
                </a:solidFill>
                <a:latin typeface="Arial"/>
                <a:ea typeface="Arial"/>
                <a:cs typeface="Arial"/>
                <a:sym typeface="Arial"/>
              </a:rPr>
              <a:t>Organizational</a:t>
            </a:r>
            <a:endParaRPr/>
          </a:p>
          <a:p>
            <a:pPr marL="0" marR="0" lvl="0" indent="0" algn="ctr" rtl="0">
              <a:lnSpc>
                <a:spcPct val="80000"/>
              </a:lnSpc>
              <a:spcBef>
                <a:spcPts val="544"/>
              </a:spcBef>
              <a:spcAft>
                <a:spcPts val="0"/>
              </a:spcAft>
              <a:buClr>
                <a:srgbClr val="C00000"/>
              </a:buClr>
              <a:buSzPts val="2720"/>
              <a:buFont typeface="Arial"/>
              <a:buNone/>
            </a:pPr>
            <a:r>
              <a:rPr lang="en-US" sz="2720" b="0" i="0" u="none" strike="noStrike" cap="none">
                <a:solidFill>
                  <a:srgbClr val="C00000"/>
                </a:solidFill>
                <a:latin typeface="Arial"/>
                <a:ea typeface="Arial"/>
                <a:cs typeface="Arial"/>
                <a:sym typeface="Arial"/>
              </a:rPr>
              <a:t>Social</a:t>
            </a:r>
            <a:endParaRPr/>
          </a:p>
          <a:p>
            <a:pPr marL="0" marR="0" lvl="0" indent="0" algn="ctr" rtl="0">
              <a:lnSpc>
                <a:spcPct val="80000"/>
              </a:lnSpc>
              <a:spcBef>
                <a:spcPts val="544"/>
              </a:spcBef>
              <a:spcAft>
                <a:spcPts val="0"/>
              </a:spcAft>
              <a:buClr>
                <a:srgbClr val="C00000"/>
              </a:buClr>
              <a:buSzPts val="2720"/>
              <a:buFont typeface="Arial"/>
              <a:buNone/>
            </a:pPr>
            <a:r>
              <a:rPr lang="en-US" sz="2720" b="0" i="0" u="sng" strike="noStrike" cap="none">
                <a:solidFill>
                  <a:schemeClr val="hlink"/>
                </a:solidFill>
                <a:latin typeface="Arial"/>
                <a:ea typeface="Arial"/>
                <a:cs typeface="Arial"/>
                <a:sym typeface="Arial"/>
                <a:hlinkClick r:id="rId4"/>
              </a:rPr>
              <a:t>Planetary</a:t>
            </a:r>
            <a:endParaRPr sz="2720" b="0" i="0" u="none" strike="noStrike" cap="none">
              <a:solidFill>
                <a:srgbClr val="C00000"/>
              </a:solidFill>
              <a:latin typeface="Arial"/>
              <a:ea typeface="Arial"/>
              <a:cs typeface="Arial"/>
              <a:sym typeface="Arial"/>
            </a:endParaRPr>
          </a:p>
          <a:p>
            <a:pPr marL="0" marR="0" lvl="0" indent="0" algn="ctr" rtl="0">
              <a:lnSpc>
                <a:spcPct val="80000"/>
              </a:lnSpc>
              <a:spcBef>
                <a:spcPts val="544"/>
              </a:spcBef>
              <a:spcAft>
                <a:spcPts val="0"/>
              </a:spcAft>
              <a:buClr>
                <a:srgbClr val="C00000"/>
              </a:buClr>
              <a:buSzPts val="2720"/>
              <a:buFont typeface="Arial"/>
              <a:buNone/>
            </a:pPr>
            <a:r>
              <a:rPr lang="en-US" sz="2720" b="0" i="0" u="sng" strike="noStrike" cap="none">
                <a:solidFill>
                  <a:schemeClr val="hlink"/>
                </a:solidFill>
                <a:latin typeface="Arial"/>
                <a:ea typeface="Arial"/>
                <a:cs typeface="Arial"/>
                <a:sym typeface="Arial"/>
                <a:hlinkClick r:id="rId5"/>
              </a:rPr>
              <a:t>Future Today Institute</a:t>
            </a:r>
            <a:endParaRPr sz="2720" b="0" i="0" u="none" strike="noStrike" cap="none">
              <a:solidFill>
                <a:srgbClr val="C00000"/>
              </a:solidFill>
              <a:latin typeface="Arial"/>
              <a:ea typeface="Arial"/>
              <a:cs typeface="Arial"/>
              <a:sym typeface="Arial"/>
            </a:endParaRPr>
          </a:p>
        </p:txBody>
      </p:sp>
      <p:pic>
        <p:nvPicPr>
          <p:cNvPr id="274" name="Shape 274"/>
          <p:cNvPicPr preferRelativeResize="0"/>
          <p:nvPr/>
        </p:nvPicPr>
        <p:blipFill rotWithShape="1">
          <a:blip r:embed="rId6">
            <a:alphaModFix/>
          </a:blip>
          <a:srcRect/>
          <a:stretch/>
        </p:blipFill>
        <p:spPr>
          <a:xfrm>
            <a:off x="542605" y="5144199"/>
            <a:ext cx="3019926" cy="687554"/>
          </a:xfrm>
          <a:prstGeom prst="rect">
            <a:avLst/>
          </a:prstGeom>
          <a:noFill/>
          <a:ln>
            <a:noFill/>
          </a:ln>
        </p:spPr>
      </p:pic>
      <p:pic>
        <p:nvPicPr>
          <p:cNvPr id="275" name="Shape 275"/>
          <p:cNvPicPr preferRelativeResize="0"/>
          <p:nvPr/>
        </p:nvPicPr>
        <p:blipFill rotWithShape="1">
          <a:blip r:embed="rId7">
            <a:alphaModFix/>
          </a:blip>
          <a:srcRect/>
          <a:stretch/>
        </p:blipFill>
        <p:spPr>
          <a:xfrm>
            <a:off x="8968591" y="1472934"/>
            <a:ext cx="1838325" cy="2861506"/>
          </a:xfrm>
          <a:prstGeom prst="rect">
            <a:avLst/>
          </a:prstGeom>
          <a:noFill/>
          <a:ln>
            <a:noFill/>
          </a:ln>
        </p:spPr>
      </p:pic>
      <p:pic>
        <p:nvPicPr>
          <p:cNvPr id="276" name="Shape 276"/>
          <p:cNvPicPr preferRelativeResize="0"/>
          <p:nvPr/>
        </p:nvPicPr>
        <p:blipFill rotWithShape="1">
          <a:blip r:embed="rId8">
            <a:alphaModFix/>
          </a:blip>
          <a:srcRect/>
          <a:stretch/>
        </p:blipFill>
        <p:spPr>
          <a:xfrm>
            <a:off x="4438860" y="4843162"/>
            <a:ext cx="3822390" cy="1202159"/>
          </a:xfrm>
          <a:prstGeom prst="rect">
            <a:avLst/>
          </a:prstGeom>
          <a:noFill/>
          <a:ln>
            <a:noFill/>
          </a:ln>
        </p:spPr>
      </p:pic>
      <p:pic>
        <p:nvPicPr>
          <p:cNvPr id="277" name="Shape 277"/>
          <p:cNvPicPr preferRelativeResize="0"/>
          <p:nvPr/>
        </p:nvPicPr>
        <p:blipFill rotWithShape="1">
          <a:blip r:embed="rId9">
            <a:alphaModFix/>
          </a:blip>
          <a:srcRect/>
          <a:stretch/>
        </p:blipFill>
        <p:spPr>
          <a:xfrm>
            <a:off x="914400" y="2078778"/>
            <a:ext cx="1924050" cy="2524044"/>
          </a:xfrm>
          <a:prstGeom prst="rect">
            <a:avLst/>
          </a:prstGeom>
          <a:noFill/>
          <a:ln>
            <a:noFill/>
          </a:ln>
        </p:spPr>
      </p:pic>
      <p:pic>
        <p:nvPicPr>
          <p:cNvPr id="4" name="Picture 3">
            <a:extLst>
              <a:ext uri="{FF2B5EF4-FFF2-40B4-BE49-F238E27FC236}">
                <a16:creationId xmlns:a16="http://schemas.microsoft.com/office/drawing/2014/main" id="{C8CFDFA7-1FC9-49F5-965F-6CFE08817A6F}"/>
              </a:ext>
            </a:extLst>
          </p:cNvPr>
          <p:cNvPicPr>
            <a:picLocks noChangeAspect="1"/>
          </p:cNvPicPr>
          <p:nvPr/>
        </p:nvPicPr>
        <p:blipFill>
          <a:blip r:embed="rId10"/>
          <a:stretch>
            <a:fillRect/>
          </a:stretch>
        </p:blipFill>
        <p:spPr>
          <a:xfrm>
            <a:off x="9137579" y="4428152"/>
            <a:ext cx="1685925" cy="17899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73">
                                            <p:txEl>
                                              <p:pRg st="0" end="0"/>
                                            </p:txEl>
                                          </p:spTgt>
                                        </p:tgtEl>
                                        <p:attrNameLst>
                                          <p:attrName>style.visibility</p:attrName>
                                        </p:attrNameLst>
                                      </p:cBhvr>
                                      <p:to>
                                        <p:strVal val="visible"/>
                                      </p:to>
                                    </p:set>
                                    <p:anim calcmode="lin" valueType="num">
                                      <p:cBhvr additive="base">
                                        <p:cTn id="7" dur="500"/>
                                        <p:tgtEl>
                                          <p:spTgt spid="273">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73">
                                            <p:txEl>
                                              <p:pRg st="1" end="1"/>
                                            </p:txEl>
                                          </p:spTgt>
                                        </p:tgtEl>
                                        <p:attrNameLst>
                                          <p:attrName>style.visibility</p:attrName>
                                        </p:attrNameLst>
                                      </p:cBhvr>
                                      <p:to>
                                        <p:strVal val="visible"/>
                                      </p:to>
                                    </p:set>
                                    <p:anim calcmode="lin" valueType="num">
                                      <p:cBhvr additive="base">
                                        <p:cTn id="12" dur="500"/>
                                        <p:tgtEl>
                                          <p:spTgt spid="273">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73">
                                            <p:txEl>
                                              <p:pRg st="2" end="2"/>
                                            </p:txEl>
                                          </p:spTgt>
                                        </p:tgtEl>
                                        <p:attrNameLst>
                                          <p:attrName>style.visibility</p:attrName>
                                        </p:attrNameLst>
                                      </p:cBhvr>
                                      <p:to>
                                        <p:strVal val="visible"/>
                                      </p:to>
                                    </p:set>
                                    <p:anim calcmode="lin" valueType="num">
                                      <p:cBhvr additive="base">
                                        <p:cTn id="17" dur="500"/>
                                        <p:tgtEl>
                                          <p:spTgt spid="273">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73">
                                            <p:txEl>
                                              <p:pRg st="3" end="3"/>
                                            </p:txEl>
                                          </p:spTgt>
                                        </p:tgtEl>
                                        <p:attrNameLst>
                                          <p:attrName>style.visibility</p:attrName>
                                        </p:attrNameLst>
                                      </p:cBhvr>
                                      <p:to>
                                        <p:strVal val="visible"/>
                                      </p:to>
                                    </p:set>
                                    <p:anim calcmode="lin" valueType="num">
                                      <p:cBhvr additive="base">
                                        <p:cTn id="22" dur="500"/>
                                        <p:tgtEl>
                                          <p:spTgt spid="273">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73">
                                            <p:txEl>
                                              <p:pRg st="4" end="4"/>
                                            </p:txEl>
                                          </p:spTgt>
                                        </p:tgtEl>
                                        <p:attrNameLst>
                                          <p:attrName>style.visibility</p:attrName>
                                        </p:attrNameLst>
                                      </p:cBhvr>
                                      <p:to>
                                        <p:strVal val="visible"/>
                                      </p:to>
                                    </p:set>
                                    <p:anim calcmode="lin" valueType="num">
                                      <p:cBhvr additive="base">
                                        <p:cTn id="27" dur="500"/>
                                        <p:tgtEl>
                                          <p:spTgt spid="273">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273">
                                            <p:txEl>
                                              <p:pRg st="5" end="5"/>
                                            </p:txEl>
                                          </p:spTgt>
                                        </p:tgtEl>
                                        <p:attrNameLst>
                                          <p:attrName>style.visibility</p:attrName>
                                        </p:attrNameLst>
                                      </p:cBhvr>
                                      <p:to>
                                        <p:strVal val="visible"/>
                                      </p:to>
                                    </p:set>
                                    <p:anim calcmode="lin" valueType="num">
                                      <p:cBhvr additive="base">
                                        <p:cTn id="32" dur="500"/>
                                        <p:tgtEl>
                                          <p:spTgt spid="273">
                                            <p:txEl>
                                              <p:pRg st="5" end="5"/>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609600" y="-249336"/>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Health Care Trends</a:t>
            </a:r>
            <a:endParaRPr/>
          </a:p>
        </p:txBody>
      </p:sp>
      <p:pic>
        <p:nvPicPr>
          <p:cNvPr id="283" name="Shape 283"/>
          <p:cNvPicPr preferRelativeResize="0"/>
          <p:nvPr/>
        </p:nvPicPr>
        <p:blipFill rotWithShape="1">
          <a:blip r:embed="rId3">
            <a:alphaModFix/>
          </a:blip>
          <a:srcRect/>
          <a:stretch/>
        </p:blipFill>
        <p:spPr>
          <a:xfrm>
            <a:off x="8006316" y="638910"/>
            <a:ext cx="2530548" cy="2689081"/>
          </a:xfrm>
          <a:prstGeom prst="rect">
            <a:avLst/>
          </a:prstGeom>
          <a:noFill/>
          <a:ln>
            <a:noFill/>
          </a:ln>
        </p:spPr>
      </p:pic>
      <p:sp>
        <p:nvSpPr>
          <p:cNvPr id="284" name="Shape 284"/>
          <p:cNvSpPr txBox="1"/>
          <p:nvPr/>
        </p:nvSpPr>
        <p:spPr>
          <a:xfrm>
            <a:off x="739742" y="513714"/>
            <a:ext cx="7520007" cy="58020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600" dirty="0">
                <a:solidFill>
                  <a:srgbClr val="C00000"/>
                </a:solidFill>
                <a:latin typeface="Arial"/>
                <a:ea typeface="Arial"/>
                <a:cs typeface="Arial"/>
                <a:sym typeface="Arial"/>
              </a:rPr>
              <a:t>Health Hyper Efficiency</a:t>
            </a:r>
            <a:endParaRPr dirty="0"/>
          </a:p>
          <a:p>
            <a:pPr marL="571500" marR="0" lvl="0" indent="-57150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Empathetic Health Interfaces, </a:t>
            </a:r>
            <a:endParaRPr dirty="0"/>
          </a:p>
          <a:p>
            <a:pPr marL="571500" marR="0" lvl="0" indent="-57150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Predictive Psycho-history </a:t>
            </a:r>
            <a:endParaRPr dirty="0"/>
          </a:p>
          <a:p>
            <a:pPr marL="571500" marR="0" lvl="0" indent="-57150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Unhealthy Surveillance</a:t>
            </a:r>
            <a:endParaRPr dirty="0"/>
          </a:p>
          <a:p>
            <a:pPr marL="0" marR="0" lvl="0" indent="0" algn="l" rtl="0">
              <a:spcBef>
                <a:spcPts val="0"/>
              </a:spcBef>
              <a:spcAft>
                <a:spcPts val="0"/>
              </a:spcAft>
              <a:buNone/>
            </a:pPr>
            <a:r>
              <a:rPr lang="en-US" sz="3600" dirty="0">
                <a:solidFill>
                  <a:srgbClr val="C00000"/>
                </a:solidFill>
                <a:latin typeface="Arial"/>
                <a:ea typeface="Arial"/>
                <a:cs typeface="Arial"/>
                <a:sym typeface="Arial"/>
              </a:rPr>
              <a:t>The Personalized Health Movement</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Augmented Nutrition</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The Device Divide</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Multicultural Misalignment</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Medical Genealogy</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Neuroinfluence Mapping</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Natural Medicine</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Healthy Real Estate</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The Over Quantified Self</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Micro Health Rewards</a:t>
            </a:r>
            <a:endParaRPr dirty="0"/>
          </a:p>
          <a:p>
            <a:pPr marL="0" marR="0" lvl="0" indent="0" algn="l" rtl="0">
              <a:spcBef>
                <a:spcPts val="0"/>
              </a:spcBef>
              <a:spcAft>
                <a:spcPts val="0"/>
              </a:spcAft>
              <a:buNone/>
            </a:pPr>
            <a:r>
              <a:rPr lang="en-US" sz="3600" dirty="0">
                <a:solidFill>
                  <a:srgbClr val="C00000"/>
                </a:solidFill>
                <a:latin typeface="Arial"/>
                <a:ea typeface="Arial"/>
                <a:cs typeface="Arial"/>
                <a:sym typeface="Arial"/>
              </a:rPr>
              <a:t>Digital Peer to Peer Health Care</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Care Hacking</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Accelerated Trial Sourcing</a:t>
            </a:r>
            <a:endParaRPr dirty="0"/>
          </a:p>
          <a:p>
            <a:pPr marL="285750" marR="0" lvl="0" indent="-285750" algn="l" rtl="0">
              <a:spcBef>
                <a:spcPts val="0"/>
              </a:spcBef>
              <a:spcAft>
                <a:spcPts val="0"/>
              </a:spcAft>
              <a:buClr>
                <a:srgbClr val="C00000"/>
              </a:buClr>
              <a:buSzPts val="1800"/>
              <a:buFont typeface="Noto Sans Symbols"/>
              <a:buChar char="✓"/>
            </a:pPr>
            <a:r>
              <a:rPr lang="en-US" sz="1800" dirty="0">
                <a:solidFill>
                  <a:srgbClr val="C00000"/>
                </a:solidFill>
                <a:latin typeface="Arial"/>
                <a:ea typeface="Arial"/>
                <a:cs typeface="Arial"/>
                <a:sym typeface="Arial"/>
              </a:rPr>
              <a:t>Virtual Counseling</a:t>
            </a:r>
            <a:endParaRPr dirty="0"/>
          </a:p>
        </p:txBody>
      </p:sp>
      <p:pic>
        <p:nvPicPr>
          <p:cNvPr id="2" name="Picture 1">
            <a:extLst>
              <a:ext uri="{FF2B5EF4-FFF2-40B4-BE49-F238E27FC236}">
                <a16:creationId xmlns:a16="http://schemas.microsoft.com/office/drawing/2014/main" id="{4BD94CDB-F122-4F49-BDA3-1928C20690F8}"/>
              </a:ext>
            </a:extLst>
          </p:cNvPr>
          <p:cNvPicPr>
            <a:picLocks noChangeAspect="1"/>
          </p:cNvPicPr>
          <p:nvPr/>
        </p:nvPicPr>
        <p:blipFill>
          <a:blip r:embed="rId4"/>
          <a:stretch>
            <a:fillRect/>
          </a:stretch>
        </p:blipFill>
        <p:spPr>
          <a:xfrm>
            <a:off x="8389891" y="3508674"/>
            <a:ext cx="1625979" cy="213721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Become a Trend Curator</a:t>
            </a:r>
            <a:endParaRPr/>
          </a:p>
        </p:txBody>
      </p:sp>
      <p:pic>
        <p:nvPicPr>
          <p:cNvPr id="290" name="Shape 290"/>
          <p:cNvPicPr preferRelativeResize="0">
            <a:picLocks noGrp="1"/>
          </p:cNvPicPr>
          <p:nvPr>
            <p:ph type="body" idx="1"/>
          </p:nvPr>
        </p:nvPicPr>
        <p:blipFill rotWithShape="1">
          <a:blip r:embed="rId3">
            <a:alphaModFix/>
          </a:blip>
          <a:srcRect/>
          <a:stretch/>
        </p:blipFill>
        <p:spPr>
          <a:xfrm>
            <a:off x="8564527" y="2034283"/>
            <a:ext cx="3164066" cy="2787445"/>
          </a:xfrm>
          <a:prstGeom prst="rect">
            <a:avLst/>
          </a:prstGeom>
          <a:noFill/>
          <a:ln>
            <a:noFill/>
          </a:ln>
        </p:spPr>
      </p:pic>
      <p:sp>
        <p:nvSpPr>
          <p:cNvPr id="291" name="Shape 291"/>
          <p:cNvSpPr txBox="1"/>
          <p:nvPr/>
        </p:nvSpPr>
        <p:spPr>
          <a:xfrm>
            <a:off x="441791" y="1284275"/>
            <a:ext cx="8582799" cy="557075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rgbClr val="C00000"/>
                </a:solidFill>
                <a:latin typeface="Arial"/>
                <a:ea typeface="Arial"/>
                <a:cs typeface="Arial"/>
                <a:sym typeface="Arial"/>
              </a:rPr>
              <a:t>Be </a:t>
            </a:r>
            <a:r>
              <a:rPr lang="en-US" sz="2800">
                <a:solidFill>
                  <a:srgbClr val="C00000"/>
                </a:solidFill>
                <a:latin typeface="Arial"/>
                <a:ea typeface="Arial"/>
                <a:cs typeface="Arial"/>
                <a:sym typeface="Arial"/>
              </a:rPr>
              <a:t>curious</a:t>
            </a:r>
            <a:r>
              <a:rPr lang="en-US" sz="1800">
                <a:solidFill>
                  <a:srgbClr val="C00000"/>
                </a:solidFill>
                <a:latin typeface="Arial"/>
                <a:ea typeface="Arial"/>
                <a:cs typeface="Arial"/>
                <a:sym typeface="Arial"/>
              </a:rPr>
              <a:t> always asking why, investing in learning and improving knowledge</a:t>
            </a:r>
            <a:endParaRPr/>
          </a:p>
          <a:p>
            <a:pPr marL="0" marR="0" lvl="0" indent="0" algn="l" rtl="0">
              <a:spcBef>
                <a:spcPts val="0"/>
              </a:spcBef>
              <a:spcAft>
                <a:spcPts val="0"/>
              </a:spcAft>
              <a:buNone/>
            </a:pPr>
            <a:r>
              <a:rPr lang="en-US" sz="1800">
                <a:solidFill>
                  <a:srgbClr val="C00000"/>
                </a:solidFill>
                <a:latin typeface="Arial"/>
                <a:ea typeface="Arial"/>
                <a:cs typeface="Arial"/>
                <a:sym typeface="Arial"/>
              </a:rPr>
              <a:t>through investigation and questions.</a:t>
            </a:r>
            <a:endParaRPr/>
          </a:p>
          <a:p>
            <a:pPr marL="0" marR="0" lvl="0" indent="0" algn="l" rtl="0">
              <a:spcBef>
                <a:spcPts val="0"/>
              </a:spcBef>
              <a:spcAft>
                <a:spcPts val="0"/>
              </a:spcAft>
              <a:buNone/>
            </a:pPr>
            <a:endParaRPr sz="1800">
              <a:solidFill>
                <a:srgbClr val="C00000"/>
              </a:solidFill>
              <a:latin typeface="Arial"/>
              <a:ea typeface="Arial"/>
              <a:cs typeface="Arial"/>
              <a:sym typeface="Arial"/>
            </a:endParaRPr>
          </a:p>
          <a:p>
            <a:pPr marL="0" marR="0" lvl="0" indent="0" algn="l" rtl="0">
              <a:spcBef>
                <a:spcPts val="0"/>
              </a:spcBef>
              <a:spcAft>
                <a:spcPts val="0"/>
              </a:spcAft>
              <a:buNone/>
            </a:pPr>
            <a:r>
              <a:rPr lang="en-US" sz="1800">
                <a:solidFill>
                  <a:srgbClr val="C00000"/>
                </a:solidFill>
                <a:latin typeface="Arial"/>
                <a:ea typeface="Arial"/>
                <a:cs typeface="Arial"/>
                <a:sym typeface="Arial"/>
              </a:rPr>
              <a:t>Be </a:t>
            </a:r>
            <a:r>
              <a:rPr lang="en-US" sz="2800">
                <a:solidFill>
                  <a:srgbClr val="C00000"/>
                </a:solidFill>
                <a:latin typeface="Arial"/>
                <a:ea typeface="Arial"/>
                <a:cs typeface="Arial"/>
                <a:sym typeface="Arial"/>
              </a:rPr>
              <a:t>observant </a:t>
            </a:r>
            <a:r>
              <a:rPr lang="en-US" sz="1800">
                <a:solidFill>
                  <a:srgbClr val="C00000"/>
                </a:solidFill>
                <a:latin typeface="Arial"/>
                <a:ea typeface="Arial"/>
                <a:cs typeface="Arial"/>
                <a:sym typeface="Arial"/>
              </a:rPr>
              <a:t>learn to see small details in stories and life that others may </a:t>
            </a:r>
            <a:endParaRPr/>
          </a:p>
          <a:p>
            <a:pPr marL="0" marR="0" lvl="0" indent="0" algn="l" rtl="0">
              <a:spcBef>
                <a:spcPts val="0"/>
              </a:spcBef>
              <a:spcAft>
                <a:spcPts val="0"/>
              </a:spcAft>
              <a:buNone/>
            </a:pPr>
            <a:r>
              <a:rPr lang="en-US" sz="1800">
                <a:solidFill>
                  <a:srgbClr val="C00000"/>
                </a:solidFill>
                <a:latin typeface="Arial"/>
                <a:ea typeface="Arial"/>
                <a:cs typeface="Arial"/>
                <a:sym typeface="Arial"/>
              </a:rPr>
              <a:t>Ignore or fail to recognize as significant.</a:t>
            </a:r>
            <a:endParaRPr/>
          </a:p>
          <a:p>
            <a:pPr marL="0" marR="0" lvl="0" indent="0" algn="l" rtl="0">
              <a:spcBef>
                <a:spcPts val="0"/>
              </a:spcBef>
              <a:spcAft>
                <a:spcPts val="0"/>
              </a:spcAft>
              <a:buNone/>
            </a:pPr>
            <a:endParaRPr sz="1800">
              <a:solidFill>
                <a:srgbClr val="C00000"/>
              </a:solidFill>
              <a:latin typeface="Arial"/>
              <a:ea typeface="Arial"/>
              <a:cs typeface="Arial"/>
              <a:sym typeface="Arial"/>
            </a:endParaRPr>
          </a:p>
          <a:p>
            <a:pPr marL="0" marR="0" lvl="0" indent="0" algn="l" rtl="0">
              <a:spcBef>
                <a:spcPts val="0"/>
              </a:spcBef>
              <a:spcAft>
                <a:spcPts val="0"/>
              </a:spcAft>
              <a:buNone/>
            </a:pPr>
            <a:r>
              <a:rPr lang="en-US" sz="1800">
                <a:solidFill>
                  <a:srgbClr val="C00000"/>
                </a:solidFill>
                <a:latin typeface="Arial"/>
                <a:ea typeface="Arial"/>
                <a:cs typeface="Arial"/>
                <a:sym typeface="Arial"/>
              </a:rPr>
              <a:t>Be</a:t>
            </a:r>
            <a:r>
              <a:rPr lang="en-US" sz="2800">
                <a:solidFill>
                  <a:srgbClr val="C00000"/>
                </a:solidFill>
                <a:latin typeface="Arial"/>
                <a:ea typeface="Arial"/>
                <a:cs typeface="Arial"/>
                <a:sym typeface="Arial"/>
              </a:rPr>
              <a:t> fickle </a:t>
            </a:r>
            <a:r>
              <a:rPr lang="en-US" sz="1800">
                <a:solidFill>
                  <a:srgbClr val="C00000"/>
                </a:solidFill>
                <a:latin typeface="Arial"/>
                <a:ea typeface="Arial"/>
                <a:cs typeface="Arial"/>
                <a:sym typeface="Arial"/>
              </a:rPr>
              <a:t>move from one idea to the next without becoming fixated or over</a:t>
            </a:r>
            <a:endParaRPr/>
          </a:p>
          <a:p>
            <a:pPr marL="0" marR="0" lvl="0" indent="0" algn="l" rtl="0">
              <a:spcBef>
                <a:spcPts val="0"/>
              </a:spcBef>
              <a:spcAft>
                <a:spcPts val="0"/>
              </a:spcAft>
              <a:buNone/>
            </a:pPr>
            <a:r>
              <a:rPr lang="en-US" sz="1800">
                <a:solidFill>
                  <a:srgbClr val="C00000"/>
                </a:solidFill>
                <a:latin typeface="Arial"/>
                <a:ea typeface="Arial"/>
                <a:cs typeface="Arial"/>
                <a:sym typeface="Arial"/>
              </a:rPr>
              <a:t>Analyzing each idea in the moment.</a:t>
            </a:r>
            <a:endParaRPr/>
          </a:p>
          <a:p>
            <a:pPr marL="0" marR="0" lvl="0" indent="0" algn="l" rtl="0">
              <a:spcBef>
                <a:spcPts val="0"/>
              </a:spcBef>
              <a:spcAft>
                <a:spcPts val="0"/>
              </a:spcAft>
              <a:buNone/>
            </a:pPr>
            <a:endParaRPr sz="1800">
              <a:solidFill>
                <a:srgbClr val="C00000"/>
              </a:solidFill>
              <a:latin typeface="Arial"/>
              <a:ea typeface="Arial"/>
              <a:cs typeface="Arial"/>
              <a:sym typeface="Arial"/>
            </a:endParaRPr>
          </a:p>
          <a:p>
            <a:pPr marL="0" marR="0" lvl="0" indent="0" algn="l" rtl="0">
              <a:spcBef>
                <a:spcPts val="0"/>
              </a:spcBef>
              <a:spcAft>
                <a:spcPts val="0"/>
              </a:spcAft>
              <a:buNone/>
            </a:pPr>
            <a:r>
              <a:rPr lang="en-US" sz="1800">
                <a:solidFill>
                  <a:srgbClr val="C00000"/>
                </a:solidFill>
                <a:latin typeface="Arial"/>
                <a:ea typeface="Arial"/>
                <a:cs typeface="Arial"/>
                <a:sym typeface="Arial"/>
              </a:rPr>
              <a:t>Be </a:t>
            </a:r>
            <a:r>
              <a:rPr lang="en-US" sz="2800">
                <a:solidFill>
                  <a:srgbClr val="C00000"/>
                </a:solidFill>
                <a:latin typeface="Arial"/>
                <a:ea typeface="Arial"/>
                <a:cs typeface="Arial"/>
                <a:sym typeface="Arial"/>
              </a:rPr>
              <a:t>thoughtful</a:t>
            </a:r>
            <a:r>
              <a:rPr lang="en-US" sz="1800">
                <a:solidFill>
                  <a:srgbClr val="C00000"/>
                </a:solidFill>
                <a:latin typeface="Arial"/>
                <a:ea typeface="Arial"/>
                <a:cs typeface="Arial"/>
                <a:sym typeface="Arial"/>
              </a:rPr>
              <a:t> take time to develop a meaningful point of view and consider</a:t>
            </a:r>
            <a:endParaRPr/>
          </a:p>
          <a:p>
            <a:pPr marL="0" marR="0" lvl="0" indent="0" algn="l" rtl="0">
              <a:spcBef>
                <a:spcPts val="0"/>
              </a:spcBef>
              <a:spcAft>
                <a:spcPts val="0"/>
              </a:spcAft>
              <a:buNone/>
            </a:pPr>
            <a:r>
              <a:rPr lang="en-US" sz="1800">
                <a:solidFill>
                  <a:srgbClr val="C00000"/>
                </a:solidFill>
                <a:latin typeface="Arial"/>
                <a:ea typeface="Arial"/>
                <a:cs typeface="Arial"/>
                <a:sym typeface="Arial"/>
              </a:rPr>
              <a:t>Alternative viewpoints without bias.</a:t>
            </a:r>
            <a:endParaRPr/>
          </a:p>
          <a:p>
            <a:pPr marL="0" marR="0" lvl="0" indent="0" algn="l" rtl="0">
              <a:spcBef>
                <a:spcPts val="0"/>
              </a:spcBef>
              <a:spcAft>
                <a:spcPts val="0"/>
              </a:spcAft>
              <a:buNone/>
            </a:pPr>
            <a:endParaRPr sz="1800">
              <a:solidFill>
                <a:srgbClr val="C00000"/>
              </a:solidFill>
              <a:latin typeface="Arial"/>
              <a:ea typeface="Arial"/>
              <a:cs typeface="Arial"/>
              <a:sym typeface="Arial"/>
            </a:endParaRPr>
          </a:p>
          <a:p>
            <a:pPr marL="0" marR="0" lvl="0" indent="0" algn="l" rtl="0">
              <a:spcBef>
                <a:spcPts val="0"/>
              </a:spcBef>
              <a:spcAft>
                <a:spcPts val="0"/>
              </a:spcAft>
              <a:buNone/>
            </a:pPr>
            <a:r>
              <a:rPr lang="en-US" sz="1800">
                <a:solidFill>
                  <a:srgbClr val="C00000"/>
                </a:solidFill>
                <a:latin typeface="Arial"/>
                <a:ea typeface="Arial"/>
                <a:cs typeface="Arial"/>
                <a:sym typeface="Arial"/>
              </a:rPr>
              <a:t>Be </a:t>
            </a:r>
            <a:r>
              <a:rPr lang="en-US" sz="2800">
                <a:solidFill>
                  <a:srgbClr val="C00000"/>
                </a:solidFill>
                <a:latin typeface="Arial"/>
                <a:ea typeface="Arial"/>
                <a:cs typeface="Arial"/>
                <a:sym typeface="Arial"/>
              </a:rPr>
              <a:t>elegant </a:t>
            </a:r>
            <a:r>
              <a:rPr lang="en-US" sz="1800">
                <a:solidFill>
                  <a:srgbClr val="C00000"/>
                </a:solidFill>
                <a:latin typeface="Arial"/>
                <a:ea typeface="Arial"/>
                <a:cs typeface="Arial"/>
                <a:sym typeface="Arial"/>
              </a:rPr>
              <a:t>seek beautiful ways to describe ideas that bring together disparate</a:t>
            </a:r>
            <a:endParaRPr/>
          </a:p>
          <a:p>
            <a:pPr marL="0" marR="0" lvl="0" indent="0" algn="l" rtl="0">
              <a:spcBef>
                <a:spcPts val="0"/>
              </a:spcBef>
              <a:spcAft>
                <a:spcPts val="0"/>
              </a:spcAft>
              <a:buNone/>
            </a:pPr>
            <a:r>
              <a:rPr lang="en-US" sz="1800">
                <a:solidFill>
                  <a:srgbClr val="C00000"/>
                </a:solidFill>
                <a:latin typeface="Arial"/>
                <a:ea typeface="Arial"/>
                <a:cs typeface="Arial"/>
                <a:sym typeface="Arial"/>
              </a:rPr>
              <a:t>Concepts in simple and understandable ways. </a:t>
            </a:r>
            <a:endParaRPr/>
          </a:p>
          <a:p>
            <a:pPr marL="0" marR="0" lvl="0" indent="0" algn="l" rtl="0">
              <a:spcBef>
                <a:spcPts val="0"/>
              </a:spcBef>
              <a:spcAft>
                <a:spcPts val="0"/>
              </a:spcAft>
              <a:buNone/>
            </a:pPr>
            <a:endParaRPr sz="1800">
              <a:solidFill>
                <a:srgbClr val="C00000"/>
              </a:solidFill>
              <a:latin typeface="Arial"/>
              <a:ea typeface="Arial"/>
              <a:cs typeface="Arial"/>
              <a:sym typeface="Arial"/>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Shape 296"/>
          <p:cNvSpPr txBox="1">
            <a:spLocks noGrp="1"/>
          </p:cNvSpPr>
          <p:nvPr>
            <p:ph type="title"/>
          </p:nvPr>
        </p:nvSpPr>
        <p:spPr>
          <a:xfrm>
            <a:off x="609600" y="274638"/>
            <a:ext cx="10972800" cy="1143000"/>
          </a:xfrm>
          <a:prstGeom prst="rect">
            <a:avLst/>
          </a:prstGeom>
          <a:noFill/>
          <a:ln>
            <a:noFill/>
          </a:ln>
        </p:spPr>
        <p:txBody>
          <a:bodyPr spcFirstLastPara="1" wrap="square" lIns="90475" tIns="44450" rIns="90475" bIns="44450" anchor="ctr" anchorCtr="0">
            <a:noAutofit/>
          </a:bodyPr>
          <a:lstStyle/>
          <a:p>
            <a:pPr marL="0" marR="0" lvl="0" indent="0" algn="ctr" rtl="0">
              <a:spcBef>
                <a:spcPts val="0"/>
              </a:spcBef>
              <a:spcAft>
                <a:spcPts val="0"/>
              </a:spcAft>
              <a:buClr>
                <a:srgbClr val="C00000"/>
              </a:buClr>
              <a:buSzPts val="4400"/>
              <a:buFont typeface="Arial"/>
              <a:buNone/>
            </a:pPr>
            <a:r>
              <a:rPr lang="en-US" i="1">
                <a:solidFill>
                  <a:srgbClr val="C00000"/>
                </a:solidFill>
              </a:rPr>
              <a:t>Horizon </a:t>
            </a:r>
            <a:r>
              <a:rPr lang="en-US" sz="4400" b="1" i="0" u="none" strike="noStrike" cap="none">
                <a:solidFill>
                  <a:srgbClr val="C00000"/>
                </a:solidFill>
                <a:latin typeface="Arial"/>
                <a:ea typeface="Arial"/>
                <a:cs typeface="Arial"/>
                <a:sym typeface="Arial"/>
              </a:rPr>
              <a:t>Scanning</a:t>
            </a:r>
            <a:endParaRPr/>
          </a:p>
        </p:txBody>
      </p:sp>
      <p:sp>
        <p:nvSpPr>
          <p:cNvPr id="297" name="Shape 297"/>
          <p:cNvSpPr txBox="1">
            <a:spLocks noGrp="1"/>
          </p:cNvSpPr>
          <p:nvPr>
            <p:ph type="body" idx="1"/>
          </p:nvPr>
        </p:nvSpPr>
        <p:spPr>
          <a:xfrm>
            <a:off x="609600" y="1535113"/>
            <a:ext cx="5386917" cy="639762"/>
          </a:xfrm>
          <a:prstGeom prst="rect">
            <a:avLst/>
          </a:prstGeom>
          <a:noFill/>
          <a:ln>
            <a:noFill/>
          </a:ln>
        </p:spPr>
        <p:txBody>
          <a:bodyPr spcFirstLastPara="1" wrap="square" lIns="90475" tIns="44450" rIns="90475" bIns="44450" anchor="b" anchorCtr="0">
            <a:noAutofit/>
          </a:bodyPr>
          <a:lstStyle/>
          <a:p>
            <a:pPr marL="0" marR="0" lvl="0" indent="0" algn="l" rtl="0">
              <a:spcBef>
                <a:spcPts val="0"/>
              </a:spcBef>
              <a:spcAft>
                <a:spcPts val="0"/>
              </a:spcAft>
              <a:buClr>
                <a:schemeClr val="dk1"/>
              </a:buClr>
              <a:buSzPts val="3600"/>
              <a:buFont typeface="Arial"/>
              <a:buNone/>
            </a:pPr>
            <a:r>
              <a:rPr lang="en-US" sz="3600" b="1" i="0" u="none" strike="noStrike" cap="none">
                <a:solidFill>
                  <a:schemeClr val="dk1"/>
                </a:solidFill>
                <a:latin typeface="Arial"/>
                <a:ea typeface="Arial"/>
                <a:cs typeface="Arial"/>
                <a:sym typeface="Arial"/>
              </a:rPr>
              <a:t>	</a:t>
            </a:r>
            <a:endParaRPr sz="3600" b="1" i="0" u="none" strike="noStrike" cap="none">
              <a:solidFill>
                <a:srgbClr val="C00000"/>
              </a:solidFill>
              <a:latin typeface="Arial"/>
              <a:ea typeface="Arial"/>
              <a:cs typeface="Arial"/>
              <a:sym typeface="Arial"/>
            </a:endParaRPr>
          </a:p>
        </p:txBody>
      </p:sp>
      <p:sp>
        <p:nvSpPr>
          <p:cNvPr id="298" name="Shape 298"/>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Scanning involves searching information resources, consciously (active) or not (passive), for a particular kind (directed) of information which is then subjected to special attention.</a:t>
            </a:r>
            <a:endParaRPr/>
          </a:p>
          <a:p>
            <a:pPr marL="342900" marR="0" lvl="0" indent="-190500" algn="l" rtl="0">
              <a:spcBef>
                <a:spcPts val="48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pic>
        <p:nvPicPr>
          <p:cNvPr id="299" name="Shape 299"/>
          <p:cNvPicPr preferRelativeResize="0">
            <a:picLocks noGrp="1"/>
          </p:cNvPicPr>
          <p:nvPr>
            <p:ph type="body" idx="4"/>
          </p:nvPr>
        </p:nvPicPr>
        <p:blipFill rotWithShape="1">
          <a:blip r:embed="rId3">
            <a:alphaModFix/>
          </a:blip>
          <a:srcRect/>
          <a:stretch/>
        </p:blipFill>
        <p:spPr>
          <a:xfrm>
            <a:off x="6192838" y="2353998"/>
            <a:ext cx="5389562" cy="359304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7">
                                            <p:txEl>
                                              <p:pRg st="0" end="0"/>
                                            </p:txEl>
                                          </p:spTgt>
                                        </p:tgtEl>
                                        <p:attrNameLst>
                                          <p:attrName>style.visibility</p:attrName>
                                        </p:attrNameLst>
                                      </p:cBhvr>
                                      <p:to>
                                        <p:strVal val="visible"/>
                                      </p:to>
                                    </p:set>
                                    <p:animEffect transition="in" filter="fade">
                                      <p:cBhvr>
                                        <p:cTn id="7" dur="500"/>
                                        <p:tgtEl>
                                          <p:spTgt spid="2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Shape 313"/>
          <p:cNvSpPr txBox="1">
            <a:spLocks noGrp="1"/>
          </p:cNvSpPr>
          <p:nvPr>
            <p:ph type="title"/>
          </p:nvPr>
        </p:nvSpPr>
        <p:spPr>
          <a:xfrm>
            <a:off x="2209800" y="800100"/>
            <a:ext cx="7772400" cy="762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The Five What's of Trends</a:t>
            </a:r>
            <a:endParaRPr/>
          </a:p>
        </p:txBody>
      </p:sp>
      <p:sp>
        <p:nvSpPr>
          <p:cNvPr id="314" name="Shape 314"/>
          <p:cNvSpPr txBox="1">
            <a:spLocks noGrp="1"/>
          </p:cNvSpPr>
          <p:nvPr>
            <p:ph type="body" idx="1"/>
          </p:nvPr>
        </p:nvSpPr>
        <p:spPr>
          <a:xfrm>
            <a:off x="97536" y="1600201"/>
            <a:ext cx="10972800"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3200"/>
              <a:buFont typeface="Arial"/>
              <a:buChar char="•"/>
            </a:pPr>
            <a:r>
              <a:rPr lang="en-US" sz="3200" b="1" i="0" u="none" strike="noStrike" cap="none">
                <a:solidFill>
                  <a:srgbClr val="C00000"/>
                </a:solidFill>
                <a:latin typeface="Arial"/>
                <a:ea typeface="Arial"/>
                <a:cs typeface="Arial"/>
                <a:sym typeface="Arial"/>
              </a:rPr>
              <a:t>What</a:t>
            </a:r>
            <a:r>
              <a:rPr lang="en-US" sz="3200" b="0" i="0" u="none" strike="noStrike" cap="none">
                <a:solidFill>
                  <a:srgbClr val="C00000"/>
                </a:solidFill>
                <a:latin typeface="Arial"/>
                <a:ea typeface="Arial"/>
                <a:cs typeface="Arial"/>
                <a:sym typeface="Arial"/>
              </a:rPr>
              <a:t> does this really mean?</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What </a:t>
            </a:r>
            <a:r>
              <a:rPr lang="en-US" sz="3200" b="1" i="0" u="none" strike="noStrike" cap="none">
                <a:solidFill>
                  <a:srgbClr val="C00000"/>
                </a:solidFill>
                <a:latin typeface="Arial"/>
                <a:ea typeface="Arial"/>
                <a:cs typeface="Arial"/>
                <a:sym typeface="Arial"/>
              </a:rPr>
              <a:t>does</a:t>
            </a:r>
            <a:r>
              <a:rPr lang="en-US" sz="3200" b="0" i="0" u="none" strike="noStrike" cap="none">
                <a:solidFill>
                  <a:srgbClr val="C00000"/>
                </a:solidFill>
                <a:latin typeface="Arial"/>
                <a:ea typeface="Arial"/>
                <a:cs typeface="Arial"/>
                <a:sym typeface="Arial"/>
              </a:rPr>
              <a:t> this really mean?</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What does </a:t>
            </a:r>
            <a:r>
              <a:rPr lang="en-US" sz="3200" b="1" i="0" u="none" strike="noStrike" cap="none">
                <a:solidFill>
                  <a:srgbClr val="C00000"/>
                </a:solidFill>
                <a:latin typeface="Arial"/>
                <a:ea typeface="Arial"/>
                <a:cs typeface="Arial"/>
                <a:sym typeface="Arial"/>
              </a:rPr>
              <a:t>this</a:t>
            </a:r>
            <a:r>
              <a:rPr lang="en-US" sz="3200" b="0" i="0" u="none" strike="noStrike" cap="none">
                <a:solidFill>
                  <a:srgbClr val="C00000"/>
                </a:solidFill>
                <a:latin typeface="Arial"/>
                <a:ea typeface="Arial"/>
                <a:cs typeface="Arial"/>
                <a:sym typeface="Arial"/>
              </a:rPr>
              <a:t> really mean?</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What does this </a:t>
            </a:r>
            <a:r>
              <a:rPr lang="en-US" sz="3200" b="1" i="0" u="none" strike="noStrike" cap="none">
                <a:solidFill>
                  <a:srgbClr val="C00000"/>
                </a:solidFill>
                <a:latin typeface="Arial"/>
                <a:ea typeface="Arial"/>
                <a:cs typeface="Arial"/>
                <a:sym typeface="Arial"/>
              </a:rPr>
              <a:t>really</a:t>
            </a:r>
            <a:r>
              <a:rPr lang="en-US" sz="3200" b="0" i="0" u="none" strike="noStrike" cap="none">
                <a:solidFill>
                  <a:srgbClr val="C00000"/>
                </a:solidFill>
                <a:latin typeface="Arial"/>
                <a:ea typeface="Arial"/>
                <a:cs typeface="Arial"/>
                <a:sym typeface="Arial"/>
              </a:rPr>
              <a:t> mean?</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What does this really </a:t>
            </a:r>
            <a:r>
              <a:rPr lang="en-US" sz="3200" b="1" i="0" u="none" strike="noStrike" cap="none">
                <a:solidFill>
                  <a:srgbClr val="C00000"/>
                </a:solidFill>
                <a:latin typeface="Arial"/>
                <a:ea typeface="Arial"/>
                <a:cs typeface="Arial"/>
                <a:sym typeface="Arial"/>
              </a:rPr>
              <a:t>mean</a:t>
            </a:r>
            <a:r>
              <a:rPr lang="en-US" sz="3200" b="0" i="0" u="none" strike="noStrike" cap="none">
                <a:solidFill>
                  <a:srgbClr val="C00000"/>
                </a:solidFill>
                <a:latin typeface="Arial"/>
                <a:ea typeface="Arial"/>
                <a:cs typeface="Arial"/>
                <a:sym typeface="Arial"/>
              </a:rPr>
              <a:t>?</a:t>
            </a:r>
            <a:endParaRPr/>
          </a:p>
        </p:txBody>
      </p:sp>
      <p:pic>
        <p:nvPicPr>
          <p:cNvPr id="315" name="Shape 315"/>
          <p:cNvPicPr preferRelativeResize="0"/>
          <p:nvPr/>
        </p:nvPicPr>
        <p:blipFill rotWithShape="1">
          <a:blip r:embed="rId3">
            <a:alphaModFix/>
          </a:blip>
          <a:srcRect/>
          <a:stretch/>
        </p:blipFill>
        <p:spPr>
          <a:xfrm>
            <a:off x="6096000" y="1800321"/>
            <a:ext cx="5666279" cy="377751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4">
                                            <p:txEl>
                                              <p:pRg st="0" end="0"/>
                                            </p:txEl>
                                          </p:spTgt>
                                        </p:tgtEl>
                                        <p:attrNameLst>
                                          <p:attrName>style.visibility</p:attrName>
                                        </p:attrNameLst>
                                      </p:cBhvr>
                                      <p:to>
                                        <p:strVal val="visible"/>
                                      </p:to>
                                    </p:set>
                                    <p:animEffect transition="in" filter="fade">
                                      <p:cBhvr>
                                        <p:cTn id="7" dur="5000"/>
                                        <p:tgtEl>
                                          <p:spTgt spid="3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4">
                                            <p:txEl>
                                              <p:pRg st="1" end="1"/>
                                            </p:txEl>
                                          </p:spTgt>
                                        </p:tgtEl>
                                        <p:attrNameLst>
                                          <p:attrName>style.visibility</p:attrName>
                                        </p:attrNameLst>
                                      </p:cBhvr>
                                      <p:to>
                                        <p:strVal val="visible"/>
                                      </p:to>
                                    </p:set>
                                    <p:animEffect transition="in" filter="fade">
                                      <p:cBhvr>
                                        <p:cTn id="12" dur="5000"/>
                                        <p:tgtEl>
                                          <p:spTgt spid="3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4">
                                            <p:txEl>
                                              <p:pRg st="2" end="2"/>
                                            </p:txEl>
                                          </p:spTgt>
                                        </p:tgtEl>
                                        <p:attrNameLst>
                                          <p:attrName>style.visibility</p:attrName>
                                        </p:attrNameLst>
                                      </p:cBhvr>
                                      <p:to>
                                        <p:strVal val="visible"/>
                                      </p:to>
                                    </p:set>
                                    <p:animEffect transition="in" filter="fade">
                                      <p:cBhvr>
                                        <p:cTn id="17" dur="5000"/>
                                        <p:tgtEl>
                                          <p:spTgt spid="3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4">
                                            <p:txEl>
                                              <p:pRg st="3" end="3"/>
                                            </p:txEl>
                                          </p:spTgt>
                                        </p:tgtEl>
                                        <p:attrNameLst>
                                          <p:attrName>style.visibility</p:attrName>
                                        </p:attrNameLst>
                                      </p:cBhvr>
                                      <p:to>
                                        <p:strVal val="visible"/>
                                      </p:to>
                                    </p:set>
                                    <p:animEffect transition="in" filter="fade">
                                      <p:cBhvr>
                                        <p:cTn id="22" dur="5000"/>
                                        <p:tgtEl>
                                          <p:spTgt spid="3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4">
                                            <p:txEl>
                                              <p:pRg st="4" end="4"/>
                                            </p:txEl>
                                          </p:spTgt>
                                        </p:tgtEl>
                                        <p:attrNameLst>
                                          <p:attrName>style.visibility</p:attrName>
                                        </p:attrNameLst>
                                      </p:cBhvr>
                                      <p:to>
                                        <p:strVal val="visible"/>
                                      </p:to>
                                    </p:set>
                                    <p:animEffect transition="in" filter="fade">
                                      <p:cBhvr>
                                        <p:cTn id="27" dur="5000"/>
                                        <p:tgtEl>
                                          <p:spTgt spid="3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Shape 320"/>
          <p:cNvSpPr txBox="1">
            <a:spLocks noGrp="1"/>
          </p:cNvSpPr>
          <p:nvPr>
            <p:ph type="title"/>
          </p:nvPr>
        </p:nvSpPr>
        <p:spPr>
          <a:xfrm>
            <a:off x="609600" y="274638"/>
            <a:ext cx="10972800" cy="1143000"/>
          </a:xfrm>
          <a:prstGeom prst="rect">
            <a:avLst/>
          </a:prstGeom>
          <a:noFill/>
          <a:ln>
            <a:noFill/>
          </a:ln>
        </p:spPr>
        <p:txBody>
          <a:bodyPr spcFirstLastPara="1" wrap="square" lIns="90475" tIns="44450" rIns="90475" bIns="4445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Futures Wheel</a:t>
            </a:r>
            <a:endParaRPr/>
          </a:p>
        </p:txBody>
      </p:sp>
      <p:sp>
        <p:nvSpPr>
          <p:cNvPr id="321" name="Shape 321"/>
          <p:cNvSpPr txBox="1">
            <a:spLocks noGrp="1"/>
          </p:cNvSpPr>
          <p:nvPr>
            <p:ph type="body" idx="1"/>
          </p:nvPr>
        </p:nvSpPr>
        <p:spPr>
          <a:xfrm>
            <a:off x="264160" y="2057400"/>
            <a:ext cx="5831840" cy="4114800"/>
          </a:xfrm>
          <a:prstGeom prst="rect">
            <a:avLst/>
          </a:prstGeom>
          <a:noFill/>
          <a:ln>
            <a:noFill/>
          </a:ln>
        </p:spPr>
        <p:txBody>
          <a:bodyPr spcFirstLastPara="1" wrap="square" lIns="90475" tIns="44450" rIns="90475" bIns="44450" anchor="t" anchorCtr="0">
            <a:noAutofit/>
          </a:bodyPr>
          <a:lstStyle/>
          <a:p>
            <a:pPr marL="342900" marR="0" lvl="0" indent="-342900" algn="l" rtl="0">
              <a:lnSpc>
                <a:spcPct val="90000"/>
              </a:lnSpc>
              <a:spcBef>
                <a:spcPts val="0"/>
              </a:spcBef>
              <a:spcAft>
                <a:spcPts val="0"/>
              </a:spcAft>
              <a:buClr>
                <a:schemeClr val="dk1"/>
              </a:buClr>
              <a:buSzPts val="3600"/>
              <a:buFont typeface="Arial"/>
              <a:buNone/>
            </a:pPr>
            <a:r>
              <a:rPr lang="en-US" sz="3600" b="0" i="0" u="none" strike="noStrike" cap="none">
                <a:solidFill>
                  <a:schemeClr val="dk1"/>
                </a:solidFill>
                <a:latin typeface="Arial"/>
                <a:ea typeface="Arial"/>
                <a:cs typeface="Arial"/>
                <a:sym typeface="Arial"/>
              </a:rPr>
              <a:t>	</a:t>
            </a:r>
            <a:r>
              <a:rPr lang="en-US" sz="3600" b="0" i="0" u="none" strike="noStrike" cap="none">
                <a:solidFill>
                  <a:srgbClr val="C00000"/>
                </a:solidFill>
                <a:latin typeface="Arial"/>
                <a:ea typeface="Arial"/>
                <a:cs typeface="Arial"/>
                <a:sym typeface="Arial"/>
              </a:rPr>
              <a:t>A futures research method that draws out the consequences and expands the impact of an identified trend or event. </a:t>
            </a:r>
            <a:endParaRPr/>
          </a:p>
        </p:txBody>
      </p:sp>
      <p:pic>
        <p:nvPicPr>
          <p:cNvPr id="322" name="Shape 322"/>
          <p:cNvPicPr preferRelativeResize="0"/>
          <p:nvPr/>
        </p:nvPicPr>
        <p:blipFill rotWithShape="1">
          <a:blip r:embed="rId3">
            <a:alphaModFix/>
          </a:blip>
          <a:srcRect/>
          <a:stretch/>
        </p:blipFill>
        <p:spPr>
          <a:xfrm>
            <a:off x="6637338" y="2403476"/>
            <a:ext cx="3378200" cy="32607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21">
                                            <p:txEl>
                                              <p:pRg st="0" end="0"/>
                                            </p:txEl>
                                          </p:spTgt>
                                        </p:tgtEl>
                                        <p:attrNameLst>
                                          <p:attrName>style.visibility</p:attrName>
                                        </p:attrNameLst>
                                      </p:cBhvr>
                                      <p:to>
                                        <p:strVal val="visible"/>
                                      </p:to>
                                    </p:set>
                                    <p:anim calcmode="lin" valueType="num">
                                      <p:cBhvr additive="base">
                                        <p:cTn id="7" dur="500"/>
                                        <p:tgtEl>
                                          <p:spTgt spid="321">
                                            <p:txEl>
                                              <p:pRg st="0" end="0"/>
                                            </p:txEl>
                                          </p:spTgt>
                                        </p:tgtEl>
                                        <p:attrNameLst>
                                          <p:attrName>ppt_w</p:attrName>
                                        </p:attrNameLst>
                                      </p:cBhvr>
                                      <p:tavLst>
                                        <p:tav tm="0">
                                          <p:val>
                                            <p:strVal val="0"/>
                                          </p:val>
                                        </p:tav>
                                        <p:tav tm="100000">
                                          <p:val>
                                            <p:strVal val="#ppt_w"/>
                                          </p:val>
                                        </p:tav>
                                      </p:tavLst>
                                    </p:anim>
                                    <p:anim calcmode="lin" valueType="num">
                                      <p:cBhvr additive="base">
                                        <p:cTn id="8" dur="500"/>
                                        <p:tgtEl>
                                          <p:spTgt spid="321">
                                            <p:txEl>
                                              <p:pRg st="0" end="0"/>
                                            </p:txEl>
                                          </p:spTgt>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Shape 327"/>
          <p:cNvSpPr txBox="1">
            <a:spLocks noGrp="1"/>
          </p:cNvSpPr>
          <p:nvPr>
            <p:ph type="title"/>
          </p:nvPr>
        </p:nvSpPr>
        <p:spPr>
          <a:xfrm>
            <a:off x="2641600" y="66040"/>
            <a:ext cx="6908800" cy="1143000"/>
          </a:xfrm>
          <a:prstGeom prst="rect">
            <a:avLst/>
          </a:prstGeom>
          <a:noFill/>
          <a:ln>
            <a:noFill/>
          </a:ln>
        </p:spPr>
        <p:txBody>
          <a:bodyPr spcFirstLastPara="1" wrap="square" lIns="90475" tIns="44450" rIns="90475" bIns="4445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Futures Wheel</a:t>
            </a:r>
            <a:endParaRPr/>
          </a:p>
        </p:txBody>
      </p:sp>
      <p:sp>
        <p:nvSpPr>
          <p:cNvPr id="328" name="Shape 328"/>
          <p:cNvSpPr txBox="1">
            <a:spLocks noGrp="1"/>
          </p:cNvSpPr>
          <p:nvPr>
            <p:ph type="body" idx="1"/>
          </p:nvPr>
        </p:nvSpPr>
        <p:spPr>
          <a:xfrm>
            <a:off x="447040" y="1981200"/>
            <a:ext cx="4971098" cy="4114800"/>
          </a:xfrm>
          <a:prstGeom prst="rect">
            <a:avLst/>
          </a:prstGeom>
          <a:noFill/>
          <a:ln>
            <a:noFill/>
          </a:ln>
        </p:spPr>
        <p:txBody>
          <a:bodyPr spcFirstLastPara="1" wrap="square" lIns="90475" tIns="44450" rIns="90475" bIns="44450" anchor="t" anchorCtr="0">
            <a:noAutofit/>
          </a:bodyPr>
          <a:lstStyle/>
          <a:p>
            <a:pPr marL="342900" marR="0" lvl="0" indent="-342900" algn="l" rtl="0">
              <a:lnSpc>
                <a:spcPct val="90000"/>
              </a:lnSpc>
              <a:spcBef>
                <a:spcPts val="0"/>
              </a:spcBef>
              <a:spcAft>
                <a:spcPts val="0"/>
              </a:spcAft>
              <a:buClr>
                <a:schemeClr val="dk1"/>
              </a:buClr>
              <a:buSzPts val="3200"/>
              <a:buFont typeface="Arial"/>
              <a:buNone/>
            </a:pPr>
            <a:r>
              <a:rPr lang="en-US" sz="3200" b="1" i="0" u="none" strike="noStrike" cap="none">
                <a:solidFill>
                  <a:schemeClr val="dk1"/>
                </a:solidFill>
                <a:latin typeface="Arial"/>
                <a:ea typeface="Arial"/>
                <a:cs typeface="Arial"/>
                <a:sym typeface="Arial"/>
              </a:rPr>
              <a:t>	</a:t>
            </a:r>
            <a:r>
              <a:rPr lang="en-US" sz="3200" b="1" i="0" u="none" strike="noStrike" cap="none">
                <a:solidFill>
                  <a:srgbClr val="C00000"/>
                </a:solidFill>
                <a:latin typeface="Arial"/>
                <a:ea typeface="Arial"/>
                <a:cs typeface="Arial"/>
                <a:sym typeface="Arial"/>
              </a:rPr>
              <a:t>The search for consequences continues until three unanimously agreed-upon consequences have been developed.</a:t>
            </a:r>
            <a:endParaRPr/>
          </a:p>
        </p:txBody>
      </p:sp>
      <p:sp>
        <p:nvSpPr>
          <p:cNvPr id="329" name="Shape 329"/>
          <p:cNvSpPr>
            <a:spLocks noGrp="1"/>
          </p:cNvSpPr>
          <p:nvPr>
            <p:ph type="clipArt" idx="2"/>
          </p:nvPr>
        </p:nvSpPr>
        <p:spPr>
          <a:xfrm>
            <a:off x="6207760" y="1356363"/>
            <a:ext cx="5384800" cy="4525963"/>
          </a:xfrm>
          <a:prstGeom prst="rect">
            <a:avLst/>
          </a:prstGeom>
          <a:noFill/>
          <a:ln>
            <a:noFill/>
          </a:ln>
        </p:spPr>
        <p:txBody>
          <a:bodyPr spcFirstLastPara="1" wrap="square" lIns="91425" tIns="91425" rIns="91425" bIns="91425" anchor="t" anchorCtr="0">
            <a:noAutofit/>
          </a:bodyPr>
          <a:lstStyle/>
          <a:p>
            <a:pPr marL="0" lvl="0" indent="0">
              <a:spcBef>
                <a:spcPts val="640"/>
              </a:spcBef>
              <a:spcAft>
                <a:spcPts val="0"/>
              </a:spcAft>
              <a:buNone/>
            </a:pPr>
            <a:endParaRPr/>
          </a:p>
        </p:txBody>
      </p:sp>
      <p:pic>
        <p:nvPicPr>
          <p:cNvPr id="330" name="Shape 330"/>
          <p:cNvPicPr preferRelativeResize="0"/>
          <p:nvPr/>
        </p:nvPicPr>
        <p:blipFill rotWithShape="1">
          <a:blip r:embed="rId3">
            <a:alphaModFix/>
          </a:blip>
          <a:srcRect/>
          <a:stretch/>
        </p:blipFill>
        <p:spPr>
          <a:xfrm>
            <a:off x="6492875" y="2185985"/>
            <a:ext cx="3417888" cy="3298825"/>
          </a:xfrm>
          <a:prstGeom prst="rect">
            <a:avLst/>
          </a:prstGeom>
          <a:noFill/>
          <a:ln>
            <a:noFill/>
          </a:ln>
        </p:spPr>
      </p:pic>
      <p:pic>
        <p:nvPicPr>
          <p:cNvPr id="331" name="Shape 331"/>
          <p:cNvPicPr preferRelativeResize="0"/>
          <p:nvPr/>
        </p:nvPicPr>
        <p:blipFill rotWithShape="1">
          <a:blip r:embed="rId4">
            <a:alphaModFix/>
          </a:blip>
          <a:srcRect/>
          <a:stretch/>
        </p:blipFill>
        <p:spPr>
          <a:xfrm>
            <a:off x="9364663" y="4516438"/>
            <a:ext cx="1263650" cy="1219200"/>
          </a:xfrm>
          <a:prstGeom prst="rect">
            <a:avLst/>
          </a:prstGeom>
          <a:noFill/>
          <a:ln>
            <a:noFill/>
          </a:ln>
        </p:spPr>
      </p:pic>
      <p:pic>
        <p:nvPicPr>
          <p:cNvPr id="332" name="Shape 332"/>
          <p:cNvPicPr preferRelativeResize="0"/>
          <p:nvPr/>
        </p:nvPicPr>
        <p:blipFill rotWithShape="1">
          <a:blip r:embed="rId4">
            <a:alphaModFix/>
          </a:blip>
          <a:srcRect/>
          <a:stretch/>
        </p:blipFill>
        <p:spPr>
          <a:xfrm>
            <a:off x="9296400" y="2459038"/>
            <a:ext cx="1263650" cy="1219200"/>
          </a:xfrm>
          <a:prstGeom prst="rect">
            <a:avLst/>
          </a:prstGeom>
          <a:noFill/>
          <a:ln>
            <a:noFill/>
          </a:ln>
        </p:spPr>
      </p:pic>
      <p:pic>
        <p:nvPicPr>
          <p:cNvPr id="333" name="Shape 333"/>
          <p:cNvPicPr preferRelativeResize="0"/>
          <p:nvPr/>
        </p:nvPicPr>
        <p:blipFill rotWithShape="1">
          <a:blip r:embed="rId4">
            <a:alphaModFix/>
          </a:blip>
          <a:srcRect/>
          <a:stretch/>
        </p:blipFill>
        <p:spPr>
          <a:xfrm>
            <a:off x="7495540" y="1239838"/>
            <a:ext cx="1263650" cy="1219200"/>
          </a:xfrm>
          <a:prstGeom prst="rect">
            <a:avLst/>
          </a:prstGeom>
          <a:noFill/>
          <a:ln>
            <a:noFill/>
          </a:ln>
        </p:spPr>
      </p:pic>
      <p:pic>
        <p:nvPicPr>
          <p:cNvPr id="334" name="Shape 334"/>
          <p:cNvPicPr preferRelativeResize="0"/>
          <p:nvPr/>
        </p:nvPicPr>
        <p:blipFill rotWithShape="1">
          <a:blip r:embed="rId4">
            <a:alphaModFix/>
          </a:blip>
          <a:srcRect/>
          <a:stretch/>
        </p:blipFill>
        <p:spPr>
          <a:xfrm>
            <a:off x="5775325" y="2459038"/>
            <a:ext cx="1263650" cy="1219200"/>
          </a:xfrm>
          <a:prstGeom prst="rect">
            <a:avLst/>
          </a:prstGeom>
          <a:noFill/>
          <a:ln>
            <a:noFill/>
          </a:ln>
        </p:spPr>
      </p:pic>
      <p:pic>
        <p:nvPicPr>
          <p:cNvPr id="335" name="Shape 335"/>
          <p:cNvPicPr preferRelativeResize="0"/>
          <p:nvPr/>
        </p:nvPicPr>
        <p:blipFill rotWithShape="1">
          <a:blip r:embed="rId4">
            <a:alphaModFix/>
          </a:blip>
          <a:srcRect/>
          <a:stretch/>
        </p:blipFill>
        <p:spPr>
          <a:xfrm>
            <a:off x="7467600" y="5354638"/>
            <a:ext cx="1263650" cy="1219200"/>
          </a:xfrm>
          <a:prstGeom prst="rect">
            <a:avLst/>
          </a:prstGeom>
          <a:noFill/>
          <a:ln>
            <a:noFill/>
          </a:ln>
        </p:spPr>
      </p:pic>
      <p:pic>
        <p:nvPicPr>
          <p:cNvPr id="336" name="Shape 336"/>
          <p:cNvPicPr preferRelativeResize="0"/>
          <p:nvPr/>
        </p:nvPicPr>
        <p:blipFill rotWithShape="1">
          <a:blip r:embed="rId4">
            <a:alphaModFix/>
          </a:blip>
          <a:srcRect/>
          <a:stretch/>
        </p:blipFill>
        <p:spPr>
          <a:xfrm>
            <a:off x="5775325" y="4516438"/>
            <a:ext cx="1263650" cy="1219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Future Blind vs Foresight</a:t>
            </a:r>
            <a:endParaRPr/>
          </a:p>
        </p:txBody>
      </p:sp>
      <p:pic>
        <p:nvPicPr>
          <p:cNvPr id="109" name="Shape 109"/>
          <p:cNvPicPr preferRelativeResize="0">
            <a:picLocks noGrp="1"/>
          </p:cNvPicPr>
          <p:nvPr>
            <p:ph type="body" idx="1"/>
          </p:nvPr>
        </p:nvPicPr>
        <p:blipFill rotWithShape="1">
          <a:blip r:embed="rId3">
            <a:alphaModFix/>
          </a:blip>
          <a:srcRect/>
          <a:stretch/>
        </p:blipFill>
        <p:spPr>
          <a:xfrm>
            <a:off x="1399033" y="1335342"/>
            <a:ext cx="4690872" cy="4416234"/>
          </a:xfrm>
          <a:prstGeom prst="rect">
            <a:avLst/>
          </a:prstGeom>
          <a:noFill/>
          <a:ln>
            <a:noFill/>
          </a:ln>
        </p:spPr>
      </p:pic>
      <p:pic>
        <p:nvPicPr>
          <p:cNvPr id="110" name="Shape 110"/>
          <p:cNvPicPr preferRelativeResize="0"/>
          <p:nvPr/>
        </p:nvPicPr>
        <p:blipFill rotWithShape="1">
          <a:blip r:embed="rId4">
            <a:alphaModFix/>
          </a:blip>
          <a:srcRect/>
          <a:stretch/>
        </p:blipFill>
        <p:spPr>
          <a:xfrm>
            <a:off x="6866745" y="1335342"/>
            <a:ext cx="6056775" cy="454425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2641600" y="66040"/>
            <a:ext cx="6908800" cy="1143000"/>
          </a:xfrm>
          <a:prstGeom prst="rect">
            <a:avLst/>
          </a:prstGeom>
          <a:noFill/>
          <a:ln>
            <a:noFill/>
          </a:ln>
        </p:spPr>
        <p:txBody>
          <a:bodyPr spcFirstLastPara="1" wrap="square" lIns="90475" tIns="44450" rIns="90475" bIns="4445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Issues Wheel</a:t>
            </a:r>
            <a:endParaRPr/>
          </a:p>
        </p:txBody>
      </p:sp>
      <p:sp>
        <p:nvSpPr>
          <p:cNvPr id="342" name="Shape 342"/>
          <p:cNvSpPr txBox="1">
            <a:spLocks noGrp="1"/>
          </p:cNvSpPr>
          <p:nvPr>
            <p:ph type="body" idx="1"/>
          </p:nvPr>
        </p:nvSpPr>
        <p:spPr>
          <a:xfrm>
            <a:off x="447040" y="1017142"/>
            <a:ext cx="4971098" cy="5078858"/>
          </a:xfrm>
          <a:prstGeom prst="rect">
            <a:avLst/>
          </a:prstGeom>
          <a:noFill/>
          <a:ln>
            <a:noFill/>
          </a:ln>
        </p:spPr>
        <p:txBody>
          <a:bodyPr spcFirstLastPara="1" wrap="square" lIns="90475" tIns="44450" rIns="90475" bIns="44450" anchor="t" anchorCtr="0">
            <a:noAutofit/>
          </a:bodyPr>
          <a:lstStyle/>
          <a:p>
            <a:pPr marL="342900" marR="0" lvl="0" indent="-342900" algn="l" rtl="0">
              <a:lnSpc>
                <a:spcPct val="90000"/>
              </a:lnSpc>
              <a:spcBef>
                <a:spcPts val="0"/>
              </a:spcBef>
              <a:spcAft>
                <a:spcPts val="0"/>
              </a:spcAft>
              <a:buClr>
                <a:schemeClr val="dk1"/>
              </a:buClr>
              <a:buSzPts val="3200"/>
              <a:buFont typeface="Arial"/>
              <a:buNone/>
            </a:pPr>
            <a:r>
              <a:rPr lang="en-US" sz="3200" b="1" i="0" u="none" strike="noStrike" cap="none">
                <a:solidFill>
                  <a:schemeClr val="dk1"/>
                </a:solidFill>
                <a:latin typeface="Arial"/>
                <a:ea typeface="Arial"/>
                <a:cs typeface="Arial"/>
                <a:sym typeface="Arial"/>
              </a:rPr>
              <a:t>	</a:t>
            </a:r>
            <a:endParaRPr sz="3200" b="1" i="0" u="none" strike="noStrike" cap="none">
              <a:solidFill>
                <a:srgbClr val="C00000"/>
              </a:solidFill>
              <a:latin typeface="Arial"/>
              <a:ea typeface="Arial"/>
              <a:cs typeface="Arial"/>
              <a:sym typeface="Arial"/>
            </a:endParaRPr>
          </a:p>
        </p:txBody>
      </p:sp>
      <p:pic>
        <p:nvPicPr>
          <p:cNvPr id="343" name="Shape 343"/>
          <p:cNvPicPr preferRelativeResize="0">
            <a:picLocks noGrp="1"/>
          </p:cNvPicPr>
          <p:nvPr>
            <p:ph type="clipArt" idx="2"/>
          </p:nvPr>
        </p:nvPicPr>
        <p:blipFill rotWithShape="1">
          <a:blip r:embed="rId3">
            <a:alphaModFix/>
          </a:blip>
          <a:srcRect/>
          <a:stretch/>
        </p:blipFill>
        <p:spPr>
          <a:xfrm>
            <a:off x="7076317" y="1857929"/>
            <a:ext cx="3646415" cy="3521555"/>
          </a:xfrm>
          <a:prstGeom prst="rect">
            <a:avLst/>
          </a:prstGeom>
          <a:noFill/>
          <a:ln>
            <a:noFill/>
          </a:ln>
        </p:spPr>
      </p:pic>
      <p:sp>
        <p:nvSpPr>
          <p:cNvPr id="344" name="Shape 344"/>
          <p:cNvSpPr txBox="1"/>
          <p:nvPr/>
        </p:nvSpPr>
        <p:spPr>
          <a:xfrm>
            <a:off x="246580" y="1017142"/>
            <a:ext cx="5517222" cy="4708981"/>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2000"/>
              <a:buFont typeface="Arial"/>
              <a:buAutoNum type="arabicPeriod"/>
            </a:pPr>
            <a:r>
              <a:rPr lang="en-US" sz="2000">
                <a:solidFill>
                  <a:srgbClr val="C00000"/>
                </a:solidFill>
                <a:latin typeface="Arial"/>
                <a:ea typeface="Arial"/>
                <a:cs typeface="Arial"/>
                <a:sym typeface="Arial"/>
              </a:rPr>
              <a:t>Write  issue in center circle</a:t>
            </a:r>
            <a:endParaRPr/>
          </a:p>
          <a:p>
            <a:pPr marL="342900" marR="0" lvl="0" indent="-342900" algn="l" rtl="0">
              <a:spcBef>
                <a:spcPts val="0"/>
              </a:spcBef>
              <a:spcAft>
                <a:spcPts val="0"/>
              </a:spcAft>
              <a:buClr>
                <a:srgbClr val="C00000"/>
              </a:buClr>
              <a:buSzPts val="2000"/>
              <a:buFont typeface="Arial"/>
              <a:buAutoNum type="arabicPeriod"/>
            </a:pPr>
            <a:r>
              <a:rPr lang="en-US" sz="2000">
                <a:solidFill>
                  <a:srgbClr val="C00000"/>
                </a:solidFill>
                <a:latin typeface="Arial"/>
                <a:ea typeface="Arial"/>
                <a:cs typeface="Arial"/>
                <a:sym typeface="Arial"/>
              </a:rPr>
              <a:t>Fill in the inner ring with names of stakeholders. These may be interest groups, institutions or individual who are concerned with or who may champion the issue.</a:t>
            </a:r>
            <a:endParaRPr/>
          </a:p>
          <a:p>
            <a:pPr marL="342900" marR="0" lvl="0" indent="-342900" algn="l" rtl="0">
              <a:spcBef>
                <a:spcPts val="0"/>
              </a:spcBef>
              <a:spcAft>
                <a:spcPts val="0"/>
              </a:spcAft>
              <a:buClr>
                <a:srgbClr val="C00000"/>
              </a:buClr>
              <a:buSzPts val="2000"/>
              <a:buFont typeface="Arial"/>
              <a:buAutoNum type="arabicPeriod"/>
            </a:pPr>
            <a:r>
              <a:rPr lang="en-US" sz="2000">
                <a:solidFill>
                  <a:srgbClr val="C00000"/>
                </a:solidFill>
                <a:latin typeface="Arial"/>
                <a:ea typeface="Arial"/>
                <a:cs typeface="Arial"/>
                <a:sym typeface="Arial"/>
              </a:rPr>
              <a:t>For  each stake holder consider the following questions:</a:t>
            </a:r>
            <a:endParaRPr/>
          </a:p>
          <a:p>
            <a:pPr marL="742950" marR="0" lvl="1" indent="-285750" algn="l" rtl="0">
              <a:spcBef>
                <a:spcPts val="0"/>
              </a:spcBef>
              <a:spcAft>
                <a:spcPts val="0"/>
              </a:spcAft>
              <a:buClr>
                <a:srgbClr val="C00000"/>
              </a:buClr>
              <a:buSzPts val="2000"/>
              <a:buFont typeface="Arial"/>
              <a:buChar char="•"/>
            </a:pPr>
            <a:r>
              <a:rPr lang="en-US" sz="2000" b="0" i="0" u="none" strike="noStrike" cap="none">
                <a:solidFill>
                  <a:srgbClr val="C00000"/>
                </a:solidFill>
                <a:latin typeface="Arial"/>
                <a:ea typeface="Arial"/>
                <a:cs typeface="Arial"/>
                <a:sym typeface="Arial"/>
              </a:rPr>
              <a:t>What is the group concerned about? What are their fears?</a:t>
            </a:r>
            <a:endParaRPr/>
          </a:p>
          <a:p>
            <a:pPr marL="742950" marR="0" lvl="1" indent="-285750" algn="l" rtl="0">
              <a:spcBef>
                <a:spcPts val="0"/>
              </a:spcBef>
              <a:spcAft>
                <a:spcPts val="0"/>
              </a:spcAft>
              <a:buClr>
                <a:srgbClr val="C00000"/>
              </a:buClr>
              <a:buSzPts val="2000"/>
              <a:buFont typeface="Arial"/>
              <a:buChar char="•"/>
            </a:pPr>
            <a:r>
              <a:rPr lang="en-US" sz="2000" b="0" i="0" u="none" strike="noStrike" cap="none">
                <a:solidFill>
                  <a:srgbClr val="C00000"/>
                </a:solidFill>
                <a:latin typeface="Arial"/>
                <a:ea typeface="Arial"/>
                <a:cs typeface="Arial"/>
                <a:sym typeface="Arial"/>
              </a:rPr>
              <a:t>What are their goals and objectives in relation to the issue?</a:t>
            </a:r>
            <a:endParaRPr/>
          </a:p>
          <a:p>
            <a:pPr marL="742950" marR="0" lvl="1" indent="-285750" algn="l" rtl="0">
              <a:spcBef>
                <a:spcPts val="0"/>
              </a:spcBef>
              <a:spcAft>
                <a:spcPts val="0"/>
              </a:spcAft>
              <a:buClr>
                <a:srgbClr val="C00000"/>
              </a:buClr>
              <a:buSzPts val="2000"/>
              <a:buFont typeface="Arial"/>
              <a:buChar char="•"/>
            </a:pPr>
            <a:r>
              <a:rPr lang="en-US" sz="2000" b="0" i="0" u="none" strike="noStrike" cap="none">
                <a:solidFill>
                  <a:srgbClr val="C00000"/>
                </a:solidFill>
                <a:latin typeface="Arial"/>
                <a:ea typeface="Arial"/>
                <a:cs typeface="Arial"/>
                <a:sym typeface="Arial"/>
              </a:rPr>
              <a:t>What would it take for them to act?  What are their actions likely to be? </a:t>
            </a:r>
            <a:endParaRPr/>
          </a:p>
          <a:p>
            <a:pPr marL="0" marR="0" lvl="0" indent="0" algn="l" rtl="0">
              <a:spcBef>
                <a:spcPts val="0"/>
              </a:spcBef>
              <a:spcAft>
                <a:spcPts val="0"/>
              </a:spcAft>
              <a:buNone/>
            </a:pPr>
            <a:endParaRPr sz="2000">
              <a:solidFill>
                <a:schemeClr val="dk1"/>
              </a:solidFill>
              <a:latin typeface="Arial"/>
              <a:ea typeface="Arial"/>
              <a:cs typeface="Arial"/>
              <a:sym typeface="Arial"/>
            </a:endParaRPr>
          </a:p>
        </p:txBody>
      </p:sp>
      <p:pic>
        <p:nvPicPr>
          <p:cNvPr id="345" name="Shape 345"/>
          <p:cNvPicPr preferRelativeResize="0"/>
          <p:nvPr/>
        </p:nvPicPr>
        <p:blipFill rotWithShape="1">
          <a:blip r:embed="rId4">
            <a:alphaModFix/>
          </a:blip>
          <a:srcRect/>
          <a:stretch/>
        </p:blipFill>
        <p:spPr>
          <a:xfrm>
            <a:off x="6653951" y="2811465"/>
            <a:ext cx="1350900" cy="1299017"/>
          </a:xfrm>
          <a:prstGeom prst="rect">
            <a:avLst/>
          </a:prstGeom>
          <a:noFill/>
          <a:ln>
            <a:noFill/>
          </a:ln>
        </p:spPr>
      </p:pic>
      <p:pic>
        <p:nvPicPr>
          <p:cNvPr id="346" name="Shape 346"/>
          <p:cNvPicPr preferRelativeResize="0"/>
          <p:nvPr/>
        </p:nvPicPr>
        <p:blipFill rotWithShape="1">
          <a:blip r:embed="rId4">
            <a:alphaModFix/>
          </a:blip>
          <a:srcRect/>
          <a:stretch/>
        </p:blipFill>
        <p:spPr>
          <a:xfrm>
            <a:off x="8051698" y="2054024"/>
            <a:ext cx="1350900" cy="1299017"/>
          </a:xfrm>
          <a:prstGeom prst="rect">
            <a:avLst/>
          </a:prstGeom>
          <a:noFill/>
          <a:ln>
            <a:noFill/>
          </a:ln>
        </p:spPr>
      </p:pic>
      <p:pic>
        <p:nvPicPr>
          <p:cNvPr id="347" name="Shape 347"/>
          <p:cNvPicPr preferRelativeResize="0"/>
          <p:nvPr/>
        </p:nvPicPr>
        <p:blipFill rotWithShape="1">
          <a:blip r:embed="rId4">
            <a:alphaModFix/>
          </a:blip>
          <a:srcRect/>
          <a:stretch/>
        </p:blipFill>
        <p:spPr>
          <a:xfrm>
            <a:off x="8957621" y="1804266"/>
            <a:ext cx="1350900" cy="1299017"/>
          </a:xfrm>
          <a:prstGeom prst="rect">
            <a:avLst/>
          </a:prstGeom>
          <a:noFill/>
          <a:ln>
            <a:noFill/>
          </a:ln>
        </p:spPr>
      </p:pic>
      <p:pic>
        <p:nvPicPr>
          <p:cNvPr id="348" name="Shape 348"/>
          <p:cNvPicPr preferRelativeResize="0"/>
          <p:nvPr/>
        </p:nvPicPr>
        <p:blipFill rotWithShape="1">
          <a:blip r:embed="rId4">
            <a:alphaModFix/>
          </a:blip>
          <a:srcRect/>
          <a:stretch/>
        </p:blipFill>
        <p:spPr>
          <a:xfrm>
            <a:off x="8980901" y="3165291"/>
            <a:ext cx="1350900" cy="1299017"/>
          </a:xfrm>
          <a:prstGeom prst="rect">
            <a:avLst/>
          </a:prstGeom>
          <a:noFill/>
          <a:ln>
            <a:noFill/>
          </a:ln>
        </p:spPr>
      </p:pic>
      <p:pic>
        <p:nvPicPr>
          <p:cNvPr id="349" name="Shape 349"/>
          <p:cNvPicPr preferRelativeResize="0"/>
          <p:nvPr/>
        </p:nvPicPr>
        <p:blipFill rotWithShape="1">
          <a:blip r:embed="rId4">
            <a:alphaModFix/>
          </a:blip>
          <a:srcRect/>
          <a:stretch/>
        </p:blipFill>
        <p:spPr>
          <a:xfrm>
            <a:off x="7722759" y="3650573"/>
            <a:ext cx="1350900" cy="1299017"/>
          </a:xfrm>
          <a:prstGeom prst="rect">
            <a:avLst/>
          </a:prstGeom>
          <a:noFill/>
          <a:ln>
            <a:noFill/>
          </a:ln>
        </p:spPr>
      </p:pic>
      <p:pic>
        <p:nvPicPr>
          <p:cNvPr id="350" name="Shape 350"/>
          <p:cNvPicPr preferRelativeResize="0"/>
          <p:nvPr/>
        </p:nvPicPr>
        <p:blipFill rotWithShape="1">
          <a:blip r:embed="rId4">
            <a:alphaModFix/>
          </a:blip>
          <a:srcRect/>
          <a:stretch/>
        </p:blipFill>
        <p:spPr>
          <a:xfrm>
            <a:off x="7475570" y="1322848"/>
            <a:ext cx="1350900" cy="1299017"/>
          </a:xfrm>
          <a:prstGeom prst="rect">
            <a:avLst/>
          </a:prstGeom>
          <a:noFill/>
          <a:ln>
            <a:noFill/>
          </a:ln>
        </p:spPr>
      </p:pic>
      <p:pic>
        <p:nvPicPr>
          <p:cNvPr id="351" name="Shape 351"/>
          <p:cNvPicPr preferRelativeResize="0"/>
          <p:nvPr/>
        </p:nvPicPr>
        <p:blipFill rotWithShape="1">
          <a:blip r:embed="rId4">
            <a:alphaModFix/>
          </a:blip>
          <a:srcRect/>
          <a:stretch/>
        </p:blipFill>
        <p:spPr>
          <a:xfrm>
            <a:off x="8373094" y="1337623"/>
            <a:ext cx="1350900" cy="1299017"/>
          </a:xfrm>
          <a:prstGeom prst="rect">
            <a:avLst/>
          </a:prstGeom>
          <a:noFill/>
          <a:ln>
            <a:noFill/>
          </a:ln>
        </p:spPr>
      </p:pic>
      <p:pic>
        <p:nvPicPr>
          <p:cNvPr id="352" name="Shape 352"/>
          <p:cNvPicPr preferRelativeResize="0"/>
          <p:nvPr/>
        </p:nvPicPr>
        <p:blipFill rotWithShape="1">
          <a:blip r:embed="rId4">
            <a:alphaModFix/>
          </a:blip>
          <a:srcRect/>
          <a:stretch/>
        </p:blipFill>
        <p:spPr>
          <a:xfrm>
            <a:off x="5864952" y="3260192"/>
            <a:ext cx="1350900" cy="1299017"/>
          </a:xfrm>
          <a:prstGeom prst="rect">
            <a:avLst/>
          </a:prstGeom>
          <a:noFill/>
          <a:ln>
            <a:noFill/>
          </a:ln>
        </p:spPr>
      </p:pic>
      <p:pic>
        <p:nvPicPr>
          <p:cNvPr id="353" name="Shape 353"/>
          <p:cNvPicPr preferRelativeResize="0"/>
          <p:nvPr/>
        </p:nvPicPr>
        <p:blipFill rotWithShape="1">
          <a:blip r:embed="rId4">
            <a:alphaModFix/>
          </a:blip>
          <a:srcRect/>
          <a:stretch/>
        </p:blipFill>
        <p:spPr>
          <a:xfrm>
            <a:off x="6702833" y="3938814"/>
            <a:ext cx="1350900" cy="1299017"/>
          </a:xfrm>
          <a:prstGeom prst="rect">
            <a:avLst/>
          </a:prstGeom>
          <a:noFill/>
          <a:ln>
            <a:noFill/>
          </a:ln>
        </p:spPr>
      </p:pic>
      <p:pic>
        <p:nvPicPr>
          <p:cNvPr id="354" name="Shape 354"/>
          <p:cNvPicPr preferRelativeResize="0"/>
          <p:nvPr/>
        </p:nvPicPr>
        <p:blipFill rotWithShape="1">
          <a:blip r:embed="rId4">
            <a:alphaModFix/>
          </a:blip>
          <a:srcRect/>
          <a:stretch/>
        </p:blipFill>
        <p:spPr>
          <a:xfrm>
            <a:off x="10195495" y="4080467"/>
            <a:ext cx="1350900" cy="1299017"/>
          </a:xfrm>
          <a:prstGeom prst="rect">
            <a:avLst/>
          </a:prstGeom>
          <a:noFill/>
          <a:ln>
            <a:noFill/>
          </a:ln>
        </p:spPr>
      </p:pic>
      <p:pic>
        <p:nvPicPr>
          <p:cNvPr id="355" name="Shape 355"/>
          <p:cNvPicPr preferRelativeResize="0"/>
          <p:nvPr/>
        </p:nvPicPr>
        <p:blipFill rotWithShape="1">
          <a:blip r:embed="rId4">
            <a:alphaModFix/>
          </a:blip>
          <a:srcRect/>
          <a:stretch/>
        </p:blipFill>
        <p:spPr>
          <a:xfrm>
            <a:off x="9977123" y="3260192"/>
            <a:ext cx="1350900" cy="1299017"/>
          </a:xfrm>
          <a:prstGeom prst="rect">
            <a:avLst/>
          </a:prstGeom>
          <a:noFill/>
          <a:ln>
            <a:noFill/>
          </a:ln>
        </p:spPr>
      </p:pic>
      <p:pic>
        <p:nvPicPr>
          <p:cNvPr id="356" name="Shape 356"/>
          <p:cNvPicPr preferRelativeResize="0"/>
          <p:nvPr/>
        </p:nvPicPr>
        <p:blipFill rotWithShape="1">
          <a:blip r:embed="rId4">
            <a:alphaModFix/>
          </a:blip>
          <a:srcRect/>
          <a:stretch/>
        </p:blipFill>
        <p:spPr>
          <a:xfrm>
            <a:off x="9254662" y="4268730"/>
            <a:ext cx="1350900" cy="1299017"/>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Cross-Impact Analysis</a:t>
            </a:r>
            <a:endParaRPr/>
          </a:p>
        </p:txBody>
      </p:sp>
      <p:sp>
        <p:nvSpPr>
          <p:cNvPr id="362" name="Shape 362"/>
          <p:cNvSpPr txBox="1">
            <a:spLocks noGrp="1"/>
          </p:cNvSpPr>
          <p:nvPr>
            <p:ph type="body" idx="1"/>
          </p:nvPr>
        </p:nvSpPr>
        <p:spPr>
          <a:xfrm>
            <a:off x="274320" y="1447800"/>
            <a:ext cx="5745480" cy="41148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90000"/>
              </a:lnSpc>
              <a:spcBef>
                <a:spcPts val="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A futures method technique used to make judgments about relationships among identified trend consequences. </a:t>
            </a:r>
            <a:endParaRPr/>
          </a:p>
          <a:p>
            <a:pPr marL="342900" marR="0" lvl="0" indent="-342900" algn="l" rtl="0">
              <a:lnSpc>
                <a:spcPct val="90000"/>
              </a:lnSpc>
              <a:spcBef>
                <a:spcPts val="48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 A matrix is developed with the identified trends. </a:t>
            </a:r>
            <a:endParaRPr/>
          </a:p>
          <a:p>
            <a:pPr marL="342900" marR="0" lvl="0" indent="-342900" algn="l" rtl="0">
              <a:lnSpc>
                <a:spcPct val="90000"/>
              </a:lnSpc>
              <a:spcBef>
                <a:spcPts val="48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Judgments are made about the positive and negative impact of the trends in relation to one another.</a:t>
            </a:r>
            <a:endParaRPr/>
          </a:p>
        </p:txBody>
      </p:sp>
      <p:pic>
        <p:nvPicPr>
          <p:cNvPr id="363" name="Shape 363"/>
          <p:cNvPicPr preferRelativeResize="0">
            <a:picLocks noGrp="1"/>
          </p:cNvPicPr>
          <p:nvPr>
            <p:ph type="clipArt" idx="2"/>
          </p:nvPr>
        </p:nvPicPr>
        <p:blipFill rotWithShape="1">
          <a:blip r:embed="rId3">
            <a:alphaModFix/>
          </a:blip>
          <a:srcRect/>
          <a:stretch/>
        </p:blipFill>
        <p:spPr>
          <a:xfrm>
            <a:off x="5933440" y="1447800"/>
            <a:ext cx="5293359" cy="4258469"/>
          </a:xfrm>
          <a:prstGeom prst="rect">
            <a:avLst/>
          </a:prstGeom>
          <a:noFill/>
          <a:ln>
            <a:noFill/>
          </a:ln>
        </p:spPr>
      </p:pic>
      <p:sp>
        <p:nvSpPr>
          <p:cNvPr id="364" name="Shape 364"/>
          <p:cNvSpPr txBox="1"/>
          <p:nvPr/>
        </p:nvSpPr>
        <p:spPr>
          <a:xfrm>
            <a:off x="6999287" y="5706269"/>
            <a:ext cx="3781425" cy="2308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900" u="sng">
                <a:solidFill>
                  <a:schemeClr val="hlink"/>
                </a:solidFill>
                <a:latin typeface="Arial"/>
                <a:ea typeface="Arial"/>
                <a:cs typeface="Arial"/>
                <a:sym typeface="Arial"/>
                <a:hlinkClick r:id="rId4"/>
              </a:rPr>
              <a:t>This Photo</a:t>
            </a:r>
            <a:r>
              <a:rPr lang="en-US" sz="900">
                <a:solidFill>
                  <a:schemeClr val="dk1"/>
                </a:solidFill>
                <a:latin typeface="Arial"/>
                <a:ea typeface="Arial"/>
                <a:cs typeface="Arial"/>
                <a:sym typeface="Arial"/>
              </a:rPr>
              <a:t> by Unknown Author is licensed under </a:t>
            </a:r>
            <a:r>
              <a:rPr lang="en-US" sz="900" u="sng">
                <a:solidFill>
                  <a:schemeClr val="hlink"/>
                </a:solidFill>
                <a:latin typeface="Arial"/>
                <a:ea typeface="Arial"/>
                <a:cs typeface="Arial"/>
                <a:sym typeface="Arial"/>
                <a:hlinkClick r:id="rId5"/>
              </a:rPr>
              <a:t>CC BY-SA</a:t>
            </a:r>
            <a:endParaRPr sz="90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62">
                                            <p:txEl>
                                              <p:pRg st="0" end="0"/>
                                            </p:txEl>
                                          </p:spTgt>
                                        </p:tgtEl>
                                        <p:attrNameLst>
                                          <p:attrName>style.visibility</p:attrName>
                                        </p:attrNameLst>
                                      </p:cBhvr>
                                      <p:to>
                                        <p:strVal val="visible"/>
                                      </p:to>
                                    </p:set>
                                    <p:anim calcmode="lin" valueType="num">
                                      <p:cBhvr additive="base">
                                        <p:cTn id="7" dur="500"/>
                                        <p:tgtEl>
                                          <p:spTgt spid="362">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62">
                                            <p:txEl>
                                              <p:pRg st="1" end="1"/>
                                            </p:txEl>
                                          </p:spTgt>
                                        </p:tgtEl>
                                        <p:attrNameLst>
                                          <p:attrName>style.visibility</p:attrName>
                                        </p:attrNameLst>
                                      </p:cBhvr>
                                      <p:to>
                                        <p:strVal val="visible"/>
                                      </p:to>
                                    </p:set>
                                    <p:anim calcmode="lin" valueType="num">
                                      <p:cBhvr additive="base">
                                        <p:cTn id="12" dur="500"/>
                                        <p:tgtEl>
                                          <p:spTgt spid="362">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62">
                                            <p:txEl>
                                              <p:pRg st="2" end="2"/>
                                            </p:txEl>
                                          </p:spTgt>
                                        </p:tgtEl>
                                        <p:attrNameLst>
                                          <p:attrName>style.visibility</p:attrName>
                                        </p:attrNameLst>
                                      </p:cBhvr>
                                      <p:to>
                                        <p:strVal val="visible"/>
                                      </p:to>
                                    </p:set>
                                    <p:anim calcmode="lin" valueType="num">
                                      <p:cBhvr additive="base">
                                        <p:cTn id="17" dur="500"/>
                                        <p:tgtEl>
                                          <p:spTgt spid="362">
                                            <p:txEl>
                                              <p:pRg st="2" end="2"/>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Shape 370"/>
          <p:cNvSpPr txBox="1">
            <a:spLocks noGrp="1"/>
          </p:cNvSpPr>
          <p:nvPr>
            <p:ph type="title"/>
          </p:nvPr>
        </p:nvSpPr>
        <p:spPr>
          <a:xfrm>
            <a:off x="609600" y="274638"/>
            <a:ext cx="10972800" cy="1143000"/>
          </a:xfrm>
          <a:prstGeom prst="rect">
            <a:avLst/>
          </a:prstGeom>
          <a:noFill/>
          <a:ln>
            <a:noFill/>
          </a:ln>
        </p:spPr>
        <p:txBody>
          <a:bodyPr spcFirstLastPara="1" wrap="square" lIns="90475" tIns="44450" rIns="90475" bIns="44450" anchor="ctr" anchorCtr="0">
            <a:noAutofit/>
          </a:bodyPr>
          <a:lstStyle/>
          <a:p>
            <a:pPr marL="0" marR="0" lvl="0" indent="0" algn="ctr" rtl="0">
              <a:spcBef>
                <a:spcPts val="0"/>
              </a:spcBef>
              <a:spcAft>
                <a:spcPts val="0"/>
              </a:spcAft>
              <a:buClr>
                <a:srgbClr val="C00000"/>
              </a:buClr>
              <a:buSzPts val="4400"/>
              <a:buFont typeface="Arial"/>
              <a:buNone/>
            </a:pPr>
            <a:r>
              <a:rPr lang="en-US" sz="4400" b="1" i="0" u="sng" strike="noStrike" cap="none">
                <a:solidFill>
                  <a:schemeClr val="hlink"/>
                </a:solidFill>
                <a:latin typeface="Arial"/>
                <a:ea typeface="Arial"/>
                <a:cs typeface="Arial"/>
                <a:sym typeface="Arial"/>
                <a:hlinkClick r:id="rId3"/>
              </a:rPr>
              <a:t>Create Vision Based Scenarios</a:t>
            </a:r>
            <a:endParaRPr sz="4400" b="1" i="0" u="none" strike="noStrike" cap="none">
              <a:solidFill>
                <a:srgbClr val="C00000"/>
              </a:solidFill>
              <a:latin typeface="Arial"/>
              <a:ea typeface="Arial"/>
              <a:cs typeface="Arial"/>
              <a:sym typeface="Arial"/>
            </a:endParaRPr>
          </a:p>
        </p:txBody>
      </p:sp>
      <p:sp>
        <p:nvSpPr>
          <p:cNvPr id="371" name="Shape 371"/>
          <p:cNvSpPr txBox="1">
            <a:spLocks noGrp="1"/>
          </p:cNvSpPr>
          <p:nvPr>
            <p:ph type="body" idx="1"/>
          </p:nvPr>
        </p:nvSpPr>
        <p:spPr>
          <a:xfrm>
            <a:off x="336884" y="1600201"/>
            <a:ext cx="5678154" cy="4525963"/>
          </a:xfrm>
          <a:prstGeom prst="rect">
            <a:avLst/>
          </a:prstGeom>
          <a:noFill/>
          <a:ln>
            <a:noFill/>
          </a:ln>
        </p:spPr>
        <p:txBody>
          <a:bodyPr spcFirstLastPara="1" wrap="square" lIns="90475" tIns="44450" rIns="90475" bIns="44450" anchor="t" anchorCtr="0">
            <a:noAutofit/>
          </a:bodyPr>
          <a:lstStyle/>
          <a:p>
            <a:pPr marL="342900" marR="0" lvl="0" indent="-342900" algn="l" rtl="0">
              <a:spcBef>
                <a:spcPts val="0"/>
              </a:spcBef>
              <a:spcAft>
                <a:spcPts val="0"/>
              </a:spcAft>
              <a:buClr>
                <a:schemeClr val="dk1"/>
              </a:buClr>
              <a:buSzPts val="3200"/>
              <a:buFont typeface="Arial"/>
              <a:buNone/>
            </a:pPr>
            <a:r>
              <a:rPr lang="en-US" sz="3200" b="0" i="0" u="none" strike="noStrike" cap="none">
                <a:solidFill>
                  <a:schemeClr val="dk1"/>
                </a:solidFill>
                <a:latin typeface="Arial"/>
                <a:ea typeface="Arial"/>
                <a:cs typeface="Arial"/>
                <a:sym typeface="Arial"/>
              </a:rPr>
              <a:t>	</a:t>
            </a:r>
            <a:r>
              <a:rPr lang="en-US" sz="3200" b="0" i="0" u="none" strike="noStrike" cap="none">
                <a:solidFill>
                  <a:srgbClr val="C00000"/>
                </a:solidFill>
                <a:latin typeface="Arial"/>
                <a:ea typeface="Arial"/>
                <a:cs typeface="Arial"/>
                <a:sym typeface="Arial"/>
              </a:rPr>
              <a:t>A scenario is a method for telling a story about the future.  It can be based on reliable or speculative data</a:t>
            </a:r>
            <a:r>
              <a:rPr lang="en-US" sz="3200" b="0" i="0" u="none" strike="noStrike" cap="none">
                <a:solidFill>
                  <a:schemeClr val="dk1"/>
                </a:solidFill>
                <a:latin typeface="Arial"/>
                <a:ea typeface="Arial"/>
                <a:cs typeface="Arial"/>
                <a:sym typeface="Arial"/>
              </a:rPr>
              <a:t>.  </a:t>
            </a:r>
            <a:endParaRPr/>
          </a:p>
        </p:txBody>
      </p:sp>
      <p:pic>
        <p:nvPicPr>
          <p:cNvPr id="372" name="Shape 372"/>
          <p:cNvPicPr preferRelativeResize="0">
            <a:picLocks noGrp="1"/>
          </p:cNvPicPr>
          <p:nvPr>
            <p:ph type="clipArt" idx="2"/>
          </p:nvPr>
        </p:nvPicPr>
        <p:blipFill rotWithShape="1">
          <a:blip r:embed="rId4">
            <a:alphaModFix/>
          </a:blip>
          <a:srcRect/>
          <a:stretch/>
        </p:blipFill>
        <p:spPr>
          <a:xfrm>
            <a:off x="6015038" y="1600200"/>
            <a:ext cx="5655594" cy="4525963"/>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Shape 378"/>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Strategic Conversations </a:t>
            </a:r>
            <a:endParaRPr/>
          </a:p>
        </p:txBody>
      </p:sp>
      <p:sp>
        <p:nvSpPr>
          <p:cNvPr id="379" name="Shape 379"/>
          <p:cNvSpPr txBox="1">
            <a:spLocks noGrp="1"/>
          </p:cNvSpPr>
          <p:nvPr>
            <p:ph type="body" idx="1"/>
          </p:nvPr>
        </p:nvSpPr>
        <p:spPr>
          <a:xfrm>
            <a:off x="549441" y="1600200"/>
            <a:ext cx="6236370" cy="2179638"/>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How plausible does the scenario seem?</a:t>
            </a:r>
            <a:endParaRPr/>
          </a:p>
          <a:p>
            <a:pPr marL="342900" marR="0" lvl="0" indent="-342900" algn="l" rtl="0">
              <a:spcBef>
                <a:spcPts val="72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What thoughts does it bring to mind?</a:t>
            </a:r>
            <a:endParaRPr/>
          </a:p>
          <a:p>
            <a:pPr marL="342900" marR="0" lvl="0" indent="-342900" algn="l" rtl="0">
              <a:spcBef>
                <a:spcPts val="72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What feelings does it generate?</a:t>
            </a:r>
            <a:endParaRPr/>
          </a:p>
        </p:txBody>
      </p:sp>
      <p:pic>
        <p:nvPicPr>
          <p:cNvPr id="380" name="Shape 380"/>
          <p:cNvPicPr preferRelativeResize="0">
            <a:picLocks noGrp="1"/>
          </p:cNvPicPr>
          <p:nvPr>
            <p:ph type="body" idx="2"/>
          </p:nvPr>
        </p:nvPicPr>
        <p:blipFill rotWithShape="1">
          <a:blip r:embed="rId3">
            <a:alphaModFix/>
          </a:blip>
          <a:srcRect/>
          <a:stretch/>
        </p:blipFill>
        <p:spPr>
          <a:xfrm>
            <a:off x="6641433" y="1498809"/>
            <a:ext cx="5293894" cy="456205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9">
                                            <p:txEl>
                                              <p:pRg st="0" end="0"/>
                                            </p:txEl>
                                          </p:spTgt>
                                        </p:tgtEl>
                                        <p:attrNameLst>
                                          <p:attrName>style.visibility</p:attrName>
                                        </p:attrNameLst>
                                      </p:cBhvr>
                                      <p:to>
                                        <p:strVal val="visible"/>
                                      </p:to>
                                    </p:set>
                                    <p:animEffect transition="in" filter="fade">
                                      <p:cBhvr>
                                        <p:cTn id="7" dur="500"/>
                                        <p:tgtEl>
                                          <p:spTgt spid="3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9">
                                            <p:txEl>
                                              <p:pRg st="1" end="1"/>
                                            </p:txEl>
                                          </p:spTgt>
                                        </p:tgtEl>
                                        <p:attrNameLst>
                                          <p:attrName>style.visibility</p:attrName>
                                        </p:attrNameLst>
                                      </p:cBhvr>
                                      <p:to>
                                        <p:strVal val="visible"/>
                                      </p:to>
                                    </p:set>
                                    <p:animEffect transition="in" filter="fade">
                                      <p:cBhvr>
                                        <p:cTn id="12" dur="500"/>
                                        <p:tgtEl>
                                          <p:spTgt spid="3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9">
                                            <p:txEl>
                                              <p:pRg st="2" end="2"/>
                                            </p:txEl>
                                          </p:spTgt>
                                        </p:tgtEl>
                                        <p:attrNameLst>
                                          <p:attrName>style.visibility</p:attrName>
                                        </p:attrNameLst>
                                      </p:cBhvr>
                                      <p:to>
                                        <p:strVal val="visible"/>
                                      </p:to>
                                    </p:set>
                                    <p:animEffect transition="in" filter="fade">
                                      <p:cBhvr>
                                        <p:cTn id="17" dur="500"/>
                                        <p:tgtEl>
                                          <p:spTgt spid="3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Shape 386"/>
          <p:cNvSpPr txBox="1">
            <a:spLocks noGrp="1"/>
          </p:cNvSpPr>
          <p:nvPr>
            <p:ph type="title"/>
          </p:nvPr>
        </p:nvSpPr>
        <p:spPr>
          <a:xfrm>
            <a:off x="1981200" y="541338"/>
            <a:ext cx="8229600" cy="609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3959"/>
              <a:buFont typeface="Arial"/>
              <a:buNone/>
            </a:pPr>
            <a:r>
              <a:rPr lang="en-US" sz="3959" b="1" i="0" u="none" strike="noStrike" cap="none">
                <a:solidFill>
                  <a:srgbClr val="C00000"/>
                </a:solidFill>
                <a:latin typeface="Arial"/>
                <a:ea typeface="Arial"/>
                <a:cs typeface="Arial"/>
                <a:sym typeface="Arial"/>
              </a:rPr>
              <a:t>Strategic Conversations</a:t>
            </a:r>
            <a:endParaRPr/>
          </a:p>
        </p:txBody>
      </p:sp>
      <p:sp>
        <p:nvSpPr>
          <p:cNvPr id="387" name="Shape 387"/>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Autofit/>
          </a:bodyPr>
          <a:lstStyle/>
          <a:p>
            <a:pPr marL="342900" marR="0" lvl="0" indent="-342900" algn="l" rtl="0">
              <a:lnSpc>
                <a:spcPct val="90000"/>
              </a:lnSpc>
              <a:spcBef>
                <a:spcPts val="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What are the implications for society, healthcare and nursing?</a:t>
            </a:r>
            <a:endParaRPr/>
          </a:p>
          <a:p>
            <a:pPr marL="342900" marR="0" lvl="0" indent="-342900" algn="l" rtl="0">
              <a:lnSpc>
                <a:spcPct val="90000"/>
              </a:lnSpc>
              <a:spcBef>
                <a:spcPts val="72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If parts of the scenario are desirable what actions need to be taken to increase the chances of  it happening?</a:t>
            </a:r>
            <a:endParaRPr/>
          </a:p>
          <a:p>
            <a:pPr marL="342900" marR="0" lvl="0" indent="-342900" algn="l" rtl="0">
              <a:lnSpc>
                <a:spcPct val="90000"/>
              </a:lnSpc>
              <a:spcBef>
                <a:spcPts val="72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If parts are undesirable what actions need to be taken to prevent them form happening?</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title"/>
          </p:nvPr>
        </p:nvSpPr>
        <p:spPr>
          <a:xfrm>
            <a:off x="2209800" y="214884"/>
            <a:ext cx="7772400" cy="762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The Future</a:t>
            </a:r>
            <a:endParaRPr/>
          </a:p>
        </p:txBody>
      </p:sp>
      <p:sp>
        <p:nvSpPr>
          <p:cNvPr id="393" name="Shape 393"/>
          <p:cNvSpPr txBox="1">
            <a:spLocks noGrp="1"/>
          </p:cNvSpPr>
          <p:nvPr>
            <p:ph type="body" idx="1"/>
          </p:nvPr>
        </p:nvSpPr>
        <p:spPr>
          <a:xfrm>
            <a:off x="609600" y="1600201"/>
            <a:ext cx="5384800"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2800"/>
              <a:buFont typeface="Arial"/>
              <a:buChar char="•"/>
            </a:pPr>
            <a:r>
              <a:rPr lang="en-US" sz="2800" b="0" i="0" u="none" strike="noStrike" cap="none">
                <a:solidFill>
                  <a:srgbClr val="C00000"/>
                </a:solidFill>
                <a:latin typeface="Arial"/>
                <a:ea typeface="Arial"/>
                <a:cs typeface="Arial"/>
                <a:sym typeface="Arial"/>
              </a:rPr>
              <a:t>Knowledge</a:t>
            </a:r>
            <a:endParaRPr/>
          </a:p>
          <a:p>
            <a:pPr marL="742950" marR="0" lvl="1" indent="-285750" algn="l" rtl="0">
              <a:spcBef>
                <a:spcPts val="48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Genetics</a:t>
            </a:r>
            <a:endParaRPr/>
          </a:p>
          <a:p>
            <a:pPr marL="742950" marR="0" lvl="1" indent="-285750" algn="l" rtl="0">
              <a:spcBef>
                <a:spcPts val="48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Informatics</a:t>
            </a:r>
            <a:endParaRPr/>
          </a:p>
          <a:p>
            <a:pPr marL="742950" marR="0" lvl="1" indent="-285750" algn="l" rtl="0">
              <a:spcBef>
                <a:spcPts val="48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Artificial Intelligence</a:t>
            </a:r>
            <a:endParaRPr/>
          </a:p>
          <a:p>
            <a:pPr marL="742950" marR="0" lvl="1" indent="-285750" algn="l" rtl="0">
              <a:spcBef>
                <a:spcPts val="48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Alternative RX</a:t>
            </a:r>
            <a:endParaRPr/>
          </a:p>
          <a:p>
            <a:pPr marL="742950" marR="0" lvl="1" indent="-285750" algn="l" rtl="0">
              <a:spcBef>
                <a:spcPts val="48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Gaming</a:t>
            </a:r>
            <a:endParaRPr/>
          </a:p>
          <a:p>
            <a:pPr marL="742950" marR="0" lvl="1" indent="-285750" algn="l" rtl="0">
              <a:spcBef>
                <a:spcPts val="48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Aging</a:t>
            </a:r>
            <a:endParaRPr/>
          </a:p>
          <a:p>
            <a:pPr marL="742950" marR="0" lvl="1" indent="-285750" algn="l" rtl="0">
              <a:spcBef>
                <a:spcPts val="480"/>
              </a:spcBef>
              <a:spcAft>
                <a:spcPts val="0"/>
              </a:spcAft>
              <a:buClr>
                <a:srgbClr val="C00000"/>
              </a:buClr>
              <a:buSzPts val="2400"/>
              <a:buFont typeface="Arial"/>
              <a:buChar char="–"/>
            </a:pPr>
            <a:r>
              <a:rPr lang="en-US" sz="2400" b="0" i="0" u="none" strike="noStrike" cap="none">
                <a:solidFill>
                  <a:srgbClr val="C00000"/>
                </a:solidFill>
                <a:latin typeface="Arial"/>
                <a:ea typeface="Arial"/>
                <a:cs typeface="Arial"/>
                <a:sym typeface="Arial"/>
              </a:rPr>
              <a:t>Biotechnology</a:t>
            </a:r>
            <a:endParaRPr/>
          </a:p>
          <a:p>
            <a:pPr marL="742950" marR="0" lvl="1" indent="-133350" algn="l" rtl="0">
              <a:spcBef>
                <a:spcPts val="480"/>
              </a:spcBef>
              <a:spcAft>
                <a:spcPts val="0"/>
              </a:spcAft>
              <a:buClr>
                <a:schemeClr val="dk1"/>
              </a:buClr>
              <a:buSzPts val="2400"/>
              <a:buFont typeface="Arial"/>
              <a:buNone/>
            </a:pPr>
            <a:endParaRPr sz="2400" b="0" i="0" u="none" strike="noStrike" cap="none">
              <a:solidFill>
                <a:srgbClr val="C00000"/>
              </a:solidFill>
              <a:latin typeface="Arial"/>
              <a:ea typeface="Arial"/>
              <a:cs typeface="Arial"/>
              <a:sym typeface="Arial"/>
            </a:endParaRPr>
          </a:p>
        </p:txBody>
      </p:sp>
      <p:sp>
        <p:nvSpPr>
          <p:cNvPr id="394" name="Shape 394"/>
          <p:cNvSpPr txBox="1">
            <a:spLocks noGrp="1"/>
          </p:cNvSpPr>
          <p:nvPr>
            <p:ph type="body" idx="2"/>
          </p:nvPr>
        </p:nvSpPr>
        <p:spPr>
          <a:xfrm>
            <a:off x="3942080" y="1048512"/>
            <a:ext cx="4055872" cy="4382708"/>
          </a:xfrm>
          <a:prstGeom prst="rect">
            <a:avLst/>
          </a:prstGeom>
          <a:noFill/>
          <a:ln>
            <a:noFill/>
          </a:ln>
        </p:spPr>
        <p:txBody>
          <a:bodyPr spcFirstLastPara="1" wrap="square" lIns="91425" tIns="45700" rIns="91425" bIns="45700" anchor="t" anchorCtr="0">
            <a:noAutofit/>
          </a:bodyPr>
          <a:lstStyle/>
          <a:p>
            <a:pPr marL="342900" marR="0" lvl="0" indent="-165100" algn="l" rtl="0">
              <a:spcBef>
                <a:spcPts val="0"/>
              </a:spcBef>
              <a:spcAft>
                <a:spcPts val="0"/>
              </a:spcAft>
              <a:buClr>
                <a:schemeClr val="dk1"/>
              </a:buClr>
              <a:buSzPts val="2800"/>
              <a:buFont typeface="Arial"/>
              <a:buNone/>
            </a:pPr>
            <a:endParaRPr sz="2800" b="0" i="0" u="none" strike="noStrike" cap="none">
              <a:solidFill>
                <a:srgbClr val="C00000"/>
              </a:solidFill>
              <a:latin typeface="Arial"/>
              <a:ea typeface="Arial"/>
              <a:cs typeface="Arial"/>
              <a:sym typeface="Arial"/>
            </a:endParaRPr>
          </a:p>
          <a:p>
            <a:pPr marL="342900" marR="0" lvl="0" indent="-342900" algn="l" rtl="0">
              <a:spcBef>
                <a:spcPts val="560"/>
              </a:spcBef>
              <a:spcAft>
                <a:spcPts val="0"/>
              </a:spcAft>
              <a:buClr>
                <a:srgbClr val="C00000"/>
              </a:buClr>
              <a:buSzPts val="2800"/>
              <a:buFont typeface="Arial"/>
              <a:buChar char="•"/>
            </a:pPr>
            <a:r>
              <a:rPr lang="en-US" sz="2800" b="0" i="0" u="none" strike="noStrike" cap="none">
                <a:solidFill>
                  <a:srgbClr val="C00000"/>
                </a:solidFill>
                <a:latin typeface="Arial"/>
                <a:ea typeface="Arial"/>
                <a:cs typeface="Arial"/>
                <a:sym typeface="Arial"/>
              </a:rPr>
              <a:t>Issues</a:t>
            </a:r>
            <a:endParaRPr/>
          </a:p>
          <a:p>
            <a:pPr marL="342900" marR="0" lvl="0" indent="-342900" algn="l" rtl="0">
              <a:spcBef>
                <a:spcPts val="560"/>
              </a:spcBef>
              <a:spcAft>
                <a:spcPts val="0"/>
              </a:spcAft>
              <a:buClr>
                <a:srgbClr val="C00000"/>
              </a:buClr>
              <a:buSzPts val="2800"/>
              <a:buFont typeface="Arial"/>
              <a:buChar char="•"/>
            </a:pPr>
            <a:r>
              <a:rPr lang="en-US" sz="2800" b="0" i="0" u="none" strike="noStrike" cap="none">
                <a:solidFill>
                  <a:srgbClr val="C00000"/>
                </a:solidFill>
                <a:latin typeface="Arial"/>
                <a:ea typeface="Arial"/>
                <a:cs typeface="Arial"/>
                <a:sym typeface="Arial"/>
              </a:rPr>
              <a:t>Services</a:t>
            </a:r>
            <a:endParaRPr/>
          </a:p>
          <a:p>
            <a:pPr marL="342900" marR="0" lvl="0" indent="-342900" algn="l" rtl="0">
              <a:spcBef>
                <a:spcPts val="560"/>
              </a:spcBef>
              <a:spcAft>
                <a:spcPts val="0"/>
              </a:spcAft>
              <a:buClr>
                <a:srgbClr val="C00000"/>
              </a:buClr>
              <a:buSzPts val="2800"/>
              <a:buFont typeface="Arial"/>
              <a:buChar char="•"/>
            </a:pPr>
            <a:r>
              <a:rPr lang="en-US" sz="2800" b="0" i="0" u="none" strike="noStrike" cap="none">
                <a:solidFill>
                  <a:srgbClr val="C00000"/>
                </a:solidFill>
                <a:latin typeface="Arial"/>
                <a:ea typeface="Arial"/>
                <a:cs typeface="Arial"/>
                <a:sym typeface="Arial"/>
              </a:rPr>
              <a:t>Policy and Regulation</a:t>
            </a:r>
            <a:endParaRPr/>
          </a:p>
          <a:p>
            <a:pPr marL="342900" marR="0" lvl="0" indent="-165100" algn="l" rtl="0">
              <a:spcBef>
                <a:spcPts val="560"/>
              </a:spcBef>
              <a:spcAft>
                <a:spcPts val="0"/>
              </a:spcAft>
              <a:buClr>
                <a:schemeClr val="dk1"/>
              </a:buClr>
              <a:buSzPts val="2800"/>
              <a:buFont typeface="Arial"/>
              <a:buNone/>
            </a:pPr>
            <a:endParaRPr sz="2800" b="0" i="0" u="none" strike="noStrike" cap="none">
              <a:solidFill>
                <a:srgbClr val="C00000"/>
              </a:solidFill>
              <a:latin typeface="Arial"/>
              <a:ea typeface="Arial"/>
              <a:cs typeface="Arial"/>
              <a:sym typeface="Arial"/>
            </a:endParaRPr>
          </a:p>
          <a:p>
            <a:pPr marL="0" marR="0" lvl="0" indent="0" algn="l" rtl="0">
              <a:spcBef>
                <a:spcPts val="560"/>
              </a:spcBef>
              <a:spcAft>
                <a:spcPts val="0"/>
              </a:spcAft>
              <a:buClr>
                <a:schemeClr val="dk1"/>
              </a:buClr>
              <a:buSzPts val="2800"/>
              <a:buFont typeface="Arial"/>
              <a:buNone/>
            </a:pPr>
            <a:endParaRPr sz="2800" b="0" i="0" u="none" strike="noStrike" cap="none">
              <a:solidFill>
                <a:srgbClr val="C00000"/>
              </a:solidFill>
              <a:latin typeface="Arial"/>
              <a:ea typeface="Arial"/>
              <a:cs typeface="Arial"/>
              <a:sym typeface="Arial"/>
            </a:endParaRPr>
          </a:p>
        </p:txBody>
      </p:sp>
      <p:pic>
        <p:nvPicPr>
          <p:cNvPr id="395" name="Shape 395"/>
          <p:cNvPicPr preferRelativeResize="0"/>
          <p:nvPr/>
        </p:nvPicPr>
        <p:blipFill rotWithShape="1">
          <a:blip r:embed="rId3">
            <a:alphaModFix/>
          </a:blip>
          <a:srcRect l="-8480" t="36722" r="18582" b="-32524"/>
          <a:stretch/>
        </p:blipFill>
        <p:spPr>
          <a:xfrm>
            <a:off x="7754112" y="695706"/>
            <a:ext cx="4362577" cy="838320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3">
                                            <p:txEl>
                                              <p:pRg st="0" end="0"/>
                                            </p:txEl>
                                          </p:spTgt>
                                        </p:tgtEl>
                                        <p:attrNameLst>
                                          <p:attrName>style.visibility</p:attrName>
                                        </p:attrNameLst>
                                      </p:cBhvr>
                                      <p:to>
                                        <p:strVal val="visible"/>
                                      </p:to>
                                    </p:set>
                                    <p:animEffect transition="in" filter="fade">
                                      <p:cBhvr>
                                        <p:cTn id="7" dur="5000"/>
                                        <p:tgtEl>
                                          <p:spTgt spid="39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3">
                                            <p:txEl>
                                              <p:pRg st="1" end="1"/>
                                            </p:txEl>
                                          </p:spTgt>
                                        </p:tgtEl>
                                        <p:attrNameLst>
                                          <p:attrName>style.visibility</p:attrName>
                                        </p:attrNameLst>
                                      </p:cBhvr>
                                      <p:to>
                                        <p:strVal val="visible"/>
                                      </p:to>
                                    </p:set>
                                    <p:animEffect transition="in" filter="fade">
                                      <p:cBhvr>
                                        <p:cTn id="12" dur="5000"/>
                                        <p:tgtEl>
                                          <p:spTgt spid="39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3">
                                            <p:txEl>
                                              <p:pRg st="2" end="2"/>
                                            </p:txEl>
                                          </p:spTgt>
                                        </p:tgtEl>
                                        <p:attrNameLst>
                                          <p:attrName>style.visibility</p:attrName>
                                        </p:attrNameLst>
                                      </p:cBhvr>
                                      <p:to>
                                        <p:strVal val="visible"/>
                                      </p:to>
                                    </p:set>
                                    <p:animEffect transition="in" filter="fade">
                                      <p:cBhvr>
                                        <p:cTn id="17" dur="5000"/>
                                        <p:tgtEl>
                                          <p:spTgt spid="39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93">
                                            <p:txEl>
                                              <p:pRg st="3" end="3"/>
                                            </p:txEl>
                                          </p:spTgt>
                                        </p:tgtEl>
                                        <p:attrNameLst>
                                          <p:attrName>style.visibility</p:attrName>
                                        </p:attrNameLst>
                                      </p:cBhvr>
                                      <p:to>
                                        <p:strVal val="visible"/>
                                      </p:to>
                                    </p:set>
                                    <p:animEffect transition="in" filter="fade">
                                      <p:cBhvr>
                                        <p:cTn id="22" dur="5000"/>
                                        <p:tgtEl>
                                          <p:spTgt spid="39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3">
                                            <p:txEl>
                                              <p:pRg st="4" end="4"/>
                                            </p:txEl>
                                          </p:spTgt>
                                        </p:tgtEl>
                                        <p:attrNameLst>
                                          <p:attrName>style.visibility</p:attrName>
                                        </p:attrNameLst>
                                      </p:cBhvr>
                                      <p:to>
                                        <p:strVal val="visible"/>
                                      </p:to>
                                    </p:set>
                                    <p:animEffect transition="in" filter="fade">
                                      <p:cBhvr>
                                        <p:cTn id="27" dur="5000"/>
                                        <p:tgtEl>
                                          <p:spTgt spid="39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3">
                                            <p:txEl>
                                              <p:pRg st="5" end="5"/>
                                            </p:txEl>
                                          </p:spTgt>
                                        </p:tgtEl>
                                        <p:attrNameLst>
                                          <p:attrName>style.visibility</p:attrName>
                                        </p:attrNameLst>
                                      </p:cBhvr>
                                      <p:to>
                                        <p:strVal val="visible"/>
                                      </p:to>
                                    </p:set>
                                    <p:animEffect transition="in" filter="fade">
                                      <p:cBhvr>
                                        <p:cTn id="32" dur="5000"/>
                                        <p:tgtEl>
                                          <p:spTgt spid="39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93">
                                            <p:txEl>
                                              <p:pRg st="6" end="6"/>
                                            </p:txEl>
                                          </p:spTgt>
                                        </p:tgtEl>
                                        <p:attrNameLst>
                                          <p:attrName>style.visibility</p:attrName>
                                        </p:attrNameLst>
                                      </p:cBhvr>
                                      <p:to>
                                        <p:strVal val="visible"/>
                                      </p:to>
                                    </p:set>
                                    <p:animEffect transition="in" filter="fade">
                                      <p:cBhvr>
                                        <p:cTn id="37" dur="5000"/>
                                        <p:tgtEl>
                                          <p:spTgt spid="39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93">
                                            <p:txEl>
                                              <p:pRg st="7" end="7"/>
                                            </p:txEl>
                                          </p:spTgt>
                                        </p:tgtEl>
                                        <p:attrNameLst>
                                          <p:attrName>style.visibility</p:attrName>
                                        </p:attrNameLst>
                                      </p:cBhvr>
                                      <p:to>
                                        <p:strVal val="visible"/>
                                      </p:to>
                                    </p:set>
                                    <p:animEffect transition="in" filter="fade">
                                      <p:cBhvr>
                                        <p:cTn id="42" dur="5000"/>
                                        <p:tgtEl>
                                          <p:spTgt spid="39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93">
                                            <p:txEl>
                                              <p:pRg st="8" end="8"/>
                                            </p:txEl>
                                          </p:spTgt>
                                        </p:tgtEl>
                                        <p:attrNameLst>
                                          <p:attrName>style.visibility</p:attrName>
                                        </p:attrNameLst>
                                      </p:cBhvr>
                                      <p:to>
                                        <p:strVal val="visible"/>
                                      </p:to>
                                    </p:set>
                                    <p:animEffect transition="in" filter="fade">
                                      <p:cBhvr>
                                        <p:cTn id="47" dur="5000"/>
                                        <p:tgtEl>
                                          <p:spTgt spid="39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Shape 401"/>
          <p:cNvSpPr txBox="1">
            <a:spLocks noGrp="1"/>
          </p:cNvSpPr>
          <p:nvPr>
            <p:ph type="title"/>
          </p:nvPr>
        </p:nvSpPr>
        <p:spPr>
          <a:xfrm>
            <a:off x="1981200" y="685800"/>
            <a:ext cx="8229600" cy="609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3959"/>
              <a:buFont typeface="Arial"/>
              <a:buNone/>
            </a:pPr>
            <a:r>
              <a:rPr lang="en-US" sz="3959" b="1" i="0" u="none" strike="noStrike" cap="none">
                <a:solidFill>
                  <a:srgbClr val="C00000"/>
                </a:solidFill>
                <a:latin typeface="Arial"/>
                <a:ea typeface="Arial"/>
                <a:cs typeface="Arial"/>
                <a:sym typeface="Arial"/>
              </a:rPr>
              <a:t>Think ~Pair~ Share</a:t>
            </a:r>
            <a:endParaRPr/>
          </a:p>
        </p:txBody>
      </p:sp>
      <p:sp>
        <p:nvSpPr>
          <p:cNvPr id="402" name="Shape 402"/>
          <p:cNvSpPr txBox="1">
            <a:spLocks noGrp="1"/>
          </p:cNvSpPr>
          <p:nvPr>
            <p:ph type="body" idx="1"/>
          </p:nvPr>
        </p:nvSpPr>
        <p:spPr>
          <a:xfrm>
            <a:off x="350874" y="1804067"/>
            <a:ext cx="6278526" cy="3788700"/>
          </a:xfrm>
          <a:prstGeom prst="rect">
            <a:avLst/>
          </a:prstGeom>
          <a:noFill/>
          <a:ln>
            <a:noFill/>
          </a:ln>
        </p:spPr>
        <p:txBody>
          <a:bodyPr spcFirstLastPara="1" wrap="square" lIns="91425" tIns="45700" rIns="91425" bIns="45700" anchor="t" anchorCtr="0">
            <a:noAutofit/>
          </a:bodyPr>
          <a:lstStyle/>
          <a:p>
            <a:pPr marL="457200" marR="0" lvl="0" indent="-457200" algn="l" rtl="0">
              <a:lnSpc>
                <a:spcPct val="70000"/>
              </a:lnSpc>
              <a:spcBef>
                <a:spcPts val="0"/>
              </a:spcBef>
              <a:spcAft>
                <a:spcPts val="0"/>
              </a:spcAft>
              <a:buClr>
                <a:srgbClr val="C00000"/>
              </a:buClr>
              <a:buSzPts val="2480"/>
              <a:buFont typeface="Noto Sans Symbols"/>
              <a:buChar char="✓"/>
            </a:pPr>
            <a:r>
              <a:rPr lang="en-US" sz="2480" b="0" i="0" u="none" strike="noStrike" cap="none" dirty="0">
                <a:solidFill>
                  <a:srgbClr val="C00000"/>
                </a:solidFill>
                <a:latin typeface="Arial"/>
                <a:ea typeface="Arial"/>
                <a:cs typeface="Arial"/>
                <a:sym typeface="Arial"/>
              </a:rPr>
              <a:t>What concept, idea, did you find interesting and /or useful?</a:t>
            </a:r>
            <a:endParaRPr dirty="0"/>
          </a:p>
          <a:p>
            <a:pPr marL="0" marR="0" lvl="0" indent="0" algn="l" rtl="0">
              <a:lnSpc>
                <a:spcPct val="70000"/>
              </a:lnSpc>
              <a:spcBef>
                <a:spcPts val="496"/>
              </a:spcBef>
              <a:spcAft>
                <a:spcPts val="0"/>
              </a:spcAft>
              <a:buClr>
                <a:schemeClr val="dk1"/>
              </a:buClr>
              <a:buSzPts val="2480"/>
              <a:buFont typeface="Arial"/>
              <a:buNone/>
            </a:pPr>
            <a:endParaRPr sz="2480" b="0" i="0" u="none" strike="noStrike" cap="none" dirty="0">
              <a:solidFill>
                <a:srgbClr val="C00000"/>
              </a:solidFill>
              <a:latin typeface="Arial"/>
              <a:ea typeface="Arial"/>
              <a:cs typeface="Arial"/>
              <a:sym typeface="Arial"/>
            </a:endParaRPr>
          </a:p>
          <a:p>
            <a:pPr marL="457200" marR="0" lvl="0" indent="-457200" algn="l" rtl="0">
              <a:lnSpc>
                <a:spcPct val="70000"/>
              </a:lnSpc>
              <a:spcBef>
                <a:spcPts val="496"/>
              </a:spcBef>
              <a:spcAft>
                <a:spcPts val="0"/>
              </a:spcAft>
              <a:buClr>
                <a:srgbClr val="C00000"/>
              </a:buClr>
              <a:buSzPts val="2480"/>
              <a:buFont typeface="Noto Sans Symbols"/>
              <a:buChar char="✓"/>
            </a:pPr>
            <a:r>
              <a:rPr lang="en-US" sz="2480" b="0" i="0" u="none" strike="noStrike" cap="none" dirty="0">
                <a:solidFill>
                  <a:srgbClr val="C00000"/>
                </a:solidFill>
                <a:latin typeface="Arial"/>
                <a:ea typeface="Arial"/>
                <a:cs typeface="Arial"/>
                <a:sym typeface="Arial"/>
              </a:rPr>
              <a:t>How can the knowledge be used ?</a:t>
            </a:r>
            <a:endParaRPr dirty="0"/>
          </a:p>
          <a:p>
            <a:pPr marL="0" marR="0" lvl="0" indent="0" algn="l" rtl="0">
              <a:lnSpc>
                <a:spcPct val="70000"/>
              </a:lnSpc>
              <a:spcBef>
                <a:spcPts val="496"/>
              </a:spcBef>
              <a:spcAft>
                <a:spcPts val="0"/>
              </a:spcAft>
              <a:buClr>
                <a:schemeClr val="dk1"/>
              </a:buClr>
              <a:buSzPts val="2480"/>
              <a:buFont typeface="Arial"/>
              <a:buNone/>
            </a:pPr>
            <a:endParaRPr sz="2480" b="0" i="0" u="none" strike="noStrike" cap="none" dirty="0">
              <a:solidFill>
                <a:srgbClr val="C00000"/>
              </a:solidFill>
              <a:latin typeface="Arial"/>
              <a:ea typeface="Arial"/>
              <a:cs typeface="Arial"/>
              <a:sym typeface="Arial"/>
            </a:endParaRPr>
          </a:p>
          <a:p>
            <a:pPr marL="457200" marR="0" lvl="0" indent="-457200" algn="l" rtl="0">
              <a:lnSpc>
                <a:spcPct val="70000"/>
              </a:lnSpc>
              <a:spcBef>
                <a:spcPts val="496"/>
              </a:spcBef>
              <a:spcAft>
                <a:spcPts val="0"/>
              </a:spcAft>
              <a:buClr>
                <a:srgbClr val="C00000"/>
              </a:buClr>
              <a:buSzPts val="2480"/>
              <a:buFont typeface="Noto Sans Symbols"/>
              <a:buChar char="✓"/>
            </a:pPr>
            <a:r>
              <a:rPr lang="en-US" sz="2480" b="0" i="0" u="none" strike="noStrike" cap="none" dirty="0">
                <a:solidFill>
                  <a:srgbClr val="C00000"/>
                </a:solidFill>
                <a:latin typeface="Arial"/>
                <a:ea typeface="Arial"/>
                <a:cs typeface="Arial"/>
                <a:sym typeface="Arial"/>
              </a:rPr>
              <a:t>Why is the knowledge important?</a:t>
            </a:r>
            <a:endParaRPr dirty="0"/>
          </a:p>
          <a:p>
            <a:pPr marL="0" marR="0" lvl="0" indent="0" algn="l" rtl="0">
              <a:lnSpc>
                <a:spcPct val="70000"/>
              </a:lnSpc>
              <a:spcBef>
                <a:spcPts val="496"/>
              </a:spcBef>
              <a:spcAft>
                <a:spcPts val="0"/>
              </a:spcAft>
              <a:buClr>
                <a:schemeClr val="dk1"/>
              </a:buClr>
              <a:buSzPts val="2480"/>
              <a:buFont typeface="Arial"/>
              <a:buNone/>
            </a:pPr>
            <a:endParaRPr sz="2480" b="0" i="0" u="none" strike="noStrike" cap="none" dirty="0">
              <a:solidFill>
                <a:srgbClr val="C00000"/>
              </a:solidFill>
              <a:latin typeface="Arial"/>
              <a:ea typeface="Arial"/>
              <a:cs typeface="Arial"/>
              <a:sym typeface="Arial"/>
            </a:endParaRPr>
          </a:p>
          <a:p>
            <a:pPr marL="457200" marR="0" lvl="0" indent="-457200" algn="l" rtl="0">
              <a:lnSpc>
                <a:spcPct val="70000"/>
              </a:lnSpc>
              <a:spcBef>
                <a:spcPts val="496"/>
              </a:spcBef>
              <a:spcAft>
                <a:spcPts val="0"/>
              </a:spcAft>
              <a:buClr>
                <a:srgbClr val="C00000"/>
              </a:buClr>
              <a:buSzPts val="2480"/>
              <a:buFont typeface="Noto Sans Symbols"/>
              <a:buChar char="✓"/>
            </a:pPr>
            <a:r>
              <a:rPr lang="en-US" sz="2480" b="0" i="0" u="none" strike="noStrike" cap="none" dirty="0">
                <a:solidFill>
                  <a:srgbClr val="C00000"/>
                </a:solidFill>
                <a:latin typeface="Arial"/>
                <a:ea typeface="Arial"/>
                <a:cs typeface="Arial"/>
                <a:sym typeface="Arial"/>
              </a:rPr>
              <a:t>Why care about the knowledge or information?</a:t>
            </a:r>
            <a:endParaRPr dirty="0"/>
          </a:p>
          <a:p>
            <a:pPr marL="342900" marR="0" lvl="0" indent="-185420" algn="l" rtl="0">
              <a:lnSpc>
                <a:spcPct val="70000"/>
              </a:lnSpc>
              <a:spcBef>
                <a:spcPts val="496"/>
              </a:spcBef>
              <a:spcAft>
                <a:spcPts val="0"/>
              </a:spcAft>
              <a:buClr>
                <a:schemeClr val="dk1"/>
              </a:buClr>
              <a:buSzPts val="2480"/>
              <a:buFont typeface="Arial"/>
              <a:buNone/>
            </a:pPr>
            <a:endParaRPr sz="2480" b="0" i="0" u="none" strike="noStrike" cap="none" dirty="0">
              <a:solidFill>
                <a:schemeClr val="dk1"/>
              </a:solidFill>
              <a:latin typeface="Arial"/>
              <a:ea typeface="Arial"/>
              <a:cs typeface="Arial"/>
              <a:sym typeface="Arial"/>
            </a:endParaRPr>
          </a:p>
        </p:txBody>
      </p:sp>
      <p:pic>
        <p:nvPicPr>
          <p:cNvPr id="403" name="Shape 403"/>
          <p:cNvPicPr preferRelativeResize="0"/>
          <p:nvPr/>
        </p:nvPicPr>
        <p:blipFill rotWithShape="1">
          <a:blip r:embed="rId3">
            <a:alphaModFix/>
          </a:blip>
          <a:srcRect/>
          <a:stretch/>
        </p:blipFill>
        <p:spPr>
          <a:xfrm>
            <a:off x="6972618" y="1459992"/>
            <a:ext cx="3802062" cy="42672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2">
                                            <p:txEl>
                                              <p:pRg st="0" end="0"/>
                                            </p:txEl>
                                          </p:spTgt>
                                        </p:tgtEl>
                                        <p:attrNameLst>
                                          <p:attrName>style.visibility</p:attrName>
                                        </p:attrNameLst>
                                      </p:cBhvr>
                                      <p:to>
                                        <p:strVal val="visible"/>
                                      </p:to>
                                    </p:set>
                                    <p:animEffect transition="in" filter="fade">
                                      <p:cBhvr>
                                        <p:cTn id="7" dur="500"/>
                                        <p:tgtEl>
                                          <p:spTgt spid="4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2">
                                            <p:txEl>
                                              <p:pRg st="1" end="1"/>
                                            </p:txEl>
                                          </p:spTgt>
                                        </p:tgtEl>
                                        <p:attrNameLst>
                                          <p:attrName>style.visibility</p:attrName>
                                        </p:attrNameLst>
                                      </p:cBhvr>
                                      <p:to>
                                        <p:strVal val="visible"/>
                                      </p:to>
                                    </p:set>
                                    <p:animEffect transition="in" filter="fade">
                                      <p:cBhvr>
                                        <p:cTn id="12" dur="500"/>
                                        <p:tgtEl>
                                          <p:spTgt spid="4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2">
                                            <p:txEl>
                                              <p:pRg st="2" end="2"/>
                                            </p:txEl>
                                          </p:spTgt>
                                        </p:tgtEl>
                                        <p:attrNameLst>
                                          <p:attrName>style.visibility</p:attrName>
                                        </p:attrNameLst>
                                      </p:cBhvr>
                                      <p:to>
                                        <p:strVal val="visible"/>
                                      </p:to>
                                    </p:set>
                                    <p:animEffect transition="in" filter="fade">
                                      <p:cBhvr>
                                        <p:cTn id="17" dur="500"/>
                                        <p:tgtEl>
                                          <p:spTgt spid="4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2">
                                            <p:txEl>
                                              <p:pRg st="3" end="3"/>
                                            </p:txEl>
                                          </p:spTgt>
                                        </p:tgtEl>
                                        <p:attrNameLst>
                                          <p:attrName>style.visibility</p:attrName>
                                        </p:attrNameLst>
                                      </p:cBhvr>
                                      <p:to>
                                        <p:strVal val="visible"/>
                                      </p:to>
                                    </p:set>
                                    <p:animEffect transition="in" filter="fade">
                                      <p:cBhvr>
                                        <p:cTn id="22" dur="500"/>
                                        <p:tgtEl>
                                          <p:spTgt spid="4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2">
                                            <p:txEl>
                                              <p:pRg st="4" end="4"/>
                                            </p:txEl>
                                          </p:spTgt>
                                        </p:tgtEl>
                                        <p:attrNameLst>
                                          <p:attrName>style.visibility</p:attrName>
                                        </p:attrNameLst>
                                      </p:cBhvr>
                                      <p:to>
                                        <p:strVal val="visible"/>
                                      </p:to>
                                    </p:set>
                                    <p:animEffect transition="in" filter="fade">
                                      <p:cBhvr>
                                        <p:cTn id="27" dur="500"/>
                                        <p:tgtEl>
                                          <p:spTgt spid="40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2">
                                            <p:txEl>
                                              <p:pRg st="5" end="5"/>
                                            </p:txEl>
                                          </p:spTgt>
                                        </p:tgtEl>
                                        <p:attrNameLst>
                                          <p:attrName>style.visibility</p:attrName>
                                        </p:attrNameLst>
                                      </p:cBhvr>
                                      <p:to>
                                        <p:strVal val="visible"/>
                                      </p:to>
                                    </p:set>
                                    <p:animEffect transition="in" filter="fade">
                                      <p:cBhvr>
                                        <p:cTn id="32" dur="500"/>
                                        <p:tgtEl>
                                          <p:spTgt spid="40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02">
                                            <p:txEl>
                                              <p:pRg st="6" end="6"/>
                                            </p:txEl>
                                          </p:spTgt>
                                        </p:tgtEl>
                                        <p:attrNameLst>
                                          <p:attrName>style.visibility</p:attrName>
                                        </p:attrNameLst>
                                      </p:cBhvr>
                                      <p:to>
                                        <p:strVal val="visible"/>
                                      </p:to>
                                    </p:set>
                                    <p:animEffect transition="in" filter="fade">
                                      <p:cBhvr>
                                        <p:cTn id="37" dur="500"/>
                                        <p:tgtEl>
                                          <p:spTgt spid="40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02">
                                            <p:txEl>
                                              <p:pRg st="7" end="7"/>
                                            </p:txEl>
                                          </p:spTgt>
                                        </p:tgtEl>
                                        <p:attrNameLst>
                                          <p:attrName>style.visibility</p:attrName>
                                        </p:attrNameLst>
                                      </p:cBhvr>
                                      <p:to>
                                        <p:strVal val="visible"/>
                                      </p:to>
                                    </p:set>
                                    <p:animEffect transition="in" filter="fade">
                                      <p:cBhvr>
                                        <p:cTn id="42" dur="500"/>
                                        <p:tgtEl>
                                          <p:spTgt spid="40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1981200" y="541338"/>
            <a:ext cx="8229600" cy="609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3959"/>
              <a:buFont typeface="Arial"/>
              <a:buNone/>
            </a:pPr>
            <a:r>
              <a:rPr lang="en-US" sz="3959" b="1" i="0" u="none" strike="noStrike" cap="none">
                <a:solidFill>
                  <a:srgbClr val="C00000"/>
                </a:solidFill>
                <a:latin typeface="Arial"/>
                <a:ea typeface="Arial"/>
                <a:cs typeface="Arial"/>
                <a:sym typeface="Arial"/>
              </a:rPr>
              <a:t>Future Blind</a:t>
            </a:r>
            <a:endParaRPr/>
          </a:p>
        </p:txBody>
      </p:sp>
      <p:sp>
        <p:nvSpPr>
          <p:cNvPr id="117" name="Shape 117"/>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Lost and trapped in yesterday’s decisions, choices and consequences –become risk aversive</a:t>
            </a:r>
            <a:endParaRPr/>
          </a:p>
          <a:p>
            <a:pPr marL="342900" marR="0" lvl="0" indent="-342900" algn="l" rtl="0">
              <a:spcBef>
                <a:spcPts val="72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Betrayed by expectations -must negotiate the expectations of youth with the experience of life</a:t>
            </a:r>
            <a:endParaRPr/>
          </a:p>
          <a:p>
            <a:pPr marL="342900" marR="0" lvl="0" indent="-139700" algn="l" rtl="0">
              <a:spcBef>
                <a:spcPts val="640"/>
              </a:spcBef>
              <a:spcAft>
                <a:spcPts val="0"/>
              </a:spcAft>
              <a:buClr>
                <a:schemeClr val="dk1"/>
              </a:buClr>
              <a:buSzPts val="3200"/>
              <a:buFont typeface="Arial"/>
              <a:buNone/>
            </a:pPr>
            <a:endParaRPr sz="3200" b="0" i="0" u="none" strike="noStrike" cap="none">
              <a:solidFill>
                <a:schemeClr val="dk1"/>
              </a:solidFill>
              <a:latin typeface="Arial"/>
              <a:ea typeface="Arial"/>
              <a:cs typeface="Arial"/>
              <a:sym typeface="Arial"/>
            </a:endParaRPr>
          </a:p>
        </p:txBody>
      </p:sp>
      <p:sp>
        <p:nvSpPr>
          <p:cNvPr id="118" name="Shape 118"/>
          <p:cNvSpPr txBox="1"/>
          <p:nvPr/>
        </p:nvSpPr>
        <p:spPr>
          <a:xfrm>
            <a:off x="274320" y="5116513"/>
            <a:ext cx="11128248"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C00000"/>
              </a:buClr>
              <a:buSzPts val="1800"/>
              <a:buFont typeface="Arial"/>
              <a:buNone/>
            </a:pPr>
            <a:r>
              <a:rPr lang="en-US" sz="1800">
                <a:solidFill>
                  <a:srgbClr val="C00000"/>
                </a:solidFill>
                <a:latin typeface="Arial"/>
                <a:ea typeface="Arial"/>
                <a:cs typeface="Arial"/>
                <a:sym typeface="Arial"/>
              </a:rPr>
              <a:t>Hudson, Frederic (1999).  </a:t>
            </a:r>
            <a:r>
              <a:rPr lang="en-US" sz="1800" i="1">
                <a:solidFill>
                  <a:srgbClr val="C00000"/>
                </a:solidFill>
                <a:latin typeface="Arial"/>
                <a:ea typeface="Arial"/>
                <a:cs typeface="Arial"/>
                <a:sym typeface="Arial"/>
              </a:rPr>
              <a:t>The Adult Years:  Mastering the art of self-renewal. </a:t>
            </a:r>
            <a:r>
              <a:rPr lang="en-US" sz="1800">
                <a:solidFill>
                  <a:srgbClr val="C00000"/>
                </a:solidFill>
                <a:latin typeface="Arial"/>
                <a:ea typeface="Arial"/>
                <a:cs typeface="Arial"/>
                <a:sym typeface="Arial"/>
              </a:rPr>
              <a:t>Jossey-Bass: San Francisco.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1981200" y="541338"/>
            <a:ext cx="8229600" cy="609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3959"/>
              <a:buFont typeface="Arial"/>
              <a:buNone/>
            </a:pPr>
            <a:r>
              <a:rPr lang="en-US" sz="3959" b="1" i="0" u="none" strike="noStrike" cap="none">
                <a:solidFill>
                  <a:srgbClr val="C00000"/>
                </a:solidFill>
                <a:latin typeface="Arial"/>
                <a:ea typeface="Arial"/>
                <a:cs typeface="Arial"/>
                <a:sym typeface="Arial"/>
              </a:rPr>
              <a:t>Future Blind</a:t>
            </a:r>
            <a:endParaRPr/>
          </a:p>
        </p:txBody>
      </p:sp>
      <p:sp>
        <p:nvSpPr>
          <p:cNvPr id="125" name="Shape 125"/>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Autofit/>
          </a:bodyPr>
          <a:lstStyle/>
          <a:p>
            <a:pPr marL="342900" marR="0" lvl="0" indent="-342900" algn="l" rtl="0">
              <a:lnSpc>
                <a:spcPct val="90000"/>
              </a:lnSpc>
              <a:spcBef>
                <a:spcPts val="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Social systems once protective are destabilizing</a:t>
            </a:r>
            <a:endParaRPr/>
          </a:p>
          <a:p>
            <a:pPr marL="342900" marR="0" lvl="0" indent="-342900" algn="l" rtl="0">
              <a:lnSpc>
                <a:spcPct val="90000"/>
              </a:lnSpc>
              <a:spcBef>
                <a:spcPts val="72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Overwhelmed with information and decisions</a:t>
            </a:r>
            <a:endParaRPr/>
          </a:p>
          <a:p>
            <a:pPr marL="342900" marR="0" lvl="0" indent="-342900" algn="l" rtl="0">
              <a:lnSpc>
                <a:spcPct val="90000"/>
              </a:lnSpc>
              <a:spcBef>
                <a:spcPts val="72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Bewildered by change, complexity and discontinuities</a:t>
            </a:r>
            <a:endParaRPr/>
          </a:p>
          <a:p>
            <a:pPr marL="342900" marR="0" lvl="0" indent="-342900" algn="l" rtl="0">
              <a:lnSpc>
                <a:spcPct val="90000"/>
              </a:lnSpc>
              <a:spcBef>
                <a:spcPts val="720"/>
              </a:spcBef>
              <a:spcAft>
                <a:spcPts val="0"/>
              </a:spcAft>
              <a:buClr>
                <a:srgbClr val="C00000"/>
              </a:buClr>
              <a:buSzPts val="3600"/>
              <a:buFont typeface="Arial"/>
              <a:buChar char="•"/>
            </a:pPr>
            <a:r>
              <a:rPr lang="en-US" sz="3600" b="0" i="0" u="none" strike="noStrike" cap="none">
                <a:solidFill>
                  <a:srgbClr val="C00000"/>
                </a:solidFill>
                <a:latin typeface="Arial"/>
                <a:ea typeface="Arial"/>
                <a:cs typeface="Arial"/>
                <a:sym typeface="Arial"/>
              </a:rPr>
              <a:t>Develop discourse of regret versus hope</a:t>
            </a:r>
            <a:endParaRPr/>
          </a:p>
          <a:p>
            <a:pPr marL="342900" marR="0" lvl="0" indent="-139700" algn="l" rtl="0">
              <a:lnSpc>
                <a:spcPct val="90000"/>
              </a:lnSpc>
              <a:spcBef>
                <a:spcPts val="640"/>
              </a:spcBef>
              <a:spcAft>
                <a:spcPts val="0"/>
              </a:spcAft>
              <a:buClr>
                <a:schemeClr val="dk1"/>
              </a:buClr>
              <a:buSzPts val="3200"/>
              <a:buFont typeface="Arial"/>
              <a:buNone/>
            </a:pPr>
            <a:endParaRPr sz="3200" b="0" i="0" u="none" strike="noStrike" cap="none">
              <a:solidFill>
                <a:schemeClr val="dk1"/>
              </a:solidFill>
              <a:latin typeface="Arial"/>
              <a:ea typeface="Arial"/>
              <a:cs typeface="Arial"/>
              <a:sym typeface="Arial"/>
            </a:endParaRPr>
          </a:p>
        </p:txBody>
      </p:sp>
      <p:sp>
        <p:nvSpPr>
          <p:cNvPr id="126" name="Shape 126"/>
          <p:cNvSpPr txBox="1"/>
          <p:nvPr/>
        </p:nvSpPr>
        <p:spPr>
          <a:xfrm>
            <a:off x="228600" y="5102226"/>
            <a:ext cx="11353800"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CC0033"/>
              </a:buClr>
              <a:buSzPts val="1800"/>
              <a:buFont typeface="Arial"/>
              <a:buNone/>
            </a:pPr>
            <a:r>
              <a:rPr lang="en-US" sz="1800">
                <a:solidFill>
                  <a:srgbClr val="CC0033"/>
                </a:solidFill>
                <a:latin typeface="Arial"/>
                <a:ea typeface="Arial"/>
                <a:cs typeface="Arial"/>
                <a:sym typeface="Arial"/>
              </a:rPr>
              <a:t>Hudson, Frederic (1999).  </a:t>
            </a:r>
            <a:r>
              <a:rPr lang="en-US" sz="1800" i="1">
                <a:solidFill>
                  <a:srgbClr val="CC0033"/>
                </a:solidFill>
                <a:latin typeface="Arial"/>
                <a:ea typeface="Arial"/>
                <a:cs typeface="Arial"/>
                <a:sym typeface="Arial"/>
              </a:rPr>
              <a:t>The Adult Years:  Mastering the art of self-renewal. </a:t>
            </a:r>
            <a:r>
              <a:rPr lang="en-US" sz="1800">
                <a:solidFill>
                  <a:srgbClr val="CC0033"/>
                </a:solidFill>
                <a:latin typeface="Arial"/>
                <a:ea typeface="Arial"/>
                <a:cs typeface="Arial"/>
                <a:sym typeface="Arial"/>
              </a:rPr>
              <a:t>Jossey-Bass: San Francisco.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ctrTitle"/>
          </p:nvPr>
        </p:nvSpPr>
        <p:spPr>
          <a:xfrm>
            <a:off x="914400" y="1693546"/>
            <a:ext cx="10363200" cy="14700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3959"/>
              <a:buFont typeface="Arial"/>
              <a:buNone/>
            </a:pPr>
            <a:r>
              <a:rPr lang="en-US" sz="3959" b="1" i="0" u="none" strike="noStrike" cap="none">
                <a:solidFill>
                  <a:srgbClr val="C00000"/>
                </a:solidFill>
                <a:latin typeface="Arial"/>
                <a:ea typeface="Arial"/>
                <a:cs typeface="Arial"/>
                <a:sym typeface="Arial"/>
              </a:rPr>
              <a:t>“Future studies is the art and science of taking responsibility for the long term consequences of our decisions and our actions of today.”</a:t>
            </a:r>
            <a:endParaRPr/>
          </a:p>
        </p:txBody>
      </p:sp>
      <p:sp>
        <p:nvSpPr>
          <p:cNvPr id="132" name="Shape 132"/>
          <p:cNvSpPr txBox="1">
            <a:spLocks noGrp="1"/>
          </p:cNvSpPr>
          <p:nvPr>
            <p:ph type="subTitle" idx="1"/>
          </p:nvPr>
        </p:nvSpPr>
        <p:spPr>
          <a:xfrm>
            <a:off x="1117600" y="4292600"/>
            <a:ext cx="9540240" cy="17526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800"/>
              <a:buFont typeface="Arial"/>
              <a:buNone/>
            </a:pPr>
            <a:r>
              <a:rPr lang="en-US" sz="2800" b="0" i="0" u="none" strike="noStrike" cap="none">
                <a:solidFill>
                  <a:srgbClr val="C00000"/>
                </a:solidFill>
                <a:latin typeface="Arial"/>
                <a:ea typeface="Arial"/>
                <a:cs typeface="Arial"/>
                <a:sym typeface="Arial"/>
              </a:rPr>
              <a:t>Gidley, Jennifer. ( 2017). The Future : A Very Short Introduction, Oxford University Press, UK.</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sng" strike="noStrike" cap="none">
                <a:solidFill>
                  <a:schemeClr val="hlink"/>
                </a:solidFill>
                <a:latin typeface="Arial"/>
                <a:ea typeface="Arial"/>
                <a:cs typeface="Arial"/>
                <a:sym typeface="Arial"/>
                <a:hlinkClick r:id="rId3"/>
              </a:rPr>
              <a:t>Futures Literacy Skills</a:t>
            </a:r>
            <a:endParaRPr sz="4400" b="1" i="0" u="none" strike="noStrike" cap="none">
              <a:solidFill>
                <a:srgbClr val="C00000"/>
              </a:solidFill>
              <a:latin typeface="Arial"/>
              <a:ea typeface="Arial"/>
              <a:cs typeface="Arial"/>
              <a:sym typeface="Arial"/>
            </a:endParaRPr>
          </a:p>
        </p:txBody>
      </p:sp>
      <p:sp>
        <p:nvSpPr>
          <p:cNvPr id="138" name="Shape 138"/>
          <p:cNvSpPr txBox="1">
            <a:spLocks noGrp="1"/>
          </p:cNvSpPr>
          <p:nvPr>
            <p:ph type="body" idx="1"/>
          </p:nvPr>
        </p:nvSpPr>
        <p:spPr>
          <a:xfrm>
            <a:off x="609600" y="1600201"/>
            <a:ext cx="10972800" cy="3749039"/>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Awareness</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Discovery</a:t>
            </a:r>
            <a:endParaRPr/>
          </a:p>
          <a:p>
            <a:pPr marL="342900" marR="0" lvl="0" indent="-342900" algn="l" rtl="0">
              <a:spcBef>
                <a:spcPts val="640"/>
              </a:spcBef>
              <a:spcAft>
                <a:spcPts val="0"/>
              </a:spcAft>
              <a:buClr>
                <a:srgbClr val="C00000"/>
              </a:buClr>
              <a:buSzPts val="3200"/>
              <a:buFont typeface="Arial"/>
              <a:buChar char="•"/>
            </a:pPr>
            <a:r>
              <a:rPr lang="en-US" sz="3200" b="0" i="0" u="none" strike="noStrike" cap="none">
                <a:solidFill>
                  <a:srgbClr val="C00000"/>
                </a:solidFill>
                <a:latin typeface="Arial"/>
                <a:ea typeface="Arial"/>
                <a:cs typeface="Arial"/>
                <a:sym typeface="Arial"/>
              </a:rPr>
              <a:t>Choice</a:t>
            </a:r>
            <a:endParaRPr/>
          </a:p>
        </p:txBody>
      </p:sp>
      <p:sp>
        <p:nvSpPr>
          <p:cNvPr id="139" name="Shape 139"/>
          <p:cNvSpPr txBox="1"/>
          <p:nvPr/>
        </p:nvSpPr>
        <p:spPr>
          <a:xfrm>
            <a:off x="758952" y="5810342"/>
            <a:ext cx="9956765"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rgbClr val="C00000"/>
                </a:solidFill>
                <a:latin typeface="Arial"/>
                <a:ea typeface="Arial"/>
                <a:cs typeface="Arial"/>
                <a:sym typeface="Arial"/>
              </a:rPr>
              <a:t>Miller, Riel. (2007). Futures literacy: A hybrid strategic scenario method. </a:t>
            </a:r>
            <a:r>
              <a:rPr lang="en-US" sz="1800" i="1">
                <a:solidFill>
                  <a:srgbClr val="C00000"/>
                </a:solidFill>
                <a:latin typeface="Arial"/>
                <a:ea typeface="Arial"/>
                <a:cs typeface="Arial"/>
                <a:sym typeface="Arial"/>
              </a:rPr>
              <a:t>Futures</a:t>
            </a:r>
            <a:r>
              <a:rPr lang="en-US" sz="1800">
                <a:solidFill>
                  <a:srgbClr val="C00000"/>
                </a:solidFill>
                <a:latin typeface="Arial"/>
                <a:ea typeface="Arial"/>
                <a:cs typeface="Arial"/>
                <a:sym typeface="Arial"/>
              </a:rPr>
              <a:t>, </a:t>
            </a:r>
            <a:r>
              <a:rPr lang="en-US" sz="1800" i="1">
                <a:solidFill>
                  <a:srgbClr val="C00000"/>
                </a:solidFill>
                <a:latin typeface="Arial"/>
                <a:ea typeface="Arial"/>
                <a:cs typeface="Arial"/>
                <a:sym typeface="Arial"/>
              </a:rPr>
              <a:t>39</a:t>
            </a:r>
            <a:r>
              <a:rPr lang="en-US" sz="1800">
                <a:solidFill>
                  <a:srgbClr val="C00000"/>
                </a:solidFill>
                <a:latin typeface="Arial"/>
                <a:ea typeface="Arial"/>
                <a:cs typeface="Arial"/>
                <a:sym typeface="Arial"/>
              </a:rPr>
              <a:t>(4), 341-362</a:t>
            </a:r>
            <a:endParaRPr/>
          </a:p>
        </p:txBody>
      </p:sp>
      <p:pic>
        <p:nvPicPr>
          <p:cNvPr id="140" name="Shape 140"/>
          <p:cNvPicPr preferRelativeResize="0"/>
          <p:nvPr/>
        </p:nvPicPr>
        <p:blipFill rotWithShape="1">
          <a:blip r:embed="rId4">
            <a:alphaModFix/>
          </a:blip>
          <a:srcRect/>
          <a:stretch/>
        </p:blipFill>
        <p:spPr>
          <a:xfrm>
            <a:off x="3094713" y="1385861"/>
            <a:ext cx="2675511" cy="2687475"/>
          </a:xfrm>
          <a:prstGeom prst="rect">
            <a:avLst/>
          </a:prstGeom>
          <a:noFill/>
          <a:ln>
            <a:noFill/>
          </a:ln>
        </p:spPr>
      </p:pic>
      <p:pic>
        <p:nvPicPr>
          <p:cNvPr id="141" name="Shape 141"/>
          <p:cNvPicPr preferRelativeResize="0"/>
          <p:nvPr/>
        </p:nvPicPr>
        <p:blipFill rotWithShape="1">
          <a:blip r:embed="rId5">
            <a:alphaModFix/>
          </a:blip>
          <a:srcRect/>
          <a:stretch/>
        </p:blipFill>
        <p:spPr>
          <a:xfrm>
            <a:off x="9668096" y="619852"/>
            <a:ext cx="1609725" cy="2438400"/>
          </a:xfrm>
          <a:prstGeom prst="rect">
            <a:avLst/>
          </a:prstGeom>
          <a:noFill/>
          <a:ln>
            <a:noFill/>
          </a:ln>
        </p:spPr>
      </p:pic>
      <p:pic>
        <p:nvPicPr>
          <p:cNvPr id="142" name="Shape 142"/>
          <p:cNvPicPr preferRelativeResize="0"/>
          <p:nvPr/>
        </p:nvPicPr>
        <p:blipFill rotWithShape="1">
          <a:blip r:embed="rId6">
            <a:alphaModFix/>
          </a:blip>
          <a:srcRect/>
          <a:stretch/>
        </p:blipFill>
        <p:spPr>
          <a:xfrm>
            <a:off x="7376728" y="3761901"/>
            <a:ext cx="1650797" cy="1999133"/>
          </a:xfrm>
          <a:prstGeom prst="rect">
            <a:avLst/>
          </a:prstGeom>
          <a:noFill/>
          <a:ln>
            <a:noFill/>
          </a:ln>
        </p:spPr>
      </p:pic>
      <p:pic>
        <p:nvPicPr>
          <p:cNvPr id="143" name="Shape 143"/>
          <p:cNvPicPr preferRelativeResize="0"/>
          <p:nvPr/>
        </p:nvPicPr>
        <p:blipFill rotWithShape="1">
          <a:blip r:embed="rId7">
            <a:alphaModFix/>
          </a:blip>
          <a:srcRect/>
          <a:stretch/>
        </p:blipFill>
        <p:spPr>
          <a:xfrm>
            <a:off x="7357795" y="1492816"/>
            <a:ext cx="2005723" cy="2005723"/>
          </a:xfrm>
          <a:prstGeom prst="rect">
            <a:avLst/>
          </a:prstGeom>
          <a:noFill/>
          <a:ln>
            <a:noFill/>
          </a:ln>
        </p:spPr>
      </p:pic>
      <p:pic>
        <p:nvPicPr>
          <p:cNvPr id="144" name="Shape 144" descr="https://tse1.mm.bing.net/th?id=OIP.81wWK91YBgTiHxnCBMcg7ACPDh&amp;pid=Api"/>
          <p:cNvPicPr preferRelativeResize="0"/>
          <p:nvPr/>
        </p:nvPicPr>
        <p:blipFill rotWithShape="1">
          <a:blip r:embed="rId8">
            <a:alphaModFix/>
          </a:blip>
          <a:srcRect/>
          <a:stretch/>
        </p:blipFill>
        <p:spPr>
          <a:xfrm>
            <a:off x="1021442" y="3345466"/>
            <a:ext cx="1362075" cy="2143125"/>
          </a:xfrm>
          <a:prstGeom prst="rect">
            <a:avLst/>
          </a:prstGeom>
          <a:noFill/>
          <a:ln>
            <a:noFill/>
          </a:ln>
        </p:spPr>
      </p:pic>
      <p:pic>
        <p:nvPicPr>
          <p:cNvPr id="145" name="Shape 145"/>
          <p:cNvPicPr preferRelativeResize="0"/>
          <p:nvPr/>
        </p:nvPicPr>
        <p:blipFill rotWithShape="1">
          <a:blip r:embed="rId9">
            <a:alphaModFix/>
          </a:blip>
          <a:srcRect/>
          <a:stretch/>
        </p:blipFill>
        <p:spPr>
          <a:xfrm>
            <a:off x="5545995" y="1207518"/>
            <a:ext cx="1657350" cy="2505075"/>
          </a:xfrm>
          <a:prstGeom prst="rect">
            <a:avLst/>
          </a:prstGeom>
          <a:noFill/>
          <a:ln>
            <a:noFill/>
          </a:ln>
        </p:spPr>
      </p:pic>
      <p:pic>
        <p:nvPicPr>
          <p:cNvPr id="146" name="Shape 146"/>
          <p:cNvPicPr preferRelativeResize="0"/>
          <p:nvPr/>
        </p:nvPicPr>
        <p:blipFill rotWithShape="1">
          <a:blip r:embed="rId10">
            <a:alphaModFix/>
          </a:blip>
          <a:srcRect/>
          <a:stretch/>
        </p:blipFill>
        <p:spPr>
          <a:xfrm>
            <a:off x="9732555" y="3240815"/>
            <a:ext cx="1545266" cy="2569527"/>
          </a:xfrm>
          <a:prstGeom prst="rect">
            <a:avLst/>
          </a:prstGeom>
          <a:noFill/>
          <a:ln>
            <a:noFill/>
          </a:ln>
        </p:spPr>
      </p:pic>
      <p:pic>
        <p:nvPicPr>
          <p:cNvPr id="2" name="Picture 1">
            <a:extLst>
              <a:ext uri="{FF2B5EF4-FFF2-40B4-BE49-F238E27FC236}">
                <a16:creationId xmlns:a16="http://schemas.microsoft.com/office/drawing/2014/main" id="{235A3149-8430-4496-8CC5-C5B43E4A7411}"/>
              </a:ext>
            </a:extLst>
          </p:cNvPr>
          <p:cNvPicPr>
            <a:picLocks noChangeAspect="1"/>
          </p:cNvPicPr>
          <p:nvPr/>
        </p:nvPicPr>
        <p:blipFill>
          <a:blip r:embed="rId11"/>
          <a:stretch>
            <a:fillRect/>
          </a:stretch>
        </p:blipFill>
        <p:spPr>
          <a:xfrm>
            <a:off x="4868630" y="3712593"/>
            <a:ext cx="1685925" cy="214622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2719388" y="371475"/>
            <a:ext cx="7110412" cy="1143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3959"/>
              <a:buFont typeface="Arial"/>
              <a:buNone/>
            </a:pPr>
            <a:r>
              <a:rPr lang="en-US" sz="3959" b="1" i="0" u="sng" strike="noStrike" cap="none">
                <a:solidFill>
                  <a:schemeClr val="hlink"/>
                </a:solidFill>
                <a:latin typeface="Arial"/>
                <a:ea typeface="Arial"/>
                <a:cs typeface="Arial"/>
                <a:sym typeface="Arial"/>
                <a:hlinkClick r:id="rId3"/>
              </a:rPr>
              <a:t>The Primes: Change vs. Transformation </a:t>
            </a:r>
            <a:endParaRPr sz="3959" b="1" i="0" u="none" strike="noStrike" cap="none">
              <a:solidFill>
                <a:schemeClr val="dk1"/>
              </a:solidFill>
              <a:latin typeface="Arial"/>
              <a:ea typeface="Arial"/>
              <a:cs typeface="Arial"/>
              <a:sym typeface="Arial"/>
            </a:endParaRPr>
          </a:p>
        </p:txBody>
      </p:sp>
      <p:pic>
        <p:nvPicPr>
          <p:cNvPr id="153" name="Shape 153"/>
          <p:cNvPicPr preferRelativeResize="0"/>
          <p:nvPr/>
        </p:nvPicPr>
        <p:blipFill rotWithShape="1">
          <a:blip r:embed="rId4">
            <a:alphaModFix/>
          </a:blip>
          <a:srcRect/>
          <a:stretch/>
        </p:blipFill>
        <p:spPr>
          <a:xfrm>
            <a:off x="3519488" y="2209800"/>
            <a:ext cx="4724400" cy="2590800"/>
          </a:xfrm>
          <a:prstGeom prst="rect">
            <a:avLst/>
          </a:prstGeom>
          <a:noFill/>
          <a:ln>
            <a:noFill/>
          </a:ln>
        </p:spPr>
      </p:pic>
      <p:sp>
        <p:nvSpPr>
          <p:cNvPr id="154" name="Shape 154"/>
          <p:cNvSpPr/>
          <p:nvPr/>
        </p:nvSpPr>
        <p:spPr>
          <a:xfrm>
            <a:off x="3810000" y="4899025"/>
            <a:ext cx="4572000" cy="410882"/>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800">
                <a:solidFill>
                  <a:srgbClr val="000000"/>
                </a:solidFill>
                <a:latin typeface="Calibri"/>
                <a:ea typeface="Calibri"/>
                <a:cs typeface="Calibri"/>
                <a:sym typeface="Calibri"/>
              </a:rPr>
              <a:t> </a:t>
            </a:r>
            <a:endParaRPr/>
          </a:p>
        </p:txBody>
      </p:sp>
      <p:sp>
        <p:nvSpPr>
          <p:cNvPr id="155" name="Shape 155"/>
          <p:cNvSpPr txBox="1"/>
          <p:nvPr/>
        </p:nvSpPr>
        <p:spPr>
          <a:xfrm>
            <a:off x="2667000" y="6324600"/>
            <a:ext cx="184150" cy="36988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Times"/>
              <a:ea typeface="Times"/>
              <a:cs typeface="Times"/>
              <a:sym typeface="Times"/>
            </a:endParaRPr>
          </a:p>
        </p:txBody>
      </p:sp>
      <p:sp>
        <p:nvSpPr>
          <p:cNvPr id="156" name="Shape 156"/>
          <p:cNvSpPr txBox="1"/>
          <p:nvPr/>
        </p:nvSpPr>
        <p:spPr>
          <a:xfrm>
            <a:off x="2514600" y="6019800"/>
            <a:ext cx="609600" cy="36988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Times"/>
              <a:ea typeface="Times"/>
              <a:cs typeface="Times"/>
              <a:sym typeface="Times"/>
            </a:endParaRPr>
          </a:p>
        </p:txBody>
      </p:sp>
      <p:sp>
        <p:nvSpPr>
          <p:cNvPr id="157" name="Shape 157"/>
          <p:cNvSpPr txBox="1"/>
          <p:nvPr/>
        </p:nvSpPr>
        <p:spPr>
          <a:xfrm>
            <a:off x="1905001" y="5257801"/>
            <a:ext cx="7681913" cy="64611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rgbClr val="C00000"/>
                </a:solidFill>
                <a:latin typeface="Times"/>
                <a:ea typeface="Times"/>
                <a:cs typeface="Times"/>
                <a:sym typeface="Times"/>
              </a:rPr>
              <a:t>McGoff, Chris. (2011). </a:t>
            </a:r>
            <a:r>
              <a:rPr lang="en-US" sz="1800" b="1" i="1">
                <a:solidFill>
                  <a:srgbClr val="C00000"/>
                </a:solidFill>
                <a:latin typeface="Times"/>
                <a:ea typeface="Times"/>
                <a:cs typeface="Times"/>
                <a:sym typeface="Times"/>
              </a:rPr>
              <a:t>The Primes: How Any Group Can Solve Any Problem, </a:t>
            </a:r>
            <a:endParaRPr/>
          </a:p>
          <a:p>
            <a:pPr marL="0" marR="0" lvl="0" indent="0" algn="l" rtl="0">
              <a:spcBef>
                <a:spcPts val="0"/>
              </a:spcBef>
              <a:spcAft>
                <a:spcPts val="0"/>
              </a:spcAft>
              <a:buNone/>
            </a:pPr>
            <a:r>
              <a:rPr lang="en-US" sz="1800" b="1">
                <a:solidFill>
                  <a:srgbClr val="C00000"/>
                </a:solidFill>
                <a:latin typeface="Times"/>
                <a:ea typeface="Times"/>
                <a:cs typeface="Times"/>
                <a:sym typeface="Times"/>
              </a:rPr>
              <a:t>Victory Publishers, and New York, </a:t>
            </a:r>
            <a:r>
              <a:rPr lang="en-US" sz="1800" b="1">
                <a:solidFill>
                  <a:srgbClr val="000000"/>
                </a:solidFill>
                <a:latin typeface="Times"/>
                <a:ea typeface="Times"/>
                <a:cs typeface="Times"/>
                <a:sym typeface="Times"/>
              </a:rPr>
              <a:t>NY. </a:t>
            </a:r>
            <a:r>
              <a:rPr lang="en-US" sz="1800" b="1" u="sng">
                <a:solidFill>
                  <a:schemeClr val="hlink"/>
                </a:solidFill>
                <a:latin typeface="Times"/>
                <a:ea typeface="Times"/>
                <a:cs typeface="Times"/>
                <a:sym typeface="Times"/>
                <a:hlinkClick r:id="rId5"/>
              </a:rPr>
              <a:t>www.theprimes.com</a:t>
            </a:r>
            <a:endParaRPr sz="1800">
              <a:solidFill>
                <a:srgbClr val="000000"/>
              </a:solidFill>
              <a:latin typeface="Times"/>
              <a:ea typeface="Times"/>
              <a:cs typeface="Times"/>
              <a:sym typeface="Time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C00000"/>
              </a:buClr>
              <a:buSzPts val="4400"/>
              <a:buFont typeface="Arial"/>
              <a:buNone/>
            </a:pPr>
            <a:r>
              <a:rPr lang="en-US" sz="4400" b="1" i="0" u="none" strike="noStrike" cap="none">
                <a:solidFill>
                  <a:srgbClr val="C00000"/>
                </a:solidFill>
                <a:latin typeface="Arial"/>
                <a:ea typeface="Arial"/>
                <a:cs typeface="Arial"/>
                <a:sym typeface="Arial"/>
              </a:rPr>
              <a:t>Think ~Pair~ Share</a:t>
            </a:r>
            <a:endParaRPr/>
          </a:p>
        </p:txBody>
      </p:sp>
      <p:pic>
        <p:nvPicPr>
          <p:cNvPr id="163" name="Shape 163"/>
          <p:cNvPicPr preferRelativeResize="0">
            <a:picLocks noGrp="1"/>
          </p:cNvPicPr>
          <p:nvPr>
            <p:ph type="body" idx="1"/>
          </p:nvPr>
        </p:nvPicPr>
        <p:blipFill rotWithShape="1">
          <a:blip r:embed="rId3">
            <a:alphaModFix/>
          </a:blip>
          <a:srcRect/>
          <a:stretch/>
        </p:blipFill>
        <p:spPr>
          <a:xfrm>
            <a:off x="1527296" y="1417638"/>
            <a:ext cx="2588221" cy="4525963"/>
          </a:xfrm>
          <a:prstGeom prst="rect">
            <a:avLst/>
          </a:prstGeom>
          <a:noFill/>
          <a:ln>
            <a:noFill/>
          </a:ln>
        </p:spPr>
      </p:pic>
      <p:sp>
        <p:nvSpPr>
          <p:cNvPr id="164" name="Shape 164"/>
          <p:cNvSpPr txBox="1">
            <a:spLocks noGrp="1"/>
          </p:cNvSpPr>
          <p:nvPr>
            <p:ph type="body" idx="2"/>
          </p:nvPr>
        </p:nvSpPr>
        <p:spPr>
          <a:xfrm>
            <a:off x="4777483" y="1600203"/>
            <a:ext cx="6924782" cy="333139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C00000"/>
              </a:buClr>
              <a:buSzPts val="4800"/>
              <a:buFont typeface="Arial"/>
              <a:buChar char="•"/>
            </a:pPr>
            <a:r>
              <a:rPr lang="en-US" sz="4800" b="0" i="0" u="none" strike="noStrike" cap="none">
                <a:solidFill>
                  <a:srgbClr val="C00000"/>
                </a:solidFill>
                <a:latin typeface="Arial"/>
                <a:ea typeface="Arial"/>
                <a:cs typeface="Arial"/>
                <a:sym typeface="Arial"/>
              </a:rPr>
              <a:t>I used to think……</a:t>
            </a:r>
            <a:endParaRPr/>
          </a:p>
          <a:p>
            <a:pPr marL="342900" marR="0" lvl="0" indent="-342900" algn="l" rtl="0">
              <a:spcBef>
                <a:spcPts val="960"/>
              </a:spcBef>
              <a:spcAft>
                <a:spcPts val="0"/>
              </a:spcAft>
              <a:buClr>
                <a:srgbClr val="C00000"/>
              </a:buClr>
              <a:buSzPts val="4800"/>
              <a:buFont typeface="Arial"/>
              <a:buChar char="•"/>
            </a:pPr>
            <a:r>
              <a:rPr lang="en-US" sz="4800" b="0" i="0" u="none" strike="noStrike" cap="none">
                <a:solidFill>
                  <a:srgbClr val="C00000"/>
                </a:solidFill>
                <a:latin typeface="Arial"/>
                <a:ea typeface="Arial"/>
                <a:cs typeface="Arial"/>
                <a:sym typeface="Arial"/>
              </a:rPr>
              <a:t>Now I think……</a:t>
            </a:r>
            <a:endParaRPr/>
          </a:p>
        </p:txBody>
      </p:sp>
    </p:spTree>
  </p:cSld>
  <p:clrMapOvr>
    <a:masterClrMapping/>
  </p:clrMapOvr>
</p:sld>
</file>

<file path=ppt/theme/theme1.xml><?xml version="1.0" encoding="utf-8"?>
<a:theme xmlns:a="http://schemas.openxmlformats.org/drawingml/2006/main" name="1_Office Theme">
  <a:themeElements>
    <a:clrScheme name="School of Nursing">
      <a:dk1>
        <a:srgbClr val="000000"/>
      </a:dk1>
      <a:lt1>
        <a:srgbClr val="FFFFFF"/>
      </a:lt1>
      <a:dk2>
        <a:srgbClr val="7F7F7F"/>
      </a:dk2>
      <a:lt2>
        <a:srgbClr val="EEECE1"/>
      </a:lt2>
      <a:accent1>
        <a:srgbClr val="7A0019"/>
      </a:accent1>
      <a:accent2>
        <a:srgbClr val="FFCC33"/>
      </a:accent2>
      <a:accent3>
        <a:srgbClr val="003D4C"/>
      </a:accent3>
      <a:accent4>
        <a:srgbClr val="FFDE7A"/>
      </a:accent4>
      <a:accent5>
        <a:srgbClr val="726E20"/>
      </a:accent5>
      <a:accent6>
        <a:srgbClr val="616365"/>
      </a:accent6>
      <a:hlink>
        <a:srgbClr val="91785B"/>
      </a:hlink>
      <a:folHlink>
        <a:srgbClr val="7A001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1106</Words>
  <Application>Microsoft Office PowerPoint</Application>
  <PresentationFormat>Widescreen</PresentationFormat>
  <Paragraphs>177</Paragraphs>
  <Slides>36</Slides>
  <Notes>36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Noto Sans Symbols</vt:lpstr>
      <vt:lpstr>Times</vt:lpstr>
      <vt:lpstr>Verdana</vt:lpstr>
      <vt:lpstr>1_Office Theme</vt:lpstr>
      <vt:lpstr>Foresight Leadership: The Future of Nursing and Health: Horizon Scanning  Daniel J Pesut PhD RN FAAN  Professor of Nursing Population Health and Systems Cooperative Unit Director of the Katharine J. Densford International Center for Nursing Leadership Katherine R. and C. Walton Lillehei Chair in Nursing Leadership University of Minnesota School of Nursing 308 Harvard St. SE 4-185 Weaver-Densford Hall Minneapolis, MN 55455 dpesut@umn.edu  612-626-9443 </vt:lpstr>
      <vt:lpstr>Objectives </vt:lpstr>
      <vt:lpstr>Future Blind vs Foresight</vt:lpstr>
      <vt:lpstr>Future Blind</vt:lpstr>
      <vt:lpstr>Future Blind</vt:lpstr>
      <vt:lpstr>“Future studies is the art and science of taking responsibility for the long term consequences of our decisions and our actions of today.”</vt:lpstr>
      <vt:lpstr>Futures Literacy Skills</vt:lpstr>
      <vt:lpstr>The Primes: Change vs. Transformation </vt:lpstr>
      <vt:lpstr>Think ~Pair~ Share</vt:lpstr>
      <vt:lpstr>Becoming Future Literate</vt:lpstr>
      <vt:lpstr>Becoming Future Literate</vt:lpstr>
      <vt:lpstr>Future Blind vs Foresight</vt:lpstr>
      <vt:lpstr>Foresight</vt:lpstr>
      <vt:lpstr>The New Leadership Literacies</vt:lpstr>
      <vt:lpstr>Alpha Leadership: Anticipate, Align, Act</vt:lpstr>
      <vt:lpstr>Leadership, Vision, Action, and Logical Levels</vt:lpstr>
      <vt:lpstr>Introduction to Strategic Foresight</vt:lpstr>
      <vt:lpstr>“If your organization is more frog than bat, perhaps you need to change it?”</vt:lpstr>
      <vt:lpstr>PowerPoint Presentation</vt:lpstr>
      <vt:lpstr>Flaring A Six Step Forecasting Method</vt:lpstr>
      <vt:lpstr>PowerPoint Presentation</vt:lpstr>
      <vt:lpstr>PowerPoint Presentation</vt:lpstr>
      <vt:lpstr>Trends, Consequences, Disruptions</vt:lpstr>
      <vt:lpstr>Health Care Trends</vt:lpstr>
      <vt:lpstr>Become a Trend Curator</vt:lpstr>
      <vt:lpstr>Horizon Scanning</vt:lpstr>
      <vt:lpstr>The Five What's of Trends</vt:lpstr>
      <vt:lpstr>Futures Wheel</vt:lpstr>
      <vt:lpstr>Futures Wheel</vt:lpstr>
      <vt:lpstr>Issues Wheel</vt:lpstr>
      <vt:lpstr>Cross-Impact Analysis</vt:lpstr>
      <vt:lpstr>Create Vision Based Scenarios</vt:lpstr>
      <vt:lpstr>Strategic Conversations </vt:lpstr>
      <vt:lpstr>Strategic Conversations</vt:lpstr>
      <vt:lpstr>The Future</vt:lpstr>
      <vt:lpstr>Think ~Pair~ Share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Foresight Leadership: The Future of Nursing and Health: Horizon Scanning </dc:title>
  <dc:creator>Daniel Pesut</dc:creator>
  <cp:lastModifiedBy>Daniel Pesut</cp:lastModifiedBy>
  <cp:revision>6</cp:revision>
  <dcterms:modified xsi:type="dcterms:W3CDTF">2018-04-30T02:29:07Z</dcterms:modified>
</cp:coreProperties>
</file>