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21945600"/>
  <p:notesSz cx="7004050" cy="9283700"/>
  <p:defaultTextStyle>
    <a:defPPr>
      <a:defRPr lang="en-US"/>
    </a:defPPr>
    <a:lvl1pPr algn="l" rtl="0" fontAlgn="base">
      <a:spcBef>
        <a:spcPct val="0"/>
      </a:spcBef>
      <a:spcAft>
        <a:spcPct val="0"/>
      </a:spcAft>
      <a:defRPr sz="2400" kern="1200">
        <a:solidFill>
          <a:schemeClr val="tx1"/>
        </a:solidFill>
        <a:latin typeface="Arial" charset="0"/>
        <a:ea typeface="+mn-ea"/>
        <a:cs typeface="+mn-cs"/>
      </a:defRPr>
    </a:lvl1pPr>
    <a:lvl2pPr marL="457200" algn="l" rtl="0" fontAlgn="base">
      <a:spcBef>
        <a:spcPct val="0"/>
      </a:spcBef>
      <a:spcAft>
        <a:spcPct val="0"/>
      </a:spcAft>
      <a:defRPr sz="2400" kern="1200">
        <a:solidFill>
          <a:schemeClr val="tx1"/>
        </a:solidFill>
        <a:latin typeface="Arial" charset="0"/>
        <a:ea typeface="+mn-ea"/>
        <a:cs typeface="+mn-cs"/>
      </a:defRPr>
    </a:lvl2pPr>
    <a:lvl3pPr marL="914400" algn="l" rtl="0" fontAlgn="base">
      <a:spcBef>
        <a:spcPct val="0"/>
      </a:spcBef>
      <a:spcAft>
        <a:spcPct val="0"/>
      </a:spcAft>
      <a:defRPr sz="2400" kern="1200">
        <a:solidFill>
          <a:schemeClr val="tx1"/>
        </a:solidFill>
        <a:latin typeface="Arial" charset="0"/>
        <a:ea typeface="+mn-ea"/>
        <a:cs typeface="+mn-cs"/>
      </a:defRPr>
    </a:lvl3pPr>
    <a:lvl4pPr marL="1371600" algn="l" rtl="0" fontAlgn="base">
      <a:spcBef>
        <a:spcPct val="0"/>
      </a:spcBef>
      <a:spcAft>
        <a:spcPct val="0"/>
      </a:spcAft>
      <a:defRPr sz="2400" kern="1200">
        <a:solidFill>
          <a:schemeClr val="tx1"/>
        </a:solidFill>
        <a:latin typeface="Arial" charset="0"/>
        <a:ea typeface="+mn-ea"/>
        <a:cs typeface="+mn-cs"/>
      </a:defRPr>
    </a:lvl4pPr>
    <a:lvl5pPr marL="1828800" algn="l" rtl="0" fontAlgn="base">
      <a:spcBef>
        <a:spcPct val="0"/>
      </a:spcBef>
      <a:spcAft>
        <a:spcPct val="0"/>
      </a:spcAft>
      <a:defRPr sz="2400" kern="1200">
        <a:solidFill>
          <a:schemeClr val="tx1"/>
        </a:solidFill>
        <a:latin typeface="Arial" charset="0"/>
        <a:ea typeface="+mn-ea"/>
        <a:cs typeface="+mn-cs"/>
      </a:defRPr>
    </a:lvl5pPr>
    <a:lvl6pPr marL="2286000" algn="l" defTabSz="914400" rtl="0" eaLnBrk="1" latinLnBrk="0" hangingPunct="1">
      <a:defRPr sz="2400" kern="1200">
        <a:solidFill>
          <a:schemeClr val="tx1"/>
        </a:solidFill>
        <a:latin typeface="Arial" charset="0"/>
        <a:ea typeface="+mn-ea"/>
        <a:cs typeface="+mn-cs"/>
      </a:defRPr>
    </a:lvl6pPr>
    <a:lvl7pPr marL="2743200" algn="l" defTabSz="914400" rtl="0" eaLnBrk="1" latinLnBrk="0" hangingPunct="1">
      <a:defRPr sz="2400" kern="1200">
        <a:solidFill>
          <a:schemeClr val="tx1"/>
        </a:solidFill>
        <a:latin typeface="Arial" charset="0"/>
        <a:ea typeface="+mn-ea"/>
        <a:cs typeface="+mn-cs"/>
      </a:defRPr>
    </a:lvl7pPr>
    <a:lvl8pPr marL="3200400" algn="l" defTabSz="914400" rtl="0" eaLnBrk="1" latinLnBrk="0" hangingPunct="1">
      <a:defRPr sz="2400" kern="1200">
        <a:solidFill>
          <a:schemeClr val="tx1"/>
        </a:solidFill>
        <a:latin typeface="Arial" charset="0"/>
        <a:ea typeface="+mn-ea"/>
        <a:cs typeface="+mn-cs"/>
      </a:defRPr>
    </a:lvl8pPr>
    <a:lvl9pPr marL="3657600" algn="l" defTabSz="914400" rtl="0" eaLnBrk="1" latinLnBrk="0" hangingPunct="1">
      <a:defRPr sz="24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6912">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3C4"/>
    <a:srgbClr val="0066FF"/>
    <a:srgbClr val="6699FF"/>
    <a:srgbClr val="3399FF"/>
    <a:srgbClr val="640021"/>
    <a:srgbClr val="003A74"/>
    <a:srgbClr val="FFFF66"/>
    <a:srgbClr val="366E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97" autoAdjust="0"/>
    <p:restoredTop sz="94676" autoAdjust="0"/>
  </p:normalViewPr>
  <p:slideViewPr>
    <p:cSldViewPr>
      <p:cViewPr varScale="1">
        <p:scale>
          <a:sx n="20" d="100"/>
          <a:sy n="20" d="100"/>
        </p:scale>
        <p:origin x="960" y="92"/>
      </p:cViewPr>
      <p:guideLst>
        <p:guide orient="horz" pos="6912"/>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Instructions"/>
          <p:cNvSpPr/>
          <p:nvPr userDrawn="1"/>
        </p:nvSpPr>
        <p:spPr>
          <a:xfrm>
            <a:off x="-7498080" y="0"/>
            <a:ext cx="6949440" cy="219456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46893" tIns="146893" rIns="146893" bIns="146893"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544"/>
              </a:spcAft>
            </a:pPr>
            <a:r>
              <a:rPr lang="en-US" sz="5400" dirty="0">
                <a:solidFill>
                  <a:srgbClr val="7F7F7F"/>
                </a:solidFill>
                <a:latin typeface="Calibri" pitchFamily="34" charset="0"/>
                <a:cs typeface="Calibri" panose="020F0502020204030204" pitchFamily="34" charset="0"/>
              </a:rPr>
              <a:t>Poster Print Size:</a:t>
            </a:r>
            <a:endParaRPr sz="5400" dirty="0">
              <a:solidFill>
                <a:srgbClr val="7F7F7F"/>
              </a:solidFill>
              <a:latin typeface="Calibri" pitchFamily="34" charset="0"/>
              <a:cs typeface="Calibri" panose="020F0502020204030204" pitchFamily="34" charset="0"/>
            </a:endParaRPr>
          </a:p>
          <a:p>
            <a:pPr lvl="0">
              <a:spcBef>
                <a:spcPts val="0"/>
              </a:spcBef>
              <a:spcAft>
                <a:spcPts val="1544"/>
              </a:spcAft>
            </a:pPr>
            <a:r>
              <a:rPr lang="en-US" sz="3200" dirty="0">
                <a:solidFill>
                  <a:srgbClr val="7F7F7F"/>
                </a:solidFill>
                <a:latin typeface="Calibri" pitchFamily="34" charset="0"/>
                <a:cs typeface="Calibri" panose="020F0502020204030204" pitchFamily="34" charset="0"/>
              </a:rPr>
              <a:t>This poster template is 24” high by 48” wide .</a:t>
            </a:r>
            <a:r>
              <a:rPr lang="en-US" sz="3200" baseline="0" dirty="0">
                <a:solidFill>
                  <a:srgbClr val="7F7F7F"/>
                </a:solidFill>
                <a:latin typeface="Calibri" pitchFamily="34" charset="0"/>
                <a:cs typeface="Calibri" panose="020F0502020204030204" pitchFamily="34" charset="0"/>
              </a:rPr>
              <a:t> </a:t>
            </a:r>
            <a:r>
              <a:rPr lang="en-US" sz="3200" dirty="0">
                <a:solidFill>
                  <a:srgbClr val="7F7F7F"/>
                </a:solidFill>
                <a:latin typeface="Calibri" pitchFamily="34" charset="0"/>
                <a:cs typeface="Calibri" panose="020F0502020204030204" pitchFamily="34" charset="0"/>
              </a:rPr>
              <a:t>It can be used to print any poster with a 1:2 aspect ratio including 30x60, 36x72, 42x84, and 48x96. </a:t>
            </a:r>
          </a:p>
          <a:p>
            <a:pPr lvl="0">
              <a:spcBef>
                <a:spcPts val="0"/>
              </a:spcBef>
              <a:spcAft>
                <a:spcPts val="1544"/>
              </a:spcAft>
            </a:pPr>
            <a:r>
              <a:rPr lang="en-US" sz="5400" dirty="0">
                <a:solidFill>
                  <a:srgbClr val="7F7F7F"/>
                </a:solidFill>
                <a:latin typeface="Calibri" pitchFamily="34" charset="0"/>
                <a:cs typeface="Calibri" panose="020F0502020204030204" pitchFamily="34" charset="0"/>
              </a:rPr>
              <a:t>Placeholders</a:t>
            </a:r>
            <a:r>
              <a:rPr sz="5400" dirty="0">
                <a:solidFill>
                  <a:srgbClr val="7F7F7F"/>
                </a:solidFill>
                <a:latin typeface="Calibri" pitchFamily="34" charset="0"/>
                <a:cs typeface="Calibri" panose="020F0502020204030204" pitchFamily="34" charset="0"/>
              </a:rPr>
              <a:t>:</a:t>
            </a:r>
          </a:p>
          <a:p>
            <a:pPr lvl="0">
              <a:spcBef>
                <a:spcPts val="0"/>
              </a:spcBef>
              <a:spcAft>
                <a:spcPts val="1544"/>
              </a:spcAft>
            </a:pPr>
            <a:r>
              <a:rPr sz="3200" dirty="0">
                <a:solidFill>
                  <a:srgbClr val="7F7F7F"/>
                </a:solidFill>
                <a:latin typeface="Calibri" pitchFamily="34" charset="0"/>
                <a:cs typeface="Calibri" panose="020F0502020204030204" pitchFamily="34" charset="0"/>
              </a:rPr>
              <a:t>The </a:t>
            </a:r>
            <a:r>
              <a:rPr lang="en-US" sz="3200" dirty="0">
                <a:solidFill>
                  <a:srgbClr val="7F7F7F"/>
                </a:solidFill>
                <a:latin typeface="Calibri" pitchFamily="34" charset="0"/>
                <a:cs typeface="Calibri" panose="020F0502020204030204" pitchFamily="34" charset="0"/>
              </a:rPr>
              <a:t>various elements included</a:t>
            </a:r>
            <a:r>
              <a:rPr sz="3200" dirty="0">
                <a:solidFill>
                  <a:srgbClr val="7F7F7F"/>
                </a:solidFill>
                <a:latin typeface="Calibri" pitchFamily="34" charset="0"/>
                <a:cs typeface="Calibri" panose="020F0502020204030204" pitchFamily="34" charset="0"/>
              </a:rPr>
              <a:t> in this </a:t>
            </a:r>
            <a:r>
              <a:rPr lang="en-US" sz="3200" dirty="0">
                <a:solidFill>
                  <a:srgbClr val="7F7F7F"/>
                </a:solidFill>
                <a:latin typeface="Calibri" pitchFamily="34" charset="0"/>
                <a:cs typeface="Calibri" panose="020F0502020204030204" pitchFamily="34" charset="0"/>
              </a:rPr>
              <a:t>poster are ones</a:t>
            </a:r>
            <a:r>
              <a:rPr lang="en-US" sz="3200" baseline="0" dirty="0">
                <a:solidFill>
                  <a:srgbClr val="7F7F7F"/>
                </a:solidFill>
                <a:latin typeface="Calibri" pitchFamily="34" charset="0"/>
                <a:cs typeface="Calibri" panose="020F0502020204030204" pitchFamily="34" charset="0"/>
              </a:rPr>
              <a:t> we often see in medical, research, and scientific posters.</a:t>
            </a:r>
            <a:r>
              <a:rPr sz="3200" dirty="0">
                <a:solidFill>
                  <a:srgbClr val="7F7F7F"/>
                </a:solidFill>
                <a:latin typeface="Calibri" pitchFamily="34" charset="0"/>
                <a:cs typeface="Calibri" panose="020F0502020204030204" pitchFamily="34" charset="0"/>
              </a:rPr>
              <a:t> </a:t>
            </a:r>
            <a:r>
              <a:rPr lang="en-US" sz="3200" dirty="0">
                <a:solidFill>
                  <a:srgbClr val="7F7F7F"/>
                </a:solidFill>
                <a:latin typeface="Calibri" pitchFamily="34" charset="0"/>
                <a:cs typeface="Calibri" panose="020F0502020204030204" pitchFamily="34" charset="0"/>
              </a:rPr>
              <a:t>Feel</a:t>
            </a:r>
            <a:r>
              <a:rPr lang="en-US" sz="3200"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1544"/>
              </a:spcAft>
            </a:pPr>
            <a:r>
              <a:rPr lang="en-US" sz="5400" dirty="0">
                <a:solidFill>
                  <a:srgbClr val="7F7F7F"/>
                </a:solidFill>
                <a:latin typeface="Calibri" pitchFamily="34" charset="0"/>
                <a:cs typeface="Calibri" panose="020F0502020204030204" pitchFamily="34" charset="0"/>
              </a:rPr>
              <a:t>Image</a:t>
            </a:r>
            <a:r>
              <a:rPr lang="en-US" sz="5400" baseline="0" dirty="0">
                <a:solidFill>
                  <a:srgbClr val="7F7F7F"/>
                </a:solidFill>
                <a:latin typeface="Calibri" pitchFamily="34" charset="0"/>
                <a:cs typeface="Calibri" panose="020F0502020204030204" pitchFamily="34" charset="0"/>
              </a:rPr>
              <a:t> Quality</a:t>
            </a:r>
            <a:r>
              <a:rPr lang="en-US" sz="5400" dirty="0">
                <a:solidFill>
                  <a:srgbClr val="7F7F7F"/>
                </a:solidFill>
                <a:latin typeface="Calibri" pitchFamily="34" charset="0"/>
                <a:cs typeface="Calibri" panose="020F0502020204030204" pitchFamily="34" charset="0"/>
              </a:rPr>
              <a:t>:</a:t>
            </a:r>
          </a:p>
          <a:p>
            <a:pPr lvl="0">
              <a:spcBef>
                <a:spcPts val="0"/>
              </a:spcBef>
              <a:spcAft>
                <a:spcPts val="1544"/>
              </a:spcAft>
            </a:pPr>
            <a:r>
              <a:rPr lang="en-US" sz="3200" dirty="0">
                <a:solidFill>
                  <a:srgbClr val="7F7F7F"/>
                </a:solidFill>
                <a:latin typeface="Calibri" pitchFamily="34" charset="0"/>
                <a:cs typeface="Calibri" panose="020F0502020204030204" pitchFamily="34" charset="0"/>
              </a:rPr>
              <a:t>You can place digital photos or logo art in your poster file by selecting the </a:t>
            </a:r>
            <a:r>
              <a:rPr lang="en-US" sz="3200" b="1" dirty="0">
                <a:solidFill>
                  <a:srgbClr val="7F7F7F"/>
                </a:solidFill>
                <a:latin typeface="Calibri" pitchFamily="34" charset="0"/>
                <a:cs typeface="Calibri" panose="020F0502020204030204" pitchFamily="34" charset="0"/>
              </a:rPr>
              <a:t>Insert, Picture</a:t>
            </a:r>
            <a:r>
              <a:rPr lang="en-US" sz="3200"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3200" b="1" dirty="0">
                <a:solidFill>
                  <a:srgbClr val="7F7F7F"/>
                </a:solidFill>
                <a:latin typeface="Calibri" pitchFamily="34" charset="0"/>
                <a:cs typeface="Calibri" panose="020F0502020204030204" pitchFamily="34" charset="0"/>
              </a:rPr>
              <a:t>150-200 pixels per inch in their final printed size</a:t>
            </a:r>
            <a:r>
              <a:rPr lang="en-US" sz="3200" dirty="0">
                <a:solidFill>
                  <a:srgbClr val="7F7F7F"/>
                </a:solidFill>
                <a:latin typeface="Calibri" pitchFamily="34" charset="0"/>
                <a:cs typeface="Calibri" panose="020F0502020204030204" pitchFamily="34" charset="0"/>
              </a:rPr>
              <a:t>. For instance, a 1600 x 1200 pixel</a:t>
            </a:r>
            <a:r>
              <a:rPr lang="en-US" sz="3200" baseline="0" dirty="0">
                <a:solidFill>
                  <a:srgbClr val="7F7F7F"/>
                </a:solidFill>
                <a:latin typeface="Calibri" pitchFamily="34" charset="0"/>
                <a:cs typeface="Calibri" panose="020F0502020204030204" pitchFamily="34" charset="0"/>
              </a:rPr>
              <a:t> photo will usually look fine up to </a:t>
            </a:r>
            <a:r>
              <a:rPr lang="en-US" sz="3200" dirty="0">
                <a:solidFill>
                  <a:srgbClr val="7F7F7F"/>
                </a:solidFill>
                <a:latin typeface="Calibri" pitchFamily="34" charset="0"/>
                <a:cs typeface="Calibri" panose="020F0502020204030204" pitchFamily="34" charset="0"/>
              </a:rPr>
              <a:t>8“-10” wide on your printed poster.</a:t>
            </a:r>
          </a:p>
          <a:p>
            <a:pPr lvl="0">
              <a:spcBef>
                <a:spcPts val="0"/>
              </a:spcBef>
              <a:spcAft>
                <a:spcPts val="1544"/>
              </a:spcAft>
            </a:pPr>
            <a:r>
              <a:rPr lang="en-US" sz="3200"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1544"/>
              </a:spcAft>
            </a:pPr>
            <a:r>
              <a:rPr lang="en-US" sz="3200"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1544"/>
              </a:spcAft>
            </a:pPr>
            <a:br>
              <a:rPr lang="en-US" sz="2800" dirty="0">
                <a:solidFill>
                  <a:srgbClr val="7F7F7F"/>
                </a:solidFill>
                <a:latin typeface="Calibri" pitchFamily="34" charset="0"/>
                <a:cs typeface="Calibri" panose="020F0502020204030204" pitchFamily="34" charset="0"/>
              </a:rPr>
            </a:br>
            <a:r>
              <a:rPr lang="en-US" sz="2800" dirty="0">
                <a:solidFill>
                  <a:srgbClr val="7F7F7F"/>
                </a:solidFill>
                <a:latin typeface="Calibri" pitchFamily="34" charset="0"/>
                <a:cs typeface="Calibri" panose="020F0502020204030204" pitchFamily="34" charset="0"/>
              </a:rPr>
              <a:t>[This sidebar area does not print.]</a:t>
            </a:r>
          </a:p>
        </p:txBody>
      </p:sp>
      <p:grpSp>
        <p:nvGrpSpPr>
          <p:cNvPr id="5" name="Group 4"/>
          <p:cNvGrpSpPr/>
          <p:nvPr userDrawn="1"/>
        </p:nvGrpSpPr>
        <p:grpSpPr>
          <a:xfrm>
            <a:off x="44439840" y="0"/>
            <a:ext cx="6949440" cy="21945600"/>
            <a:chOff x="33832800" y="0"/>
            <a:chExt cx="12801600" cy="43891200"/>
          </a:xfrm>
        </p:grpSpPr>
        <p:sp>
          <p:nvSpPr>
            <p:cNvPr id="6"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544"/>
                </a:spcAft>
              </a:pPr>
              <a:r>
                <a:rPr lang="en-US" sz="5400" dirty="0">
                  <a:solidFill>
                    <a:schemeClr val="bg1">
                      <a:lumMod val="50000"/>
                    </a:schemeClr>
                  </a:solidFill>
                  <a:latin typeface="Calibri" pitchFamily="34" charset="0"/>
                  <a:cs typeface="Calibri" panose="020F0502020204030204" pitchFamily="34" charset="0"/>
                </a:rPr>
                <a:t>Change</a:t>
              </a:r>
              <a:r>
                <a:rPr lang="en-US" sz="5400" baseline="0" dirty="0">
                  <a:solidFill>
                    <a:schemeClr val="bg1">
                      <a:lumMod val="50000"/>
                    </a:schemeClr>
                  </a:solidFill>
                  <a:latin typeface="Calibri" pitchFamily="34" charset="0"/>
                  <a:cs typeface="Calibri" panose="020F0502020204030204" pitchFamily="34" charset="0"/>
                </a:rPr>
                <a:t> Color Theme</a:t>
              </a:r>
              <a:r>
                <a:rPr lang="en-US" sz="5400" dirty="0">
                  <a:solidFill>
                    <a:schemeClr val="bg1">
                      <a:lumMod val="50000"/>
                    </a:schemeClr>
                  </a:solidFill>
                  <a:latin typeface="Calibri" pitchFamily="34" charset="0"/>
                  <a:cs typeface="Calibri" panose="020F0502020204030204" pitchFamily="34" charset="0"/>
                </a:rPr>
                <a:t>:</a:t>
              </a:r>
              <a:endParaRPr sz="5400" dirty="0">
                <a:solidFill>
                  <a:schemeClr val="bg1">
                    <a:lumMod val="50000"/>
                  </a:schemeClr>
                </a:solidFill>
                <a:latin typeface="Calibri" pitchFamily="34" charset="0"/>
                <a:cs typeface="Calibri" panose="020F0502020204030204" pitchFamily="34" charset="0"/>
              </a:endParaRPr>
            </a:p>
            <a:p>
              <a:pPr lvl="0">
                <a:spcBef>
                  <a:spcPts val="0"/>
                </a:spcBef>
                <a:spcAft>
                  <a:spcPts val="1544"/>
                </a:spcAft>
              </a:pPr>
              <a:r>
                <a:rPr lang="en-US" sz="3200"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3200"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1544"/>
                </a:spcAft>
              </a:pPr>
              <a:r>
                <a:rPr lang="en-US" sz="3200" baseline="0" dirty="0">
                  <a:solidFill>
                    <a:schemeClr val="bg1">
                      <a:lumMod val="50000"/>
                    </a:schemeClr>
                  </a:solidFill>
                  <a:latin typeface="Calibri" pitchFamily="34" charset="0"/>
                  <a:cs typeface="Calibri" panose="020F0502020204030204" pitchFamily="34" charset="0"/>
                </a:rPr>
                <a:t>To change the color theme, select the </a:t>
              </a:r>
              <a:r>
                <a:rPr lang="en-US" sz="3200" b="1" baseline="0" dirty="0">
                  <a:solidFill>
                    <a:schemeClr val="bg1">
                      <a:lumMod val="50000"/>
                    </a:schemeClr>
                  </a:solidFill>
                  <a:latin typeface="Calibri" pitchFamily="34" charset="0"/>
                  <a:cs typeface="Calibri" panose="020F0502020204030204" pitchFamily="34" charset="0"/>
                </a:rPr>
                <a:t>Design</a:t>
              </a:r>
              <a:r>
                <a:rPr lang="en-US" sz="3200" baseline="0" dirty="0">
                  <a:solidFill>
                    <a:schemeClr val="bg1">
                      <a:lumMod val="50000"/>
                    </a:schemeClr>
                  </a:solidFill>
                  <a:latin typeface="Calibri" pitchFamily="34" charset="0"/>
                  <a:cs typeface="Calibri" panose="020F0502020204030204" pitchFamily="34" charset="0"/>
                </a:rPr>
                <a:t> tab, then select the </a:t>
              </a:r>
              <a:r>
                <a:rPr lang="en-US" sz="3200" b="1" baseline="0" dirty="0">
                  <a:solidFill>
                    <a:schemeClr val="bg1">
                      <a:lumMod val="50000"/>
                    </a:schemeClr>
                  </a:solidFill>
                  <a:latin typeface="Calibri" pitchFamily="34" charset="0"/>
                  <a:cs typeface="Calibri" panose="020F0502020204030204" pitchFamily="34" charset="0"/>
                </a:rPr>
                <a:t>Colors</a:t>
              </a:r>
              <a:r>
                <a:rPr lang="en-US" sz="3200"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1544"/>
                </a:spcAft>
              </a:pPr>
              <a:endParaRPr lang="en-US" sz="32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544"/>
                </a:spcAft>
              </a:pPr>
              <a:endParaRPr lang="en-US" sz="32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544"/>
                </a:spcAft>
              </a:pPr>
              <a:endParaRPr lang="en-US" sz="32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544"/>
                </a:spcAft>
              </a:pPr>
              <a:endParaRPr lang="en-US" sz="32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544"/>
                </a:spcAft>
              </a:pPr>
              <a:endParaRPr lang="en-US" sz="32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544"/>
                </a:spcAft>
              </a:pPr>
              <a:endParaRPr lang="en-US" sz="32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544"/>
                </a:spcAft>
              </a:pPr>
              <a:endParaRPr lang="en-US" sz="32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544"/>
                </a:spcAft>
              </a:pPr>
              <a:endParaRPr lang="en-US" sz="32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544"/>
                </a:spcAft>
              </a:pPr>
              <a:r>
                <a:rPr lang="en-US" sz="3200"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1544"/>
                </a:spcAft>
              </a:pPr>
              <a:r>
                <a:rPr lang="en-US" sz="54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1544"/>
                </a:spcAft>
              </a:pPr>
              <a:r>
                <a:rPr lang="en-US" sz="3200" dirty="0">
                  <a:solidFill>
                    <a:schemeClr val="bg1">
                      <a:lumMod val="50000"/>
                    </a:schemeClr>
                  </a:solidFill>
                  <a:latin typeface="Calibri" pitchFamily="34" charset="0"/>
                  <a:cs typeface="Calibri" panose="020F0502020204030204" pitchFamily="34" charset="0"/>
                </a:rPr>
                <a:t>Once your poster file is ready, visit</a:t>
              </a:r>
              <a:r>
                <a:rPr lang="en-US" sz="3200" baseline="0" dirty="0">
                  <a:solidFill>
                    <a:schemeClr val="bg1">
                      <a:lumMod val="50000"/>
                    </a:schemeClr>
                  </a:solidFill>
                  <a:latin typeface="Calibri" pitchFamily="34" charset="0"/>
                  <a:cs typeface="Calibri" panose="020F0502020204030204" pitchFamily="34" charset="0"/>
                </a:rPr>
                <a:t> </a:t>
              </a:r>
              <a:r>
                <a:rPr lang="en-US" sz="3200" b="1" baseline="0" dirty="0">
                  <a:solidFill>
                    <a:schemeClr val="bg1">
                      <a:lumMod val="50000"/>
                    </a:schemeClr>
                  </a:solidFill>
                  <a:latin typeface="Calibri" pitchFamily="34" charset="0"/>
                  <a:cs typeface="Calibri" panose="020F0502020204030204" pitchFamily="34" charset="0"/>
                </a:rPr>
                <a:t>www.genigraphics.com</a:t>
              </a:r>
              <a:r>
                <a:rPr lang="en-US" sz="3200"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1544"/>
                </a:spcAft>
              </a:pPr>
              <a:r>
                <a:rPr lang="en-US" sz="3200"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3200"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3200" baseline="0" dirty="0">
                  <a:solidFill>
                    <a:schemeClr val="bg1">
                      <a:lumMod val="50000"/>
                    </a:schemeClr>
                  </a:solidFill>
                  <a:latin typeface="Calibri" pitchFamily="34" charset="0"/>
                  <a:cs typeface="Calibri" panose="020F0502020204030204" pitchFamily="34" charset="0"/>
                </a:rPr>
                <a:t>US and Canada:  1-800-790-4001</a:t>
              </a:r>
              <a:br>
                <a:rPr lang="en-US" sz="3200" baseline="0" dirty="0">
                  <a:solidFill>
                    <a:schemeClr val="bg1">
                      <a:lumMod val="50000"/>
                    </a:schemeClr>
                  </a:solidFill>
                  <a:latin typeface="Calibri" pitchFamily="34" charset="0"/>
                  <a:cs typeface="Calibri" panose="020F0502020204030204" pitchFamily="34" charset="0"/>
                </a:rPr>
              </a:br>
              <a:r>
                <a:rPr lang="en-US" sz="3200"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2800" dirty="0">
                  <a:solidFill>
                    <a:schemeClr val="bg1">
                      <a:lumMod val="50000"/>
                    </a:schemeClr>
                  </a:solidFill>
                  <a:latin typeface="Calibri" pitchFamily="34" charset="0"/>
                  <a:cs typeface="Calibri" panose="020F0502020204030204" pitchFamily="34" charset="0"/>
                </a:rPr>
              </a:br>
              <a:r>
                <a:rPr lang="en-US" sz="2800" dirty="0">
                  <a:solidFill>
                    <a:schemeClr val="bg1">
                      <a:lumMod val="50000"/>
                    </a:schemeClr>
                  </a:solidFill>
                  <a:latin typeface="Calibri" pitchFamily="34" charset="0"/>
                  <a:cs typeface="Calibri" panose="020F0502020204030204" pitchFamily="34" charset="0"/>
                </a:rPr>
                <a:t>[This sidebar area does not print.]</a:t>
              </a:r>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107874"/>
              <a:ext cx="11904515" cy="10246926"/>
            </a:xfrm>
            <a:prstGeom prst="rect">
              <a:avLst/>
            </a:prstGeom>
          </p:spPr>
        </p:pic>
      </p:grpSp>
    </p:spTree>
    <p:extLst>
      <p:ext uri="{BB962C8B-B14F-4D97-AF65-F5344CB8AC3E}">
        <p14:creationId xmlns:p14="http://schemas.microsoft.com/office/powerpoint/2010/main" val="18048479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3656013"/>
            <a:ext cx="7313613" cy="18281650"/>
          </a:xfrm>
          <a:prstGeom prst="rect">
            <a:avLst/>
          </a:prstGeom>
          <a:solidFill>
            <a:schemeClr val="accent1">
              <a:lumMod val="75000"/>
            </a:schemeClr>
          </a:solidFill>
          <a:ln>
            <a:noFill/>
          </a:ln>
          <a:effectLst/>
        </p:spPr>
        <p:txBody>
          <a:bodyPr wrap="none" lIns="457200" tIns="228600" rIns="457200" bIns="457200"/>
          <a:lstStyle/>
          <a:p>
            <a:pPr algn="ctr" defTabSz="4389438"/>
            <a:endParaRPr lang="en-US" sz="4800" dirty="0">
              <a:latin typeface="Calibri" pitchFamily="34" charset="0"/>
            </a:endParaRPr>
          </a:p>
        </p:txBody>
      </p:sp>
      <p:sp>
        <p:nvSpPr>
          <p:cNvPr id="1032" name="Rectangle 8"/>
          <p:cNvSpPr>
            <a:spLocks noChangeArrowheads="1"/>
          </p:cNvSpPr>
          <p:nvPr userDrawn="1"/>
        </p:nvSpPr>
        <p:spPr bwMode="auto">
          <a:xfrm>
            <a:off x="7312025" y="0"/>
            <a:ext cx="36564888" cy="3656013"/>
          </a:xfrm>
          <a:prstGeom prst="rect">
            <a:avLst/>
          </a:prstGeom>
          <a:solidFill>
            <a:schemeClr val="accent1">
              <a:lumMod val="75000"/>
            </a:schemeClr>
          </a:solidFill>
          <a:ln>
            <a:noFill/>
          </a:ln>
          <a:effectLst/>
        </p:spPr>
        <p:txBody>
          <a:bodyPr wrap="none" lIns="457200" tIns="457200" rIns="457200" bIns="457200"/>
          <a:lstStyle/>
          <a:p>
            <a:endParaRPr lang="en-US" dirty="0">
              <a:latin typeface="Calibri" pitchFamily="34" charset="0"/>
            </a:endParaRPr>
          </a:p>
        </p:txBody>
      </p:sp>
      <p:sp>
        <p:nvSpPr>
          <p:cNvPr id="1033" name="Rectangle 9"/>
          <p:cNvSpPr>
            <a:spLocks noChangeArrowheads="1"/>
          </p:cNvSpPr>
          <p:nvPr userDrawn="1"/>
        </p:nvSpPr>
        <p:spPr bwMode="auto">
          <a:xfrm>
            <a:off x="7312025" y="3656013"/>
            <a:ext cx="36564888" cy="18281650"/>
          </a:xfrm>
          <a:prstGeom prst="rect">
            <a:avLst/>
          </a:prstGeom>
          <a:solidFill>
            <a:schemeClr val="bg2"/>
          </a:solidFill>
          <a:ln>
            <a:noFill/>
          </a:ln>
          <a:effectLst/>
        </p:spPr>
        <p:txBody>
          <a:bodyPr wrap="none" lIns="457200" tIns="457200" rIns="457200" bIns="457200"/>
          <a:lstStyle/>
          <a:p>
            <a:endParaRPr lang="en-US" dirty="0">
              <a:latin typeface="Calibri" pitchFamily="34" charset="0"/>
            </a:endParaRPr>
          </a:p>
        </p:txBody>
      </p:sp>
      <p:sp>
        <p:nvSpPr>
          <p:cNvPr id="1035" name="Line 11"/>
          <p:cNvSpPr>
            <a:spLocks noChangeShapeType="1"/>
          </p:cNvSpPr>
          <p:nvPr userDrawn="1"/>
        </p:nvSpPr>
        <p:spPr bwMode="auto">
          <a:xfrm>
            <a:off x="7312025" y="0"/>
            <a:ext cx="0" cy="2193925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itchFamily="34" charset="0"/>
            </a:endParaRPr>
          </a:p>
        </p:txBody>
      </p:sp>
      <p:sp>
        <p:nvSpPr>
          <p:cNvPr id="1036" name="Line 12"/>
          <p:cNvSpPr>
            <a:spLocks noChangeShapeType="1"/>
          </p:cNvSpPr>
          <p:nvPr userDrawn="1"/>
        </p:nvSpPr>
        <p:spPr bwMode="auto">
          <a:xfrm>
            <a:off x="0" y="3657600"/>
            <a:ext cx="43876913"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dirty="0">
              <a:latin typeface="Calibri" pitchFamily="34" charset="0"/>
            </a:endParaRPr>
          </a:p>
        </p:txBody>
      </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04800" y="21640800"/>
            <a:ext cx="5297435" cy="185928"/>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389438" rtl="0" fontAlgn="base">
        <a:spcBef>
          <a:spcPct val="0"/>
        </a:spcBef>
        <a:spcAft>
          <a:spcPct val="0"/>
        </a:spcAft>
        <a:defRPr sz="21100">
          <a:solidFill>
            <a:schemeClr val="tx2"/>
          </a:solidFill>
          <a:latin typeface="+mj-lt"/>
          <a:ea typeface="+mj-ea"/>
          <a:cs typeface="+mj-cs"/>
        </a:defRPr>
      </a:lvl1pPr>
      <a:lvl2pPr algn="ctr" defTabSz="4389438" rtl="0" fontAlgn="base">
        <a:spcBef>
          <a:spcPct val="0"/>
        </a:spcBef>
        <a:spcAft>
          <a:spcPct val="0"/>
        </a:spcAft>
        <a:defRPr sz="21100">
          <a:solidFill>
            <a:schemeClr val="tx2"/>
          </a:solidFill>
          <a:latin typeface="Arial" charset="0"/>
        </a:defRPr>
      </a:lvl2pPr>
      <a:lvl3pPr algn="ctr" defTabSz="4389438" rtl="0" fontAlgn="base">
        <a:spcBef>
          <a:spcPct val="0"/>
        </a:spcBef>
        <a:spcAft>
          <a:spcPct val="0"/>
        </a:spcAft>
        <a:defRPr sz="21100">
          <a:solidFill>
            <a:schemeClr val="tx2"/>
          </a:solidFill>
          <a:latin typeface="Arial" charset="0"/>
        </a:defRPr>
      </a:lvl3pPr>
      <a:lvl4pPr algn="ctr" defTabSz="4389438" rtl="0" fontAlgn="base">
        <a:spcBef>
          <a:spcPct val="0"/>
        </a:spcBef>
        <a:spcAft>
          <a:spcPct val="0"/>
        </a:spcAft>
        <a:defRPr sz="21100">
          <a:solidFill>
            <a:schemeClr val="tx2"/>
          </a:solidFill>
          <a:latin typeface="Arial" charset="0"/>
        </a:defRPr>
      </a:lvl4pPr>
      <a:lvl5pPr algn="ctr" defTabSz="4389438" rtl="0" fontAlgn="base">
        <a:spcBef>
          <a:spcPct val="0"/>
        </a:spcBef>
        <a:spcAft>
          <a:spcPct val="0"/>
        </a:spcAft>
        <a:defRPr sz="21100">
          <a:solidFill>
            <a:schemeClr val="tx2"/>
          </a:solidFill>
          <a:latin typeface="Arial" charset="0"/>
        </a:defRPr>
      </a:lvl5pPr>
      <a:lvl6pPr marL="457200" algn="ctr" defTabSz="4389438" rtl="0" fontAlgn="base">
        <a:spcBef>
          <a:spcPct val="0"/>
        </a:spcBef>
        <a:spcAft>
          <a:spcPct val="0"/>
        </a:spcAft>
        <a:defRPr sz="21100">
          <a:solidFill>
            <a:schemeClr val="tx2"/>
          </a:solidFill>
          <a:latin typeface="Arial" charset="0"/>
        </a:defRPr>
      </a:lvl6pPr>
      <a:lvl7pPr marL="914400" algn="ctr" defTabSz="4389438" rtl="0" fontAlgn="base">
        <a:spcBef>
          <a:spcPct val="0"/>
        </a:spcBef>
        <a:spcAft>
          <a:spcPct val="0"/>
        </a:spcAft>
        <a:defRPr sz="21100">
          <a:solidFill>
            <a:schemeClr val="tx2"/>
          </a:solidFill>
          <a:latin typeface="Arial" charset="0"/>
        </a:defRPr>
      </a:lvl7pPr>
      <a:lvl8pPr marL="1371600" algn="ctr" defTabSz="4389438" rtl="0" fontAlgn="base">
        <a:spcBef>
          <a:spcPct val="0"/>
        </a:spcBef>
        <a:spcAft>
          <a:spcPct val="0"/>
        </a:spcAft>
        <a:defRPr sz="21100">
          <a:solidFill>
            <a:schemeClr val="tx2"/>
          </a:solidFill>
          <a:latin typeface="Arial" charset="0"/>
        </a:defRPr>
      </a:lvl8pPr>
      <a:lvl9pPr marL="1828800" algn="ctr" defTabSz="4389438" rtl="0" fontAlgn="base">
        <a:spcBef>
          <a:spcPct val="0"/>
        </a:spcBef>
        <a:spcAft>
          <a:spcPct val="0"/>
        </a:spcAft>
        <a:defRPr sz="21100">
          <a:solidFill>
            <a:schemeClr val="tx2"/>
          </a:solidFill>
          <a:latin typeface="Arial" charset="0"/>
        </a:defRPr>
      </a:lvl9pPr>
    </p:titleStyle>
    <p:bodyStyle>
      <a:lvl1pPr marL="1646238" indent="-1646238" algn="l" defTabSz="4389438" rtl="0" fontAlgn="base">
        <a:spcBef>
          <a:spcPct val="20000"/>
        </a:spcBef>
        <a:spcAft>
          <a:spcPct val="0"/>
        </a:spcAft>
        <a:buChar char="•"/>
        <a:defRPr sz="15400">
          <a:solidFill>
            <a:schemeClr val="tx1"/>
          </a:solidFill>
          <a:latin typeface="+mn-lt"/>
          <a:ea typeface="+mn-ea"/>
          <a:cs typeface="+mn-cs"/>
        </a:defRPr>
      </a:lvl1pPr>
      <a:lvl2pPr marL="3565525" indent="-1371600" algn="l" defTabSz="4389438" rtl="0" fontAlgn="base">
        <a:spcBef>
          <a:spcPct val="20000"/>
        </a:spcBef>
        <a:spcAft>
          <a:spcPct val="0"/>
        </a:spcAft>
        <a:buChar char="–"/>
        <a:defRPr sz="13400">
          <a:solidFill>
            <a:schemeClr val="tx1"/>
          </a:solidFill>
          <a:latin typeface="+mn-lt"/>
        </a:defRPr>
      </a:lvl2pPr>
      <a:lvl3pPr marL="5486400" indent="-1096963" algn="l" defTabSz="4389438" rtl="0" fontAlgn="base">
        <a:spcBef>
          <a:spcPct val="20000"/>
        </a:spcBef>
        <a:spcAft>
          <a:spcPct val="0"/>
        </a:spcAft>
        <a:buChar char="•"/>
        <a:defRPr sz="11500">
          <a:solidFill>
            <a:schemeClr val="tx1"/>
          </a:solidFill>
          <a:latin typeface="+mn-lt"/>
        </a:defRPr>
      </a:lvl3pPr>
      <a:lvl4pPr marL="7680325" indent="-1096963" algn="l" defTabSz="4389438" rtl="0" fontAlgn="base">
        <a:spcBef>
          <a:spcPct val="20000"/>
        </a:spcBef>
        <a:spcAft>
          <a:spcPct val="0"/>
        </a:spcAft>
        <a:buChar char="–"/>
        <a:defRPr sz="9600">
          <a:solidFill>
            <a:schemeClr val="tx1"/>
          </a:solidFill>
          <a:latin typeface="+mn-lt"/>
        </a:defRPr>
      </a:lvl4pPr>
      <a:lvl5pPr marL="9875838" indent="-1096963" algn="l" defTabSz="4389438" rtl="0" fontAlgn="base">
        <a:spcBef>
          <a:spcPct val="20000"/>
        </a:spcBef>
        <a:spcAft>
          <a:spcPct val="0"/>
        </a:spcAft>
        <a:buChar char="»"/>
        <a:defRPr sz="9600">
          <a:solidFill>
            <a:schemeClr val="tx1"/>
          </a:solidFill>
          <a:latin typeface="+mn-lt"/>
        </a:defRPr>
      </a:lvl5pPr>
      <a:lvl6pPr marL="10333038" indent="-1096963" algn="l" defTabSz="4389438" rtl="0" fontAlgn="base">
        <a:spcBef>
          <a:spcPct val="20000"/>
        </a:spcBef>
        <a:spcAft>
          <a:spcPct val="0"/>
        </a:spcAft>
        <a:buChar char="»"/>
        <a:defRPr sz="9600">
          <a:solidFill>
            <a:schemeClr val="tx1"/>
          </a:solidFill>
          <a:latin typeface="+mn-lt"/>
        </a:defRPr>
      </a:lvl6pPr>
      <a:lvl7pPr marL="10790238" indent="-1096963" algn="l" defTabSz="4389438" rtl="0" fontAlgn="base">
        <a:spcBef>
          <a:spcPct val="20000"/>
        </a:spcBef>
        <a:spcAft>
          <a:spcPct val="0"/>
        </a:spcAft>
        <a:buChar char="»"/>
        <a:defRPr sz="9600">
          <a:solidFill>
            <a:schemeClr val="tx1"/>
          </a:solidFill>
          <a:latin typeface="+mn-lt"/>
        </a:defRPr>
      </a:lvl7pPr>
      <a:lvl8pPr marL="11247438" indent="-1096963" algn="l" defTabSz="4389438" rtl="0" fontAlgn="base">
        <a:spcBef>
          <a:spcPct val="20000"/>
        </a:spcBef>
        <a:spcAft>
          <a:spcPct val="0"/>
        </a:spcAft>
        <a:buChar char="»"/>
        <a:defRPr sz="9600">
          <a:solidFill>
            <a:schemeClr val="tx1"/>
          </a:solidFill>
          <a:latin typeface="+mn-lt"/>
        </a:defRPr>
      </a:lvl8pPr>
      <a:lvl9pPr marL="11704638" indent="-1096963" algn="l" defTabSz="4389438" rtl="0" fontAlgn="base">
        <a:spcBef>
          <a:spcPct val="20000"/>
        </a:spcBef>
        <a:spcAft>
          <a:spcPct val="0"/>
        </a:spcAft>
        <a:buChar char="»"/>
        <a:defRPr sz="9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mailto:sshanks@d.umn.edu" TargetMode="External"/><Relationship Id="rId7" Type="http://schemas.openxmlformats.org/officeDocument/2006/relationships/image" Target="../media/image3.jpeg"/><Relationship Id="rId2" Type="http://schemas.openxmlformats.org/officeDocument/2006/relationships/hyperlink" Target="mailto:cheri023@d.umn.edu" TargetMode="External"/><Relationship Id="rId1" Type="http://schemas.openxmlformats.org/officeDocument/2006/relationships/slideLayout" Target="../slideLayouts/slideLayout1.xml"/><Relationship Id="rId6" Type="http://schemas.openxmlformats.org/officeDocument/2006/relationships/hyperlink" Target="https://docs.pixycam.com/wiki/doku.php?id=wiki:v2:general_api" TargetMode="External"/><Relationship Id="rId11" Type="http://schemas.openxmlformats.org/officeDocument/2006/relationships/image" Target="../media/image7.jpeg"/><Relationship Id="rId5" Type="http://schemas.openxmlformats.org/officeDocument/2006/relationships/hyperlink" Target="https://github.com/CytronTechnologies/Cytron_MDD10_Hat" TargetMode="External"/><Relationship Id="rId10" Type="http://schemas.openxmlformats.org/officeDocument/2006/relationships/image" Target="../media/image6.jpeg"/><Relationship Id="rId4" Type="http://schemas.openxmlformats.org/officeDocument/2006/relationships/hyperlink" Target="https://github.com/charmedlabs/pixy2" TargetMode="External"/><Relationship Id="rId9"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0" name="Text Box 122"/>
          <p:cNvSpPr txBox="1">
            <a:spLocks noChangeArrowheads="1"/>
          </p:cNvSpPr>
          <p:nvPr/>
        </p:nvSpPr>
        <p:spPr bwMode="auto">
          <a:xfrm>
            <a:off x="7312025" y="0"/>
            <a:ext cx="36564888"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0" tIns="457200" rIns="457200" bIns="4572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pPr algn="ctr"/>
            <a:r>
              <a:rPr lang="en-US" sz="6600" b="1" dirty="0">
                <a:solidFill>
                  <a:schemeClr val="bg1"/>
                </a:solidFill>
                <a:latin typeface="Calibri" pitchFamily="34" charset="0"/>
              </a:rPr>
              <a:t>Optical Tracking and Recognition for Stage Robotics</a:t>
            </a:r>
          </a:p>
        </p:txBody>
      </p:sp>
      <p:sp>
        <p:nvSpPr>
          <p:cNvPr id="2171" name="Text Box 123"/>
          <p:cNvSpPr txBox="1">
            <a:spLocks noChangeArrowheads="1"/>
          </p:cNvSpPr>
          <p:nvPr/>
        </p:nvSpPr>
        <p:spPr bwMode="auto">
          <a:xfrm>
            <a:off x="7312025" y="1827213"/>
            <a:ext cx="36564888"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457200" tIns="457200" rIns="457200" bIns="4572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pPr algn="ctr"/>
            <a:r>
              <a:rPr lang="en-US" sz="4800" dirty="0">
                <a:solidFill>
                  <a:schemeClr val="bg1"/>
                </a:solidFill>
                <a:latin typeface="Calibri" pitchFamily="34" charset="0"/>
              </a:rPr>
              <a:t>Aaron Cherian</a:t>
            </a:r>
            <a:r>
              <a:rPr lang="en-US" sz="4800" baseline="30000" dirty="0">
                <a:solidFill>
                  <a:schemeClr val="bg1"/>
                </a:solidFill>
                <a:latin typeface="Calibri" pitchFamily="34" charset="0"/>
              </a:rPr>
              <a:t>1,2</a:t>
            </a:r>
            <a:r>
              <a:rPr lang="en-US" sz="4800" dirty="0">
                <a:solidFill>
                  <a:schemeClr val="bg1"/>
                </a:solidFill>
                <a:latin typeface="Calibri" pitchFamily="34" charset="0"/>
              </a:rPr>
              <a:t>; Sam Shanks, PhD</a:t>
            </a:r>
            <a:r>
              <a:rPr lang="en-US" sz="4800" baseline="30000" dirty="0">
                <a:solidFill>
                  <a:schemeClr val="bg1"/>
                </a:solidFill>
                <a:latin typeface="Calibri" pitchFamily="34" charset="0"/>
              </a:rPr>
              <a:t>1</a:t>
            </a:r>
          </a:p>
          <a:p>
            <a:pPr algn="ctr"/>
            <a:r>
              <a:rPr lang="en-US" sz="4800" baseline="30000" dirty="0">
                <a:solidFill>
                  <a:schemeClr val="bg1"/>
                </a:solidFill>
                <a:latin typeface="Calibri" pitchFamily="34" charset="0"/>
              </a:rPr>
              <a:t>1</a:t>
            </a:r>
            <a:r>
              <a:rPr lang="en-US" sz="4800" dirty="0">
                <a:solidFill>
                  <a:schemeClr val="bg1"/>
                </a:solidFill>
                <a:latin typeface="Calibri" pitchFamily="34" charset="0"/>
              </a:rPr>
              <a:t>University of Minnesota - Duluth, </a:t>
            </a:r>
            <a:r>
              <a:rPr lang="en-US" sz="4800" baseline="30000" dirty="0">
                <a:solidFill>
                  <a:schemeClr val="bg1"/>
                </a:solidFill>
                <a:latin typeface="Calibri" pitchFamily="34" charset="0"/>
              </a:rPr>
              <a:t>2</a:t>
            </a:r>
            <a:r>
              <a:rPr lang="en-US" sz="4800" dirty="0">
                <a:solidFill>
                  <a:schemeClr val="bg1"/>
                </a:solidFill>
                <a:latin typeface="Calibri" pitchFamily="34" charset="0"/>
              </a:rPr>
              <a:t>Swenson College of Science and Engineering</a:t>
            </a:r>
          </a:p>
        </p:txBody>
      </p:sp>
      <p:sp>
        <p:nvSpPr>
          <p:cNvPr id="2178" name="Text Box 130"/>
          <p:cNvSpPr txBox="1">
            <a:spLocks noChangeArrowheads="1"/>
          </p:cNvSpPr>
          <p:nvPr/>
        </p:nvSpPr>
        <p:spPr bwMode="auto">
          <a:xfrm>
            <a:off x="8229600" y="3656013"/>
            <a:ext cx="109696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a:latin typeface="Calibri" pitchFamily="34" charset="0"/>
              </a:rPr>
              <a:t>INTRODUCTION</a:t>
            </a:r>
          </a:p>
        </p:txBody>
      </p:sp>
      <p:sp>
        <p:nvSpPr>
          <p:cNvPr id="2179" name="Text Box 131"/>
          <p:cNvSpPr txBox="1">
            <a:spLocks noChangeArrowheads="1"/>
          </p:cNvSpPr>
          <p:nvPr/>
        </p:nvSpPr>
        <p:spPr bwMode="auto">
          <a:xfrm>
            <a:off x="8229599" y="9372600"/>
            <a:ext cx="109696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a:latin typeface="Calibri" pitchFamily="34" charset="0"/>
              </a:rPr>
              <a:t>MATERIALS</a:t>
            </a:r>
          </a:p>
        </p:txBody>
      </p:sp>
      <p:sp>
        <p:nvSpPr>
          <p:cNvPr id="2181" name="Text Box 133"/>
          <p:cNvSpPr txBox="1">
            <a:spLocks noChangeArrowheads="1"/>
          </p:cNvSpPr>
          <p:nvPr/>
        </p:nvSpPr>
        <p:spPr bwMode="auto">
          <a:xfrm>
            <a:off x="32004000" y="14630400"/>
            <a:ext cx="109696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a:latin typeface="Calibri" pitchFamily="34" charset="0"/>
              </a:rPr>
              <a:t>CONCLUSION</a:t>
            </a:r>
          </a:p>
        </p:txBody>
      </p:sp>
      <p:sp>
        <p:nvSpPr>
          <p:cNvPr id="2182" name="Text Box 134"/>
          <p:cNvSpPr txBox="1">
            <a:spLocks noChangeArrowheads="1"/>
          </p:cNvSpPr>
          <p:nvPr/>
        </p:nvSpPr>
        <p:spPr bwMode="auto">
          <a:xfrm>
            <a:off x="32004000" y="3656013"/>
            <a:ext cx="109696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a:latin typeface="Calibri" pitchFamily="34" charset="0"/>
              </a:rPr>
              <a:t>DISCUSSION</a:t>
            </a:r>
          </a:p>
        </p:txBody>
      </p:sp>
      <p:sp>
        <p:nvSpPr>
          <p:cNvPr id="2183" name="Text Box 135"/>
          <p:cNvSpPr txBox="1">
            <a:spLocks noChangeArrowheads="1"/>
          </p:cNvSpPr>
          <p:nvPr/>
        </p:nvSpPr>
        <p:spPr bwMode="auto">
          <a:xfrm>
            <a:off x="20116800" y="10668000"/>
            <a:ext cx="109696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a:latin typeface="Calibri" pitchFamily="34" charset="0"/>
              </a:rPr>
              <a:t>RESULTS</a:t>
            </a:r>
          </a:p>
        </p:txBody>
      </p:sp>
      <p:sp>
        <p:nvSpPr>
          <p:cNvPr id="2184" name="Text Box 136"/>
          <p:cNvSpPr txBox="1">
            <a:spLocks noChangeArrowheads="1"/>
          </p:cNvSpPr>
          <p:nvPr/>
        </p:nvSpPr>
        <p:spPr bwMode="auto">
          <a:xfrm>
            <a:off x="32004000" y="18059400"/>
            <a:ext cx="109696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a:latin typeface="Calibri" pitchFamily="34" charset="0"/>
              </a:rPr>
              <a:t>REFERENCES</a:t>
            </a:r>
          </a:p>
        </p:txBody>
      </p:sp>
      <p:sp>
        <p:nvSpPr>
          <p:cNvPr id="2230" name="Text Box 182"/>
          <p:cNvSpPr txBox="1">
            <a:spLocks noChangeArrowheads="1"/>
          </p:cNvSpPr>
          <p:nvPr/>
        </p:nvSpPr>
        <p:spPr bwMode="auto">
          <a:xfrm>
            <a:off x="685800" y="3656013"/>
            <a:ext cx="5943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0"/>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dirty="0">
                <a:solidFill>
                  <a:schemeClr val="bg1"/>
                </a:solidFill>
                <a:latin typeface="Calibri" pitchFamily="34" charset="0"/>
              </a:rPr>
              <a:t>ABSTRACT</a:t>
            </a:r>
          </a:p>
        </p:txBody>
      </p:sp>
      <p:sp>
        <p:nvSpPr>
          <p:cNvPr id="2231" name="Text Box 183"/>
          <p:cNvSpPr txBox="1">
            <a:spLocks noChangeArrowheads="1"/>
          </p:cNvSpPr>
          <p:nvPr/>
        </p:nvSpPr>
        <p:spPr bwMode="auto">
          <a:xfrm>
            <a:off x="685800" y="17526000"/>
            <a:ext cx="5943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0"/>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dirty="0">
                <a:solidFill>
                  <a:schemeClr val="bg1"/>
                </a:solidFill>
                <a:latin typeface="Calibri" pitchFamily="34" charset="0"/>
              </a:rPr>
              <a:t>CONTACT</a:t>
            </a:r>
          </a:p>
        </p:txBody>
      </p:sp>
      <p:sp>
        <p:nvSpPr>
          <p:cNvPr id="2241" name="Text Box 193"/>
          <p:cNvSpPr txBox="1">
            <a:spLocks noChangeArrowheads="1"/>
          </p:cNvSpPr>
          <p:nvPr/>
        </p:nvSpPr>
        <p:spPr bwMode="auto">
          <a:xfrm>
            <a:off x="685800" y="18315325"/>
            <a:ext cx="5943600" cy="3477875"/>
          </a:xfrm>
          <a:prstGeom prst="rect">
            <a:avLst/>
          </a:prstGeom>
          <a:solidFill>
            <a:schemeClr val="accent1">
              <a:lumMod val="75000"/>
            </a:schemeClr>
          </a:solidFill>
          <a:ln>
            <a:noFill/>
          </a:ln>
          <a:effectLst/>
        </p:spPr>
        <p:txBody>
          <a:bodyPr lIns="228600" tIns="228600" rIns="228600" bIns="228600">
            <a:spAutoFit/>
          </a:bodyPr>
          <a:lstStyle/>
          <a:p>
            <a:r>
              <a:rPr lang="en-US" sz="2800" b="1" dirty="0">
                <a:solidFill>
                  <a:schemeClr val="bg1"/>
                </a:solidFill>
                <a:latin typeface="Calibri" pitchFamily="34" charset="0"/>
              </a:rPr>
              <a:t>Aaron Cherian  </a:t>
            </a:r>
          </a:p>
          <a:p>
            <a:r>
              <a:rPr lang="en-US" b="1" dirty="0">
                <a:solidFill>
                  <a:schemeClr val="bg1"/>
                </a:solidFill>
                <a:latin typeface="Calibri" pitchFamily="34" charset="0"/>
              </a:rPr>
              <a:t>University of Minnesota - Duluth</a:t>
            </a:r>
          </a:p>
          <a:p>
            <a:r>
              <a:rPr lang="en-US" b="1" dirty="0">
                <a:solidFill>
                  <a:schemeClr val="bg1"/>
                </a:solidFill>
                <a:latin typeface="Calibri" pitchFamily="34" charset="0"/>
              </a:rPr>
              <a:t>Department of Computer Science</a:t>
            </a:r>
          </a:p>
          <a:p>
            <a:r>
              <a:rPr lang="en-US" b="1" dirty="0">
                <a:solidFill>
                  <a:schemeClr val="bg1"/>
                </a:solidFill>
                <a:latin typeface="Calibri" pitchFamily="34" charset="0"/>
              </a:rPr>
              <a:t>Email: </a:t>
            </a:r>
            <a:r>
              <a:rPr lang="en-US" b="1" dirty="0">
                <a:solidFill>
                  <a:schemeClr val="bg1"/>
                </a:solidFill>
                <a:latin typeface="Calibri" pitchFamily="34" charset="0"/>
                <a:hlinkClick r:id="rId2">
                  <a:extLst>
                    <a:ext uri="{A12FA001-AC4F-418D-AE19-62706E023703}">
                      <ahyp:hlinkClr xmlns:ahyp="http://schemas.microsoft.com/office/drawing/2018/hyperlinkcolor" val="tx"/>
                    </a:ext>
                  </a:extLst>
                </a:hlinkClick>
              </a:rPr>
              <a:t>cheri023@d.umn.edu</a:t>
            </a:r>
            <a:endParaRPr lang="en-US" b="1" dirty="0">
              <a:solidFill>
                <a:schemeClr val="bg1"/>
              </a:solidFill>
              <a:latin typeface="Calibri" pitchFamily="34" charset="0"/>
            </a:endParaRPr>
          </a:p>
          <a:p>
            <a:endParaRPr lang="en-US" b="1" dirty="0">
              <a:solidFill>
                <a:schemeClr val="bg1"/>
              </a:solidFill>
              <a:latin typeface="Calibri" pitchFamily="34" charset="0"/>
            </a:endParaRPr>
          </a:p>
          <a:p>
            <a:r>
              <a:rPr lang="en-US" b="1" dirty="0">
                <a:solidFill>
                  <a:schemeClr val="bg1"/>
                </a:solidFill>
                <a:latin typeface="Calibri" pitchFamily="34" charset="0"/>
              </a:rPr>
              <a:t>Sam Shanks</a:t>
            </a:r>
          </a:p>
          <a:p>
            <a:r>
              <a:rPr lang="en-US" b="1" dirty="0">
                <a:solidFill>
                  <a:schemeClr val="bg1"/>
                </a:solidFill>
                <a:latin typeface="Calibri" pitchFamily="34" charset="0"/>
              </a:rPr>
              <a:t>Email: </a:t>
            </a:r>
            <a:r>
              <a:rPr lang="en-US" b="1" dirty="0">
                <a:solidFill>
                  <a:schemeClr val="bg1"/>
                </a:solidFill>
                <a:latin typeface="Calibri" pitchFamily="34" charset="0"/>
                <a:hlinkClick r:id="rId3">
                  <a:extLst>
                    <a:ext uri="{A12FA001-AC4F-418D-AE19-62706E023703}">
                      <ahyp:hlinkClr xmlns:ahyp="http://schemas.microsoft.com/office/drawing/2018/hyperlinkcolor" val="tx"/>
                    </a:ext>
                  </a:extLst>
                </a:hlinkClick>
              </a:rPr>
              <a:t>sshanks@d.umn.edu</a:t>
            </a:r>
            <a:endParaRPr lang="en-US" b="1" dirty="0">
              <a:solidFill>
                <a:schemeClr val="bg1"/>
              </a:solidFill>
              <a:latin typeface="Calibri" pitchFamily="34" charset="0"/>
            </a:endParaRPr>
          </a:p>
          <a:p>
            <a:endParaRPr lang="en-US" b="1" dirty="0">
              <a:solidFill>
                <a:schemeClr val="bg1"/>
              </a:solidFill>
              <a:latin typeface="Calibri" pitchFamily="34" charset="0"/>
            </a:endParaRPr>
          </a:p>
        </p:txBody>
      </p:sp>
      <p:sp>
        <p:nvSpPr>
          <p:cNvPr id="2242" name="Text Box 194"/>
          <p:cNvSpPr txBox="1">
            <a:spLocks noChangeArrowheads="1"/>
          </p:cNvSpPr>
          <p:nvPr/>
        </p:nvSpPr>
        <p:spPr bwMode="auto">
          <a:xfrm>
            <a:off x="685800" y="4570413"/>
            <a:ext cx="5943600" cy="5632311"/>
          </a:xfrm>
          <a:prstGeom prst="rect">
            <a:avLst/>
          </a:prstGeom>
          <a:solidFill>
            <a:schemeClr val="accent1">
              <a:lumMod val="75000"/>
            </a:schemeClr>
          </a:solidFill>
          <a:ln>
            <a:noFill/>
          </a:ln>
          <a:effectLst/>
        </p:spPr>
        <p:txBody>
          <a:bodyPr lIns="228600" tIns="228600" rIns="228600" bIns="228600">
            <a:spAutoFit/>
          </a:bodyPr>
          <a:lstStyle/>
          <a:p>
            <a:pPr eaLnBrk="1" hangingPunct="1"/>
            <a:r>
              <a:rPr lang="en-US" dirty="0">
                <a:solidFill>
                  <a:schemeClr val="bg1"/>
                </a:solidFill>
                <a:latin typeface="Calibri" pitchFamily="34" charset="0"/>
              </a:rPr>
              <a:t>Optical tracking is a way to measure in real time the position of an object with the use of certain markers on that particular object. The markers used are usually a form of infrared light. This type of optical recognition technology is widely used in the robotics world, but rarely in a theatre setting. In this study, a working prototype of an object detecting robot was completed with a functional algorithm to read object signatures and react to different cues in the environment. </a:t>
            </a:r>
          </a:p>
          <a:p>
            <a:pPr eaLnBrk="1" hangingPunct="1"/>
            <a:endParaRPr lang="en-US" dirty="0">
              <a:solidFill>
                <a:schemeClr val="bg1"/>
              </a:solidFill>
              <a:latin typeface="Calibri" pitchFamily="34" charset="0"/>
            </a:endParaRPr>
          </a:p>
          <a:p>
            <a:pPr eaLnBrk="1" hangingPunct="1"/>
            <a:endParaRPr lang="en-US" dirty="0">
              <a:solidFill>
                <a:schemeClr val="bg1"/>
              </a:solidFill>
              <a:latin typeface="Calibri" pitchFamily="34" charset="0"/>
            </a:endParaRPr>
          </a:p>
        </p:txBody>
      </p:sp>
      <p:sp>
        <p:nvSpPr>
          <p:cNvPr id="2243" name="Text Box 195"/>
          <p:cNvSpPr txBox="1">
            <a:spLocks noChangeArrowheads="1"/>
          </p:cNvSpPr>
          <p:nvPr/>
        </p:nvSpPr>
        <p:spPr bwMode="auto">
          <a:xfrm>
            <a:off x="20116800" y="11645503"/>
            <a:ext cx="10969625" cy="9233297"/>
          </a:xfrm>
          <a:prstGeom prst="rect">
            <a:avLst/>
          </a:prstGeom>
          <a:solidFill>
            <a:schemeClr val="bg1"/>
          </a:solidFill>
          <a:ln>
            <a:noFill/>
          </a:ln>
          <a:effectLst/>
        </p:spPr>
        <p:txBody>
          <a:bodyPr lIns="182880" tIns="182880" rIns="182880" bIns="182880">
            <a:spAutoFit/>
          </a:bodyPr>
          <a:lstStyle/>
          <a:p>
            <a:pPr eaLnBrk="1" hangingPunct="1"/>
            <a:r>
              <a:rPr lang="en-US" dirty="0">
                <a:latin typeface="Calibri" pitchFamily="34" charset="0"/>
              </a:rPr>
              <a:t>The robot successfully was able to capture all the objects available in a given frame. Each object (or block) was given a labelled signature/color-code number. Each signature then had its corresponding elements such as:</a:t>
            </a:r>
          </a:p>
          <a:p>
            <a:pPr eaLnBrk="1" hangingPunct="1"/>
            <a:endParaRPr lang="en-US" dirty="0">
              <a:latin typeface="Calibri" pitchFamily="34" charset="0"/>
            </a:endParaRPr>
          </a:p>
          <a:p>
            <a:pPr eaLnBrk="1" hangingPunct="1"/>
            <a:r>
              <a:rPr lang="en-US" b="1" dirty="0">
                <a:latin typeface="Calibri" pitchFamily="34" charset="0"/>
              </a:rPr>
              <a:t>Signature</a:t>
            </a:r>
            <a:r>
              <a:rPr lang="en-US" dirty="0">
                <a:latin typeface="Calibri" pitchFamily="34" charset="0"/>
              </a:rPr>
              <a:t>: color-code number</a:t>
            </a:r>
          </a:p>
          <a:p>
            <a:pPr eaLnBrk="1" hangingPunct="1"/>
            <a:r>
              <a:rPr lang="en-US" b="1" dirty="0">
                <a:latin typeface="Calibri" pitchFamily="34" charset="0"/>
              </a:rPr>
              <a:t>X</a:t>
            </a:r>
            <a:r>
              <a:rPr lang="en-US" dirty="0">
                <a:latin typeface="Calibri" pitchFamily="34" charset="0"/>
              </a:rPr>
              <a:t>: x location of the center of the block</a:t>
            </a:r>
          </a:p>
          <a:p>
            <a:pPr eaLnBrk="1" hangingPunct="1"/>
            <a:r>
              <a:rPr lang="en-US" b="1" dirty="0">
                <a:latin typeface="Calibri" pitchFamily="34" charset="0"/>
              </a:rPr>
              <a:t>Y</a:t>
            </a:r>
            <a:r>
              <a:rPr lang="en-US" dirty="0">
                <a:latin typeface="Calibri" pitchFamily="34" charset="0"/>
              </a:rPr>
              <a:t>: y location of the center of the block</a:t>
            </a:r>
          </a:p>
          <a:p>
            <a:pPr eaLnBrk="1" hangingPunct="1"/>
            <a:r>
              <a:rPr lang="en-US" b="1" dirty="0">
                <a:latin typeface="Calibri" pitchFamily="34" charset="0"/>
              </a:rPr>
              <a:t>Width</a:t>
            </a:r>
            <a:r>
              <a:rPr lang="en-US" dirty="0">
                <a:latin typeface="Calibri" pitchFamily="34" charset="0"/>
              </a:rPr>
              <a:t>: Width of the block</a:t>
            </a:r>
          </a:p>
          <a:p>
            <a:pPr eaLnBrk="1" hangingPunct="1"/>
            <a:r>
              <a:rPr lang="en-US" b="1" dirty="0">
                <a:latin typeface="Calibri" pitchFamily="34" charset="0"/>
              </a:rPr>
              <a:t>Height</a:t>
            </a:r>
            <a:r>
              <a:rPr lang="en-US" dirty="0">
                <a:latin typeface="Calibri" pitchFamily="34" charset="0"/>
              </a:rPr>
              <a:t>: Height of the block</a:t>
            </a:r>
          </a:p>
          <a:p>
            <a:pPr eaLnBrk="1" hangingPunct="1"/>
            <a:r>
              <a:rPr lang="en-US" b="1" dirty="0">
                <a:latin typeface="Calibri" pitchFamily="34" charset="0"/>
              </a:rPr>
              <a:t>Angle</a:t>
            </a:r>
            <a:r>
              <a:rPr lang="en-US" dirty="0">
                <a:latin typeface="Calibri" pitchFamily="34" charset="0"/>
              </a:rPr>
              <a:t>: Angle of color-code in degrees</a:t>
            </a:r>
          </a:p>
          <a:p>
            <a:pPr eaLnBrk="1" hangingPunct="1"/>
            <a:endParaRPr lang="en-US" dirty="0">
              <a:latin typeface="Calibri" pitchFamily="34" charset="0"/>
            </a:endParaRPr>
          </a:p>
          <a:p>
            <a:pPr eaLnBrk="1" hangingPunct="1"/>
            <a:r>
              <a:rPr lang="en-US" dirty="0">
                <a:latin typeface="Calibri" pitchFamily="34" charset="0"/>
              </a:rPr>
              <a:t>The signature for each object was used to let the robot know to trigger specific instructions such as start, stop, turn left or right according to what the objects represented. The following algorithm (pseudocode) was executed whenever a certain object was viewable in the cameras frame:</a:t>
            </a:r>
          </a:p>
          <a:p>
            <a:pPr eaLnBrk="1" hangingPunct="1"/>
            <a:endParaRPr lang="en-US" dirty="0">
              <a:latin typeface="Calibri" pitchFamily="34" charset="0"/>
            </a:endParaRPr>
          </a:p>
          <a:p>
            <a:pPr eaLnBrk="1" hangingPunct="1"/>
            <a:r>
              <a:rPr lang="en-US" dirty="0">
                <a:latin typeface="Calibri" pitchFamily="34" charset="0"/>
              </a:rPr>
              <a:t>Initialize blocks[] structure</a:t>
            </a:r>
          </a:p>
          <a:p>
            <a:pPr eaLnBrk="1" hangingPunct="1"/>
            <a:r>
              <a:rPr lang="en-US" dirty="0">
                <a:latin typeface="Calibri" pitchFamily="34" charset="0"/>
              </a:rPr>
              <a:t>count = </a:t>
            </a:r>
            <a:r>
              <a:rPr lang="en-US" dirty="0" err="1">
                <a:latin typeface="Calibri" pitchFamily="34" charset="0"/>
              </a:rPr>
              <a:t>getblocks</a:t>
            </a:r>
            <a:r>
              <a:rPr lang="en-US" dirty="0">
                <a:latin typeface="Calibri" pitchFamily="34" charset="0"/>
              </a:rPr>
              <a:t>()                                       //number of objects saved to a signature</a:t>
            </a:r>
          </a:p>
          <a:p>
            <a:pPr eaLnBrk="1" hangingPunct="1"/>
            <a:r>
              <a:rPr lang="en-US" dirty="0">
                <a:latin typeface="Calibri" pitchFamily="34" charset="0"/>
              </a:rPr>
              <a:t>if count &gt; 0:</a:t>
            </a:r>
          </a:p>
          <a:p>
            <a:pPr eaLnBrk="1" hangingPunct="1"/>
            <a:r>
              <a:rPr lang="en-US" dirty="0">
                <a:latin typeface="Calibri" pitchFamily="34" charset="0"/>
              </a:rPr>
              <a:t>    if blocks[index].signature = 1:                //signature 1 corresponds to initiate program</a:t>
            </a:r>
          </a:p>
          <a:p>
            <a:pPr eaLnBrk="1" hangingPunct="1"/>
            <a:r>
              <a:rPr lang="en-US" dirty="0">
                <a:latin typeface="Calibri" pitchFamily="34" charset="0"/>
              </a:rPr>
              <a:t>        //do instructions</a:t>
            </a:r>
          </a:p>
          <a:p>
            <a:pPr eaLnBrk="1" hangingPunct="1"/>
            <a:r>
              <a:rPr lang="en-US" dirty="0">
                <a:latin typeface="Calibri" pitchFamily="34" charset="0"/>
              </a:rPr>
              <a:t>    if blocks[index].signature = </a:t>
            </a:r>
            <a:r>
              <a:rPr lang="en-US" dirty="0" err="1">
                <a:latin typeface="Calibri" pitchFamily="34" charset="0"/>
              </a:rPr>
              <a:t>stopCue</a:t>
            </a:r>
            <a:r>
              <a:rPr lang="en-US" dirty="0">
                <a:latin typeface="Calibri" pitchFamily="34" charset="0"/>
              </a:rPr>
              <a:t>:</a:t>
            </a:r>
          </a:p>
          <a:p>
            <a:pPr eaLnBrk="1" hangingPunct="1"/>
            <a:r>
              <a:rPr lang="en-US" dirty="0">
                <a:latin typeface="Calibri" pitchFamily="34" charset="0"/>
              </a:rPr>
              <a:t>        //stop	</a:t>
            </a:r>
          </a:p>
          <a:p>
            <a:pPr eaLnBrk="1" hangingPunct="1"/>
            <a:endParaRPr lang="en-US" dirty="0">
              <a:latin typeface="Calibri" pitchFamily="34" charset="0"/>
            </a:endParaRPr>
          </a:p>
        </p:txBody>
      </p:sp>
      <p:sp>
        <p:nvSpPr>
          <p:cNvPr id="2244" name="Text Box 196"/>
          <p:cNvSpPr txBox="1">
            <a:spLocks noChangeArrowheads="1"/>
          </p:cNvSpPr>
          <p:nvPr/>
        </p:nvSpPr>
        <p:spPr bwMode="auto">
          <a:xfrm>
            <a:off x="32004000" y="4570413"/>
            <a:ext cx="10969625" cy="2215991"/>
          </a:xfrm>
          <a:prstGeom prst="rect">
            <a:avLst/>
          </a:prstGeom>
          <a:solidFill>
            <a:schemeClr val="bg1"/>
          </a:solidFill>
          <a:ln>
            <a:noFill/>
          </a:ln>
          <a:effectLst/>
        </p:spPr>
        <p:txBody>
          <a:bodyPr lIns="182880" tIns="182880" rIns="182880" bIns="182880">
            <a:spAutoFit/>
          </a:bodyPr>
          <a:lstStyle/>
          <a:p>
            <a:pPr eaLnBrk="1" hangingPunct="1"/>
            <a:r>
              <a:rPr lang="en-US" dirty="0">
                <a:solidFill>
                  <a:prstClr val="black"/>
                </a:solidFill>
                <a:latin typeface="Calibri" pitchFamily="34" charset="0"/>
              </a:rPr>
              <a:t>In this study, by calculating certain elements of the detected object through the Pixy2 camera, the robot was able to accurately detect the object and follow instructions while locating itself in space. Using the object detection algorithm, the robot can now track multiple objects in its field of view with each object corresponding to a different task. This study shows how powerful and accurate optical tracking can be. </a:t>
            </a:r>
          </a:p>
        </p:txBody>
      </p:sp>
      <p:sp>
        <p:nvSpPr>
          <p:cNvPr id="2245" name="Text Box 197"/>
          <p:cNvSpPr txBox="1">
            <a:spLocks noChangeArrowheads="1"/>
          </p:cNvSpPr>
          <p:nvPr/>
        </p:nvSpPr>
        <p:spPr bwMode="auto">
          <a:xfrm>
            <a:off x="8229600" y="10339149"/>
            <a:ext cx="10969625" cy="4062651"/>
          </a:xfrm>
          <a:prstGeom prst="rect">
            <a:avLst/>
          </a:prstGeom>
          <a:solidFill>
            <a:schemeClr val="bg1"/>
          </a:solidFill>
          <a:ln>
            <a:noFill/>
          </a:ln>
          <a:effectLst/>
        </p:spPr>
        <p:txBody>
          <a:bodyPr lIns="182880" tIns="182880" rIns="182880" bIns="182880">
            <a:spAutoFit/>
          </a:bodyPr>
          <a:lstStyle/>
          <a:p>
            <a:pPr marL="342900" indent="-342900" eaLnBrk="1" hangingPunct="1">
              <a:buFontTx/>
              <a:buChar char="-"/>
            </a:pPr>
            <a:r>
              <a:rPr lang="en-US" dirty="0">
                <a:latin typeface="Calibri" pitchFamily="34" charset="0"/>
              </a:rPr>
              <a:t>Anker </a:t>
            </a:r>
            <a:r>
              <a:rPr lang="en-US" dirty="0" err="1">
                <a:latin typeface="Calibri" pitchFamily="34" charset="0"/>
              </a:rPr>
              <a:t>PowerCore</a:t>
            </a:r>
            <a:r>
              <a:rPr lang="en-US" dirty="0">
                <a:latin typeface="Calibri" pitchFamily="34" charset="0"/>
              </a:rPr>
              <a:t> 5000 Portable Charger</a:t>
            </a:r>
          </a:p>
          <a:p>
            <a:pPr marL="342900" indent="-342900" eaLnBrk="1" hangingPunct="1">
              <a:buFontTx/>
              <a:buChar char="-"/>
            </a:pPr>
            <a:r>
              <a:rPr lang="en-US" dirty="0">
                <a:latin typeface="Calibri" pitchFamily="34" charset="0"/>
              </a:rPr>
              <a:t>Charmed Labs Pixy2 Camera</a:t>
            </a:r>
          </a:p>
          <a:p>
            <a:pPr marL="342900" indent="-342900" eaLnBrk="1" hangingPunct="1">
              <a:buFontTx/>
              <a:buChar char="-"/>
            </a:pPr>
            <a:r>
              <a:rPr lang="en-US" dirty="0" err="1">
                <a:latin typeface="Calibri" pitchFamily="34" charset="0"/>
              </a:rPr>
              <a:t>Cytron</a:t>
            </a:r>
            <a:r>
              <a:rPr lang="en-US" dirty="0">
                <a:latin typeface="Calibri" pitchFamily="34" charset="0"/>
              </a:rPr>
              <a:t> 2x10A Motor Driver HAT</a:t>
            </a:r>
          </a:p>
          <a:p>
            <a:pPr marL="342900" indent="-342900" eaLnBrk="1" hangingPunct="1">
              <a:buFontTx/>
              <a:buChar char="-"/>
            </a:pPr>
            <a:r>
              <a:rPr lang="en-US" dirty="0">
                <a:latin typeface="Calibri" pitchFamily="34" charset="0"/>
              </a:rPr>
              <a:t>Raspberry Pi 3 B+</a:t>
            </a:r>
          </a:p>
          <a:p>
            <a:pPr marL="342900" indent="-342900" eaLnBrk="1" hangingPunct="1">
              <a:buFontTx/>
              <a:buChar char="-"/>
            </a:pPr>
            <a:r>
              <a:rPr lang="en-US" dirty="0">
                <a:latin typeface="Calibri" pitchFamily="34" charset="0"/>
              </a:rPr>
              <a:t>Perseids Robot Chassis</a:t>
            </a:r>
          </a:p>
          <a:p>
            <a:pPr marL="342900" indent="-342900" eaLnBrk="1" hangingPunct="1">
              <a:buFontTx/>
              <a:buChar char="-"/>
            </a:pPr>
            <a:r>
              <a:rPr lang="en-US" dirty="0">
                <a:latin typeface="Calibri" pitchFamily="34" charset="0"/>
              </a:rPr>
              <a:t>2 x DC Gear Motor</a:t>
            </a:r>
          </a:p>
          <a:p>
            <a:pPr marL="342900" indent="-342900" eaLnBrk="1" hangingPunct="1">
              <a:buFontTx/>
              <a:buChar char="-"/>
            </a:pPr>
            <a:r>
              <a:rPr lang="en-US" dirty="0">
                <a:latin typeface="Calibri" pitchFamily="34" charset="0"/>
              </a:rPr>
              <a:t>2 x Speed encoder</a:t>
            </a:r>
          </a:p>
          <a:p>
            <a:pPr marL="342900" indent="-342900" eaLnBrk="1" hangingPunct="1">
              <a:buFontTx/>
              <a:buChar char="-"/>
            </a:pPr>
            <a:r>
              <a:rPr lang="en-US" dirty="0">
                <a:latin typeface="Calibri" pitchFamily="34" charset="0"/>
              </a:rPr>
              <a:t>2 x Wheels + 1 Universal Wheel</a:t>
            </a:r>
          </a:p>
          <a:p>
            <a:pPr marL="342900" indent="-342900" eaLnBrk="1" hangingPunct="1">
              <a:buFontTx/>
              <a:buChar char="-"/>
            </a:pPr>
            <a:r>
              <a:rPr lang="en-US" dirty="0">
                <a:latin typeface="Calibri" pitchFamily="34" charset="0"/>
              </a:rPr>
              <a:t>Battery Box</a:t>
            </a:r>
          </a:p>
          <a:p>
            <a:pPr marL="342900" indent="-342900" eaLnBrk="1" hangingPunct="1">
              <a:buFontTx/>
              <a:buChar char="-"/>
            </a:pPr>
            <a:r>
              <a:rPr lang="en-US" dirty="0">
                <a:latin typeface="Calibri" pitchFamily="34" charset="0"/>
              </a:rPr>
              <a:t>4 x AA Batteries</a:t>
            </a:r>
          </a:p>
        </p:txBody>
      </p:sp>
      <p:sp>
        <p:nvSpPr>
          <p:cNvPr id="2246" name="Text Box 198"/>
          <p:cNvSpPr txBox="1">
            <a:spLocks noChangeArrowheads="1"/>
          </p:cNvSpPr>
          <p:nvPr/>
        </p:nvSpPr>
        <p:spPr bwMode="auto">
          <a:xfrm>
            <a:off x="32004000" y="15550277"/>
            <a:ext cx="10969625" cy="2585323"/>
          </a:xfrm>
          <a:prstGeom prst="rect">
            <a:avLst/>
          </a:prstGeom>
          <a:solidFill>
            <a:schemeClr val="bg1"/>
          </a:solidFill>
          <a:ln>
            <a:noFill/>
          </a:ln>
          <a:effectLst/>
        </p:spPr>
        <p:txBody>
          <a:bodyPr lIns="182880" tIns="182880" rIns="182880" bIns="182880">
            <a:spAutoFit/>
          </a:bodyPr>
          <a:lstStyle/>
          <a:p>
            <a:pPr eaLnBrk="1" hangingPunct="1"/>
            <a:r>
              <a:rPr lang="en-US" dirty="0">
                <a:latin typeface="Calibri" pitchFamily="34" charset="0"/>
              </a:rPr>
              <a:t>Optical tracking for scene stages in a theatre environment is an innovative way in the field of robotic guidance. This study shows that an objects data can be read in through a camera attached to a microcontroller which runs an algorithm to follow certain instructions when the object is in the field of view. We are able to produce a fully functioning robot that can be now translated to a larger prototype that can be tested in a stage setting. </a:t>
            </a:r>
          </a:p>
        </p:txBody>
      </p:sp>
      <p:sp>
        <p:nvSpPr>
          <p:cNvPr id="2247" name="Text Box 199"/>
          <p:cNvSpPr txBox="1">
            <a:spLocks noChangeArrowheads="1"/>
          </p:cNvSpPr>
          <p:nvPr/>
        </p:nvSpPr>
        <p:spPr bwMode="auto">
          <a:xfrm>
            <a:off x="8229600" y="4570413"/>
            <a:ext cx="10969625" cy="4801314"/>
          </a:xfrm>
          <a:prstGeom prst="rect">
            <a:avLst/>
          </a:prstGeom>
          <a:solidFill>
            <a:schemeClr val="bg1"/>
          </a:solidFill>
          <a:ln>
            <a:noFill/>
          </a:ln>
          <a:effectLst/>
        </p:spPr>
        <p:txBody>
          <a:bodyPr lIns="182880" tIns="182880" rIns="182880" bIns="182880">
            <a:spAutoFit/>
          </a:bodyPr>
          <a:lstStyle/>
          <a:p>
            <a:pPr eaLnBrk="1" hangingPunct="1"/>
            <a:r>
              <a:rPr lang="en-US" dirty="0">
                <a:latin typeface="Calibri" pitchFamily="34" charset="0"/>
              </a:rPr>
              <a:t>In a theatre setting, moving props and platforms require the effort from crew members, pulleys and/or other mechanisms. These methods are inefficient and outdated. There are over 10 million hues of colors that a computer can detect. We can use the idea of color codes to relate them to an object. The color code related to the object will be so distinct that other hue signatures in a stage environment will not affect it. The hue emitted can be detected through the robot from various ranges so the position of the object does not matter. The purpose of this study is to be able to read “spike marks” which could represent positions of props or scenery in a theatre stage. The robot is able to use object cues to have a “home base” guiding mechanism. The big picture is to translate this prototype robot into a bigger robot to move stage platforms through automation which could be used in an UMD stage production in the near future. </a:t>
            </a:r>
            <a:endParaRPr lang="en-US" dirty="0">
              <a:solidFill>
                <a:schemeClr val="tx1"/>
              </a:solidFill>
              <a:latin typeface="Calibri" pitchFamily="34" charset="0"/>
            </a:endParaRPr>
          </a:p>
        </p:txBody>
      </p:sp>
      <p:sp>
        <p:nvSpPr>
          <p:cNvPr id="2248" name="Text Box 200"/>
          <p:cNvSpPr txBox="1">
            <a:spLocks noChangeArrowheads="1"/>
          </p:cNvSpPr>
          <p:nvPr/>
        </p:nvSpPr>
        <p:spPr bwMode="auto">
          <a:xfrm>
            <a:off x="32004000" y="19032141"/>
            <a:ext cx="10969625" cy="2123658"/>
          </a:xfrm>
          <a:prstGeom prst="rect">
            <a:avLst/>
          </a:prstGeom>
          <a:solidFill>
            <a:schemeClr val="bg1"/>
          </a:solidFill>
          <a:ln>
            <a:noFill/>
          </a:ln>
          <a:effectLst/>
        </p:spPr>
        <p:txBody>
          <a:bodyPr lIns="182880" tIns="182880" rIns="182880" bIns="182880">
            <a:spAutoFit/>
          </a:bodyPr>
          <a:lstStyle>
            <a:lvl1pPr marL="457200" indent="-457200">
              <a:defRPr>
                <a:solidFill>
                  <a:schemeClr val="tx1"/>
                </a:solidFill>
                <a:latin typeface="Arial" charset="0"/>
              </a:defRPr>
            </a:lvl1pPr>
            <a:lvl2pPr marL="914400" indent="-342900">
              <a:defRPr>
                <a:solidFill>
                  <a:schemeClr val="tx1"/>
                </a:solidFill>
                <a:latin typeface="Arial" charset="0"/>
              </a:defRPr>
            </a:lvl2pPr>
            <a:lvl3pPr marL="1371600" indent="-342900">
              <a:defRPr>
                <a:solidFill>
                  <a:schemeClr val="tx1"/>
                </a:solidFill>
                <a:latin typeface="Arial" charset="0"/>
              </a:defRPr>
            </a:lvl3pPr>
            <a:lvl4pPr marL="1828800" indent="-342900">
              <a:defRPr>
                <a:solidFill>
                  <a:schemeClr val="tx1"/>
                </a:solidFill>
                <a:latin typeface="Arial" charset="0"/>
              </a:defRPr>
            </a:lvl4pPr>
            <a:lvl5pPr marL="2286000" indent="-342900">
              <a:defRPr>
                <a:solidFill>
                  <a:schemeClr val="tx1"/>
                </a:solidFill>
                <a:latin typeface="Arial" charset="0"/>
              </a:defRPr>
            </a:lvl5pPr>
            <a:lvl6pPr marL="2743200" indent="-342900" fontAlgn="base">
              <a:spcBef>
                <a:spcPct val="0"/>
              </a:spcBef>
              <a:spcAft>
                <a:spcPct val="0"/>
              </a:spcAft>
              <a:defRPr>
                <a:solidFill>
                  <a:schemeClr val="tx1"/>
                </a:solidFill>
                <a:latin typeface="Arial" charset="0"/>
              </a:defRPr>
            </a:lvl6pPr>
            <a:lvl7pPr marL="3200400" indent="-342900" fontAlgn="base">
              <a:spcBef>
                <a:spcPct val="0"/>
              </a:spcBef>
              <a:spcAft>
                <a:spcPct val="0"/>
              </a:spcAft>
              <a:defRPr>
                <a:solidFill>
                  <a:schemeClr val="tx1"/>
                </a:solidFill>
                <a:latin typeface="Arial" charset="0"/>
              </a:defRPr>
            </a:lvl7pPr>
            <a:lvl8pPr marL="3657600" indent="-342900" fontAlgn="base">
              <a:spcBef>
                <a:spcPct val="0"/>
              </a:spcBef>
              <a:spcAft>
                <a:spcPct val="0"/>
              </a:spcAft>
              <a:defRPr>
                <a:solidFill>
                  <a:schemeClr val="tx1"/>
                </a:solidFill>
                <a:latin typeface="Arial" charset="0"/>
              </a:defRPr>
            </a:lvl8pPr>
            <a:lvl9pPr marL="4114800" indent="-342900" fontAlgn="base">
              <a:spcBef>
                <a:spcPct val="0"/>
              </a:spcBef>
              <a:spcAft>
                <a:spcPct val="0"/>
              </a:spcAft>
              <a:defRPr>
                <a:solidFill>
                  <a:schemeClr val="tx1"/>
                </a:solidFill>
                <a:latin typeface="Arial" charset="0"/>
              </a:defRPr>
            </a:lvl9pPr>
          </a:lstStyle>
          <a:p>
            <a:pPr>
              <a:spcAft>
                <a:spcPct val="50000"/>
              </a:spcAft>
              <a:buFontTx/>
              <a:buAutoNum type="arabicPeriod"/>
            </a:pPr>
            <a:r>
              <a:rPr lang="en-US" sz="1800" dirty="0" err="1"/>
              <a:t>Charmedlabs</a:t>
            </a:r>
            <a:r>
              <a:rPr lang="en-US" sz="1800" dirty="0"/>
              <a:t>. “Charmed Labs Pixy2.” </a:t>
            </a:r>
            <a:r>
              <a:rPr lang="en-US" sz="1800" i="1" dirty="0"/>
              <a:t>GitHub</a:t>
            </a:r>
            <a:r>
              <a:rPr lang="en-US" sz="1800" dirty="0"/>
              <a:t>, 23 Aug. 2019, </a:t>
            </a:r>
            <a:r>
              <a:rPr lang="en-US" sz="1800" dirty="0">
                <a:hlinkClick r:id="rId4"/>
              </a:rPr>
              <a:t>https://github.com/charmedlabs/pixy2</a:t>
            </a:r>
            <a:r>
              <a:rPr lang="en-US" sz="1800" dirty="0"/>
              <a:t>.</a:t>
            </a:r>
            <a:endParaRPr lang="en-US" sz="1800" dirty="0">
              <a:latin typeface="Calibri" pitchFamily="34" charset="0"/>
            </a:endParaRPr>
          </a:p>
          <a:p>
            <a:pPr>
              <a:spcAft>
                <a:spcPct val="50000"/>
              </a:spcAft>
              <a:buFontTx/>
              <a:buAutoNum type="arabicPeriod"/>
            </a:pPr>
            <a:r>
              <a:rPr lang="en-US" sz="1800" dirty="0" err="1"/>
              <a:t>CytronTechnologies</a:t>
            </a:r>
            <a:r>
              <a:rPr lang="en-US" sz="1800" dirty="0"/>
              <a:t>. “Cytron_MDD10_Hat.” </a:t>
            </a:r>
            <a:r>
              <a:rPr lang="en-US" sz="1800" i="1" dirty="0"/>
              <a:t>GitHub</a:t>
            </a:r>
            <a:r>
              <a:rPr lang="en-US" sz="1800" dirty="0"/>
              <a:t>, </a:t>
            </a:r>
            <a:r>
              <a:rPr lang="en-US" sz="1800" dirty="0">
                <a:hlinkClick r:id="rId5"/>
              </a:rPr>
              <a:t>https://github.com/CytronTechnologies/Cytron_MDD10_Hat</a:t>
            </a:r>
            <a:r>
              <a:rPr lang="en-US" sz="1800" dirty="0"/>
              <a:t>.</a:t>
            </a:r>
          </a:p>
          <a:p>
            <a:pPr>
              <a:spcAft>
                <a:spcPct val="50000"/>
              </a:spcAft>
              <a:buFontTx/>
              <a:buAutoNum type="arabicPeriod"/>
            </a:pPr>
            <a:r>
              <a:rPr lang="it-IT" sz="1800" dirty="0"/>
              <a:t>“Pixy2 API .” </a:t>
            </a:r>
            <a:r>
              <a:rPr lang="it-IT" sz="1800" i="1" dirty="0"/>
              <a:t>Wiki:v2:general_api [Documentation]</a:t>
            </a:r>
            <a:r>
              <a:rPr lang="it-IT" sz="1800" dirty="0"/>
              <a:t>, </a:t>
            </a:r>
            <a:r>
              <a:rPr lang="it-IT" sz="1800" dirty="0">
                <a:hlinkClick r:id="rId6"/>
              </a:rPr>
              <a:t>https://docs.pixycam.com/wiki/doku.php?id=wiki:v2:general_api</a:t>
            </a:r>
            <a:r>
              <a:rPr lang="it-IT" dirty="0"/>
              <a:t>.</a:t>
            </a:r>
          </a:p>
        </p:txBody>
      </p:sp>
      <p:pic>
        <p:nvPicPr>
          <p:cNvPr id="3" name="Picture 2">
            <a:extLst>
              <a:ext uri="{FF2B5EF4-FFF2-40B4-BE49-F238E27FC236}">
                <a16:creationId xmlns:a16="http://schemas.microsoft.com/office/drawing/2014/main" id="{6CCB267C-18E1-4786-8325-019DD0FD542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6136" y="629349"/>
            <a:ext cx="6662928" cy="2395728"/>
          </a:xfrm>
          <a:prstGeom prst="rect">
            <a:avLst/>
          </a:prstGeom>
        </p:spPr>
      </p:pic>
      <p:sp>
        <p:nvSpPr>
          <p:cNvPr id="33" name="Text Box 131">
            <a:extLst>
              <a:ext uri="{FF2B5EF4-FFF2-40B4-BE49-F238E27FC236}">
                <a16:creationId xmlns:a16="http://schemas.microsoft.com/office/drawing/2014/main" id="{372E8ED7-A5E7-4481-8CE0-AFDDFB2D5285}"/>
              </a:ext>
            </a:extLst>
          </p:cNvPr>
          <p:cNvSpPr txBox="1">
            <a:spLocks noChangeArrowheads="1"/>
          </p:cNvSpPr>
          <p:nvPr/>
        </p:nvSpPr>
        <p:spPr bwMode="auto">
          <a:xfrm>
            <a:off x="8232775" y="14401800"/>
            <a:ext cx="109696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a:latin typeface="Calibri" pitchFamily="34" charset="0"/>
              </a:rPr>
              <a:t>METHODS</a:t>
            </a:r>
          </a:p>
        </p:txBody>
      </p:sp>
      <p:sp>
        <p:nvSpPr>
          <p:cNvPr id="34" name="Text Box 197">
            <a:extLst>
              <a:ext uri="{FF2B5EF4-FFF2-40B4-BE49-F238E27FC236}">
                <a16:creationId xmlns:a16="http://schemas.microsoft.com/office/drawing/2014/main" id="{A6E0D2A9-D264-4751-8BDD-432715DE5165}"/>
              </a:ext>
            </a:extLst>
          </p:cNvPr>
          <p:cNvSpPr txBox="1">
            <a:spLocks noChangeArrowheads="1"/>
          </p:cNvSpPr>
          <p:nvPr/>
        </p:nvSpPr>
        <p:spPr bwMode="auto">
          <a:xfrm>
            <a:off x="8224837" y="15392400"/>
            <a:ext cx="10969625" cy="5539978"/>
          </a:xfrm>
          <a:prstGeom prst="rect">
            <a:avLst/>
          </a:prstGeom>
          <a:solidFill>
            <a:schemeClr val="bg1"/>
          </a:solidFill>
          <a:ln>
            <a:noFill/>
          </a:ln>
          <a:effectLst/>
        </p:spPr>
        <p:txBody>
          <a:bodyPr lIns="182880" tIns="182880" rIns="182880" bIns="182880">
            <a:spAutoFit/>
          </a:bodyPr>
          <a:lstStyle/>
          <a:p>
            <a:pPr eaLnBrk="1" hangingPunct="1"/>
            <a:r>
              <a:rPr lang="en-US" b="1" dirty="0">
                <a:latin typeface="Calibri" pitchFamily="34" charset="0"/>
              </a:rPr>
              <a:t>Robot</a:t>
            </a:r>
            <a:r>
              <a:rPr lang="en-US" dirty="0">
                <a:latin typeface="Calibri" pitchFamily="34" charset="0"/>
              </a:rPr>
              <a:t>: To create a robot used for this study, the two wheels were attached to the DC motors which were hooked up to the battery pack. A Raspberry Pi microcontroller was connected to a power bank for power output. All these hardware components were then built on to a chassis to assemble a functional robot.</a:t>
            </a:r>
          </a:p>
          <a:p>
            <a:pPr eaLnBrk="1" hangingPunct="1"/>
            <a:endParaRPr lang="en-US" dirty="0">
              <a:latin typeface="Calibri" pitchFamily="34" charset="0"/>
            </a:endParaRPr>
          </a:p>
          <a:p>
            <a:pPr eaLnBrk="1" hangingPunct="1"/>
            <a:r>
              <a:rPr lang="en-US" b="1" dirty="0">
                <a:latin typeface="Calibri" pitchFamily="34" charset="0"/>
              </a:rPr>
              <a:t>Camera</a:t>
            </a:r>
            <a:r>
              <a:rPr lang="en-US" dirty="0">
                <a:latin typeface="Calibri" pitchFamily="34" charset="0"/>
              </a:rPr>
              <a:t>: A Pixy2 camera was used for this study which was attached directly through USB to the microcontroller which provided power as well as connectivity.  </a:t>
            </a:r>
          </a:p>
          <a:p>
            <a:pPr eaLnBrk="1" hangingPunct="1"/>
            <a:endParaRPr lang="en-US" dirty="0">
              <a:latin typeface="Calibri" pitchFamily="34" charset="0"/>
            </a:endParaRPr>
          </a:p>
          <a:p>
            <a:pPr eaLnBrk="1" hangingPunct="1"/>
            <a:r>
              <a:rPr lang="en-US" b="1" dirty="0">
                <a:latin typeface="Calibri" pitchFamily="34" charset="0"/>
              </a:rPr>
              <a:t>Software and programming components</a:t>
            </a:r>
            <a:r>
              <a:rPr lang="en-US" dirty="0">
                <a:latin typeface="Calibri" pitchFamily="34" charset="0"/>
              </a:rPr>
              <a:t>: This robot was programmed using integrated C and Python. The libraries used where the Pixy2 libraries by Charmed Labs and the GPIO libraries for the Raspberry Pi. The software's used were the </a:t>
            </a:r>
            <a:r>
              <a:rPr lang="en-US" dirty="0" err="1">
                <a:latin typeface="Calibri" pitchFamily="34" charset="0"/>
              </a:rPr>
              <a:t>PixyMon</a:t>
            </a:r>
            <a:r>
              <a:rPr lang="en-US" dirty="0">
                <a:latin typeface="Calibri" pitchFamily="34" charset="0"/>
              </a:rPr>
              <a:t> GUI and Python IDE’s while using both a Windows and Linux environment simultaneously. The algorithm created reads a color signature from an object, then follows specific instructions related to that object like speed and direction.</a:t>
            </a:r>
          </a:p>
        </p:txBody>
      </p:sp>
      <p:sp>
        <p:nvSpPr>
          <p:cNvPr id="39" name="Text Box 134">
            <a:extLst>
              <a:ext uri="{FF2B5EF4-FFF2-40B4-BE49-F238E27FC236}">
                <a16:creationId xmlns:a16="http://schemas.microsoft.com/office/drawing/2014/main" id="{14686497-08F6-4B44-88CB-7C1C35C1C660}"/>
              </a:ext>
            </a:extLst>
          </p:cNvPr>
          <p:cNvSpPr txBox="1">
            <a:spLocks noChangeArrowheads="1"/>
          </p:cNvSpPr>
          <p:nvPr/>
        </p:nvSpPr>
        <p:spPr bwMode="auto">
          <a:xfrm>
            <a:off x="32080200" y="6781800"/>
            <a:ext cx="10969625"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28600" tIns="228600" rIns="228600" bIns="228600" anchor="ctr" anchorCtr="1"/>
          <a:lstStyle>
            <a:lvl1pPr defTabSz="4389438">
              <a:defRPr>
                <a:solidFill>
                  <a:schemeClr val="tx1"/>
                </a:solidFill>
                <a:latin typeface="Arial" charset="0"/>
              </a:defRPr>
            </a:lvl1pPr>
            <a:lvl2pPr defTabSz="4389438">
              <a:defRPr>
                <a:solidFill>
                  <a:schemeClr val="tx1"/>
                </a:solidFill>
                <a:latin typeface="Arial" charset="0"/>
              </a:defRPr>
            </a:lvl2pPr>
            <a:lvl3pPr defTabSz="4389438">
              <a:defRPr>
                <a:solidFill>
                  <a:schemeClr val="tx1"/>
                </a:solidFill>
                <a:latin typeface="Arial" charset="0"/>
              </a:defRPr>
            </a:lvl3pPr>
            <a:lvl4pPr defTabSz="4389438">
              <a:defRPr>
                <a:solidFill>
                  <a:schemeClr val="tx1"/>
                </a:solidFill>
                <a:latin typeface="Arial" charset="0"/>
              </a:defRPr>
            </a:lvl4pPr>
            <a:lvl5pPr defTabSz="4389438">
              <a:defRPr>
                <a:solidFill>
                  <a:schemeClr val="tx1"/>
                </a:solidFill>
                <a:latin typeface="Arial" charset="0"/>
              </a:defRPr>
            </a:lvl5pPr>
            <a:lvl6pPr defTabSz="4389438" fontAlgn="base">
              <a:spcBef>
                <a:spcPct val="0"/>
              </a:spcBef>
              <a:spcAft>
                <a:spcPct val="0"/>
              </a:spcAft>
              <a:defRPr>
                <a:solidFill>
                  <a:schemeClr val="tx1"/>
                </a:solidFill>
                <a:latin typeface="Arial" charset="0"/>
              </a:defRPr>
            </a:lvl6pPr>
            <a:lvl7pPr defTabSz="4389438" fontAlgn="base">
              <a:spcBef>
                <a:spcPct val="0"/>
              </a:spcBef>
              <a:spcAft>
                <a:spcPct val="0"/>
              </a:spcAft>
              <a:defRPr>
                <a:solidFill>
                  <a:schemeClr val="tx1"/>
                </a:solidFill>
                <a:latin typeface="Arial" charset="0"/>
              </a:defRPr>
            </a:lvl7pPr>
            <a:lvl8pPr defTabSz="4389438" fontAlgn="base">
              <a:spcBef>
                <a:spcPct val="0"/>
              </a:spcBef>
              <a:spcAft>
                <a:spcPct val="0"/>
              </a:spcAft>
              <a:defRPr>
                <a:solidFill>
                  <a:schemeClr val="tx1"/>
                </a:solidFill>
                <a:latin typeface="Arial" charset="0"/>
              </a:defRPr>
            </a:lvl8pPr>
            <a:lvl9pPr defTabSz="4389438" fontAlgn="base">
              <a:spcBef>
                <a:spcPct val="0"/>
              </a:spcBef>
              <a:spcAft>
                <a:spcPct val="0"/>
              </a:spcAft>
              <a:defRPr>
                <a:solidFill>
                  <a:schemeClr val="tx1"/>
                </a:solidFill>
                <a:latin typeface="Arial" charset="0"/>
              </a:defRPr>
            </a:lvl9pPr>
          </a:lstStyle>
          <a:p>
            <a:r>
              <a:rPr lang="en-US" sz="4000" b="1" dirty="0">
                <a:latin typeface="Calibri" pitchFamily="34" charset="0"/>
              </a:rPr>
              <a:t>FUTURE WORK</a:t>
            </a:r>
          </a:p>
        </p:txBody>
      </p:sp>
      <p:sp>
        <p:nvSpPr>
          <p:cNvPr id="40" name="Text Box 196">
            <a:extLst>
              <a:ext uri="{FF2B5EF4-FFF2-40B4-BE49-F238E27FC236}">
                <a16:creationId xmlns:a16="http://schemas.microsoft.com/office/drawing/2014/main" id="{CB492F92-9A7C-411E-89E1-2E131D2141FC}"/>
              </a:ext>
            </a:extLst>
          </p:cNvPr>
          <p:cNvSpPr txBox="1">
            <a:spLocks noChangeArrowheads="1"/>
          </p:cNvSpPr>
          <p:nvPr/>
        </p:nvSpPr>
        <p:spPr bwMode="auto">
          <a:xfrm>
            <a:off x="32080200" y="7766209"/>
            <a:ext cx="10969625" cy="3693319"/>
          </a:xfrm>
          <a:prstGeom prst="rect">
            <a:avLst/>
          </a:prstGeom>
          <a:solidFill>
            <a:schemeClr val="bg1"/>
          </a:solidFill>
          <a:ln>
            <a:noFill/>
          </a:ln>
          <a:effectLst/>
        </p:spPr>
        <p:txBody>
          <a:bodyPr lIns="182880" tIns="182880" rIns="182880" bIns="182880">
            <a:spAutoFit/>
          </a:bodyPr>
          <a:lstStyle/>
          <a:p>
            <a:pPr eaLnBrk="1" hangingPunct="1"/>
            <a:r>
              <a:rPr lang="en-US" dirty="0">
                <a:solidFill>
                  <a:prstClr val="black"/>
                </a:solidFill>
                <a:latin typeface="Calibri" pitchFamily="34" charset="0"/>
              </a:rPr>
              <a:t>Achieving a fully functioning robot that can detect multiple objects through various distances was a rewarding task, but there are many additional features that should be added to the robot to be fully successful in a stage environment. One addition would be object following. The robot should be automated to follow a particular object till it reaches its goal state. Right now the instructions are restricted and human controlled. Another important addition would be collision avoidance. If there are other props/sets on the stage that are meant to not move, the robot needs to successfully avoid that object and continue its main task. These two features will be the main focus moving forward.</a:t>
            </a:r>
          </a:p>
        </p:txBody>
      </p:sp>
      <p:pic>
        <p:nvPicPr>
          <p:cNvPr id="7" name="Picture 6" descr="A picture containing appliance&#10;&#10;Description automatically generated">
            <a:extLst>
              <a:ext uri="{FF2B5EF4-FFF2-40B4-BE49-F238E27FC236}">
                <a16:creationId xmlns:a16="http://schemas.microsoft.com/office/drawing/2014/main" id="{549263AF-B980-465B-97E9-F0BB203A683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834781" y="4570413"/>
            <a:ext cx="6721612" cy="4051073"/>
          </a:xfrm>
          <a:prstGeom prst="rect">
            <a:avLst/>
          </a:prstGeom>
        </p:spPr>
      </p:pic>
      <p:pic>
        <p:nvPicPr>
          <p:cNvPr id="14" name="Picture 13" descr="A close up of a screen&#10;&#10;Description automatically generated">
            <a:extLst>
              <a:ext uri="{FF2B5EF4-FFF2-40B4-BE49-F238E27FC236}">
                <a16:creationId xmlns:a16="http://schemas.microsoft.com/office/drawing/2014/main" id="{F4095B43-86A7-4CB9-90FE-1CA0BDFB007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103391" y="11582400"/>
            <a:ext cx="10969625" cy="2594750"/>
          </a:xfrm>
          <a:prstGeom prst="rect">
            <a:avLst/>
          </a:prstGeom>
        </p:spPr>
      </p:pic>
      <p:pic>
        <p:nvPicPr>
          <p:cNvPr id="16" name="Picture 15" descr="Fig1">
            <a:extLst>
              <a:ext uri="{FF2B5EF4-FFF2-40B4-BE49-F238E27FC236}">
                <a16:creationId xmlns:a16="http://schemas.microsoft.com/office/drawing/2014/main" id="{EF932EE6-BDC7-46B5-999B-5180D31EDE5E}"/>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9919914" y="4570413"/>
            <a:ext cx="4194175" cy="5592233"/>
          </a:xfrm>
          <a:prstGeom prst="rect">
            <a:avLst/>
          </a:prstGeom>
        </p:spPr>
      </p:pic>
      <p:pic>
        <p:nvPicPr>
          <p:cNvPr id="18" name="Picture 17">
            <a:extLst>
              <a:ext uri="{FF2B5EF4-FFF2-40B4-BE49-F238E27FC236}">
                <a16:creationId xmlns:a16="http://schemas.microsoft.com/office/drawing/2014/main" id="{729BFD03-9479-409E-809E-65387509D36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029205" y="9532222"/>
            <a:ext cx="5256789" cy="7009052"/>
          </a:xfrm>
          <a:prstGeom prst="rect">
            <a:avLst/>
          </a:prstGeom>
        </p:spPr>
      </p:pic>
      <p:sp>
        <p:nvSpPr>
          <p:cNvPr id="19" name="TextBox 18">
            <a:extLst>
              <a:ext uri="{FF2B5EF4-FFF2-40B4-BE49-F238E27FC236}">
                <a16:creationId xmlns:a16="http://schemas.microsoft.com/office/drawing/2014/main" id="{505C78DC-6CDF-4927-BE0A-E4648164E09A}"/>
              </a:ext>
            </a:extLst>
          </p:cNvPr>
          <p:cNvSpPr txBox="1"/>
          <p:nvPr/>
        </p:nvSpPr>
        <p:spPr>
          <a:xfrm>
            <a:off x="1029205" y="16683335"/>
            <a:ext cx="5256789" cy="461665"/>
          </a:xfrm>
          <a:prstGeom prst="rect">
            <a:avLst/>
          </a:prstGeom>
          <a:noFill/>
        </p:spPr>
        <p:txBody>
          <a:bodyPr wrap="square" rtlCol="0">
            <a:spAutoFit/>
          </a:bodyPr>
          <a:lstStyle/>
          <a:p>
            <a:r>
              <a:rPr lang="en-US" dirty="0">
                <a:solidFill>
                  <a:schemeClr val="bg1"/>
                </a:solidFill>
              </a:rPr>
              <a:t>Fig 1. The TARS Robot</a:t>
            </a:r>
          </a:p>
        </p:txBody>
      </p:sp>
      <p:sp>
        <p:nvSpPr>
          <p:cNvPr id="20" name="TextBox 19">
            <a:extLst>
              <a:ext uri="{FF2B5EF4-FFF2-40B4-BE49-F238E27FC236}">
                <a16:creationId xmlns:a16="http://schemas.microsoft.com/office/drawing/2014/main" id="{359FE3F4-3D70-44F8-948D-750E7954AC02}"/>
              </a:ext>
            </a:extLst>
          </p:cNvPr>
          <p:cNvSpPr txBox="1"/>
          <p:nvPr/>
        </p:nvSpPr>
        <p:spPr>
          <a:xfrm>
            <a:off x="19919914" y="10355124"/>
            <a:ext cx="4194175" cy="465276"/>
          </a:xfrm>
          <a:prstGeom prst="rect">
            <a:avLst/>
          </a:prstGeom>
          <a:noFill/>
        </p:spPr>
        <p:txBody>
          <a:bodyPr wrap="square" rtlCol="0">
            <a:spAutoFit/>
          </a:bodyPr>
          <a:lstStyle/>
          <a:p>
            <a:r>
              <a:rPr lang="en-US" dirty="0"/>
              <a:t>Fig 2. Pixy2 Camera</a:t>
            </a:r>
          </a:p>
        </p:txBody>
      </p:sp>
      <p:sp>
        <p:nvSpPr>
          <p:cNvPr id="21" name="TextBox 20">
            <a:extLst>
              <a:ext uri="{FF2B5EF4-FFF2-40B4-BE49-F238E27FC236}">
                <a16:creationId xmlns:a16="http://schemas.microsoft.com/office/drawing/2014/main" id="{3267A225-F959-4A7C-96A5-4C43C5830CF5}"/>
              </a:ext>
            </a:extLst>
          </p:cNvPr>
          <p:cNvSpPr txBox="1"/>
          <p:nvPr/>
        </p:nvSpPr>
        <p:spPr>
          <a:xfrm>
            <a:off x="24834778" y="8758535"/>
            <a:ext cx="6721612" cy="461665"/>
          </a:xfrm>
          <a:prstGeom prst="rect">
            <a:avLst/>
          </a:prstGeom>
          <a:noFill/>
        </p:spPr>
        <p:txBody>
          <a:bodyPr wrap="square" rtlCol="0">
            <a:spAutoFit/>
          </a:bodyPr>
          <a:lstStyle/>
          <a:p>
            <a:r>
              <a:rPr lang="en-US" dirty="0"/>
              <a:t>Fig 3. The Pixy2 detecting a Pen Cap in view</a:t>
            </a:r>
          </a:p>
        </p:txBody>
      </p:sp>
      <p:sp>
        <p:nvSpPr>
          <p:cNvPr id="22" name="TextBox 21">
            <a:extLst>
              <a:ext uri="{FF2B5EF4-FFF2-40B4-BE49-F238E27FC236}">
                <a16:creationId xmlns:a16="http://schemas.microsoft.com/office/drawing/2014/main" id="{EC816DBA-E21C-4631-8D76-AAF33B31D59D}"/>
              </a:ext>
            </a:extLst>
          </p:cNvPr>
          <p:cNvSpPr txBox="1"/>
          <p:nvPr/>
        </p:nvSpPr>
        <p:spPr>
          <a:xfrm>
            <a:off x="32103391" y="14249400"/>
            <a:ext cx="8892209" cy="461665"/>
          </a:xfrm>
          <a:prstGeom prst="rect">
            <a:avLst/>
          </a:prstGeom>
          <a:noFill/>
        </p:spPr>
        <p:txBody>
          <a:bodyPr wrap="square" rtlCol="0">
            <a:spAutoFit/>
          </a:bodyPr>
          <a:lstStyle/>
          <a:p>
            <a:r>
              <a:rPr lang="en-US" dirty="0"/>
              <a:t>Fig 4. The Algorithm outputting elements of the object detected</a:t>
            </a:r>
          </a:p>
        </p:txBody>
      </p:sp>
    </p:spTree>
  </p:cSld>
  <p:clrMapOvr>
    <a:masterClrMapping/>
  </p:clrMapOvr>
</p:sld>
</file>

<file path=ppt/theme/theme1.xml><?xml version="1.0" encoding="utf-8"?>
<a:theme xmlns:a="http://schemas.openxmlformats.org/drawingml/2006/main" name="Default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389438"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1938</TotalTime>
  <Words>1062</Words>
  <Application>Microsoft Office PowerPoint</Application>
  <PresentationFormat>Custom</PresentationFormat>
  <Paragraphs>65</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Default Design</vt:lpstr>
      <vt:lpstr>PowerPoint Presentation</vt:lpstr>
    </vt:vector>
  </TitlesOfParts>
  <Company>Genigraphics 800.790.4001</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Genigraphics Research Poster Template 24x48</dc:title>
  <dc:creator>Genigraphics 800.790.4001</dc:creator>
  <dc:description>To order poster prints visit us at www.genigraphics.com</dc:description>
  <cp:lastModifiedBy>Aaron</cp:lastModifiedBy>
  <cp:revision>81</cp:revision>
  <dcterms:created xsi:type="dcterms:W3CDTF">2008-05-03T03:01:56Z</dcterms:created>
  <dcterms:modified xsi:type="dcterms:W3CDTF">2019-11-08T07:15:27Z</dcterms:modified>
</cp:coreProperties>
</file>