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359" r:id="rId2"/>
    <p:sldId id="367" r:id="rId3"/>
    <p:sldId id="368" r:id="rId4"/>
    <p:sldId id="371" r:id="rId5"/>
    <p:sldId id="372" r:id="rId6"/>
    <p:sldId id="373" r:id="rId7"/>
    <p:sldId id="369" r:id="rId8"/>
    <p:sldId id="370" r:id="rId9"/>
    <p:sldId id="374" r:id="rId10"/>
    <p:sldId id="360" r:id="rId11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8" autoAdjust="0"/>
    <p:restoredTop sz="96674" autoAdjust="0"/>
  </p:normalViewPr>
  <p:slideViewPr>
    <p:cSldViewPr snapToGrid="0" snapToObjects="1">
      <p:cViewPr>
        <p:scale>
          <a:sx n="67" d="100"/>
          <a:sy n="67" d="100"/>
        </p:scale>
        <p:origin x="-7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Eagles (30.2%)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Professional</c:v>
                </c:pt>
                <c:pt idx="1">
                  <c:v>Service</c:v>
                </c:pt>
                <c:pt idx="2">
                  <c:v>Environment</c:v>
                </c:pt>
                <c:pt idx="3">
                  <c:v>Political</c:v>
                </c:pt>
                <c:pt idx="4">
                  <c:v>Social</c:v>
                </c:pt>
                <c:pt idx="5">
                  <c:v>Cultural</c:v>
                </c:pt>
                <c:pt idx="6">
                  <c:v>Youth</c:v>
                </c:pt>
                <c:pt idx="7">
                  <c:v>Community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0.874</c:v>
                </c:pt>
                <c:pt idx="1">
                  <c:v>0.94299999999999995</c:v>
                </c:pt>
                <c:pt idx="2">
                  <c:v>0.82</c:v>
                </c:pt>
                <c:pt idx="3">
                  <c:v>0.751</c:v>
                </c:pt>
                <c:pt idx="4">
                  <c:v>0.99299999999999999</c:v>
                </c:pt>
                <c:pt idx="5">
                  <c:v>0.92900000000000005</c:v>
                </c:pt>
                <c:pt idx="6">
                  <c:v>0.79300000000000004</c:v>
                </c:pt>
                <c:pt idx="7">
                  <c:v>0.97199999999999998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Otters (6.2%)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Professional</c:v>
                </c:pt>
                <c:pt idx="1">
                  <c:v>Service</c:v>
                </c:pt>
                <c:pt idx="2">
                  <c:v>Environment</c:v>
                </c:pt>
                <c:pt idx="3">
                  <c:v>Political</c:v>
                </c:pt>
                <c:pt idx="4">
                  <c:v>Social</c:v>
                </c:pt>
                <c:pt idx="5">
                  <c:v>Cultural</c:v>
                </c:pt>
                <c:pt idx="6">
                  <c:v>Youth</c:v>
                </c:pt>
                <c:pt idx="7">
                  <c:v>Community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0.40799999999999997</c:v>
                </c:pt>
                <c:pt idx="1">
                  <c:v>0.41299999999999998</c:v>
                </c:pt>
                <c:pt idx="2">
                  <c:v>0.42099999999999999</c:v>
                </c:pt>
                <c:pt idx="3">
                  <c:v>0.502</c:v>
                </c:pt>
                <c:pt idx="4">
                  <c:v>0.89600000000000002</c:v>
                </c:pt>
                <c:pt idx="5">
                  <c:v>0.68300000000000005</c:v>
                </c:pt>
                <c:pt idx="6">
                  <c:v>0.182</c:v>
                </c:pt>
                <c:pt idx="7">
                  <c:v>0.32400000000000001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Honeybees (38.9%)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Professional</c:v>
                </c:pt>
                <c:pt idx="1">
                  <c:v>Service</c:v>
                </c:pt>
                <c:pt idx="2">
                  <c:v>Environment</c:v>
                </c:pt>
                <c:pt idx="3">
                  <c:v>Political</c:v>
                </c:pt>
                <c:pt idx="4">
                  <c:v>Social</c:v>
                </c:pt>
                <c:pt idx="5">
                  <c:v>Cultural</c:v>
                </c:pt>
                <c:pt idx="6">
                  <c:v>Youth</c:v>
                </c:pt>
                <c:pt idx="7">
                  <c:v>Community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0.747</c:v>
                </c:pt>
                <c:pt idx="1">
                  <c:v>0.76800000000000002</c:v>
                </c:pt>
                <c:pt idx="2">
                  <c:v>0.16</c:v>
                </c:pt>
                <c:pt idx="3">
                  <c:v>0.20799999999999999</c:v>
                </c:pt>
                <c:pt idx="4">
                  <c:v>0.81399999999999995</c:v>
                </c:pt>
                <c:pt idx="5">
                  <c:v>0.32500000000000001</c:v>
                </c:pt>
                <c:pt idx="6">
                  <c:v>0.48499999999999999</c:v>
                </c:pt>
                <c:pt idx="7">
                  <c:v>0.71499999999999997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Koalas (24.7%)</c:v>
                </c:pt>
              </c:strCache>
            </c:strRef>
          </c:tx>
          <c:cat>
            <c:strRef>
              <c:f>Sheet1!$A$2:$A$9</c:f>
              <c:strCache>
                <c:ptCount val="8"/>
                <c:pt idx="0">
                  <c:v>Professional</c:v>
                </c:pt>
                <c:pt idx="1">
                  <c:v>Service</c:v>
                </c:pt>
                <c:pt idx="2">
                  <c:v>Environment</c:v>
                </c:pt>
                <c:pt idx="3">
                  <c:v>Political</c:v>
                </c:pt>
                <c:pt idx="4">
                  <c:v>Social</c:v>
                </c:pt>
                <c:pt idx="5">
                  <c:v>Cultural</c:v>
                </c:pt>
                <c:pt idx="6">
                  <c:v>Youth</c:v>
                </c:pt>
                <c:pt idx="7">
                  <c:v>Community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0.45900000000000002</c:v>
                </c:pt>
                <c:pt idx="1">
                  <c:v>0.14599999999999999</c:v>
                </c:pt>
                <c:pt idx="2">
                  <c:v>2.1999999999999999E-2</c:v>
                </c:pt>
                <c:pt idx="3">
                  <c:v>0.02</c:v>
                </c:pt>
                <c:pt idx="4">
                  <c:v>0.20799999999999999</c:v>
                </c:pt>
                <c:pt idx="5">
                  <c:v>4.4999999999999998E-2</c:v>
                </c:pt>
                <c:pt idx="6">
                  <c:v>7.4999999999999997E-2</c:v>
                </c:pt>
                <c:pt idx="7">
                  <c:v>0.112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924672"/>
        <c:axId val="82926208"/>
      </c:lineChart>
      <c:catAx>
        <c:axId val="82924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2926208"/>
        <c:crosses val="autoZero"/>
        <c:auto val="1"/>
        <c:lblAlgn val="ctr"/>
        <c:lblOffset val="100"/>
        <c:noMultiLvlLbl val="0"/>
      </c:catAx>
      <c:valAx>
        <c:axId val="82926208"/>
        <c:scaling>
          <c:orientation val="minMax"/>
          <c:max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9246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0.07772</cdr:x>
      <cdr:y>0.52486</cdr:y>
    </cdr:from>
    <cdr:to>
      <cdr:x>1</cdr:x>
      <cdr:y>0.52849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619123" y="2295527"/>
          <a:ext cx="7346952" cy="15876"/>
        </a:xfrm>
        <a:prstGeom xmlns:a="http://schemas.openxmlformats.org/drawingml/2006/main" prst="line">
          <a:avLst/>
        </a:prstGeom>
        <a:ln xmlns:a="http://schemas.openxmlformats.org/drawingml/2006/main" w="50800">
          <a:solidFill>
            <a:schemeClr val="tx2"/>
          </a:solidFill>
          <a:prstDash val="soli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0.06776</cdr:x>
      <cdr:y>0.25989</cdr:y>
    </cdr:from>
    <cdr:to>
      <cdr:x>1</cdr:x>
      <cdr:y>0.26352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539781" y="1136632"/>
          <a:ext cx="7426294" cy="15876"/>
        </a:xfrm>
        <a:prstGeom xmlns:a="http://schemas.openxmlformats.org/drawingml/2006/main" prst="line">
          <a:avLst/>
        </a:prstGeom>
        <a:ln xmlns:a="http://schemas.openxmlformats.org/drawingml/2006/main" w="47625">
          <a:solidFill>
            <a:srgbClr val="FF66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A78C329-BC10-4C3D-AB19-816E866FD51C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08238474-35FE-483E-BBA7-489A37550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08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David’s</a:t>
            </a:r>
            <a:r>
              <a:rPr lang="en-US" baseline="0" dirty="0" smtClean="0"/>
              <a:t> slide:   brief explanation of figure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56051" y="8818564"/>
            <a:ext cx="3027363" cy="463549"/>
          </a:xfrm>
          <a:prstGeom prst="rect">
            <a:avLst/>
          </a:prstGeom>
        </p:spPr>
        <p:txBody>
          <a:bodyPr lIns="91428" tIns="45714" rIns="91428" bIns="45714"/>
          <a:lstStyle/>
          <a:p>
            <a:fld id="{BA29E996-2A4A-4A1F-9DF6-B5C9DAE3B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63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David’s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56051" y="8818564"/>
            <a:ext cx="3027363" cy="463549"/>
          </a:xfrm>
          <a:prstGeom prst="rect">
            <a:avLst/>
          </a:prstGeom>
        </p:spPr>
        <p:txBody>
          <a:bodyPr lIns="91428" tIns="45714" rIns="91428" bIns="45714"/>
          <a:lstStyle/>
          <a:p>
            <a:fld id="{0D13F9AF-F6F3-44AA-9FA9-FC16687EF31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94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27454"/>
            <a:ext cx="7772400" cy="553998"/>
          </a:xfrm>
        </p:spPr>
        <p:txBody>
          <a:bodyPr lIns="0" tIns="0" rIns="0" bIns="0" anchor="b" anchorCtr="0">
            <a:spAutoFit/>
          </a:bodyPr>
          <a:lstStyle>
            <a:lvl1pPr algn="l">
              <a:defRPr sz="3600" b="0" i="0" cap="all">
                <a:latin typeface="Open Sans Semibold"/>
                <a:cs typeface="Open Sans Semi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67076"/>
            <a:ext cx="7086600" cy="92392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  <a:latin typeface="Open Sans"/>
                <a:cs typeface="Open Sans"/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2890" y="5574825"/>
            <a:ext cx="2133600" cy="365125"/>
          </a:xfrm>
          <a:prstGeom prst="rect">
            <a:avLst/>
          </a:prstGeom>
        </p:spPr>
        <p:txBody>
          <a:bodyPr lIns="0" tIns="0" rIns="0" bIns="0" anchor="t" anchorCtr="0"/>
          <a:lstStyle>
            <a:lvl1pPr algn="r">
              <a:defRPr sz="1400" b="0" i="1">
                <a:solidFill>
                  <a:srgbClr val="000000"/>
                </a:solidFill>
                <a:latin typeface="Open Sans Semibold"/>
                <a:cs typeface="Open Sans Semibold"/>
              </a:defRPr>
            </a:lvl1pPr>
          </a:lstStyle>
          <a:p>
            <a:fld id="{D7C22DFD-4BE7-9441-BEF5-60DD327A2280}" type="datetimeFigureOut">
              <a:rPr lang="en-US" smtClean="0"/>
              <a:pPr/>
              <a:t>9/28/2014</a:t>
            </a:fld>
            <a:endParaRPr lang="en-US"/>
          </a:p>
        </p:txBody>
      </p:sp>
      <p:pic>
        <p:nvPicPr>
          <p:cNvPr id="12" name="Picture 11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915" y="849722"/>
            <a:ext cx="2467373" cy="89722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228600" y="731520"/>
            <a:ext cx="9010931" cy="116284"/>
          </a:xfrm>
          <a:prstGeom prst="rect">
            <a:avLst/>
          </a:prstGeom>
          <a:gradFill flip="none" rotWithShape="0">
            <a:gsLst>
              <a:gs pos="0">
                <a:srgbClr val="BCD530"/>
              </a:gs>
              <a:gs pos="100000">
                <a:srgbClr val="BCD530">
                  <a:alpha val="90000"/>
                </a:srgbClr>
              </a:gs>
            </a:gsLst>
            <a:lin ang="10800000" scaled="0"/>
            <a:tileRect/>
          </a:gra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-228600" y="3070860"/>
            <a:ext cx="9010931" cy="116284"/>
          </a:xfrm>
          <a:prstGeom prst="rect">
            <a:avLst/>
          </a:prstGeom>
          <a:solidFill>
            <a:srgbClr val="16BBE6"/>
          </a:soli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-228600" y="5410200"/>
            <a:ext cx="9010931" cy="116284"/>
          </a:xfrm>
          <a:prstGeom prst="rect">
            <a:avLst/>
          </a:prstGeom>
          <a:solidFill>
            <a:srgbClr val="F8971D"/>
          </a:soli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85800" y="4746244"/>
            <a:ext cx="7900690" cy="55956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200" kern="1200">
                <a:solidFill>
                  <a:schemeClr val="tx1"/>
                </a:solidFill>
                <a:latin typeface="Open Sans"/>
                <a:ea typeface="+mn-ea"/>
                <a:cs typeface="Open Sans"/>
              </a:defRPr>
            </a:lvl1pPr>
            <a:lvl2pPr marL="457146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914293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371440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1828586" indent="0" algn="ctr" defTabSz="457146" rtl="0" eaLnBrk="1" latinLnBrk="0" hangingPunct="1">
              <a:spcBef>
                <a:spcPct val="20000"/>
              </a:spcBef>
              <a:buClr>
                <a:srgbClr val="16BBE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285733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879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026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172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1" dirty="0" smtClean="0">
                <a:latin typeface="Open Sans Semibold"/>
                <a:cs typeface="Open Sans Semibold"/>
              </a:rPr>
              <a:t>Click to edit Master subtitle style</a:t>
            </a:r>
            <a:endParaRPr lang="en-US" sz="1400" b="0" i="1" dirty="0">
              <a:latin typeface="Open Sans Semibold"/>
              <a:cs typeface="Open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49897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455026-5944-4C6C-9447-E7E1643A115C}" type="datetimeFigureOut">
              <a:rPr lang="en-US" smtClean="0"/>
              <a:t>9/28/2014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545563-A9F2-4303-A74D-1F99675604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3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628557"/>
          </a:xfrm>
        </p:spPr>
        <p:txBody>
          <a:bodyPr anchor="b" anchorCtr="0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08088"/>
            <a:ext cx="6179787" cy="9826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>
                <a:solidFill>
                  <a:srgbClr val="000000"/>
                </a:solidFill>
                <a:latin typeface="Open Sans"/>
                <a:cs typeface="Open Sans"/>
              </a:defRPr>
            </a:lvl1pPr>
            <a:lvl2pPr marL="4571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jCenter-ppt-round2-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55" y="2273300"/>
            <a:ext cx="8108044" cy="2068378"/>
          </a:xfrm>
          <a:prstGeom prst="rect">
            <a:avLst/>
          </a:prstGeom>
        </p:spPr>
      </p:pic>
      <p:pic>
        <p:nvPicPr>
          <p:cNvPr id="9" name="Picture 8" descr="jCenter-ppt-round2-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533" y="4184625"/>
            <a:ext cx="4754959" cy="22860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349703"/>
            <a:ext cx="9144000" cy="5082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9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50" y="1746948"/>
            <a:ext cx="8229600" cy="43792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714374" y="0"/>
            <a:ext cx="7972425" cy="6866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1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 marL="228600" indent="-228600">
              <a:spcBef>
                <a:spcPts val="25"/>
              </a:spcBef>
              <a:defRPr sz="2800"/>
            </a:lvl1pPr>
            <a:lvl2pPr marL="457200" indent="-228600">
              <a:spcBef>
                <a:spcPts val="500"/>
              </a:spcBef>
              <a:buClr>
                <a:srgbClr val="16BBE6"/>
              </a:buClr>
              <a:buSzPct val="75000"/>
              <a:defRPr sz="2400"/>
            </a:lvl2pPr>
            <a:lvl3pPr marL="685800" indent="-228573">
              <a:spcBef>
                <a:spcPts val="500"/>
              </a:spcBef>
              <a:buClr>
                <a:srgbClr val="16BBE6"/>
              </a:buClr>
              <a:buSzPct val="75000"/>
              <a:buFont typeface="Wingdings" charset="2"/>
              <a:buChar char="§"/>
              <a:defRPr sz="2000"/>
            </a:lvl3pPr>
            <a:lvl4pPr marL="914400">
              <a:spcBef>
                <a:spcPts val="25"/>
              </a:spcBef>
              <a:buSzPct val="75000"/>
              <a:defRPr sz="1800"/>
            </a:lvl4pPr>
            <a:lvl5pPr marL="1143000">
              <a:spcBef>
                <a:spcPts val="50"/>
              </a:spcBef>
              <a:buSzPct val="75000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48199" y="1600201"/>
            <a:ext cx="4038600" cy="4525963"/>
          </a:xfrm>
        </p:spPr>
        <p:txBody>
          <a:bodyPr/>
          <a:lstStyle>
            <a:lvl1pPr marL="228600" indent="-228600">
              <a:spcBef>
                <a:spcPts val="25"/>
              </a:spcBef>
              <a:defRPr sz="2800"/>
            </a:lvl1pPr>
            <a:lvl2pPr marL="457200" indent="-228600">
              <a:spcBef>
                <a:spcPts val="500"/>
              </a:spcBef>
              <a:buClr>
                <a:srgbClr val="16BBE6"/>
              </a:buClr>
              <a:buSzPct val="75000"/>
              <a:defRPr sz="2400"/>
            </a:lvl2pPr>
            <a:lvl3pPr marL="685800" indent="-228573">
              <a:spcBef>
                <a:spcPts val="500"/>
              </a:spcBef>
              <a:buClr>
                <a:srgbClr val="16BBE6"/>
              </a:buClr>
              <a:buSzPct val="75000"/>
              <a:buFont typeface="Wingdings" charset="2"/>
              <a:buChar char="§"/>
              <a:defRPr sz="2000"/>
            </a:lvl3pPr>
            <a:lvl4pPr marL="914400">
              <a:spcBef>
                <a:spcPts val="25"/>
              </a:spcBef>
              <a:buSzPct val="75000"/>
              <a:defRPr sz="1800"/>
            </a:lvl4pPr>
            <a:lvl5pPr marL="1143000">
              <a:spcBef>
                <a:spcPts val="50"/>
              </a:spcBef>
              <a:buSzPct val="75000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14374" y="0"/>
            <a:ext cx="7972425" cy="6866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79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1" y="163773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201" y="2277499"/>
            <a:ext cx="4040188" cy="3951288"/>
          </a:xfrm>
        </p:spPr>
        <p:txBody>
          <a:bodyPr/>
          <a:lstStyle>
            <a:lvl1pPr marL="0" indent="0">
              <a:buFontTx/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9026" y="1637737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46" indent="0">
              <a:buNone/>
              <a:defRPr sz="2000" b="1"/>
            </a:lvl2pPr>
            <a:lvl3pPr marL="914293" indent="0">
              <a:buNone/>
              <a:defRPr sz="1800" b="1"/>
            </a:lvl3pPr>
            <a:lvl4pPr marL="1371440" indent="0">
              <a:buNone/>
              <a:defRPr sz="1600" b="1"/>
            </a:lvl4pPr>
            <a:lvl5pPr marL="1828586" indent="0">
              <a:buNone/>
              <a:defRPr sz="1600" b="1"/>
            </a:lvl5pPr>
            <a:lvl6pPr marL="2285733" indent="0">
              <a:buNone/>
              <a:defRPr sz="1600" b="1"/>
            </a:lvl6pPr>
            <a:lvl7pPr marL="2742879" indent="0">
              <a:buNone/>
              <a:defRPr sz="1600" b="1"/>
            </a:lvl7pPr>
            <a:lvl8pPr marL="3200026" indent="0">
              <a:buNone/>
              <a:defRPr sz="1600" b="1"/>
            </a:lvl8pPr>
            <a:lvl9pPr marL="36571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9026" y="2277499"/>
            <a:ext cx="4041775" cy="3951288"/>
          </a:xfrm>
        </p:spPr>
        <p:txBody>
          <a:bodyPr/>
          <a:lstStyle>
            <a:lvl1pPr marL="0" indent="0">
              <a:buFontTx/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41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0" y="844127"/>
            <a:ext cx="8782242" cy="5402955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61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0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11" y="1594334"/>
            <a:ext cx="8058170" cy="4614265"/>
          </a:xfrm>
        </p:spPr>
        <p:txBody>
          <a:bodyPr/>
          <a:lstStyle>
            <a:lvl1pPr marL="228600" indent="-228600">
              <a:lnSpc>
                <a:spcPts val="3500"/>
              </a:lnSpc>
              <a:spcBef>
                <a:spcPts val="700"/>
              </a:spcBef>
              <a:defRPr sz="3200"/>
            </a:lvl1pPr>
            <a:lvl2pPr marL="457200" indent="-228600">
              <a:spcBef>
                <a:spcPts val="25"/>
              </a:spcBef>
              <a:buSzPct val="75000"/>
              <a:defRPr sz="2800"/>
            </a:lvl2pPr>
            <a:lvl3pPr marL="685800">
              <a:spcBef>
                <a:spcPts val="25"/>
              </a:spcBef>
              <a:buSzPct val="75000"/>
              <a:defRPr sz="2400"/>
            </a:lvl3pPr>
            <a:lvl4pPr marL="914400">
              <a:spcBef>
                <a:spcPts val="500"/>
              </a:spcBef>
              <a:buSzPct val="75000"/>
              <a:defRPr sz="2000"/>
            </a:lvl4pPr>
            <a:lvl5pPr marL="1143000">
              <a:spcBef>
                <a:spcPts val="25"/>
              </a:spcBef>
              <a:buSzPct val="75000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74" y="1026215"/>
            <a:ext cx="6123580" cy="346347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14374" y="0"/>
            <a:ext cx="7972425" cy="6866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86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250" y="5714999"/>
            <a:ext cx="6548438" cy="523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5492750"/>
          </a:xfrm>
        </p:spPr>
        <p:txBody>
          <a:bodyPr/>
          <a:lstStyle>
            <a:lvl1pPr marL="0" indent="0">
              <a:buNone/>
              <a:defRPr sz="3200"/>
            </a:lvl1pPr>
            <a:lvl2pPr marL="457146" indent="0">
              <a:buNone/>
              <a:defRPr sz="2800"/>
            </a:lvl2pPr>
            <a:lvl3pPr marL="914293" indent="0">
              <a:buNone/>
              <a:defRPr sz="2400"/>
            </a:lvl3pPr>
            <a:lvl4pPr marL="1371440" indent="0">
              <a:buNone/>
              <a:defRPr sz="2000"/>
            </a:lvl4pPr>
            <a:lvl5pPr marL="1828586" indent="0">
              <a:buNone/>
              <a:defRPr sz="2000"/>
            </a:lvl5pPr>
            <a:lvl6pPr marL="2285733" indent="0">
              <a:buNone/>
              <a:defRPr sz="2000"/>
            </a:lvl6pPr>
            <a:lvl7pPr marL="2742879" indent="0">
              <a:buNone/>
              <a:defRPr sz="2000"/>
            </a:lvl7pPr>
            <a:lvl8pPr marL="3200026" indent="0">
              <a:buNone/>
              <a:defRPr sz="2000"/>
            </a:lvl8pPr>
            <a:lvl9pPr marL="3657172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0250" y="6350000"/>
            <a:ext cx="6548438" cy="508000"/>
          </a:xfrm>
        </p:spPr>
        <p:txBody>
          <a:bodyPr/>
          <a:lstStyle>
            <a:lvl1pPr marL="0" indent="0">
              <a:buNone/>
              <a:defRPr sz="1400"/>
            </a:lvl1pPr>
            <a:lvl2pPr marL="457146" indent="0">
              <a:buNone/>
              <a:defRPr sz="1200"/>
            </a:lvl2pPr>
            <a:lvl3pPr marL="914293" indent="0">
              <a:buNone/>
              <a:defRPr sz="1000"/>
            </a:lvl3pPr>
            <a:lvl4pPr marL="1371440" indent="0">
              <a:buNone/>
              <a:defRPr sz="900"/>
            </a:lvl4pPr>
            <a:lvl5pPr marL="1828586" indent="0">
              <a:buNone/>
              <a:defRPr sz="900"/>
            </a:lvl5pPr>
            <a:lvl6pPr marL="2285733" indent="0">
              <a:buNone/>
              <a:defRPr sz="900"/>
            </a:lvl6pPr>
            <a:lvl7pPr marL="2742879" indent="0">
              <a:buNone/>
              <a:defRPr sz="900"/>
            </a:lvl7pPr>
            <a:lvl8pPr marL="3200026" indent="0">
              <a:buNone/>
              <a:defRPr sz="900"/>
            </a:lvl8pPr>
            <a:lvl9pPr marL="36571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jCenter-ppt-round2-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45" y="844127"/>
            <a:ext cx="1802053" cy="6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31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4374" y="0"/>
            <a:ext cx="7972425" cy="6866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0" y="1359647"/>
            <a:ext cx="8229600" cy="47665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228600" y="731520"/>
            <a:ext cx="9010931" cy="116284"/>
          </a:xfrm>
          <a:prstGeom prst="rect">
            <a:avLst/>
          </a:prstGeom>
          <a:gradFill flip="none" rotWithShape="0">
            <a:gsLst>
              <a:gs pos="0">
                <a:srgbClr val="BCD530"/>
              </a:gs>
              <a:gs pos="100000">
                <a:srgbClr val="BCD530">
                  <a:alpha val="90000"/>
                </a:srgbClr>
              </a:gs>
            </a:gsLst>
            <a:lin ang="10800000" scaled="0"/>
            <a:tileRect/>
          </a:gradFill>
          <a:ln>
            <a:noFill/>
          </a:ln>
          <a:effectLst>
            <a:outerShdw blurRad="63500" dist="63500" dir="81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 </a:t>
            </a:r>
            <a:endParaRPr lang="en-US" dirty="0"/>
          </a:p>
        </p:txBody>
      </p:sp>
      <p:pic>
        <p:nvPicPr>
          <p:cNvPr id="10" name="Picture 9" descr="jCenter-ppt-round2-05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3" y="6336652"/>
            <a:ext cx="5120725" cy="457208"/>
          </a:xfrm>
          <a:prstGeom prst="rect">
            <a:avLst/>
          </a:prstGeom>
        </p:spPr>
      </p:pic>
      <p:pic>
        <p:nvPicPr>
          <p:cNvPr id="11" name="Picture 10" descr="jCenter-ppt-round2-0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929" y="6336652"/>
            <a:ext cx="2926129" cy="45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457146" rtl="0" eaLnBrk="1" latinLnBrk="0" hangingPunct="1">
        <a:spcBef>
          <a:spcPct val="0"/>
        </a:spcBef>
        <a:buNone/>
        <a:defRPr sz="3000" kern="1200" cap="all">
          <a:solidFill>
            <a:schemeClr val="tx1"/>
          </a:solidFill>
          <a:latin typeface="Open Sans Semibold"/>
          <a:ea typeface="+mj-ea"/>
          <a:cs typeface="Open Sans Semibold"/>
        </a:defRPr>
      </a:lvl1pPr>
    </p:titleStyle>
    <p:bodyStyle>
      <a:lvl1pPr marL="342860" indent="-342860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3200" kern="1200">
          <a:solidFill>
            <a:schemeClr val="tx1"/>
          </a:solidFill>
          <a:latin typeface="Open Sans"/>
          <a:ea typeface="+mn-ea"/>
          <a:cs typeface="Open Sans"/>
        </a:defRPr>
      </a:lvl1pPr>
      <a:lvl2pPr marL="742863" indent="-285717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800" kern="1200">
          <a:solidFill>
            <a:schemeClr val="tx1"/>
          </a:solidFill>
          <a:latin typeface="Open Sans"/>
          <a:ea typeface="+mn-ea"/>
          <a:cs typeface="Open Sans"/>
        </a:defRPr>
      </a:lvl2pPr>
      <a:lvl3pPr marL="1142867" indent="-228573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400" kern="1200">
          <a:solidFill>
            <a:schemeClr val="tx1"/>
          </a:solidFill>
          <a:latin typeface="Open Sans"/>
          <a:ea typeface="+mn-ea"/>
          <a:cs typeface="Open Sans"/>
        </a:defRPr>
      </a:lvl3pPr>
      <a:lvl4pPr marL="1600013" indent="-228573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000" kern="1200">
          <a:solidFill>
            <a:schemeClr val="tx1"/>
          </a:solidFill>
          <a:latin typeface="Open Sans"/>
          <a:ea typeface="+mn-ea"/>
          <a:cs typeface="Open Sans"/>
        </a:defRPr>
      </a:lvl4pPr>
      <a:lvl5pPr marL="2057159" indent="-228573" algn="l" defTabSz="457146" rtl="0" eaLnBrk="1" latinLnBrk="0" hangingPunct="1">
        <a:spcBef>
          <a:spcPct val="20000"/>
        </a:spcBef>
        <a:buClr>
          <a:srgbClr val="16BBE6"/>
        </a:buClr>
        <a:buFont typeface="Wingdings" charset="2"/>
        <a:buChar char="§"/>
        <a:defRPr sz="2000" kern="1200">
          <a:solidFill>
            <a:schemeClr val="tx1"/>
          </a:solidFill>
          <a:latin typeface="Open Sans"/>
          <a:ea typeface="+mn-ea"/>
          <a:cs typeface="Open Sans"/>
        </a:defRPr>
      </a:lvl5pPr>
      <a:lvl6pPr marL="251430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53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9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6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33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72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512" y="1700804"/>
            <a:ext cx="7458075" cy="1169551"/>
          </a:xfrm>
        </p:spPr>
        <p:txBody>
          <a:bodyPr/>
          <a:lstStyle/>
          <a:p>
            <a:pPr algn="ctr"/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400" b="1" dirty="0" smtClean="0"/>
              <a:t>beyond the tailgate: engaging Alumni as Partners in our Civic Mission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3014" y="3681832"/>
            <a:ext cx="6472238" cy="1047332"/>
          </a:xfrm>
        </p:spPr>
        <p:txBody>
          <a:bodyPr/>
          <a:lstStyle/>
          <a:p>
            <a:r>
              <a:rPr lang="en-US" sz="1600" dirty="0" smtClean="0"/>
              <a:t>David J. </a:t>
            </a:r>
            <a:r>
              <a:rPr lang="en-US" sz="1600" dirty="0" err="1" smtClean="0"/>
              <a:t>Weerts</a:t>
            </a:r>
            <a:endParaRPr lang="en-US" sz="1600" dirty="0"/>
          </a:p>
          <a:p>
            <a:r>
              <a:rPr lang="en-US" sz="1600" dirty="0" smtClean="0"/>
              <a:t>Associate Professor and Faculty Director</a:t>
            </a:r>
          </a:p>
          <a:p>
            <a:r>
              <a:rPr lang="en-US" sz="1600" dirty="0" err="1" smtClean="0"/>
              <a:t>Jandris</a:t>
            </a:r>
            <a:r>
              <a:rPr lang="en-US" sz="1600" dirty="0" smtClean="0"/>
              <a:t> Center for Innovative Higher Education (</a:t>
            </a:r>
            <a:r>
              <a:rPr lang="en-US" sz="1600" dirty="0" err="1" smtClean="0"/>
              <a:t>jCENTER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sz="1600" dirty="0" smtClean="0"/>
              <a:t>Department of Organizational Leadership, Policy, and Development</a:t>
            </a:r>
          </a:p>
          <a:p>
            <a:r>
              <a:rPr lang="en-US" sz="1600" dirty="0" smtClean="0"/>
              <a:t>University of Minnesota- Twin Cities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5866675" y="5049483"/>
            <a:ext cx="2782135" cy="272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210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3221" y="933450"/>
            <a:ext cx="8915400" cy="9906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Understanding Civic identity:  A Tale of Eagles, Honeybees, Otters, and Koalas</a:t>
            </a:r>
          </a:p>
        </p:txBody>
      </p:sp>
      <p:pic>
        <p:nvPicPr>
          <p:cNvPr id="1026" name="Picture 2" descr="http://www.eaglepointaccounting.com/files/QuickSiteImages/Best_Eag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1" y="2791901"/>
            <a:ext cx="1828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gawkerassets.com/post/8/2012/10/honey-b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216" y="2677275"/>
            <a:ext cx="1733684" cy="144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air2000.net/Mermaid_Lyrics6/lyrics/ott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10" y="2791901"/>
            <a:ext cx="1717199" cy="124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cuteaday.com/blog/wp-content/uploads/2011/01/sleepy-koal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70" y="2791901"/>
            <a:ext cx="1648026" cy="109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4933950"/>
            <a:ext cx="8348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Weerts</a:t>
            </a:r>
            <a:r>
              <a:rPr lang="en-US" sz="1600" dirty="0" smtClean="0"/>
              <a:t>, D. J., &amp; Cabrera, A. F., (in press). Profiles of civically engaged college students.  </a:t>
            </a:r>
            <a:r>
              <a:rPr lang="en-US" sz="1600" i="1" dirty="0" smtClean="0"/>
              <a:t>Journal of College and Character </a:t>
            </a:r>
          </a:p>
          <a:p>
            <a:r>
              <a:rPr lang="en-US" sz="1600" dirty="0" err="1" smtClean="0"/>
              <a:t>Weerts</a:t>
            </a:r>
            <a:r>
              <a:rPr lang="en-US" sz="1600" dirty="0"/>
              <a:t>, D., J., Cabrera, A. F., &amp; Pérez, P. (2014).  Uncovering classes of civically engaged college students:  A latent class analysis.  </a:t>
            </a:r>
            <a:r>
              <a:rPr lang="en-US" sz="1600" i="1" dirty="0"/>
              <a:t>Review of Higher Education, </a:t>
            </a:r>
            <a:r>
              <a:rPr lang="en-US" sz="1600" dirty="0"/>
              <a:t>37(2), 141-168.</a:t>
            </a:r>
          </a:p>
        </p:txBody>
      </p:sp>
    </p:spTree>
    <p:extLst>
      <p:ext uri="{BB962C8B-B14F-4D97-AF65-F5344CB8AC3E}">
        <p14:creationId xmlns:p14="http://schemas.microsoft.com/office/powerpoint/2010/main" val="4036436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7784"/>
            <a:ext cx="8543926" cy="55229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classes of civically engaged students (now alumni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143842"/>
              </p:ext>
            </p:extLst>
          </p:nvPr>
        </p:nvGraphicFramePr>
        <p:xfrm>
          <a:off x="642883" y="1752600"/>
          <a:ext cx="7966075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/>
          <p:cNvSpPr/>
          <p:nvPr/>
        </p:nvSpPr>
        <p:spPr>
          <a:xfrm>
            <a:off x="1262008" y="2936876"/>
            <a:ext cx="7346950" cy="1158874"/>
          </a:xfrm>
          <a:prstGeom prst="rect">
            <a:avLst/>
          </a:prstGeom>
          <a:solidFill>
            <a:schemeClr val="tx2">
              <a:alpha val="11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Profiles of Eagles….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 smtClean="0"/>
              <a:t>More likely to be…</a:t>
            </a:r>
          </a:p>
          <a:p>
            <a:pPr lvl="1"/>
            <a:r>
              <a:rPr lang="en-US" dirty="0" smtClean="0"/>
              <a:t>Men</a:t>
            </a:r>
          </a:p>
          <a:p>
            <a:pPr lvl="1"/>
            <a:r>
              <a:rPr lang="en-US" dirty="0" smtClean="0"/>
              <a:t>Involved in religious organizations</a:t>
            </a:r>
          </a:p>
          <a:p>
            <a:pPr lvl="1"/>
            <a:r>
              <a:rPr lang="en-US" dirty="0" smtClean="0"/>
              <a:t>Involved in student leadership in high school</a:t>
            </a:r>
          </a:p>
          <a:p>
            <a:pPr lvl="1"/>
            <a:r>
              <a:rPr lang="en-US" dirty="0" smtClean="0"/>
              <a:t>ACT scores not as high as other engagement categories (Honeybee/Otter)</a:t>
            </a:r>
            <a:endParaRPr lang="en-US" dirty="0"/>
          </a:p>
        </p:txBody>
      </p:sp>
      <p:pic>
        <p:nvPicPr>
          <p:cNvPr id="5" name="Picture 2" descr="http://www.eaglepointaccounting.com/files/QuickSiteImages/Best_Eag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3" y="2182300"/>
            <a:ext cx="3413099" cy="227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04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Profiles of Honeybees….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4400550" y="1800227"/>
            <a:ext cx="4286249" cy="4525963"/>
          </a:xfrm>
        </p:spPr>
        <p:txBody>
          <a:bodyPr/>
          <a:lstStyle/>
          <a:p>
            <a:r>
              <a:rPr lang="en-US" dirty="0" smtClean="0"/>
              <a:t>More likely to be…</a:t>
            </a:r>
          </a:p>
          <a:p>
            <a:pPr lvl="1"/>
            <a:r>
              <a:rPr lang="en-US" dirty="0" smtClean="0"/>
              <a:t>Women</a:t>
            </a:r>
          </a:p>
          <a:p>
            <a:pPr lvl="1"/>
            <a:r>
              <a:rPr lang="en-US" dirty="0" smtClean="0"/>
              <a:t>Higher ACT scores than other categories</a:t>
            </a:r>
          </a:p>
          <a:p>
            <a:pPr lvl="1"/>
            <a:r>
              <a:rPr lang="en-US" dirty="0" smtClean="0"/>
              <a:t>Enrolled in conventional majors (accounting, economics) as opposed to investigative/enterprising ones (political science, marketing) </a:t>
            </a:r>
          </a:p>
        </p:txBody>
      </p:sp>
      <p:pic>
        <p:nvPicPr>
          <p:cNvPr id="6" name="Picture 4" descr="http://img.gawkerassets.com/post/8/2012/10/honey-b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691" y="1771651"/>
            <a:ext cx="3034664" cy="252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432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Profiles of otters and koalas….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4400550" y="1800227"/>
            <a:ext cx="4286249" cy="4525963"/>
          </a:xfrm>
        </p:spPr>
        <p:txBody>
          <a:bodyPr/>
          <a:lstStyle/>
          <a:p>
            <a:r>
              <a:rPr lang="en-US" dirty="0" smtClean="0"/>
              <a:t>Otters and Koalas less likely to…</a:t>
            </a:r>
          </a:p>
          <a:p>
            <a:pPr lvl="1"/>
            <a:r>
              <a:rPr lang="en-US" dirty="0" smtClean="0"/>
              <a:t>Report involvement in religious organizations</a:t>
            </a:r>
          </a:p>
          <a:p>
            <a:pPr lvl="1"/>
            <a:r>
              <a:rPr lang="en-US" dirty="0" smtClean="0"/>
              <a:t>Report high school leadership experiences.</a:t>
            </a:r>
          </a:p>
          <a:p>
            <a:pPr lvl="1"/>
            <a:r>
              <a:rPr lang="en-US" dirty="0" smtClean="0"/>
              <a:t>But have slightly higher ACT scores than Eagles…</a:t>
            </a:r>
          </a:p>
        </p:txBody>
      </p:sp>
      <p:pic>
        <p:nvPicPr>
          <p:cNvPr id="5" name="Picture 6" descr="http://lair2000.net/Mermaid_Lyrics6/lyrics/ot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85" y="1800227"/>
            <a:ext cx="2494955" cy="181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www.acuteaday.com/blog/wp-content/uploads/2011/01/sleepy-koal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19" y="4092063"/>
            <a:ext cx="2415391" cy="160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88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333500"/>
            <a:ext cx="7620000" cy="304800"/>
          </a:xfrm>
        </p:spPr>
        <p:txBody>
          <a:bodyPr/>
          <a:lstStyle/>
          <a:p>
            <a:pPr eaLnBrk="1" hangingPunct="1">
              <a:lnSpc>
                <a:spcPts val="3800"/>
              </a:lnSpc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800" b="1" dirty="0" smtClean="0"/>
              <a:t>“Once an Eagle, always an Eagle….”  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752600"/>
            <a:ext cx="7191375" cy="38862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Civic patterns formed in college hold after graduation (</a:t>
            </a:r>
            <a:r>
              <a:rPr lang="en-US" sz="2800" dirty="0" err="1" smtClean="0">
                <a:solidFill>
                  <a:schemeClr val="tx1"/>
                </a:solidFill>
              </a:rPr>
              <a:t>Weerts</a:t>
            </a:r>
            <a:r>
              <a:rPr lang="en-US" sz="2800" dirty="0" smtClean="0">
                <a:solidFill>
                  <a:schemeClr val="tx1"/>
                </a:solidFill>
              </a:rPr>
              <a:t>, Cabrera, Sanford, 2010).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Civic behaviors </a:t>
            </a:r>
            <a:r>
              <a:rPr lang="en-US" sz="2800" dirty="0" smtClean="0"/>
              <a:t>after college highly </a:t>
            </a:r>
            <a:r>
              <a:rPr lang="en-US" sz="2800" dirty="0"/>
              <a:t>correlated with campus volunteerism and </a:t>
            </a:r>
            <a:r>
              <a:rPr lang="en-US" sz="2800" dirty="0" smtClean="0"/>
              <a:t>philanthropic support </a:t>
            </a:r>
            <a:r>
              <a:rPr lang="en-US" sz="2800" dirty="0"/>
              <a:t>(</a:t>
            </a:r>
            <a:r>
              <a:rPr lang="en-US" sz="2800" dirty="0" err="1"/>
              <a:t>Weerts</a:t>
            </a:r>
            <a:r>
              <a:rPr lang="en-US" sz="2800" dirty="0"/>
              <a:t> </a:t>
            </a:r>
            <a:r>
              <a:rPr lang="en-US" sz="2800" dirty="0" smtClean="0"/>
              <a:t>&amp; </a:t>
            </a:r>
            <a:r>
              <a:rPr lang="en-US" sz="2800" dirty="0" err="1"/>
              <a:t>Ronca</a:t>
            </a:r>
            <a:r>
              <a:rPr lang="en-US" sz="2800" dirty="0"/>
              <a:t>, 2008; 2009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1599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1" y="1414463"/>
            <a:ext cx="7467600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A</a:t>
            </a:r>
            <a:r>
              <a:rPr lang="en-US" sz="2400" dirty="0" smtClean="0"/>
              <a:t>re </a:t>
            </a:r>
            <a:r>
              <a:rPr lang="en-US" sz="2400" dirty="0"/>
              <a:t>we engaging </a:t>
            </a:r>
            <a:r>
              <a:rPr lang="en-US" sz="2400" dirty="0" smtClean="0"/>
              <a:t>our </a:t>
            </a:r>
            <a:r>
              <a:rPr lang="en-US" sz="2400" dirty="0" smtClean="0"/>
              <a:t>students in </a:t>
            </a:r>
            <a:r>
              <a:rPr lang="en-US" sz="2400" dirty="0" smtClean="0"/>
              <a:t>meaningful ways </a:t>
            </a:r>
            <a:r>
              <a:rPr lang="en-US" sz="2400" dirty="0"/>
              <a:t>given their unique aspirations, talents, </a:t>
            </a:r>
            <a:r>
              <a:rPr lang="en-US" sz="2400" dirty="0" smtClean="0"/>
              <a:t>worldviews, and </a:t>
            </a:r>
            <a:r>
              <a:rPr lang="en-US" sz="2400" dirty="0"/>
              <a:t>civic orientations</a:t>
            </a:r>
            <a:r>
              <a:rPr lang="en-US" sz="2400" dirty="0" smtClean="0"/>
              <a:t>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What might alumni relations look like if we engaged alums around their broader civic interests and identities?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How might campus units work together to rethink </a:t>
            </a:r>
            <a:r>
              <a:rPr lang="en-US" sz="2400" dirty="0" smtClean="0"/>
              <a:t>today’s </a:t>
            </a:r>
            <a:r>
              <a:rPr lang="en-US" sz="2400" dirty="0" smtClean="0"/>
              <a:t>alumni </a:t>
            </a:r>
            <a:r>
              <a:rPr lang="en-US" sz="2400" dirty="0" smtClean="0"/>
              <a:t>relations model</a:t>
            </a:r>
            <a:r>
              <a:rPr lang="en-US" sz="2400" dirty="0" smtClean="0"/>
              <a:t>?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Alumni relations officers as civic professionals? Implications fo</a:t>
            </a:r>
            <a:r>
              <a:rPr lang="en-US" sz="2400" dirty="0" smtClean="0"/>
              <a:t>r how we think about our roles…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00075" y="152170"/>
            <a:ext cx="8543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Some Burning </a:t>
            </a:r>
            <a:r>
              <a:rPr lang="en-US" sz="2800" b="1" dirty="0"/>
              <a:t>Q</a:t>
            </a:r>
            <a:r>
              <a:rPr lang="en-US" sz="2800" b="1" dirty="0" smtClean="0"/>
              <a:t>uestions </a:t>
            </a:r>
            <a:r>
              <a:rPr lang="en-US" sz="2800" b="1" dirty="0"/>
              <a:t>R</a:t>
            </a:r>
            <a:r>
              <a:rPr lang="en-US" sz="2800" b="1" dirty="0" smtClean="0"/>
              <a:t>elated to Alumni </a:t>
            </a:r>
            <a:r>
              <a:rPr lang="en-US" sz="2800" b="1" dirty="0"/>
              <a:t>R</a:t>
            </a:r>
            <a:r>
              <a:rPr lang="en-US" sz="2800" b="1" dirty="0" smtClean="0"/>
              <a:t>elations….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1620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weerts\Desktop\Citizen A (NAADA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15" y="1257300"/>
            <a:ext cx="660874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5750" y="5828406"/>
            <a:ext cx="8443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Citizen Alum Summer Institute, June 11-12, 2013 </a:t>
            </a:r>
            <a:r>
              <a:rPr lang="en-US" sz="2000" b="1" dirty="0" smtClean="0"/>
              <a:t>, </a:t>
            </a:r>
            <a:r>
              <a:rPr lang="en-US" sz="2000" b="1" dirty="0"/>
              <a:t>U</a:t>
            </a:r>
            <a:r>
              <a:rPr lang="en-US" sz="2000" b="1" dirty="0" smtClean="0"/>
              <a:t>niversity </a:t>
            </a:r>
            <a:r>
              <a:rPr lang="en-US" sz="2000" b="1" dirty="0" smtClean="0"/>
              <a:t>of Minnesota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89596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CITIZEN ALUM “Doers, not just donors!”   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3781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enter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JCenter-1.pptx</Template>
  <TotalTime>1091</TotalTime>
  <Words>361</Words>
  <Application>Microsoft Office PowerPoint</Application>
  <PresentationFormat>On-screen Show (4:3)</PresentationFormat>
  <Paragraphs>43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JCenter-1</vt:lpstr>
      <vt:lpstr> beyond the tailgate: engaging Alumni as Partners in our Civic Mission</vt:lpstr>
      <vt:lpstr>  Understanding Civic identity:  A Tale of Eagles, Honeybees, Otters, and Koalas</vt:lpstr>
      <vt:lpstr>classes of civically engaged students (now alumni)</vt:lpstr>
      <vt:lpstr>Profiles of Eagles….</vt:lpstr>
      <vt:lpstr>Profiles of Honeybees….</vt:lpstr>
      <vt:lpstr>Profiles of otters and koalas….</vt:lpstr>
      <vt:lpstr>    “Once an Eagle, always an Eagle….”     </vt:lpstr>
      <vt:lpstr>PowerPoint Presentation</vt:lpstr>
      <vt:lpstr>PowerPoint Presentation</vt:lpstr>
      <vt:lpstr>PowerPoint Presentation</vt:lpstr>
    </vt:vector>
  </TitlesOfParts>
  <Company>Hamline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David, title here</dc:title>
  <dc:creator>Jayne Sommers</dc:creator>
  <cp:lastModifiedBy>David J Weerts</cp:lastModifiedBy>
  <cp:revision>98</cp:revision>
  <cp:lastPrinted>2014-02-05T21:41:12Z</cp:lastPrinted>
  <dcterms:created xsi:type="dcterms:W3CDTF">2013-06-10T19:18:53Z</dcterms:created>
  <dcterms:modified xsi:type="dcterms:W3CDTF">2014-09-29T00:51:28Z</dcterms:modified>
</cp:coreProperties>
</file>