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43891200" cy="32918400"/>
  <p:notesSz cx="6858000" cy="9144000"/>
  <p:defaultTextStyle>
    <a:defPPr>
      <a:defRPr lang="en-US"/>
    </a:defPPr>
    <a:lvl1pPr marL="0" algn="l" defTabSz="219456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erine Young" initials="KY" lastIdx="7" clrIdx="0">
    <p:extLst>
      <p:ext uri="{19B8F6BF-5375-455C-9EA6-DF929625EA0E}">
        <p15:presenceInfo xmlns:p15="http://schemas.microsoft.com/office/powerpoint/2012/main" userId="Katherine You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B635"/>
    <a:srgbClr val="000000"/>
    <a:srgbClr val="FEC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4" autoAdjust="0"/>
    <p:restoredTop sz="94677" autoAdjust="0"/>
  </p:normalViewPr>
  <p:slideViewPr>
    <p:cSldViewPr snapToGrid="0" snapToObjects="1">
      <p:cViewPr>
        <p:scale>
          <a:sx n="30" d="100"/>
          <a:sy n="30" d="100"/>
        </p:scale>
        <p:origin x="102" y="24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300809173046917"/>
          <c:y val="6.1985493098287624E-2"/>
          <c:w val="0.86319774544310979"/>
          <c:h val="0.6387160423555677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Aesthetics and Layout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ACBC Before</c:v>
                </c:pt>
                <c:pt idx="1">
                  <c:v>ACBC  After</c:v>
                </c:pt>
                <c:pt idx="2">
                  <c:v>Total Points Possible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15</c:v>
                </c:pt>
                <c:pt idx="1">
                  <c:v>25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24-4D3F-8491-98D7B87066B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Healthy food prominence and appeal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ACBC Before</c:v>
                </c:pt>
                <c:pt idx="1">
                  <c:v>ACBC  After</c:v>
                </c:pt>
                <c:pt idx="2">
                  <c:v>Total Points Possible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9</c:v>
                </c:pt>
                <c:pt idx="1">
                  <c:v>19</c:v>
                </c:pt>
                <c:pt idx="2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24-4D3F-8491-98D7B87066B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Unhealthy food placement and competition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ACBC Before</c:v>
                </c:pt>
                <c:pt idx="1">
                  <c:v>ACBC  After</c:v>
                </c:pt>
                <c:pt idx="2">
                  <c:v>Total Points Possible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10</c:v>
                </c:pt>
                <c:pt idx="1">
                  <c:v>18</c:v>
                </c:pt>
                <c:pt idx="2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24-4D3F-8491-98D7B87066B4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Stocking standards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ACBC Before</c:v>
                </c:pt>
                <c:pt idx="1">
                  <c:v>ACBC  After</c:v>
                </c:pt>
                <c:pt idx="2">
                  <c:v>Total Points Possible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22</c:v>
                </c:pt>
                <c:pt idx="1">
                  <c:v>23</c:v>
                </c:pt>
                <c:pt idx="2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924-4D3F-8491-98D7B87066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16435136"/>
        <c:axId val="516435464"/>
      </c:barChart>
      <c:catAx>
        <c:axId val="516435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6435464"/>
        <c:crosses val="autoZero"/>
        <c:auto val="1"/>
        <c:lblAlgn val="ctr"/>
        <c:lblOffset val="100"/>
        <c:noMultiLvlLbl val="0"/>
      </c:catAx>
      <c:valAx>
        <c:axId val="51643546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6435136"/>
        <c:crossesAt val="1"/>
        <c:crossBetween val="between"/>
        <c:majorUnit val="10"/>
        <c:min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66966231113358"/>
          <c:y val="0.78813246267888826"/>
          <c:w val="0.80894259745309616"/>
          <c:h val="0.21186753732111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accent1">
          <a:alpha val="9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0.50573</cdr:x>
      <cdr:y>0.09774</cdr:y>
    </cdr:from>
    <cdr:to>
      <cdr:x>0.55676</cdr:x>
      <cdr:y>0.15923</cdr:y>
    </cdr:to>
    <cdr:sp macro="" textlink="">
      <cdr:nvSpPr>
        <cdr:cNvPr id="2" name="TextBox 35"/>
        <cdr:cNvSpPr txBox="1"/>
      </cdr:nvSpPr>
      <cdr:spPr>
        <a:xfrm xmlns:a="http://schemas.openxmlformats.org/drawingml/2006/main">
          <a:off x="5616985" y="792057"/>
          <a:ext cx="566780" cy="49830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194560" rtl="0" eaLnBrk="1" latinLnBrk="0" hangingPunct="1">
            <a:defRPr sz="864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2194560" algn="l" defTabSz="2194560" rtl="0" eaLnBrk="1" latinLnBrk="0" hangingPunct="1">
            <a:defRPr sz="864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4389120" algn="l" defTabSz="2194560" rtl="0" eaLnBrk="1" latinLnBrk="0" hangingPunct="1">
            <a:defRPr sz="864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6583680" algn="l" defTabSz="2194560" rtl="0" eaLnBrk="1" latinLnBrk="0" hangingPunct="1">
            <a:defRPr sz="864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8778240" algn="l" defTabSz="2194560" rtl="0" eaLnBrk="1" latinLnBrk="0" hangingPunct="1">
            <a:defRPr sz="864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10972800" algn="l" defTabSz="2194560" rtl="0" eaLnBrk="1" latinLnBrk="0" hangingPunct="1">
            <a:defRPr sz="864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13167360" algn="l" defTabSz="2194560" rtl="0" eaLnBrk="1" latinLnBrk="0" hangingPunct="1">
            <a:defRPr sz="864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15361920" algn="l" defTabSz="2194560" rtl="0" eaLnBrk="1" latinLnBrk="0" hangingPunct="1">
            <a:defRPr sz="864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17556480" algn="l" defTabSz="2194560" rtl="0" eaLnBrk="1" latinLnBrk="0" hangingPunct="1">
            <a:defRPr sz="864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800" dirty="0">
              <a:solidFill>
                <a:srgbClr val="000000"/>
              </a:solidFill>
            </a:rPr>
            <a:t>85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9165A-1FD8-4525-9AFB-019FB0F7A5B8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3B582-459E-4A00-9C59-60E91FB3A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74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3B582-459E-4A00-9C59-60E91FB3A6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693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1363079" y="13557413"/>
            <a:ext cx="18545150" cy="9605059"/>
          </a:xfrm>
        </p:spPr>
        <p:txBody>
          <a:bodyPr anchor="b">
            <a:noAutofit/>
          </a:bodyPr>
          <a:lstStyle>
            <a:lvl1pPr algn="l">
              <a:defRPr sz="19200"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2523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3302938"/>
            <a:ext cx="39502080" cy="5486400"/>
          </a:xfrm>
        </p:spPr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0" y="9665640"/>
            <a:ext cx="39502080" cy="1986818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levela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29108153"/>
            <a:ext cx="43891200" cy="3810245"/>
          </a:xfrm>
          <a:prstGeom prst="rect">
            <a:avLst/>
          </a:prstGeom>
          <a:solidFill>
            <a:srgbClr val="76B6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472"/>
          </a:p>
        </p:txBody>
      </p:sp>
      <p:sp>
        <p:nvSpPr>
          <p:cNvPr id="6" name="Rectangle 5"/>
          <p:cNvSpPr/>
          <p:nvPr userDrawn="1"/>
        </p:nvSpPr>
        <p:spPr>
          <a:xfrm>
            <a:off x="0" y="-21468"/>
            <a:ext cx="43891200" cy="1094779"/>
          </a:xfrm>
          <a:prstGeom prst="rect">
            <a:avLst/>
          </a:prstGeom>
          <a:solidFill>
            <a:srgbClr val="FEC5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472"/>
          </a:p>
        </p:txBody>
      </p:sp>
      <p:pic>
        <p:nvPicPr>
          <p:cNvPr id="7" name="Picture 6" descr="pineapple_revers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5600" y="29880936"/>
            <a:ext cx="1102080" cy="247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08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7945002" cy="32918400"/>
          </a:xfrm>
          <a:prstGeom prst="rect">
            <a:avLst/>
          </a:prstGeom>
          <a:solidFill>
            <a:srgbClr val="FEC5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472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9605059"/>
          </a:xfrm>
        </p:spPr>
        <p:txBody>
          <a:bodyPr anchor="b">
            <a:noAutofit/>
          </a:bodyPr>
          <a:lstStyle>
            <a:lvl1pPr algn="l">
              <a:defRPr sz="192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9943023" y="3248062"/>
            <a:ext cx="21753614" cy="28094942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11813532"/>
            <a:ext cx="14439902" cy="17592053"/>
          </a:xfrm>
        </p:spPr>
        <p:txBody>
          <a:bodyPr/>
          <a:lstStyle>
            <a:lvl1pPr marL="0" indent="0">
              <a:buNone/>
              <a:defRPr sz="6720"/>
            </a:lvl1pPr>
            <a:lvl2pPr marL="2194560" indent="0">
              <a:buNone/>
              <a:defRPr sz="5760"/>
            </a:lvl2pPr>
            <a:lvl3pPr marL="4389120" indent="0">
              <a:buNone/>
              <a:defRPr sz="4800"/>
            </a:lvl3pPr>
            <a:lvl4pPr marL="6583680" indent="0">
              <a:buNone/>
              <a:defRPr sz="4320"/>
            </a:lvl4pPr>
            <a:lvl5pPr marL="8778240" indent="0">
              <a:buNone/>
              <a:defRPr sz="4320"/>
            </a:lvl5pPr>
            <a:lvl6pPr marL="10972800" indent="0">
              <a:buNone/>
              <a:defRPr sz="4320"/>
            </a:lvl6pPr>
            <a:lvl7pPr marL="13167360" indent="0">
              <a:buNone/>
              <a:defRPr sz="4320"/>
            </a:lvl7pPr>
            <a:lvl8pPr marL="15361920" indent="0">
              <a:buNone/>
              <a:defRPr sz="4320"/>
            </a:lvl8pPr>
            <a:lvl9pPr marL="17556480" indent="0">
              <a:buNone/>
              <a:defRPr sz="432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pineapple_revers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520" y="29880936"/>
            <a:ext cx="1102080" cy="247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70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7945002" y="0"/>
            <a:ext cx="25946198" cy="32918400"/>
          </a:xfrm>
          <a:prstGeom prst="rect">
            <a:avLst/>
          </a:prstGeom>
          <a:solidFill>
            <a:srgbClr val="76B6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472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2873" y="2976489"/>
            <a:ext cx="20888194" cy="9550186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pineapple_revers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5600" y="29880936"/>
            <a:ext cx="1102080" cy="247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4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8034842"/>
            <a:ext cx="43891200" cy="4883558"/>
          </a:xfrm>
          <a:prstGeom prst="rect">
            <a:avLst/>
          </a:prstGeom>
          <a:solidFill>
            <a:srgbClr val="FEC50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472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893962" y="12985174"/>
            <a:ext cx="25519512" cy="12763464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en-US" dirty="0"/>
              <a:t>Transition Slide</a:t>
            </a:r>
          </a:p>
        </p:txBody>
      </p:sp>
      <p:pic>
        <p:nvPicPr>
          <p:cNvPr id="4" name="Picture 3" descr="pineapple_revers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5600" y="29880936"/>
            <a:ext cx="1102080" cy="247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64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AE17A-BC82-0949-8606-E0CACF29A782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C1824-9699-DE49-BB69-CDD4E12CE0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9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defTabSz="2194560" rtl="0" eaLnBrk="1" latinLnBrk="0" hangingPunct="1"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36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4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11" Type="http://schemas.openxmlformats.org/officeDocument/2006/relationships/image" Target="../media/image11.jpg"/><Relationship Id="rId5" Type="http://schemas.openxmlformats.org/officeDocument/2006/relationships/image" Target="../media/image6.jpg"/><Relationship Id="rId10" Type="http://schemas.openxmlformats.org/officeDocument/2006/relationships/image" Target="../media/image10.jpg"/><Relationship Id="rId4" Type="http://schemas.openxmlformats.org/officeDocument/2006/relationships/image" Target="../media/image5.jpg"/><Relationship Id="rId9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534602" y="28767373"/>
            <a:ext cx="44805600" cy="38165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2" t="42809" r="7133" b="39634"/>
          <a:stretch/>
        </p:blipFill>
        <p:spPr>
          <a:xfrm>
            <a:off x="31023695" y="28248222"/>
            <a:ext cx="11668780" cy="31180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697666" y="10733623"/>
            <a:ext cx="141759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0000"/>
                </a:solidFill>
              </a:rPr>
              <a:t>FIDELITY EXAMPLE QUESTIONS AND SCORING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787151" y="3944757"/>
            <a:ext cx="8063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1800" b="1" dirty="0">
                <a:solidFill>
                  <a:srgbClr val="FFFFFF"/>
                </a:solidFill>
                <a:latin typeface="open sans condensed"/>
              </a:rPr>
              <a:t>TRANSFORMED TO BRING GOOD FOOD TO ALL</a:t>
            </a:r>
            <a:endParaRPr lang="en-US" sz="1800" b="0" i="0" dirty="0">
              <a:solidFill>
                <a:srgbClr val="B63D32"/>
              </a:solidFill>
              <a:effectLst/>
              <a:latin typeface="museo-w01-70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03672" y="6041387"/>
            <a:ext cx="1199762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0000"/>
                </a:solidFill>
              </a:rPr>
              <a:t>WHAT IS SUPERSHELF?</a:t>
            </a:r>
          </a:p>
          <a:p>
            <a:r>
              <a:rPr lang="en-US" sz="3600" dirty="0">
                <a:solidFill>
                  <a:srgbClr val="000000"/>
                </a:solidFill>
              </a:rPr>
              <a:t>A partnership of organizations working together to create multi-level engagement where evidence-based evaluation, on the ground transformational work and growing engagement by leaders in the hunger sector come together </a:t>
            </a:r>
            <a:r>
              <a:rPr lang="en-US" sz="3600">
                <a:solidFill>
                  <a:srgbClr val="000000"/>
                </a:solidFill>
              </a:rPr>
              <a:t>around</a:t>
            </a:r>
            <a:r>
              <a:rPr lang="en-US" sz="3600" b="1">
                <a:solidFill>
                  <a:srgbClr val="76B635"/>
                </a:solidFill>
              </a:rPr>
              <a:t> </a:t>
            </a:r>
            <a:r>
              <a:rPr lang="en-US" sz="4400" b="1" smtClean="0">
                <a:solidFill>
                  <a:schemeClr val="tx2"/>
                </a:solidFill>
              </a:rPr>
              <a:t>a </a:t>
            </a:r>
            <a:r>
              <a:rPr lang="en-US" sz="4400" b="1" dirty="0">
                <a:solidFill>
                  <a:schemeClr val="tx2"/>
                </a:solidFill>
              </a:rPr>
              <a:t>shared vision of a transformed food system where all people thrive.  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28148" y="21042473"/>
            <a:ext cx="12148671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5400" b="1" dirty="0">
                <a:solidFill>
                  <a:srgbClr val="000000"/>
                </a:solidFill>
              </a:rPr>
              <a:t>FOOD PANTRY TRANSFORMATIONS</a:t>
            </a:r>
          </a:p>
          <a:p>
            <a:pPr fontAlgn="base"/>
            <a:r>
              <a:rPr lang="en-US" sz="3600" dirty="0">
                <a:solidFill>
                  <a:srgbClr val="000000"/>
                </a:solidFill>
              </a:rPr>
              <a:t>SuperShelf works with food pantries to: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Create a food pantry environment that is client centered, promoting and respecting individual choice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Increase access to a variety of healthy, culturally appropriate food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Apply behavioral economic principles to promote healthy food choices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Create an appealing environment by transforming the physical space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Meet specific SuperShelf standards, methods, and values 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Make the healthiest choice the easiest choice for all</a:t>
            </a: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4" r="8149" b="10856"/>
          <a:stretch/>
        </p:blipFill>
        <p:spPr>
          <a:xfrm>
            <a:off x="732471" y="10639702"/>
            <a:ext cx="12649228" cy="10143195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32194023" y="15439443"/>
            <a:ext cx="9956184" cy="6196296"/>
            <a:chOff x="1260711" y="-11907"/>
            <a:chExt cx="15884289" cy="1007030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8343900" y="1257300"/>
              <a:ext cx="10058400" cy="75438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411" y="1245393"/>
              <a:ext cx="10058400" cy="75438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504777" y="8590856"/>
              <a:ext cx="3634330" cy="1006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/>
                <a:t>Before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9924176" y="8603067"/>
              <a:ext cx="3634330" cy="1006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/>
                <a:t>After</a:t>
              </a:r>
            </a:p>
          </p:txBody>
        </p:sp>
        <p:sp>
          <p:nvSpPr>
            <p:cNvPr id="21" name="Chevron 20"/>
            <p:cNvSpPr/>
            <p:nvPr/>
          </p:nvSpPr>
          <p:spPr>
            <a:xfrm>
              <a:off x="8277726" y="3861654"/>
              <a:ext cx="2203691" cy="2827904"/>
            </a:xfrm>
            <a:prstGeom prst="chevron">
              <a:avLst/>
            </a:prstGeom>
            <a:solidFill>
              <a:srgbClr val="76B63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chemeClr val="tx1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031958" y="1523640"/>
            <a:ext cx="397523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0" cap="all" dirty="0">
                <a:solidFill>
                  <a:srgbClr val="76B635"/>
                </a:solidFill>
                <a:latin typeface="Impact" panose="020B080603090205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Tool to measure implementation of food pantry transformations</a:t>
            </a:r>
            <a:endParaRPr lang="en-US" sz="10000" cap="all" dirty="0">
              <a:solidFill>
                <a:srgbClr val="76B635"/>
              </a:solidFill>
              <a:effectLst/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72" y="545717"/>
            <a:ext cx="1993293" cy="44834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983832" y="3106272"/>
            <a:ext cx="39752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</a:rPr>
              <a:t>Marna Canterbury, MS, RD</a:t>
            </a:r>
            <a:r>
              <a:rPr lang="en-US" sz="4800" baseline="30000" dirty="0">
                <a:solidFill>
                  <a:schemeClr val="tx2"/>
                </a:solidFill>
              </a:rPr>
              <a:t>1</a:t>
            </a:r>
            <a:r>
              <a:rPr lang="en-US" sz="4800" dirty="0">
                <a:solidFill>
                  <a:schemeClr val="tx2"/>
                </a:solidFill>
              </a:rPr>
              <a:t>; Laura Bohen, MPH</a:t>
            </a:r>
            <a:r>
              <a:rPr lang="en-US" sz="4800" baseline="30000" dirty="0">
                <a:solidFill>
                  <a:schemeClr val="tx2"/>
                </a:solidFill>
              </a:rPr>
              <a:t>2</a:t>
            </a:r>
            <a:r>
              <a:rPr lang="en-US" sz="4800" dirty="0">
                <a:solidFill>
                  <a:schemeClr val="tx2"/>
                </a:solidFill>
              </a:rPr>
              <a:t>; Nora Gordon, MPH</a:t>
            </a:r>
            <a:r>
              <a:rPr lang="en-US" sz="4800" baseline="30000" dirty="0">
                <a:solidFill>
                  <a:schemeClr val="tx2"/>
                </a:solidFill>
              </a:rPr>
              <a:t>3</a:t>
            </a:r>
            <a:r>
              <a:rPr lang="en-US" sz="4800" dirty="0">
                <a:solidFill>
                  <a:schemeClr val="tx2"/>
                </a:solidFill>
              </a:rPr>
              <a:t>; Katherine Grannon, MPH, RD</a:t>
            </a:r>
            <a:r>
              <a:rPr lang="en-US" sz="4800" baseline="30000" dirty="0">
                <a:solidFill>
                  <a:schemeClr val="tx2"/>
                </a:solidFill>
              </a:rPr>
              <a:t>3</a:t>
            </a:r>
            <a:r>
              <a:rPr lang="en-US" sz="4800" dirty="0">
                <a:solidFill>
                  <a:schemeClr val="tx2"/>
                </a:solidFill>
              </a:rPr>
              <a:t>; Nathan Hesse</a:t>
            </a:r>
            <a:r>
              <a:rPr lang="en-US" sz="4800" baseline="30000" dirty="0">
                <a:solidFill>
                  <a:schemeClr val="tx2"/>
                </a:solidFill>
              </a:rPr>
              <a:t>2</a:t>
            </a:r>
            <a:r>
              <a:rPr lang="en-US" sz="4800" dirty="0">
                <a:solidFill>
                  <a:schemeClr val="tx2"/>
                </a:solidFill>
              </a:rPr>
              <a:t>; Jamie Bain</a:t>
            </a:r>
            <a:r>
              <a:rPr lang="en-US" sz="4800" baseline="30000" dirty="0">
                <a:solidFill>
                  <a:schemeClr val="tx2"/>
                </a:solidFill>
              </a:rPr>
              <a:t>2</a:t>
            </a:r>
            <a:r>
              <a:rPr lang="en-US" sz="4800" dirty="0">
                <a:solidFill>
                  <a:schemeClr val="tx2"/>
                </a:solidFill>
              </a:rPr>
              <a:t>, MPH; Sarah Schmidt</a:t>
            </a:r>
            <a:r>
              <a:rPr lang="en-US" sz="4800" baseline="30000" dirty="0">
                <a:solidFill>
                  <a:schemeClr val="tx2"/>
                </a:solidFill>
              </a:rPr>
              <a:t>4</a:t>
            </a:r>
            <a:r>
              <a:rPr lang="en-US" sz="4800" dirty="0">
                <a:solidFill>
                  <a:schemeClr val="tx2"/>
                </a:solidFill>
              </a:rPr>
              <a:t>; Elizabeth Riley, MPP, MSW</a:t>
            </a:r>
            <a:r>
              <a:rPr lang="en-US" sz="4800" baseline="30000" dirty="0">
                <a:solidFill>
                  <a:schemeClr val="tx2"/>
                </a:solidFill>
              </a:rPr>
              <a:t>5</a:t>
            </a:r>
            <a:r>
              <a:rPr lang="en-US" sz="4800" dirty="0">
                <a:solidFill>
                  <a:schemeClr val="tx2"/>
                </a:solidFill>
              </a:rPr>
              <a:t>; Caitlin Caspi, ScD</a:t>
            </a:r>
            <a:r>
              <a:rPr lang="en-US" sz="4800" baseline="30000" dirty="0">
                <a:solidFill>
                  <a:schemeClr val="tx2"/>
                </a:solidFill>
              </a:rPr>
              <a:t>3</a:t>
            </a:r>
            <a:endParaRPr lang="en-US" sz="48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239388" y="6072323"/>
            <a:ext cx="36125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cap="all" dirty="0">
                <a:solidFill>
                  <a:srgbClr val="000000"/>
                </a:solidFill>
                <a:ea typeface="Times New Roman" panose="02020603050405020304" pitchFamily="18" charset="0"/>
              </a:rPr>
              <a:t>Results</a:t>
            </a:r>
            <a:r>
              <a:rPr lang="en-US" sz="5400" dirty="0">
                <a:solidFill>
                  <a:srgbClr val="76B635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335" y="29162567"/>
            <a:ext cx="11791241" cy="3390715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31643475" y="22073812"/>
            <a:ext cx="10816131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600" b="1" cap="all" dirty="0">
                <a:solidFill>
                  <a:srgbClr val="000000"/>
                </a:solidFill>
                <a:ea typeface="Times New Roman" panose="02020603050405020304" pitchFamily="18" charset="0"/>
              </a:rPr>
              <a:t>Discussion</a:t>
            </a:r>
          </a:p>
          <a:p>
            <a:r>
              <a:rPr lang="en-US" sz="3600" dirty="0">
                <a:solidFill>
                  <a:srgbClr val="000000"/>
                </a:solidFill>
              </a:rPr>
              <a:t>This tool can be used to measure whether food pantries meet standards of healthfulness and client-centeredness. While specific to the SuperShelf initiative, the tool can inform the evaluation procedures of other initiatives in food pantries.</a:t>
            </a:r>
            <a:r>
              <a:rPr lang="en-US" sz="3600" cap="all" dirty="0">
                <a:solidFill>
                  <a:srgbClr val="000000"/>
                </a:solidFill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3632352" y="6138070"/>
            <a:ext cx="16975982" cy="4048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5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r>
              <a:rPr lang="en-US" sz="5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The evaluation tool measures compliance with </a:t>
            </a:r>
            <a:r>
              <a:rPr lang="en-US" sz="3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SuperShelf Six Steps Methods. </a:t>
            </a:r>
            <a:r>
              <a:rPr lang="en-US" sz="3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 overall environment measure was developed during a pilot evaluation of SuperShelf to healthy food availability (specific food stocking standards), and healthy food appeal (behavioral economic strategies). The tool was then used to measure the transformation of a food shelf in the larger evaluation. </a:t>
            </a:r>
            <a:endParaRPr lang="en-US" sz="4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0956079" y="26838419"/>
            <a:ext cx="12131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tx2"/>
                </a:solidFill>
                <a:latin typeface="Impact" panose="020B0806030902050204" pitchFamily="34" charset="0"/>
              </a:rPr>
              <a:t>www.supershelfmn.org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89221"/>
              </p:ext>
            </p:extLst>
          </p:nvPr>
        </p:nvGraphicFramePr>
        <p:xfrm>
          <a:off x="13753939" y="11780850"/>
          <a:ext cx="15915930" cy="11620347"/>
        </p:xfrm>
        <a:graphic>
          <a:graphicData uri="http://schemas.openxmlformats.org/drawingml/2006/table">
            <a:tbl>
              <a:tblPr firstRow="1" firstCol="1" bandRow="1"/>
              <a:tblGrid>
                <a:gridCol w="9399975">
                  <a:extLst>
                    <a:ext uri="{9D8B030D-6E8A-4147-A177-3AD203B41FA5}">
                      <a16:colId xmlns:a16="http://schemas.microsoft.com/office/drawing/2014/main" val="286111335"/>
                    </a:ext>
                  </a:extLst>
                </a:gridCol>
                <a:gridCol w="6515955">
                  <a:extLst>
                    <a:ext uri="{9D8B030D-6E8A-4147-A177-3AD203B41FA5}">
                      <a16:colId xmlns:a16="http://schemas.microsoft.com/office/drawing/2014/main" val="857557647"/>
                    </a:ext>
                  </a:extLst>
                </a:gridCol>
              </a:tblGrid>
              <a:tr h="59700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QUESTION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RESPONSE OPTIONS (points)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127851"/>
                  </a:ext>
                </a:extLst>
              </a:tr>
              <a:tr h="31735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Aesthetics and Layout (28 points)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7526401"/>
                  </a:ext>
                </a:extLst>
              </a:tr>
              <a:tr h="9816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colorful signs (larger than 11x8.5) displayed that show appealing foods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More than 3 (2pts)  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- 1-3 (1 pt)                 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None (1 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1580527"/>
                  </a:ext>
                </a:extLst>
              </a:tr>
              <a:tr h="120296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layout impedes the flow of clients.  (e.g., they back track, get lodged in tights spots, etc.)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Yes, I observed this (0 pts)         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Yes, I observed this to some extent (.5 pts)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No, I did not observe this (1 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500036"/>
                  </a:ext>
                </a:extLst>
              </a:tr>
              <a:tr h="31735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Healthy food prominence and appeal (21 points)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569555"/>
                  </a:ext>
                </a:extLst>
              </a:tr>
              <a:tr h="8050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fruits and vegetables the first item clients can select?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Yes (2 pts)	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No (0 pts)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857874"/>
                  </a:ext>
                </a:extLst>
              </a:tr>
              <a:tr h="19780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Select the strategies that are being used to display fruits and vegetables displayed in an appealing manner?  (select all that apply)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In colored bins (1 pt)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Sorted/organized (1 pt)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Not bruised or moldy (1 pt)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Stocked abundantly (1 pt)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Other  ( 1pt if &lt; 4 selected)    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None (0 pts)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8934900"/>
                  </a:ext>
                </a:extLst>
              </a:tr>
              <a:tr h="31735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Unhealthy food placement and competition (22 points)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7271036"/>
                  </a:ext>
                </a:extLst>
              </a:tr>
              <a:tr h="16459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Hamburger Helper displayed for selection after F/V, WG, and beans?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Yes (2 pts) 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-Yes, but out of stock (1 pt)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No not stocked at all (2 pts)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No, not displayed after F/V (0 pts)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100413"/>
                  </a:ext>
                </a:extLst>
              </a:tr>
              <a:tr h="7582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Hamburger Helper grouped with other products? (if stocked)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Yes (2pts)  		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No (0 pts)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5930646"/>
                  </a:ext>
                </a:extLst>
              </a:tr>
              <a:tr h="31735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Stocking Standards (29 points)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380058"/>
                  </a:ext>
                </a:extLst>
              </a:tr>
              <a:tr h="8287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there 10 total fruits and veggie varieties?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Yes (1 pt) 		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No (0 pts)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7732937"/>
                  </a:ext>
                </a:extLst>
              </a:tr>
              <a:tr h="649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there 8 total protein varieties?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Yes (1 pt)	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No (0 pts)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4625854"/>
                  </a:ext>
                </a:extLst>
              </a:tr>
            </a:tbl>
          </a:graphicData>
        </a:graphic>
      </p:graphicFrame>
      <p:graphicFrame>
        <p:nvGraphicFramePr>
          <p:cNvPr id="60" name="Chart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1411762"/>
              </p:ext>
            </p:extLst>
          </p:nvPr>
        </p:nvGraphicFramePr>
        <p:xfrm>
          <a:off x="31352815" y="7059347"/>
          <a:ext cx="11106792" cy="8103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33793657" y="9360252"/>
            <a:ext cx="587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56</a:t>
            </a:r>
          </a:p>
        </p:txBody>
      </p:sp>
      <p:sp>
        <p:nvSpPr>
          <p:cNvPr id="62" name="TextBox 35"/>
          <p:cNvSpPr txBox="1"/>
          <p:nvPr/>
        </p:nvSpPr>
        <p:spPr>
          <a:xfrm>
            <a:off x="40065498" y="7153526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rgbClr val="000000"/>
                </a:solidFill>
              </a:rPr>
              <a:t>100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983832" y="4576557"/>
            <a:ext cx="33347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</a:rPr>
              <a:t>1. HealthPartners 2. University of Minnesota Extension 3. University of Minnesota Department of Family Medicine and Community Health 4. The Food Group 5. Valley Outreach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53703" y="5614772"/>
            <a:ext cx="41628991" cy="0"/>
          </a:xfrm>
          <a:prstGeom prst="line">
            <a:avLst/>
          </a:prstGeom>
          <a:ln w="76200">
            <a:solidFill>
              <a:srgbClr val="76B63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218379" y="29213367"/>
            <a:ext cx="11932713" cy="0"/>
          </a:xfrm>
          <a:prstGeom prst="line">
            <a:avLst/>
          </a:prstGeom>
          <a:ln w="76200">
            <a:solidFill>
              <a:srgbClr val="76B63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0956078" y="26617123"/>
            <a:ext cx="11932713" cy="0"/>
          </a:xfrm>
          <a:prstGeom prst="line">
            <a:avLst/>
          </a:prstGeom>
          <a:ln w="76200">
            <a:solidFill>
              <a:srgbClr val="76B63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86D5FE3C-91D9-6348-B3B5-0D17714E6C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665199" y="23853141"/>
            <a:ext cx="16229693" cy="363150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D9190E7-F9EC-5A44-950D-B1907E46CA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665200" y="27451231"/>
            <a:ext cx="16229693" cy="407430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9589148" y="31131972"/>
            <a:ext cx="149107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0000"/>
                </a:solidFill>
              </a:rPr>
              <a:t>Acknowledgements: </a:t>
            </a:r>
          </a:p>
          <a:p>
            <a:pPr algn="ctr"/>
            <a:r>
              <a:rPr lang="en-US" sz="3000" dirty="0">
                <a:solidFill>
                  <a:srgbClr val="000000"/>
                </a:solidFill>
              </a:rPr>
              <a:t>This study was funded by the National Heart, Lung, and Blood </a:t>
            </a:r>
            <a:r>
              <a:rPr lang="en-US" sz="3000" dirty="0" smtClean="0">
                <a:solidFill>
                  <a:srgbClr val="000000"/>
                </a:solidFill>
              </a:rPr>
              <a:t>Institute</a:t>
            </a:r>
          </a:p>
          <a:p>
            <a:pPr algn="ctr"/>
            <a:r>
              <a:rPr lang="en-US" sz="3000" dirty="0" smtClean="0">
                <a:solidFill>
                  <a:srgbClr val="000000"/>
                </a:solidFill>
              </a:rPr>
              <a:t> PI</a:t>
            </a:r>
            <a:r>
              <a:rPr lang="en-US" sz="3000" dirty="0">
                <a:solidFill>
                  <a:srgbClr val="000000"/>
                </a:solidFill>
              </a:rPr>
              <a:t>: Caitlin E. Caspi,  Grant Number: 5R01HL136640-02 </a:t>
            </a:r>
          </a:p>
        </p:txBody>
      </p:sp>
      <p:sp>
        <p:nvSpPr>
          <p:cNvPr id="2" name="Rectangle 1"/>
          <p:cNvSpPr/>
          <p:nvPr/>
        </p:nvSpPr>
        <p:spPr>
          <a:xfrm>
            <a:off x="28613100" y="31055772"/>
            <a:ext cx="476250" cy="23430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8613100" y="30027188"/>
            <a:ext cx="476250" cy="23430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8613100" y="28725712"/>
            <a:ext cx="476250" cy="5756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8613100" y="29243848"/>
            <a:ext cx="476250" cy="5756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732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FFFFF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4093</TotalTime>
  <Words>591</Words>
  <Application>Microsoft Office PowerPoint</Application>
  <PresentationFormat>Custom</PresentationFormat>
  <Paragraphs>69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Impact</vt:lpstr>
      <vt:lpstr>museo-w01-700</vt:lpstr>
      <vt:lpstr>open sans condensed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Zdroik , Tracy A</dc:creator>
  <cp:lastModifiedBy>Katherine Young</cp:lastModifiedBy>
  <cp:revision>67</cp:revision>
  <dcterms:created xsi:type="dcterms:W3CDTF">2017-06-14T16:59:33Z</dcterms:created>
  <dcterms:modified xsi:type="dcterms:W3CDTF">2018-11-05T21:29:25Z</dcterms:modified>
</cp:coreProperties>
</file>