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sldIdLst>
    <p:sldId id="256" r:id="rId2"/>
  </p:sldIdLst>
  <p:sldSz cx="329184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ko Wallace" initials="NW" lastIdx="2" clrIdx="0">
    <p:extLst>
      <p:ext uri="{19B8F6BF-5375-455C-9EA6-DF929625EA0E}">
        <p15:presenceInfo xmlns:p15="http://schemas.microsoft.com/office/powerpoint/2012/main" userId="4a88d5efaf45808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1809"/>
    <a:srgbClr val="EDD1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52"/>
    <p:restoredTop sz="94704"/>
  </p:normalViewPr>
  <p:slideViewPr>
    <p:cSldViewPr snapToGrid="0" snapToObjects="1">
      <p:cViewPr>
        <p:scale>
          <a:sx n="50" d="100"/>
          <a:sy n="50" d="100"/>
        </p:scale>
        <p:origin x="29" y="-12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5387342"/>
            <a:ext cx="27980640" cy="1146048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17289782"/>
            <a:ext cx="24688800" cy="7947658"/>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A806480-0C0B-7342-A224-5B49C4417D3C}" type="datetimeFigureOut">
              <a:rPr lang="en-US" smtClean="0"/>
              <a:t>11/14/2019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BB383E-5C00-C04A-A7C9-02818988BF1E}" type="slidenum">
              <a:rPr lang="en-US" smtClean="0"/>
              <a:t>‹#›</a:t>
            </a:fld>
            <a:endParaRPr lang="en-US" dirty="0"/>
          </a:p>
        </p:txBody>
      </p:sp>
    </p:spTree>
    <p:extLst>
      <p:ext uri="{BB962C8B-B14F-4D97-AF65-F5344CB8AC3E}">
        <p14:creationId xmlns:p14="http://schemas.microsoft.com/office/powerpoint/2010/main" val="195329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806480-0C0B-7342-A224-5B49C4417D3C}" type="datetimeFigureOut">
              <a:rPr lang="en-US" smtClean="0"/>
              <a:t>11/14/2019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BB383E-5C00-C04A-A7C9-02818988BF1E}" type="slidenum">
              <a:rPr lang="en-US" smtClean="0"/>
              <a:t>‹#›</a:t>
            </a:fld>
            <a:endParaRPr lang="en-US" dirty="0"/>
          </a:p>
        </p:txBody>
      </p:sp>
    </p:spTree>
    <p:extLst>
      <p:ext uri="{BB962C8B-B14F-4D97-AF65-F5344CB8AC3E}">
        <p14:creationId xmlns:p14="http://schemas.microsoft.com/office/powerpoint/2010/main" val="2011482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1752600"/>
            <a:ext cx="709803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1752600"/>
            <a:ext cx="2088261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806480-0C0B-7342-A224-5B49C4417D3C}" type="datetimeFigureOut">
              <a:rPr lang="en-US" smtClean="0"/>
              <a:t>11/14/2019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BB383E-5C00-C04A-A7C9-02818988BF1E}" type="slidenum">
              <a:rPr lang="en-US" smtClean="0"/>
              <a:t>‹#›</a:t>
            </a:fld>
            <a:endParaRPr lang="en-US" dirty="0"/>
          </a:p>
        </p:txBody>
      </p:sp>
    </p:spTree>
    <p:extLst>
      <p:ext uri="{BB962C8B-B14F-4D97-AF65-F5344CB8AC3E}">
        <p14:creationId xmlns:p14="http://schemas.microsoft.com/office/powerpoint/2010/main" val="3400560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806480-0C0B-7342-A224-5B49C4417D3C}" type="datetimeFigureOut">
              <a:rPr lang="en-US" smtClean="0"/>
              <a:t>11/14/2019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BB383E-5C00-C04A-A7C9-02818988BF1E}" type="slidenum">
              <a:rPr lang="en-US" smtClean="0"/>
              <a:t>‹#›</a:t>
            </a:fld>
            <a:endParaRPr lang="en-US" dirty="0"/>
          </a:p>
        </p:txBody>
      </p:sp>
    </p:spTree>
    <p:extLst>
      <p:ext uri="{BB962C8B-B14F-4D97-AF65-F5344CB8AC3E}">
        <p14:creationId xmlns:p14="http://schemas.microsoft.com/office/powerpoint/2010/main" val="3474941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8206749"/>
            <a:ext cx="28392120" cy="13693138"/>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2029429"/>
            <a:ext cx="28392120" cy="7200898"/>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806480-0C0B-7342-A224-5B49C4417D3C}" type="datetimeFigureOut">
              <a:rPr lang="en-US" smtClean="0"/>
              <a:t>11/14/2019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6BB383E-5C00-C04A-A7C9-02818988BF1E}" type="slidenum">
              <a:rPr lang="en-US" smtClean="0"/>
              <a:t>‹#›</a:t>
            </a:fld>
            <a:endParaRPr lang="en-US" dirty="0"/>
          </a:p>
        </p:txBody>
      </p:sp>
    </p:spTree>
    <p:extLst>
      <p:ext uri="{BB962C8B-B14F-4D97-AF65-F5344CB8AC3E}">
        <p14:creationId xmlns:p14="http://schemas.microsoft.com/office/powerpoint/2010/main" val="3388144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8763000"/>
            <a:ext cx="1399032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8763000"/>
            <a:ext cx="1399032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A806480-0C0B-7342-A224-5B49C4417D3C}" type="datetimeFigureOut">
              <a:rPr lang="en-US" smtClean="0"/>
              <a:t>11/14/2019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BB383E-5C00-C04A-A7C9-02818988BF1E}" type="slidenum">
              <a:rPr lang="en-US" smtClean="0"/>
              <a:t>‹#›</a:t>
            </a:fld>
            <a:endParaRPr lang="en-US" dirty="0"/>
          </a:p>
        </p:txBody>
      </p:sp>
    </p:spTree>
    <p:extLst>
      <p:ext uri="{BB962C8B-B14F-4D97-AF65-F5344CB8AC3E}">
        <p14:creationId xmlns:p14="http://schemas.microsoft.com/office/powerpoint/2010/main" val="2388937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752607"/>
            <a:ext cx="2839212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8069582"/>
            <a:ext cx="13926024"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2024360"/>
            <a:ext cx="13926024"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8069582"/>
            <a:ext cx="13994608" cy="395477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2024360"/>
            <a:ext cx="13994608"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A806480-0C0B-7342-A224-5B49C4417D3C}" type="datetimeFigureOut">
              <a:rPr lang="en-US" smtClean="0"/>
              <a:t>11/14/2019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6BB383E-5C00-C04A-A7C9-02818988BF1E}" type="slidenum">
              <a:rPr lang="en-US" smtClean="0"/>
              <a:t>‹#›</a:t>
            </a:fld>
            <a:endParaRPr lang="en-US" dirty="0"/>
          </a:p>
        </p:txBody>
      </p:sp>
    </p:spTree>
    <p:extLst>
      <p:ext uri="{BB962C8B-B14F-4D97-AF65-F5344CB8AC3E}">
        <p14:creationId xmlns:p14="http://schemas.microsoft.com/office/powerpoint/2010/main" val="831579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A806480-0C0B-7342-A224-5B49C4417D3C}" type="datetimeFigureOut">
              <a:rPr lang="en-US" smtClean="0"/>
              <a:t>11/14/2019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6BB383E-5C00-C04A-A7C9-02818988BF1E}" type="slidenum">
              <a:rPr lang="en-US" smtClean="0"/>
              <a:t>‹#›</a:t>
            </a:fld>
            <a:endParaRPr lang="en-US" dirty="0"/>
          </a:p>
        </p:txBody>
      </p:sp>
    </p:spTree>
    <p:extLst>
      <p:ext uri="{BB962C8B-B14F-4D97-AF65-F5344CB8AC3E}">
        <p14:creationId xmlns:p14="http://schemas.microsoft.com/office/powerpoint/2010/main" val="37380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806480-0C0B-7342-A224-5B49C4417D3C}" type="datetimeFigureOut">
              <a:rPr lang="en-US" smtClean="0"/>
              <a:t>11/14/2019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6BB383E-5C00-C04A-A7C9-02818988BF1E}" type="slidenum">
              <a:rPr lang="en-US" smtClean="0"/>
              <a:t>‹#›</a:t>
            </a:fld>
            <a:endParaRPr lang="en-US" dirty="0"/>
          </a:p>
        </p:txBody>
      </p:sp>
    </p:spTree>
    <p:extLst>
      <p:ext uri="{BB962C8B-B14F-4D97-AF65-F5344CB8AC3E}">
        <p14:creationId xmlns:p14="http://schemas.microsoft.com/office/powerpoint/2010/main" val="2947066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194560"/>
            <a:ext cx="10617041" cy="768096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4739647"/>
            <a:ext cx="16664940" cy="233934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9875520"/>
            <a:ext cx="10617041"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FA806480-0C0B-7342-A224-5B49C4417D3C}" type="datetimeFigureOut">
              <a:rPr lang="en-US" smtClean="0"/>
              <a:t>11/14/2019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BB383E-5C00-C04A-A7C9-02818988BF1E}" type="slidenum">
              <a:rPr lang="en-US" smtClean="0"/>
              <a:t>‹#›</a:t>
            </a:fld>
            <a:endParaRPr lang="en-US" dirty="0"/>
          </a:p>
        </p:txBody>
      </p:sp>
    </p:spTree>
    <p:extLst>
      <p:ext uri="{BB962C8B-B14F-4D97-AF65-F5344CB8AC3E}">
        <p14:creationId xmlns:p14="http://schemas.microsoft.com/office/powerpoint/2010/main" val="4268997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194560"/>
            <a:ext cx="10617041" cy="768096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4739647"/>
            <a:ext cx="16664940" cy="233934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9875520"/>
            <a:ext cx="10617041" cy="18295622"/>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FA806480-0C0B-7342-A224-5B49C4417D3C}" type="datetimeFigureOut">
              <a:rPr lang="en-US" smtClean="0"/>
              <a:t>11/14/2019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6BB383E-5C00-C04A-A7C9-02818988BF1E}" type="slidenum">
              <a:rPr lang="en-US" smtClean="0"/>
              <a:t>‹#›</a:t>
            </a:fld>
            <a:endParaRPr lang="en-US" dirty="0"/>
          </a:p>
        </p:txBody>
      </p:sp>
    </p:spTree>
    <p:extLst>
      <p:ext uri="{BB962C8B-B14F-4D97-AF65-F5344CB8AC3E}">
        <p14:creationId xmlns:p14="http://schemas.microsoft.com/office/powerpoint/2010/main" val="4219768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1752607"/>
            <a:ext cx="2839212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8763000"/>
            <a:ext cx="2839212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30510487"/>
            <a:ext cx="7406640" cy="1752600"/>
          </a:xfrm>
          <a:prstGeom prst="rect">
            <a:avLst/>
          </a:prstGeom>
        </p:spPr>
        <p:txBody>
          <a:bodyPr vert="horz" lIns="91440" tIns="45720" rIns="91440" bIns="45720" rtlCol="0" anchor="ctr"/>
          <a:lstStyle>
            <a:lvl1pPr algn="l">
              <a:defRPr sz="4320">
                <a:solidFill>
                  <a:schemeClr val="tx1">
                    <a:tint val="75000"/>
                  </a:schemeClr>
                </a:solidFill>
              </a:defRPr>
            </a:lvl1pPr>
          </a:lstStyle>
          <a:p>
            <a:fld id="{FA806480-0C0B-7342-A224-5B49C4417D3C}" type="datetimeFigureOut">
              <a:rPr lang="en-US" smtClean="0"/>
              <a:t>11/14/2019</a:t>
            </a:fld>
            <a:endParaRPr lang="en-US" dirty="0"/>
          </a:p>
        </p:txBody>
      </p:sp>
      <p:sp>
        <p:nvSpPr>
          <p:cNvPr id="5" name="Footer Placeholder 4"/>
          <p:cNvSpPr>
            <a:spLocks noGrp="1"/>
          </p:cNvSpPr>
          <p:nvPr>
            <p:ph type="ftr" sz="quarter" idx="3"/>
          </p:nvPr>
        </p:nvSpPr>
        <p:spPr>
          <a:xfrm>
            <a:off x="10904220" y="30510487"/>
            <a:ext cx="11109960" cy="17526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3248620" y="30510487"/>
            <a:ext cx="7406640" cy="1752600"/>
          </a:xfrm>
          <a:prstGeom prst="rect">
            <a:avLst/>
          </a:prstGeom>
        </p:spPr>
        <p:txBody>
          <a:bodyPr vert="horz" lIns="91440" tIns="45720" rIns="91440" bIns="45720" rtlCol="0" anchor="ctr"/>
          <a:lstStyle>
            <a:lvl1pPr algn="r">
              <a:defRPr sz="4320">
                <a:solidFill>
                  <a:schemeClr val="tx1">
                    <a:tint val="75000"/>
                  </a:schemeClr>
                </a:solidFill>
              </a:defRPr>
            </a:lvl1pPr>
          </a:lstStyle>
          <a:p>
            <a:fld id="{66BB383E-5C00-C04A-A7C9-02818988BF1E}" type="slidenum">
              <a:rPr lang="en-US" smtClean="0"/>
              <a:t>‹#›</a:t>
            </a:fld>
            <a:endParaRPr lang="en-US" dirty="0"/>
          </a:p>
        </p:txBody>
      </p:sp>
    </p:spTree>
    <p:extLst>
      <p:ext uri="{BB962C8B-B14F-4D97-AF65-F5344CB8AC3E}">
        <p14:creationId xmlns:p14="http://schemas.microsoft.com/office/powerpoint/2010/main" val="147540983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tif"/><Relationship Id="rId13" Type="http://schemas.openxmlformats.org/officeDocument/2006/relationships/image" Target="../media/image8.png"/><Relationship Id="rId18" Type="http://schemas.openxmlformats.org/officeDocument/2006/relationships/image" Target="../media/image13.png"/><Relationship Id="rId3" Type="http://schemas.openxmlformats.org/officeDocument/2006/relationships/image" Target="../media/image2.png"/><Relationship Id="rId21" Type="http://schemas.openxmlformats.org/officeDocument/2006/relationships/image" Target="../media/image16.png"/><Relationship Id="rId7" Type="http://schemas.openxmlformats.org/officeDocument/2006/relationships/image" Target="../media/image2.JPG"/><Relationship Id="rId12" Type="http://schemas.openxmlformats.org/officeDocument/2006/relationships/image" Target="../media/image7.jpg"/><Relationship Id="rId17" Type="http://schemas.openxmlformats.org/officeDocument/2006/relationships/image" Target="../media/image11.png"/><Relationship Id="rId2" Type="http://schemas.openxmlformats.org/officeDocument/2006/relationships/image" Target="../media/image1.png"/><Relationship Id="rId16" Type="http://schemas.openxmlformats.org/officeDocument/2006/relationships/image" Target="../media/image12.png"/><Relationship Id="rId20"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hyperlink" Target="http://www.azom.com/article.aspx?ArticleID=11656" TargetMode="External"/><Relationship Id="rId11" Type="http://schemas.openxmlformats.org/officeDocument/2006/relationships/image" Target="../media/image6.png"/><Relationship Id="rId5" Type="http://schemas.openxmlformats.org/officeDocument/2006/relationships/hyperlink" Target="http://www.researchgate.net/publication/51495139_Determination_of_the_mechanical_properties_of_the_skin_of_pig_foetuses_with_respect_to_its_structure" TargetMode="External"/><Relationship Id="rId15" Type="http://schemas.openxmlformats.org/officeDocument/2006/relationships/image" Target="../media/image10.png"/><Relationship Id="rId10" Type="http://schemas.openxmlformats.org/officeDocument/2006/relationships/image" Target="../media/image5.png"/><Relationship Id="rId19" Type="http://schemas.openxmlformats.org/officeDocument/2006/relationships/image" Target="../media/image14.png"/><Relationship Id="rId4" Type="http://schemas.openxmlformats.org/officeDocument/2006/relationships/hyperlink" Target="http://www.hindawi.com/journals/abb/2018/4838157/" TargetMode="External"/><Relationship Id="rId9" Type="http://schemas.openxmlformats.org/officeDocument/2006/relationships/image" Target="../media/image4.png"/><Relationship Id="rId14" Type="http://schemas.openxmlformats.org/officeDocument/2006/relationships/image" Target="../media/image9.png"/><Relationship Id="rId22"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5F1809"/>
            </a:gs>
            <a:gs pos="48000">
              <a:schemeClr val="accent1">
                <a:lumMod val="45000"/>
                <a:lumOff val="55000"/>
              </a:schemeClr>
            </a:gs>
            <a:gs pos="53000">
              <a:schemeClr val="accent1">
                <a:lumMod val="45000"/>
                <a:lumOff val="55000"/>
              </a:schemeClr>
            </a:gs>
            <a:gs pos="100000">
              <a:srgbClr val="EDD149"/>
            </a:gs>
          </a:gsLst>
          <a:lin ang="5400000" scaled="1"/>
        </a:gra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7DB6980-9D38-DC48-8B2C-B9D38E9EC03F}"/>
              </a:ext>
            </a:extLst>
          </p:cNvPr>
          <p:cNvSpPr/>
          <p:nvPr/>
        </p:nvSpPr>
        <p:spPr>
          <a:xfrm>
            <a:off x="216104" y="3991615"/>
            <a:ext cx="32443464" cy="28826347"/>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algn="ctr"/>
            <a:endParaRPr lang="en-US" sz="2160" dirty="0">
              <a:ln w="0"/>
              <a:solidFill>
                <a:schemeClr val="tx1"/>
              </a:solidFill>
              <a:effectLst>
                <a:outerShdw blurRad="38100" dist="19050" dir="2700000" algn="tl" rotWithShape="0">
                  <a:schemeClr val="dk1">
                    <a:alpha val="40000"/>
                  </a:schemeClr>
                </a:outerShdw>
              </a:effectLst>
            </a:endParaRPr>
          </a:p>
        </p:txBody>
      </p:sp>
      <p:pic>
        <p:nvPicPr>
          <p:cNvPr id="47" name="Picture 46">
            <a:extLst>
              <a:ext uri="{FF2B5EF4-FFF2-40B4-BE49-F238E27FC236}">
                <a16:creationId xmlns:a16="http://schemas.microsoft.com/office/drawing/2014/main" id="{8BE12EC2-2666-40E6-83F8-E0565703D0D7}"/>
              </a:ext>
            </a:extLst>
          </p:cNvPr>
          <p:cNvPicPr>
            <a:picLocks noChangeAspect="1"/>
          </p:cNvPicPr>
          <p:nvPr/>
        </p:nvPicPr>
        <p:blipFill>
          <a:blip r:embed="rId2"/>
          <a:stretch>
            <a:fillRect/>
          </a:stretch>
        </p:blipFill>
        <p:spPr>
          <a:xfrm>
            <a:off x="8250098" y="12668977"/>
            <a:ext cx="4325324" cy="2382062"/>
          </a:xfrm>
          <a:prstGeom prst="rect">
            <a:avLst/>
          </a:prstGeom>
        </p:spPr>
      </p:pic>
      <p:sp>
        <p:nvSpPr>
          <p:cNvPr id="9" name="TextBox 8">
            <a:extLst>
              <a:ext uri="{FF2B5EF4-FFF2-40B4-BE49-F238E27FC236}">
                <a16:creationId xmlns:a16="http://schemas.microsoft.com/office/drawing/2014/main" id="{1BB2E2E0-4D9B-8B4B-BD9B-434BC88B7F99}"/>
              </a:ext>
            </a:extLst>
          </p:cNvPr>
          <p:cNvSpPr txBox="1"/>
          <p:nvPr/>
        </p:nvSpPr>
        <p:spPr>
          <a:xfrm>
            <a:off x="5292329" y="294896"/>
            <a:ext cx="19183111" cy="2554545"/>
          </a:xfrm>
          <a:prstGeom prst="rect">
            <a:avLst/>
          </a:prstGeom>
          <a:noFill/>
        </p:spPr>
        <p:txBody>
          <a:bodyPr wrap="square" rtlCol="0">
            <a:spAutoFit/>
          </a:bodyPr>
          <a:lstStyle/>
          <a:p>
            <a:pPr algn="ctr"/>
            <a:r>
              <a:rPr lang="en-US" sz="8000" dirty="0">
                <a:solidFill>
                  <a:schemeClr val="bg1"/>
                </a:solidFill>
                <a:latin typeface="Times New Roman" panose="02020603050405020304" pitchFamily="18" charset="0"/>
                <a:cs typeface="Times New Roman" panose="02020603050405020304" pitchFamily="18" charset="0"/>
              </a:rPr>
              <a:t>Characterizing the Mechanical Properties of Biological Tissues</a:t>
            </a:r>
          </a:p>
        </p:txBody>
      </p:sp>
      <p:sp>
        <p:nvSpPr>
          <p:cNvPr id="10" name="TextBox 9">
            <a:extLst>
              <a:ext uri="{FF2B5EF4-FFF2-40B4-BE49-F238E27FC236}">
                <a16:creationId xmlns:a16="http://schemas.microsoft.com/office/drawing/2014/main" id="{6D9D6AE7-728A-0F4C-B14E-273EF5A395D0}"/>
              </a:ext>
            </a:extLst>
          </p:cNvPr>
          <p:cNvSpPr txBox="1"/>
          <p:nvPr/>
        </p:nvSpPr>
        <p:spPr>
          <a:xfrm>
            <a:off x="216103" y="2788488"/>
            <a:ext cx="29386682" cy="923330"/>
          </a:xfrm>
          <a:prstGeom prst="rect">
            <a:avLst/>
          </a:prstGeom>
          <a:noFill/>
        </p:spPr>
        <p:txBody>
          <a:bodyPr wrap="square" rtlCol="0">
            <a:spAutoFit/>
          </a:bodyPr>
          <a:lstStyle/>
          <a:p>
            <a:pPr algn="ctr"/>
            <a:r>
              <a:rPr lang="en-US" sz="5400" dirty="0">
                <a:solidFill>
                  <a:schemeClr val="bg1"/>
                </a:solidFill>
                <a:latin typeface="Times New Roman" panose="02020603050405020304" pitchFamily="18" charset="0"/>
                <a:cs typeface="Times New Roman" panose="02020603050405020304" pitchFamily="18" charset="0"/>
              </a:rPr>
              <a:t>Niko Wallace, Victor Lai</a:t>
            </a:r>
          </a:p>
        </p:txBody>
      </p:sp>
      <p:sp>
        <p:nvSpPr>
          <p:cNvPr id="12" name="Rectangle 11">
            <a:extLst>
              <a:ext uri="{FF2B5EF4-FFF2-40B4-BE49-F238E27FC236}">
                <a16:creationId xmlns:a16="http://schemas.microsoft.com/office/drawing/2014/main" id="{8439EFE5-62DF-C845-B6AE-B243446B6DBC}"/>
              </a:ext>
            </a:extLst>
          </p:cNvPr>
          <p:cNvSpPr/>
          <p:nvPr/>
        </p:nvSpPr>
        <p:spPr>
          <a:xfrm>
            <a:off x="345391" y="4260658"/>
            <a:ext cx="13038962" cy="1452817"/>
          </a:xfrm>
          <a:prstGeom prst="rect">
            <a:avLst/>
          </a:prstGeom>
          <a:solidFill>
            <a:srgbClr val="EDD14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algn="ctr"/>
            <a:r>
              <a:rPr lang="en-US" sz="50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INTRODUCTION</a:t>
            </a:r>
          </a:p>
        </p:txBody>
      </p:sp>
      <p:sp>
        <p:nvSpPr>
          <p:cNvPr id="17" name="Rectangle 16">
            <a:extLst>
              <a:ext uri="{FF2B5EF4-FFF2-40B4-BE49-F238E27FC236}">
                <a16:creationId xmlns:a16="http://schemas.microsoft.com/office/drawing/2014/main" id="{32BCF104-121D-7447-8909-AB7700995813}"/>
              </a:ext>
            </a:extLst>
          </p:cNvPr>
          <p:cNvSpPr/>
          <p:nvPr/>
        </p:nvSpPr>
        <p:spPr>
          <a:xfrm>
            <a:off x="381318" y="15493433"/>
            <a:ext cx="13038963" cy="1452817"/>
          </a:xfrm>
          <a:prstGeom prst="rect">
            <a:avLst/>
          </a:prstGeom>
          <a:solidFill>
            <a:srgbClr val="EDD14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algn="ctr"/>
            <a:r>
              <a:rPr lang="en-US" sz="50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METHODS</a:t>
            </a:r>
          </a:p>
        </p:txBody>
      </p:sp>
      <p:sp>
        <p:nvSpPr>
          <p:cNvPr id="18" name="Rectangle 17">
            <a:extLst>
              <a:ext uri="{FF2B5EF4-FFF2-40B4-BE49-F238E27FC236}">
                <a16:creationId xmlns:a16="http://schemas.microsoft.com/office/drawing/2014/main" id="{A3930CA6-5002-7544-B5D0-F2612A8A7C54}"/>
              </a:ext>
            </a:extLst>
          </p:cNvPr>
          <p:cNvSpPr/>
          <p:nvPr/>
        </p:nvSpPr>
        <p:spPr>
          <a:xfrm>
            <a:off x="14490363" y="4254154"/>
            <a:ext cx="18010179" cy="1452817"/>
          </a:xfrm>
          <a:prstGeom prst="rect">
            <a:avLst/>
          </a:prstGeom>
          <a:solidFill>
            <a:srgbClr val="EDD14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algn="ctr"/>
            <a:r>
              <a:rPr lang="en-US" sz="50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RESULTS</a:t>
            </a:r>
          </a:p>
        </p:txBody>
      </p:sp>
      <p:sp>
        <p:nvSpPr>
          <p:cNvPr id="21" name="Rectangle 20">
            <a:extLst>
              <a:ext uri="{FF2B5EF4-FFF2-40B4-BE49-F238E27FC236}">
                <a16:creationId xmlns:a16="http://schemas.microsoft.com/office/drawing/2014/main" id="{303A852B-5A09-0248-B8EE-A9CD7D746788}"/>
              </a:ext>
            </a:extLst>
          </p:cNvPr>
          <p:cNvSpPr/>
          <p:nvPr/>
        </p:nvSpPr>
        <p:spPr>
          <a:xfrm>
            <a:off x="14514994" y="16814167"/>
            <a:ext cx="17985548" cy="1452817"/>
          </a:xfrm>
          <a:prstGeom prst="rect">
            <a:avLst/>
          </a:prstGeom>
          <a:solidFill>
            <a:srgbClr val="EDD14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algn="ctr"/>
            <a:r>
              <a:rPr lang="en-US" sz="50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DISCUSSION</a:t>
            </a:r>
          </a:p>
        </p:txBody>
      </p:sp>
      <p:sp>
        <p:nvSpPr>
          <p:cNvPr id="22" name="Rectangle 21">
            <a:extLst>
              <a:ext uri="{FF2B5EF4-FFF2-40B4-BE49-F238E27FC236}">
                <a16:creationId xmlns:a16="http://schemas.microsoft.com/office/drawing/2014/main" id="{C99CFE0E-D673-6347-9466-90271B4A8588}"/>
              </a:ext>
            </a:extLst>
          </p:cNvPr>
          <p:cNvSpPr/>
          <p:nvPr/>
        </p:nvSpPr>
        <p:spPr>
          <a:xfrm>
            <a:off x="14514995" y="25783072"/>
            <a:ext cx="17985548" cy="1452817"/>
          </a:xfrm>
          <a:prstGeom prst="rect">
            <a:avLst/>
          </a:prstGeom>
          <a:solidFill>
            <a:srgbClr val="EDD14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algn="ctr"/>
            <a:r>
              <a:rPr lang="en-US" sz="50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ACKNOWLEDGEMENTS</a:t>
            </a:r>
          </a:p>
        </p:txBody>
      </p:sp>
      <p:sp>
        <p:nvSpPr>
          <p:cNvPr id="23" name="Rectangle 22">
            <a:extLst>
              <a:ext uri="{FF2B5EF4-FFF2-40B4-BE49-F238E27FC236}">
                <a16:creationId xmlns:a16="http://schemas.microsoft.com/office/drawing/2014/main" id="{098029CE-BBEB-6546-9153-C8A701D5B0C6}"/>
              </a:ext>
            </a:extLst>
          </p:cNvPr>
          <p:cNvSpPr/>
          <p:nvPr/>
        </p:nvSpPr>
        <p:spPr>
          <a:xfrm>
            <a:off x="14514995" y="29036320"/>
            <a:ext cx="17985548" cy="1452817"/>
          </a:xfrm>
          <a:prstGeom prst="rect">
            <a:avLst/>
          </a:prstGeom>
          <a:solidFill>
            <a:srgbClr val="EDD14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9728" tIns="54864" rIns="109728" bIns="54864" numCol="1" spcCol="0" rtlCol="0" fromWordArt="0" anchor="ctr" anchorCtr="0" forceAA="0" compatLnSpc="1">
            <a:prstTxWarp prst="textNoShape">
              <a:avLst/>
            </a:prstTxWarp>
            <a:noAutofit/>
          </a:bodyPr>
          <a:lstStyle/>
          <a:p>
            <a:pPr algn="ctr"/>
            <a:r>
              <a:rPr lang="en-US" sz="50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REFERENCES</a:t>
            </a:r>
          </a:p>
        </p:txBody>
      </p:sp>
      <p:sp>
        <p:nvSpPr>
          <p:cNvPr id="24" name="TextBox 23">
            <a:extLst>
              <a:ext uri="{FF2B5EF4-FFF2-40B4-BE49-F238E27FC236}">
                <a16:creationId xmlns:a16="http://schemas.microsoft.com/office/drawing/2014/main" id="{EDA933F4-4319-3E4F-8615-71E223B31A51}"/>
              </a:ext>
            </a:extLst>
          </p:cNvPr>
          <p:cNvSpPr txBox="1"/>
          <p:nvPr/>
        </p:nvSpPr>
        <p:spPr>
          <a:xfrm>
            <a:off x="381317" y="5871506"/>
            <a:ext cx="13003035" cy="7909858"/>
          </a:xfrm>
          <a:prstGeom prst="rect">
            <a:avLst/>
          </a:prstGeom>
          <a:noFill/>
        </p:spPr>
        <p:txBody>
          <a:bodyPr wrap="square" rtlCol="0">
            <a:spAutoFit/>
          </a:bodyPr>
          <a:lstStyle/>
          <a:p>
            <a:pPr marL="457200" indent="-457200">
              <a:buFont typeface="Wingdings" panose="05000000000000000000" pitchFamily="2" charset="2"/>
              <a:buChar char="Ø"/>
            </a:pPr>
            <a:r>
              <a:rPr lang="en-US" sz="3200" b="1" dirty="0">
                <a:latin typeface="Times New Roman" panose="02020603050405020304" pitchFamily="18" charset="0"/>
                <a:cs typeface="Times New Roman" panose="02020603050405020304" pitchFamily="18" charset="0"/>
              </a:rPr>
              <a:t>Heart Disease </a:t>
            </a:r>
            <a:r>
              <a:rPr lang="en-US" sz="2900" dirty="0">
                <a:latin typeface="Times New Roman" panose="02020603050405020304" pitchFamily="18" charset="0"/>
                <a:cs typeface="Times New Roman" panose="02020603050405020304" pitchFamily="18" charset="0"/>
              </a:rPr>
              <a:t>therapies are transitioning from traditional open heart surgery procedures to less evasive, transcatheter, procedures. Physicians have been using organ models made of hard plastics or rubber-like materials like polylactic acid and thermoplastic polyurethane which do not resemble the actual properties of biological tissue. As a result, a demand for more accurate heart models has arisen. This UROP aims to gather research regarding the physiological and mechanical aspects of diseased heart tissue by use of a biaxial and uniaxial tester and a set of specialized MATLAB code to track strain. The strain tracking code allows the strain to be measured at each point of the sample is important in determining the individual strains of the tissue due to it’s anisotropic nature [1]. The individual strain mappings are needed before tissue can be matched with specific silicone bulking agent ratios and used to 3D-print diseased heart models resembling the mechanical properties of biological tissue.</a:t>
            </a:r>
          </a:p>
          <a:p>
            <a:pPr marL="457200" indent="-457200">
              <a:buFont typeface="Wingdings" panose="05000000000000000000" pitchFamily="2" charset="2"/>
              <a:buChar char="Ø"/>
            </a:pPr>
            <a:r>
              <a:rPr lang="en-US" sz="3200" b="1" i="1" dirty="0">
                <a:latin typeface="Times New Roman" panose="02020603050405020304" pitchFamily="18" charset="0"/>
                <a:cs typeface="Times New Roman" panose="02020603050405020304" pitchFamily="18" charset="0"/>
              </a:rPr>
              <a:t>Objective: Measure physiological and mechanical properties of biological tissue using a </a:t>
            </a:r>
            <a:r>
              <a:rPr lang="en-US" sz="3200" b="1" i="1" dirty="0" err="1">
                <a:latin typeface="Times New Roman" panose="02020603050405020304" pitchFamily="18" charset="0"/>
                <a:cs typeface="Times New Roman" panose="02020603050405020304" pitchFamily="18" charset="0"/>
              </a:rPr>
              <a:t>TestResources</a:t>
            </a:r>
            <a:r>
              <a:rPr lang="en-US" sz="3200" b="1" i="1" dirty="0">
                <a:latin typeface="Times New Roman" panose="02020603050405020304" pitchFamily="18" charset="0"/>
                <a:cs typeface="Times New Roman" panose="02020603050405020304" pitchFamily="18" charset="0"/>
              </a:rPr>
              <a:t> uniaxial and biaxial tester and custom strain tracking code.</a:t>
            </a:r>
          </a:p>
          <a:p>
            <a:pPr marL="457200" indent="-457200">
              <a:buFont typeface="Wingdings" panose="05000000000000000000" pitchFamily="2" charset="2"/>
              <a:buChar char="Ø"/>
            </a:pPr>
            <a:endParaRPr lang="en-US" sz="3200" dirty="0"/>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83CE83BB-0F81-9547-B56D-37B33C68892A}"/>
                  </a:ext>
                </a:extLst>
              </p:cNvPr>
              <p:cNvSpPr txBox="1"/>
              <p:nvPr/>
            </p:nvSpPr>
            <p:spPr>
              <a:xfrm>
                <a:off x="353003" y="17167060"/>
                <a:ext cx="8024025" cy="15670957"/>
              </a:xfrm>
              <a:prstGeom prst="rect">
                <a:avLst/>
              </a:prstGeom>
              <a:noFill/>
            </p:spPr>
            <p:txBody>
              <a:bodyPr wrap="square" rtlCol="0">
                <a:spAutoFit/>
              </a:bodyPr>
              <a:lstStyle/>
              <a:p>
                <a:r>
                  <a:rPr lang="en-US" sz="3200" b="1" u="sng" dirty="0">
                    <a:latin typeface="Times New Roman" panose="02020603050405020304" pitchFamily="18" charset="0"/>
                    <a:cs typeface="Times New Roman" panose="02020603050405020304" pitchFamily="18" charset="0"/>
                  </a:rPr>
                  <a:t>Uniaxial Preparation:</a:t>
                </a:r>
                <a:r>
                  <a:rPr lang="en-US" sz="3200" b="1" dirty="0">
                    <a:latin typeface="Times New Roman" panose="02020603050405020304" pitchFamily="18" charset="0"/>
                    <a:cs typeface="Times New Roman" panose="02020603050405020304" pitchFamily="18" charset="0"/>
                  </a:rPr>
                  <a:t> </a:t>
                </a:r>
              </a:p>
              <a:p>
                <a:pPr marL="457200" indent="-457200">
                  <a:buFont typeface="Wingdings" panose="05000000000000000000" pitchFamily="2" charset="2"/>
                  <a:buChar char="Ø"/>
                </a:pPr>
                <a:r>
                  <a:rPr lang="en-US" sz="2900" dirty="0">
                    <a:latin typeface="Times New Roman" panose="02020603050405020304" pitchFamily="18" charset="0"/>
                    <a:cs typeface="Times New Roman" panose="02020603050405020304" pitchFamily="18" charset="0"/>
                  </a:rPr>
                  <a:t>Cut sample into dog bone shape using 3-D printed cut-out as an outline. </a:t>
                </a:r>
              </a:p>
              <a:p>
                <a:pPr marL="457200" indent="-457200">
                  <a:buFont typeface="Wingdings" panose="05000000000000000000" pitchFamily="2" charset="2"/>
                  <a:buChar char="Ø"/>
                </a:pPr>
                <a:r>
                  <a:rPr lang="en-US" sz="2900" dirty="0">
                    <a:latin typeface="Times New Roman" panose="02020603050405020304" pitchFamily="18" charset="0"/>
                    <a:cs typeface="Times New Roman" panose="02020603050405020304" pitchFamily="18" charset="0"/>
                  </a:rPr>
                  <a:t>Speckle black paint on test area of sample using spray paint and paint brush.</a:t>
                </a:r>
              </a:p>
              <a:p>
                <a:pPr marL="457200" indent="-457200">
                  <a:buFont typeface="Wingdings" panose="05000000000000000000" pitchFamily="2" charset="2"/>
                  <a:buChar char="Ø"/>
                </a:pPr>
                <a:r>
                  <a:rPr lang="en-US" sz="2900" dirty="0">
                    <a:latin typeface="Times New Roman" panose="02020603050405020304" pitchFamily="18" charset="0"/>
                    <a:cs typeface="Times New Roman" panose="02020603050405020304" pitchFamily="18" charset="0"/>
                  </a:rPr>
                  <a:t>Measure and record cross sectional area of sample.</a:t>
                </a:r>
              </a:p>
              <a:p>
                <a:r>
                  <a:rPr lang="en-US" sz="3200" b="1" u="sng" dirty="0">
                    <a:latin typeface="Times New Roman" panose="02020603050405020304" pitchFamily="18" charset="0"/>
                    <a:cs typeface="Times New Roman" panose="02020603050405020304" pitchFamily="18" charset="0"/>
                  </a:rPr>
                  <a:t>Testing Samples: </a:t>
                </a:r>
              </a:p>
              <a:p>
                <a:pPr marL="457200" indent="-457200">
                  <a:buFont typeface="Wingdings" panose="05000000000000000000" pitchFamily="2" charset="2"/>
                  <a:buChar char="Ø"/>
                </a:pPr>
                <a:r>
                  <a:rPr lang="en-US" sz="2900" dirty="0">
                    <a:latin typeface="Times New Roman" panose="02020603050405020304" pitchFamily="18" charset="0"/>
                    <a:cs typeface="Times New Roman" panose="02020603050405020304" pitchFamily="18" charset="0"/>
                  </a:rPr>
                  <a:t>Zero position and load, ensure camera is stationed level with the sample, and the black speckles are visible.</a:t>
                </a:r>
              </a:p>
              <a:p>
                <a:pPr marL="457200" indent="-457200">
                  <a:buFont typeface="Wingdings" panose="05000000000000000000" pitchFamily="2" charset="2"/>
                  <a:buChar char="Ø"/>
                </a:pPr>
                <a:r>
                  <a:rPr lang="en-US" sz="2900" dirty="0">
                    <a:latin typeface="Times New Roman" panose="02020603050405020304" pitchFamily="18" charset="0"/>
                    <a:cs typeface="Times New Roman" panose="02020603050405020304" pitchFamily="18" charset="0"/>
                  </a:rPr>
                  <a:t>Record gauge length and uniaxial pull.</a:t>
                </a:r>
              </a:p>
              <a:p>
                <a:pPr marL="457200" indent="-457200">
                  <a:buFont typeface="Wingdings" panose="05000000000000000000" pitchFamily="2" charset="2"/>
                  <a:buChar char="Ø"/>
                </a:pPr>
                <a:r>
                  <a:rPr lang="en-US" sz="2900" dirty="0">
                    <a:latin typeface="Times New Roman" panose="02020603050405020304" pitchFamily="18" charset="0"/>
                    <a:cs typeface="Times New Roman" panose="02020603050405020304" pitchFamily="18" charset="0"/>
                  </a:rPr>
                  <a:t>Tester will pull at a rate of 5 in/min and stop when a 22% strain is reached.</a:t>
                </a:r>
              </a:p>
              <a:p>
                <a:pPr marL="457200" indent="-457200">
                  <a:buFont typeface="Wingdings" panose="05000000000000000000" pitchFamily="2" charset="2"/>
                  <a:buChar char="Ø"/>
                </a:pPr>
                <a:r>
                  <a:rPr lang="en-US" sz="2900" dirty="0">
                    <a:latin typeface="Times New Roman" panose="02020603050405020304" pitchFamily="18" charset="0"/>
                    <a:cs typeface="Times New Roman" panose="02020603050405020304" pitchFamily="18" charset="0"/>
                  </a:rPr>
                  <a:t>Dispose of sample in biohazard waste container.</a:t>
                </a:r>
              </a:p>
              <a:p>
                <a:r>
                  <a:rPr lang="en-US" sz="3200" b="1" u="sng" dirty="0">
                    <a:latin typeface="Times New Roman" panose="02020603050405020304" pitchFamily="18" charset="0"/>
                    <a:cs typeface="Times New Roman" panose="02020603050405020304" pitchFamily="18" charset="0"/>
                  </a:rPr>
                  <a:t>Strain Tracking Code: </a:t>
                </a:r>
              </a:p>
              <a:p>
                <a:pPr marL="457200" indent="-457200">
                  <a:buFont typeface="Wingdings" panose="05000000000000000000" pitchFamily="2" charset="2"/>
                  <a:buChar char="Ø"/>
                </a:pPr>
                <a:r>
                  <a:rPr lang="en-US" sz="2900" dirty="0">
                    <a:latin typeface="Times New Roman" panose="02020603050405020304" pitchFamily="18" charset="0"/>
                    <a:cs typeface="Times New Roman" panose="02020603050405020304" pitchFamily="18" charset="0"/>
                  </a:rPr>
                  <a:t>Convert raw footage to a series of gray-scaled pictures using MATLAB.</a:t>
                </a:r>
              </a:p>
              <a:p>
                <a:pPr marL="457200" indent="-457200">
                  <a:buFont typeface="Wingdings" panose="05000000000000000000" pitchFamily="2" charset="2"/>
                  <a:buChar char="Ø"/>
                </a:pPr>
                <a:r>
                  <a:rPr lang="en-US" sz="2900" dirty="0">
                    <a:latin typeface="Times New Roman" panose="02020603050405020304" pitchFamily="18" charset="0"/>
                    <a:cs typeface="Times New Roman" panose="02020603050405020304" pitchFamily="18" charset="0"/>
                  </a:rPr>
                  <a:t>Use Abaqus to create a mesh-overlay outlining the tissue.</a:t>
                </a:r>
              </a:p>
              <a:p>
                <a:pPr marL="457200" indent="-457200">
                  <a:buFont typeface="Wingdings" panose="05000000000000000000" pitchFamily="2" charset="2"/>
                  <a:buChar char="Ø"/>
                </a:pPr>
                <a:r>
                  <a:rPr lang="en-US" sz="2900" dirty="0">
                    <a:latin typeface="Times New Roman" panose="02020603050405020304" pitchFamily="18" charset="0"/>
                    <a:cs typeface="Times New Roman" panose="02020603050405020304" pitchFamily="18" charset="0"/>
                  </a:rPr>
                  <a:t>Use MATLAB to scale mesh and run strain tracking code.</a:t>
                </a:r>
              </a:p>
              <a:p>
                <a:pPr marL="457200" indent="-457200">
                  <a:buFont typeface="Wingdings" panose="05000000000000000000" pitchFamily="2" charset="2"/>
                  <a:buChar char="Ø"/>
                </a:pPr>
                <a:r>
                  <a:rPr lang="en-US" sz="2900" dirty="0" err="1">
                    <a:latin typeface="Times New Roman" panose="02020603050405020304" pitchFamily="18" charset="0"/>
                    <a:cs typeface="Times New Roman" panose="02020603050405020304" pitchFamily="18" charset="0"/>
                  </a:rPr>
                  <a:t>Tecplot</a:t>
                </a:r>
                <a:r>
                  <a:rPr lang="en-US" sz="2900" dirty="0">
                    <a:latin typeface="Times New Roman" panose="02020603050405020304" pitchFamily="18" charset="0"/>
                    <a:cs typeface="Times New Roman" panose="02020603050405020304" pitchFamily="18" charset="0"/>
                  </a:rPr>
                  <a:t> is used to read output .</a:t>
                </a:r>
                <a:r>
                  <a:rPr lang="en-US" sz="2900" dirty="0" err="1">
                    <a:latin typeface="Times New Roman" panose="02020603050405020304" pitchFamily="18" charset="0"/>
                    <a:cs typeface="Times New Roman" panose="02020603050405020304" pitchFamily="18" charset="0"/>
                  </a:rPr>
                  <a:t>tec</a:t>
                </a:r>
                <a:r>
                  <a:rPr lang="en-US" sz="2900" dirty="0">
                    <a:latin typeface="Times New Roman" panose="02020603050405020304" pitchFamily="18" charset="0"/>
                    <a:cs typeface="Times New Roman" panose="02020603050405020304" pitchFamily="18" charset="0"/>
                  </a:rPr>
                  <a:t> file from strain tracking code.</a:t>
                </a:r>
              </a:p>
              <a:p>
                <a:r>
                  <a:rPr lang="en-US" sz="3200" b="1" u="sng" dirty="0">
                    <a:latin typeface="Times New Roman" panose="02020603050405020304" pitchFamily="18" charset="0"/>
                    <a:cs typeface="Times New Roman" panose="02020603050405020304" pitchFamily="18" charset="0"/>
                  </a:rPr>
                  <a:t>Uniaxial Raw Data Analysis:</a:t>
                </a:r>
              </a:p>
              <a:p>
                <a:pPr marL="457200" indent="-457200">
                  <a:buFont typeface="Wingdings" panose="05000000000000000000" pitchFamily="2" charset="2"/>
                  <a:buChar char="Ø"/>
                </a:pPr>
                <a:r>
                  <a:rPr lang="en-US" sz="2900" dirty="0">
                    <a:latin typeface="Times New Roman" panose="02020603050405020304" pitchFamily="18" charset="0"/>
                    <a:cs typeface="Times New Roman" panose="02020603050405020304" pitchFamily="18" charset="0"/>
                  </a:rPr>
                  <a:t>Correct position reading by using recorded gauge length.</a:t>
                </a:r>
              </a:p>
              <a:p>
                <a:pPr marL="457200" indent="-457200">
                  <a:buFont typeface="Wingdings" panose="05000000000000000000" pitchFamily="2" charset="2"/>
                  <a:buChar char="Ø"/>
                </a:pPr>
                <a:endParaRPr lang="en-US" sz="3200" dirty="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3200" b="1" u="sng" dirty="0">
                    <a:latin typeface="Times New Roman" panose="02020603050405020304" pitchFamily="18" charset="0"/>
                    <a:cs typeface="Times New Roman" panose="02020603050405020304" pitchFamily="18" charset="0"/>
                  </a:rPr>
                  <a:t>Theory:</a:t>
                </a:r>
                <a:r>
                  <a:rPr lang="en-US" sz="3200" dirty="0">
                    <a:latin typeface="Times New Roman" panose="02020603050405020304" pitchFamily="18" charset="0"/>
                    <a:cs typeface="Times New Roman" panose="02020603050405020304" pitchFamily="18" charset="0"/>
                  </a:rPr>
                  <a:t> </a:t>
                </a:r>
                <a:r>
                  <a:rPr lang="en-US" sz="2900" dirty="0">
                    <a:latin typeface="Times New Roman" panose="02020603050405020304" pitchFamily="18" charset="0"/>
                    <a:cs typeface="Times New Roman" panose="02020603050405020304" pitchFamily="18" charset="0"/>
                  </a:rPr>
                  <a:t>Stress and Strain can be calculated via Equation (1) and (2).</a:t>
                </a:r>
                <a:endParaRPr lang="en-US" sz="2900" b="1" u="sng" dirty="0">
                  <a:latin typeface="Times New Roman" panose="02020603050405020304" pitchFamily="18" charset="0"/>
                  <a:cs typeface="Times New Roman" panose="02020603050405020304" pitchFamily="18" charset="0"/>
                </a:endParaRPr>
              </a:p>
              <a:p>
                <a:pPr marL="457200" indent="-457200">
                  <a:lnSpc>
                    <a:spcPts val="3840"/>
                  </a:lnSpc>
                  <a:buFont typeface="Wingdings" panose="05000000000000000000" pitchFamily="2" charset="2"/>
                  <a:buChar char="Ø"/>
                </a:pPr>
                <a:endParaRPr lang="en-US" sz="3200" dirty="0">
                  <a:latin typeface="Times New Roman" panose="02020603050405020304" pitchFamily="18" charset="0"/>
                  <a:cs typeface="Times New Roman" panose="02020603050405020304" pitchFamily="18" charset="0"/>
                </a:endParaRPr>
              </a:p>
              <a:p>
                <a:pPr algn="ctr">
                  <a:lnSpc>
                    <a:spcPts val="3840"/>
                  </a:lnSpc>
                </a:pPr>
                <a14:m>
                  <m:oMath xmlns:m="http://schemas.openxmlformats.org/officeDocument/2006/math">
                    <m:r>
                      <a:rPr lang="en-US" sz="3200" b="0" i="1" smtClean="0">
                        <a:latin typeface="Cambria Math" panose="02040503050406030204" pitchFamily="18" charset="0"/>
                        <a:cs typeface="Times New Roman" panose="02020603050405020304" pitchFamily="18" charset="0"/>
                      </a:rPr>
                      <m:t>𝑆𝑡𝑟𝑒𝑠𝑠</m:t>
                    </m:r>
                    <m:r>
                      <a:rPr lang="en-US" sz="3200" b="0" i="1" smtClean="0">
                        <a:latin typeface="Cambria Math" panose="02040503050406030204" pitchFamily="18" charset="0"/>
                        <a:cs typeface="Times New Roman" panose="02020603050405020304" pitchFamily="18" charset="0"/>
                      </a:rPr>
                      <m:t>=</m:t>
                    </m:r>
                    <m:f>
                      <m:fPr>
                        <m:ctrlPr>
                          <a:rPr lang="en-US" sz="3200" b="0" i="1" smtClean="0">
                            <a:latin typeface="Cambria Math" panose="02040503050406030204" pitchFamily="18" charset="0"/>
                            <a:cs typeface="Times New Roman" panose="02020603050405020304" pitchFamily="18" charset="0"/>
                          </a:rPr>
                        </m:ctrlPr>
                      </m:fPr>
                      <m:num>
                        <m:r>
                          <a:rPr lang="en-US" sz="3200" b="0" i="1" smtClean="0">
                            <a:latin typeface="Cambria Math" panose="02040503050406030204" pitchFamily="18" charset="0"/>
                            <a:cs typeface="Times New Roman" panose="02020603050405020304" pitchFamily="18" charset="0"/>
                          </a:rPr>
                          <m:t>𝐿𝑜𝑎𝑑</m:t>
                        </m:r>
                      </m:num>
                      <m:den>
                        <m:sSub>
                          <m:sSubPr>
                            <m:ctrlPr>
                              <a:rPr lang="en-US" sz="3200" b="0" i="1" smtClean="0">
                                <a:latin typeface="Cambria Math" panose="02040503050406030204" pitchFamily="18" charset="0"/>
                                <a:cs typeface="Times New Roman" panose="02020603050405020304" pitchFamily="18" charset="0"/>
                              </a:rPr>
                            </m:ctrlPr>
                          </m:sSubPr>
                          <m:e>
                            <m:r>
                              <a:rPr lang="en-US" sz="3200" b="0" i="1" smtClean="0">
                                <a:latin typeface="Cambria Math" panose="02040503050406030204" pitchFamily="18" charset="0"/>
                                <a:cs typeface="Times New Roman" panose="02020603050405020304" pitchFamily="18" charset="0"/>
                              </a:rPr>
                              <m:t>𝐴</m:t>
                            </m:r>
                          </m:e>
                          <m:sub>
                            <m:r>
                              <a:rPr lang="en-US" sz="3200" b="0" i="1" smtClean="0">
                                <a:latin typeface="Cambria Math" panose="02040503050406030204" pitchFamily="18" charset="0"/>
                                <a:cs typeface="Times New Roman" panose="02020603050405020304" pitchFamily="18" charset="0"/>
                              </a:rPr>
                              <m:t>𝑐𝑟𝑜𝑠𝑠</m:t>
                            </m:r>
                          </m:sub>
                        </m:sSub>
                      </m:den>
                    </m:f>
                  </m:oMath>
                </a14:m>
                <a:r>
                  <a:rPr lang="en-US" sz="3200" dirty="0">
                    <a:latin typeface="Times New Roman" panose="02020603050405020304" pitchFamily="18" charset="0"/>
                    <a:cs typeface="Times New Roman" panose="02020603050405020304" pitchFamily="18" charset="0"/>
                  </a:rPr>
                  <a:t> </a:t>
                </a:r>
                <a14:m>
                  <m:oMath xmlns:m="http://schemas.openxmlformats.org/officeDocument/2006/math">
                    <m:r>
                      <a:rPr lang="en-US" sz="3200" dirty="0">
                        <a:latin typeface="Cambria Math" panose="02040503050406030204" pitchFamily="18" charset="0"/>
                        <a:cs typeface="Times New Roman" panose="02020603050405020304" pitchFamily="18" charset="0"/>
                      </a:rPr>
                      <m:t> </m:t>
                    </m:r>
                    <m:r>
                      <a:rPr lang="en-US" sz="3200" b="0" i="0" dirty="0" smtClean="0">
                        <a:latin typeface="Cambria Math" panose="02040503050406030204" pitchFamily="18" charset="0"/>
                        <a:cs typeface="Times New Roman" panose="02020603050405020304" pitchFamily="18" charset="0"/>
                      </a:rPr>
                      <m:t>             </m:t>
                    </m:r>
                    <m:r>
                      <a:rPr lang="en-US" sz="3200" b="0" i="1" dirty="0" smtClean="0">
                        <a:latin typeface="Cambria Math" panose="02040503050406030204" pitchFamily="18" charset="0"/>
                        <a:cs typeface="Times New Roman" panose="02020603050405020304" pitchFamily="18" charset="0"/>
                      </a:rPr>
                      <m:t>𝑆𝑡𝑟𝑎𝑖𝑛</m:t>
                    </m:r>
                    <m:r>
                      <a:rPr lang="en-US" sz="3200" b="0" i="1" dirty="0" smtClean="0">
                        <a:latin typeface="Cambria Math" panose="02040503050406030204" pitchFamily="18" charset="0"/>
                        <a:cs typeface="Times New Roman" panose="02020603050405020304" pitchFamily="18" charset="0"/>
                      </a:rPr>
                      <m:t>=</m:t>
                    </m:r>
                    <m:f>
                      <m:fPr>
                        <m:ctrlPr>
                          <a:rPr lang="en-US" sz="3200" b="0" i="1" dirty="0" smtClean="0">
                            <a:latin typeface="Cambria Math" panose="02040503050406030204" pitchFamily="18" charset="0"/>
                            <a:cs typeface="Times New Roman" panose="02020603050405020304" pitchFamily="18" charset="0"/>
                          </a:rPr>
                        </m:ctrlPr>
                      </m:fPr>
                      <m:num>
                        <m:sSub>
                          <m:sSubPr>
                            <m:ctrlPr>
                              <a:rPr lang="en-US" sz="3200" i="1" dirty="0">
                                <a:latin typeface="Cambria Math" panose="02040503050406030204" pitchFamily="18" charset="0"/>
                                <a:cs typeface="Times New Roman" panose="02020603050405020304" pitchFamily="18" charset="0"/>
                              </a:rPr>
                            </m:ctrlPr>
                          </m:sSubPr>
                          <m:e>
                            <m:r>
                              <a:rPr lang="en-US" sz="3200" i="1" dirty="0">
                                <a:latin typeface="Cambria Math" panose="02040503050406030204" pitchFamily="18" charset="0"/>
                                <a:cs typeface="Times New Roman" panose="02020603050405020304" pitchFamily="18" charset="0"/>
                              </a:rPr>
                              <m:t>(</m:t>
                            </m:r>
                            <m:r>
                              <a:rPr lang="en-US" sz="3200" i="1" dirty="0">
                                <a:latin typeface="Cambria Math" panose="02040503050406030204" pitchFamily="18" charset="0"/>
                                <a:cs typeface="Times New Roman" panose="02020603050405020304" pitchFamily="18" charset="0"/>
                              </a:rPr>
                              <m:t>𝐿</m:t>
                            </m:r>
                          </m:e>
                          <m:sub>
                            <m:r>
                              <a:rPr lang="en-US" sz="3200" i="1" dirty="0">
                                <a:latin typeface="Cambria Math" panose="02040503050406030204" pitchFamily="18" charset="0"/>
                                <a:cs typeface="Times New Roman" panose="02020603050405020304" pitchFamily="18" charset="0"/>
                              </a:rPr>
                              <m:t>𝑖</m:t>
                            </m:r>
                          </m:sub>
                        </m:sSub>
                        <m:r>
                          <a:rPr lang="en-US" sz="3200" i="1" dirty="0">
                            <a:latin typeface="Cambria Math" panose="02040503050406030204" pitchFamily="18" charset="0"/>
                            <a:cs typeface="Times New Roman" panose="02020603050405020304" pitchFamily="18" charset="0"/>
                          </a:rPr>
                          <m:t>−</m:t>
                        </m:r>
                        <m:sSub>
                          <m:sSubPr>
                            <m:ctrlPr>
                              <a:rPr lang="en-US" sz="3200" i="1" dirty="0">
                                <a:latin typeface="Cambria Math" panose="02040503050406030204" pitchFamily="18" charset="0"/>
                                <a:cs typeface="Times New Roman" panose="02020603050405020304" pitchFamily="18" charset="0"/>
                              </a:rPr>
                            </m:ctrlPr>
                          </m:sSubPr>
                          <m:e>
                            <m:r>
                              <a:rPr lang="en-US" sz="3200" i="1" dirty="0">
                                <a:latin typeface="Cambria Math" panose="02040503050406030204" pitchFamily="18" charset="0"/>
                                <a:cs typeface="Times New Roman" panose="02020603050405020304" pitchFamily="18" charset="0"/>
                              </a:rPr>
                              <m:t>𝐿</m:t>
                            </m:r>
                          </m:e>
                          <m:sub>
                            <m:r>
                              <a:rPr lang="en-US" sz="3200" i="1" dirty="0">
                                <a:latin typeface="Cambria Math" panose="02040503050406030204" pitchFamily="18" charset="0"/>
                                <a:cs typeface="Times New Roman" panose="02020603050405020304" pitchFamily="18" charset="0"/>
                              </a:rPr>
                              <m:t>0</m:t>
                            </m:r>
                          </m:sub>
                        </m:sSub>
                        <m:r>
                          <a:rPr lang="en-US" sz="3200" i="1" dirty="0">
                            <a:latin typeface="Cambria Math" panose="02040503050406030204" pitchFamily="18" charset="0"/>
                            <a:cs typeface="Times New Roman" panose="02020603050405020304" pitchFamily="18" charset="0"/>
                          </a:rPr>
                          <m:t>)</m:t>
                        </m:r>
                      </m:num>
                      <m:den>
                        <m:sSub>
                          <m:sSubPr>
                            <m:ctrlPr>
                              <a:rPr lang="en-US" sz="3200" i="1" dirty="0">
                                <a:latin typeface="Cambria Math" panose="02040503050406030204" pitchFamily="18" charset="0"/>
                                <a:cs typeface="Times New Roman" panose="02020603050405020304" pitchFamily="18" charset="0"/>
                              </a:rPr>
                            </m:ctrlPr>
                          </m:sSubPr>
                          <m:e>
                            <m:r>
                              <a:rPr lang="en-US" sz="3200" i="1" dirty="0">
                                <a:latin typeface="Cambria Math" panose="02040503050406030204" pitchFamily="18" charset="0"/>
                                <a:cs typeface="Times New Roman" panose="02020603050405020304" pitchFamily="18" charset="0"/>
                              </a:rPr>
                              <m:t>𝐿</m:t>
                            </m:r>
                          </m:e>
                          <m:sub>
                            <m:r>
                              <a:rPr lang="en-US" sz="3200" i="1" dirty="0">
                                <a:latin typeface="Cambria Math" panose="02040503050406030204" pitchFamily="18" charset="0"/>
                                <a:cs typeface="Times New Roman" panose="02020603050405020304" pitchFamily="18" charset="0"/>
                              </a:rPr>
                              <m:t>0</m:t>
                            </m:r>
                          </m:sub>
                        </m:sSub>
                      </m:den>
                    </m:f>
                  </m:oMath>
                </a14:m>
                <a:endParaRPr lang="en-US" sz="3200" dirty="0">
                  <a:latin typeface="Times New Roman" panose="02020603050405020304" pitchFamily="18" charset="0"/>
                  <a:cs typeface="Times New Roman" panose="02020603050405020304" pitchFamily="18" charset="0"/>
                </a:endParaRPr>
              </a:p>
              <a:p>
                <a:endParaRPr lang="en-US" sz="3200" b="1" u="sng" dirty="0"/>
              </a:p>
            </p:txBody>
          </p:sp>
        </mc:Choice>
        <mc:Fallback xmlns="">
          <p:sp>
            <p:nvSpPr>
              <p:cNvPr id="25" name="TextBox 24">
                <a:extLst>
                  <a:ext uri="{FF2B5EF4-FFF2-40B4-BE49-F238E27FC236}">
                    <a16:creationId xmlns:a16="http://schemas.microsoft.com/office/drawing/2014/main" id="{83CE83BB-0F81-9547-B56D-37B33C68892A}"/>
                  </a:ext>
                </a:extLst>
              </p:cNvPr>
              <p:cNvSpPr txBox="1">
                <a:spLocks noRot="1" noChangeAspect="1" noMove="1" noResize="1" noEditPoints="1" noAdjustHandles="1" noChangeArrowheads="1" noChangeShapeType="1" noTextEdit="1"/>
              </p:cNvSpPr>
              <p:nvPr/>
            </p:nvSpPr>
            <p:spPr>
              <a:xfrm>
                <a:off x="353003" y="17167060"/>
                <a:ext cx="8024025" cy="15670957"/>
              </a:xfrm>
              <a:prstGeom prst="rect">
                <a:avLst/>
              </a:prstGeom>
              <a:blipFill>
                <a:blip r:embed="rId3"/>
                <a:stretch>
                  <a:fillRect l="-1976" t="-545" r="-2660"/>
                </a:stretch>
              </a:blipFill>
            </p:spPr>
            <p:txBody>
              <a:bodyPr/>
              <a:lstStyle/>
              <a:p>
                <a:r>
                  <a:rPr lang="en-US">
                    <a:noFill/>
                  </a:rPr>
                  <a:t> </a:t>
                </a:r>
              </a:p>
            </p:txBody>
          </p:sp>
        </mc:Fallback>
      </mc:AlternateContent>
      <p:sp>
        <p:nvSpPr>
          <p:cNvPr id="26" name="TextBox 25">
            <a:extLst>
              <a:ext uri="{FF2B5EF4-FFF2-40B4-BE49-F238E27FC236}">
                <a16:creationId xmlns:a16="http://schemas.microsoft.com/office/drawing/2014/main" id="{38C33CB7-1051-8F41-A123-DE0CCF4C92C6}"/>
              </a:ext>
            </a:extLst>
          </p:cNvPr>
          <p:cNvSpPr txBox="1"/>
          <p:nvPr/>
        </p:nvSpPr>
        <p:spPr>
          <a:xfrm>
            <a:off x="14883885" y="18409673"/>
            <a:ext cx="17163154" cy="7371249"/>
          </a:xfrm>
          <a:prstGeom prst="rect">
            <a:avLst/>
          </a:prstGeom>
          <a:noFill/>
        </p:spPr>
        <p:txBody>
          <a:bodyPr wrap="square" rtlCol="0">
            <a:spAutoFit/>
          </a:bodyPr>
          <a:lstStyle/>
          <a:p>
            <a:r>
              <a:rPr lang="en-US" sz="3200" b="1" u="sng" dirty="0"/>
              <a:t>Pig Skin Analysis:</a:t>
            </a:r>
          </a:p>
          <a:p>
            <a:pPr marL="571500" indent="-571500">
              <a:buFont typeface="Wingdings" panose="05000000000000000000" pitchFamily="2" charset="2"/>
              <a:buChar char="Ø"/>
            </a:pPr>
            <a:r>
              <a:rPr lang="en-US" sz="2900" dirty="0"/>
              <a:t>Due to uniaxial test, strain in the Y-direction will be equal to the overall strain. As a result, the accuracy of the tracking code can be confirmed via the raw data from the uniaxial tester.</a:t>
            </a:r>
          </a:p>
          <a:p>
            <a:pPr marL="571500" indent="-571500">
              <a:buFont typeface="Wingdings" panose="05000000000000000000" pitchFamily="2" charset="2"/>
              <a:buChar char="Ø"/>
            </a:pPr>
            <a:r>
              <a:rPr lang="en-US" sz="2900" dirty="0"/>
              <a:t>Pig skin yields little stress before reaching 10% strain. Once 10% has been reached, stress is dramatically increased before the 20% strain marker.</a:t>
            </a:r>
          </a:p>
          <a:p>
            <a:pPr marL="571500" indent="-571500">
              <a:buFont typeface="Wingdings" panose="05000000000000000000" pitchFamily="2" charset="2"/>
              <a:buChar char="Ø"/>
            </a:pPr>
            <a:r>
              <a:rPr lang="en-US" sz="2900" dirty="0"/>
              <a:t>Slight differences in planar strain as seen in the strain maps is most likely due to the skin being thicker on certain areas of the dog bone.</a:t>
            </a:r>
          </a:p>
          <a:p>
            <a:r>
              <a:rPr lang="en-US" sz="3200" b="1" u="sng" dirty="0"/>
              <a:t>Young’s Modulus Comparison:</a:t>
            </a:r>
          </a:p>
          <a:p>
            <a:pPr marL="571500" indent="-571500">
              <a:buFont typeface="Wingdings" panose="05000000000000000000" pitchFamily="2" charset="2"/>
              <a:buChar char="Ø"/>
            </a:pPr>
            <a:r>
              <a:rPr lang="en-US" sz="2900" dirty="0"/>
              <a:t>The Young’s modulus found in literature corresponds well to the Young’s modulus calculated from the uniaxial tester’s raw data.</a:t>
            </a:r>
          </a:p>
          <a:p>
            <a:pPr marL="571500" indent="-571500">
              <a:buFont typeface="Wingdings" panose="05000000000000000000" pitchFamily="2" charset="2"/>
              <a:buChar char="Ø"/>
            </a:pPr>
            <a:r>
              <a:rPr lang="en-US" sz="2900" dirty="0"/>
              <a:t>Differences in values primarily results from the skins originating from a different age pigs and different parts of the body [2]. </a:t>
            </a:r>
            <a:endParaRPr lang="en-US" sz="3200" b="1" u="sng" dirty="0"/>
          </a:p>
          <a:p>
            <a:r>
              <a:rPr lang="en-US" sz="3200" b="1" u="sng" dirty="0"/>
              <a:t>Future Work:</a:t>
            </a:r>
          </a:p>
          <a:p>
            <a:pPr marL="457200" indent="-457200">
              <a:buFont typeface="Wingdings" panose="05000000000000000000" pitchFamily="2" charset="2"/>
              <a:buChar char="Ø"/>
            </a:pPr>
            <a:r>
              <a:rPr lang="en-US" sz="2900" dirty="0"/>
              <a:t>Aim to test anisotropy of pig skin and compare to literature results.</a:t>
            </a:r>
          </a:p>
          <a:p>
            <a:pPr marL="457200" indent="-457200">
              <a:buFont typeface="Wingdings" panose="05000000000000000000" pitchFamily="2" charset="2"/>
              <a:buChar char="Ø"/>
            </a:pPr>
            <a:r>
              <a:rPr lang="en-US" sz="2900" dirty="0"/>
              <a:t>Create new fixture or endo grips to better secure tissue samples and prevent slippage during test. </a:t>
            </a:r>
          </a:p>
          <a:p>
            <a:pPr marL="457200" indent="-457200">
              <a:buFont typeface="Wingdings" panose="05000000000000000000" pitchFamily="2" charset="2"/>
              <a:buChar char="Ø"/>
            </a:pPr>
            <a:r>
              <a:rPr lang="en-US" sz="2900" dirty="0"/>
              <a:t>Write test method using </a:t>
            </a:r>
            <a:r>
              <a:rPr lang="en-US" sz="2900" dirty="0" err="1"/>
              <a:t>TestResources</a:t>
            </a:r>
            <a:r>
              <a:rPr lang="en-US" sz="2900" dirty="0"/>
              <a:t>’ software for the Biaxial Tester.</a:t>
            </a:r>
          </a:p>
        </p:txBody>
      </p:sp>
      <p:sp>
        <p:nvSpPr>
          <p:cNvPr id="27" name="TextBox 26">
            <a:extLst>
              <a:ext uri="{FF2B5EF4-FFF2-40B4-BE49-F238E27FC236}">
                <a16:creationId xmlns:a16="http://schemas.microsoft.com/office/drawing/2014/main" id="{E1624BD9-870C-F34F-BA8B-075C37EF317F}"/>
              </a:ext>
            </a:extLst>
          </p:cNvPr>
          <p:cNvSpPr txBox="1"/>
          <p:nvPr/>
        </p:nvSpPr>
        <p:spPr>
          <a:xfrm>
            <a:off x="14759795" y="27276434"/>
            <a:ext cx="17539518" cy="1785104"/>
          </a:xfrm>
          <a:prstGeom prst="rect">
            <a:avLst/>
          </a:prstGeom>
          <a:noFill/>
        </p:spPr>
        <p:txBody>
          <a:bodyPr wrap="square" rtlCol="0">
            <a:spAutoFit/>
          </a:bodyPr>
          <a:lstStyle/>
          <a:p>
            <a:pPr marL="457200" indent="-457200">
              <a:buFont typeface="Wingdings" panose="05000000000000000000" pitchFamily="2" charset="2"/>
              <a:buChar char="Ø"/>
            </a:pPr>
            <a:r>
              <a:rPr lang="en-US" sz="2700" dirty="0"/>
              <a:t>Liz </a:t>
            </a:r>
            <a:r>
              <a:rPr lang="en-US" sz="2700" dirty="0" err="1"/>
              <a:t>Gacek</a:t>
            </a:r>
            <a:r>
              <a:rPr lang="en-US" sz="2700" dirty="0"/>
              <a:t> (PhD graduate student in Biomedical Engineering in the </a:t>
            </a:r>
            <a:r>
              <a:rPr lang="en-US" sz="2700" dirty="0" err="1"/>
              <a:t>Barocas</a:t>
            </a:r>
            <a:r>
              <a:rPr lang="en-US" sz="2700" dirty="0"/>
              <a:t> Lab at University of Minnesota – Twin </a:t>
            </a:r>
            <a:r>
              <a:rPr lang="en-US" sz="2700" dirty="0" err="1"/>
              <a:t>Citties</a:t>
            </a:r>
            <a:r>
              <a:rPr lang="en-US" sz="2700" dirty="0"/>
              <a:t>): for help with the strain tracking code.</a:t>
            </a:r>
          </a:p>
          <a:p>
            <a:pPr marL="457200" indent="-457200">
              <a:buFont typeface="Wingdings" panose="05000000000000000000" pitchFamily="2" charset="2"/>
              <a:buChar char="Ø"/>
            </a:pPr>
            <a:r>
              <a:rPr lang="en-US" sz="2700" dirty="0"/>
              <a:t>Financial Support for this research is provided by the UROP program.</a:t>
            </a:r>
          </a:p>
          <a:p>
            <a:pPr marL="457200" indent="-457200">
              <a:buFont typeface="Wingdings" panose="05000000000000000000" pitchFamily="2" charset="2"/>
              <a:buChar char="Ø"/>
            </a:pPr>
            <a:r>
              <a:rPr lang="en-US" sz="2900" dirty="0"/>
              <a:t>Analysis Software is provided by Minnesota Supercomputing Institute (MSI) at the University of Minnesota</a:t>
            </a:r>
          </a:p>
        </p:txBody>
      </p:sp>
      <p:sp>
        <p:nvSpPr>
          <p:cNvPr id="28" name="TextBox 27">
            <a:extLst>
              <a:ext uri="{FF2B5EF4-FFF2-40B4-BE49-F238E27FC236}">
                <a16:creationId xmlns:a16="http://schemas.microsoft.com/office/drawing/2014/main" id="{C9552CD5-F3ED-FF4D-BA44-0FC1954E93EC}"/>
              </a:ext>
            </a:extLst>
          </p:cNvPr>
          <p:cNvSpPr txBox="1"/>
          <p:nvPr/>
        </p:nvSpPr>
        <p:spPr>
          <a:xfrm>
            <a:off x="14631145" y="30591016"/>
            <a:ext cx="17796818" cy="2831544"/>
          </a:xfrm>
          <a:prstGeom prst="rect">
            <a:avLst/>
          </a:prstGeom>
          <a:noFill/>
        </p:spPr>
        <p:txBody>
          <a:bodyPr wrap="square" rtlCol="0">
            <a:spAutoFit/>
          </a:bodyPr>
          <a:lstStyle/>
          <a:p>
            <a:r>
              <a:rPr lang="en-US" sz="2000" b="1" dirty="0">
                <a:latin typeface="Times New Roman" panose="02020603050405020304" pitchFamily="18" charset="0"/>
                <a:cs typeface="Times New Roman" panose="02020603050405020304" pitchFamily="18" charset="0"/>
              </a:rPr>
              <a:t>[1]</a:t>
            </a:r>
            <a:r>
              <a:rPr lang="en-US" sz="2000" dirty="0">
                <a:latin typeface="Times New Roman" panose="02020603050405020304" pitchFamily="18" charset="0"/>
                <a:cs typeface="Times New Roman" panose="02020603050405020304" pitchFamily="18" charset="0"/>
              </a:rPr>
              <a:t> Chanda, Arnab, and Christian Callaway. “Tissue Anisotropy Modeling Using Soft Composite Materials.” </a:t>
            </a:r>
            <a:r>
              <a:rPr lang="en-US" sz="2000" i="1" dirty="0" err="1">
                <a:latin typeface="Times New Roman" panose="02020603050405020304" pitchFamily="18" charset="0"/>
                <a:cs typeface="Times New Roman" panose="02020603050405020304" pitchFamily="18" charset="0"/>
              </a:rPr>
              <a:t>Hindawi</a:t>
            </a:r>
            <a:r>
              <a:rPr lang="en-US" sz="2000" dirty="0">
                <a:latin typeface="Times New Roman" panose="02020603050405020304" pitchFamily="18" charset="0"/>
                <a:cs typeface="Times New Roman" panose="02020603050405020304" pitchFamily="18" charset="0"/>
              </a:rPr>
              <a:t>, Department of Bioengineering, University of Pittsburgh, </a:t>
            </a:r>
            <a:r>
              <a:rPr lang="en-US" sz="2000" dirty="0">
                <a:latin typeface="Times New Roman" panose="02020603050405020304" pitchFamily="18" charset="0"/>
                <a:cs typeface="Times New Roman" panose="02020603050405020304" pitchFamily="18" charset="0"/>
                <a:hlinkClick r:id="rId4"/>
              </a:rPr>
              <a:t>www.hindawi.com/journals/abb/2018/4838157/</a:t>
            </a:r>
            <a:r>
              <a:rPr lang="en-US" sz="2000"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MAŁGORZATA ŻAK, et al. “Determination of the Mechanical Properties of the Skin of Pig </a:t>
            </a:r>
            <a:r>
              <a:rPr lang="en-US" sz="2000" dirty="0" err="1">
                <a:latin typeface="Times New Roman" panose="02020603050405020304" pitchFamily="18" charset="0"/>
                <a:cs typeface="Times New Roman" panose="02020603050405020304" pitchFamily="18" charset="0"/>
              </a:rPr>
              <a:t>Foetuses</a:t>
            </a:r>
            <a:r>
              <a:rPr lang="en-US" sz="2000" dirty="0">
                <a:latin typeface="Times New Roman" panose="02020603050405020304" pitchFamily="18" charset="0"/>
                <a:cs typeface="Times New Roman" panose="02020603050405020304" pitchFamily="18" charset="0"/>
              </a:rPr>
              <a:t> with Respect to Its Structure.” </a:t>
            </a:r>
            <a:r>
              <a:rPr lang="en-US" sz="2000" i="1" dirty="0">
                <a:latin typeface="Times New Roman" panose="02020603050405020304" pitchFamily="18" charset="0"/>
                <a:cs typeface="Times New Roman" panose="02020603050405020304" pitchFamily="18" charset="0"/>
              </a:rPr>
              <a:t>ResearchGate</a:t>
            </a:r>
            <a:r>
              <a:rPr lang="en-US" sz="2000" dirty="0">
                <a:latin typeface="Times New Roman" panose="02020603050405020304" pitchFamily="18" charset="0"/>
                <a:cs typeface="Times New Roman" panose="02020603050405020304" pitchFamily="18" charset="0"/>
              </a:rPr>
              <a:t>, ResearchGate, Jan. 2011, </a:t>
            </a:r>
            <a:r>
              <a:rPr lang="en-US" sz="2000" dirty="0">
                <a:latin typeface="Times New Roman" panose="02020603050405020304" pitchFamily="18" charset="0"/>
                <a:cs typeface="Times New Roman" panose="02020603050405020304" pitchFamily="18" charset="0"/>
                <a:hlinkClick r:id="rId5"/>
              </a:rPr>
              <a:t>www.researchgate.net/publication/51495139_Determination_of_the_mechanical_properties_of_the_</a:t>
            </a:r>
          </a:p>
          <a:p>
            <a:r>
              <a:rPr lang="en-US" sz="2000" dirty="0" err="1">
                <a:latin typeface="Times New Roman" panose="02020603050405020304" pitchFamily="18" charset="0"/>
                <a:cs typeface="Times New Roman" panose="02020603050405020304" pitchFamily="18" charset="0"/>
                <a:hlinkClick r:id="rId5"/>
              </a:rPr>
              <a:t>skin_of_pig_foetuses_with_respect_to_its_structure</a:t>
            </a:r>
            <a:r>
              <a:rPr lang="en-US" sz="2000"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[3]</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Shergold</a:t>
            </a:r>
            <a:r>
              <a:rPr lang="en-US" sz="2000" dirty="0">
                <a:latin typeface="Times New Roman" panose="02020603050405020304" pitchFamily="18" charset="0"/>
                <a:cs typeface="Times New Roman" panose="02020603050405020304" pitchFamily="18" charset="0"/>
              </a:rPr>
              <a:t>, Oliver A, et al. “The Uniaxial Stress versus Strain Response of Pig Skin and Silicone Rubber at Low and High Strain Rates.” </a:t>
            </a:r>
            <a:r>
              <a:rPr lang="en-US" sz="2000" i="1" dirty="0">
                <a:latin typeface="Times New Roman" panose="02020603050405020304" pitchFamily="18" charset="0"/>
                <a:cs typeface="Times New Roman" panose="02020603050405020304" pitchFamily="18" charset="0"/>
              </a:rPr>
              <a:t>ELSEVIER</a:t>
            </a:r>
            <a:r>
              <a:rPr lang="en-US" sz="2000" dirty="0">
                <a:latin typeface="Times New Roman" panose="02020603050405020304" pitchFamily="18" charset="0"/>
                <a:cs typeface="Times New Roman" panose="02020603050405020304" pitchFamily="18" charset="0"/>
              </a:rPr>
              <a:t>, International Journal of Impact Engineering, 2006, www-mech.eng.cam.ac.uk/profiles/fleck/papers/191.pdf. </a:t>
            </a:r>
            <a:r>
              <a:rPr lang="en-US" sz="2000" b="1" dirty="0">
                <a:latin typeface="Times New Roman" panose="02020603050405020304" pitchFamily="18" charset="0"/>
                <a:cs typeface="Times New Roman" panose="02020603050405020304" pitchFamily="18" charset="0"/>
              </a:rPr>
              <a:t>[4]</a:t>
            </a:r>
            <a:r>
              <a:rPr lang="en-US" sz="2000" dirty="0">
                <a:latin typeface="Times New Roman" panose="02020603050405020304" pitchFamily="18" charset="0"/>
                <a:cs typeface="Times New Roman" panose="02020603050405020304" pitchFamily="18" charset="0"/>
              </a:rPr>
              <a:t> TA Instruments Jan. “Characterizing Anisotropic Material Behavior with the Planar Biaxial </a:t>
            </a:r>
            <a:r>
              <a:rPr lang="en-US" sz="2000" dirty="0" err="1">
                <a:latin typeface="Times New Roman" panose="02020603050405020304" pitchFamily="18" charset="0"/>
                <a:cs typeface="Times New Roman" panose="02020603050405020304" pitchFamily="18" charset="0"/>
              </a:rPr>
              <a:t>TestBench</a:t>
            </a:r>
            <a:r>
              <a:rPr lang="en-US" sz="2000" dirty="0">
                <a:latin typeface="Times New Roman" panose="02020603050405020304" pitchFamily="18" charset="0"/>
                <a:cs typeface="Times New Roman" panose="02020603050405020304" pitchFamily="18" charset="0"/>
              </a:rPr>
              <a:t> System.” </a:t>
            </a:r>
            <a:r>
              <a:rPr lang="en-US" sz="2000" i="1" dirty="0">
                <a:latin typeface="Times New Roman" panose="02020603050405020304" pitchFamily="18" charset="0"/>
                <a:cs typeface="Times New Roman" panose="02020603050405020304" pitchFamily="18" charset="0"/>
              </a:rPr>
              <a:t>AZoM.com</a:t>
            </a:r>
            <a:r>
              <a:rPr lang="en-US" sz="2000" dirty="0">
                <a:latin typeface="Times New Roman" panose="02020603050405020304" pitchFamily="18" charset="0"/>
                <a:cs typeface="Times New Roman" panose="02020603050405020304" pitchFamily="18" charset="0"/>
              </a:rPr>
              <a:t>, 31 July 2019, </a:t>
            </a:r>
            <a:r>
              <a:rPr lang="en-US" sz="2000" dirty="0">
                <a:latin typeface="Times New Roman" panose="02020603050405020304" pitchFamily="18" charset="0"/>
                <a:cs typeface="Times New Roman" panose="02020603050405020304" pitchFamily="18" charset="0"/>
                <a:hlinkClick r:id="rId6"/>
              </a:rPr>
              <a:t>www.azom.com/article.aspx?ArticleID=11656</a:t>
            </a:r>
            <a:r>
              <a:rPr lang="en-US" sz="2000" dirty="0">
                <a:latin typeface="Times New Roman" panose="02020603050405020304" pitchFamily="18" charset="0"/>
                <a:cs typeface="Times New Roman" panose="02020603050405020304" pitchFamily="18" charset="0"/>
              </a:rPr>
              <a:t>. </a:t>
            </a:r>
          </a:p>
          <a:p>
            <a:endParaRPr lang="en-US" sz="2600" dirty="0">
              <a:latin typeface="Times New Roman" panose="02020603050405020304" pitchFamily="18" charset="0"/>
              <a:cs typeface="Times New Roman" panose="02020603050405020304" pitchFamily="18" charset="0"/>
            </a:endParaRPr>
          </a:p>
          <a:p>
            <a:endParaRPr lang="en-US" sz="3200" dirty="0">
              <a:solidFill>
                <a:srgbClr val="FF0000"/>
              </a:solidFill>
            </a:endParaRPr>
          </a:p>
        </p:txBody>
      </p:sp>
      <p:pic>
        <p:nvPicPr>
          <p:cNvPr id="6" name="Picture 5">
            <a:extLst>
              <a:ext uri="{FF2B5EF4-FFF2-40B4-BE49-F238E27FC236}">
                <a16:creationId xmlns:a16="http://schemas.microsoft.com/office/drawing/2014/main" id="{8E38FDBF-88A0-4BAF-8091-CF5F75E603BD}"/>
              </a:ext>
            </a:extLst>
          </p:cNvPr>
          <p:cNvPicPr>
            <a:picLocks noChangeAspect="1"/>
          </p:cNvPicPr>
          <p:nvPr/>
        </p:nvPicPr>
        <p:blipFill rotWithShape="1">
          <a:blip r:embed="rId7"/>
          <a:srcRect l="28919" t="37914" r="31466" b="18262"/>
          <a:stretch/>
        </p:blipFill>
        <p:spPr>
          <a:xfrm>
            <a:off x="8898146" y="17698424"/>
            <a:ext cx="2361371" cy="2410036"/>
          </a:xfrm>
          <a:prstGeom prst="rect">
            <a:avLst/>
          </a:prstGeom>
          <a:ln>
            <a:noFill/>
          </a:ln>
          <a:effectLst>
            <a:outerShdw blurRad="190500" algn="tl" rotWithShape="0">
              <a:srgbClr val="000000">
                <a:alpha val="70000"/>
              </a:srgbClr>
            </a:outerShdw>
          </a:effectLst>
        </p:spPr>
      </p:pic>
      <p:pic>
        <p:nvPicPr>
          <p:cNvPr id="13" name="Picture 12">
            <a:extLst>
              <a:ext uri="{FF2B5EF4-FFF2-40B4-BE49-F238E27FC236}">
                <a16:creationId xmlns:a16="http://schemas.microsoft.com/office/drawing/2014/main" id="{5E9F3775-6A9D-41ED-B50C-664BB74C9BAD}"/>
              </a:ext>
            </a:extLst>
          </p:cNvPr>
          <p:cNvPicPr>
            <a:picLocks noChangeAspect="1"/>
          </p:cNvPicPr>
          <p:nvPr/>
        </p:nvPicPr>
        <p:blipFill>
          <a:blip r:embed="rId8"/>
          <a:stretch>
            <a:fillRect/>
          </a:stretch>
        </p:blipFill>
        <p:spPr>
          <a:xfrm>
            <a:off x="8496805" y="24874332"/>
            <a:ext cx="2361371" cy="4831725"/>
          </a:xfrm>
          <a:prstGeom prst="rect">
            <a:avLst/>
          </a:prstGeom>
          <a:ln>
            <a:noFill/>
          </a:ln>
          <a:effectLst>
            <a:outerShdw blurRad="190500" algn="tl" rotWithShape="0">
              <a:srgbClr val="000000">
                <a:alpha val="70000"/>
              </a:srgbClr>
            </a:outerShdw>
          </a:effectLst>
        </p:spPr>
      </p:pic>
      <p:pic>
        <p:nvPicPr>
          <p:cNvPr id="14" name="Picture 13">
            <a:extLst>
              <a:ext uri="{FF2B5EF4-FFF2-40B4-BE49-F238E27FC236}">
                <a16:creationId xmlns:a16="http://schemas.microsoft.com/office/drawing/2014/main" id="{FDC7ADD8-AC16-4B0E-BDAB-FCB17E41E626}"/>
              </a:ext>
            </a:extLst>
          </p:cNvPr>
          <p:cNvPicPr>
            <a:picLocks noChangeAspect="1"/>
          </p:cNvPicPr>
          <p:nvPr/>
        </p:nvPicPr>
        <p:blipFill rotWithShape="1">
          <a:blip r:embed="rId9"/>
          <a:srcRect l="15519" t="17230" r="30685" b="6034"/>
          <a:stretch/>
        </p:blipFill>
        <p:spPr>
          <a:xfrm>
            <a:off x="11179852" y="24867408"/>
            <a:ext cx="2509580" cy="4831725"/>
          </a:xfrm>
          <a:prstGeom prst="rect">
            <a:avLst/>
          </a:prstGeom>
          <a:ln>
            <a:noFill/>
          </a:ln>
          <a:effectLst>
            <a:outerShdw blurRad="190500" algn="tl" rotWithShape="0">
              <a:srgbClr val="000000">
                <a:alpha val="70000"/>
              </a:srgbClr>
            </a:outerShdw>
          </a:effectLst>
        </p:spPr>
      </p:pic>
      <p:pic>
        <p:nvPicPr>
          <p:cNvPr id="30" name="Picture 29">
            <a:extLst>
              <a:ext uri="{FF2B5EF4-FFF2-40B4-BE49-F238E27FC236}">
                <a16:creationId xmlns:a16="http://schemas.microsoft.com/office/drawing/2014/main" id="{B5CECA0D-C8A9-4102-8BC9-4D326E3F8FD8}"/>
              </a:ext>
            </a:extLst>
          </p:cNvPr>
          <p:cNvPicPr>
            <a:picLocks noChangeAspect="1"/>
          </p:cNvPicPr>
          <p:nvPr/>
        </p:nvPicPr>
        <p:blipFill>
          <a:blip r:embed="rId10"/>
          <a:stretch>
            <a:fillRect/>
          </a:stretch>
        </p:blipFill>
        <p:spPr>
          <a:xfrm>
            <a:off x="93986" y="285145"/>
            <a:ext cx="3197854" cy="3485660"/>
          </a:xfrm>
          <a:prstGeom prst="rect">
            <a:avLst/>
          </a:prstGeom>
        </p:spPr>
      </p:pic>
      <p:pic>
        <p:nvPicPr>
          <p:cNvPr id="34" name="Picture 33">
            <a:extLst>
              <a:ext uri="{FF2B5EF4-FFF2-40B4-BE49-F238E27FC236}">
                <a16:creationId xmlns:a16="http://schemas.microsoft.com/office/drawing/2014/main" id="{EEDF7896-6C3F-433B-B244-A069018BD7F5}"/>
              </a:ext>
            </a:extLst>
          </p:cNvPr>
          <p:cNvPicPr>
            <a:picLocks noChangeAspect="1"/>
          </p:cNvPicPr>
          <p:nvPr/>
        </p:nvPicPr>
        <p:blipFill rotWithShape="1">
          <a:blip r:embed="rId11"/>
          <a:srcRect l="4388" t="6391" r="7292" b="5012"/>
          <a:stretch/>
        </p:blipFill>
        <p:spPr>
          <a:xfrm>
            <a:off x="11377148" y="18328992"/>
            <a:ext cx="2043134" cy="1361750"/>
          </a:xfrm>
          <a:prstGeom prst="rect">
            <a:avLst/>
          </a:prstGeom>
        </p:spPr>
      </p:pic>
      <p:sp>
        <p:nvSpPr>
          <p:cNvPr id="35" name="Rectangle 34">
            <a:extLst>
              <a:ext uri="{FF2B5EF4-FFF2-40B4-BE49-F238E27FC236}">
                <a16:creationId xmlns:a16="http://schemas.microsoft.com/office/drawing/2014/main" id="{6819F9DB-9902-4789-A48E-012C40ACC751}"/>
              </a:ext>
            </a:extLst>
          </p:cNvPr>
          <p:cNvSpPr/>
          <p:nvPr/>
        </p:nvSpPr>
        <p:spPr>
          <a:xfrm>
            <a:off x="990254" y="30976933"/>
            <a:ext cx="2779776" cy="921718"/>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FC060494-F9C8-4220-9A60-DC0AF73154E5}"/>
              </a:ext>
            </a:extLst>
          </p:cNvPr>
          <p:cNvSpPr/>
          <p:nvPr/>
        </p:nvSpPr>
        <p:spPr>
          <a:xfrm>
            <a:off x="4837584" y="30976933"/>
            <a:ext cx="2919984" cy="921718"/>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a:extLst>
              <a:ext uri="{FF2B5EF4-FFF2-40B4-BE49-F238E27FC236}">
                <a16:creationId xmlns:a16="http://schemas.microsoft.com/office/drawing/2014/main" id="{91F92DE0-F411-4F69-8A7C-0D81ECB14C73}"/>
              </a:ext>
            </a:extLst>
          </p:cNvPr>
          <p:cNvPicPr>
            <a:picLocks noChangeAspect="1"/>
          </p:cNvPicPr>
          <p:nvPr/>
        </p:nvPicPr>
        <p:blipFill rotWithShape="1">
          <a:blip r:embed="rId12"/>
          <a:srcRect t="34031"/>
          <a:stretch/>
        </p:blipFill>
        <p:spPr>
          <a:xfrm>
            <a:off x="8898146" y="20813220"/>
            <a:ext cx="4380489" cy="3853049"/>
          </a:xfrm>
          <a:prstGeom prst="rect">
            <a:avLst/>
          </a:prstGeom>
          <a:ln>
            <a:noFill/>
          </a:ln>
          <a:effectLst>
            <a:outerShdw blurRad="190500" algn="tl" rotWithShape="0">
              <a:srgbClr val="000000">
                <a:alpha val="70000"/>
              </a:srgbClr>
            </a:outerShdw>
          </a:effectLst>
        </p:spPr>
      </p:pic>
      <p:pic>
        <p:nvPicPr>
          <p:cNvPr id="40" name="Picture 39">
            <a:extLst>
              <a:ext uri="{FF2B5EF4-FFF2-40B4-BE49-F238E27FC236}">
                <a16:creationId xmlns:a16="http://schemas.microsoft.com/office/drawing/2014/main" id="{6286E453-04EE-4FF1-93B5-569232B75CA9}"/>
              </a:ext>
            </a:extLst>
          </p:cNvPr>
          <p:cNvPicPr>
            <a:picLocks noChangeAspect="1"/>
          </p:cNvPicPr>
          <p:nvPr/>
        </p:nvPicPr>
        <p:blipFill>
          <a:blip r:embed="rId13"/>
          <a:stretch>
            <a:fillRect/>
          </a:stretch>
        </p:blipFill>
        <p:spPr>
          <a:xfrm>
            <a:off x="8898146" y="29914120"/>
            <a:ext cx="4143375" cy="2438400"/>
          </a:xfrm>
          <a:prstGeom prst="rect">
            <a:avLst/>
          </a:prstGeom>
          <a:ln>
            <a:noFill/>
          </a:ln>
          <a:effectLst>
            <a:outerShdw blurRad="190500" algn="tl" rotWithShape="0">
              <a:srgbClr val="000000">
                <a:alpha val="70000"/>
              </a:srgbClr>
            </a:outerShdw>
          </a:effectLst>
        </p:spPr>
      </p:pic>
      <p:pic>
        <p:nvPicPr>
          <p:cNvPr id="43" name="Picture 42">
            <a:extLst>
              <a:ext uri="{FF2B5EF4-FFF2-40B4-BE49-F238E27FC236}">
                <a16:creationId xmlns:a16="http://schemas.microsoft.com/office/drawing/2014/main" id="{ED889A1F-CF2C-4587-B29A-B5254399B421}"/>
              </a:ext>
            </a:extLst>
          </p:cNvPr>
          <p:cNvPicPr>
            <a:picLocks noChangeAspect="1"/>
          </p:cNvPicPr>
          <p:nvPr/>
        </p:nvPicPr>
        <p:blipFill rotWithShape="1">
          <a:blip r:embed="rId14"/>
          <a:srcRect l="3495" t="6272" b="7965"/>
          <a:stretch/>
        </p:blipFill>
        <p:spPr>
          <a:xfrm>
            <a:off x="20776489" y="11255010"/>
            <a:ext cx="4029247" cy="3605046"/>
          </a:xfrm>
          <a:prstGeom prst="rect">
            <a:avLst/>
          </a:prstGeom>
        </p:spPr>
      </p:pic>
      <p:sp>
        <p:nvSpPr>
          <p:cNvPr id="52" name="TextBox 51">
            <a:extLst>
              <a:ext uri="{FF2B5EF4-FFF2-40B4-BE49-F238E27FC236}">
                <a16:creationId xmlns:a16="http://schemas.microsoft.com/office/drawing/2014/main" id="{B28D9D90-5A5D-45A9-B6DB-90CE893E22E8}"/>
              </a:ext>
            </a:extLst>
          </p:cNvPr>
          <p:cNvSpPr txBox="1"/>
          <p:nvPr/>
        </p:nvSpPr>
        <p:spPr>
          <a:xfrm>
            <a:off x="14608277" y="6693715"/>
            <a:ext cx="2297781" cy="830997"/>
          </a:xfrm>
          <a:prstGeom prst="rect">
            <a:avLst/>
          </a:prstGeom>
          <a:ln w="31750"/>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2400" dirty="0">
                <a:latin typeface="Times New Roman" panose="02020603050405020304" pitchFamily="18" charset="0"/>
                <a:cs typeface="Times New Roman" panose="02020603050405020304" pitchFamily="18" charset="0"/>
              </a:rPr>
              <a:t>Individual Strain at 4.68 seconds </a:t>
            </a:r>
          </a:p>
        </p:txBody>
      </p:sp>
      <p:sp>
        <p:nvSpPr>
          <p:cNvPr id="53" name="TextBox 52">
            <a:extLst>
              <a:ext uri="{FF2B5EF4-FFF2-40B4-BE49-F238E27FC236}">
                <a16:creationId xmlns:a16="http://schemas.microsoft.com/office/drawing/2014/main" id="{9CF68042-1B49-4758-B3B0-6D547499F09E}"/>
              </a:ext>
            </a:extLst>
          </p:cNvPr>
          <p:cNvSpPr txBox="1"/>
          <p:nvPr/>
        </p:nvSpPr>
        <p:spPr>
          <a:xfrm>
            <a:off x="17637472" y="6463125"/>
            <a:ext cx="2408096" cy="830997"/>
          </a:xfrm>
          <a:prstGeom prst="rect">
            <a:avLst/>
          </a:prstGeom>
          <a:ln w="31750"/>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2400" dirty="0">
                <a:latin typeface="Times New Roman" panose="02020603050405020304" pitchFamily="18" charset="0"/>
                <a:cs typeface="Times New Roman" panose="02020603050405020304" pitchFamily="18" charset="0"/>
              </a:rPr>
              <a:t>Individual Strain at 7.3 seconds </a:t>
            </a:r>
          </a:p>
        </p:txBody>
      </p:sp>
      <p:sp>
        <p:nvSpPr>
          <p:cNvPr id="54" name="TextBox 53">
            <a:extLst>
              <a:ext uri="{FF2B5EF4-FFF2-40B4-BE49-F238E27FC236}">
                <a16:creationId xmlns:a16="http://schemas.microsoft.com/office/drawing/2014/main" id="{6A49D6E3-3F5F-4E30-B597-1AD416322000}"/>
              </a:ext>
            </a:extLst>
          </p:cNvPr>
          <p:cNvSpPr txBox="1"/>
          <p:nvPr/>
        </p:nvSpPr>
        <p:spPr>
          <a:xfrm>
            <a:off x="20776489" y="6226990"/>
            <a:ext cx="2290908" cy="830997"/>
          </a:xfrm>
          <a:prstGeom prst="rect">
            <a:avLst/>
          </a:prstGeom>
          <a:ln w="31750"/>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2400" dirty="0">
                <a:latin typeface="Times New Roman" panose="02020603050405020304" pitchFamily="18" charset="0"/>
                <a:cs typeface="Times New Roman" panose="02020603050405020304" pitchFamily="18" charset="0"/>
              </a:rPr>
              <a:t>Individual Strain at 10 seconds </a:t>
            </a:r>
          </a:p>
        </p:txBody>
      </p:sp>
      <p:sp>
        <p:nvSpPr>
          <p:cNvPr id="55" name="TextBox 54">
            <a:extLst>
              <a:ext uri="{FF2B5EF4-FFF2-40B4-BE49-F238E27FC236}">
                <a16:creationId xmlns:a16="http://schemas.microsoft.com/office/drawing/2014/main" id="{A2C7B2F0-0C2A-4086-97E5-9976D28FACD3}"/>
              </a:ext>
            </a:extLst>
          </p:cNvPr>
          <p:cNvSpPr txBox="1"/>
          <p:nvPr/>
        </p:nvSpPr>
        <p:spPr>
          <a:xfrm>
            <a:off x="8496299" y="14954099"/>
            <a:ext cx="4325324" cy="523220"/>
          </a:xfrm>
          <a:prstGeom prst="rect">
            <a:avLst/>
          </a:prstGeom>
          <a:noFill/>
        </p:spPr>
        <p:txBody>
          <a:bodyPr wrap="square" rtlCol="0">
            <a:spAutoFit/>
          </a:bodyPr>
          <a:lstStyle/>
          <a:p>
            <a:pPr algn="ctr"/>
            <a:r>
              <a:rPr lang="en-US" sz="1400" dirty="0"/>
              <a:t>Figure (1) graphically describes anisotropic nature of tissue [4]</a:t>
            </a:r>
          </a:p>
        </p:txBody>
      </p:sp>
      <p:pic>
        <p:nvPicPr>
          <p:cNvPr id="3" name="Picture 2">
            <a:extLst>
              <a:ext uri="{FF2B5EF4-FFF2-40B4-BE49-F238E27FC236}">
                <a16:creationId xmlns:a16="http://schemas.microsoft.com/office/drawing/2014/main" id="{6B7FF7E9-33B1-43FD-9314-071C2EB37B1C}"/>
              </a:ext>
            </a:extLst>
          </p:cNvPr>
          <p:cNvPicPr>
            <a:picLocks noChangeAspect="1"/>
          </p:cNvPicPr>
          <p:nvPr/>
        </p:nvPicPr>
        <p:blipFill>
          <a:blip r:embed="rId15"/>
          <a:stretch>
            <a:fillRect/>
          </a:stretch>
        </p:blipFill>
        <p:spPr>
          <a:xfrm>
            <a:off x="25509316" y="691391"/>
            <a:ext cx="6895536" cy="2431070"/>
          </a:xfrm>
          <a:prstGeom prst="rect">
            <a:avLst/>
          </a:prstGeom>
        </p:spPr>
      </p:pic>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31BD01E9-0BCD-4ABC-A58E-E82DC06A6513}"/>
                  </a:ext>
                </a:extLst>
              </p:cNvPr>
              <p:cNvGraphicFramePr>
                <a:graphicFrameLocks noGrp="1"/>
              </p:cNvGraphicFramePr>
              <p:nvPr>
                <p:extLst>
                  <p:ext uri="{D42A27DB-BD31-4B8C-83A1-F6EECF244321}">
                    <p14:modId xmlns:p14="http://schemas.microsoft.com/office/powerpoint/2010/main" val="2684281646"/>
                  </p:ext>
                </p:extLst>
              </p:nvPr>
            </p:nvGraphicFramePr>
            <p:xfrm>
              <a:off x="25501694" y="11009942"/>
              <a:ext cx="6545345" cy="5669280"/>
            </p:xfrm>
            <a:graphic>
              <a:graphicData uri="http://schemas.openxmlformats.org/drawingml/2006/table">
                <a:tbl>
                  <a:tblPr firstRow="1" bandRow="1">
                    <a:tableStyleId>{5C22544A-7EE6-4342-B048-85BDC9FD1C3A}</a:tableStyleId>
                  </a:tblPr>
                  <a:tblGrid>
                    <a:gridCol w="3240039">
                      <a:extLst>
                        <a:ext uri="{9D8B030D-6E8A-4147-A177-3AD203B41FA5}">
                          <a16:colId xmlns:a16="http://schemas.microsoft.com/office/drawing/2014/main" val="2520509569"/>
                        </a:ext>
                      </a:extLst>
                    </a:gridCol>
                    <a:gridCol w="3305306">
                      <a:extLst>
                        <a:ext uri="{9D8B030D-6E8A-4147-A177-3AD203B41FA5}">
                          <a16:colId xmlns:a16="http://schemas.microsoft.com/office/drawing/2014/main" val="1833743030"/>
                        </a:ext>
                      </a:extLst>
                    </a:gridCol>
                  </a:tblGrid>
                  <a:tr h="917791">
                    <a:tc>
                      <a:txBody>
                        <a:bodyPr/>
                        <a:lstStyle/>
                        <a:p>
                          <a:pPr algn="ctr"/>
                          <a:r>
                            <a:rPr lang="en-US" sz="2800" dirty="0">
                              <a:latin typeface="Times New Roman" panose="02020603050405020304" pitchFamily="18" charset="0"/>
                              <a:cs typeface="Times New Roman" panose="02020603050405020304" pitchFamily="18" charset="0"/>
                            </a:rPr>
                            <a:t>Sample</a:t>
                          </a:r>
                        </a:p>
                      </a:txBody>
                      <a:tcPr/>
                    </a:tc>
                    <a:tc>
                      <a:txBody>
                        <a:bodyPr/>
                        <a:lstStyle/>
                        <a:p>
                          <a:pPr algn="ctr"/>
                          <a:r>
                            <a:rPr lang="en-US" sz="2800" dirty="0">
                              <a:latin typeface="Times New Roman" panose="02020603050405020304" pitchFamily="18" charset="0"/>
                              <a:cs typeface="Times New Roman" panose="02020603050405020304" pitchFamily="18" charset="0"/>
                            </a:rPr>
                            <a:t>Young’s Modulus (MPa)</a:t>
                          </a:r>
                        </a:p>
                      </a:txBody>
                      <a:tcPr/>
                    </a:tc>
                    <a:extLst>
                      <a:ext uri="{0D108BD9-81ED-4DB2-BD59-A6C34878D82A}">
                        <a16:rowId xmlns:a16="http://schemas.microsoft.com/office/drawing/2014/main" val="1822055955"/>
                      </a:ext>
                    </a:extLst>
                  </a:tr>
                  <a:tr h="917791">
                    <a:tc>
                      <a:txBody>
                        <a:bodyPr/>
                        <a:lstStyle/>
                        <a:p>
                          <a:r>
                            <a:rPr lang="en-US" sz="2800" dirty="0">
                              <a:latin typeface="Times New Roman" panose="02020603050405020304" pitchFamily="18" charset="0"/>
                              <a:cs typeface="Times New Roman" panose="02020603050405020304" pitchFamily="18" charset="0"/>
                            </a:rPr>
                            <a:t>Experimental Pig Skin</a:t>
                          </a:r>
                        </a:p>
                      </a:txBody>
                      <a:tcPr/>
                    </a:tc>
                    <a:tc>
                      <a:txBody>
                        <a:bodyPr/>
                        <a:lstStyle/>
                        <a:p>
                          <a:r>
                            <a:rPr lang="en-US" sz="2800" dirty="0">
                              <a:latin typeface="Times New Roman" panose="02020603050405020304" pitchFamily="18" charset="0"/>
                              <a:cs typeface="Times New Roman" panose="02020603050405020304" pitchFamily="18" charset="0"/>
                            </a:rPr>
                            <a:t>8.99</a:t>
                          </a:r>
                        </a:p>
                      </a:txBody>
                      <a:tcPr/>
                    </a:tc>
                    <a:extLst>
                      <a:ext uri="{0D108BD9-81ED-4DB2-BD59-A6C34878D82A}">
                        <a16:rowId xmlns:a16="http://schemas.microsoft.com/office/drawing/2014/main" val="4065428247"/>
                      </a:ext>
                    </a:extLst>
                  </a:tr>
                  <a:tr h="917791">
                    <a:tc>
                      <a:txBody>
                        <a:bodyPr/>
                        <a:lstStyle/>
                        <a:p>
                          <a:r>
                            <a:rPr lang="en-US" sz="2800" dirty="0">
                              <a:latin typeface="Times New Roman" panose="02020603050405020304" pitchFamily="18" charset="0"/>
                              <a:cs typeface="Times New Roman" panose="02020603050405020304" pitchFamily="18" charset="0"/>
                            </a:rPr>
                            <a:t>Pig Skin: Thoracic Limb Region [2]</a:t>
                          </a:r>
                        </a:p>
                      </a:txBody>
                      <a:tcPr/>
                    </a:tc>
                    <a:tc>
                      <a:txBody>
                        <a:bodyPr/>
                        <a:lstStyle/>
                        <a:p>
                          <a:r>
                            <a:rPr lang="en-US" sz="2800" dirty="0">
                              <a:latin typeface="Times New Roman" panose="02020603050405020304" pitchFamily="18" charset="0"/>
                              <a:cs typeface="Times New Roman" panose="02020603050405020304" pitchFamily="18" charset="0"/>
                            </a:rPr>
                            <a:t>7.68 </a:t>
                          </a:r>
                          <a14:m>
                            <m:oMath xmlns:m="http://schemas.openxmlformats.org/officeDocument/2006/math">
                              <m:r>
                                <a:rPr lang="en-US" sz="2800" i="1" smtClean="0">
                                  <a:latin typeface="Cambria Math" panose="02040503050406030204" pitchFamily="18" charset="0"/>
                                  <a:ea typeface="Cambria Math" panose="02040503050406030204" pitchFamily="18" charset="0"/>
                                  <a:cs typeface="Times New Roman" panose="02020603050405020304" pitchFamily="18" charset="0"/>
                                </a:rPr>
                                <m:t>±</m:t>
                              </m:r>
                            </m:oMath>
                          </a14:m>
                          <a:r>
                            <a:rPr lang="en-US" sz="2800" dirty="0">
                              <a:latin typeface="Times New Roman" panose="02020603050405020304" pitchFamily="18" charset="0"/>
                              <a:cs typeface="Times New Roman" panose="02020603050405020304" pitchFamily="18" charset="0"/>
                            </a:rPr>
                            <a:t> 3.96</a:t>
                          </a:r>
                        </a:p>
                      </a:txBody>
                      <a:tcPr/>
                    </a:tc>
                    <a:extLst>
                      <a:ext uri="{0D108BD9-81ED-4DB2-BD59-A6C34878D82A}">
                        <a16:rowId xmlns:a16="http://schemas.microsoft.com/office/drawing/2014/main" val="2534920521"/>
                      </a:ext>
                    </a:extLst>
                  </a:tr>
                  <a:tr h="917791">
                    <a:tc>
                      <a:txBody>
                        <a:bodyPr/>
                        <a:lstStyle/>
                        <a:p>
                          <a:r>
                            <a:rPr lang="en-US" sz="2800" dirty="0">
                              <a:latin typeface="Times New Roman" panose="02020603050405020304" pitchFamily="18" charset="0"/>
                              <a:cs typeface="Times New Roman" panose="02020603050405020304" pitchFamily="18" charset="0"/>
                            </a:rPr>
                            <a:t>Pig Skin: Nuchal Region [2]</a:t>
                          </a:r>
                        </a:p>
                      </a:txBody>
                      <a:tcPr/>
                    </a:tc>
                    <a:tc>
                      <a:txBody>
                        <a:bodyPr/>
                        <a:lstStyle/>
                        <a:p>
                          <a:r>
                            <a:rPr lang="en-US" sz="2800" dirty="0">
                              <a:latin typeface="Times New Roman" panose="02020603050405020304" pitchFamily="18" charset="0"/>
                              <a:cs typeface="Times New Roman" panose="02020603050405020304" pitchFamily="18" charset="0"/>
                            </a:rPr>
                            <a:t>7.17 </a:t>
                          </a:r>
                          <a14:m>
                            <m:oMath xmlns:m="http://schemas.openxmlformats.org/officeDocument/2006/math">
                              <m:r>
                                <a:rPr lang="en-US" sz="2800" i="1" smtClean="0">
                                  <a:latin typeface="Cambria Math" panose="02040503050406030204" pitchFamily="18" charset="0"/>
                                  <a:ea typeface="Cambria Math" panose="02040503050406030204" pitchFamily="18" charset="0"/>
                                  <a:cs typeface="Times New Roman" panose="02020603050405020304" pitchFamily="18" charset="0"/>
                                </a:rPr>
                                <m:t>±</m:t>
                              </m:r>
                            </m:oMath>
                          </a14:m>
                          <a:r>
                            <a:rPr lang="en-US" sz="2800" dirty="0">
                              <a:latin typeface="Times New Roman" panose="02020603050405020304" pitchFamily="18" charset="0"/>
                              <a:cs typeface="Times New Roman" panose="02020603050405020304" pitchFamily="18" charset="0"/>
                            </a:rPr>
                            <a:t> 2.84</a:t>
                          </a:r>
                        </a:p>
                      </a:txBody>
                      <a:tcPr/>
                    </a:tc>
                    <a:extLst>
                      <a:ext uri="{0D108BD9-81ED-4DB2-BD59-A6C34878D82A}">
                        <a16:rowId xmlns:a16="http://schemas.microsoft.com/office/drawing/2014/main" val="18899827"/>
                      </a:ext>
                    </a:extLst>
                  </a:tr>
                  <a:tr h="1332277">
                    <a:tc>
                      <a:txBody>
                        <a:bodyPr/>
                        <a:lstStyle/>
                        <a:p>
                          <a:r>
                            <a:rPr lang="en-US" sz="2800" dirty="0">
                              <a:latin typeface="Times New Roman" panose="02020603050405020304" pitchFamily="18" charset="0"/>
                              <a:cs typeface="Times New Roman" panose="02020603050405020304" pitchFamily="18" charset="0"/>
                            </a:rPr>
                            <a:t>Pig Skin: Cranial Abdominal Region [2]</a:t>
                          </a:r>
                        </a:p>
                      </a:txBody>
                      <a:tcPr/>
                    </a:tc>
                    <a:tc>
                      <a:txBody>
                        <a:bodyPr/>
                        <a:lstStyle/>
                        <a:p>
                          <a:r>
                            <a:rPr lang="en-US" sz="2800" dirty="0">
                              <a:latin typeface="Times New Roman" panose="02020603050405020304" pitchFamily="18" charset="0"/>
                              <a:cs typeface="Times New Roman" panose="02020603050405020304" pitchFamily="18" charset="0"/>
                            </a:rPr>
                            <a:t>4.02 </a:t>
                          </a:r>
                          <a14:m>
                            <m:oMath xmlns:m="http://schemas.openxmlformats.org/officeDocument/2006/math">
                              <m:r>
                                <a:rPr lang="en-US" sz="2800" i="1" smtClean="0">
                                  <a:latin typeface="Cambria Math" panose="02040503050406030204" pitchFamily="18" charset="0"/>
                                  <a:ea typeface="Cambria Math" panose="02040503050406030204" pitchFamily="18" charset="0"/>
                                  <a:cs typeface="Times New Roman" panose="02020603050405020304" pitchFamily="18" charset="0"/>
                                </a:rPr>
                                <m:t>±</m:t>
                              </m:r>
                            </m:oMath>
                          </a14:m>
                          <a:r>
                            <a:rPr lang="en-US" sz="2800" dirty="0">
                              <a:latin typeface="Times New Roman" panose="02020603050405020304" pitchFamily="18" charset="0"/>
                              <a:cs typeface="Times New Roman" panose="02020603050405020304" pitchFamily="18" charset="0"/>
                            </a:rPr>
                            <a:t> 3.81</a:t>
                          </a:r>
                        </a:p>
                      </a:txBody>
                      <a:tcPr/>
                    </a:tc>
                    <a:extLst>
                      <a:ext uri="{0D108BD9-81ED-4DB2-BD59-A6C34878D82A}">
                        <a16:rowId xmlns:a16="http://schemas.microsoft.com/office/drawing/2014/main" val="3200737728"/>
                      </a:ext>
                    </a:extLst>
                  </a:tr>
                  <a:tr h="503305">
                    <a:tc>
                      <a:txBody>
                        <a:bodyPr/>
                        <a:lstStyle/>
                        <a:p>
                          <a:r>
                            <a:rPr lang="en-US" sz="2800" dirty="0">
                              <a:latin typeface="Times New Roman" panose="02020603050405020304" pitchFamily="18" charset="0"/>
                              <a:cs typeface="Times New Roman" panose="02020603050405020304" pitchFamily="18" charset="0"/>
                            </a:rPr>
                            <a:t>Human Skin [3]</a:t>
                          </a:r>
                        </a:p>
                      </a:txBody>
                      <a:tcPr/>
                    </a:tc>
                    <a:tc>
                      <a:txBody>
                        <a:bodyPr/>
                        <a:lstStyle/>
                        <a:p>
                          <a:r>
                            <a:rPr lang="en-US" sz="2800" dirty="0">
                              <a:latin typeface="Times New Roman" panose="02020603050405020304" pitchFamily="18" charset="0"/>
                              <a:cs typeface="Times New Roman" panose="02020603050405020304" pitchFamily="18" charset="0"/>
                            </a:rPr>
                            <a:t>0.3</a:t>
                          </a:r>
                        </a:p>
                      </a:txBody>
                      <a:tcPr/>
                    </a:tc>
                    <a:extLst>
                      <a:ext uri="{0D108BD9-81ED-4DB2-BD59-A6C34878D82A}">
                        <a16:rowId xmlns:a16="http://schemas.microsoft.com/office/drawing/2014/main" val="417527805"/>
                      </a:ext>
                    </a:extLst>
                  </a:tr>
                </a:tbl>
              </a:graphicData>
            </a:graphic>
          </p:graphicFrame>
        </mc:Choice>
        <mc:Fallback xmlns="">
          <p:graphicFrame>
            <p:nvGraphicFramePr>
              <p:cNvPr id="5" name="Table 4">
                <a:extLst>
                  <a:ext uri="{FF2B5EF4-FFF2-40B4-BE49-F238E27FC236}">
                    <a16:creationId xmlns:a16="http://schemas.microsoft.com/office/drawing/2014/main" id="{31BD01E9-0BCD-4ABC-A58E-E82DC06A6513}"/>
                  </a:ext>
                </a:extLst>
              </p:cNvPr>
              <p:cNvGraphicFramePr>
                <a:graphicFrameLocks noGrp="1"/>
              </p:cNvGraphicFramePr>
              <p:nvPr>
                <p:extLst>
                  <p:ext uri="{D42A27DB-BD31-4B8C-83A1-F6EECF244321}">
                    <p14:modId xmlns:p14="http://schemas.microsoft.com/office/powerpoint/2010/main" val="2684281646"/>
                  </p:ext>
                </p:extLst>
              </p:nvPr>
            </p:nvGraphicFramePr>
            <p:xfrm>
              <a:off x="25501694" y="11009942"/>
              <a:ext cx="6545345" cy="5669280"/>
            </p:xfrm>
            <a:graphic>
              <a:graphicData uri="http://schemas.openxmlformats.org/drawingml/2006/table">
                <a:tbl>
                  <a:tblPr firstRow="1" bandRow="1">
                    <a:tableStyleId>{5C22544A-7EE6-4342-B048-85BDC9FD1C3A}</a:tableStyleId>
                  </a:tblPr>
                  <a:tblGrid>
                    <a:gridCol w="3240039">
                      <a:extLst>
                        <a:ext uri="{9D8B030D-6E8A-4147-A177-3AD203B41FA5}">
                          <a16:colId xmlns:a16="http://schemas.microsoft.com/office/drawing/2014/main" val="2520509569"/>
                        </a:ext>
                      </a:extLst>
                    </a:gridCol>
                    <a:gridCol w="3305306">
                      <a:extLst>
                        <a:ext uri="{9D8B030D-6E8A-4147-A177-3AD203B41FA5}">
                          <a16:colId xmlns:a16="http://schemas.microsoft.com/office/drawing/2014/main" val="1833743030"/>
                        </a:ext>
                      </a:extLst>
                    </a:gridCol>
                  </a:tblGrid>
                  <a:tr h="944880">
                    <a:tc>
                      <a:txBody>
                        <a:bodyPr/>
                        <a:lstStyle/>
                        <a:p>
                          <a:pPr algn="ctr"/>
                          <a:r>
                            <a:rPr lang="en-US" sz="2800" dirty="0">
                              <a:latin typeface="Times New Roman" panose="02020603050405020304" pitchFamily="18" charset="0"/>
                              <a:cs typeface="Times New Roman" panose="02020603050405020304" pitchFamily="18" charset="0"/>
                            </a:rPr>
                            <a:t>Sample</a:t>
                          </a:r>
                        </a:p>
                      </a:txBody>
                      <a:tcPr/>
                    </a:tc>
                    <a:tc>
                      <a:txBody>
                        <a:bodyPr/>
                        <a:lstStyle/>
                        <a:p>
                          <a:pPr algn="ctr"/>
                          <a:r>
                            <a:rPr lang="en-US" sz="2800" dirty="0">
                              <a:latin typeface="Times New Roman" panose="02020603050405020304" pitchFamily="18" charset="0"/>
                              <a:cs typeface="Times New Roman" panose="02020603050405020304" pitchFamily="18" charset="0"/>
                            </a:rPr>
                            <a:t>Young’s Modulus (MPa)</a:t>
                          </a:r>
                        </a:p>
                      </a:txBody>
                      <a:tcPr/>
                    </a:tc>
                    <a:extLst>
                      <a:ext uri="{0D108BD9-81ED-4DB2-BD59-A6C34878D82A}">
                        <a16:rowId xmlns:a16="http://schemas.microsoft.com/office/drawing/2014/main" val="1822055955"/>
                      </a:ext>
                    </a:extLst>
                  </a:tr>
                  <a:tr h="944880">
                    <a:tc>
                      <a:txBody>
                        <a:bodyPr/>
                        <a:lstStyle/>
                        <a:p>
                          <a:r>
                            <a:rPr lang="en-US" sz="2800" dirty="0">
                              <a:latin typeface="Times New Roman" panose="02020603050405020304" pitchFamily="18" charset="0"/>
                              <a:cs typeface="Times New Roman" panose="02020603050405020304" pitchFamily="18" charset="0"/>
                            </a:rPr>
                            <a:t>Experimental Pig Skin</a:t>
                          </a:r>
                        </a:p>
                      </a:txBody>
                      <a:tcPr/>
                    </a:tc>
                    <a:tc>
                      <a:txBody>
                        <a:bodyPr/>
                        <a:lstStyle/>
                        <a:p>
                          <a:r>
                            <a:rPr lang="en-US" sz="2800" dirty="0">
                              <a:latin typeface="Times New Roman" panose="02020603050405020304" pitchFamily="18" charset="0"/>
                              <a:cs typeface="Times New Roman" panose="02020603050405020304" pitchFamily="18" charset="0"/>
                            </a:rPr>
                            <a:t>8.99</a:t>
                          </a:r>
                        </a:p>
                      </a:txBody>
                      <a:tcPr/>
                    </a:tc>
                    <a:extLst>
                      <a:ext uri="{0D108BD9-81ED-4DB2-BD59-A6C34878D82A}">
                        <a16:rowId xmlns:a16="http://schemas.microsoft.com/office/drawing/2014/main" val="4065428247"/>
                      </a:ext>
                    </a:extLst>
                  </a:tr>
                  <a:tr h="944880">
                    <a:tc>
                      <a:txBody>
                        <a:bodyPr/>
                        <a:lstStyle/>
                        <a:p>
                          <a:r>
                            <a:rPr lang="en-US" sz="2800" dirty="0">
                              <a:latin typeface="Times New Roman" panose="02020603050405020304" pitchFamily="18" charset="0"/>
                              <a:cs typeface="Times New Roman" panose="02020603050405020304" pitchFamily="18" charset="0"/>
                            </a:rPr>
                            <a:t>Pig Skin: Thoracic Limb Region [2]</a:t>
                          </a:r>
                        </a:p>
                      </a:txBody>
                      <a:tcPr/>
                    </a:tc>
                    <a:tc>
                      <a:txBody>
                        <a:bodyPr/>
                        <a:lstStyle/>
                        <a:p>
                          <a:endParaRPr lang="en-US"/>
                        </a:p>
                      </a:txBody>
                      <a:tcPr>
                        <a:blipFill>
                          <a:blip r:embed="rId16"/>
                          <a:stretch>
                            <a:fillRect l="-98158" t="-205128" r="-737" b="-315385"/>
                          </a:stretch>
                        </a:blipFill>
                      </a:tcPr>
                    </a:tc>
                    <a:extLst>
                      <a:ext uri="{0D108BD9-81ED-4DB2-BD59-A6C34878D82A}">
                        <a16:rowId xmlns:a16="http://schemas.microsoft.com/office/drawing/2014/main" val="2534920521"/>
                      </a:ext>
                    </a:extLst>
                  </a:tr>
                  <a:tr h="944880">
                    <a:tc>
                      <a:txBody>
                        <a:bodyPr/>
                        <a:lstStyle/>
                        <a:p>
                          <a:r>
                            <a:rPr lang="en-US" sz="2800" dirty="0">
                              <a:latin typeface="Times New Roman" panose="02020603050405020304" pitchFamily="18" charset="0"/>
                              <a:cs typeface="Times New Roman" panose="02020603050405020304" pitchFamily="18" charset="0"/>
                            </a:rPr>
                            <a:t>Pig Skin: Nuchal Region [2]</a:t>
                          </a:r>
                        </a:p>
                      </a:txBody>
                      <a:tcPr/>
                    </a:tc>
                    <a:tc>
                      <a:txBody>
                        <a:bodyPr/>
                        <a:lstStyle/>
                        <a:p>
                          <a:endParaRPr lang="en-US"/>
                        </a:p>
                      </a:txBody>
                      <a:tcPr>
                        <a:blipFill>
                          <a:blip r:embed="rId16"/>
                          <a:stretch>
                            <a:fillRect l="-98158" t="-307097" r="-737" b="-217419"/>
                          </a:stretch>
                        </a:blipFill>
                      </a:tcPr>
                    </a:tc>
                    <a:extLst>
                      <a:ext uri="{0D108BD9-81ED-4DB2-BD59-A6C34878D82A}">
                        <a16:rowId xmlns:a16="http://schemas.microsoft.com/office/drawing/2014/main" val="18899827"/>
                      </a:ext>
                    </a:extLst>
                  </a:tr>
                  <a:tr h="1371600">
                    <a:tc>
                      <a:txBody>
                        <a:bodyPr/>
                        <a:lstStyle/>
                        <a:p>
                          <a:r>
                            <a:rPr lang="en-US" sz="2800" dirty="0">
                              <a:latin typeface="Times New Roman" panose="02020603050405020304" pitchFamily="18" charset="0"/>
                              <a:cs typeface="Times New Roman" panose="02020603050405020304" pitchFamily="18" charset="0"/>
                            </a:rPr>
                            <a:t>Pig Skin: Cranial Abdominal Region [2]</a:t>
                          </a:r>
                        </a:p>
                      </a:txBody>
                      <a:tcPr/>
                    </a:tc>
                    <a:tc>
                      <a:txBody>
                        <a:bodyPr/>
                        <a:lstStyle/>
                        <a:p>
                          <a:endParaRPr lang="en-US"/>
                        </a:p>
                      </a:txBody>
                      <a:tcPr>
                        <a:blipFill>
                          <a:blip r:embed="rId16"/>
                          <a:stretch>
                            <a:fillRect l="-98158" t="-280444" r="-737" b="-49778"/>
                          </a:stretch>
                        </a:blipFill>
                      </a:tcPr>
                    </a:tc>
                    <a:extLst>
                      <a:ext uri="{0D108BD9-81ED-4DB2-BD59-A6C34878D82A}">
                        <a16:rowId xmlns:a16="http://schemas.microsoft.com/office/drawing/2014/main" val="3200737728"/>
                      </a:ext>
                    </a:extLst>
                  </a:tr>
                  <a:tr h="518160">
                    <a:tc>
                      <a:txBody>
                        <a:bodyPr/>
                        <a:lstStyle/>
                        <a:p>
                          <a:r>
                            <a:rPr lang="en-US" sz="2800" dirty="0">
                              <a:latin typeface="Times New Roman" panose="02020603050405020304" pitchFamily="18" charset="0"/>
                              <a:cs typeface="Times New Roman" panose="02020603050405020304" pitchFamily="18" charset="0"/>
                            </a:rPr>
                            <a:t>Human Skin [3]</a:t>
                          </a:r>
                        </a:p>
                      </a:txBody>
                      <a:tcPr/>
                    </a:tc>
                    <a:tc>
                      <a:txBody>
                        <a:bodyPr/>
                        <a:lstStyle/>
                        <a:p>
                          <a:r>
                            <a:rPr lang="en-US" sz="2800" dirty="0">
                              <a:latin typeface="Times New Roman" panose="02020603050405020304" pitchFamily="18" charset="0"/>
                              <a:cs typeface="Times New Roman" panose="02020603050405020304" pitchFamily="18" charset="0"/>
                            </a:rPr>
                            <a:t>0.3</a:t>
                          </a:r>
                        </a:p>
                      </a:txBody>
                      <a:tcPr/>
                    </a:tc>
                    <a:extLst>
                      <a:ext uri="{0D108BD9-81ED-4DB2-BD59-A6C34878D82A}">
                        <a16:rowId xmlns:a16="http://schemas.microsoft.com/office/drawing/2014/main" val="417527805"/>
                      </a:ext>
                    </a:extLst>
                  </a:tr>
                </a:tbl>
              </a:graphicData>
            </a:graphic>
          </p:graphicFrame>
        </mc:Fallback>
      </mc:AlternateContent>
      <p:pic>
        <p:nvPicPr>
          <p:cNvPr id="15" name="Picture 14">
            <a:extLst>
              <a:ext uri="{FF2B5EF4-FFF2-40B4-BE49-F238E27FC236}">
                <a16:creationId xmlns:a16="http://schemas.microsoft.com/office/drawing/2014/main" id="{EC47B35E-4928-4828-9C33-6DBB8E1FCD58}"/>
              </a:ext>
            </a:extLst>
          </p:cNvPr>
          <p:cNvPicPr>
            <a:picLocks noChangeAspect="1"/>
          </p:cNvPicPr>
          <p:nvPr/>
        </p:nvPicPr>
        <p:blipFill>
          <a:blip r:embed="rId17"/>
          <a:stretch>
            <a:fillRect/>
          </a:stretch>
        </p:blipFill>
        <p:spPr>
          <a:xfrm>
            <a:off x="24435470" y="6035245"/>
            <a:ext cx="7938997" cy="4760441"/>
          </a:xfrm>
          <a:prstGeom prst="rect">
            <a:avLst/>
          </a:prstGeom>
        </p:spPr>
      </p:pic>
      <p:sp>
        <p:nvSpPr>
          <p:cNvPr id="8" name="Oval 7">
            <a:extLst>
              <a:ext uri="{FF2B5EF4-FFF2-40B4-BE49-F238E27FC236}">
                <a16:creationId xmlns:a16="http://schemas.microsoft.com/office/drawing/2014/main" id="{EA8F8BB8-E610-47F9-972F-FDF3134AA8B5}"/>
              </a:ext>
            </a:extLst>
          </p:cNvPr>
          <p:cNvSpPr/>
          <p:nvPr/>
        </p:nvSpPr>
        <p:spPr>
          <a:xfrm>
            <a:off x="28023969" y="9491708"/>
            <a:ext cx="381000" cy="350520"/>
          </a:xfrm>
          <a:prstGeom prst="ellipse">
            <a:avLst/>
          </a:prstGeom>
          <a:noFill/>
          <a:ln w="31750"/>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59" name="Oval 58">
            <a:extLst>
              <a:ext uri="{FF2B5EF4-FFF2-40B4-BE49-F238E27FC236}">
                <a16:creationId xmlns:a16="http://schemas.microsoft.com/office/drawing/2014/main" id="{549E960B-4A1F-4F50-B5EC-1A6DC138EE28}"/>
              </a:ext>
            </a:extLst>
          </p:cNvPr>
          <p:cNvSpPr/>
          <p:nvPr/>
        </p:nvSpPr>
        <p:spPr>
          <a:xfrm>
            <a:off x="29627270" y="8494244"/>
            <a:ext cx="381000" cy="350520"/>
          </a:xfrm>
          <a:prstGeom prst="ellipse">
            <a:avLst/>
          </a:prstGeom>
          <a:noFill/>
          <a:ln w="31750"/>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63" name="Oval 62">
            <a:extLst>
              <a:ext uri="{FF2B5EF4-FFF2-40B4-BE49-F238E27FC236}">
                <a16:creationId xmlns:a16="http://schemas.microsoft.com/office/drawing/2014/main" id="{47E87D48-80B5-4924-BE2F-C080B300B226}"/>
              </a:ext>
            </a:extLst>
          </p:cNvPr>
          <p:cNvSpPr/>
          <p:nvPr/>
        </p:nvSpPr>
        <p:spPr>
          <a:xfrm>
            <a:off x="31042334" y="6800513"/>
            <a:ext cx="381000" cy="350520"/>
          </a:xfrm>
          <a:prstGeom prst="ellipse">
            <a:avLst/>
          </a:prstGeom>
          <a:noFill/>
          <a:ln w="31750"/>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pic>
        <p:nvPicPr>
          <p:cNvPr id="16" name="Picture 15">
            <a:extLst>
              <a:ext uri="{FF2B5EF4-FFF2-40B4-BE49-F238E27FC236}">
                <a16:creationId xmlns:a16="http://schemas.microsoft.com/office/drawing/2014/main" id="{75CCE99F-D33E-466D-9EE8-7B58220686CA}"/>
              </a:ext>
            </a:extLst>
          </p:cNvPr>
          <p:cNvPicPr>
            <a:picLocks noChangeAspect="1"/>
          </p:cNvPicPr>
          <p:nvPr/>
        </p:nvPicPr>
        <p:blipFill rotWithShape="1">
          <a:blip r:embed="rId18"/>
          <a:srcRect l="4476" r="12713" b="2604"/>
          <a:stretch/>
        </p:blipFill>
        <p:spPr>
          <a:xfrm>
            <a:off x="14707345" y="7737226"/>
            <a:ext cx="2099646" cy="3268954"/>
          </a:xfrm>
          <a:prstGeom prst="rect">
            <a:avLst/>
          </a:prstGeom>
        </p:spPr>
      </p:pic>
      <p:pic>
        <p:nvPicPr>
          <p:cNvPr id="19" name="Picture 18">
            <a:extLst>
              <a:ext uri="{FF2B5EF4-FFF2-40B4-BE49-F238E27FC236}">
                <a16:creationId xmlns:a16="http://schemas.microsoft.com/office/drawing/2014/main" id="{C26333D6-5343-43DD-AFFE-4A0DEAD90A17}"/>
              </a:ext>
            </a:extLst>
          </p:cNvPr>
          <p:cNvPicPr>
            <a:picLocks noChangeAspect="1"/>
          </p:cNvPicPr>
          <p:nvPr/>
        </p:nvPicPr>
        <p:blipFill rotWithShape="1">
          <a:blip r:embed="rId19"/>
          <a:srcRect l="3903" r="13474" b="505"/>
          <a:stretch/>
        </p:blipFill>
        <p:spPr>
          <a:xfrm>
            <a:off x="17818971" y="7524712"/>
            <a:ext cx="2099646" cy="3481713"/>
          </a:xfrm>
          <a:prstGeom prst="rect">
            <a:avLst/>
          </a:prstGeom>
        </p:spPr>
      </p:pic>
      <p:pic>
        <p:nvPicPr>
          <p:cNvPr id="20" name="Picture 19">
            <a:extLst>
              <a:ext uri="{FF2B5EF4-FFF2-40B4-BE49-F238E27FC236}">
                <a16:creationId xmlns:a16="http://schemas.microsoft.com/office/drawing/2014/main" id="{47F14FC5-2FA4-41E9-AFDA-33F4B50E70A9}"/>
              </a:ext>
            </a:extLst>
          </p:cNvPr>
          <p:cNvPicPr>
            <a:picLocks noChangeAspect="1"/>
          </p:cNvPicPr>
          <p:nvPr/>
        </p:nvPicPr>
        <p:blipFill rotWithShape="1">
          <a:blip r:embed="rId20"/>
          <a:srcRect l="4941" r="6027"/>
          <a:stretch/>
        </p:blipFill>
        <p:spPr>
          <a:xfrm>
            <a:off x="20930598" y="7265094"/>
            <a:ext cx="2099646" cy="3741086"/>
          </a:xfrm>
          <a:prstGeom prst="rect">
            <a:avLst/>
          </a:prstGeom>
        </p:spPr>
      </p:pic>
      <p:pic>
        <p:nvPicPr>
          <p:cNvPr id="42" name="Picture 41">
            <a:extLst>
              <a:ext uri="{FF2B5EF4-FFF2-40B4-BE49-F238E27FC236}">
                <a16:creationId xmlns:a16="http://schemas.microsoft.com/office/drawing/2014/main" id="{D84B531C-A026-4F74-AA10-4BC9C5F45F5B}"/>
              </a:ext>
            </a:extLst>
          </p:cNvPr>
          <p:cNvPicPr>
            <a:picLocks noChangeAspect="1"/>
          </p:cNvPicPr>
          <p:nvPr/>
        </p:nvPicPr>
        <p:blipFill rotWithShape="1">
          <a:blip r:embed="rId21"/>
          <a:srcRect l="4434" t="5582" r="34333" b="3741"/>
          <a:stretch/>
        </p:blipFill>
        <p:spPr>
          <a:xfrm>
            <a:off x="17657056" y="11139415"/>
            <a:ext cx="2423475" cy="3733943"/>
          </a:xfrm>
          <a:prstGeom prst="rect">
            <a:avLst/>
          </a:prstGeom>
        </p:spPr>
      </p:pic>
      <p:pic>
        <p:nvPicPr>
          <p:cNvPr id="41" name="Picture 40">
            <a:extLst>
              <a:ext uri="{FF2B5EF4-FFF2-40B4-BE49-F238E27FC236}">
                <a16:creationId xmlns:a16="http://schemas.microsoft.com/office/drawing/2014/main" id="{EE1ADD8E-BBC9-452D-85D3-EDBD51B08E76}"/>
              </a:ext>
            </a:extLst>
          </p:cNvPr>
          <p:cNvPicPr>
            <a:picLocks noChangeAspect="1"/>
          </p:cNvPicPr>
          <p:nvPr/>
        </p:nvPicPr>
        <p:blipFill rotWithShape="1">
          <a:blip r:embed="rId22"/>
          <a:srcRect l="11912" t="8353" r="36868" b="6417"/>
          <a:stretch/>
        </p:blipFill>
        <p:spPr>
          <a:xfrm>
            <a:off x="14608277" y="11334454"/>
            <a:ext cx="2314870" cy="3529803"/>
          </a:xfrm>
          <a:prstGeom prst="rect">
            <a:avLst/>
          </a:prstGeom>
        </p:spPr>
      </p:pic>
    </p:spTree>
    <p:extLst>
      <p:ext uri="{BB962C8B-B14F-4D97-AF65-F5344CB8AC3E}">
        <p14:creationId xmlns:p14="http://schemas.microsoft.com/office/powerpoint/2010/main" val="263332873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5330</TotalTime>
  <Words>943</Words>
  <Application>Microsoft Office PowerPoint</Application>
  <PresentationFormat>Custom</PresentationFormat>
  <Paragraphs>62</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Cambria Math</vt:lpstr>
      <vt:lpstr>Times New Roman</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 Frekot</dc:creator>
  <cp:lastModifiedBy>Niko Wallace</cp:lastModifiedBy>
  <cp:revision>86</cp:revision>
  <dcterms:created xsi:type="dcterms:W3CDTF">2019-04-03T23:42:53Z</dcterms:created>
  <dcterms:modified xsi:type="dcterms:W3CDTF">2019-11-14T23:48:11Z</dcterms:modified>
</cp:coreProperties>
</file>