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756" r:id="rId4"/>
  </p:sldMasterIdLst>
  <p:notesMasterIdLst>
    <p:notesMasterId r:id="rId41"/>
  </p:notesMasterIdLst>
  <p:handoutMasterIdLst>
    <p:handoutMasterId r:id="rId42"/>
  </p:handoutMasterIdLst>
  <p:sldIdLst>
    <p:sldId id="298" r:id="rId5"/>
    <p:sldId id="312" r:id="rId6"/>
    <p:sldId id="327" r:id="rId7"/>
    <p:sldId id="386" r:id="rId8"/>
    <p:sldId id="372" r:id="rId9"/>
    <p:sldId id="256" r:id="rId10"/>
    <p:sldId id="450" r:id="rId11"/>
    <p:sldId id="473" r:id="rId12"/>
    <p:sldId id="361" r:id="rId13"/>
    <p:sldId id="354" r:id="rId14"/>
    <p:sldId id="481" r:id="rId15"/>
    <p:sldId id="474" r:id="rId16"/>
    <p:sldId id="475" r:id="rId17"/>
    <p:sldId id="476" r:id="rId18"/>
    <p:sldId id="477" r:id="rId19"/>
    <p:sldId id="478" r:id="rId20"/>
    <p:sldId id="480" r:id="rId21"/>
    <p:sldId id="446" r:id="rId22"/>
    <p:sldId id="355" r:id="rId23"/>
    <p:sldId id="482" r:id="rId24"/>
    <p:sldId id="483" r:id="rId25"/>
    <p:sldId id="484" r:id="rId26"/>
    <p:sldId id="485" r:id="rId27"/>
    <p:sldId id="486" r:id="rId28"/>
    <p:sldId id="487" r:id="rId29"/>
    <p:sldId id="489" r:id="rId30"/>
    <p:sldId id="379" r:id="rId31"/>
    <p:sldId id="314" r:id="rId32"/>
    <p:sldId id="311" r:id="rId33"/>
    <p:sldId id="368" r:id="rId34"/>
    <p:sldId id="340" r:id="rId35"/>
    <p:sldId id="438" r:id="rId36"/>
    <p:sldId id="430" r:id="rId37"/>
    <p:sldId id="364" r:id="rId38"/>
    <p:sldId id="366" r:id="rId39"/>
    <p:sldId id="388" r:id="rId40"/>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userDrawn="1">
          <p15:clr>
            <a:srgbClr val="A4A3A4"/>
          </p15:clr>
        </p15:guide>
        <p15:guide id="3" pos="5472" userDrawn="1">
          <p15:clr>
            <a:srgbClr val="A4A3A4"/>
          </p15:clr>
        </p15:guide>
        <p15:guide id="4" pos="288" userDrawn="1">
          <p15:clr>
            <a:srgbClr val="A4A3A4"/>
          </p15:clr>
        </p15:guide>
        <p15:guide id="5" pos="1584" userDrawn="1">
          <p15:clr>
            <a:srgbClr val="A4A3A4"/>
          </p15:clr>
        </p15:guide>
        <p15:guide id="6" pos="4176" userDrawn="1">
          <p15:clr>
            <a:srgbClr val="A4A3A4"/>
          </p15:clr>
        </p15:guide>
        <p15:guide id="7" pos="936" userDrawn="1">
          <p15:clr>
            <a:srgbClr val="A4A3A4"/>
          </p15:clr>
        </p15:guide>
        <p15:guide id="8" pos="4824" userDrawn="1">
          <p15:clr>
            <a:srgbClr val="A4A3A4"/>
          </p15:clr>
        </p15:guide>
        <p15:guide id="12" pos="25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73A0DAA-6AF3-43AB-8588-CEC1D06C72B9}">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485" autoAdjust="0"/>
    <p:restoredTop sz="36686" autoAdjust="0"/>
  </p:normalViewPr>
  <p:slideViewPr>
    <p:cSldViewPr snapToGrid="0">
      <p:cViewPr varScale="1">
        <p:scale>
          <a:sx n="39" d="100"/>
          <a:sy n="39" d="100"/>
        </p:scale>
        <p:origin x="4200" y="48"/>
      </p:cViewPr>
      <p:guideLst>
        <p:guide pos="2880"/>
        <p:guide pos="5472"/>
        <p:guide pos="288"/>
        <p:guide pos="1584"/>
        <p:guide pos="4176"/>
        <p:guide pos="936"/>
        <p:guide pos="4824"/>
        <p:guide pos="2568"/>
        <p:guide orient="horz" pos="1620"/>
      </p:guideLst>
    </p:cSldViewPr>
  </p:slideViewPr>
  <p:outlineViewPr>
    <p:cViewPr>
      <p:scale>
        <a:sx n="33" d="100"/>
        <a:sy n="33" d="100"/>
      </p:scale>
      <p:origin x="0" y="0"/>
    </p:cViewPr>
  </p:outlineViewPr>
  <p:notesTextViewPr>
    <p:cViewPr>
      <p:scale>
        <a:sx n="3" d="2"/>
        <a:sy n="3" d="2"/>
      </p:scale>
      <p:origin x="0" y="0"/>
    </p:cViewPr>
  </p:notesTextViewPr>
  <p:sorterViewPr>
    <p:cViewPr>
      <p:scale>
        <a:sx n="50" d="100"/>
        <a:sy n="50" d="100"/>
      </p:scale>
      <p:origin x="0" y="0"/>
    </p:cViewPr>
  </p:sorterViewPr>
  <p:notesViewPr>
    <p:cSldViewPr snapToGrid="0">
      <p:cViewPr varScale="1">
        <p:scale>
          <a:sx n="60" d="100"/>
          <a:sy n="60" d="100"/>
        </p:scale>
        <p:origin x="3187"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047615675542734"/>
          <c:y val="0.14861395195689833"/>
          <c:w val="0.38834845927113765"/>
          <c:h val="0.82320064336162091"/>
        </c:manualLayout>
      </c:layout>
      <c:pieChart>
        <c:varyColors val="1"/>
        <c:ser>
          <c:idx val="0"/>
          <c:order val="0"/>
          <c:tx>
            <c:strRef>
              <c:f>Sheet1!$B$1</c:f>
              <c:strCache>
                <c:ptCount val="1"/>
                <c:pt idx="0">
                  <c:v>Sales</c:v>
                </c:pt>
              </c:strCache>
            </c:strRef>
          </c:tx>
          <c:dPt>
            <c:idx val="0"/>
            <c:bubble3D val="0"/>
            <c:spPr>
              <a:solidFill>
                <a:schemeClr val="accent1">
                  <a:shade val="76000"/>
                </a:schemeClr>
              </a:solidFill>
              <a:ln w="19050">
                <a:solidFill>
                  <a:schemeClr val="lt1"/>
                </a:solidFill>
              </a:ln>
              <a:effectLst/>
            </c:spPr>
            <c:extLst>
              <c:ext xmlns:c16="http://schemas.microsoft.com/office/drawing/2014/chart" uri="{C3380CC4-5D6E-409C-BE32-E72D297353CC}">
                <c16:uniqueId val="{00000001-D229-42A5-A73B-031206993BF4}"/>
              </c:ext>
            </c:extLst>
          </c:dPt>
          <c:dPt>
            <c:idx val="1"/>
            <c:bubble3D val="0"/>
            <c:spPr>
              <a:solidFill>
                <a:schemeClr val="accent2">
                  <a:shade val="76000"/>
                </a:schemeClr>
              </a:solidFill>
              <a:ln w="19050">
                <a:solidFill>
                  <a:schemeClr val="lt1"/>
                </a:solidFill>
              </a:ln>
              <a:effectLst/>
            </c:spPr>
            <c:extLst>
              <c:ext xmlns:c16="http://schemas.microsoft.com/office/drawing/2014/chart" uri="{C3380CC4-5D6E-409C-BE32-E72D297353CC}">
                <c16:uniqueId val="{00000003-D229-42A5-A73B-031206993BF4}"/>
              </c:ext>
            </c:extLst>
          </c:dPt>
          <c:dPt>
            <c:idx val="2"/>
            <c:bubble3D val="0"/>
            <c:spPr>
              <a:solidFill>
                <a:schemeClr val="accent3">
                  <a:shade val="76000"/>
                </a:schemeClr>
              </a:solidFill>
              <a:ln w="19050">
                <a:solidFill>
                  <a:schemeClr val="lt1"/>
                </a:solidFill>
              </a:ln>
              <a:effectLst/>
            </c:spPr>
            <c:extLst>
              <c:ext xmlns:c16="http://schemas.microsoft.com/office/drawing/2014/chart" uri="{C3380CC4-5D6E-409C-BE32-E72D297353CC}">
                <c16:uniqueId val="{00000005-D229-42A5-A73B-031206993BF4}"/>
              </c:ext>
            </c:extLst>
          </c:dPt>
          <c:dPt>
            <c:idx val="3"/>
            <c:bubble3D val="0"/>
            <c:spPr>
              <a:solidFill>
                <a:schemeClr val="accent4">
                  <a:shade val="76000"/>
                </a:schemeClr>
              </a:solidFill>
              <a:ln w="19050">
                <a:solidFill>
                  <a:schemeClr val="lt1"/>
                </a:solidFill>
              </a:ln>
              <a:effectLst/>
            </c:spPr>
            <c:extLst>
              <c:ext xmlns:c16="http://schemas.microsoft.com/office/drawing/2014/chart" uri="{C3380CC4-5D6E-409C-BE32-E72D297353CC}">
                <c16:uniqueId val="{00000007-D229-42A5-A73B-031206993BF4}"/>
              </c:ext>
            </c:extLst>
          </c:dPt>
          <c:dPt>
            <c:idx val="4"/>
            <c:bubble3D val="0"/>
            <c:spPr>
              <a:solidFill>
                <a:schemeClr val="accent5">
                  <a:shade val="76000"/>
                </a:schemeClr>
              </a:solidFill>
              <a:ln w="19050">
                <a:solidFill>
                  <a:schemeClr val="lt1"/>
                </a:solidFill>
              </a:ln>
              <a:effectLst/>
            </c:spPr>
            <c:extLst>
              <c:ext xmlns:c16="http://schemas.microsoft.com/office/drawing/2014/chart" uri="{C3380CC4-5D6E-409C-BE32-E72D297353CC}">
                <c16:uniqueId val="{00000009-D229-42A5-A73B-031206993BF4}"/>
              </c:ext>
            </c:extLst>
          </c:dPt>
          <c:dPt>
            <c:idx val="5"/>
            <c:bubble3D val="0"/>
            <c:spPr>
              <a:solidFill>
                <a:schemeClr val="accent6">
                  <a:shade val="76000"/>
                </a:schemeClr>
              </a:solidFill>
              <a:ln w="19050">
                <a:solidFill>
                  <a:schemeClr val="lt1"/>
                </a:solidFill>
              </a:ln>
              <a:effectLst/>
            </c:spPr>
            <c:extLst>
              <c:ext xmlns:c16="http://schemas.microsoft.com/office/drawing/2014/chart" uri="{C3380CC4-5D6E-409C-BE32-E72D297353CC}">
                <c16:uniqueId val="{0000000B-D229-42A5-A73B-031206993BF4}"/>
              </c:ext>
            </c:extLst>
          </c:dPt>
          <c:dPt>
            <c:idx val="6"/>
            <c:bubble3D val="0"/>
            <c:spPr>
              <a:solidFill>
                <a:schemeClr val="accent1">
                  <a:tint val="77000"/>
                </a:schemeClr>
              </a:solidFill>
              <a:ln w="19050">
                <a:solidFill>
                  <a:schemeClr val="lt1"/>
                </a:solidFill>
              </a:ln>
              <a:effectLst/>
            </c:spPr>
            <c:extLst>
              <c:ext xmlns:c16="http://schemas.microsoft.com/office/drawing/2014/chart" uri="{C3380CC4-5D6E-409C-BE32-E72D297353CC}">
                <c16:uniqueId val="{0000000D-D229-42A5-A73B-031206993BF4}"/>
              </c:ext>
            </c:extLst>
          </c:dPt>
          <c:dPt>
            <c:idx val="7"/>
            <c:bubble3D val="0"/>
            <c:spPr>
              <a:solidFill>
                <a:schemeClr val="accent2">
                  <a:tint val="77000"/>
                </a:schemeClr>
              </a:solidFill>
              <a:ln w="19050">
                <a:solidFill>
                  <a:schemeClr val="lt1"/>
                </a:solidFill>
              </a:ln>
              <a:effectLst/>
            </c:spPr>
            <c:extLst>
              <c:ext xmlns:c16="http://schemas.microsoft.com/office/drawing/2014/chart" uri="{C3380CC4-5D6E-409C-BE32-E72D297353CC}">
                <c16:uniqueId val="{0000000F-D229-42A5-A73B-031206993BF4}"/>
              </c:ext>
            </c:extLst>
          </c:dPt>
          <c:dPt>
            <c:idx val="8"/>
            <c:bubble3D val="0"/>
            <c:spPr>
              <a:solidFill>
                <a:schemeClr val="accent3">
                  <a:tint val="77000"/>
                </a:schemeClr>
              </a:solidFill>
              <a:ln w="19050">
                <a:solidFill>
                  <a:schemeClr val="lt1"/>
                </a:solidFill>
              </a:ln>
              <a:effectLst/>
            </c:spPr>
            <c:extLst>
              <c:ext xmlns:c16="http://schemas.microsoft.com/office/drawing/2014/chart" uri="{C3380CC4-5D6E-409C-BE32-E72D297353CC}">
                <c16:uniqueId val="{00000011-D229-42A5-A73B-031206993BF4}"/>
              </c:ext>
            </c:extLst>
          </c:dPt>
          <c:dLbls>
            <c:dLbl>
              <c:idx val="7"/>
              <c:spPr>
                <a:noFill/>
                <a:ln>
                  <a:noFill/>
                </a:ln>
                <a:effectLst/>
              </c:spPr>
              <c:txPr>
                <a:bodyPr rot="0" spcFirstLastPara="1" vertOverflow="ellipsis" vert="horz" wrap="square" lIns="38100" tIns="19050" rIns="38100" bIns="19050" anchor="ctr" anchorCtr="1">
                  <a:spAutoFit/>
                </a:bodyPr>
                <a:lstStyle/>
                <a:p>
                  <a:pPr>
                    <a:defRPr sz="2400" b="0" i="0" u="none" strike="noStrike" kern="1200" baseline="0">
                      <a:solidFill>
                        <a:schemeClr val="bg1"/>
                      </a:solidFill>
                      <a:latin typeface="Avenir Next Condensed" panose="020B0506020202020204" pitchFamily="34" charset="0"/>
                      <a:ea typeface="+mn-ea"/>
                      <a:cs typeface="+mn-cs"/>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F-D229-42A5-A73B-031206993BF4}"/>
                </c:ext>
              </c:extLst>
            </c:dLbl>
            <c:dLbl>
              <c:idx val="8"/>
              <c:spPr>
                <a:noFill/>
                <a:ln>
                  <a:noFill/>
                </a:ln>
                <a:effectLst/>
              </c:spPr>
              <c:txPr>
                <a:bodyPr rot="0" spcFirstLastPara="1" vertOverflow="ellipsis" vert="horz" wrap="square" lIns="38100" tIns="19050" rIns="38100" bIns="19050" anchor="ctr" anchorCtr="1">
                  <a:spAutoFit/>
                </a:bodyPr>
                <a:lstStyle/>
                <a:p>
                  <a:pPr>
                    <a:defRPr sz="2400" b="0" i="0" u="none" strike="noStrike" kern="1200" baseline="0">
                      <a:solidFill>
                        <a:schemeClr val="tx1"/>
                      </a:solidFill>
                      <a:latin typeface="Avenir Next Condensed" panose="020B0506020202020204" pitchFamily="34" charset="0"/>
                      <a:ea typeface="+mn-ea"/>
                      <a:cs typeface="+mn-cs"/>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11-D229-42A5-A73B-031206993BF4}"/>
                </c:ext>
              </c:extLst>
            </c:dLbl>
            <c:spPr>
              <a:noFill/>
              <a:ln>
                <a:noFill/>
              </a:ln>
              <a:effectLst/>
            </c:spPr>
            <c:txPr>
              <a:bodyPr rot="0" spcFirstLastPara="1" vertOverflow="ellipsis" vert="horz" wrap="square" lIns="38100" tIns="19050" rIns="38100" bIns="19050" anchor="ctr" anchorCtr="1">
                <a:spAutoFit/>
              </a:bodyPr>
              <a:lstStyle/>
              <a:p>
                <a:pPr>
                  <a:defRPr sz="2400" b="0" i="0" u="none" strike="noStrike" kern="1200" baseline="0">
                    <a:solidFill>
                      <a:schemeClr val="bg1"/>
                    </a:solidFill>
                    <a:latin typeface="Avenir Next Condensed" panose="020B0506020202020204" pitchFamily="34" charset="0"/>
                    <a:ea typeface="+mn-ea"/>
                    <a:cs typeface="+mn-cs"/>
                  </a:defRPr>
                </a:pPr>
                <a:endParaRPr lang="en-US"/>
              </a:p>
            </c:txPr>
            <c:dLblPos val="in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Sheet1!$A$2:$A$10</c:f>
              <c:strCache>
                <c:ptCount val="9"/>
                <c:pt idx="0">
                  <c:v>University/Academia</c:v>
                </c:pt>
                <c:pt idx="1">
                  <c:v>Scientific Society/Association</c:v>
                </c:pt>
                <c:pt idx="2">
                  <c:v>Open Access Group</c:v>
                </c:pt>
                <c:pt idx="3">
                  <c:v>National Laboratory/FFRDC/UARC</c:v>
                </c:pt>
                <c:pt idx="4">
                  <c:v>Non-profit</c:v>
                </c:pt>
                <c:pt idx="5">
                  <c:v>Industry</c:v>
                </c:pt>
                <c:pt idx="6">
                  <c:v>U.S. Government</c:v>
                </c:pt>
                <c:pt idx="7">
                  <c:v>Publishers/Publishing Association</c:v>
                </c:pt>
                <c:pt idx="8">
                  <c:v>Individual/Affiliation Unknown</c:v>
                </c:pt>
              </c:strCache>
            </c:strRef>
          </c:cat>
          <c:val>
            <c:numRef>
              <c:f>Sheet1!$B$2:$B$10</c:f>
              <c:numCache>
                <c:formatCode>General</c:formatCode>
                <c:ptCount val="9"/>
                <c:pt idx="0">
                  <c:v>38</c:v>
                </c:pt>
                <c:pt idx="1">
                  <c:v>22</c:v>
                </c:pt>
                <c:pt idx="2">
                  <c:v>16</c:v>
                </c:pt>
                <c:pt idx="3">
                  <c:v>14</c:v>
                </c:pt>
                <c:pt idx="4">
                  <c:v>8</c:v>
                </c:pt>
                <c:pt idx="5">
                  <c:v>6</c:v>
                </c:pt>
                <c:pt idx="6">
                  <c:v>5</c:v>
                </c:pt>
                <c:pt idx="7">
                  <c:v>2</c:v>
                </c:pt>
                <c:pt idx="8">
                  <c:v>8</c:v>
                </c:pt>
              </c:numCache>
            </c:numRef>
          </c:val>
          <c:extLst>
            <c:ext xmlns:c16="http://schemas.microsoft.com/office/drawing/2014/chart" uri="{C3380CC4-5D6E-409C-BE32-E72D297353CC}">
              <c16:uniqueId val="{00000012-D229-42A5-A73B-031206993BF4}"/>
            </c:ext>
          </c:extLst>
        </c:ser>
        <c:dLbls>
          <c:showLegendKey val="0"/>
          <c:showVal val="0"/>
          <c:showCatName val="0"/>
          <c:showSerName val="0"/>
          <c:showPercent val="0"/>
          <c:showBubbleSize val="0"/>
          <c:showLeaderLines val="1"/>
        </c:dLbls>
        <c:firstSliceAng val="0"/>
      </c:pieChart>
      <c:spPr>
        <a:noFill/>
        <a:ln>
          <a:noFill/>
        </a:ln>
        <a:effectLst/>
      </c:spPr>
    </c:plotArea>
    <c:legend>
      <c:legendPos val="r"/>
      <c:legendEntry>
        <c:idx val="0"/>
        <c:txPr>
          <a:bodyPr rot="0" spcFirstLastPara="1" vertOverflow="ellipsis" vert="horz" wrap="square" anchor="ctr" anchorCtr="1"/>
          <a:lstStyle/>
          <a:p>
            <a:pPr algn="l">
              <a:defRPr sz="1400" b="0" i="0" u="none" strike="noStrike" kern="1200" baseline="0">
                <a:solidFill>
                  <a:srgbClr val="002060"/>
                </a:solidFill>
                <a:latin typeface="+mj-lt"/>
                <a:ea typeface="+mn-ea"/>
                <a:cs typeface="+mn-cs"/>
              </a:defRPr>
            </a:pPr>
            <a:endParaRPr lang="en-US"/>
          </a:p>
        </c:txPr>
      </c:legendEntry>
      <c:legendEntry>
        <c:idx val="1"/>
        <c:txPr>
          <a:bodyPr rot="0" spcFirstLastPara="1" vertOverflow="ellipsis" vert="horz" wrap="square" anchor="ctr" anchorCtr="1"/>
          <a:lstStyle/>
          <a:p>
            <a:pPr algn="l">
              <a:defRPr sz="1400" b="0" i="0" u="none" strike="noStrike" kern="1200" baseline="0">
                <a:solidFill>
                  <a:srgbClr val="002060"/>
                </a:solidFill>
                <a:latin typeface="+mj-lt"/>
                <a:ea typeface="+mn-ea"/>
                <a:cs typeface="+mn-cs"/>
              </a:defRPr>
            </a:pPr>
            <a:endParaRPr lang="en-US"/>
          </a:p>
        </c:txPr>
      </c:legendEntry>
      <c:legendEntry>
        <c:idx val="2"/>
        <c:txPr>
          <a:bodyPr rot="0" spcFirstLastPara="1" vertOverflow="ellipsis" vert="horz" wrap="square" anchor="ctr" anchorCtr="1"/>
          <a:lstStyle/>
          <a:p>
            <a:pPr algn="l">
              <a:defRPr sz="1400" b="0" i="0" u="none" strike="noStrike" kern="1200" baseline="0">
                <a:solidFill>
                  <a:srgbClr val="002060"/>
                </a:solidFill>
                <a:latin typeface="+mj-lt"/>
                <a:ea typeface="+mn-ea"/>
                <a:cs typeface="+mn-cs"/>
              </a:defRPr>
            </a:pPr>
            <a:endParaRPr lang="en-US"/>
          </a:p>
        </c:txPr>
      </c:legendEntry>
      <c:legendEntry>
        <c:idx val="3"/>
        <c:txPr>
          <a:bodyPr rot="0" spcFirstLastPara="1" vertOverflow="ellipsis" vert="horz" wrap="square" anchor="ctr" anchorCtr="1"/>
          <a:lstStyle/>
          <a:p>
            <a:pPr algn="l">
              <a:defRPr sz="1400" b="0" i="0" u="none" strike="noStrike" kern="1200" baseline="0">
                <a:solidFill>
                  <a:srgbClr val="002060"/>
                </a:solidFill>
                <a:latin typeface="+mj-lt"/>
                <a:ea typeface="+mn-ea"/>
                <a:cs typeface="+mn-cs"/>
              </a:defRPr>
            </a:pPr>
            <a:endParaRPr lang="en-US"/>
          </a:p>
        </c:txPr>
      </c:legendEntry>
      <c:legendEntry>
        <c:idx val="4"/>
        <c:txPr>
          <a:bodyPr rot="0" spcFirstLastPara="1" vertOverflow="ellipsis" vert="horz" wrap="square" anchor="ctr" anchorCtr="1"/>
          <a:lstStyle/>
          <a:p>
            <a:pPr algn="l">
              <a:defRPr sz="1400" b="0" i="0" u="none" strike="noStrike" kern="1200" baseline="0">
                <a:solidFill>
                  <a:srgbClr val="002060"/>
                </a:solidFill>
                <a:latin typeface="+mj-lt"/>
                <a:ea typeface="+mn-ea"/>
                <a:cs typeface="+mn-cs"/>
              </a:defRPr>
            </a:pPr>
            <a:endParaRPr lang="en-US"/>
          </a:p>
        </c:txPr>
      </c:legendEntry>
      <c:legendEntry>
        <c:idx val="5"/>
        <c:txPr>
          <a:bodyPr rot="0" spcFirstLastPara="1" vertOverflow="ellipsis" vert="horz" wrap="square" anchor="ctr" anchorCtr="1"/>
          <a:lstStyle/>
          <a:p>
            <a:pPr algn="l">
              <a:defRPr sz="1400" b="0" i="0" u="none" strike="noStrike" kern="1200" baseline="0">
                <a:solidFill>
                  <a:srgbClr val="002060"/>
                </a:solidFill>
                <a:latin typeface="+mj-lt"/>
                <a:ea typeface="+mn-ea"/>
                <a:cs typeface="+mn-cs"/>
              </a:defRPr>
            </a:pPr>
            <a:endParaRPr lang="en-US"/>
          </a:p>
        </c:txPr>
      </c:legendEntry>
      <c:legendEntry>
        <c:idx val="6"/>
        <c:txPr>
          <a:bodyPr rot="0" spcFirstLastPara="1" vertOverflow="ellipsis" vert="horz" wrap="square" anchor="ctr" anchorCtr="1"/>
          <a:lstStyle/>
          <a:p>
            <a:pPr algn="l">
              <a:defRPr sz="1400" b="0" i="0" u="none" strike="noStrike" kern="1200" baseline="0">
                <a:solidFill>
                  <a:srgbClr val="002060"/>
                </a:solidFill>
                <a:latin typeface="+mj-lt"/>
                <a:ea typeface="+mn-ea"/>
                <a:cs typeface="+mn-cs"/>
              </a:defRPr>
            </a:pPr>
            <a:endParaRPr lang="en-US"/>
          </a:p>
        </c:txPr>
      </c:legendEntry>
      <c:legendEntry>
        <c:idx val="7"/>
        <c:txPr>
          <a:bodyPr rot="0" spcFirstLastPara="1" vertOverflow="ellipsis" vert="horz" wrap="square" anchor="ctr" anchorCtr="1"/>
          <a:lstStyle/>
          <a:p>
            <a:pPr algn="l">
              <a:defRPr sz="1400" b="0" i="0" u="none" strike="noStrike" kern="1200" baseline="0">
                <a:solidFill>
                  <a:srgbClr val="002060"/>
                </a:solidFill>
                <a:latin typeface="+mj-lt"/>
                <a:ea typeface="+mn-ea"/>
                <a:cs typeface="+mn-cs"/>
              </a:defRPr>
            </a:pPr>
            <a:endParaRPr lang="en-US"/>
          </a:p>
        </c:txPr>
      </c:legendEntry>
      <c:legendEntry>
        <c:idx val="8"/>
        <c:txPr>
          <a:bodyPr rot="0" spcFirstLastPara="1" vertOverflow="ellipsis" vert="horz" wrap="square" anchor="ctr" anchorCtr="1"/>
          <a:lstStyle/>
          <a:p>
            <a:pPr algn="l">
              <a:defRPr sz="1400" b="0" i="0" u="none" strike="noStrike" kern="1200" baseline="0">
                <a:solidFill>
                  <a:srgbClr val="002060"/>
                </a:solidFill>
                <a:latin typeface="+mj-lt"/>
                <a:ea typeface="+mn-ea"/>
                <a:cs typeface="+mn-cs"/>
              </a:defRPr>
            </a:pPr>
            <a:endParaRPr lang="en-US"/>
          </a:p>
        </c:txPr>
      </c:legendEntry>
      <c:layout>
        <c:manualLayout>
          <c:xMode val="edge"/>
          <c:yMode val="edge"/>
          <c:x val="0.53212815053905904"/>
          <c:y val="0.32055133797857155"/>
          <c:w val="0.35062013299251427"/>
          <c:h val="0.51873183800640255"/>
        </c:manualLayout>
      </c:layout>
      <c:overlay val="0"/>
      <c:spPr>
        <a:noFill/>
        <a:ln>
          <a:noFill/>
        </a:ln>
        <a:effectLst/>
      </c:spPr>
      <c:txPr>
        <a:bodyPr rot="0" spcFirstLastPara="1" vertOverflow="ellipsis" vert="horz" wrap="square" anchor="ctr" anchorCtr="1"/>
        <a:lstStyle/>
        <a:p>
          <a:pPr algn="l">
            <a:defRPr sz="1400" b="0" i="0" u="none" strike="noStrike" kern="1200" baseline="0">
              <a:solidFill>
                <a:schemeClr val="tx1">
                  <a:lumMod val="65000"/>
                  <a:lumOff val="35000"/>
                </a:schemeClr>
              </a:solidFill>
              <a:latin typeface="+mj-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600">
          <a:latin typeface="Lato" panose="020F0502020204030203" pitchFamily="34" charset="77"/>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acrossLinear" id="2">
  <a:schemeClr val="accent1"/>
  <a:schemeClr val="accent2"/>
  <a:schemeClr val="accent3"/>
  <a:schemeClr val="accent4"/>
  <a:schemeClr val="accent5"/>
  <a:schemeClr val="accent6"/>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76F666D-E0C2-435B-BAA8-9287F9E5D3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19FEBCAF-CB3F-4928-91AA-D61472F880C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F1077DB-935E-4A0A-947A-D283B9F9F452}" type="datetimeFigureOut">
              <a:rPr lang="en-US" smtClean="0"/>
              <a:t>7/11/2023</a:t>
            </a:fld>
            <a:endParaRPr lang="en-US" dirty="0"/>
          </a:p>
        </p:txBody>
      </p:sp>
      <p:sp>
        <p:nvSpPr>
          <p:cNvPr id="4" name="Footer Placeholder 3">
            <a:extLst>
              <a:ext uri="{FF2B5EF4-FFF2-40B4-BE49-F238E27FC236}">
                <a16:creationId xmlns:a16="http://schemas.microsoft.com/office/drawing/2014/main" id="{69256698-63C6-4CCC-81CB-EA5604C30F1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2467FDA-05D7-4760-A373-5D6AEAAF427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2C0B10-7CAE-41E4-AB02-7E8B1FF2B898}" type="slidenum">
              <a:rPr lang="en-US" smtClean="0"/>
              <a:t>‹#›</a:t>
            </a:fld>
            <a:endParaRPr lang="en-US" dirty="0"/>
          </a:p>
        </p:txBody>
      </p:sp>
    </p:spTree>
    <p:extLst>
      <p:ext uri="{BB962C8B-B14F-4D97-AF65-F5344CB8AC3E}">
        <p14:creationId xmlns:p14="http://schemas.microsoft.com/office/powerpoint/2010/main" val="36875375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9EC30E-1A71-4188-9BE7-E2A64929A436}" type="datetimeFigureOut">
              <a:rPr lang="en-US" noProof="0" smtClean="0"/>
              <a:t>7/11/2023</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30193B-564F-4854-8A52-728F3FB19C85}" type="slidenum">
              <a:rPr lang="en-US" noProof="0" smtClean="0"/>
              <a:t>‹#›</a:t>
            </a:fld>
            <a:endParaRPr lang="en-US" noProof="0" dirty="0"/>
          </a:p>
        </p:txBody>
      </p:sp>
    </p:spTree>
    <p:extLst>
      <p:ext uri="{BB962C8B-B14F-4D97-AF65-F5344CB8AC3E}">
        <p14:creationId xmlns:p14="http://schemas.microsoft.com/office/powerpoint/2010/main" val="3603816512"/>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doi.org/10.5479/10088/113528"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doi.org/10.21949/1520563"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doi.org/10.21949/1520566"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8" Type="http://schemas.openxmlformats.org/officeDocument/2006/relationships/hyperlink" Target="https://researchhub.bts.gov/" TargetMode="External"/><Relationship Id="rId3" Type="http://schemas.openxmlformats.org/officeDocument/2006/relationships/hyperlink" Target="https://doi.org/10.21949/1503646" TargetMode="External"/><Relationship Id="rId7" Type="http://schemas.openxmlformats.org/officeDocument/2006/relationships/hyperlink" Target="https://rosap.ntl.bts.gov/collection_pa_dmp" TargetMode="External"/><Relationship Id="rId2" Type="http://schemas.openxmlformats.org/officeDocument/2006/relationships/slide" Target="../slides/slide31.xml"/><Relationship Id="rId1" Type="http://schemas.openxmlformats.org/officeDocument/2006/relationships/notesMaster" Target="../notesMasters/notesMaster1.xml"/><Relationship Id="rId6" Type="http://schemas.openxmlformats.org/officeDocument/2006/relationships/hyperlink" Target="https://rosap.ntl.bts.gov/collection_par" TargetMode="External"/><Relationship Id="rId5" Type="http://schemas.openxmlformats.org/officeDocument/2006/relationships/hyperlink" Target="https://doi.org/10.21949/1398953" TargetMode="External"/><Relationship Id="rId4" Type="http://schemas.openxmlformats.org/officeDocument/2006/relationships/hyperlink" Target="https://doi.org/10.21949/1503647" TargetMode="External"/><Relationship Id="rId9" Type="http://schemas.openxmlformats.org/officeDocument/2006/relationships/hyperlink" Target="https://doi.org/10.21949/1522407" TargetMode="Externa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rosap.ntl.bts.gov/view/dot/62310" TargetMode="External"/><Relationship Id="rId2" Type="http://schemas.openxmlformats.org/officeDocument/2006/relationships/slide" Target="../slides/slide32.xml"/><Relationship Id="rId1" Type="http://schemas.openxmlformats.org/officeDocument/2006/relationships/notesMaster" Target="../notesMasters/notesMaster1.xml"/><Relationship Id="rId6" Type="http://schemas.openxmlformats.org/officeDocument/2006/relationships/hyperlink" Target="https://doi.org/10.21949/1526875" TargetMode="External"/><Relationship Id="rId5" Type="http://schemas.openxmlformats.org/officeDocument/2006/relationships/hyperlink" Target="https://doi.org/10.21949/1520566" TargetMode="External"/><Relationship Id="rId4" Type="http://schemas.openxmlformats.org/officeDocument/2006/relationships/hyperlink" Target="https://doi.org/10.21949/1520563" TargetMode="Externa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rosap.ntl.bts.gov/view/dot/34953" TargetMode="External"/><Relationship Id="rId7" Type="http://schemas.openxmlformats.org/officeDocument/2006/relationships/hyperlink" Target="https://doi.org/10.21949/1520725" TargetMode="External"/><Relationship Id="rId2" Type="http://schemas.openxmlformats.org/officeDocument/2006/relationships/slide" Target="../slides/slide33.xml"/><Relationship Id="rId1" Type="http://schemas.openxmlformats.org/officeDocument/2006/relationships/notesMaster" Target="../notesMasters/notesMaster1.xml"/><Relationship Id="rId6" Type="http://schemas.openxmlformats.org/officeDocument/2006/relationships/hyperlink" Target="https://open.science.gov/" TargetMode="External"/><Relationship Id="rId5" Type="http://schemas.openxmlformats.org/officeDocument/2006/relationships/hyperlink" Target="https://rosap.ntl.bts.gov/view/dot/62310" TargetMode="External"/><Relationship Id="rId4" Type="http://schemas.openxmlformats.org/officeDocument/2006/relationships/hyperlink" Target="https://www.whitehouse.gov/wp-content/uploads/2022/08/08-2022-OSTP-Public-Access-Memo.pdf" TargetMode="Externa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orcid.org/0000-0002-0543-4268"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www.linkedin.com/in/leightonchristiansen"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trb.org/Publications/Blurbs/180230.aspx"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open.science.gov/" TargetMode="External"/><Relationship Id="rId2" Type="http://schemas.openxmlformats.org/officeDocument/2006/relationships/slide" Target="../slides/slide6.xml"/><Relationship Id="rId1" Type="http://schemas.openxmlformats.org/officeDocument/2006/relationships/notesMaster" Target="../notesMasters/notesMaster1.xml"/><Relationship Id="rId5" Type="http://schemas.openxmlformats.org/officeDocument/2006/relationships/hyperlink" Target="https://doi.org/10.1038/d41586-023-00019-y" TargetMode="External"/><Relationship Id="rId4" Type="http://schemas.openxmlformats.org/officeDocument/2006/relationships/hyperlink" Target="https://www.whitehouse.gov/ostp/news-updates/"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 </a:t>
            </a:r>
            <a:r>
              <a:rPr lang="en-US" sz="1200" b="0" dirty="0">
                <a:latin typeface="Times New Roman" panose="02020603050405020304" pitchFamily="18" charset="0"/>
                <a:cs typeface="Times New Roman" panose="02020603050405020304" pitchFamily="18" charset="0"/>
              </a:rPr>
              <a:t>Sustaining Open Research: Funding Agencies and the Desirable Characteristics: Background and U.S. DOT Implementation</a:t>
            </a:r>
          </a:p>
          <a:p>
            <a:endParaRPr lang="en-US" sz="1200" b="1" dirty="0">
              <a:latin typeface="Times New Roman" panose="02020603050405020304" pitchFamily="18" charset="0"/>
              <a:cs typeface="Times New Roman" panose="02020603050405020304" pitchFamily="18" charset="0"/>
            </a:endParaRPr>
          </a:p>
          <a:p>
            <a:r>
              <a:rPr lang="en-US" sz="1200" b="1" dirty="0">
                <a:latin typeface="Times New Roman" panose="02020603050405020304" pitchFamily="18" charset="0"/>
                <a:cs typeface="Times New Roman" panose="02020603050405020304" pitchFamily="18" charset="0"/>
              </a:rPr>
              <a:t>[Speaker Script]</a:t>
            </a:r>
          </a:p>
          <a:p>
            <a:r>
              <a:rPr lang="en-US" sz="1200" b="0" dirty="0">
                <a:latin typeface="Times New Roman" panose="02020603050405020304" pitchFamily="18" charset="0"/>
                <a:cs typeface="Times New Roman" panose="02020603050405020304" pitchFamily="18" charset="0"/>
              </a:rPr>
              <a:t>Thank you for the kind introduction. It is an honor to be asked to lead off the </a:t>
            </a:r>
            <a:r>
              <a:rPr lang="en-US" sz="1200" dirty="0">
                <a:latin typeface="Times New Roman" panose="02020603050405020304" pitchFamily="18" charset="0"/>
                <a:ea typeface="Roboto" panose="020B0604020202020204" charset="0"/>
                <a:cs typeface="Times New Roman" panose="02020603050405020304" pitchFamily="18" charset="0"/>
              </a:rPr>
              <a:t>Sustaining Open Research: Virtual Learning Series. </a:t>
            </a:r>
            <a:endParaRPr lang="en-US" sz="1200" b="0" dirty="0">
              <a:latin typeface="Times New Roman" panose="02020603050405020304" pitchFamily="18" charset="0"/>
              <a:cs typeface="Times New Roman" panose="02020603050405020304" pitchFamily="18" charset="0"/>
            </a:endParaRPr>
          </a:p>
          <a:p>
            <a:r>
              <a:rPr lang="en-US" sz="1200" b="0" dirty="0">
                <a:latin typeface="Times New Roman" panose="02020603050405020304" pitchFamily="18" charset="0"/>
                <a:cs typeface="Times New Roman" panose="02020603050405020304" pitchFamily="18" charset="0"/>
              </a:rPr>
              <a:t>[00:09; 00:09]</a:t>
            </a:r>
          </a:p>
          <a:p>
            <a:r>
              <a:rPr lang="en-US" sz="1200" b="1" dirty="0">
                <a:latin typeface="Times New Roman" panose="02020603050405020304" pitchFamily="18" charset="0"/>
                <a:cs typeface="Times New Roman" panose="02020603050405020304" pitchFamily="18" charset="0"/>
              </a:rPr>
              <a:t>[Next slide]</a:t>
            </a:r>
          </a:p>
          <a:p>
            <a:endParaRPr lang="en-US" sz="1200" dirty="0">
              <a:latin typeface="Times New Roman" panose="02020603050405020304" pitchFamily="18" charset="0"/>
              <a:cs typeface="Times New Roman" panose="02020603050405020304" pitchFamily="18" charset="0"/>
            </a:endParaRPr>
          </a:p>
          <a:p>
            <a:r>
              <a:rPr lang="en-US" sz="1200" b="1" dirty="0">
                <a:latin typeface="Times New Roman" panose="02020603050405020304" pitchFamily="18" charset="0"/>
                <a:cs typeface="Times New Roman" panose="02020603050405020304" pitchFamily="18" charset="0"/>
              </a:rPr>
              <a:t>Slide Text not read</a:t>
            </a:r>
            <a:r>
              <a:rPr lang="en-US" sz="1200" dirty="0">
                <a:latin typeface="Times New Roman" panose="02020603050405020304" pitchFamily="18" charset="0"/>
                <a:cs typeface="Times New Roman" panose="02020603050405020304" pitchFamily="18" charset="0"/>
              </a:rPr>
              <a:t>: </a:t>
            </a:r>
          </a:p>
          <a:p>
            <a:r>
              <a:rPr lang="en-US" sz="1200" dirty="0">
                <a:latin typeface="Times New Roman" panose="02020603050405020304" pitchFamily="18" charset="0"/>
                <a:cs typeface="Times New Roman" panose="02020603050405020304" pitchFamily="18" charset="0"/>
              </a:rPr>
              <a:t>Leighton Christiansen https://orcid.org/0000-0002-0543-4268</a:t>
            </a:r>
          </a:p>
          <a:p>
            <a:r>
              <a:rPr lang="en-US" sz="1200" dirty="0">
                <a:latin typeface="Times New Roman" panose="02020603050405020304" pitchFamily="18" charset="0"/>
                <a:cs typeface="Times New Roman" panose="02020603050405020304" pitchFamily="18" charset="0"/>
              </a:rPr>
              <a:t>Data Curator, National Transportation Library (NTL), </a:t>
            </a:r>
          </a:p>
          <a:p>
            <a:r>
              <a:rPr lang="en-US" sz="1200" dirty="0">
                <a:latin typeface="Times New Roman" panose="02020603050405020304" pitchFamily="18" charset="0"/>
                <a:cs typeface="Times New Roman" panose="02020603050405020304" pitchFamily="18" charset="0"/>
              </a:rPr>
              <a:t>leighton.christiansen@dot.gov</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200" dirty="0">
                <a:latin typeface="Times New Roman" panose="02020603050405020304" pitchFamily="18" charset="0"/>
                <a:ea typeface="Roboto" panose="020B0604020202020204" charset="0"/>
                <a:cs typeface="Times New Roman" panose="02020603050405020304" pitchFamily="18" charset="0"/>
              </a:rPr>
              <a:t>Presented to: Data Curation Network (DCN) Sustaining Open Research: Virtual Learning Series, on 2023-07-12</a:t>
            </a:r>
          </a:p>
          <a:p>
            <a:endParaRPr lang="en-US" sz="12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530193B-564F-4854-8A52-728F3FB19C85}" type="slidenum">
              <a:rPr lang="en-US" noProof="0" smtClean="0"/>
              <a:t>1</a:t>
            </a:fld>
            <a:endParaRPr lang="en-US" noProof="0" dirty="0"/>
          </a:p>
        </p:txBody>
      </p:sp>
    </p:spTree>
    <p:extLst>
      <p:ext uri="{BB962C8B-B14F-4D97-AF65-F5344CB8AC3E}">
        <p14:creationId xmlns:p14="http://schemas.microsoft.com/office/powerpoint/2010/main" val="1498813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 Desirable Characteristics</a:t>
            </a:r>
            <a:endParaRPr lang="en-US" sz="120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[Speaker Script]: </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I need to start by saying “Thank you” to Maryam Zaringhalam, Assistant Director for Public Access and Research Policy, White House Office of Science &amp; Technology Policy, for the slide content on the Desirable Characteristics that follows.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[00:30 ; 02:55]</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[Next Slide]</a:t>
            </a:r>
          </a:p>
          <a:p>
            <a:pPr marL="0" indent="0">
              <a:buFont typeface="Arial" panose="020B0604020202020204" pitchFamily="34" charset="0"/>
              <a:buNone/>
            </a:pPr>
            <a:endParaRPr lang="en-US" sz="1200" dirty="0">
              <a:latin typeface="Times New Roman" panose="02020603050405020304" pitchFamily="18" charset="0"/>
              <a:cs typeface="Times New Roman" panose="02020603050405020304" pitchFamily="18" charset="0"/>
            </a:endParaRPr>
          </a:p>
          <a:p>
            <a:pPr marL="0" indent="0">
              <a:lnSpc>
                <a:spcPct val="100000"/>
              </a:lnSpc>
              <a:spcBef>
                <a:spcPts val="600"/>
              </a:spcBef>
              <a:buFont typeface="Arial" panose="020B0604020202020204" pitchFamily="34" charset="0"/>
              <a:buNone/>
            </a:pPr>
            <a:endParaRPr lang="en-US" sz="12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530193B-564F-4854-8A52-728F3FB19C85}" type="slidenum">
              <a:rPr lang="en-US" noProof="0" smtClean="0"/>
              <a:t>10</a:t>
            </a:fld>
            <a:endParaRPr lang="en-US" noProof="0" dirty="0"/>
          </a:p>
        </p:txBody>
      </p:sp>
    </p:spTree>
    <p:extLst>
      <p:ext uri="{BB962C8B-B14F-4D97-AF65-F5344CB8AC3E}">
        <p14:creationId xmlns:p14="http://schemas.microsoft.com/office/powerpoint/2010/main" val="1776632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 OSTP NSTC Subcommittee on Open Science</a:t>
            </a:r>
            <a:endParaRPr lang="en-US" sz="120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[Speaker Script]: </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So where did the Desirable Characteristics come from? They came from the Subcommittee on Open Science (SOS), under the White House National Science and Technology Council (NSTC) and Office of Science and Technology Policy (OSTP).</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The SOS exists to advance Federal open science efforts, as well as to coordinate and harmonize public access and open science policy across the federal agencies.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Many of the outputs of the SOS are internal to the departments and agencies, to guide our implementation. Others, such as the Desirable Characteristics of Data Repositories for Federally Funded Research, are public documents, to fill specific needs expressed by the federally funded research community.  </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[00:46 ; 03:42]</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[Next Slide]</a:t>
            </a:r>
          </a:p>
          <a:p>
            <a:pPr marL="0" indent="0">
              <a:buFont typeface="Arial" panose="020B0604020202020204" pitchFamily="34" charset="0"/>
              <a:buNone/>
            </a:pPr>
            <a:endParaRPr lang="en-US" sz="1200" dirty="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[Full slide text]</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The NSTC Subcommittee on Open Science (SOS) advances Federal efforts to support open science by increasing access to, and use of, the results of Federally funded research and development, including, scholarly publications and digital data. </a:t>
            </a:r>
          </a:p>
          <a:p>
            <a:pPr marL="0" indent="0">
              <a:buFont typeface="Arial" panose="020B0604020202020204" pitchFamily="34" charset="0"/>
              <a:buNone/>
            </a:pPr>
            <a:endParaRPr lang="en-US" sz="1200" dirty="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Among its responsibilities, the SOS aims to coordinate and improve implementation of policies to increase access to the results of Federally funded scientific research and to identify additional steps that Federal departments and agencies can take to enhance the preservation, discoverability, accessibility, quality, and utility of research outputs.</a:t>
            </a:r>
          </a:p>
          <a:p>
            <a:pPr marL="0" indent="0">
              <a:buFont typeface="Arial" panose="020B0604020202020204" pitchFamily="34" charset="0"/>
              <a:buNone/>
            </a:pPr>
            <a:endParaRPr lang="en-US" sz="1200" dirty="0">
              <a:latin typeface="Times New Roman" panose="02020603050405020304" pitchFamily="18" charset="0"/>
              <a:cs typeface="Times New Roman" panose="02020603050405020304" pitchFamily="18" charset="0"/>
            </a:endParaRPr>
          </a:p>
          <a:p>
            <a:pPr marL="0" indent="0">
              <a:lnSpc>
                <a:spcPct val="100000"/>
              </a:lnSpc>
              <a:spcBef>
                <a:spcPts val="600"/>
              </a:spcBef>
              <a:buFont typeface="Arial" panose="020B0604020202020204" pitchFamily="34" charset="0"/>
              <a:buNone/>
            </a:pPr>
            <a:endParaRPr lang="en-US" sz="12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530193B-564F-4854-8A52-728F3FB19C85}" type="slidenum">
              <a:rPr lang="en-US" noProof="0" smtClean="0"/>
              <a:t>11</a:t>
            </a:fld>
            <a:endParaRPr lang="en-US" noProof="0" dirty="0"/>
          </a:p>
        </p:txBody>
      </p:sp>
    </p:spTree>
    <p:extLst>
      <p:ext uri="{BB962C8B-B14F-4D97-AF65-F5344CB8AC3E}">
        <p14:creationId xmlns:p14="http://schemas.microsoft.com/office/powerpoint/2010/main" val="19214371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 Desirable Characteristics: Purposes</a:t>
            </a:r>
            <a:endParaRPr lang="en-US" sz="120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[Speaker Script]: </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The Purposes of the Desirable Characteristics include:</a:t>
            </a:r>
          </a:p>
          <a:p>
            <a:pPr marL="228600" marR="0" lvl="0" indent="-228600" algn="l" defTabSz="685800" rtl="0" eaLnBrk="1" fontAlgn="auto" latinLnBrk="0" hangingPunct="1">
              <a:lnSpc>
                <a:spcPct val="100000"/>
              </a:lnSpc>
              <a:spcBef>
                <a:spcPts val="0"/>
              </a:spcBef>
              <a:spcAft>
                <a:spcPts val="0"/>
              </a:spcAft>
              <a:buClrTx/>
              <a:buSzTx/>
              <a:buFont typeface="+mj-lt"/>
              <a:buAutoNum type="arabicPeriod"/>
              <a:tabLst/>
              <a:defRPr/>
            </a:pPr>
            <a:r>
              <a:rPr lang="en-US" sz="1200" b="0" dirty="0">
                <a:latin typeface="Times New Roman" panose="02020603050405020304" pitchFamily="18" charset="0"/>
                <a:cs typeface="Times New Roman" panose="02020603050405020304" pitchFamily="18" charset="0"/>
              </a:rPr>
              <a:t>Improving consistency of repository selection guidance across Federal agencies</a:t>
            </a:r>
          </a:p>
          <a:p>
            <a:pPr marL="228600" marR="0" lvl="0" indent="-228600" algn="l" defTabSz="685800" rtl="0" eaLnBrk="1" fontAlgn="auto" latinLnBrk="0" hangingPunct="1">
              <a:lnSpc>
                <a:spcPct val="100000"/>
              </a:lnSpc>
              <a:spcBef>
                <a:spcPts val="0"/>
              </a:spcBef>
              <a:spcAft>
                <a:spcPts val="0"/>
              </a:spcAft>
              <a:buClrTx/>
              <a:buSzTx/>
              <a:buFont typeface="+mj-lt"/>
              <a:buAutoNum type="arabicPeriod"/>
              <a:tabLst/>
              <a:defRPr/>
            </a:pPr>
            <a:r>
              <a:rPr lang="en-US" sz="1200" b="0" dirty="0">
                <a:latin typeface="Times New Roman" panose="02020603050405020304" pitchFamily="18" charset="0"/>
                <a:cs typeface="Times New Roman" panose="02020603050405020304" pitchFamily="18" charset="0"/>
              </a:rPr>
              <a:t>Promoting the FAIR data principles</a:t>
            </a:r>
          </a:p>
          <a:p>
            <a:pPr marL="228600" marR="0" lvl="0" indent="-228600" algn="l" defTabSz="685800" rtl="0" eaLnBrk="1" fontAlgn="auto" latinLnBrk="0" hangingPunct="1">
              <a:lnSpc>
                <a:spcPct val="100000"/>
              </a:lnSpc>
              <a:spcBef>
                <a:spcPts val="0"/>
              </a:spcBef>
              <a:spcAft>
                <a:spcPts val="0"/>
              </a:spcAft>
              <a:buClrTx/>
              <a:buSzTx/>
              <a:buFont typeface="+mj-lt"/>
              <a:buAutoNum type="arabicPeriod"/>
              <a:tabLst/>
              <a:defRPr/>
            </a:pPr>
            <a:r>
              <a:rPr lang="en-US" sz="1200" b="0" dirty="0">
                <a:latin typeface="Times New Roman" panose="02020603050405020304" pitchFamily="18" charset="0"/>
                <a:cs typeface="Times New Roman" panose="02020603050405020304" pitchFamily="18" charset="0"/>
              </a:rPr>
              <a:t>Incorporating experiences and comments of agencies, and public and private sector organizations</a:t>
            </a:r>
          </a:p>
          <a:p>
            <a:pPr marL="228600" marR="0" lvl="0" indent="-228600" algn="l" defTabSz="685800" rtl="0" eaLnBrk="1" fontAlgn="auto" latinLnBrk="0" hangingPunct="1">
              <a:lnSpc>
                <a:spcPct val="100000"/>
              </a:lnSpc>
              <a:spcBef>
                <a:spcPts val="0"/>
              </a:spcBef>
              <a:spcAft>
                <a:spcPts val="0"/>
              </a:spcAft>
              <a:buClrTx/>
              <a:buSzTx/>
              <a:buFont typeface="+mj-lt"/>
              <a:buAutoNum type="arabicPeriod"/>
              <a:tabLst/>
              <a:defRPr/>
            </a:pPr>
            <a:r>
              <a:rPr lang="en-US" sz="1200" b="0" dirty="0">
                <a:latin typeface="Times New Roman" panose="02020603050405020304" pitchFamily="18" charset="0"/>
                <a:cs typeface="Times New Roman" panose="02020603050405020304" pitchFamily="18" charset="0"/>
              </a:rPr>
              <a:t>Providing high-level characteristics, rather than an exhaustive set of design criteria, for data repositories</a:t>
            </a:r>
          </a:p>
          <a:p>
            <a:pPr marL="228600" marR="0" lvl="0" indent="-228600" algn="l" defTabSz="685800" rtl="0" eaLnBrk="1" fontAlgn="auto" latinLnBrk="0" hangingPunct="1">
              <a:lnSpc>
                <a:spcPct val="100000"/>
              </a:lnSpc>
              <a:spcBef>
                <a:spcPts val="0"/>
              </a:spcBef>
              <a:spcAft>
                <a:spcPts val="0"/>
              </a:spcAft>
              <a:buClrTx/>
              <a:buSzTx/>
              <a:buFont typeface="+mj-lt"/>
              <a:buAutoNum type="arabicPeriod"/>
              <a:tabLst/>
              <a:defRPr/>
            </a:pPr>
            <a:r>
              <a:rPr lang="en-US" sz="1200" b="0" dirty="0">
                <a:latin typeface="Times New Roman" panose="02020603050405020304" pitchFamily="18" charset="0"/>
                <a:cs typeface="Times New Roman" panose="02020603050405020304" pitchFamily="18" charset="0"/>
              </a:rPr>
              <a:t>Allowing for implementation flexibility to vary across data repositories</a:t>
            </a:r>
          </a:p>
          <a:p>
            <a:pPr marL="228600" marR="0" lvl="0" indent="-228600" algn="l" defTabSz="685800" rtl="0" eaLnBrk="1" fontAlgn="auto" latinLnBrk="0" hangingPunct="1">
              <a:lnSpc>
                <a:spcPct val="100000"/>
              </a:lnSpc>
              <a:spcBef>
                <a:spcPts val="0"/>
              </a:spcBef>
              <a:spcAft>
                <a:spcPts val="0"/>
              </a:spcAft>
              <a:buClrTx/>
              <a:buSzTx/>
              <a:buFont typeface="+mj-lt"/>
              <a:buAutoNum type="arabicPeriod"/>
              <a:tabLst/>
              <a:defRPr/>
            </a:pPr>
            <a:r>
              <a:rPr lang="en-US" sz="1200" b="0" dirty="0">
                <a:latin typeface="Times New Roman" panose="02020603050405020304" pitchFamily="18" charset="0"/>
                <a:cs typeface="Times New Roman" panose="02020603050405020304" pitchFamily="18" charset="0"/>
              </a:rPr>
              <a:t>Remaining nimble in the face of evolving technology and data sharing practices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dirty="0">
                <a:latin typeface="Times New Roman" panose="02020603050405020304" pitchFamily="18" charset="0"/>
                <a:cs typeface="Times New Roman" panose="02020603050405020304" pitchFamily="18" charset="0"/>
              </a:rPr>
              <a:t>A note about point 5: These characteristics aren’t themselves a certification process, though they are aligned to certification schemes like CoreTrustSeal. We do expect there to be a great deal of motivation, however, for repositories to demonstrate how they align to these criteria to make it easier for researchers, librarians, data curators, and other members of the research community to confidently select those repositories.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[01:02 ; 04:45]</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[Next Slide]</a:t>
            </a:r>
          </a:p>
          <a:p>
            <a:pPr marL="0" indent="0">
              <a:buFont typeface="Arial" panose="020B0604020202020204" pitchFamily="34" charset="0"/>
              <a:buNone/>
            </a:pPr>
            <a:endParaRPr lang="en-US" sz="1200" dirty="0">
              <a:latin typeface="Times New Roman" panose="02020603050405020304" pitchFamily="18" charset="0"/>
              <a:cs typeface="Times New Roman" panose="02020603050405020304" pitchFamily="18" charset="0"/>
            </a:endParaRPr>
          </a:p>
          <a:p>
            <a:pPr marL="0" indent="0">
              <a:lnSpc>
                <a:spcPct val="100000"/>
              </a:lnSpc>
              <a:spcBef>
                <a:spcPts val="600"/>
              </a:spcBef>
              <a:buFont typeface="Arial" panose="020B0604020202020204" pitchFamily="34" charset="0"/>
              <a:buNone/>
            </a:pPr>
            <a:endParaRPr lang="en-US" sz="12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530193B-564F-4854-8A52-728F3FB19C85}" type="slidenum">
              <a:rPr lang="en-US" noProof="0" smtClean="0"/>
              <a:t>12</a:t>
            </a:fld>
            <a:endParaRPr lang="en-US" noProof="0" dirty="0"/>
          </a:p>
        </p:txBody>
      </p:sp>
    </p:spTree>
    <p:extLst>
      <p:ext uri="{BB962C8B-B14F-4D97-AF65-F5344CB8AC3E}">
        <p14:creationId xmlns:p14="http://schemas.microsoft.com/office/powerpoint/2010/main" val="23074027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 Desirable Characteristics: Audiences</a:t>
            </a:r>
            <a:endParaRPr lang="en-US" sz="120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[Speaker Script]: </a:t>
            </a:r>
          </a:p>
          <a:p>
            <a:pPr marL="0" indent="0">
              <a:buFont typeface="Arial" panose="020B0604020202020204" pitchFamily="34" charset="0"/>
              <a:buNone/>
            </a:pPr>
            <a:r>
              <a:rPr lang="en-US" sz="1200" b="0" dirty="0">
                <a:latin typeface="Times New Roman" panose="02020603050405020304" pitchFamily="18" charset="0"/>
                <a:cs typeface="Times New Roman" panose="02020603050405020304" pitchFamily="18" charset="0"/>
              </a:rPr>
              <a:t>The SOS envisioned </a:t>
            </a:r>
            <a:r>
              <a:rPr lang="en-US" sz="1200" dirty="0">
                <a:latin typeface="Times New Roman" panose="02020603050405020304" pitchFamily="18" charset="0"/>
                <a:cs typeface="Times New Roman" panose="02020603050405020304" pitchFamily="18" charset="0"/>
              </a:rPr>
              <a:t>three broad audiences for these characteristics.</a:t>
            </a:r>
          </a:p>
          <a:p>
            <a:pPr marL="228600" indent="-228600">
              <a:buFont typeface="+mj-lt"/>
              <a:buAutoNum type="arabicPeriod"/>
            </a:pPr>
            <a:r>
              <a:rPr lang="en-US" sz="1200" dirty="0">
                <a:latin typeface="Times New Roman" panose="02020603050405020304" pitchFamily="18" charset="0"/>
                <a:cs typeface="Times New Roman" panose="02020603050405020304" pitchFamily="18" charset="0"/>
              </a:rPr>
              <a:t>Researchers, Librarians, &amp; Data Managers:</a:t>
            </a:r>
          </a:p>
          <a:p>
            <a:pPr marL="571500" marR="0" lvl="1" indent="-228600" algn="l" defTabSz="685800" rtl="0" eaLnBrk="1" fontAlgn="auto" latinLnBrk="0" hangingPunct="1">
              <a:lnSpc>
                <a:spcPct val="100000"/>
              </a:lnSpc>
              <a:spcBef>
                <a:spcPts val="0"/>
              </a:spcBef>
              <a:spcAft>
                <a:spcPts val="0"/>
              </a:spcAft>
              <a:buClrTx/>
              <a:buSzTx/>
              <a:buFont typeface="+mj-lt"/>
              <a:buAutoNum type="arabicPeriod"/>
              <a:tabLst/>
              <a:defRPr/>
            </a:pPr>
            <a:r>
              <a:rPr lang="en-US" sz="1200" dirty="0">
                <a:latin typeface="Times New Roman" panose="02020603050405020304" pitchFamily="18" charset="0"/>
                <a:cs typeface="Times New Roman" panose="02020603050405020304" pitchFamily="18" charset="0"/>
              </a:rPr>
              <a:t>The SOS hopes to assist Federally funded researchers in selecting data repositories under data management and sharing polices.</a:t>
            </a:r>
          </a:p>
          <a:p>
            <a:pPr marL="228600" indent="-228600">
              <a:buFont typeface="+mj-lt"/>
              <a:buAutoNum type="arabicPeriod"/>
            </a:pPr>
            <a:r>
              <a:rPr lang="en-US" sz="1200" dirty="0">
                <a:latin typeface="Times New Roman" panose="02020603050405020304" pitchFamily="18" charset="0"/>
                <a:cs typeface="Times New Roman" panose="02020603050405020304" pitchFamily="18" charset="0"/>
              </a:rPr>
              <a:t>Program Officers, Funders, &amp; Policy Makers:</a:t>
            </a:r>
          </a:p>
          <a:p>
            <a:pPr marL="571500" lvl="1" indent="-228600">
              <a:buFont typeface="+mj-lt"/>
              <a:buAutoNum type="arabicPeriod"/>
            </a:pPr>
            <a:r>
              <a:rPr lang="en-US" sz="1200" dirty="0">
                <a:latin typeface="Times New Roman" panose="02020603050405020304" pitchFamily="18" charset="0"/>
                <a:cs typeface="Times New Roman" panose="02020603050405020304" pitchFamily="18" charset="0"/>
              </a:rPr>
              <a:t>The SOS wanted to help Federal staff Identify specific repositories that an agency might designate for use for particular data types, and</a:t>
            </a:r>
          </a:p>
          <a:p>
            <a:pPr marL="571500" lvl="1" indent="-228600">
              <a:buFont typeface="+mj-lt"/>
              <a:buAutoNum type="arabicPeriod"/>
            </a:pPr>
            <a:r>
              <a:rPr lang="en-US" sz="1200" dirty="0">
                <a:latin typeface="Times New Roman" panose="02020603050405020304" pitchFamily="18" charset="0"/>
                <a:cs typeface="Times New Roman" panose="02020603050405020304" pitchFamily="18" charset="0"/>
              </a:rPr>
              <a:t>Guide development of agency-supported data repositories.</a:t>
            </a:r>
          </a:p>
          <a:p>
            <a:pPr marL="228600" indent="-228600">
              <a:buFont typeface="+mj-lt"/>
              <a:buAutoNum type="arabicPeriod"/>
            </a:pPr>
            <a:r>
              <a:rPr lang="en-US" sz="1200" dirty="0">
                <a:latin typeface="Times New Roman" panose="02020603050405020304" pitchFamily="18" charset="0"/>
                <a:cs typeface="Times New Roman" panose="02020603050405020304" pitchFamily="18" charset="0"/>
              </a:rPr>
              <a:t>Data Repositories &amp; Repository Staff</a:t>
            </a:r>
          </a:p>
          <a:p>
            <a:pPr marL="571500" marR="0" lvl="1" indent="-228600" algn="l" defTabSz="685800" rtl="0" eaLnBrk="1" fontAlgn="auto" latinLnBrk="0" hangingPunct="1">
              <a:lnSpc>
                <a:spcPct val="100000"/>
              </a:lnSpc>
              <a:spcBef>
                <a:spcPts val="0"/>
              </a:spcBef>
              <a:spcAft>
                <a:spcPts val="0"/>
              </a:spcAft>
              <a:buClrTx/>
              <a:buSzTx/>
              <a:buFont typeface="+mj-lt"/>
              <a:buAutoNum type="arabicPeriod"/>
              <a:tabLst/>
              <a:defRPr/>
            </a:pPr>
            <a:r>
              <a:rPr lang="en-US" sz="1200" dirty="0">
                <a:latin typeface="Times New Roman" panose="02020603050405020304" pitchFamily="18" charset="0"/>
                <a:cs typeface="Times New Roman" panose="02020603050405020304" pitchFamily="18" charset="0"/>
              </a:rPr>
              <a:t>The SOS wanted to help repository staff understand the characteristics desired by an agency for sharing data resulting from Federally funded research</a:t>
            </a:r>
          </a:p>
          <a:p>
            <a:pPr marL="571500" lvl="1" indent="-228600">
              <a:buFont typeface="+mj-lt"/>
              <a:buAutoNum type="arabicPeriod"/>
            </a:pPr>
            <a:endParaRPr lang="en-US" sz="1200" dirty="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In order to get input from these audiences, which we’re ultimately seeking to serve and align with, OSTP issued a request for comment in January 2020 to solicit feedback on the proposed set of characteristics.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[01:09 ; 05:53]</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[Next Slide]</a:t>
            </a:r>
          </a:p>
        </p:txBody>
      </p:sp>
      <p:sp>
        <p:nvSpPr>
          <p:cNvPr id="4" name="Slide Number Placeholder 3"/>
          <p:cNvSpPr>
            <a:spLocks noGrp="1"/>
          </p:cNvSpPr>
          <p:nvPr>
            <p:ph type="sldNum" sz="quarter" idx="5"/>
          </p:nvPr>
        </p:nvSpPr>
        <p:spPr/>
        <p:txBody>
          <a:bodyPr/>
          <a:lstStyle/>
          <a:p>
            <a:fld id="{8530193B-564F-4854-8A52-728F3FB19C85}" type="slidenum">
              <a:rPr lang="en-US" noProof="0" smtClean="0"/>
              <a:t>13</a:t>
            </a:fld>
            <a:endParaRPr lang="en-US" noProof="0" dirty="0"/>
          </a:p>
        </p:txBody>
      </p:sp>
    </p:spTree>
    <p:extLst>
      <p:ext uri="{BB962C8B-B14F-4D97-AF65-F5344CB8AC3E}">
        <p14:creationId xmlns:p14="http://schemas.microsoft.com/office/powerpoint/2010/main" val="14549034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 Desirable Characteristics: Request For Comment</a:t>
            </a:r>
            <a:endParaRPr lang="en-US" sz="120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[Speaker Script]: </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As noted, In January 2020, </a:t>
            </a:r>
            <a:r>
              <a:rPr lang="en-US" sz="1200" dirty="0">
                <a:latin typeface="Times New Roman" panose="02020603050405020304" pitchFamily="18" charset="0"/>
                <a:cs typeface="Times New Roman" panose="02020603050405020304" pitchFamily="18" charset="0"/>
              </a:rPr>
              <a:t>OSTP Issued a Request for Comment (RFC) to solicit community feedback on:</a:t>
            </a:r>
            <a:endParaRPr lang="en-US" sz="1200" b="0" dirty="0">
              <a:latin typeface="Times New Roman" panose="02020603050405020304" pitchFamily="18" charset="0"/>
              <a:cs typeface="Times New Roman" panose="02020603050405020304" pitchFamily="18" charset="0"/>
            </a:endParaRP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Times New Roman" panose="02020603050405020304" pitchFamily="18" charset="0"/>
                <a:cs typeface="Times New Roman" panose="02020603050405020304" pitchFamily="18" charset="0"/>
              </a:rPr>
              <a:t>The proposed use and application of the desirable characteristics</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Times New Roman" panose="02020603050405020304" pitchFamily="18" charset="0"/>
                <a:cs typeface="Times New Roman" panose="02020603050405020304" pitchFamily="18" charset="0"/>
              </a:rPr>
              <a:t>The appropriateness of the characteristics for “All Data Repositories” (Section 1) and those “Repositories Storing Human Data (even if de-identified)” (Section 2)</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Times New Roman" panose="02020603050405020304" pitchFamily="18" charset="0"/>
                <a:cs typeface="Times New Roman" panose="02020603050405020304" pitchFamily="18" charset="0"/>
              </a:rPr>
              <a:t>Considerations for any other characteristics that should be included for unique data types (e.g., special or rare datasets)</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Times New Roman" panose="02020603050405020304" pitchFamily="18" charset="0"/>
                <a:cs typeface="Times New Roman" panose="02020603050405020304" pitchFamily="18" charset="0"/>
              </a:rPr>
              <a:t>The ability of existing repositories to meet the desirable characteristics</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Times New Roman" panose="02020603050405020304" pitchFamily="18" charset="0"/>
                <a:cs typeface="Times New Roman" panose="02020603050405020304" pitchFamily="18" charset="0"/>
              </a:rPr>
              <a:t>Consistency of the desirable characteristics with widely used criteria or certification schemes for certifying repositories</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Times New Roman" panose="02020603050405020304" pitchFamily="18" charset="0"/>
                <a:cs typeface="Times New Roman" panose="02020603050405020304" pitchFamily="18" charset="0"/>
              </a:rPr>
              <a:t>Any other topic that may be relevant to consider</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There have been more than 11,000 views of the RFC which netted </a:t>
            </a:r>
            <a:r>
              <a:rPr lang="en-US" sz="1200" dirty="0">
                <a:latin typeface="Times New Roman" panose="02020603050405020304" pitchFamily="18" charset="0"/>
                <a:cs typeface="Times New Roman" panose="02020603050405020304" pitchFamily="18" charset="0"/>
              </a:rPr>
              <a:t>119 responses.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dirty="0">
                <a:latin typeface="Times New Roman" panose="02020603050405020304" pitchFamily="18" charset="0"/>
                <a:cs typeface="Times New Roman" panose="02020603050405020304" pitchFamily="18" charset="0"/>
              </a:rPr>
              <a:t>[00:46 ; 06:39]</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[Next Slide]</a:t>
            </a:r>
          </a:p>
        </p:txBody>
      </p:sp>
      <p:sp>
        <p:nvSpPr>
          <p:cNvPr id="4" name="Slide Number Placeholder 3"/>
          <p:cNvSpPr>
            <a:spLocks noGrp="1"/>
          </p:cNvSpPr>
          <p:nvPr>
            <p:ph type="sldNum" sz="quarter" idx="5"/>
          </p:nvPr>
        </p:nvSpPr>
        <p:spPr/>
        <p:txBody>
          <a:bodyPr/>
          <a:lstStyle/>
          <a:p>
            <a:fld id="{8530193B-564F-4854-8A52-728F3FB19C85}" type="slidenum">
              <a:rPr lang="en-US" noProof="0" smtClean="0"/>
              <a:t>14</a:t>
            </a:fld>
            <a:endParaRPr lang="en-US" noProof="0" dirty="0"/>
          </a:p>
        </p:txBody>
      </p:sp>
    </p:spTree>
    <p:extLst>
      <p:ext uri="{BB962C8B-B14F-4D97-AF65-F5344CB8AC3E}">
        <p14:creationId xmlns:p14="http://schemas.microsoft.com/office/powerpoint/2010/main" val="18481390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 Desirable Characteristics: 119 RFC Responses</a:t>
            </a:r>
            <a:endParaRPr lang="en-US" sz="120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[Speaker Script]: </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The central image of this slide is a pie chart, which groups the 119 public responses into 9 sectors, with academia (38 responses, shaded in dark blue), scientific societies (22 responses, shaded in dark green), and open access groups (16 responses, shaded in gold) being the top three categories of respondents, and comprising 76 of the 119 responses, or 63%.</a:t>
            </a:r>
          </a:p>
          <a:p>
            <a:pPr marL="685800" lvl="1" indent="-342900">
              <a:buFont typeface="Arial" panose="020B0604020202020204" pitchFamily="34" charset="0"/>
              <a:buChar char="•"/>
            </a:pPr>
            <a:r>
              <a:rPr lang="en-US" sz="1200" dirty="0">
                <a:latin typeface="Times New Roman" panose="02020603050405020304" pitchFamily="18" charset="0"/>
                <a:cs typeface="Times New Roman" panose="02020603050405020304" pitchFamily="18" charset="0"/>
              </a:rPr>
              <a:t>National Laboratories/ Federal Funded Research and Development Centers (FFRDC) / University Affiliated Research Centers (UARC): 14 responses (shaded blue);</a:t>
            </a:r>
          </a:p>
          <a:p>
            <a:pPr marL="685800" lvl="1" indent="-342900">
              <a:buFont typeface="Arial" panose="020B0604020202020204" pitchFamily="34" charset="0"/>
              <a:buChar char="•"/>
            </a:pPr>
            <a:r>
              <a:rPr lang="en-US" sz="1200" dirty="0">
                <a:latin typeface="Times New Roman" panose="02020603050405020304" pitchFamily="18" charset="0"/>
                <a:cs typeface="Times New Roman" panose="02020603050405020304" pitchFamily="18" charset="0"/>
              </a:rPr>
              <a:t>Non-profit organizations: 8 response, shaded light blue;</a:t>
            </a:r>
          </a:p>
          <a:p>
            <a:pPr marL="685800" lvl="1" indent="-342900">
              <a:buFont typeface="Arial" panose="020B0604020202020204" pitchFamily="34" charset="0"/>
              <a:buChar char="•"/>
            </a:pPr>
            <a:r>
              <a:rPr lang="en-US" sz="1200" dirty="0">
                <a:latin typeface="Times New Roman" panose="02020603050405020304" pitchFamily="18" charset="0"/>
                <a:cs typeface="Times New Roman" panose="02020603050405020304" pitchFamily="18" charset="0"/>
              </a:rPr>
              <a:t>Industry; 6 responses, shaded burnt orange;</a:t>
            </a:r>
          </a:p>
          <a:p>
            <a:pPr marL="685800" lvl="1" indent="-342900">
              <a:buFont typeface="Arial" panose="020B0604020202020204" pitchFamily="34" charset="0"/>
              <a:buChar char="•"/>
            </a:pPr>
            <a:r>
              <a:rPr lang="en-US" sz="1200" dirty="0">
                <a:latin typeface="Times New Roman" panose="02020603050405020304" pitchFamily="18" charset="0"/>
                <a:cs typeface="Times New Roman" panose="02020603050405020304" pitchFamily="18" charset="0"/>
              </a:rPr>
              <a:t>U.S. Government: 5 responses, shaded grey;</a:t>
            </a:r>
          </a:p>
          <a:p>
            <a:pPr marL="685800" lvl="1" indent="-342900">
              <a:buFont typeface="Arial" panose="020B0604020202020204" pitchFamily="34" charset="0"/>
              <a:buChar char="•"/>
            </a:pPr>
            <a:r>
              <a:rPr lang="en-US" sz="1200" dirty="0">
                <a:latin typeface="Times New Roman" panose="02020603050405020304" pitchFamily="18" charset="0"/>
                <a:cs typeface="Times New Roman" panose="02020603050405020304" pitchFamily="18" charset="0"/>
              </a:rPr>
              <a:t>Publishers/Publishing Associations: 2 responses, shaded grey-green; and,</a:t>
            </a:r>
          </a:p>
          <a:p>
            <a:pPr marL="685800" lvl="1" indent="-342900">
              <a:buFont typeface="Arial" panose="020B0604020202020204" pitchFamily="34" charset="0"/>
              <a:buChar char="•"/>
            </a:pPr>
            <a:r>
              <a:rPr lang="en-US" sz="1200" dirty="0">
                <a:latin typeface="Times New Roman" panose="02020603050405020304" pitchFamily="18" charset="0"/>
                <a:cs typeface="Times New Roman" panose="02020603050405020304" pitchFamily="18" charset="0"/>
              </a:rPr>
              <a:t>Individuals/ or Affiliation Unknown: 8 response, shaded pale yellow.</a:t>
            </a:r>
          </a:p>
          <a:p>
            <a:pPr marL="0" indent="0">
              <a:buFont typeface="Arial" panose="020B0604020202020204" pitchFamily="34" charset="0"/>
              <a:buNone/>
            </a:pPr>
            <a:endParaRPr lang="en-US" sz="1200" dirty="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The comments were analyzed by the Science and Technology Policy Institute (STPI), looking for agreement with the characteristics, common comments, concerns that arose, areas for refinement and reorganization, and also for possible reorganizations of the characteristics.</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[01:54 ; 08:33]</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[Next Slide]</a:t>
            </a:r>
          </a:p>
          <a:p>
            <a:pPr marL="0" indent="0">
              <a:buFont typeface="Arial" panose="020B0604020202020204" pitchFamily="34" charset="0"/>
              <a:buNone/>
            </a:pPr>
            <a:endParaRPr lang="en-US" sz="1200" dirty="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[Text not read]</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Complete RFC Results by group in the pie chart:</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University/Academia: 38 response, shaded dark blue;</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Scientific Society/Association: 22 responses, shaded dark green;</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Open Access Group: 16 responses, shaded gold;</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National Laboratory/ Federal Funded Research and Development Centers (FFRDC) / University Affiliated Research Centers (UARC): 14 responses (shaded blue);</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Non-profit organizations: 8 response, shaded light blue;</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Industry; 6 responses, shaded burnt orange;</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U.S. Government: 5 responses, shaded grey;</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Publisher/Publishing Associations: 2 responses, shaded grey-green; and,</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Individual/ or Affiliation Unknown: 8 response, shaded pale yellow.</a:t>
            </a:r>
          </a:p>
          <a:p>
            <a:pPr marL="0" indent="0">
              <a:lnSpc>
                <a:spcPct val="100000"/>
              </a:lnSpc>
              <a:spcBef>
                <a:spcPts val="600"/>
              </a:spcBef>
              <a:buFont typeface="Arial" panose="020B0604020202020204" pitchFamily="34" charset="0"/>
              <a:buNone/>
            </a:pPr>
            <a:endParaRPr lang="en-US" sz="12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530193B-564F-4854-8A52-728F3FB19C85}" type="slidenum">
              <a:rPr lang="en-US" noProof="0" smtClean="0"/>
              <a:t>15</a:t>
            </a:fld>
            <a:endParaRPr lang="en-US" noProof="0" dirty="0"/>
          </a:p>
        </p:txBody>
      </p:sp>
    </p:spTree>
    <p:extLst>
      <p:ext uri="{BB962C8B-B14F-4D97-AF65-F5344CB8AC3E}">
        <p14:creationId xmlns:p14="http://schemas.microsoft.com/office/powerpoint/2010/main" val="12573523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 Desirable Characteristics: Comment Themes</a:t>
            </a:r>
            <a:endParaRPr lang="en-US" sz="120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[Speaker Script]: </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The </a:t>
            </a:r>
            <a:r>
              <a:rPr lang="en-US" sz="1200" dirty="0">
                <a:latin typeface="Times New Roman" panose="02020603050405020304" pitchFamily="18" charset="0"/>
                <a:cs typeface="Times New Roman" panose="02020603050405020304" pitchFamily="18" charset="0"/>
              </a:rPr>
              <a:t>Science and Technology Policy Institute (STPI) analysis: </a:t>
            </a:r>
          </a:p>
          <a:p>
            <a:pPr marL="228600" marR="0" lvl="0" indent="-228600" algn="l" defTabSz="685800" rtl="0" eaLnBrk="1" fontAlgn="auto" latinLnBrk="0" hangingPunct="1">
              <a:lnSpc>
                <a:spcPct val="100000"/>
              </a:lnSpc>
              <a:spcBef>
                <a:spcPts val="0"/>
              </a:spcBef>
              <a:spcAft>
                <a:spcPts val="0"/>
              </a:spcAft>
              <a:buClrTx/>
              <a:buSzTx/>
              <a:buFont typeface="+mj-lt"/>
              <a:buAutoNum type="arabicPeriod"/>
              <a:tabLst/>
              <a:defRPr/>
            </a:pPr>
            <a:r>
              <a:rPr lang="en-US" sz="1200" b="0" dirty="0">
                <a:latin typeface="Times New Roman" panose="02020603050405020304" pitchFamily="18" charset="0"/>
                <a:cs typeface="Times New Roman" panose="02020603050405020304" pitchFamily="18" charset="0"/>
              </a:rPr>
              <a:t>Showed Overall agreement:</a:t>
            </a:r>
          </a:p>
          <a:p>
            <a:pPr marL="571500" marR="0" lvl="1" indent="-228600" algn="l" defTabSz="685800" rtl="0" eaLnBrk="1" fontAlgn="auto" latinLnBrk="0" hangingPunct="1">
              <a:lnSpc>
                <a:spcPct val="100000"/>
              </a:lnSpc>
              <a:spcBef>
                <a:spcPts val="0"/>
              </a:spcBef>
              <a:spcAft>
                <a:spcPts val="0"/>
              </a:spcAft>
              <a:buClrTx/>
              <a:buSzTx/>
              <a:buFont typeface="+mj-lt"/>
              <a:buAutoNum type="arabicPeriod"/>
              <a:tabLst/>
              <a:defRPr/>
            </a:pPr>
            <a:r>
              <a:rPr lang="en-US" sz="1200" b="0" dirty="0">
                <a:latin typeface="Times New Roman" panose="02020603050405020304" pitchFamily="18" charset="0"/>
                <a:cs typeface="Times New Roman" panose="02020603050405020304" pitchFamily="18" charset="0"/>
              </a:rPr>
              <a:t>With the approach taken by the SOS</a:t>
            </a:r>
          </a:p>
          <a:p>
            <a:pPr marL="571500" marR="0" lvl="1" indent="-228600" algn="l" defTabSz="685800" rtl="0" eaLnBrk="1" fontAlgn="auto" latinLnBrk="0" hangingPunct="1">
              <a:lnSpc>
                <a:spcPct val="100000"/>
              </a:lnSpc>
              <a:spcBef>
                <a:spcPts val="0"/>
              </a:spcBef>
              <a:spcAft>
                <a:spcPts val="0"/>
              </a:spcAft>
              <a:buClrTx/>
              <a:buSzTx/>
              <a:buFont typeface="+mj-lt"/>
              <a:buAutoNum type="arabicPeriod"/>
              <a:tabLst/>
              <a:defRPr/>
            </a:pPr>
            <a:r>
              <a:rPr lang="en-US" sz="1200" b="0" dirty="0">
                <a:latin typeface="Times New Roman" panose="02020603050405020304" pitchFamily="18" charset="0"/>
                <a:cs typeface="Times New Roman" panose="02020603050405020304" pitchFamily="18" charset="0"/>
              </a:rPr>
              <a:t>With the need for a common set of characteristics</a:t>
            </a:r>
          </a:p>
          <a:p>
            <a:pPr marL="571500" marR="0" lvl="1" indent="-228600" algn="l" defTabSz="685800" rtl="0" eaLnBrk="1" fontAlgn="auto" latinLnBrk="0" hangingPunct="1">
              <a:lnSpc>
                <a:spcPct val="100000"/>
              </a:lnSpc>
              <a:spcBef>
                <a:spcPts val="0"/>
              </a:spcBef>
              <a:spcAft>
                <a:spcPts val="0"/>
              </a:spcAft>
              <a:buClrTx/>
              <a:buSzTx/>
              <a:buFont typeface="+mj-lt"/>
              <a:buAutoNum type="arabicPeriod"/>
              <a:tabLst/>
              <a:defRPr/>
            </a:pPr>
            <a:r>
              <a:rPr lang="en-US" sz="1200" b="0" dirty="0">
                <a:latin typeface="Times New Roman" panose="02020603050405020304" pitchFamily="18" charset="0"/>
                <a:cs typeface="Times New Roman" panose="02020603050405020304" pitchFamily="18" charset="0"/>
              </a:rPr>
              <a:t>Minimally burdensome for existing repositories to meet criteria</a:t>
            </a:r>
          </a:p>
          <a:p>
            <a:pPr marL="228600" marR="0" lvl="0" indent="-228600" algn="l" defTabSz="685800" rtl="0" eaLnBrk="1" fontAlgn="auto" latinLnBrk="0" hangingPunct="1">
              <a:lnSpc>
                <a:spcPct val="100000"/>
              </a:lnSpc>
              <a:spcBef>
                <a:spcPts val="0"/>
              </a:spcBef>
              <a:spcAft>
                <a:spcPts val="0"/>
              </a:spcAft>
              <a:buClrTx/>
              <a:buSzTx/>
              <a:buFont typeface="+mj-lt"/>
              <a:buAutoNum type="arabicPeriod"/>
              <a:tabLst/>
              <a:defRPr/>
            </a:pPr>
            <a:r>
              <a:rPr lang="en-US" sz="1200" b="0" dirty="0">
                <a:latin typeface="Times New Roman" panose="02020603050405020304" pitchFamily="18" charset="0"/>
                <a:cs typeface="Times New Roman" panose="02020603050405020304" pitchFamily="18" charset="0"/>
              </a:rPr>
              <a:t>Yielded Suggestions:</a:t>
            </a:r>
          </a:p>
          <a:p>
            <a:pPr marL="571500" marR="0" lvl="1" indent="-228600" algn="l" defTabSz="685800" rtl="0" eaLnBrk="1" fontAlgn="auto" latinLnBrk="0" hangingPunct="1">
              <a:lnSpc>
                <a:spcPct val="100000"/>
              </a:lnSpc>
              <a:spcBef>
                <a:spcPts val="0"/>
              </a:spcBef>
              <a:spcAft>
                <a:spcPts val="0"/>
              </a:spcAft>
              <a:buClrTx/>
              <a:buSzTx/>
              <a:buFont typeface="+mj-lt"/>
              <a:buAutoNum type="arabicPeriod"/>
              <a:tabLst/>
              <a:defRPr/>
            </a:pPr>
            <a:r>
              <a:rPr lang="en-US" sz="1200" b="0" dirty="0">
                <a:latin typeface="Times New Roman" panose="02020603050405020304" pitchFamily="18" charset="0"/>
                <a:cs typeface="Times New Roman" panose="02020603050405020304" pitchFamily="18" charset="0"/>
              </a:rPr>
              <a:t>To reorganize characteristics</a:t>
            </a:r>
          </a:p>
          <a:p>
            <a:pPr marL="571500" marR="0" lvl="1" indent="-228600" algn="l" defTabSz="685800" rtl="0" eaLnBrk="1" fontAlgn="auto" latinLnBrk="0" hangingPunct="1">
              <a:lnSpc>
                <a:spcPct val="100000"/>
              </a:lnSpc>
              <a:spcBef>
                <a:spcPts val="0"/>
              </a:spcBef>
              <a:spcAft>
                <a:spcPts val="0"/>
              </a:spcAft>
              <a:buClrTx/>
              <a:buSzTx/>
              <a:buFont typeface="+mj-lt"/>
              <a:buAutoNum type="arabicPeriod"/>
              <a:tabLst/>
              <a:defRPr/>
            </a:pPr>
            <a:r>
              <a:rPr lang="en-US" sz="1200" b="0" dirty="0">
                <a:latin typeface="Times New Roman" panose="02020603050405020304" pitchFamily="18" charset="0"/>
                <a:cs typeface="Times New Roman" panose="02020603050405020304" pitchFamily="18" charset="0"/>
              </a:rPr>
              <a:t>For clarifying language around characteristics</a:t>
            </a:r>
          </a:p>
          <a:p>
            <a:pPr marL="228600" marR="0" lvl="0" indent="-228600" algn="l" defTabSz="685800" rtl="0" eaLnBrk="1" fontAlgn="auto" latinLnBrk="0" hangingPunct="1">
              <a:lnSpc>
                <a:spcPct val="100000"/>
              </a:lnSpc>
              <a:spcBef>
                <a:spcPts val="0"/>
              </a:spcBef>
              <a:spcAft>
                <a:spcPts val="0"/>
              </a:spcAft>
              <a:buClrTx/>
              <a:buSzTx/>
              <a:buFont typeface="+mj-lt"/>
              <a:buAutoNum type="arabicPeriod"/>
              <a:tabLst/>
              <a:defRPr/>
            </a:pPr>
            <a:r>
              <a:rPr lang="en-US" sz="1200" b="0" dirty="0">
                <a:latin typeface="Times New Roman" panose="02020603050405020304" pitchFamily="18" charset="0"/>
                <a:cs typeface="Times New Roman" panose="02020603050405020304" pitchFamily="18" charset="0"/>
              </a:rPr>
              <a:t>Surfaced some Concerns: </a:t>
            </a:r>
          </a:p>
          <a:p>
            <a:pPr marL="571500" marR="0" lvl="1" indent="-228600" algn="l" defTabSz="685800" rtl="0" eaLnBrk="1" fontAlgn="auto" latinLnBrk="0" hangingPunct="1">
              <a:lnSpc>
                <a:spcPct val="100000"/>
              </a:lnSpc>
              <a:spcBef>
                <a:spcPts val="0"/>
              </a:spcBef>
              <a:spcAft>
                <a:spcPts val="0"/>
              </a:spcAft>
              <a:buClrTx/>
              <a:buSzTx/>
              <a:buFont typeface="+mj-lt"/>
              <a:buAutoNum type="arabicPeriod"/>
              <a:tabLst/>
              <a:defRPr/>
            </a:pPr>
            <a:r>
              <a:rPr lang="en-US" sz="1200" b="0" dirty="0">
                <a:latin typeface="Times New Roman" panose="02020603050405020304" pitchFamily="18" charset="0"/>
                <a:cs typeface="Times New Roman" panose="02020603050405020304" pitchFamily="18" charset="0"/>
              </a:rPr>
              <a:t>May not yet be sufficient community standards around metadata and common formats in some</a:t>
            </a:r>
          </a:p>
          <a:p>
            <a:pPr marL="571500" marR="0" lvl="1" indent="-228600" algn="l" defTabSz="685800" rtl="0" eaLnBrk="1" fontAlgn="auto" latinLnBrk="0" hangingPunct="1">
              <a:lnSpc>
                <a:spcPct val="100000"/>
              </a:lnSpc>
              <a:spcBef>
                <a:spcPts val="0"/>
              </a:spcBef>
              <a:spcAft>
                <a:spcPts val="0"/>
              </a:spcAft>
              <a:buClrTx/>
              <a:buSzTx/>
              <a:buFont typeface="+mj-lt"/>
              <a:buAutoNum type="arabicPeriod"/>
              <a:tabLst/>
              <a:defRPr/>
            </a:pPr>
            <a:r>
              <a:rPr lang="en-US" sz="1200" b="0" dirty="0">
                <a:latin typeface="Times New Roman" panose="02020603050405020304" pitchFamily="18" charset="0"/>
                <a:cs typeface="Times New Roman" panose="02020603050405020304" pitchFamily="18" charset="0"/>
              </a:rPr>
              <a:t>Some of the characteristics could be costly and difficult to achieve in practice without additional funding</a:t>
            </a:r>
          </a:p>
          <a:p>
            <a:pPr marL="228600" marR="0" lvl="0" indent="-228600" algn="l" defTabSz="685800" rtl="0" eaLnBrk="1" fontAlgn="auto" latinLnBrk="0" hangingPunct="1">
              <a:lnSpc>
                <a:spcPct val="100000"/>
              </a:lnSpc>
              <a:spcBef>
                <a:spcPts val="0"/>
              </a:spcBef>
              <a:spcAft>
                <a:spcPts val="0"/>
              </a:spcAft>
              <a:buClrTx/>
              <a:buSzTx/>
              <a:buFont typeface="+mj-lt"/>
              <a:buAutoNum type="arabicPeriod"/>
              <a:tabLst/>
              <a:defRPr/>
            </a:pPr>
            <a:r>
              <a:rPr lang="en-US" sz="1200" b="0" dirty="0">
                <a:latin typeface="Times New Roman" panose="02020603050405020304" pitchFamily="18" charset="0"/>
                <a:cs typeface="Times New Roman" panose="02020603050405020304" pitchFamily="18" charset="0"/>
              </a:rPr>
              <a:t>Illuminated a Desire for specifying best practices or policy prescriptions for repositories to meet these characteristics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[00:48 ; 09:22]</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[Next Slide]</a:t>
            </a:r>
          </a:p>
        </p:txBody>
      </p:sp>
      <p:sp>
        <p:nvSpPr>
          <p:cNvPr id="4" name="Slide Number Placeholder 3"/>
          <p:cNvSpPr>
            <a:spLocks noGrp="1"/>
          </p:cNvSpPr>
          <p:nvPr>
            <p:ph type="sldNum" sz="quarter" idx="5"/>
          </p:nvPr>
        </p:nvSpPr>
        <p:spPr/>
        <p:txBody>
          <a:bodyPr/>
          <a:lstStyle/>
          <a:p>
            <a:fld id="{8530193B-564F-4854-8A52-728F3FB19C85}" type="slidenum">
              <a:rPr lang="en-US" noProof="0" smtClean="0"/>
              <a:t>16</a:t>
            </a:fld>
            <a:endParaRPr lang="en-US" noProof="0" dirty="0"/>
          </a:p>
        </p:txBody>
      </p:sp>
    </p:spTree>
    <p:extLst>
      <p:ext uri="{BB962C8B-B14F-4D97-AF65-F5344CB8AC3E}">
        <p14:creationId xmlns:p14="http://schemas.microsoft.com/office/powerpoint/2010/main" val="16501389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 Desirable Characteristics: Publication!!!</a:t>
            </a:r>
            <a:endParaRPr lang="en-US" sz="120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[Speaker Script]: </a:t>
            </a:r>
          </a:p>
          <a:p>
            <a:pPr>
              <a:lnSpc>
                <a:spcPct val="100000"/>
              </a:lnSpc>
              <a:spcBef>
                <a:spcPts val="0"/>
              </a:spcBef>
            </a:pPr>
            <a:r>
              <a:rPr lang="en-US" sz="1200" b="0" dirty="0">
                <a:latin typeface="Times New Roman" panose="02020603050405020304" pitchFamily="18" charset="0"/>
                <a:cs typeface="Times New Roman" panose="02020603050405020304" pitchFamily="18" charset="0"/>
              </a:rPr>
              <a:t>The Desirable Characteristics were published in </a:t>
            </a:r>
            <a:r>
              <a:rPr lang="en-US" sz="1200" dirty="0">
                <a:latin typeface="Times New Roman" panose="02020603050405020304" pitchFamily="18" charset="0"/>
                <a:cs typeface="Times New Roman" panose="02020603050405020304" pitchFamily="18" charset="0"/>
              </a:rPr>
              <a:t>May 2022 thanks to the work of more than 50 authors and collaborators from 18 or more departments, agencies, or offices.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The Goals of the Desirable Characteristics include:</a:t>
            </a:r>
            <a:r>
              <a:rPr lang="en-US" sz="1200" dirty="0">
                <a:latin typeface="Times New Roman" panose="02020603050405020304" pitchFamily="18" charset="0"/>
                <a:cs typeface="Times New Roman" panose="02020603050405020304" pitchFamily="18" charset="0"/>
              </a:rPr>
              <a:t> </a:t>
            </a:r>
          </a:p>
          <a:p>
            <a:pPr marL="171450" indent="-171450">
              <a:lnSpc>
                <a:spcPct val="100000"/>
              </a:lnSpc>
              <a:spcBef>
                <a:spcPts val="0"/>
              </a:spcBef>
              <a:buFont typeface="Arial" panose="020B0604020202020204" pitchFamily="34" charset="0"/>
              <a:buChar char="•"/>
            </a:pPr>
            <a:r>
              <a:rPr lang="en-US" sz="1200" dirty="0">
                <a:latin typeface="Times New Roman" panose="02020603050405020304" pitchFamily="18" charset="0"/>
                <a:cs typeface="Times New Roman" panose="02020603050405020304" pitchFamily="18" charset="0"/>
              </a:rPr>
              <a:t>Improving consistency across Federal departments and agencies for repository selection guidance </a:t>
            </a:r>
          </a:p>
          <a:p>
            <a:pPr marL="171450" indent="-171450">
              <a:lnSpc>
                <a:spcPct val="100000"/>
              </a:lnSpc>
              <a:spcBef>
                <a:spcPts val="0"/>
              </a:spcBef>
              <a:buFont typeface="Arial" panose="020B0604020202020204" pitchFamily="34" charset="0"/>
              <a:buChar char="•"/>
            </a:pPr>
            <a:r>
              <a:rPr lang="en-US" sz="1200" dirty="0">
                <a:latin typeface="Times New Roman" panose="02020603050405020304" pitchFamily="18" charset="0"/>
                <a:cs typeface="Times New Roman" panose="02020603050405020304" pitchFamily="18" charset="0"/>
              </a:rPr>
              <a:t>Identifying desirable characteristics for public access data repositories</a:t>
            </a:r>
          </a:p>
          <a:p>
            <a:pPr marL="171450" indent="-171450">
              <a:lnSpc>
                <a:spcPct val="100000"/>
              </a:lnSpc>
              <a:spcBef>
                <a:spcPts val="0"/>
              </a:spcBef>
              <a:buFont typeface="Arial" panose="020B0604020202020204" pitchFamily="34" charset="0"/>
              <a:buChar char="•"/>
            </a:pPr>
            <a:r>
              <a:rPr lang="en-US" sz="1200" dirty="0">
                <a:latin typeface="Times New Roman" panose="02020603050405020304" pitchFamily="18" charset="0"/>
                <a:cs typeface="Times New Roman" panose="02020603050405020304" pitchFamily="18" charset="0"/>
              </a:rPr>
              <a:t>Making federal research FAIR (findable, accessible, interoperable, and reusable)</a:t>
            </a:r>
          </a:p>
          <a:p>
            <a:pPr marL="171450" indent="-171450">
              <a:lnSpc>
                <a:spcPct val="100000"/>
              </a:lnSpc>
              <a:spcBef>
                <a:spcPts val="0"/>
              </a:spcBef>
              <a:buFont typeface="Arial" panose="020B0604020202020204" pitchFamily="34" charset="0"/>
              <a:buChar char="•"/>
            </a:pPr>
            <a:r>
              <a:rPr lang="en-US" sz="1200" dirty="0">
                <a:latin typeface="Times New Roman" panose="02020603050405020304" pitchFamily="18" charset="0"/>
                <a:cs typeface="Times New Roman" panose="02020603050405020304" pitchFamily="18" charset="0"/>
              </a:rPr>
              <a:t>Protecting privacy and security</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The Desirable Characteristics can be cited as </a:t>
            </a:r>
            <a:r>
              <a:rPr lang="en-US" sz="1200" dirty="0">
                <a:latin typeface="Times New Roman" panose="02020603050405020304" pitchFamily="18" charset="0"/>
                <a:cs typeface="Times New Roman" panose="02020603050405020304" pitchFamily="18" charset="0"/>
              </a:rPr>
              <a:t>The National Science and Technology Council, </a:t>
            </a:r>
            <a:r>
              <a:rPr lang="en-US" sz="1200" b="1" dirty="0">
                <a:latin typeface="Times New Roman" panose="02020603050405020304" pitchFamily="18" charset="0"/>
                <a:cs typeface="Times New Roman" panose="02020603050405020304" pitchFamily="18" charset="0"/>
              </a:rPr>
              <a:t>Desirable Characteristics of Data Repositories for Federally Funded Research</a:t>
            </a:r>
            <a:r>
              <a:rPr lang="en-US" sz="1200" dirty="0">
                <a:latin typeface="Times New Roman" panose="02020603050405020304" pitchFamily="18" charset="0"/>
                <a:cs typeface="Times New Roman" panose="02020603050405020304" pitchFamily="18" charset="0"/>
              </a:rPr>
              <a:t>, 2022, </a:t>
            </a:r>
            <a:r>
              <a:rPr lang="en-US" sz="1200" dirty="0">
                <a:latin typeface="Times New Roman" panose="02020603050405020304" pitchFamily="18" charset="0"/>
                <a:cs typeface="Times New Roman" panose="02020603050405020304" pitchFamily="18" charset="0"/>
                <a:hlinkClick r:id="rId3"/>
              </a:rPr>
              <a:t>https://doi.org/10.5479/10088/113528</a:t>
            </a:r>
            <a:r>
              <a:rPr lang="en-US" sz="1200" dirty="0">
                <a:latin typeface="Times New Roman" panose="02020603050405020304" pitchFamily="18" charset="0"/>
                <a:cs typeface="Times New Roman" panose="02020603050405020304" pitchFamily="18" charset="0"/>
              </a:rPr>
              <a:t> </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Alright. I hope you get a good picture of the background. Now let me turn to implementation at DOT.</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[Next Slide]</a:t>
            </a:r>
          </a:p>
          <a:p>
            <a:pPr marL="0" indent="0">
              <a:buFont typeface="Arial" panose="020B0604020202020204" pitchFamily="34" charset="0"/>
              <a:buNone/>
            </a:pPr>
            <a:endParaRPr lang="en-US" sz="1200" dirty="0">
              <a:latin typeface="Times New Roman" panose="02020603050405020304" pitchFamily="18" charset="0"/>
              <a:cs typeface="Times New Roman" panose="02020603050405020304" pitchFamily="18" charset="0"/>
            </a:endParaRPr>
          </a:p>
          <a:p>
            <a:pPr marL="0" indent="0">
              <a:lnSpc>
                <a:spcPct val="100000"/>
              </a:lnSpc>
              <a:spcBef>
                <a:spcPts val="600"/>
              </a:spcBef>
              <a:buFont typeface="Arial" panose="020B0604020202020204" pitchFamily="34" charset="0"/>
              <a:buNone/>
            </a:pPr>
            <a:endParaRPr lang="en-US" sz="12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530193B-564F-4854-8A52-728F3FB19C85}" type="slidenum">
              <a:rPr lang="en-US" noProof="0" smtClean="0"/>
              <a:t>17</a:t>
            </a:fld>
            <a:endParaRPr lang="en-US" noProof="0" dirty="0"/>
          </a:p>
        </p:txBody>
      </p:sp>
    </p:spTree>
    <p:extLst>
      <p:ext uri="{BB962C8B-B14F-4D97-AF65-F5344CB8AC3E}">
        <p14:creationId xmlns:p14="http://schemas.microsoft.com/office/powerpoint/2010/main" val="6554553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a:t>
            </a:r>
            <a:r>
              <a:rPr lang="en-US" sz="1200" dirty="0">
                <a:latin typeface="Times New Roman" panose="02020603050405020304" pitchFamily="18" charset="0"/>
                <a:cs typeface="Times New Roman" panose="02020603050405020304" pitchFamily="18" charset="0"/>
              </a:rPr>
              <a:t>: Desirable Characteristics Implementation at U.S. DOT</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200" b="1" dirty="0">
                <a:latin typeface="Times New Roman" panose="02020603050405020304" pitchFamily="18" charset="0"/>
                <a:cs typeface="Times New Roman" panose="02020603050405020304" pitchFamily="18" charset="0"/>
              </a:rPr>
              <a:t>[Speaker Script] [None: Section Division Decorative Slide Only]</a:t>
            </a:r>
          </a:p>
          <a:p>
            <a:r>
              <a:rPr lang="en-US" sz="1200" b="1" dirty="0">
                <a:latin typeface="Times New Roman" panose="02020603050405020304" pitchFamily="18" charset="0"/>
                <a:cs typeface="Times New Roman" panose="02020603050405020304" pitchFamily="18" charset="0"/>
              </a:rPr>
              <a:t>[Next slide]</a:t>
            </a:r>
          </a:p>
          <a:p>
            <a:endParaRPr lang="en-US" sz="12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530193B-564F-4854-8A52-728F3FB19C85}" type="slidenum">
              <a:rPr lang="en-US" noProof="0" smtClean="0"/>
              <a:t>18</a:t>
            </a:fld>
            <a:endParaRPr lang="en-US" noProof="0" dirty="0"/>
          </a:p>
        </p:txBody>
      </p:sp>
    </p:spTree>
    <p:extLst>
      <p:ext uri="{BB962C8B-B14F-4D97-AF65-F5344CB8AC3E}">
        <p14:creationId xmlns:p14="http://schemas.microsoft.com/office/powerpoint/2010/main" val="35459970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 </a:t>
            </a:r>
            <a:r>
              <a:rPr lang="en-US" sz="1200" b="0" dirty="0">
                <a:latin typeface="Times New Roman" panose="02020603050405020304" pitchFamily="18" charset="0"/>
                <a:cs typeface="Times New Roman" panose="02020603050405020304" pitchFamily="18" charset="0"/>
              </a:rPr>
              <a:t>The Repository &amp; Open Science Access Portal (ROSA P)</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[Speaker Script]: </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Let me first introduce you to our Repository &amp; Open Science Access Portal (ROSA  P)</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Since the signing of Moving Ahead for Progress in the 21</a:t>
            </a:r>
            <a:r>
              <a:rPr lang="en-US" sz="1200" b="0" baseline="30000" dirty="0">
                <a:latin typeface="Times New Roman" panose="02020603050405020304" pitchFamily="18" charset="0"/>
                <a:cs typeface="Times New Roman" panose="02020603050405020304" pitchFamily="18" charset="0"/>
              </a:rPr>
              <a:t>st</a:t>
            </a:r>
            <a:r>
              <a:rPr lang="en-US" sz="1200" b="0" dirty="0">
                <a:latin typeface="Times New Roman" panose="02020603050405020304" pitchFamily="18" charset="0"/>
                <a:cs typeface="Times New Roman" panose="02020603050405020304" pitchFamily="18" charset="0"/>
              </a:rPr>
              <a:t> Century, or MAP-21, legislation in 2012, the National Transportation Library (NTL) has been mandated to “serve as a central depository for research results and technical publications” and “provide a central clearinghouse for transportation data and information of the Federal Government.” This is a big responsibility, and one we are happy to fulfill.</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This MAP-21 mandate is specifically referenced in the current USDOT Public Access Plan. The Public Access Plan requires that an electronic copy of all DOT-funded research be submitted to the National Transportation Library’s digital repository, currently branded as the Repository &amp; Open Science Access Portal, or ROSA P.</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As of this month, ROSA P hosts more than 66,000 records of research results, statistical reports, datasets, briefs, presentation decks, videos, maps, data management plans, and other formats, most of which is funded, in whole or in part, by US DOT.</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indent="0">
              <a:lnSpc>
                <a:spcPct val="100000"/>
              </a:lnSpc>
              <a:spcBef>
                <a:spcPts val="0"/>
              </a:spcBef>
              <a:buNone/>
            </a:pPr>
            <a:r>
              <a:rPr lang="en-US" sz="1200" b="0" dirty="0">
                <a:latin typeface="Times New Roman" panose="02020603050405020304" pitchFamily="18" charset="0"/>
                <a:cs typeface="Times New Roman" panose="02020603050405020304" pitchFamily="18" charset="0"/>
              </a:rPr>
              <a:t>Be sure to Bookmark: https://rosap.ntl.bts.gov/ or https://doi.org/10.21949/1398953 </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I am going to let you know if NTL walks the Desirable Characteristics walk, or if we are all talk…</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[01:21 ; 10:44]</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[Next Slide]</a:t>
            </a:r>
          </a:p>
          <a:p>
            <a:pPr marL="0" indent="0">
              <a:buFont typeface="Arial" panose="020B0604020202020204" pitchFamily="34" charset="0"/>
              <a:buNone/>
            </a:pPr>
            <a:endParaRPr lang="en-US" sz="12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530193B-564F-4854-8A52-728F3FB19C85}" type="slidenum">
              <a:rPr lang="en-US" noProof="0" smtClean="0"/>
              <a:t>19</a:t>
            </a:fld>
            <a:endParaRPr lang="en-US" noProof="0" dirty="0"/>
          </a:p>
        </p:txBody>
      </p:sp>
    </p:spTree>
    <p:extLst>
      <p:ext uri="{BB962C8B-B14F-4D97-AF65-F5344CB8AC3E}">
        <p14:creationId xmlns:p14="http://schemas.microsoft.com/office/powerpoint/2010/main" val="2018819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 </a:t>
            </a:r>
            <a:r>
              <a:rPr lang="en-US" sz="1200" dirty="0">
                <a:latin typeface="Times New Roman" panose="02020603050405020304" pitchFamily="18" charset="0"/>
                <a:cs typeface="Times New Roman" panose="02020603050405020304" pitchFamily="18" charset="0"/>
              </a:rPr>
              <a:t>Introduction</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200" b="1" dirty="0">
                <a:latin typeface="Times New Roman" panose="02020603050405020304" pitchFamily="18" charset="0"/>
                <a:cs typeface="Times New Roman" panose="02020603050405020304" pitchFamily="18" charset="0"/>
              </a:rPr>
              <a:t>[Speaker Script]</a:t>
            </a:r>
          </a:p>
          <a:p>
            <a:r>
              <a:rPr lang="en-US" sz="1200" b="0" dirty="0">
                <a:latin typeface="Times New Roman" panose="02020603050405020304" pitchFamily="18" charset="0"/>
                <a:cs typeface="Times New Roman" panose="02020603050405020304" pitchFamily="18" charset="0"/>
              </a:rPr>
              <a:t>None: Division slide only</a:t>
            </a:r>
          </a:p>
          <a:p>
            <a:r>
              <a:rPr lang="en-US" sz="1200" b="1" dirty="0">
                <a:latin typeface="Times New Roman" panose="02020603050405020304" pitchFamily="18" charset="0"/>
                <a:cs typeface="Times New Roman" panose="02020603050405020304" pitchFamily="18" charset="0"/>
              </a:rPr>
              <a:t>[Next slide]</a:t>
            </a:r>
          </a:p>
          <a:p>
            <a:endParaRPr lang="en-US" sz="12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530193B-564F-4854-8A52-728F3FB19C85}" type="slidenum">
              <a:rPr lang="en-US" noProof="0" smtClean="0"/>
              <a:t>2</a:t>
            </a:fld>
            <a:endParaRPr lang="en-US" noProof="0" dirty="0"/>
          </a:p>
        </p:txBody>
      </p:sp>
    </p:spTree>
    <p:extLst>
      <p:ext uri="{BB962C8B-B14F-4D97-AF65-F5344CB8AC3E}">
        <p14:creationId xmlns:p14="http://schemas.microsoft.com/office/powerpoint/2010/main" val="9876795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 </a:t>
            </a:r>
            <a:r>
              <a:rPr lang="en-US" sz="1200" dirty="0">
                <a:latin typeface="Times New Roman" panose="02020603050405020304" pitchFamily="18" charset="0"/>
                <a:cs typeface="Times New Roman" panose="02020603050405020304" pitchFamily="18" charset="0"/>
              </a:rPr>
              <a:t>ROSA P &amp; the Desirable Characteristics: Organizational Infrastructure</a:t>
            </a: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[Speaker Script]: </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Table 1 of the publication is called Desirable Characteristics of Repositories for Managing and Sharing Data Resulting from Federally Funded or Supported Research. </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Table 1 has 3 sections: </a:t>
            </a:r>
          </a:p>
          <a:p>
            <a:pPr marL="228600" marR="0" lvl="0" indent="-228600" algn="l" defTabSz="685800" rtl="0" eaLnBrk="1" fontAlgn="auto" latinLnBrk="0" hangingPunct="1">
              <a:lnSpc>
                <a:spcPct val="100000"/>
              </a:lnSpc>
              <a:spcBef>
                <a:spcPts val="0"/>
              </a:spcBef>
              <a:spcAft>
                <a:spcPts val="0"/>
              </a:spcAft>
              <a:buClrTx/>
              <a:buSzTx/>
              <a:buFont typeface="+mj-lt"/>
              <a:buAutoNum type="arabicPeriod"/>
              <a:tabLst/>
              <a:defRPr/>
            </a:pPr>
            <a:r>
              <a:rPr lang="en-US" sz="1200" b="0" dirty="0">
                <a:latin typeface="Times New Roman" panose="02020603050405020304" pitchFamily="18" charset="0"/>
                <a:cs typeface="Times New Roman" panose="02020603050405020304" pitchFamily="18" charset="0"/>
              </a:rPr>
              <a:t>Organizational Infrastructure;</a:t>
            </a:r>
          </a:p>
          <a:p>
            <a:pPr marL="228600" marR="0" lvl="0" indent="-228600" algn="l" defTabSz="685800" rtl="0" eaLnBrk="1" fontAlgn="auto" latinLnBrk="0" hangingPunct="1">
              <a:lnSpc>
                <a:spcPct val="100000"/>
              </a:lnSpc>
              <a:spcBef>
                <a:spcPts val="0"/>
              </a:spcBef>
              <a:spcAft>
                <a:spcPts val="0"/>
              </a:spcAft>
              <a:buClrTx/>
              <a:buSzTx/>
              <a:buFont typeface="+mj-lt"/>
              <a:buAutoNum type="arabicPeriod"/>
              <a:tabLst/>
              <a:defRPr/>
            </a:pPr>
            <a:r>
              <a:rPr lang="en-US" sz="1200" b="0" dirty="0">
                <a:latin typeface="Times New Roman" panose="02020603050405020304" pitchFamily="18" charset="0"/>
                <a:cs typeface="Times New Roman" panose="02020603050405020304" pitchFamily="18" charset="0"/>
              </a:rPr>
              <a:t>Digital Object Management; and,</a:t>
            </a:r>
          </a:p>
          <a:p>
            <a:pPr marL="228600" marR="0" lvl="0" indent="-228600" algn="l" defTabSz="685800" rtl="0" eaLnBrk="1" fontAlgn="auto" latinLnBrk="0" hangingPunct="1">
              <a:lnSpc>
                <a:spcPct val="100000"/>
              </a:lnSpc>
              <a:spcBef>
                <a:spcPts val="0"/>
              </a:spcBef>
              <a:spcAft>
                <a:spcPts val="0"/>
              </a:spcAft>
              <a:buClrTx/>
              <a:buSzTx/>
              <a:buFont typeface="+mj-lt"/>
              <a:buAutoNum type="arabicPeriod"/>
              <a:tabLst/>
              <a:defRPr/>
            </a:pPr>
            <a:r>
              <a:rPr lang="en-US" sz="1200" b="0" dirty="0">
                <a:latin typeface="Times New Roman" panose="02020603050405020304" pitchFamily="18" charset="0"/>
                <a:cs typeface="Times New Roman" panose="02020603050405020304" pitchFamily="18" charset="0"/>
              </a:rPr>
              <a:t>Technology</a:t>
            </a:r>
          </a:p>
          <a:p>
            <a:pPr marL="228600" marR="0" lvl="0" indent="-228600" algn="l" defTabSz="685800" rtl="0" eaLnBrk="1" fontAlgn="auto" latinLnBrk="0" hangingPunct="1">
              <a:lnSpc>
                <a:spcPct val="100000"/>
              </a:lnSpc>
              <a:spcBef>
                <a:spcPts val="0"/>
              </a:spcBef>
              <a:spcAft>
                <a:spcPts val="0"/>
              </a:spcAft>
              <a:buClrTx/>
              <a:buSzTx/>
              <a:buFont typeface="+mj-lt"/>
              <a:buAutoNum type="arabicPeriod"/>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mj-lt"/>
              <a:buNone/>
              <a:tabLst/>
              <a:defRPr/>
            </a:pPr>
            <a:r>
              <a:rPr lang="en-US" sz="1200" b="0" dirty="0">
                <a:latin typeface="Times New Roman" panose="02020603050405020304" pitchFamily="18" charset="0"/>
                <a:cs typeface="Times New Roman" panose="02020603050405020304" pitchFamily="18" charset="0"/>
              </a:rPr>
              <a:t>Each section has a number of characteristics and a short explanation or definition of that characteristic.</a:t>
            </a:r>
          </a:p>
          <a:p>
            <a:pPr marL="0" marR="0" lvl="0" indent="0" algn="l" defTabSz="685800" rtl="0" eaLnBrk="1" fontAlgn="auto" latinLnBrk="0" hangingPunct="1">
              <a:lnSpc>
                <a:spcPct val="100000"/>
              </a:lnSpc>
              <a:spcBef>
                <a:spcPts val="0"/>
              </a:spcBef>
              <a:spcAft>
                <a:spcPts val="0"/>
              </a:spcAft>
              <a:buClrTx/>
              <a:buSzTx/>
              <a:buFont typeface="+mj-lt"/>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mj-lt"/>
              <a:buNone/>
              <a:tabLst/>
              <a:defRPr/>
            </a:pPr>
            <a:r>
              <a:rPr lang="en-US" sz="1200" b="0" dirty="0">
                <a:latin typeface="Times New Roman" panose="02020603050405020304" pitchFamily="18" charset="0"/>
                <a:cs typeface="Times New Roman" panose="02020603050405020304" pitchFamily="18" charset="0"/>
              </a:rPr>
              <a:t>The characteristics under Organizational Infrastructure are:</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Times New Roman" panose="02020603050405020304" pitchFamily="18" charset="0"/>
                <a:cs typeface="Times New Roman" panose="02020603050405020304" pitchFamily="18" charset="0"/>
              </a:rPr>
              <a:t>Free and Easy Access</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Times New Roman" panose="02020603050405020304" pitchFamily="18" charset="0"/>
                <a:cs typeface="Times New Roman" panose="02020603050405020304" pitchFamily="18" charset="0"/>
              </a:rPr>
              <a:t>Clear Use Guidance</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Times New Roman" panose="02020603050405020304" pitchFamily="18" charset="0"/>
                <a:cs typeface="Times New Roman" panose="02020603050405020304" pitchFamily="18" charset="0"/>
              </a:rPr>
              <a:t>Risk Management</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Times New Roman" panose="02020603050405020304" pitchFamily="18" charset="0"/>
                <a:cs typeface="Times New Roman" panose="02020603050405020304" pitchFamily="18" charset="0"/>
              </a:rPr>
              <a:t>Retention Policy</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Times New Roman" panose="02020603050405020304" pitchFamily="18" charset="0"/>
                <a:cs typeface="Times New Roman" panose="02020603050405020304" pitchFamily="18" charset="0"/>
              </a:rPr>
              <a:t>Long-term Organizational Sustainability</a:t>
            </a:r>
          </a:p>
          <a:p>
            <a:pPr marL="0" marR="0" lvl="0" indent="0" algn="l" defTabSz="685800" rtl="0" eaLnBrk="1" fontAlgn="auto" latinLnBrk="0" hangingPunct="1">
              <a:lnSpc>
                <a:spcPct val="100000"/>
              </a:lnSpc>
              <a:spcBef>
                <a:spcPts val="0"/>
              </a:spcBef>
              <a:spcAft>
                <a:spcPts val="0"/>
              </a:spcAft>
              <a:buClrTx/>
              <a:buSzTx/>
              <a:buFont typeface="+mj-lt"/>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mj-lt"/>
              <a:buNone/>
              <a:tabLst/>
              <a:defRPr/>
            </a:pPr>
            <a:r>
              <a:rPr lang="en-US" sz="1200" b="0" dirty="0">
                <a:latin typeface="Times New Roman" panose="02020603050405020304" pitchFamily="18" charset="0"/>
                <a:cs typeface="Times New Roman" panose="02020603050405020304" pitchFamily="18" charset="0"/>
              </a:rPr>
              <a:t>How does ROSA P do?</a:t>
            </a:r>
          </a:p>
          <a:p>
            <a:pPr marL="0" marR="0" lvl="0" indent="0" algn="l" defTabSz="685800" rtl="0" eaLnBrk="1" fontAlgn="auto" latinLnBrk="0" hangingPunct="1">
              <a:lnSpc>
                <a:spcPct val="100000"/>
              </a:lnSpc>
              <a:spcBef>
                <a:spcPts val="0"/>
              </a:spcBef>
              <a:spcAft>
                <a:spcPts val="0"/>
              </a:spcAft>
              <a:buClrTx/>
              <a:buSzTx/>
              <a:buFont typeface="+mj-lt"/>
              <a:buNone/>
              <a:tabLst/>
              <a:defRPr/>
            </a:pPr>
            <a:r>
              <a:rPr lang="en-US" sz="1200" b="0" dirty="0">
                <a:latin typeface="Times New Roman" panose="02020603050405020304" pitchFamily="18" charset="0"/>
                <a:cs typeface="Times New Roman" panose="02020603050405020304" pitchFamily="18" charset="0"/>
              </a:rPr>
              <a:t>Well I believe that we can mostly check these off:</a:t>
            </a:r>
          </a:p>
          <a:p>
            <a:pPr>
              <a:lnSpc>
                <a:spcPct val="100000"/>
              </a:lnSpc>
              <a:spcBef>
                <a:spcPts val="0"/>
              </a:spcBef>
              <a:spcAft>
                <a:spcPts val="1200"/>
              </a:spcAft>
              <a:buFont typeface="Wingdings" panose="05000000000000000000" pitchFamily="2" charset="2"/>
              <a:buChar char="ü"/>
            </a:pPr>
            <a:r>
              <a:rPr lang="en-US" sz="1200" b="0" dirty="0">
                <a:latin typeface="Times New Roman" panose="02020603050405020304" pitchFamily="18" charset="0"/>
                <a:cs typeface="Times New Roman" panose="02020603050405020304" pitchFamily="18" charset="0"/>
              </a:rPr>
              <a:t>ROSA P is free to use and no account is needed</a:t>
            </a:r>
          </a:p>
          <a:p>
            <a:pPr>
              <a:lnSpc>
                <a:spcPct val="100000"/>
              </a:lnSpc>
              <a:spcBef>
                <a:spcPts val="0"/>
              </a:spcBef>
              <a:spcAft>
                <a:spcPts val="1200"/>
              </a:spcAft>
              <a:buFont typeface="Wingdings" panose="05000000000000000000" pitchFamily="2" charset="2"/>
              <a:buChar char="ü"/>
            </a:pPr>
            <a:r>
              <a:rPr lang="en-US" sz="1200" b="0" dirty="0">
                <a:latin typeface="Times New Roman" panose="02020603050405020304" pitchFamily="18" charset="0"/>
                <a:cs typeface="Times New Roman" panose="02020603050405020304" pitchFamily="18" charset="0"/>
              </a:rPr>
              <a:t>Datasets are accompanied by as much documentation as researchers provide, and is supplement by NTL staff as needed</a:t>
            </a:r>
          </a:p>
          <a:p>
            <a:pPr marL="171450" indent="-171450">
              <a:lnSpc>
                <a:spcPct val="100000"/>
              </a:lnSpc>
              <a:spcBef>
                <a:spcPts val="0"/>
              </a:spcBef>
              <a:spcAft>
                <a:spcPts val="1200"/>
              </a:spcAft>
              <a:buFont typeface="Times New Roman" panose="02020603050405020304" pitchFamily="18" charset="0"/>
              <a:buChar char="⁓"/>
            </a:pPr>
            <a:r>
              <a:rPr lang="en-US" sz="1200" b="0" dirty="0">
                <a:latin typeface="Times New Roman" panose="02020603050405020304" pitchFamily="18" charset="0"/>
                <a:cs typeface="Times New Roman" panose="02020603050405020304" pitchFamily="18" charset="0"/>
              </a:rPr>
              <a:t>ROSA P is not supposed to house sensitive data; publicly sharable data only</a:t>
            </a:r>
          </a:p>
          <a:p>
            <a:pPr>
              <a:lnSpc>
                <a:spcPct val="100000"/>
              </a:lnSpc>
              <a:spcBef>
                <a:spcPts val="0"/>
              </a:spcBef>
              <a:spcAft>
                <a:spcPts val="1600"/>
              </a:spcAft>
              <a:buFont typeface="Wingdings" panose="05000000000000000000" pitchFamily="2" charset="2"/>
              <a:buChar char="ü"/>
            </a:pPr>
            <a:r>
              <a:rPr lang="en-US" sz="1200" b="0" dirty="0">
                <a:latin typeface="Times New Roman" panose="02020603050405020304" pitchFamily="18" charset="0"/>
                <a:cs typeface="Times New Roman" panose="02020603050405020304" pitchFamily="18" charset="0"/>
              </a:rPr>
              <a:t>Retention policy: In perpetuity</a:t>
            </a:r>
          </a:p>
          <a:p>
            <a:pPr>
              <a:lnSpc>
                <a:spcPct val="100000"/>
              </a:lnSpc>
              <a:spcBef>
                <a:spcPts val="0"/>
              </a:spcBef>
              <a:spcAft>
                <a:spcPts val="1200"/>
              </a:spcAft>
              <a:buFont typeface="Wingdings" panose="05000000000000000000" pitchFamily="2" charset="2"/>
              <a:buChar char="ü"/>
            </a:pPr>
            <a:r>
              <a:rPr lang="en-US" sz="1200" b="0" dirty="0">
                <a:latin typeface="Times New Roman" panose="02020603050405020304" pitchFamily="18" charset="0"/>
                <a:cs typeface="Times New Roman" panose="02020603050405020304" pitchFamily="18" charset="0"/>
              </a:rPr>
              <a:t>NTL is 1 of 5 national libraries; written into law by Congress in 1998</a:t>
            </a:r>
          </a:p>
          <a:p>
            <a:pPr marL="0" marR="0" lvl="0" indent="0" algn="l" defTabSz="685800" rtl="0" eaLnBrk="1" fontAlgn="auto" latinLnBrk="0" hangingPunct="1">
              <a:lnSpc>
                <a:spcPct val="100000"/>
              </a:lnSpc>
              <a:spcBef>
                <a:spcPts val="0"/>
              </a:spcBef>
              <a:spcAft>
                <a:spcPts val="0"/>
              </a:spcAft>
              <a:buClrTx/>
              <a:buSzTx/>
              <a:buFont typeface="+mj-lt"/>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Those who were paying attention noticed I phrased it as “ROSA P is not supposed to house sensitive data.” Because we are only able to manually search for sensitive information at this time, I have concerns that we cannot make a strong claim on risk management.</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What is next?</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[01:54 ; 12:38]</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a:t>
            </a:r>
            <a:r>
              <a:rPr lang="en-US" sz="1200" b="1" dirty="0">
                <a:latin typeface="Times New Roman" panose="02020603050405020304" pitchFamily="18" charset="0"/>
                <a:cs typeface="Times New Roman" panose="02020603050405020304" pitchFamily="18" charset="0"/>
              </a:rPr>
              <a:t>Next Slide]</a:t>
            </a:r>
          </a:p>
          <a:p>
            <a:pPr marL="0" indent="0">
              <a:buFont typeface="Arial" panose="020B0604020202020204" pitchFamily="34" charset="0"/>
              <a:buNone/>
            </a:pPr>
            <a:endParaRPr lang="en-US" sz="12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530193B-564F-4854-8A52-728F3FB19C85}" type="slidenum">
              <a:rPr lang="en-US" noProof="0" smtClean="0"/>
              <a:t>20</a:t>
            </a:fld>
            <a:endParaRPr lang="en-US" noProof="0" dirty="0"/>
          </a:p>
        </p:txBody>
      </p:sp>
    </p:spTree>
    <p:extLst>
      <p:ext uri="{BB962C8B-B14F-4D97-AF65-F5344CB8AC3E}">
        <p14:creationId xmlns:p14="http://schemas.microsoft.com/office/powerpoint/2010/main" val="20369610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 </a:t>
            </a:r>
            <a:r>
              <a:rPr lang="en-US" sz="1200" dirty="0">
                <a:latin typeface="Times New Roman" panose="02020603050405020304" pitchFamily="18" charset="0"/>
                <a:cs typeface="Times New Roman" panose="02020603050405020304" pitchFamily="18" charset="0"/>
              </a:rPr>
              <a:t>ROSA P &amp; the Desirable Characteristics: Digital Object Management</a:t>
            </a: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[Speaker Script]: </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The characteristics for this part of Table 1 are:</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Times New Roman" panose="02020603050405020304" pitchFamily="18" charset="0"/>
                <a:cs typeface="Times New Roman" panose="02020603050405020304" pitchFamily="18" charset="0"/>
              </a:rPr>
              <a:t>Unique Persistent Identifiers</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Times New Roman" panose="02020603050405020304" pitchFamily="18" charset="0"/>
                <a:cs typeface="Times New Roman" panose="02020603050405020304" pitchFamily="18" charset="0"/>
              </a:rPr>
              <a:t>Metadata</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Times New Roman" panose="02020603050405020304" pitchFamily="18" charset="0"/>
                <a:cs typeface="Times New Roman" panose="02020603050405020304" pitchFamily="18" charset="0"/>
              </a:rPr>
              <a:t>Curation and Quality Assurance</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Times New Roman" panose="02020603050405020304" pitchFamily="18" charset="0"/>
                <a:cs typeface="Times New Roman" panose="02020603050405020304" pitchFamily="18" charset="0"/>
              </a:rPr>
              <a:t>Broad and Measured Reuse</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Times New Roman" panose="02020603050405020304" pitchFamily="18" charset="0"/>
                <a:cs typeface="Times New Roman" panose="02020603050405020304" pitchFamily="18" charset="0"/>
              </a:rPr>
              <a:t>Common Format</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Times New Roman" panose="02020603050405020304" pitchFamily="18" charset="0"/>
                <a:cs typeface="Times New Roman" panose="02020603050405020304" pitchFamily="18" charset="0"/>
              </a:rPr>
              <a:t>Provenance</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How does NTL do here?</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Very strongly!</a:t>
            </a:r>
          </a:p>
          <a:p>
            <a:pPr>
              <a:lnSpc>
                <a:spcPct val="100000"/>
              </a:lnSpc>
              <a:spcBef>
                <a:spcPts val="0"/>
              </a:spcBef>
              <a:spcAft>
                <a:spcPts val="1200"/>
              </a:spcAft>
              <a:buFont typeface="Wingdings" panose="05000000000000000000" pitchFamily="2" charset="2"/>
              <a:buChar char="ü"/>
            </a:pPr>
            <a:r>
              <a:rPr lang="en-US" sz="1200" b="0" dirty="0">
                <a:latin typeface="Times New Roman" panose="02020603050405020304" pitchFamily="18" charset="0"/>
                <a:cs typeface="Times New Roman" panose="02020603050405020304" pitchFamily="18" charset="0"/>
              </a:rPr>
              <a:t>Datasets are assigned DOIs &amp; Public Access Policy requires ORCIDs</a:t>
            </a:r>
          </a:p>
          <a:p>
            <a:pPr>
              <a:lnSpc>
                <a:spcPct val="100000"/>
              </a:lnSpc>
              <a:spcBef>
                <a:spcPts val="0"/>
              </a:spcBef>
              <a:spcAft>
                <a:spcPts val="1200"/>
              </a:spcAft>
              <a:buFont typeface="Wingdings" panose="05000000000000000000" pitchFamily="2" charset="2"/>
              <a:buChar char="ü"/>
            </a:pPr>
            <a:r>
              <a:rPr lang="en-US" sz="1200" b="0" dirty="0">
                <a:latin typeface="Times New Roman" panose="02020603050405020304" pitchFamily="18" charset="0"/>
                <a:cs typeface="Times New Roman" panose="02020603050405020304" pitchFamily="18" charset="0"/>
              </a:rPr>
              <a:t>Dublin Core bibliographic &amp; DCAT-US V1.1 (Project Open Data Metadata)</a:t>
            </a:r>
          </a:p>
          <a:p>
            <a:pPr>
              <a:lnSpc>
                <a:spcPct val="100000"/>
              </a:lnSpc>
              <a:spcBef>
                <a:spcPts val="0"/>
              </a:spcBef>
              <a:spcAft>
                <a:spcPts val="1200"/>
              </a:spcAft>
              <a:buFont typeface="Wingdings" panose="05000000000000000000" pitchFamily="2" charset="2"/>
              <a:buChar char="ü"/>
            </a:pPr>
            <a:r>
              <a:rPr lang="en-US" sz="1200" b="0" dirty="0">
                <a:latin typeface="Times New Roman" panose="02020603050405020304" pitchFamily="18" charset="0"/>
                <a:cs typeface="Times New Roman" panose="02020603050405020304" pitchFamily="18" charset="0"/>
              </a:rPr>
              <a:t>1 Fed and 2 Fellows with specific Data Curation training as part of MLIS &amp; we are working the DCN CURATED workflow into our process for 2023-10-01</a:t>
            </a:r>
          </a:p>
          <a:p>
            <a:pPr>
              <a:lnSpc>
                <a:spcPct val="100000"/>
              </a:lnSpc>
              <a:spcBef>
                <a:spcPts val="0"/>
              </a:spcBef>
              <a:spcAft>
                <a:spcPts val="1600"/>
              </a:spcAft>
              <a:buFont typeface="Wingdings" panose="05000000000000000000" pitchFamily="2" charset="2"/>
              <a:buChar char="ü"/>
            </a:pPr>
            <a:r>
              <a:rPr lang="en-US" sz="1200" b="0" dirty="0">
                <a:latin typeface="Times New Roman" panose="02020603050405020304" pitchFamily="18" charset="0"/>
                <a:cs typeface="Times New Roman" panose="02020603050405020304" pitchFamily="18" charset="0"/>
              </a:rPr>
              <a:t>All DOT-produced data is in the Public Domain &amp; we encourage researchers to get CC or appropriate licenses. Called out in metadata.</a:t>
            </a:r>
          </a:p>
          <a:p>
            <a:pPr>
              <a:lnSpc>
                <a:spcPct val="100000"/>
              </a:lnSpc>
              <a:spcBef>
                <a:spcPts val="0"/>
              </a:spcBef>
              <a:spcAft>
                <a:spcPts val="1600"/>
              </a:spcAft>
              <a:buFont typeface="Wingdings" panose="05000000000000000000" pitchFamily="2" charset="2"/>
              <a:buChar char="ü"/>
            </a:pPr>
            <a:r>
              <a:rPr lang="en-US" sz="1200" b="0" dirty="0">
                <a:latin typeface="Times New Roman" panose="02020603050405020304" pitchFamily="18" charset="0"/>
                <a:cs typeface="Times New Roman" panose="02020603050405020304" pitchFamily="18" charset="0"/>
              </a:rPr>
              <a:t>Push for submission of open formats, or documentation of proprietary formats.</a:t>
            </a:r>
          </a:p>
          <a:p>
            <a:pPr>
              <a:lnSpc>
                <a:spcPct val="100000"/>
              </a:lnSpc>
              <a:spcBef>
                <a:spcPts val="0"/>
              </a:spcBef>
              <a:spcAft>
                <a:spcPts val="1600"/>
              </a:spcAft>
              <a:buFont typeface="Wingdings" panose="05000000000000000000" pitchFamily="2" charset="2"/>
              <a:buChar char="ü"/>
            </a:pPr>
            <a:r>
              <a:rPr lang="en-US" sz="1200" b="0" dirty="0">
                <a:latin typeface="Times New Roman" panose="02020603050405020304" pitchFamily="18" charset="0"/>
                <a:cs typeface="Times New Roman" panose="02020603050405020304" pitchFamily="18" charset="0"/>
              </a:rPr>
              <a:t>Documentation includes version control; we will improve Provenance with CURATED</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[01:12 ; 13:49]</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Next?</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[Next Slide]</a:t>
            </a:r>
          </a:p>
          <a:p>
            <a:pPr marL="0" indent="0">
              <a:buFont typeface="Arial" panose="020B0604020202020204" pitchFamily="34" charset="0"/>
              <a:buNone/>
            </a:pPr>
            <a:endParaRPr lang="en-US" sz="12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530193B-564F-4854-8A52-728F3FB19C85}" type="slidenum">
              <a:rPr lang="en-US" noProof="0" smtClean="0"/>
              <a:t>21</a:t>
            </a:fld>
            <a:endParaRPr lang="en-US" noProof="0" dirty="0"/>
          </a:p>
        </p:txBody>
      </p:sp>
    </p:spTree>
    <p:extLst>
      <p:ext uri="{BB962C8B-B14F-4D97-AF65-F5344CB8AC3E}">
        <p14:creationId xmlns:p14="http://schemas.microsoft.com/office/powerpoint/2010/main" val="27968595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 </a:t>
            </a:r>
            <a:r>
              <a:rPr lang="en-US" sz="1200" dirty="0">
                <a:latin typeface="Times New Roman" panose="02020603050405020304" pitchFamily="18" charset="0"/>
                <a:cs typeface="Times New Roman" panose="02020603050405020304" pitchFamily="18" charset="0"/>
              </a:rPr>
              <a:t>ROSA P &amp; the Desirable Characteristics: Technology</a:t>
            </a: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[Speaker Script]: </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The third portion of Table 1 is Technology, with these characteristics listed:</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Times New Roman" panose="02020603050405020304" pitchFamily="18" charset="0"/>
                <a:cs typeface="Times New Roman" panose="02020603050405020304" pitchFamily="18" charset="0"/>
              </a:rPr>
              <a:t>Authentication</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Times New Roman" panose="02020603050405020304" pitchFamily="18" charset="0"/>
                <a:cs typeface="Times New Roman" panose="02020603050405020304" pitchFamily="18" charset="0"/>
              </a:rPr>
              <a:t>Long-term Technical Sustainability</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Times New Roman" panose="02020603050405020304" pitchFamily="18" charset="0"/>
                <a:cs typeface="Times New Roman" panose="02020603050405020304" pitchFamily="18" charset="0"/>
              </a:rPr>
              <a:t>Security and Integrity</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How does NTL rate here? Well, we are still very manual, and lack some documentation, which we will need to address before we go for our CoreTrustSeal certification:</a:t>
            </a:r>
          </a:p>
          <a:p>
            <a:pPr>
              <a:lnSpc>
                <a:spcPct val="100000"/>
              </a:lnSpc>
              <a:spcBef>
                <a:spcPts val="0"/>
              </a:spcBef>
              <a:spcAft>
                <a:spcPts val="1200"/>
              </a:spcAft>
              <a:buFont typeface="Times New Roman" panose="02020603050405020304" pitchFamily="18" charset="0"/>
              <a:buChar char="⁓"/>
            </a:pPr>
            <a:r>
              <a:rPr lang="en-US" sz="1200" b="0" dirty="0">
                <a:latin typeface="Times New Roman" panose="02020603050405020304" pitchFamily="18" charset="0"/>
                <a:cs typeface="Times New Roman" panose="02020603050405020304" pitchFamily="18" charset="0"/>
              </a:rPr>
              <a:t>All submissions are mediated by humans</a:t>
            </a:r>
          </a:p>
          <a:p>
            <a:pPr>
              <a:lnSpc>
                <a:spcPct val="100000"/>
              </a:lnSpc>
              <a:spcBef>
                <a:spcPts val="0"/>
              </a:spcBef>
              <a:spcAft>
                <a:spcPts val="1200"/>
              </a:spcAft>
              <a:buFont typeface="Times New Roman" panose="02020603050405020304" pitchFamily="18" charset="0"/>
              <a:buChar char="⁓"/>
            </a:pPr>
            <a:r>
              <a:rPr lang="en-US" sz="1200" b="0" dirty="0">
                <a:latin typeface="Times New Roman" panose="02020603050405020304" pitchFamily="18" charset="0"/>
                <a:cs typeface="Times New Roman" panose="02020603050405020304" pitchFamily="18" charset="0"/>
              </a:rPr>
              <a:t>We employ 3-2-1 Backups, and expect to be around for a while, but we could use a more explicit and documented plan.</a:t>
            </a:r>
          </a:p>
          <a:p>
            <a:pPr>
              <a:lnSpc>
                <a:spcPct val="100000"/>
              </a:lnSpc>
              <a:spcBef>
                <a:spcPts val="0"/>
              </a:spcBef>
              <a:spcAft>
                <a:spcPts val="1200"/>
              </a:spcAft>
              <a:buFont typeface="Times New Roman" panose="02020603050405020304" pitchFamily="18" charset="0"/>
              <a:buChar char="⁓"/>
            </a:pPr>
            <a:r>
              <a:rPr lang="en-US" sz="1200" b="0" dirty="0">
                <a:latin typeface="Times New Roman" panose="02020603050405020304" pitchFamily="18" charset="0"/>
                <a:cs typeface="Times New Roman" panose="02020603050405020304" pitchFamily="18" charset="0"/>
              </a:rPr>
              <a:t>Data in ROSA P is not supposed to be sensitive. We would benefit from more robust documentation. DOT has Secure Data Commons for more sensitive data.</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Now remember what I mentioned before: The Desirable Characteristics are NOT a certification scheme. However, they certainly can help prioritize areas for improvement.</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How about Table 2?</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[01:20 ; 15:10]</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[Next Slide]</a:t>
            </a:r>
          </a:p>
          <a:p>
            <a:pPr marL="0" indent="0">
              <a:buFont typeface="Arial" panose="020B0604020202020204" pitchFamily="34" charset="0"/>
              <a:buNone/>
            </a:pPr>
            <a:endParaRPr lang="en-US" sz="12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530193B-564F-4854-8A52-728F3FB19C85}" type="slidenum">
              <a:rPr lang="en-US" noProof="0" smtClean="0"/>
              <a:t>22</a:t>
            </a:fld>
            <a:endParaRPr lang="en-US" noProof="0" dirty="0"/>
          </a:p>
        </p:txBody>
      </p:sp>
    </p:spTree>
    <p:extLst>
      <p:ext uri="{BB962C8B-B14F-4D97-AF65-F5344CB8AC3E}">
        <p14:creationId xmlns:p14="http://schemas.microsoft.com/office/powerpoint/2010/main" val="20157074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 </a:t>
            </a:r>
            <a:r>
              <a:rPr lang="en-US" sz="1200" dirty="0">
                <a:latin typeface="Times New Roman" panose="02020603050405020304" pitchFamily="18" charset="0"/>
                <a:cs typeface="Times New Roman" panose="02020603050405020304" pitchFamily="18" charset="0"/>
              </a:rPr>
              <a:t>ROSA P &amp; the Desirable Characteristics; Additional Considerations for Human Data</a:t>
            </a: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[Speaker Script]: </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Table 2 is entitled Additional Considerations for Repositories Storing Human Data and has these characteristics:</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Times New Roman" panose="02020603050405020304" pitchFamily="18" charset="0"/>
                <a:cs typeface="Times New Roman" panose="02020603050405020304" pitchFamily="18" charset="0"/>
              </a:rPr>
              <a:t>Fidelity to Consent</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Times New Roman" panose="02020603050405020304" pitchFamily="18" charset="0"/>
                <a:cs typeface="Times New Roman" panose="02020603050405020304" pitchFamily="18" charset="0"/>
              </a:rPr>
              <a:t>Security</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Times New Roman" panose="02020603050405020304" pitchFamily="18" charset="0"/>
                <a:cs typeface="Times New Roman" panose="02020603050405020304" pitchFamily="18" charset="0"/>
              </a:rPr>
              <a:t>Limited Use Compliant</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Times New Roman" panose="02020603050405020304" pitchFamily="18" charset="0"/>
                <a:cs typeface="Times New Roman" panose="02020603050405020304" pitchFamily="18" charset="0"/>
              </a:rPr>
              <a:t>Download Control</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Times New Roman" panose="02020603050405020304" pitchFamily="18" charset="0"/>
                <a:cs typeface="Times New Roman" panose="02020603050405020304" pitchFamily="18" charset="0"/>
              </a:rPr>
              <a:t>Request Review</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Times New Roman" panose="02020603050405020304" pitchFamily="18" charset="0"/>
                <a:cs typeface="Times New Roman" panose="02020603050405020304" pitchFamily="18" charset="0"/>
              </a:rPr>
              <a:t>Plan for Breach</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Times New Roman" panose="02020603050405020304" pitchFamily="18" charset="0"/>
                <a:cs typeface="Times New Roman" panose="02020603050405020304" pitchFamily="18" charset="0"/>
              </a:rPr>
              <a:t>Accountability</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I did not score ROSA P against these characteristics, because ROSA P is not designed to secure and share sensitive human subject data. DOT protects and provides that data through other means.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What we may need to do is look at our other access points through the Desirable Characteristics lens.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So now we bring it home by showing how DOT is helping and is planning to help researchers implement the Desirable Characteristics, especially if they do not deposit their data in ROSA P, which is their right in the Public Access Plan.</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[00:57 ; 16:07]</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[Next Slide]</a:t>
            </a:r>
          </a:p>
          <a:p>
            <a:pPr marL="0" indent="0">
              <a:buFont typeface="Arial" panose="020B0604020202020204" pitchFamily="34" charset="0"/>
              <a:buNone/>
            </a:pPr>
            <a:endParaRPr lang="en-US" sz="12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530193B-564F-4854-8A52-728F3FB19C85}" type="slidenum">
              <a:rPr lang="en-US" noProof="0" smtClean="0"/>
              <a:t>23</a:t>
            </a:fld>
            <a:endParaRPr lang="en-US" noProof="0" dirty="0"/>
          </a:p>
        </p:txBody>
      </p:sp>
    </p:spTree>
    <p:extLst>
      <p:ext uri="{BB962C8B-B14F-4D97-AF65-F5344CB8AC3E}">
        <p14:creationId xmlns:p14="http://schemas.microsoft.com/office/powerpoint/2010/main" val="5176759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 </a:t>
            </a:r>
            <a:r>
              <a:rPr lang="en-US" sz="1200" b="0" dirty="0">
                <a:latin typeface="Times New Roman" panose="02020603050405020304" pitchFamily="18" charset="0"/>
                <a:cs typeface="Times New Roman" panose="02020603050405020304" pitchFamily="18" charset="0"/>
              </a:rPr>
              <a:t>Helping DOT-funded Researchers: Guidelines for Evaluating Repositories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[Speaker Script]: </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When the DOT Public Access Plan went into effect in 2016, we also stood up a guidance website to help researchers implement the plan.</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One of those pages is our “</a:t>
            </a:r>
            <a:r>
              <a:rPr lang="en-US" sz="1200" dirty="0">
                <a:latin typeface="Times New Roman" panose="02020603050405020304" pitchFamily="18" charset="0"/>
                <a:cs typeface="Times New Roman" panose="02020603050405020304" pitchFamily="18" charset="0"/>
              </a:rPr>
              <a:t>Guidelines for Evaluating Repositories for Conformance with the DOT Public Access Plan” webpage.</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The characteristics we suggest researchers look for in a repository were based on the Data Seal of Approval criteria of the time.</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This page will get updated to match the SOS Desirable Characteristics…..soon-ish.</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[00:36 ; 16:43]</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[Next Slide]</a:t>
            </a:r>
          </a:p>
          <a:p>
            <a:pPr marL="0" indent="0">
              <a:buFont typeface="Arial" panose="020B0604020202020204" pitchFamily="34" charset="0"/>
              <a:buNone/>
            </a:pPr>
            <a:endParaRPr lang="en-US" sz="120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dirty="0">
                <a:latin typeface="Times New Roman" panose="02020603050405020304" pitchFamily="18" charset="0"/>
                <a:cs typeface="Times New Roman" panose="02020603050405020304" pitchFamily="18" charset="0"/>
              </a:rPr>
              <a:t>[Text not read] United States. Department of Transportation. (2022). Guidelines for Evaluating Repositories for Conformance with the DOT Public Access Plan. </a:t>
            </a:r>
            <a:r>
              <a:rPr lang="en-US" sz="1200" dirty="0">
                <a:latin typeface="Times New Roman" panose="02020603050405020304" pitchFamily="18" charset="0"/>
                <a:cs typeface="Times New Roman" panose="02020603050405020304" pitchFamily="18" charset="0"/>
                <a:hlinkClick r:id="rId3"/>
              </a:rPr>
              <a:t>https://doi.org/10.21949/1520563</a:t>
            </a:r>
            <a:r>
              <a:rPr lang="en-US" sz="1200" dirty="0">
                <a:latin typeface="Times New Roman" panose="02020603050405020304" pitchFamily="18" charset="0"/>
                <a:cs typeface="Times New Roman" panose="02020603050405020304" pitchFamily="18" charset="0"/>
              </a:rPr>
              <a:t> </a:t>
            </a:r>
          </a:p>
          <a:p>
            <a:pPr marL="0" indent="0">
              <a:buFont typeface="Arial" panose="020B0604020202020204" pitchFamily="34" charset="0"/>
              <a:buNone/>
            </a:pPr>
            <a:endParaRPr lang="en-US" sz="12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530193B-564F-4854-8A52-728F3FB19C85}" type="slidenum">
              <a:rPr lang="en-US" noProof="0" smtClean="0"/>
              <a:t>24</a:t>
            </a:fld>
            <a:endParaRPr lang="en-US" noProof="0" dirty="0"/>
          </a:p>
        </p:txBody>
      </p:sp>
    </p:spTree>
    <p:extLst>
      <p:ext uri="{BB962C8B-B14F-4D97-AF65-F5344CB8AC3E}">
        <p14:creationId xmlns:p14="http://schemas.microsoft.com/office/powerpoint/2010/main" val="27728800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 </a:t>
            </a:r>
            <a:r>
              <a:rPr lang="en-US" sz="1200" b="0" dirty="0">
                <a:latin typeface="Times New Roman" panose="02020603050405020304" pitchFamily="18" charset="0"/>
                <a:cs typeface="Times New Roman" panose="02020603050405020304" pitchFamily="18" charset="0"/>
              </a:rPr>
              <a:t>Helping DOT-funded Researchers: List of Conformant Repositories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[Speaker Script]: </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So, one of the things our Public Access Plan promised was that we would keep a list of “Data Repositories Conformant with the DOT Public Access Plan,” and we have since 2016. </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Repositories are suggested by NTL staff or researchers.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If willing to be included, repository provides proof of its Data Seal of Approval, CoreTrustSeal, or other certification; or fills out a questionnaire based on Data Seal of Approval. Then, NTL staff reviews each questionnaire, and adds the repository to the list if satisfied. (So far no one rejected.)</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The questionnaire will change to reflect Desirable Characteristics….soon-ish.</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Why make all of these changes to our guidance documents?.....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[00:56 ; 17:40]</a:t>
            </a:r>
            <a:endParaRPr lang="en-US" sz="1200" b="1"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[Next Slide]</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dirty="0">
                <a:latin typeface="Times New Roman" panose="02020603050405020304" pitchFamily="18" charset="0"/>
                <a:cs typeface="Times New Roman" panose="02020603050405020304" pitchFamily="18" charset="0"/>
              </a:rPr>
              <a:t>[Text not read] United States. Department of Transportation. (2022). Data Repositories Conformant with the DOT Public Access Plan. </a:t>
            </a:r>
            <a:r>
              <a:rPr lang="en-US" sz="1200" dirty="0">
                <a:latin typeface="Times New Roman" panose="02020603050405020304" pitchFamily="18" charset="0"/>
                <a:cs typeface="Times New Roman" panose="02020603050405020304" pitchFamily="18" charset="0"/>
                <a:hlinkClick r:id="rId3"/>
              </a:rPr>
              <a:t>https://doi.org/10.21949/1520566</a:t>
            </a:r>
            <a:r>
              <a:rPr lang="en-US" sz="1200" dirty="0">
                <a:latin typeface="Times New Roman" panose="02020603050405020304" pitchFamily="18" charset="0"/>
                <a:cs typeface="Times New Roman" panose="02020603050405020304" pitchFamily="18" charset="0"/>
              </a:rPr>
              <a:t> </a:t>
            </a:r>
          </a:p>
          <a:p>
            <a:pPr marL="0" indent="0">
              <a:buFont typeface="Arial" panose="020B0604020202020204" pitchFamily="34" charset="0"/>
              <a:buNone/>
            </a:pPr>
            <a:endParaRPr lang="en-US" sz="12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530193B-564F-4854-8A52-728F3FB19C85}" type="slidenum">
              <a:rPr lang="en-US" noProof="0" smtClean="0"/>
              <a:t>25</a:t>
            </a:fld>
            <a:endParaRPr lang="en-US" noProof="0" dirty="0"/>
          </a:p>
        </p:txBody>
      </p:sp>
    </p:spTree>
    <p:extLst>
      <p:ext uri="{BB962C8B-B14F-4D97-AF65-F5344CB8AC3E}">
        <p14:creationId xmlns:p14="http://schemas.microsoft.com/office/powerpoint/2010/main" val="29480240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 </a:t>
            </a:r>
            <a:r>
              <a:rPr lang="en-US" sz="1200" b="0" dirty="0">
                <a:latin typeface="Times New Roman" panose="02020603050405020304" pitchFamily="18" charset="0"/>
                <a:cs typeface="Times New Roman" panose="02020603050405020304" pitchFamily="18" charset="0"/>
              </a:rPr>
              <a:t>Desirable Characteristics Called Out in DOT Public Access Plan Update Draft</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[Speaker Script]: </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All of our guidance needs to updated, because our Public Access Plan is undergoing review and update to satisfy the August 2022 OSTP memo “Ensuring Free, Immediate, and Equitable Access to Federally Funded Research.” Section 3.b)iii. of the memo says: Federal agencies should also provide guidance to researchers that ensures the digital repositories used align, to the extent practicable, with the National Science and Technology Council document entitled “Desirable Characteristics of Data Repositories for Federally Funded Research.” </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DOT Draft Update calls out Desirable Characteristics by name. Now our guidance needs to align as well.</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One last question I was asked to address…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[00:53 ; 18:33]</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[Next Slide]</a:t>
            </a:r>
          </a:p>
          <a:p>
            <a:pPr marL="0" indent="0">
              <a:buFont typeface="Arial" panose="020B0604020202020204" pitchFamily="34" charset="0"/>
              <a:buNone/>
            </a:pPr>
            <a:endParaRPr lang="en-US" sz="1200" dirty="0">
              <a:latin typeface="Times New Roman" panose="02020603050405020304" pitchFamily="18" charset="0"/>
              <a:cs typeface="Times New Roman" panose="02020603050405020304" pitchFamily="18" charset="0"/>
            </a:endParaRPr>
          </a:p>
          <a:p>
            <a:pPr marL="0" indent="0">
              <a:lnSpc>
                <a:spcPct val="100000"/>
              </a:lnSpc>
              <a:spcBef>
                <a:spcPts val="600"/>
              </a:spcBef>
              <a:buFont typeface="Arial" panose="020B0604020202020204" pitchFamily="34" charset="0"/>
              <a:buNone/>
            </a:pPr>
            <a:endParaRPr lang="en-US" sz="12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530193B-564F-4854-8A52-728F3FB19C85}" type="slidenum">
              <a:rPr lang="en-US" noProof="0" smtClean="0"/>
              <a:t>26</a:t>
            </a:fld>
            <a:endParaRPr lang="en-US" noProof="0" dirty="0"/>
          </a:p>
        </p:txBody>
      </p:sp>
    </p:spTree>
    <p:extLst>
      <p:ext uri="{BB962C8B-B14F-4D97-AF65-F5344CB8AC3E}">
        <p14:creationId xmlns:p14="http://schemas.microsoft.com/office/powerpoint/2010/main" val="6173423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 </a:t>
            </a:r>
            <a:r>
              <a:rPr lang="en-US" sz="1200" b="0" dirty="0">
                <a:latin typeface="Times New Roman" panose="02020603050405020304" pitchFamily="18" charset="0"/>
                <a:cs typeface="Times New Roman" panose="02020603050405020304" pitchFamily="18" charset="0"/>
              </a:rPr>
              <a:t>Funding U.S. DOT Research Data Curation? Yes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[Speaker Script]:</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Funding!</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The Plan to Increase Public Access to the Results of Federally-Funded Scientific Research Version 1.1, or what we call the DOT Public Access Plan, went live on December 15, 2015.</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Section 4.2 Data: states plainly: DOT will allow the inclusion of appropriate costs for data management and access in proposals for federal funding for Scientific Research.</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U.S. DOT Public Access: Public Access Plan landing page: https://doi.org/10.21949/1520559</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Our first plan recognized the importance of research outputs (publications, data, and others) to maintaining and improving our transportation access, equity, safety, and infrastructure. Further, the plan endorsed the tax-paying public’s right to access the research that they funded. Our updated plan will continue along those lines.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Like all federal agencies, we need to have our DOT Updated Public Access Plan completed by December 31, 2024.</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The draft update has almost the exact same funding language.</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But researchers have to include the expense request in their proposal!!!</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Soapbox time: The most likely person or organization to reuse your data first is you and your team! Be good to your future self. Make sure you can find your data!!!</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And with that….</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[01:29 ; 20:03]</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[Next Slide]</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530193B-564F-4854-8A52-728F3FB19C85}" type="slidenum">
              <a:rPr lang="en-US" noProof="0" smtClean="0"/>
              <a:t>27</a:t>
            </a:fld>
            <a:endParaRPr lang="en-US" noProof="0" dirty="0"/>
          </a:p>
        </p:txBody>
      </p:sp>
    </p:spTree>
    <p:extLst>
      <p:ext uri="{BB962C8B-B14F-4D97-AF65-F5344CB8AC3E}">
        <p14:creationId xmlns:p14="http://schemas.microsoft.com/office/powerpoint/2010/main" val="2136800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Times New Roman" panose="02020603050405020304" pitchFamily="18" charset="0"/>
                <a:cs typeface="Times New Roman" panose="02020603050405020304" pitchFamily="18" charset="0"/>
              </a:rPr>
              <a:t>Slide Title: Thank you</a:t>
            </a:r>
          </a:p>
          <a:p>
            <a:r>
              <a:rPr lang="en-US" sz="1200" dirty="0">
                <a:latin typeface="Times New Roman" panose="02020603050405020304" pitchFamily="18" charset="0"/>
                <a:cs typeface="Times New Roman" panose="02020603050405020304" pitchFamily="18" charset="0"/>
              </a:rPr>
              <a:t>Thank you for your time and attention.</a:t>
            </a:r>
          </a:p>
          <a:p>
            <a:r>
              <a:rPr lang="en-US" sz="1200" dirty="0">
                <a:latin typeface="Times New Roman" panose="02020603050405020304" pitchFamily="18" charset="0"/>
                <a:cs typeface="Times New Roman" panose="02020603050405020304" pitchFamily="18" charset="0"/>
              </a:rPr>
              <a:t>[00:04 ; 20:06]</a:t>
            </a:r>
          </a:p>
          <a:p>
            <a:r>
              <a:rPr lang="en-US" sz="1200" dirty="0">
                <a:latin typeface="Times New Roman" panose="02020603050405020304" pitchFamily="18" charset="0"/>
                <a:cs typeface="Times New Roman" panose="02020603050405020304" pitchFamily="18" charset="0"/>
              </a:rPr>
              <a:t>[Next Slide]</a:t>
            </a:r>
          </a:p>
        </p:txBody>
      </p:sp>
      <p:sp>
        <p:nvSpPr>
          <p:cNvPr id="4" name="Slide Number Placeholder 3"/>
          <p:cNvSpPr>
            <a:spLocks noGrp="1"/>
          </p:cNvSpPr>
          <p:nvPr>
            <p:ph type="sldNum" sz="quarter" idx="5"/>
          </p:nvPr>
        </p:nvSpPr>
        <p:spPr/>
        <p:txBody>
          <a:bodyPr/>
          <a:lstStyle/>
          <a:p>
            <a:fld id="{8530193B-564F-4854-8A52-728F3FB19C85}" type="slidenum">
              <a:rPr lang="en-US" noProof="0" smtClean="0"/>
              <a:t>28</a:t>
            </a:fld>
            <a:endParaRPr lang="en-US" noProof="0" dirty="0"/>
          </a:p>
        </p:txBody>
      </p:sp>
    </p:spTree>
    <p:extLst>
      <p:ext uri="{BB962C8B-B14F-4D97-AF65-F5344CB8AC3E}">
        <p14:creationId xmlns:p14="http://schemas.microsoft.com/office/powerpoint/2010/main" val="12308067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Times New Roman" panose="02020603050405020304" pitchFamily="18" charset="0"/>
                <a:cs typeface="Times New Roman" panose="02020603050405020304" pitchFamily="18" charset="0"/>
              </a:rPr>
              <a:t>Contact:</a:t>
            </a:r>
          </a:p>
          <a:p>
            <a:r>
              <a:rPr lang="en-US" sz="1200" dirty="0">
                <a:latin typeface="Times New Roman" panose="02020603050405020304" pitchFamily="18" charset="0"/>
                <a:cs typeface="Times New Roman" panose="02020603050405020304" pitchFamily="18" charset="0"/>
              </a:rPr>
              <a:t>Leighton L Christiansen</a:t>
            </a:r>
          </a:p>
          <a:p>
            <a:r>
              <a:rPr lang="en-US" sz="1200" dirty="0">
                <a:latin typeface="Times New Roman" panose="02020603050405020304" pitchFamily="18" charset="0"/>
                <a:cs typeface="Times New Roman" panose="02020603050405020304" pitchFamily="18" charset="0"/>
              </a:rPr>
              <a:t>Data Curator, National Transportation Library</a:t>
            </a:r>
          </a:p>
          <a:p>
            <a:r>
              <a:rPr lang="en-US" sz="1200" dirty="0">
                <a:latin typeface="Times New Roman" panose="02020603050405020304" pitchFamily="18" charset="0"/>
                <a:cs typeface="Times New Roman" panose="02020603050405020304" pitchFamily="18" charset="0"/>
              </a:rPr>
              <a:t>leighton.christiansen@dot.gov</a:t>
            </a:r>
          </a:p>
        </p:txBody>
      </p:sp>
      <p:sp>
        <p:nvSpPr>
          <p:cNvPr id="4" name="Slide Number Placeholder 3"/>
          <p:cNvSpPr>
            <a:spLocks noGrp="1"/>
          </p:cNvSpPr>
          <p:nvPr>
            <p:ph type="sldNum" sz="quarter" idx="5"/>
          </p:nvPr>
        </p:nvSpPr>
        <p:spPr/>
        <p:txBody>
          <a:bodyPr/>
          <a:lstStyle/>
          <a:p>
            <a:fld id="{8530193B-564F-4854-8A52-728F3FB19C85}" type="slidenum">
              <a:rPr lang="en-US" noProof="0" smtClean="0"/>
              <a:t>29</a:t>
            </a:fld>
            <a:endParaRPr lang="en-US" noProof="0" dirty="0"/>
          </a:p>
        </p:txBody>
      </p:sp>
    </p:spTree>
    <p:extLst>
      <p:ext uri="{BB962C8B-B14F-4D97-AF65-F5344CB8AC3E}">
        <p14:creationId xmlns:p14="http://schemas.microsoft.com/office/powerpoint/2010/main" val="1761047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solidFill>
                  <a:schemeClr val="tx1"/>
                </a:solidFill>
                <a:latin typeface="Times New Roman" panose="02020603050405020304" pitchFamily="18" charset="0"/>
                <a:cs typeface="Times New Roman" panose="02020603050405020304" pitchFamily="18" charset="0"/>
              </a:rPr>
              <a:t>Slide Title: </a:t>
            </a:r>
            <a:r>
              <a:rPr lang="en-US" sz="1200" dirty="0">
                <a:solidFill>
                  <a:schemeClr val="tx1"/>
                </a:solidFill>
                <a:latin typeface="Times New Roman" panose="02020603050405020304" pitchFamily="18" charset="0"/>
                <a:cs typeface="Times New Roman" panose="02020603050405020304" pitchFamily="18" charset="0"/>
              </a:rPr>
              <a:t>Disclaimer &amp; Accessibility Note</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solidFill>
                  <a:schemeClr val="tx1"/>
                </a:solidFill>
                <a:latin typeface="Times New Roman" panose="02020603050405020304" pitchFamily="18" charset="0"/>
                <a:cs typeface="Times New Roman" panose="02020603050405020304" pitchFamily="18" charset="0"/>
              </a:rPr>
              <a:t>[Speaker Script]: </a:t>
            </a:r>
          </a:p>
          <a:p>
            <a:pPr marL="0" lvl="0" indent="0" algn="l" rtl="0">
              <a:lnSpc>
                <a:spcPct val="100000"/>
              </a:lnSpc>
              <a:spcBef>
                <a:spcPts val="0"/>
              </a:spcBef>
              <a:spcAft>
                <a:spcPts val="1200"/>
              </a:spcAft>
              <a:buNone/>
            </a:pPr>
            <a:r>
              <a:rPr lang="en-US" sz="1200" dirty="0">
                <a:solidFill>
                  <a:srgbClr val="1C4587"/>
                </a:solidFill>
                <a:latin typeface="Times New Roman" panose="02020603050405020304" pitchFamily="18" charset="0"/>
                <a:cs typeface="Times New Roman" panose="02020603050405020304" pitchFamily="18" charset="0"/>
              </a:rPr>
              <a:t>Opinions expressed by me during this presentation, the discussion period, or at other times during the session are mine alone, and do NOT necessarily represent the opinions, practices, polices, and/or laws of the National Transportation Library, the Bureau of Transportation Statistics, the U.S. Department of Transportation, the Office of Science and Technology Policy, the Subcommittee on Open Science, or other bodies of the United States government. </a:t>
            </a:r>
          </a:p>
          <a:p>
            <a:pPr marL="0" lvl="0" indent="0" algn="l" rtl="0">
              <a:lnSpc>
                <a:spcPct val="100000"/>
              </a:lnSpc>
              <a:spcBef>
                <a:spcPts val="0"/>
              </a:spcBef>
              <a:spcAft>
                <a:spcPts val="1200"/>
              </a:spcAft>
              <a:buNone/>
            </a:pPr>
            <a:r>
              <a:rPr lang="en-US" sz="1200" dirty="0">
                <a:solidFill>
                  <a:srgbClr val="1C4587"/>
                </a:solidFill>
                <a:latin typeface="Times New Roman" panose="02020603050405020304" pitchFamily="18" charset="0"/>
                <a:cs typeface="Times New Roman" panose="02020603050405020304" pitchFamily="18" charset="0"/>
              </a:rPr>
              <a:t>Typographic errors are also mine.</a:t>
            </a:r>
          </a:p>
          <a:p>
            <a:pPr marL="0" lvl="0" indent="0" algn="l" rtl="0">
              <a:lnSpc>
                <a:spcPct val="100000"/>
              </a:lnSpc>
              <a:spcBef>
                <a:spcPts val="0"/>
              </a:spcBef>
              <a:spcAft>
                <a:spcPts val="1200"/>
              </a:spcAft>
              <a:buNone/>
            </a:pPr>
            <a:r>
              <a:rPr lang="en-US" sz="1200" dirty="0">
                <a:solidFill>
                  <a:srgbClr val="1C4587"/>
                </a:solidFill>
                <a:latin typeface="Times New Roman" panose="02020603050405020304" pitchFamily="18" charset="0"/>
                <a:cs typeface="Times New Roman" panose="02020603050405020304" pitchFamily="18" charset="0"/>
              </a:rPr>
              <a:t>This presentation has been made as accessible as possible for persons with disabilities who use screen readers and adaptive technologies. This includes adding alt text to images, and checking color choices and contrast. Also, the entire scripted text is included in the Slides Notes feature, so folks may read along at their own pace. However, ad libs are not recorded. My apologies. </a:t>
            </a:r>
          </a:p>
          <a:p>
            <a:pPr marL="0" lvl="0" indent="0" algn="l" rtl="0">
              <a:lnSpc>
                <a:spcPct val="100000"/>
              </a:lnSpc>
              <a:spcBef>
                <a:spcPts val="0"/>
              </a:spcBef>
              <a:spcAft>
                <a:spcPts val="1200"/>
              </a:spcAft>
              <a:buNone/>
            </a:pPr>
            <a:r>
              <a:rPr lang="en-US" sz="1200" dirty="0">
                <a:solidFill>
                  <a:srgbClr val="1C4587"/>
                </a:solidFill>
                <a:latin typeface="Times New Roman" panose="02020603050405020304" pitchFamily="18" charset="0"/>
                <a:cs typeface="Times New Roman" panose="02020603050405020304" pitchFamily="18" charset="0"/>
              </a:rPr>
              <a:t>Because NTL is committed to making all of our presentations accessible to the widest possible audience, suggested improvements are welcome.</a:t>
            </a:r>
          </a:p>
          <a:p>
            <a:pPr marL="0" lvl="0" indent="0" algn="l" rtl="0">
              <a:lnSpc>
                <a:spcPct val="100000"/>
              </a:lnSpc>
              <a:spcBef>
                <a:spcPts val="0"/>
              </a:spcBef>
              <a:spcAft>
                <a:spcPts val="1200"/>
              </a:spcAft>
              <a:buNone/>
            </a:pPr>
            <a:r>
              <a:rPr lang="en-US" sz="1200" dirty="0">
                <a:solidFill>
                  <a:srgbClr val="1C4587"/>
                </a:solidFill>
                <a:latin typeface="Times New Roman" panose="02020603050405020304" pitchFamily="18" charset="0"/>
                <a:cs typeface="Times New Roman" panose="02020603050405020304" pitchFamily="18" charset="0"/>
              </a:rPr>
              <a:t>The Slide Notes section may also include text that I did not have time to read, and which contains more useful information. This text is easier to locate on the “Handout” version of these slides which can be shared with you.</a:t>
            </a:r>
          </a:p>
          <a:p>
            <a:pPr marL="0" lvl="0" indent="0" algn="l" rtl="0">
              <a:lnSpc>
                <a:spcPct val="100000"/>
              </a:lnSpc>
              <a:spcBef>
                <a:spcPts val="0"/>
              </a:spcBef>
              <a:spcAft>
                <a:spcPts val="1200"/>
              </a:spcAft>
              <a:buNone/>
            </a:pPr>
            <a:r>
              <a:rPr lang="en-US" sz="1200" dirty="0">
                <a:solidFill>
                  <a:srgbClr val="1C4587"/>
                </a:solidFill>
                <a:latin typeface="Times New Roman" panose="02020603050405020304" pitchFamily="18" charset="0"/>
                <a:cs typeface="Times New Roman" panose="02020603050405020304" pitchFamily="18" charset="0"/>
              </a:rPr>
              <a:t>[01:10 ; 01:18]</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solidFill>
                  <a:schemeClr val="tx1"/>
                </a:solidFill>
                <a:latin typeface="Times New Roman" panose="02020603050405020304" pitchFamily="18" charset="0"/>
                <a:cs typeface="Times New Roman" panose="02020603050405020304" pitchFamily="18" charset="0"/>
              </a:rPr>
              <a:t>[Next Slide]</a:t>
            </a:r>
          </a:p>
        </p:txBody>
      </p:sp>
      <p:sp>
        <p:nvSpPr>
          <p:cNvPr id="4" name="Slide Number Placeholder 3"/>
          <p:cNvSpPr>
            <a:spLocks noGrp="1"/>
          </p:cNvSpPr>
          <p:nvPr>
            <p:ph type="sldNum" sz="quarter" idx="5"/>
          </p:nvPr>
        </p:nvSpPr>
        <p:spPr/>
        <p:txBody>
          <a:bodyPr/>
          <a:lstStyle/>
          <a:p>
            <a:fld id="{8530193B-564F-4854-8A52-728F3FB19C85}" type="slidenum">
              <a:rPr lang="en-US" noProof="0" smtClean="0"/>
              <a:t>3</a:t>
            </a:fld>
            <a:endParaRPr lang="en-US" noProof="0" dirty="0"/>
          </a:p>
        </p:txBody>
      </p:sp>
    </p:spTree>
    <p:extLst>
      <p:ext uri="{BB962C8B-B14F-4D97-AF65-F5344CB8AC3E}">
        <p14:creationId xmlns:p14="http://schemas.microsoft.com/office/powerpoint/2010/main" val="8353730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a:t>
            </a:r>
            <a:r>
              <a:rPr lang="en-US" sz="1200" dirty="0">
                <a:latin typeface="Times New Roman" panose="02020603050405020304" pitchFamily="18" charset="0"/>
                <a:cs typeface="Times New Roman" panose="02020603050405020304" pitchFamily="18" charset="0"/>
              </a:rPr>
              <a:t> Resources for Future Work</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200" b="1" dirty="0">
                <a:latin typeface="Times New Roman" panose="02020603050405020304" pitchFamily="18" charset="0"/>
                <a:cs typeface="Times New Roman" panose="02020603050405020304" pitchFamily="18" charset="0"/>
              </a:rPr>
              <a:t>[Speaker Script] [None: Section Division Decorative Slide Only]</a:t>
            </a:r>
          </a:p>
          <a:p>
            <a:r>
              <a:rPr lang="en-US" sz="1200" b="1" dirty="0">
                <a:latin typeface="Times New Roman" panose="02020603050405020304" pitchFamily="18" charset="0"/>
                <a:cs typeface="Times New Roman" panose="02020603050405020304" pitchFamily="18" charset="0"/>
              </a:rPr>
              <a:t>[Next slide]</a:t>
            </a:r>
          </a:p>
          <a:p>
            <a:endParaRPr lang="en-US" sz="12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530193B-564F-4854-8A52-728F3FB19C85}" type="slidenum">
              <a:rPr lang="en-US" noProof="0" smtClean="0"/>
              <a:t>30</a:t>
            </a:fld>
            <a:endParaRPr lang="en-US" noProof="0" dirty="0"/>
          </a:p>
        </p:txBody>
      </p:sp>
    </p:spTree>
    <p:extLst>
      <p:ext uri="{BB962C8B-B14F-4D97-AF65-F5344CB8AC3E}">
        <p14:creationId xmlns:p14="http://schemas.microsoft.com/office/powerpoint/2010/main" val="39840508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spcBef>
                <a:spcPts val="0"/>
              </a:spcBef>
              <a:spcAft>
                <a:spcPts val="0"/>
              </a:spcAft>
            </a:pPr>
            <a:r>
              <a:rPr lang="en-US" sz="1200" dirty="0">
                <a:latin typeface="Times New Roman" panose="02020603050405020304" pitchFamily="18" charset="0"/>
                <a:cs typeface="Times New Roman" panose="02020603050405020304" pitchFamily="18" charset="0"/>
              </a:rPr>
              <a:t>Slide Title: DOT &amp; NTL Resources for Public Access </a:t>
            </a:r>
          </a:p>
          <a:p>
            <a:pPr>
              <a:lnSpc>
                <a:spcPct val="100000"/>
              </a:lnSpc>
              <a:spcBef>
                <a:spcPts val="0"/>
              </a:spcBef>
              <a:spcAft>
                <a:spcPts val="0"/>
              </a:spcAft>
            </a:pPr>
            <a:r>
              <a:rPr lang="en-US" sz="1200" dirty="0">
                <a:latin typeface="Times New Roman" panose="02020603050405020304" pitchFamily="18" charset="0"/>
                <a:cs typeface="Times New Roman" panose="02020603050405020304" pitchFamily="18" charset="0"/>
              </a:rPr>
              <a:t>[Next slide]</a:t>
            </a:r>
          </a:p>
          <a:p>
            <a:pPr>
              <a:lnSpc>
                <a:spcPct val="100000"/>
              </a:lnSpc>
              <a:spcBef>
                <a:spcPts val="0"/>
              </a:spcBef>
              <a:spcAft>
                <a:spcPts val="0"/>
              </a:spcAft>
              <a:defRPr/>
            </a:pPr>
            <a:r>
              <a:rPr lang="en-US" sz="1200" b="1" dirty="0">
                <a:solidFill>
                  <a:srgbClr val="182300"/>
                </a:solidFill>
                <a:latin typeface="Times New Roman" panose="02020603050405020304"/>
              </a:rPr>
              <a:t>Plan to Increase Public Access to the Results of Federally-Funded Scientific Research. (</a:t>
            </a:r>
            <a:r>
              <a:rPr lang="en-US" sz="1200" dirty="0">
                <a:solidFill>
                  <a:srgbClr val="182300"/>
                </a:solidFill>
                <a:latin typeface="Times New Roman" panose="02020603050405020304"/>
              </a:rPr>
              <a:t>2015-12-16). United States Department of Transportation. </a:t>
            </a:r>
            <a:r>
              <a:rPr lang="en-US" sz="1200" dirty="0">
                <a:solidFill>
                  <a:srgbClr val="182300"/>
                </a:solidFill>
                <a:latin typeface="Times New Roman" panose="02020603050405020304"/>
                <a:hlinkClick r:id="rId3"/>
              </a:rPr>
              <a:t>https://doi.org/10.21949/1503646</a:t>
            </a:r>
            <a:endParaRPr lang="en-US" sz="1200" dirty="0">
              <a:solidFill>
                <a:srgbClr val="182300"/>
              </a:solidFill>
              <a:latin typeface="Times New Roman" panose="02020603050405020304"/>
            </a:endParaRPr>
          </a:p>
          <a:p>
            <a:pPr>
              <a:lnSpc>
                <a:spcPct val="100000"/>
              </a:lnSpc>
              <a:spcBef>
                <a:spcPts val="0"/>
              </a:spcBef>
              <a:spcAft>
                <a:spcPts val="0"/>
              </a:spcAft>
              <a:defRPr/>
            </a:pPr>
            <a:endParaRPr kumimoji="0" lang="en-US" sz="1200" b="1" i="0" u="none" strike="noStrike" kern="1200" cap="none" spc="0" normalizeH="0" baseline="0" noProof="0" dirty="0">
              <a:ln>
                <a:noFill/>
              </a:ln>
              <a:solidFill>
                <a:srgbClr val="182300"/>
              </a:solidFill>
              <a:effectLst/>
              <a:uLnTx/>
              <a:uFillTx/>
              <a:latin typeface="Times New Roman" panose="02020603050405020304"/>
              <a:ea typeface="+mn-ea"/>
              <a:cs typeface="+mn-cs"/>
            </a:endParaRPr>
          </a:p>
          <a:p>
            <a:pPr>
              <a:lnSpc>
                <a:spcPct val="100000"/>
              </a:lnSpc>
              <a:spcBef>
                <a:spcPts val="0"/>
              </a:spcBef>
              <a:spcAft>
                <a:spcPts val="0"/>
              </a:spcAft>
              <a:defRPr/>
            </a:pPr>
            <a:r>
              <a:rPr kumimoji="0" lang="en-US" sz="1200" b="1" i="0" u="none" strike="noStrike" kern="1200" cap="none" spc="0" normalizeH="0" baseline="0" noProof="0" dirty="0">
                <a:ln>
                  <a:noFill/>
                </a:ln>
                <a:solidFill>
                  <a:srgbClr val="182300"/>
                </a:solidFill>
                <a:effectLst/>
                <a:uLnTx/>
                <a:uFillTx/>
                <a:latin typeface="Times New Roman" panose="02020603050405020304"/>
                <a:ea typeface="+mn-ea"/>
                <a:cs typeface="+mn-cs"/>
              </a:rPr>
              <a:t>U.S. DOT Public Access [Home page]. </a:t>
            </a:r>
            <a:r>
              <a:rPr kumimoji="0" lang="en-US" sz="1200" i="0" u="none" strike="noStrike" kern="1200" cap="none" spc="0" normalizeH="0" baseline="0" noProof="0" dirty="0">
                <a:ln>
                  <a:noFill/>
                </a:ln>
                <a:solidFill>
                  <a:srgbClr val="182300"/>
                </a:solidFill>
                <a:effectLst/>
                <a:uLnTx/>
                <a:uFillTx/>
                <a:latin typeface="Times New Roman" panose="02020603050405020304"/>
                <a:ea typeface="+mn-ea"/>
                <a:cs typeface="+mn-cs"/>
              </a:rPr>
              <a:t>(2016 to 2022).</a:t>
            </a:r>
            <a:r>
              <a:rPr kumimoji="0" lang="en-US" sz="1200" b="1" i="0" u="none" strike="noStrike" kern="1200" cap="none" spc="0" normalizeH="0" baseline="0" noProof="0" dirty="0">
                <a:ln>
                  <a:noFill/>
                </a:ln>
                <a:solidFill>
                  <a:srgbClr val="182300"/>
                </a:solidFill>
                <a:effectLst/>
                <a:uLnTx/>
                <a:uFillTx/>
                <a:latin typeface="Times New Roman" panose="02020603050405020304"/>
                <a:ea typeface="+mn-ea"/>
                <a:cs typeface="+mn-cs"/>
              </a:rPr>
              <a:t> </a:t>
            </a:r>
            <a:r>
              <a:rPr kumimoji="0" lang="en-US" sz="1200" i="0" u="none" strike="noStrike" kern="1200" cap="none" spc="0" normalizeH="0" baseline="0" noProof="0" dirty="0">
                <a:ln>
                  <a:noFill/>
                </a:ln>
                <a:solidFill>
                  <a:srgbClr val="182300"/>
                </a:solidFill>
                <a:effectLst/>
                <a:uLnTx/>
                <a:uFillTx/>
                <a:latin typeface="Times New Roman" panose="02020603050405020304"/>
                <a:ea typeface="+mn-ea"/>
                <a:cs typeface="+mn-cs"/>
              </a:rPr>
              <a:t>United States. Department of Transportation. (2022)</a:t>
            </a:r>
            <a:r>
              <a:rPr kumimoji="0" lang="en-US" sz="1200" b="1" i="0" u="none" strike="noStrike" kern="1200" cap="none" spc="0" normalizeH="0" baseline="0" noProof="0" dirty="0">
                <a:ln>
                  <a:noFill/>
                </a:ln>
                <a:solidFill>
                  <a:srgbClr val="182300"/>
                </a:solidFill>
                <a:effectLst/>
                <a:uLnTx/>
                <a:uFillTx/>
                <a:latin typeface="Times New Roman" panose="02020603050405020304"/>
                <a:ea typeface="+mn-ea"/>
                <a:cs typeface="+mn-cs"/>
              </a:rPr>
              <a:t> </a:t>
            </a:r>
            <a:r>
              <a:rPr kumimoji="0" lang="en-US" sz="1200" i="0" u="none" strike="noStrike" kern="1200" cap="none" spc="0" normalizeH="0" baseline="0" noProof="0" dirty="0">
                <a:ln>
                  <a:noFill/>
                </a:ln>
                <a:solidFill>
                  <a:srgbClr val="182300"/>
                </a:solidFill>
                <a:effectLst/>
                <a:uLnTx/>
                <a:uFillTx/>
                <a:latin typeface="Times New Roman" panose="02020603050405020304"/>
                <a:ea typeface="+mn-ea"/>
                <a:cs typeface="+mn-cs"/>
                <a:hlinkClick r:id="rId4"/>
              </a:rPr>
              <a:t>https://doi.org/10.21949/1503647</a:t>
            </a:r>
            <a:endParaRPr kumimoji="0" lang="en-US" sz="1200" i="0" u="none" strike="noStrike" kern="1200" cap="none" spc="0" normalizeH="0" baseline="0" noProof="0" dirty="0">
              <a:ln>
                <a:noFill/>
              </a:ln>
              <a:solidFill>
                <a:srgbClr val="182300"/>
              </a:solidFill>
              <a:effectLst/>
              <a:uLnTx/>
              <a:uFillTx/>
              <a:latin typeface="Times New Roman" panose="02020603050405020304"/>
              <a:ea typeface="+mn-ea"/>
              <a:cs typeface="+mn-cs"/>
            </a:endParaRPr>
          </a:p>
          <a:p>
            <a:pPr>
              <a:lnSpc>
                <a:spcPct val="100000"/>
              </a:lnSpc>
              <a:spcBef>
                <a:spcPts val="0"/>
              </a:spcBef>
              <a:spcAft>
                <a:spcPts val="0"/>
              </a:spcAft>
              <a:defRPr/>
            </a:pPr>
            <a:endParaRPr kumimoji="0" lang="en-US" sz="1200" b="1" i="0" u="none" strike="noStrike" kern="1200" cap="none" spc="0" normalizeH="0" baseline="0" noProof="0" dirty="0">
              <a:ln>
                <a:noFill/>
              </a:ln>
              <a:solidFill>
                <a:srgbClr val="182300"/>
              </a:solidFill>
              <a:effectLst/>
              <a:uLnTx/>
              <a:uFillTx/>
              <a:latin typeface="Times New Roman" panose="02020603050405020304"/>
              <a:ea typeface="+mn-ea"/>
              <a:cs typeface="+mn-cs"/>
            </a:endParaRPr>
          </a:p>
          <a:p>
            <a:pPr>
              <a:lnSpc>
                <a:spcPct val="100000"/>
              </a:lnSpc>
              <a:spcBef>
                <a:spcPts val="0"/>
              </a:spcBef>
              <a:spcAft>
                <a:spcPts val="0"/>
              </a:spcAft>
              <a:defRPr/>
            </a:pPr>
            <a:r>
              <a:rPr kumimoji="0" lang="en-US" sz="1200" b="1" i="0" u="none" strike="noStrike" kern="1200" cap="none" spc="0" normalizeH="0" baseline="0" noProof="0" dirty="0">
                <a:ln>
                  <a:noFill/>
                </a:ln>
                <a:solidFill>
                  <a:srgbClr val="182300"/>
                </a:solidFill>
                <a:effectLst/>
                <a:uLnTx/>
                <a:uFillTx/>
                <a:latin typeface="Times New Roman" panose="02020603050405020304"/>
                <a:ea typeface="+mn-ea"/>
                <a:cs typeface="+mn-cs"/>
              </a:rPr>
              <a:t>Repository &amp; Open Science Access Portal (ROSA P). </a:t>
            </a:r>
            <a:r>
              <a:rPr kumimoji="0" lang="en-US" sz="1200" i="0" u="none" strike="noStrike" kern="1200" cap="none" spc="0" normalizeH="0" baseline="0" noProof="0" dirty="0">
                <a:ln>
                  <a:noFill/>
                </a:ln>
                <a:solidFill>
                  <a:srgbClr val="182300"/>
                </a:solidFill>
                <a:effectLst/>
                <a:uLnTx/>
                <a:uFillTx/>
                <a:latin typeface="Times New Roman" panose="02020603050405020304"/>
                <a:ea typeface="+mn-ea"/>
                <a:cs typeface="+mn-cs"/>
              </a:rPr>
              <a:t>[Repository]. (2017 to present).</a:t>
            </a:r>
            <a:r>
              <a:rPr kumimoji="0" lang="en-US" sz="1200" b="1" i="0" u="none" strike="noStrike" kern="1200" cap="none" spc="0" normalizeH="0" baseline="0" noProof="0" dirty="0">
                <a:ln>
                  <a:noFill/>
                </a:ln>
                <a:solidFill>
                  <a:srgbClr val="182300"/>
                </a:solidFill>
                <a:effectLst/>
                <a:uLnTx/>
                <a:uFillTx/>
                <a:latin typeface="Times New Roman" panose="02020603050405020304"/>
                <a:ea typeface="+mn-ea"/>
                <a:cs typeface="+mn-cs"/>
              </a:rPr>
              <a:t> </a:t>
            </a:r>
            <a:r>
              <a:rPr kumimoji="0" lang="en-US" sz="1200" i="0" u="none" strike="noStrike" kern="1200" cap="none" spc="0" normalizeH="0" baseline="0" noProof="0" dirty="0">
                <a:ln>
                  <a:noFill/>
                </a:ln>
                <a:solidFill>
                  <a:srgbClr val="182300"/>
                </a:solidFill>
                <a:effectLst/>
                <a:uLnTx/>
                <a:uFillTx/>
                <a:latin typeface="Times New Roman" panose="02020603050405020304"/>
                <a:ea typeface="+mn-ea"/>
                <a:cs typeface="+mn-cs"/>
              </a:rPr>
              <a:t>United States. Department of Transportation. Bureau of Transportation Statistics. National Transportation Library. </a:t>
            </a:r>
            <a:r>
              <a:rPr kumimoji="0" lang="en-US" sz="1200" i="0" u="none" strike="noStrike" kern="1200" cap="none" spc="0" normalizeH="0" baseline="0" noProof="0" dirty="0">
                <a:ln>
                  <a:noFill/>
                </a:ln>
                <a:solidFill>
                  <a:srgbClr val="182300"/>
                </a:solidFill>
                <a:effectLst/>
                <a:uLnTx/>
                <a:uFillTx/>
                <a:latin typeface="Times New Roman" panose="02020603050405020304"/>
                <a:ea typeface="+mn-ea"/>
                <a:cs typeface="+mn-cs"/>
                <a:hlinkClick r:id="rId5"/>
              </a:rPr>
              <a:t>https://doi.org/10.21949/1398953</a:t>
            </a:r>
            <a:r>
              <a:rPr kumimoji="0" lang="en-US" sz="1200" i="0" u="none" strike="noStrike" kern="1200" cap="none" spc="0" normalizeH="0" baseline="0" noProof="0" dirty="0">
                <a:ln>
                  <a:noFill/>
                </a:ln>
                <a:solidFill>
                  <a:srgbClr val="182300"/>
                </a:solidFill>
                <a:effectLst/>
                <a:uLnTx/>
                <a:uFillTx/>
                <a:latin typeface="Times New Roman" panose="02020603050405020304"/>
                <a:ea typeface="+mn-ea"/>
                <a:cs typeface="+mn-cs"/>
              </a:rPr>
              <a:t>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200" b="1" dirty="0">
              <a:solidFill>
                <a:srgbClr val="182300"/>
              </a:solidFill>
              <a:latin typeface="Times New Roman" panose="02020603050405020304"/>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US" sz="1200" b="1" dirty="0">
                <a:solidFill>
                  <a:srgbClr val="182300"/>
                </a:solidFill>
                <a:latin typeface="Times New Roman" panose="02020603050405020304"/>
              </a:rPr>
              <a:t>Repository and Open Science Access Portal. Collection: “Public Access Resources.” </a:t>
            </a:r>
            <a:r>
              <a:rPr lang="en-US" sz="1200" dirty="0">
                <a:solidFill>
                  <a:srgbClr val="182300"/>
                </a:solidFill>
                <a:latin typeface="Times New Roman" panose="02020603050405020304"/>
              </a:rPr>
              <a:t>National Transportation Library. </a:t>
            </a:r>
            <a:r>
              <a:rPr lang="en-US" sz="1200" dirty="0">
                <a:solidFill>
                  <a:srgbClr val="182300"/>
                </a:solidFill>
                <a:latin typeface="Times New Roman" panose="02020603050405020304"/>
                <a:hlinkClick r:id="rId6"/>
              </a:rPr>
              <a:t>https://rosap.ntl.bts.gov/collection_par</a:t>
            </a:r>
            <a:endParaRPr kumimoji="0" lang="en-US" sz="1200" i="0" u="none" strike="noStrike" kern="1200" cap="none" spc="0" normalizeH="0" baseline="0" noProof="0" dirty="0">
              <a:ln>
                <a:noFill/>
              </a:ln>
              <a:solidFill>
                <a:srgbClr val="182300"/>
              </a:solidFill>
              <a:effectLst/>
              <a:uLnTx/>
              <a:uFillTx/>
              <a:latin typeface="Times New Roman" panose="02020603050405020304"/>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200" b="1" dirty="0">
              <a:solidFill>
                <a:srgbClr val="182300"/>
              </a:solidFill>
              <a:latin typeface="Times New Roman" panose="02020603050405020304"/>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US" sz="1200" b="1" dirty="0">
                <a:solidFill>
                  <a:srgbClr val="182300"/>
                </a:solidFill>
                <a:latin typeface="Times New Roman" panose="02020603050405020304"/>
              </a:rPr>
              <a:t>Repository and Open Science Access Portal. Collection: “US DOT Public Access Data Management Plans.” </a:t>
            </a:r>
            <a:r>
              <a:rPr lang="en-US" sz="1200" dirty="0">
                <a:solidFill>
                  <a:srgbClr val="182300"/>
                </a:solidFill>
                <a:latin typeface="Times New Roman" panose="02020603050405020304"/>
              </a:rPr>
              <a:t>National Transportation Library. </a:t>
            </a:r>
            <a:r>
              <a:rPr lang="en-US" sz="1200" dirty="0">
                <a:solidFill>
                  <a:srgbClr val="182300"/>
                </a:solidFill>
                <a:latin typeface="Times New Roman" panose="02020603050405020304"/>
                <a:hlinkClick r:id="rId7"/>
              </a:rPr>
              <a:t>https://rosap.ntl.bts.gov/collection_pa_dmp</a:t>
            </a:r>
            <a:endParaRPr kumimoji="0" lang="en-US" sz="1200" b="0" i="0" u="none" strike="noStrike" kern="1200" cap="none" spc="0" normalizeH="0" baseline="0" noProof="0" dirty="0">
              <a:ln>
                <a:noFill/>
              </a:ln>
              <a:solidFill>
                <a:srgbClr val="182300"/>
              </a:solidFill>
              <a:effectLst/>
              <a:uLnTx/>
              <a:uFillTx/>
              <a:latin typeface="Times New Roman" panose="02020603050405020304"/>
              <a:ea typeface="+mn-ea"/>
              <a:cs typeface="+mn-cs"/>
            </a:endParaRPr>
          </a:p>
          <a:p>
            <a:pPr marL="0" marR="0" lvl="0" indent="0" defTabSz="6858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srgbClr val="182300"/>
              </a:solidFill>
              <a:effectLst/>
              <a:uLnTx/>
              <a:uFillTx/>
              <a:latin typeface="Times New Roman" panose="02020603050405020304"/>
              <a:ea typeface="+mn-ea"/>
              <a:cs typeface="+mn-cs"/>
            </a:endParaRPr>
          </a:p>
          <a:p>
            <a:pPr marL="0" marR="0" lvl="0" indent="0" defTabSz="6858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82300"/>
                </a:solidFill>
                <a:effectLst/>
                <a:uLnTx/>
                <a:uFillTx/>
                <a:latin typeface="Times New Roman" panose="02020603050405020304"/>
                <a:ea typeface="+mn-ea"/>
                <a:cs typeface="+mn-cs"/>
              </a:rPr>
              <a:t>Research Hub. </a:t>
            </a:r>
            <a:r>
              <a:rPr kumimoji="0" lang="en-US" sz="1200" i="0" u="none" strike="noStrike" kern="1200" cap="none" spc="0" normalizeH="0" baseline="0" noProof="0" dirty="0">
                <a:ln>
                  <a:noFill/>
                </a:ln>
                <a:solidFill>
                  <a:srgbClr val="182300"/>
                </a:solidFill>
                <a:effectLst/>
                <a:uLnTx/>
                <a:uFillTx/>
                <a:latin typeface="Times New Roman" panose="02020603050405020304"/>
                <a:ea typeface="+mn-ea"/>
                <a:cs typeface="+mn-cs"/>
              </a:rPr>
              <a:t>[Database]. United States. Department of Transportation. Office of the Assistant Secretary for Research and Technology. </a:t>
            </a:r>
            <a:r>
              <a:rPr kumimoji="0" lang="en-US" sz="1200" i="0" u="none" strike="noStrike" kern="1200" cap="none" spc="0" normalizeH="0" baseline="0" noProof="0" dirty="0">
                <a:ln>
                  <a:noFill/>
                </a:ln>
                <a:solidFill>
                  <a:srgbClr val="182300"/>
                </a:solidFill>
                <a:effectLst/>
                <a:uLnTx/>
                <a:uFillTx/>
                <a:latin typeface="Times New Roman" panose="02020603050405020304"/>
                <a:ea typeface="+mn-ea"/>
                <a:cs typeface="+mn-cs"/>
                <a:hlinkClick r:id="rId8"/>
              </a:rPr>
              <a:t>https://researchhub.bts.gov/</a:t>
            </a:r>
            <a:r>
              <a:rPr kumimoji="0" lang="en-US" sz="1200" i="0" u="none" strike="noStrike" kern="1200" cap="none" spc="0" normalizeH="0" baseline="0" noProof="0" dirty="0">
                <a:ln>
                  <a:noFill/>
                </a:ln>
                <a:solidFill>
                  <a:srgbClr val="182300"/>
                </a:solidFill>
                <a:effectLst/>
                <a:uLnTx/>
                <a:uFillTx/>
                <a:latin typeface="Times New Roman" panose="02020603050405020304"/>
                <a:ea typeface="+mn-ea"/>
                <a:cs typeface="+mn-cs"/>
              </a:rPr>
              <a:t> </a:t>
            </a:r>
          </a:p>
          <a:p>
            <a:pPr marL="0" marR="0" lvl="0" indent="0" defTabSz="6858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srgbClr val="182300"/>
              </a:solidFill>
              <a:effectLst/>
              <a:uLnTx/>
              <a:uFillTx/>
              <a:latin typeface="Times New Roman" panose="02020603050405020304"/>
              <a:ea typeface="+mn-ea"/>
              <a:cs typeface="+mn-cs"/>
            </a:endParaRPr>
          </a:p>
          <a:p>
            <a:pPr marL="0" marR="0" lvl="0" indent="0" defTabSz="6858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82300"/>
                </a:solidFill>
                <a:effectLst/>
                <a:uLnTx/>
                <a:uFillTx/>
                <a:latin typeface="Times New Roman" panose="02020603050405020304"/>
                <a:ea typeface="+mn-ea"/>
                <a:cs typeface="+mn-cs"/>
              </a:rPr>
              <a:t>A </a:t>
            </a:r>
            <a:r>
              <a:rPr lang="en-US" sz="1200" b="1" dirty="0">
                <a:solidFill>
                  <a:srgbClr val="182300"/>
                </a:solidFill>
                <a:latin typeface="Times New Roman" panose="02020603050405020304"/>
              </a:rPr>
              <a:t>Deep Dive into Public Access for Research Data [Presentation to FAA]. </a:t>
            </a:r>
            <a:r>
              <a:rPr lang="en-US" sz="1200" dirty="0">
                <a:solidFill>
                  <a:srgbClr val="182300"/>
                </a:solidFill>
                <a:latin typeface="Times New Roman" panose="02020603050405020304"/>
              </a:rPr>
              <a:t>Leighton Christiansen. 2021. </a:t>
            </a:r>
            <a:r>
              <a:rPr lang="en-US" sz="1200" dirty="0">
                <a:solidFill>
                  <a:srgbClr val="182300"/>
                </a:solidFill>
                <a:latin typeface="Times New Roman" panose="02020603050405020304"/>
                <a:hlinkClick r:id="rId9"/>
              </a:rPr>
              <a:t>https://doi.org/10.21949/1522407</a:t>
            </a:r>
            <a:r>
              <a:rPr lang="en-US" sz="1200" dirty="0">
                <a:solidFill>
                  <a:srgbClr val="182300"/>
                </a:solidFill>
                <a:latin typeface="Times New Roman" panose="02020603050405020304"/>
              </a:rPr>
              <a:t> </a:t>
            </a:r>
            <a:endParaRPr kumimoji="0" lang="en-US" sz="1200" b="1" i="0" u="none" strike="noStrike" kern="1200" cap="none" spc="0" normalizeH="0" baseline="0" noProof="0" dirty="0">
              <a:ln>
                <a:noFill/>
              </a:ln>
              <a:solidFill>
                <a:srgbClr val="182300"/>
              </a:solidFill>
              <a:effectLst/>
              <a:uLnTx/>
              <a:uFillTx/>
              <a:latin typeface="Times New Roman" panose="02020603050405020304"/>
              <a:ea typeface="+mn-ea"/>
              <a:cs typeface="+mn-cs"/>
            </a:endParaRPr>
          </a:p>
          <a:p>
            <a:pPr>
              <a:lnSpc>
                <a:spcPct val="100000"/>
              </a:lnSpc>
              <a:spcBef>
                <a:spcPts val="0"/>
              </a:spcBef>
              <a:spcAft>
                <a:spcPts val="0"/>
              </a:spcAft>
            </a:pPr>
            <a:endParaRPr lang="en-US" sz="12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530193B-564F-4854-8A52-728F3FB19C85}" type="slidenum">
              <a:rPr lang="en-US" noProof="0" smtClean="0"/>
              <a:t>31</a:t>
            </a:fld>
            <a:endParaRPr lang="en-US" noProof="0" dirty="0"/>
          </a:p>
        </p:txBody>
      </p:sp>
    </p:spTree>
    <p:extLst>
      <p:ext uri="{BB962C8B-B14F-4D97-AF65-F5344CB8AC3E}">
        <p14:creationId xmlns:p14="http://schemas.microsoft.com/office/powerpoint/2010/main" val="192063041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spcBef>
                <a:spcPts val="0"/>
              </a:spcBef>
              <a:spcAft>
                <a:spcPts val="0"/>
              </a:spcAft>
            </a:pPr>
            <a:r>
              <a:rPr lang="en-US" sz="1200" dirty="0">
                <a:latin typeface="Times New Roman" panose="02020603050405020304" pitchFamily="18" charset="0"/>
                <a:cs typeface="Times New Roman" panose="02020603050405020304" pitchFamily="18" charset="0"/>
              </a:rPr>
              <a:t>Slide Title: NLT Resources on Data Repositories &amp; Data Retention </a:t>
            </a:r>
          </a:p>
          <a:p>
            <a:pPr>
              <a:lnSpc>
                <a:spcPct val="100000"/>
              </a:lnSpc>
              <a:spcBef>
                <a:spcPts val="0"/>
              </a:spcBef>
              <a:spcAft>
                <a:spcPts val="0"/>
              </a:spcAft>
            </a:pPr>
            <a:r>
              <a:rPr lang="en-US" sz="1200" dirty="0">
                <a:latin typeface="Times New Roman" panose="02020603050405020304" pitchFamily="18" charset="0"/>
                <a:cs typeface="Times New Roman" panose="02020603050405020304" pitchFamily="18" charset="0"/>
              </a:rPr>
              <a:t>[Next slide]</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82300"/>
                </a:solidFill>
                <a:effectLst/>
                <a:uLnTx/>
                <a:uFillTx/>
                <a:latin typeface="Times New Roman" panose="02020603050405020304"/>
                <a:ea typeface="+mn-ea"/>
                <a:cs typeface="+mn-cs"/>
              </a:rPr>
              <a:t>Desirable Characteristics of Data Repositories for Federally Funded Research. </a:t>
            </a:r>
            <a:r>
              <a:rPr kumimoji="0" lang="en-US" sz="1200" b="0" i="0" u="none" strike="noStrike" kern="1200" cap="none" spc="0" normalizeH="0" baseline="0" noProof="0" dirty="0">
                <a:ln>
                  <a:noFill/>
                </a:ln>
                <a:solidFill>
                  <a:srgbClr val="182300"/>
                </a:solidFill>
                <a:effectLst/>
                <a:uLnTx/>
                <a:uFillTx/>
                <a:latin typeface="Times New Roman" panose="02020603050405020304"/>
                <a:ea typeface="+mn-ea"/>
                <a:cs typeface="+mn-cs"/>
              </a:rPr>
              <a:t>National Science and Technology Council (NSTC) Subcommittee on Open Science (SOS), 2022. </a:t>
            </a:r>
            <a:r>
              <a:rPr kumimoji="0" lang="en-US" sz="1200" b="0" i="0" u="none" strike="noStrike" kern="1200" cap="none" spc="0" normalizeH="0" baseline="0" noProof="0" dirty="0">
                <a:ln>
                  <a:noFill/>
                </a:ln>
                <a:solidFill>
                  <a:srgbClr val="182300"/>
                </a:solidFill>
                <a:effectLst/>
                <a:uLnTx/>
                <a:uFillTx/>
                <a:latin typeface="Times New Roman" panose="02020603050405020304"/>
                <a:ea typeface="+mn-ea"/>
                <a:cs typeface="+mn-cs"/>
                <a:hlinkClick r:id="rId3"/>
              </a:rPr>
              <a:t>https://rosap.ntl.bts.gov/view/dot/62310</a:t>
            </a:r>
            <a:r>
              <a:rPr kumimoji="0" lang="en-US" sz="1200" b="0" i="0" u="none" strike="noStrike" kern="1200" cap="none" spc="0" normalizeH="0" baseline="0" noProof="0" dirty="0">
                <a:ln>
                  <a:noFill/>
                </a:ln>
                <a:solidFill>
                  <a:srgbClr val="182300"/>
                </a:solidFill>
                <a:effectLst/>
                <a:uLnTx/>
                <a:uFillTx/>
                <a:latin typeface="Times New Roman" panose="02020603050405020304"/>
                <a:ea typeface="+mn-ea"/>
                <a:cs typeface="+mn-cs"/>
              </a:rPr>
              <a:t> </a:t>
            </a:r>
          </a:p>
          <a:p>
            <a:pPr marL="0" marR="0" lvl="0" indent="0" defTabSz="6858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srgbClr val="182300"/>
              </a:solidFill>
              <a:effectLst/>
              <a:uLnTx/>
              <a:uFillTx/>
              <a:latin typeface="Times New Roman" panose="02020603050405020304" pitchFamily="18" charset="0"/>
              <a:ea typeface="+mn-ea"/>
              <a:cs typeface="Times New Roman" panose="02020603050405020304" pitchFamily="18" charset="0"/>
            </a:endParaRPr>
          </a:p>
          <a:p>
            <a:pPr>
              <a:lnSpc>
                <a:spcPct val="100000"/>
              </a:lnSpc>
              <a:spcBef>
                <a:spcPts val="0"/>
              </a:spcBef>
              <a:spcAft>
                <a:spcPts val="0"/>
              </a:spcAft>
              <a:defRPr/>
            </a:pPr>
            <a:r>
              <a:rPr lang="en-US" sz="1200" b="1" dirty="0">
                <a:solidFill>
                  <a:srgbClr val="182300"/>
                </a:solidFill>
                <a:latin typeface="Times New Roman" panose="02020603050405020304"/>
              </a:rPr>
              <a:t>“Guidelines for Evaluating Repositories for Conformance with the DOT Public Access Plan” from </a:t>
            </a:r>
            <a:r>
              <a:rPr kumimoji="0" lang="en-US" sz="1200" b="1" i="0" u="none" strike="noStrike" kern="1200" cap="none" spc="0" normalizeH="0" baseline="0" noProof="0" dirty="0">
                <a:ln>
                  <a:noFill/>
                </a:ln>
                <a:solidFill>
                  <a:srgbClr val="182300"/>
                </a:solidFill>
                <a:effectLst/>
                <a:uLnTx/>
                <a:uFillTx/>
                <a:latin typeface="Times New Roman" panose="02020603050405020304"/>
                <a:ea typeface="+mn-ea"/>
                <a:cs typeface="+mn-cs"/>
              </a:rPr>
              <a:t>U.S. DOT Public Access Guidance website. </a:t>
            </a:r>
            <a:r>
              <a:rPr kumimoji="0" lang="en-US" sz="1200" i="0" u="none" strike="noStrike" kern="1200" cap="none" spc="0" normalizeH="0" baseline="0" noProof="0" dirty="0">
                <a:ln>
                  <a:noFill/>
                </a:ln>
                <a:solidFill>
                  <a:srgbClr val="182300"/>
                </a:solidFill>
                <a:effectLst/>
                <a:uLnTx/>
                <a:uFillTx/>
                <a:latin typeface="Times New Roman" panose="02020603050405020304"/>
                <a:ea typeface="+mn-ea"/>
                <a:cs typeface="+mn-cs"/>
              </a:rPr>
              <a:t>(2016 to 2022).</a:t>
            </a:r>
            <a:r>
              <a:rPr kumimoji="0" lang="en-US" sz="1200" b="1" i="0" u="none" strike="noStrike" kern="1200" cap="none" spc="0" normalizeH="0" baseline="0" noProof="0" dirty="0">
                <a:ln>
                  <a:noFill/>
                </a:ln>
                <a:solidFill>
                  <a:srgbClr val="182300"/>
                </a:solidFill>
                <a:effectLst/>
                <a:uLnTx/>
                <a:uFillTx/>
                <a:latin typeface="Times New Roman" panose="02020603050405020304"/>
                <a:ea typeface="+mn-ea"/>
                <a:cs typeface="+mn-cs"/>
              </a:rPr>
              <a:t> </a:t>
            </a:r>
            <a:r>
              <a:rPr kumimoji="0" lang="en-US" sz="1200" i="0" u="none" strike="noStrike" kern="1200" cap="none" spc="0" normalizeH="0" baseline="0" noProof="0" dirty="0">
                <a:ln>
                  <a:noFill/>
                </a:ln>
                <a:solidFill>
                  <a:srgbClr val="182300"/>
                </a:solidFill>
                <a:effectLst/>
                <a:uLnTx/>
                <a:uFillTx/>
                <a:latin typeface="Times New Roman" panose="02020603050405020304"/>
                <a:ea typeface="+mn-ea"/>
                <a:cs typeface="+mn-cs"/>
              </a:rPr>
              <a:t>United States. Department of Transportation. (2022)</a:t>
            </a:r>
            <a:r>
              <a:rPr kumimoji="0" lang="en-US" sz="1200" b="1" i="0" u="none" strike="noStrike" kern="1200" cap="none" spc="0" normalizeH="0" baseline="0" noProof="0" dirty="0">
                <a:ln>
                  <a:noFill/>
                </a:ln>
                <a:solidFill>
                  <a:srgbClr val="182300"/>
                </a:solidFill>
                <a:effectLst/>
                <a:uLnTx/>
                <a:uFillTx/>
                <a:latin typeface="Times New Roman" panose="02020603050405020304"/>
                <a:ea typeface="+mn-ea"/>
                <a:cs typeface="+mn-cs"/>
              </a:rPr>
              <a:t> </a:t>
            </a:r>
            <a:r>
              <a:rPr lang="en-US" sz="1200" dirty="0">
                <a:hlinkClick r:id="rId4"/>
              </a:rPr>
              <a:t>https://doi.org/10.21949/1520563</a:t>
            </a:r>
            <a:endParaRPr lang="en-US" sz="1200" dirty="0">
              <a:solidFill>
                <a:srgbClr val="182300"/>
              </a:solidFill>
              <a:latin typeface="Times New Roman" panose="02020603050405020304"/>
            </a:endParaRPr>
          </a:p>
          <a:p>
            <a:pPr>
              <a:lnSpc>
                <a:spcPct val="100000"/>
              </a:lnSpc>
              <a:spcBef>
                <a:spcPts val="0"/>
              </a:spcBef>
              <a:spcAft>
                <a:spcPts val="0"/>
              </a:spcAft>
              <a:defRPr/>
            </a:pPr>
            <a:endParaRPr lang="en-US" sz="1200" b="1" dirty="0">
              <a:solidFill>
                <a:srgbClr val="182300"/>
              </a:solidFill>
              <a:latin typeface="Times New Roman" panose="02020603050405020304"/>
            </a:endParaRPr>
          </a:p>
          <a:p>
            <a:pPr>
              <a:lnSpc>
                <a:spcPct val="100000"/>
              </a:lnSpc>
              <a:spcBef>
                <a:spcPts val="0"/>
              </a:spcBef>
              <a:spcAft>
                <a:spcPts val="0"/>
              </a:spcAft>
              <a:defRPr/>
            </a:pPr>
            <a:r>
              <a:rPr lang="en-US" sz="1200" b="1" dirty="0">
                <a:solidFill>
                  <a:srgbClr val="182300"/>
                </a:solidFill>
                <a:latin typeface="Times New Roman" panose="02020603050405020304"/>
              </a:rPr>
              <a:t>“Data Repositories Conformant with the DOT Public Access Plan” from </a:t>
            </a:r>
            <a:r>
              <a:rPr kumimoji="0" lang="en-US" sz="1200" b="1" i="0" u="none" strike="noStrike" kern="1200" cap="none" spc="0" normalizeH="0" baseline="0" noProof="0" dirty="0">
                <a:ln>
                  <a:noFill/>
                </a:ln>
                <a:solidFill>
                  <a:srgbClr val="182300"/>
                </a:solidFill>
                <a:effectLst/>
                <a:uLnTx/>
                <a:uFillTx/>
                <a:latin typeface="Times New Roman" panose="02020603050405020304"/>
                <a:ea typeface="+mn-ea"/>
                <a:cs typeface="+mn-cs"/>
              </a:rPr>
              <a:t>U.S. DOT Public Access Guidance website. </a:t>
            </a:r>
            <a:r>
              <a:rPr kumimoji="0" lang="en-US" sz="1200" i="0" u="none" strike="noStrike" kern="1200" cap="none" spc="0" normalizeH="0" baseline="0" noProof="0" dirty="0">
                <a:ln>
                  <a:noFill/>
                </a:ln>
                <a:solidFill>
                  <a:srgbClr val="182300"/>
                </a:solidFill>
                <a:effectLst/>
                <a:uLnTx/>
                <a:uFillTx/>
                <a:latin typeface="Times New Roman" panose="02020603050405020304"/>
                <a:ea typeface="+mn-ea"/>
                <a:cs typeface="+mn-cs"/>
              </a:rPr>
              <a:t>(2016 to 2022).</a:t>
            </a:r>
            <a:r>
              <a:rPr kumimoji="0" lang="en-US" sz="1200" b="1" i="0" u="none" strike="noStrike" kern="1200" cap="none" spc="0" normalizeH="0" baseline="0" noProof="0" dirty="0">
                <a:ln>
                  <a:noFill/>
                </a:ln>
                <a:solidFill>
                  <a:srgbClr val="182300"/>
                </a:solidFill>
                <a:effectLst/>
                <a:uLnTx/>
                <a:uFillTx/>
                <a:latin typeface="Times New Roman" panose="02020603050405020304"/>
                <a:ea typeface="+mn-ea"/>
                <a:cs typeface="+mn-cs"/>
              </a:rPr>
              <a:t> </a:t>
            </a:r>
            <a:r>
              <a:rPr kumimoji="0" lang="en-US" sz="1200" i="0" u="none" strike="noStrike" kern="1200" cap="none" spc="0" normalizeH="0" baseline="0" noProof="0" dirty="0">
                <a:ln>
                  <a:noFill/>
                </a:ln>
                <a:solidFill>
                  <a:srgbClr val="182300"/>
                </a:solidFill>
                <a:effectLst/>
                <a:uLnTx/>
                <a:uFillTx/>
                <a:latin typeface="Times New Roman" panose="02020603050405020304"/>
                <a:ea typeface="+mn-ea"/>
                <a:cs typeface="+mn-cs"/>
              </a:rPr>
              <a:t>United States. Department of Transportation. (2022)</a:t>
            </a:r>
            <a:r>
              <a:rPr kumimoji="0" lang="en-US" sz="1200" b="1" i="0" u="none" strike="noStrike" kern="1200" cap="none" spc="0" normalizeH="0" baseline="0" noProof="0" dirty="0">
                <a:ln>
                  <a:noFill/>
                </a:ln>
                <a:solidFill>
                  <a:srgbClr val="182300"/>
                </a:solidFill>
                <a:effectLst/>
                <a:uLnTx/>
                <a:uFillTx/>
                <a:latin typeface="Times New Roman" panose="02020603050405020304"/>
                <a:ea typeface="+mn-ea"/>
                <a:cs typeface="+mn-cs"/>
              </a:rPr>
              <a:t> </a:t>
            </a:r>
            <a:r>
              <a:rPr lang="en-US" sz="1200" dirty="0">
                <a:hlinkClick r:id="rId5"/>
              </a:rPr>
              <a:t>https://doi.org/10.21949/1520566</a:t>
            </a:r>
            <a:endParaRPr lang="en-US" sz="1200" dirty="0">
              <a:solidFill>
                <a:srgbClr val="182300"/>
              </a:solidFill>
              <a:latin typeface="Times New Roman" panose="02020603050405020304"/>
            </a:endParaRPr>
          </a:p>
          <a:p>
            <a:pPr marL="0" marR="0" lvl="0" indent="0" defTabSz="685800" rtl="0" eaLnBrk="1" fontAlgn="auto" latinLnBrk="0" hangingPunct="1">
              <a:lnSpc>
                <a:spcPct val="100000"/>
              </a:lnSpc>
              <a:spcBef>
                <a:spcPts val="0"/>
              </a:spcBef>
              <a:spcAft>
                <a:spcPts val="0"/>
              </a:spcAft>
              <a:buClrTx/>
              <a:buSzTx/>
              <a:buFontTx/>
              <a:buNone/>
              <a:tabLst/>
              <a:defRPr/>
            </a:pPr>
            <a:endParaRPr lang="en-US" sz="1200" b="1" dirty="0">
              <a:solidFill>
                <a:srgbClr val="182300"/>
              </a:solidFill>
              <a:latin typeface="Times New Roman" panose="02020603050405020304" pitchFamily="18" charset="0"/>
              <a:cs typeface="Times New Roman" panose="02020603050405020304" pitchFamily="18" charset="0"/>
            </a:endParaRPr>
          </a:p>
          <a:p>
            <a:pPr marL="0" marR="0" lvl="0" indent="0" defTabSz="6858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82300"/>
                </a:solidFill>
                <a:effectLst/>
                <a:uLnTx/>
                <a:uFillTx/>
                <a:latin typeface="Times New Roman" panose="02020603050405020304" pitchFamily="18" charset="0"/>
                <a:ea typeface="+mn-ea"/>
                <a:cs typeface="Times New Roman" panose="02020603050405020304" pitchFamily="18" charset="0"/>
              </a:rPr>
              <a:t>Considerations on Data Retention: Presentation to the Open Mobility Foundation’s Privacy, Security, and Transparency Committee. </a:t>
            </a:r>
            <a:r>
              <a:rPr lang="en-US" sz="1200" dirty="0">
                <a:solidFill>
                  <a:srgbClr val="182300"/>
                </a:solidFill>
                <a:latin typeface="Times New Roman" panose="02020603050405020304" pitchFamily="18" charset="0"/>
                <a:cs typeface="Times New Roman" panose="02020603050405020304" pitchFamily="18" charset="0"/>
              </a:rPr>
              <a:t>Leighton Christiansen. 2022. </a:t>
            </a:r>
            <a:r>
              <a:rPr lang="en-US" sz="1200" dirty="0">
                <a:solidFill>
                  <a:srgbClr val="182300"/>
                </a:solidFill>
                <a:latin typeface="Times New Roman" panose="02020603050405020304" pitchFamily="18" charset="0"/>
                <a:cs typeface="Times New Roman" panose="02020603050405020304" pitchFamily="18" charset="0"/>
                <a:hlinkClick r:id="rId6"/>
              </a:rPr>
              <a:t>https://doi.org/10.21949/1526875</a:t>
            </a:r>
            <a:r>
              <a:rPr lang="en-US" sz="1200" dirty="0">
                <a:solidFill>
                  <a:srgbClr val="182300"/>
                </a:solidFill>
                <a:latin typeface="Times New Roman" panose="02020603050405020304" pitchFamily="18" charset="0"/>
                <a:cs typeface="Times New Roman" panose="02020603050405020304" pitchFamily="18" charset="0"/>
              </a:rPr>
              <a:t> </a:t>
            </a:r>
            <a:endParaRPr kumimoji="0" lang="en-US" sz="1200" b="1" i="0" u="none" strike="noStrike" kern="1200" cap="none" spc="0" normalizeH="0" baseline="0" noProof="0" dirty="0">
              <a:ln>
                <a:noFill/>
              </a:ln>
              <a:solidFill>
                <a:srgbClr val="182300"/>
              </a:solidFill>
              <a:effectLst/>
              <a:uLnTx/>
              <a:uFillTx/>
              <a:latin typeface="Times New Roman" panose="02020603050405020304" pitchFamily="18" charset="0"/>
              <a:ea typeface="+mn-ea"/>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530193B-564F-4854-8A52-728F3FB19C85}" type="slidenum">
              <a:rPr lang="en-US" noProof="0" smtClean="0"/>
              <a:t>32</a:t>
            </a:fld>
            <a:endParaRPr lang="en-US" noProof="0" dirty="0"/>
          </a:p>
        </p:txBody>
      </p:sp>
    </p:spTree>
    <p:extLst>
      <p:ext uri="{BB962C8B-B14F-4D97-AF65-F5344CB8AC3E}">
        <p14:creationId xmlns:p14="http://schemas.microsoft.com/office/powerpoint/2010/main" val="42463238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spcBef>
                <a:spcPts val="0"/>
              </a:spcBef>
              <a:spcAft>
                <a:spcPts val="0"/>
              </a:spcAft>
            </a:pPr>
            <a:r>
              <a:rPr lang="en-US" sz="1200" dirty="0">
                <a:latin typeface="Times New Roman" panose="02020603050405020304" pitchFamily="18" charset="0"/>
                <a:cs typeface="Times New Roman" panose="02020603050405020304" pitchFamily="18" charset="0"/>
              </a:rPr>
              <a:t>Slide Title: Federal &amp; NTL Public Access &amp; Open Science Resources </a:t>
            </a:r>
          </a:p>
          <a:p>
            <a:pPr>
              <a:lnSpc>
                <a:spcPct val="100000"/>
              </a:lnSpc>
              <a:spcBef>
                <a:spcPts val="0"/>
              </a:spcBef>
              <a:spcAft>
                <a:spcPts val="0"/>
              </a:spcAft>
            </a:pPr>
            <a:r>
              <a:rPr lang="en-US" sz="1200" dirty="0">
                <a:latin typeface="Times New Roman" panose="02020603050405020304" pitchFamily="18" charset="0"/>
                <a:cs typeface="Times New Roman" panose="02020603050405020304" pitchFamily="18" charset="0"/>
              </a:rPr>
              <a:t>[Next slide]</a:t>
            </a:r>
          </a:p>
          <a:p>
            <a:pPr marL="0" marR="0" lvl="0" indent="0" defTabSz="6858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82300"/>
                </a:solidFill>
                <a:effectLst/>
                <a:uLnTx/>
                <a:uFillTx/>
                <a:latin typeface="Times New Roman" panose="02020603050405020304" pitchFamily="18" charset="0"/>
                <a:ea typeface="+mn-ea"/>
                <a:cs typeface="Times New Roman" panose="02020603050405020304" pitchFamily="18" charset="0"/>
              </a:rPr>
              <a:t>Increasing Access to the Results of Federally Funded Scientific Research</a:t>
            </a:r>
            <a:r>
              <a:rPr kumimoji="0" lang="en-US" sz="1200" i="0" u="none" strike="noStrike" kern="1200" cap="none" spc="0" normalizeH="0" baseline="0" noProof="0" dirty="0">
                <a:ln>
                  <a:noFill/>
                </a:ln>
                <a:solidFill>
                  <a:srgbClr val="182300"/>
                </a:solidFill>
                <a:effectLst/>
                <a:uLnTx/>
                <a:uFillTx/>
                <a:latin typeface="Times New Roman" panose="02020603050405020304" pitchFamily="18" charset="0"/>
                <a:ea typeface="+mn-ea"/>
                <a:cs typeface="Times New Roman" panose="02020603050405020304" pitchFamily="18" charset="0"/>
              </a:rPr>
              <a:t>. [Memorandum]. (2013-02-22) John P. Holdren, White House Office of Science and Technology Policy (OSTP). </a:t>
            </a:r>
            <a:r>
              <a:rPr kumimoji="0" lang="en-US" sz="1200" i="0" u="none" strike="noStrike" kern="1200" cap="none" spc="0" normalizeH="0" baseline="0" noProof="0" dirty="0">
                <a:ln>
                  <a:noFill/>
                </a:ln>
                <a:solidFill>
                  <a:srgbClr val="182300"/>
                </a:solidFill>
                <a:effectLst/>
                <a:uLnTx/>
                <a:uFillTx/>
                <a:latin typeface="Times New Roman" panose="02020603050405020304" pitchFamily="18" charset="0"/>
                <a:ea typeface="+mn-ea"/>
                <a:cs typeface="Times New Roman" panose="02020603050405020304" pitchFamily="18" charset="0"/>
                <a:hlinkClick r:id="rId3"/>
              </a:rPr>
              <a:t>https://rosap.ntl.bts.gov/view/dot/34953</a:t>
            </a:r>
            <a:endParaRPr kumimoji="0" lang="en-US" sz="1200" i="0" u="none" strike="noStrike" kern="1200" cap="none" spc="0" normalizeH="0" baseline="0" noProof="0" dirty="0">
              <a:ln>
                <a:noFill/>
              </a:ln>
              <a:solidFill>
                <a:srgbClr val="182300"/>
              </a:solidFill>
              <a:effectLst/>
              <a:uLnTx/>
              <a:uFillTx/>
              <a:latin typeface="Times New Roman" panose="02020603050405020304" pitchFamily="18" charset="0"/>
              <a:ea typeface="+mn-ea"/>
              <a:cs typeface="Times New Roman" panose="02020603050405020304" pitchFamily="18" charset="0"/>
            </a:endParaRPr>
          </a:p>
          <a:p>
            <a:pPr>
              <a:lnSpc>
                <a:spcPct val="100000"/>
              </a:lnSpc>
              <a:spcBef>
                <a:spcPts val="0"/>
              </a:spcBef>
              <a:spcAft>
                <a:spcPts val="0"/>
              </a:spcAft>
              <a:defRPr/>
            </a:pPr>
            <a:endParaRPr kumimoji="0" lang="en-US" sz="1200" b="1" i="0" u="none" strike="noStrike" kern="1200" cap="none" spc="0" normalizeH="0" baseline="0" noProof="0" dirty="0">
              <a:ln>
                <a:noFill/>
              </a:ln>
              <a:solidFill>
                <a:srgbClr val="182300"/>
              </a:solidFill>
              <a:effectLst/>
              <a:uLnTx/>
              <a:uFillTx/>
              <a:latin typeface="Times New Roman" panose="02020603050405020304" pitchFamily="18" charset="0"/>
              <a:ea typeface="+mn-ea"/>
              <a:cs typeface="Times New Roman" panose="02020603050405020304" pitchFamily="18" charset="0"/>
            </a:endParaRPr>
          </a:p>
          <a:p>
            <a:pPr>
              <a:lnSpc>
                <a:spcPct val="100000"/>
              </a:lnSpc>
              <a:spcBef>
                <a:spcPts val="0"/>
              </a:spcBef>
              <a:spcAft>
                <a:spcPts val="0"/>
              </a:spcAft>
              <a:defRPr/>
            </a:pPr>
            <a:r>
              <a:rPr kumimoji="0" lang="en-US" sz="1200" b="1" i="0" u="none" strike="noStrike" kern="1200" cap="none" spc="0" normalizeH="0" baseline="0" noProof="0" dirty="0">
                <a:ln>
                  <a:noFill/>
                </a:ln>
                <a:solidFill>
                  <a:srgbClr val="182300"/>
                </a:solidFill>
                <a:effectLst/>
                <a:uLnTx/>
                <a:uFillTx/>
                <a:latin typeface="Times New Roman" panose="02020603050405020304" pitchFamily="18" charset="0"/>
                <a:ea typeface="+mn-ea"/>
                <a:cs typeface="Times New Roman" panose="02020603050405020304" pitchFamily="18" charset="0"/>
              </a:rPr>
              <a:t>Ensuring Free, Immediate, and Equitable Access to Federally Funded Research</a:t>
            </a:r>
            <a:r>
              <a:rPr kumimoji="0" lang="en-US" sz="1200" i="0" u="none" strike="noStrike" kern="1200" cap="none" spc="0" normalizeH="0" baseline="0" noProof="0" dirty="0">
                <a:ln>
                  <a:noFill/>
                </a:ln>
                <a:solidFill>
                  <a:srgbClr val="182300"/>
                </a:solidFill>
                <a:effectLst/>
                <a:uLnTx/>
                <a:uFillTx/>
                <a:latin typeface="Times New Roman" panose="02020603050405020304" pitchFamily="18" charset="0"/>
                <a:ea typeface="+mn-ea"/>
                <a:cs typeface="Times New Roman" panose="02020603050405020304" pitchFamily="18" charset="0"/>
              </a:rPr>
              <a:t>. [Memorandum]. (2022-08-25) Dr. Alondra Nelson, White House Office of Science and Technology Policy (OSTP). </a:t>
            </a:r>
            <a:r>
              <a:rPr lang="en-US" sz="1200" dirty="0">
                <a:latin typeface="Times New Roman" panose="02020603050405020304" pitchFamily="18" charset="0"/>
                <a:cs typeface="Times New Roman" panose="02020603050405020304" pitchFamily="18" charset="0"/>
                <a:hlinkClick r:id="rId4"/>
              </a:rPr>
              <a:t>https://www.whitehouse.gov/wp-content/uploads/2022/08/08-2022-OSTP-Public-Access-Memo.pdf</a:t>
            </a:r>
            <a:r>
              <a:rPr lang="en-US" sz="1200" dirty="0">
                <a:latin typeface="Times New Roman" panose="02020603050405020304" pitchFamily="18" charset="0"/>
                <a:cs typeface="Times New Roman" panose="02020603050405020304" pitchFamily="18" charset="0"/>
              </a:rPr>
              <a:t> </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srgbClr val="182300"/>
              </a:solidFill>
              <a:effectLst/>
              <a:uLnTx/>
              <a:uFillTx/>
              <a:latin typeface="Times New Roman" panose="02020603050405020304" pitchFamily="18" charset="0"/>
              <a:ea typeface="+mn-ea"/>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82300"/>
                </a:solidFill>
                <a:effectLst/>
                <a:uLnTx/>
                <a:uFillTx/>
                <a:latin typeface="Times New Roman" panose="02020603050405020304" pitchFamily="18" charset="0"/>
                <a:ea typeface="+mn-ea"/>
                <a:cs typeface="Times New Roman" panose="02020603050405020304" pitchFamily="18" charset="0"/>
              </a:rPr>
              <a:t>Desirable Characteristics of Data Repositories for Federally Funded Research. </a:t>
            </a:r>
            <a:r>
              <a:rPr kumimoji="0" lang="en-US" sz="1200" b="0" i="0" u="none" strike="noStrike" kern="1200" cap="none" spc="0" normalizeH="0" baseline="0" noProof="0" dirty="0">
                <a:ln>
                  <a:noFill/>
                </a:ln>
                <a:solidFill>
                  <a:srgbClr val="182300"/>
                </a:solidFill>
                <a:effectLst/>
                <a:uLnTx/>
                <a:uFillTx/>
                <a:latin typeface="Times New Roman" panose="02020603050405020304" pitchFamily="18" charset="0"/>
                <a:ea typeface="+mn-ea"/>
                <a:cs typeface="Times New Roman" panose="02020603050405020304" pitchFamily="18" charset="0"/>
              </a:rPr>
              <a:t>National Science and Technology Council (NSTC) Subcommittee on Open Science (SOS), 2022. </a:t>
            </a:r>
            <a:r>
              <a:rPr kumimoji="0" lang="en-US" sz="1200" b="0" i="0" u="none" strike="noStrike" kern="1200" cap="none" spc="0" normalizeH="0" baseline="0" noProof="0" dirty="0">
                <a:ln>
                  <a:noFill/>
                </a:ln>
                <a:solidFill>
                  <a:srgbClr val="182300"/>
                </a:solidFill>
                <a:effectLst/>
                <a:uLnTx/>
                <a:uFillTx/>
                <a:latin typeface="Times New Roman" panose="02020603050405020304" pitchFamily="18" charset="0"/>
                <a:ea typeface="+mn-ea"/>
                <a:cs typeface="Times New Roman" panose="02020603050405020304" pitchFamily="18" charset="0"/>
                <a:hlinkClick r:id="rId5"/>
              </a:rPr>
              <a:t>https://rosap.ntl.bts.gov/view/dot/62310</a:t>
            </a:r>
            <a:r>
              <a:rPr kumimoji="0" lang="en-US" sz="1200" b="0" i="0" u="none" strike="noStrike" kern="1200" cap="none" spc="0" normalizeH="0" baseline="0" noProof="0" dirty="0">
                <a:ln>
                  <a:noFill/>
                </a:ln>
                <a:solidFill>
                  <a:srgbClr val="182300"/>
                </a:solidFill>
                <a:effectLst/>
                <a:uLnTx/>
                <a:uFillTx/>
                <a:latin typeface="Times New Roman" panose="02020603050405020304" pitchFamily="18" charset="0"/>
                <a:ea typeface="+mn-ea"/>
                <a:cs typeface="Times New Roman" panose="02020603050405020304" pitchFamily="18" charset="0"/>
              </a:rPr>
              <a:t>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200" b="1" dirty="0">
              <a:solidFill>
                <a:srgbClr val="182300"/>
              </a:solidFill>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US" sz="1200" b="1" dirty="0">
                <a:solidFill>
                  <a:srgbClr val="182300"/>
                </a:solidFill>
                <a:latin typeface="Times New Roman" panose="02020603050405020304" pitchFamily="18" charset="0"/>
                <a:cs typeface="Times New Roman" panose="02020603050405020304" pitchFamily="18" charset="0"/>
              </a:rPr>
              <a:t>Open.Science.gov. </a:t>
            </a:r>
            <a:r>
              <a:rPr lang="en-US" sz="1200" dirty="0">
                <a:solidFill>
                  <a:srgbClr val="182300"/>
                </a:solidFill>
                <a:latin typeface="Times New Roman" panose="02020603050405020304" pitchFamily="18" charset="0"/>
                <a:cs typeface="Times New Roman" panose="02020603050405020304" pitchFamily="18" charset="0"/>
              </a:rPr>
              <a:t>Office of Science and Technology Policy. </a:t>
            </a:r>
            <a:r>
              <a:rPr lang="en-US" sz="1200" dirty="0">
                <a:solidFill>
                  <a:srgbClr val="182300"/>
                </a:solidFill>
                <a:latin typeface="Times New Roman" panose="02020603050405020304" pitchFamily="18" charset="0"/>
                <a:cs typeface="Times New Roman" panose="02020603050405020304" pitchFamily="18" charset="0"/>
                <a:hlinkClick r:id="rId6"/>
              </a:rPr>
              <a:t>https://open.science.gov/</a:t>
            </a:r>
            <a:r>
              <a:rPr lang="en-US" sz="1200" dirty="0">
                <a:solidFill>
                  <a:srgbClr val="182300"/>
                </a:solidFill>
                <a:latin typeface="Times New Roman" panose="02020603050405020304" pitchFamily="18" charset="0"/>
                <a:cs typeface="Times New Roman" panose="02020603050405020304" pitchFamily="18" charset="0"/>
              </a:rPr>
              <a:t> </a:t>
            </a:r>
          </a:p>
          <a:p>
            <a:pPr>
              <a:lnSpc>
                <a:spcPct val="100000"/>
              </a:lnSpc>
              <a:spcBef>
                <a:spcPts val="0"/>
              </a:spcBef>
              <a:spcAft>
                <a:spcPts val="0"/>
              </a:spcAft>
              <a:defRPr/>
            </a:pPr>
            <a:endParaRPr kumimoji="0" lang="en-US" sz="1200" b="1" i="0" u="none" strike="noStrike" kern="1200" cap="none" spc="0" normalizeH="0" baseline="0" noProof="0" dirty="0">
              <a:ln>
                <a:noFill/>
              </a:ln>
              <a:solidFill>
                <a:srgbClr val="182300"/>
              </a:solidFill>
              <a:effectLst/>
              <a:uLnTx/>
              <a:uFillTx/>
              <a:latin typeface="Times New Roman" panose="02020603050405020304" pitchFamily="18" charset="0"/>
              <a:ea typeface="+mn-ea"/>
              <a:cs typeface="Times New Roman" panose="02020603050405020304" pitchFamily="18" charset="0"/>
            </a:endParaRPr>
          </a:p>
          <a:p>
            <a:pPr>
              <a:lnSpc>
                <a:spcPct val="100000"/>
              </a:lnSpc>
              <a:spcBef>
                <a:spcPts val="0"/>
              </a:spcBef>
              <a:spcAft>
                <a:spcPts val="0"/>
              </a:spcAft>
              <a:defRPr/>
            </a:pPr>
            <a:r>
              <a:rPr kumimoji="0" lang="en-US" sz="1200" b="1" i="0" u="none" strike="noStrike" kern="1200" cap="none" spc="0" normalizeH="0" baseline="0" noProof="0" dirty="0">
                <a:ln>
                  <a:noFill/>
                </a:ln>
                <a:solidFill>
                  <a:srgbClr val="182300"/>
                </a:solidFill>
                <a:effectLst/>
                <a:uLnTx/>
                <a:uFillTx/>
                <a:latin typeface="Times New Roman" panose="02020603050405020304" pitchFamily="18" charset="0"/>
                <a:ea typeface="+mn-ea"/>
                <a:cs typeface="Times New Roman" panose="02020603050405020304" pitchFamily="18" charset="0"/>
              </a:rPr>
              <a:t>U.S. Open Science Policy Perspectives &amp; Transportation: Open Science in Transportation: Challenges and Opportunities in a COVID-19 Era</a:t>
            </a:r>
            <a:r>
              <a:rPr kumimoji="0" lang="en-US" sz="1200" b="0" i="0" u="none" strike="noStrike" kern="1200" cap="none" spc="0" normalizeH="0" baseline="0" noProof="0" dirty="0">
                <a:ln>
                  <a:noFill/>
                </a:ln>
                <a:solidFill>
                  <a:srgbClr val="182300"/>
                </a:solidFill>
                <a:effectLst/>
                <a:uLnTx/>
                <a:uFillTx/>
                <a:latin typeface="Times New Roman" panose="02020603050405020304" pitchFamily="18" charset="0"/>
                <a:ea typeface="+mn-ea"/>
                <a:cs typeface="Times New Roman" panose="02020603050405020304" pitchFamily="18" charset="0"/>
              </a:rPr>
              <a:t>. Presented at Transportation Research Board 2021 Annual Meeting Workshop 1467. Leighton L Christiansen. 2021. </a:t>
            </a:r>
            <a:r>
              <a:rPr kumimoji="0" lang="en-US" sz="1200" b="0" i="0" u="none" strike="noStrike" kern="1200" cap="none" spc="0" normalizeH="0" baseline="0" noProof="0" dirty="0">
                <a:ln>
                  <a:noFill/>
                </a:ln>
                <a:solidFill>
                  <a:srgbClr val="182300"/>
                </a:solidFill>
                <a:effectLst/>
                <a:uLnTx/>
                <a:uFillTx/>
                <a:latin typeface="Times New Roman" panose="02020603050405020304" pitchFamily="18" charset="0"/>
                <a:ea typeface="+mn-ea"/>
                <a:cs typeface="Times New Roman" panose="02020603050405020304" pitchFamily="18" charset="0"/>
                <a:hlinkClick r:id="rId7"/>
              </a:rPr>
              <a:t>https://doi.org/10.21949/1520725</a:t>
            </a:r>
            <a:r>
              <a:rPr kumimoji="0" lang="en-US" sz="1200" b="0" i="0" u="none" strike="noStrike" kern="1200" cap="none" spc="0" normalizeH="0" baseline="0" noProof="0" dirty="0">
                <a:ln>
                  <a:noFill/>
                </a:ln>
                <a:solidFill>
                  <a:srgbClr val="182300"/>
                </a:solidFill>
                <a:effectLst/>
                <a:uLnTx/>
                <a:uFillTx/>
                <a:latin typeface="Times New Roman" panose="02020603050405020304" pitchFamily="18" charset="0"/>
                <a:ea typeface="+mn-ea"/>
                <a:cs typeface="Times New Roman" panose="02020603050405020304" pitchFamily="18" charset="0"/>
              </a:rPr>
              <a:t> </a:t>
            </a:r>
          </a:p>
        </p:txBody>
      </p:sp>
      <p:sp>
        <p:nvSpPr>
          <p:cNvPr id="4" name="Slide Number Placeholder 3"/>
          <p:cNvSpPr>
            <a:spLocks noGrp="1"/>
          </p:cNvSpPr>
          <p:nvPr>
            <p:ph type="sldNum" sz="quarter" idx="5"/>
          </p:nvPr>
        </p:nvSpPr>
        <p:spPr/>
        <p:txBody>
          <a:bodyPr/>
          <a:lstStyle/>
          <a:p>
            <a:fld id="{8530193B-564F-4854-8A52-728F3FB19C85}" type="slidenum">
              <a:rPr lang="en-US" noProof="0" smtClean="0"/>
              <a:t>33</a:t>
            </a:fld>
            <a:endParaRPr lang="en-US" noProof="0" dirty="0"/>
          </a:p>
        </p:txBody>
      </p:sp>
    </p:spTree>
    <p:extLst>
      <p:ext uri="{BB962C8B-B14F-4D97-AF65-F5344CB8AC3E}">
        <p14:creationId xmlns:p14="http://schemas.microsoft.com/office/powerpoint/2010/main" val="372267980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a:t>
            </a:r>
            <a:r>
              <a:rPr lang="en-US" sz="1200" dirty="0">
                <a:latin typeface="Times New Roman" panose="02020603050405020304" pitchFamily="18" charset="0"/>
                <a:cs typeface="Times New Roman" panose="02020603050405020304" pitchFamily="18" charset="0"/>
              </a:rPr>
              <a:t> Sharing Federal Science Background</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200" b="1" dirty="0">
                <a:latin typeface="Times New Roman" panose="02020603050405020304" pitchFamily="18" charset="0"/>
                <a:cs typeface="Times New Roman" panose="02020603050405020304" pitchFamily="18" charset="0"/>
              </a:rPr>
              <a:t>[Speaker Script] [None: Section Division Decorative Slide Only]</a:t>
            </a:r>
          </a:p>
          <a:p>
            <a:r>
              <a:rPr lang="en-US" sz="1200" b="1" dirty="0">
                <a:latin typeface="Times New Roman" panose="02020603050405020304" pitchFamily="18" charset="0"/>
                <a:cs typeface="Times New Roman" panose="02020603050405020304" pitchFamily="18" charset="0"/>
              </a:rPr>
              <a:t>[Next slide]</a:t>
            </a:r>
          </a:p>
          <a:p>
            <a:endParaRPr lang="en-US" sz="12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530193B-564F-4854-8A52-728F3FB19C85}" type="slidenum">
              <a:rPr lang="en-US" noProof="0" smtClean="0"/>
              <a:t>34</a:t>
            </a:fld>
            <a:endParaRPr lang="en-US" noProof="0" dirty="0"/>
          </a:p>
        </p:txBody>
      </p:sp>
    </p:spTree>
    <p:extLst>
      <p:ext uri="{BB962C8B-B14F-4D97-AF65-F5344CB8AC3E}">
        <p14:creationId xmlns:p14="http://schemas.microsoft.com/office/powerpoint/2010/main" val="115825573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 </a:t>
            </a:r>
            <a:r>
              <a:rPr lang="en-US" sz="1200" b="0" dirty="0">
                <a:latin typeface="Times New Roman" panose="02020603050405020304" pitchFamily="18" charset="0"/>
                <a:cs typeface="Times New Roman" panose="02020603050405020304" pitchFamily="18" charset="0"/>
              </a:rPr>
              <a:t>Sharing U.S. Government Research Before Public Access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[Speaker Script]:</a:t>
            </a:r>
          </a:p>
          <a:p>
            <a:pPr marL="0" lvl="0" indent="0" algn="l" rtl="0">
              <a:spcBef>
                <a:spcPts val="0"/>
              </a:spcBef>
              <a:spcAft>
                <a:spcPts val="0"/>
              </a:spcAft>
              <a:buNone/>
            </a:pPr>
            <a:r>
              <a:rPr lang="en-US" sz="1200" dirty="0">
                <a:latin typeface="Times New Roman" panose="02020603050405020304" pitchFamily="18" charset="0"/>
                <a:cs typeface="Times New Roman" panose="02020603050405020304" pitchFamily="18" charset="0"/>
              </a:rPr>
              <a:t>The U.S. Government has been sharing publications and research outputs with the public, in an organized way, since President Lincoln’s administration in 1861. </a:t>
            </a:r>
          </a:p>
          <a:p>
            <a:pPr marL="0" lvl="0" indent="0" algn="l" rtl="0">
              <a:spcBef>
                <a:spcPts val="0"/>
              </a:spcBef>
              <a:spcAft>
                <a:spcPts val="0"/>
              </a:spcAft>
              <a:buNone/>
            </a:pPr>
            <a:r>
              <a:rPr lang="en-US" sz="1200" dirty="0">
                <a:latin typeface="Times New Roman" panose="02020603050405020304" pitchFamily="18" charset="0"/>
                <a:cs typeface="Times New Roman" panose="02020603050405020304" pitchFamily="18" charset="0"/>
              </a:rPr>
              <a:t>There have been two bodies responsible for sharing federal research. Beginning in 1861 there was the U.S. Government Printing Office (GPO), which is now the Government Publications Office. Second, beginning in 1950, came the National Technical Information Service (NTIS), specifically created to share scientific, technical, and engineering information with the public.</a:t>
            </a:r>
            <a:endParaRPr lang="en-US" sz="1200" baseline="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[Next Slide]</a:t>
            </a:r>
          </a:p>
          <a:p>
            <a:pPr marL="0" lvl="0" indent="0" algn="l" rtl="0">
              <a:spcBef>
                <a:spcPts val="0"/>
              </a:spcBef>
              <a:spcAft>
                <a:spcPts val="0"/>
              </a:spcAft>
              <a:buNone/>
            </a:pPr>
            <a:endParaRPr lang="en-US" sz="1200" baseline="0" dirty="0">
              <a:latin typeface="Times New Roman" panose="02020603050405020304" pitchFamily="18" charset="0"/>
              <a:cs typeface="Times New Roman" panose="02020603050405020304" pitchFamily="18" charset="0"/>
            </a:endParaRPr>
          </a:p>
          <a:p>
            <a:pPr marL="0" lvl="0" indent="0" algn="l" rtl="0">
              <a:spcBef>
                <a:spcPts val="0"/>
              </a:spcBef>
              <a:spcAft>
                <a:spcPts val="0"/>
              </a:spcAft>
              <a:buNone/>
            </a:pPr>
            <a:r>
              <a:rPr lang="en-US" sz="1200" baseline="0" dirty="0">
                <a:latin typeface="Times New Roman" panose="02020603050405020304" pitchFamily="18" charset="0"/>
                <a:cs typeface="Times New Roman" panose="02020603050405020304" pitchFamily="18" charset="0"/>
              </a:rPr>
              <a:t>[Text of slide not presented orally:</a:t>
            </a:r>
          </a:p>
          <a:p>
            <a:pPr marL="0" lvl="0" indent="0" algn="l" rtl="0">
              <a:spcBef>
                <a:spcPts val="0"/>
              </a:spcBef>
              <a:spcAft>
                <a:spcPts val="0"/>
              </a:spcAft>
              <a:buNone/>
            </a:pPr>
            <a:r>
              <a:rPr lang="en-US" sz="1200" baseline="0" dirty="0">
                <a:latin typeface="Times New Roman" panose="02020603050405020304" pitchFamily="18" charset="0"/>
                <a:cs typeface="Times New Roman" panose="02020603050405020304" pitchFamily="18" charset="0"/>
              </a:rPr>
              <a:t>U.S. Government Publishing Office (GPO)</a:t>
            </a:r>
          </a:p>
          <a:p>
            <a:pPr marL="0" lvl="0" indent="0" algn="l" rtl="0">
              <a:spcBef>
                <a:spcPts val="0"/>
              </a:spcBef>
              <a:spcAft>
                <a:spcPts val="0"/>
              </a:spcAft>
              <a:buNone/>
            </a:pPr>
            <a:r>
              <a:rPr lang="en-US" sz="1200" baseline="0" dirty="0">
                <a:latin typeface="Times New Roman" panose="02020603050405020304" pitchFamily="18" charset="0"/>
                <a:cs typeface="Times New Roman" panose="02020603050405020304" pitchFamily="18" charset="0"/>
              </a:rPr>
              <a:t>https://www.gpo.gov/</a:t>
            </a:r>
          </a:p>
          <a:p>
            <a:pPr marL="171450" lvl="0" indent="-171450" algn="l" rtl="0">
              <a:spcBef>
                <a:spcPts val="0"/>
              </a:spcBef>
              <a:spcAft>
                <a:spcPts val="0"/>
              </a:spcAft>
            </a:pPr>
            <a:r>
              <a:rPr lang="en-US" sz="1200" baseline="0" dirty="0">
                <a:latin typeface="Times New Roman" panose="02020603050405020304" pitchFamily="18" charset="0"/>
                <a:cs typeface="Times New Roman" panose="02020603050405020304" pitchFamily="18" charset="0"/>
              </a:rPr>
              <a:t>Opens March 4, 1961 as Government Printing Office</a:t>
            </a:r>
          </a:p>
          <a:p>
            <a:pPr marL="171450" lvl="0" indent="-171450" algn="l" rtl="0">
              <a:spcBef>
                <a:spcPts val="0"/>
              </a:spcBef>
              <a:spcAft>
                <a:spcPts val="0"/>
              </a:spcAft>
            </a:pPr>
            <a:r>
              <a:rPr lang="en-US" sz="1200" baseline="0" dirty="0">
                <a:latin typeface="Times New Roman" panose="02020603050405020304" pitchFamily="18" charset="0"/>
                <a:cs typeface="Times New Roman" panose="02020603050405020304" pitchFamily="18" charset="0"/>
              </a:rPr>
              <a:t>Printing and binding for the Senate and House of Representatives, the Executive Branch, and the federal Judiciary.</a:t>
            </a:r>
          </a:p>
          <a:p>
            <a:pPr marL="171450" lvl="0" indent="-171450" algn="l" rtl="0">
              <a:spcBef>
                <a:spcPts val="0"/>
              </a:spcBef>
              <a:spcAft>
                <a:spcPts val="0"/>
              </a:spcAft>
            </a:pPr>
            <a:r>
              <a:rPr lang="en-US" sz="1200" baseline="0" dirty="0">
                <a:latin typeface="Times New Roman" panose="02020603050405020304" pitchFamily="18" charset="0"/>
                <a:cs typeface="Times New Roman" panose="02020603050405020304" pitchFamily="18" charset="0"/>
              </a:rPr>
              <a:t>Embraces digital future, and rebranded Government Publishing Office in 2014</a:t>
            </a:r>
          </a:p>
          <a:p>
            <a:pPr marL="171450" lvl="0" indent="-171450" algn="l" rtl="0">
              <a:spcBef>
                <a:spcPts val="0"/>
              </a:spcBef>
              <a:spcAft>
                <a:spcPts val="0"/>
              </a:spcAft>
            </a:pPr>
            <a:r>
              <a:rPr lang="en-US" sz="1200" baseline="0" dirty="0">
                <a:latin typeface="Times New Roman" panose="02020603050405020304" pitchFamily="18" charset="0"/>
                <a:cs typeface="Times New Roman" panose="02020603050405020304" pitchFamily="18" charset="0"/>
              </a:rPr>
              <a:t>GPO Style Manual: https://www.govinfo.gov/content/pkg/GPO-STYLEMANUAL-2016/pdf/GPO-STYLEMANUAL-2016.pdf </a:t>
            </a:r>
          </a:p>
          <a:p>
            <a:pPr marL="0" lvl="0" indent="0" algn="l" rtl="0">
              <a:spcBef>
                <a:spcPts val="0"/>
              </a:spcBef>
              <a:spcAft>
                <a:spcPts val="0"/>
              </a:spcAft>
              <a:buNone/>
            </a:pPr>
            <a:endParaRPr lang="en-US" sz="1200" baseline="0" dirty="0">
              <a:latin typeface="Times New Roman" panose="02020603050405020304" pitchFamily="18" charset="0"/>
              <a:cs typeface="Times New Roman" panose="02020603050405020304" pitchFamily="18" charset="0"/>
            </a:endParaRPr>
          </a:p>
          <a:p>
            <a:pPr marL="0" lvl="0" indent="0" algn="l" rtl="0">
              <a:spcBef>
                <a:spcPts val="0"/>
              </a:spcBef>
              <a:spcAft>
                <a:spcPts val="0"/>
              </a:spcAft>
              <a:buNone/>
            </a:pPr>
            <a:r>
              <a:rPr lang="en-US" sz="1200" baseline="0" dirty="0">
                <a:latin typeface="Times New Roman" panose="02020603050405020304" pitchFamily="18" charset="0"/>
                <a:cs typeface="Times New Roman" panose="02020603050405020304" pitchFamily="18" charset="0"/>
              </a:rPr>
              <a:t>National Technical Information Service (NTIS)</a:t>
            </a:r>
          </a:p>
          <a:p>
            <a:pPr marL="0" lvl="0" indent="0" algn="l" rtl="0">
              <a:spcBef>
                <a:spcPts val="0"/>
              </a:spcBef>
              <a:spcAft>
                <a:spcPts val="0"/>
              </a:spcAft>
              <a:buNone/>
            </a:pPr>
            <a:r>
              <a:rPr lang="en-US" sz="1200" baseline="0" dirty="0">
                <a:latin typeface="Times New Roman" panose="02020603050405020304" pitchFamily="18" charset="0"/>
                <a:cs typeface="Times New Roman" panose="02020603050405020304" pitchFamily="18" charset="0"/>
              </a:rPr>
              <a:t>https://www.ntis.gov/</a:t>
            </a:r>
          </a:p>
          <a:p>
            <a:pPr marL="171450" lvl="0" indent="-171450" algn="l" rtl="0">
              <a:spcBef>
                <a:spcPts val="0"/>
              </a:spcBef>
              <a:spcAft>
                <a:spcPts val="0"/>
              </a:spcAft>
            </a:pPr>
            <a:r>
              <a:rPr lang="en-US" sz="1200" baseline="0" dirty="0">
                <a:latin typeface="Times New Roman" panose="02020603050405020304" pitchFamily="18" charset="0"/>
                <a:cs typeface="Times New Roman" panose="02020603050405020304" pitchFamily="18" charset="0"/>
              </a:rPr>
              <a:t>Established by law on September 9, 1950, as “Publication Board”</a:t>
            </a:r>
          </a:p>
          <a:p>
            <a:pPr marL="171450" lvl="0" indent="-171450" algn="l" rtl="0">
              <a:spcBef>
                <a:spcPts val="0"/>
              </a:spcBef>
              <a:spcAft>
                <a:spcPts val="0"/>
              </a:spcAft>
            </a:pPr>
            <a:r>
              <a:rPr lang="en-US" sz="1200" baseline="0" dirty="0">
                <a:latin typeface="Times New Roman" panose="02020603050405020304" pitchFamily="18" charset="0"/>
                <a:cs typeface="Times New Roman" panose="02020603050405020304" pitchFamily="18" charset="0"/>
              </a:rPr>
              <a:t>Clearinghouse for the collection and dissemination of scientific, technical, and engineering information (STEI)</a:t>
            </a:r>
          </a:p>
          <a:p>
            <a:pPr marL="171450" lvl="0" indent="-171450" algn="l" rtl="0">
              <a:spcBef>
                <a:spcPts val="0"/>
              </a:spcBef>
              <a:spcAft>
                <a:spcPts val="0"/>
              </a:spcAft>
            </a:pPr>
            <a:r>
              <a:rPr lang="en-US" sz="1200" baseline="0" dirty="0">
                <a:latin typeface="Times New Roman" panose="02020603050405020304" pitchFamily="18" charset="0"/>
                <a:cs typeface="Times New Roman" panose="02020603050405020304" pitchFamily="18" charset="0"/>
              </a:rPr>
              <a:t>Federal agencies are required to send a copy of their STEI products to NTIS</a:t>
            </a:r>
          </a:p>
          <a:p>
            <a:pPr marL="171450" lvl="0" indent="-171450" algn="l" rtl="0">
              <a:spcBef>
                <a:spcPts val="0"/>
              </a:spcBef>
              <a:spcAft>
                <a:spcPts val="0"/>
              </a:spcAft>
            </a:pPr>
            <a:r>
              <a:rPr lang="en-US" sz="1200" baseline="0" dirty="0">
                <a:latin typeface="Times New Roman" panose="02020603050405020304" pitchFamily="18" charset="0"/>
                <a:cs typeface="Times New Roman" panose="02020603050405020304" pitchFamily="18" charset="0"/>
              </a:rPr>
              <a:t>NTIS catalogs, organizes, preserves and disseminates to public online through National Technical Reports Library (NTRL) https://ntrl.ntis.gov/NTRL/ ]</a:t>
            </a:r>
          </a:p>
          <a:p>
            <a:pPr marL="0" lvl="0" indent="0" algn="l" rtl="0">
              <a:spcBef>
                <a:spcPts val="0"/>
              </a:spcBef>
              <a:spcAft>
                <a:spcPts val="0"/>
              </a:spcAft>
              <a:buNone/>
            </a:pPr>
            <a:endParaRPr lang="en-US" sz="1200" baseline="0" dirty="0">
              <a:latin typeface="Times New Roman" panose="02020603050405020304" pitchFamily="18" charset="0"/>
              <a:cs typeface="Times New Roman" panose="02020603050405020304" pitchFamily="18" charset="0"/>
            </a:endParaRPr>
          </a:p>
          <a:p>
            <a:pPr marL="0" lvl="0" indent="0" algn="l" rtl="0">
              <a:spcBef>
                <a:spcPts val="0"/>
              </a:spcBef>
              <a:spcAft>
                <a:spcPts val="0"/>
              </a:spcAft>
              <a:buNone/>
            </a:pPr>
            <a:r>
              <a:rPr lang="en-US" sz="1200" baseline="0" dirty="0">
                <a:latin typeface="Times New Roman" panose="02020603050405020304" pitchFamily="18" charset="0"/>
                <a:cs typeface="Times New Roman" panose="02020603050405020304" pitchFamily="18" charset="0"/>
              </a:rPr>
              <a:t>[Expanded background text:</a:t>
            </a:r>
          </a:p>
          <a:p>
            <a:pPr marL="0" lvl="0" indent="0" algn="l" rtl="0">
              <a:spcBef>
                <a:spcPts val="0"/>
              </a:spcBef>
              <a:spcAft>
                <a:spcPts val="0"/>
              </a:spcAft>
              <a:buNone/>
            </a:pPr>
            <a:r>
              <a:rPr lang="en-US" sz="1200" dirty="0">
                <a:latin typeface="Times New Roman" panose="02020603050405020304" pitchFamily="18" charset="0"/>
                <a:cs typeface="Times New Roman" panose="02020603050405020304" pitchFamily="18" charset="0"/>
              </a:rPr>
              <a:t>The</a:t>
            </a:r>
            <a:r>
              <a:rPr lang="en-US" sz="1200" baseline="0" dirty="0">
                <a:latin typeface="Times New Roman" panose="02020603050405020304" pitchFamily="18" charset="0"/>
                <a:cs typeface="Times New Roman" panose="02020603050405020304" pitchFamily="18" charset="0"/>
              </a:rPr>
              <a:t> U.S. Government has been sharing publications and research outputs with the public, in an organized way, since 1861. Two of the many bodies responsible for sharing information and research are the U.S. Government Publishing Office (GPO) and the National Technical Information Service (NTIS). </a:t>
            </a:r>
          </a:p>
          <a:p>
            <a:pPr marL="0" lvl="0" indent="0" algn="l" rtl="0">
              <a:spcBef>
                <a:spcPts val="0"/>
              </a:spcBef>
              <a:spcAft>
                <a:spcPts val="0"/>
              </a:spcAft>
              <a:buNone/>
            </a:pPr>
            <a:endParaRPr lang="en-US" sz="1200" baseline="0" dirty="0">
              <a:latin typeface="Times New Roman" panose="02020603050405020304" pitchFamily="18" charset="0"/>
              <a:cs typeface="Times New Roman" panose="02020603050405020304" pitchFamily="18" charset="0"/>
            </a:endParaRPr>
          </a:p>
          <a:p>
            <a:pPr marL="0" lvl="0" indent="0" algn="l" rtl="0">
              <a:spcBef>
                <a:spcPts val="0"/>
              </a:spcBef>
              <a:spcAft>
                <a:spcPts val="0"/>
              </a:spcAft>
              <a:buNone/>
            </a:pPr>
            <a:r>
              <a:rPr lang="en-US" sz="1200" baseline="0" dirty="0">
                <a:latin typeface="Times New Roman" panose="02020603050405020304" pitchFamily="18" charset="0"/>
                <a:cs typeface="Times New Roman" panose="02020603050405020304" pitchFamily="18" charset="0"/>
              </a:rPr>
              <a:t>I won’t spend much time on these, except to point out that the 1950 law that established NTIS specifically calls for the sharing of scientific, technical, and engineering information (STEI) with the public.</a:t>
            </a:r>
          </a:p>
          <a:p>
            <a:pPr marL="0" lvl="0" indent="0" algn="l" rtl="0">
              <a:spcBef>
                <a:spcPts val="0"/>
              </a:spcBef>
              <a:spcAft>
                <a:spcPts val="0"/>
              </a:spcAft>
              <a:buNone/>
            </a:pPr>
            <a:endParaRPr lang="en-US" sz="1200" baseline="0" dirty="0">
              <a:latin typeface="Times New Roman" panose="02020603050405020304" pitchFamily="18" charset="0"/>
              <a:cs typeface="Times New Roman" panose="02020603050405020304" pitchFamily="18" charset="0"/>
            </a:endParaRPr>
          </a:p>
          <a:p>
            <a:pPr marL="0" lvl="0" indent="0" algn="l" rtl="0">
              <a:spcBef>
                <a:spcPts val="0"/>
              </a:spcBef>
              <a:spcAft>
                <a:spcPts val="0"/>
              </a:spcAft>
              <a:buNone/>
            </a:pPr>
            <a:r>
              <a:rPr lang="en-US" sz="1200" baseline="0" dirty="0">
                <a:latin typeface="Times New Roman" panose="02020603050405020304" pitchFamily="18" charset="0"/>
                <a:cs typeface="Times New Roman" panose="02020603050405020304" pitchFamily="18" charset="0"/>
              </a:rPr>
              <a:t>NTIS holds millions of records and also distributes scanned copies of many of its holdings. These can be accessed through a number of NTIS interfaces, including the National Technical Reports Library (NTRL) https://ntrl.ntis.gov/NTRL/  ]</a:t>
            </a:r>
          </a:p>
        </p:txBody>
      </p:sp>
      <p:sp>
        <p:nvSpPr>
          <p:cNvPr id="4" name="Slide Number Placeholder 3"/>
          <p:cNvSpPr>
            <a:spLocks noGrp="1"/>
          </p:cNvSpPr>
          <p:nvPr>
            <p:ph type="sldNum" sz="quarter" idx="5"/>
          </p:nvPr>
        </p:nvSpPr>
        <p:spPr/>
        <p:txBody>
          <a:bodyPr/>
          <a:lstStyle/>
          <a:p>
            <a:fld id="{8530193B-564F-4854-8A52-728F3FB19C85}" type="slidenum">
              <a:rPr lang="en-US" noProof="0" smtClean="0"/>
              <a:t>35</a:t>
            </a:fld>
            <a:endParaRPr lang="en-US" noProof="0" dirty="0"/>
          </a:p>
        </p:txBody>
      </p:sp>
    </p:spTree>
    <p:extLst>
      <p:ext uri="{BB962C8B-B14F-4D97-AF65-F5344CB8AC3E}">
        <p14:creationId xmlns:p14="http://schemas.microsoft.com/office/powerpoint/2010/main" val="213251424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 </a:t>
            </a:r>
            <a:r>
              <a:rPr lang="en-US" sz="1200" b="0" dirty="0">
                <a:latin typeface="Times New Roman" panose="02020603050405020304" pitchFamily="18" charset="0"/>
                <a:cs typeface="Times New Roman" panose="02020603050405020304" pitchFamily="18" charset="0"/>
              </a:rPr>
              <a:t>Opening U.S. Government-Funded Science: Policies 2005 to 2023</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[Speaker Script]:</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i="0" u="none" strike="noStrike" cap="none" dirty="0">
                <a:solidFill>
                  <a:srgbClr val="000000"/>
                </a:solidFill>
                <a:latin typeface="Times New Roman" panose="02020603050405020304" pitchFamily="18" charset="0"/>
                <a:ea typeface="Roboto"/>
                <a:cs typeface="Times New Roman" panose="02020603050405020304" pitchFamily="18" charset="0"/>
                <a:sym typeface="Roboto"/>
              </a:rPr>
              <a:t>As digital desktop publishing took off in the 1990s and early 2000s, distribution of federal scientific outputs has become distributed across all federal agencies.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i="0" u="none" strike="noStrike" cap="none" dirty="0">
              <a:solidFill>
                <a:srgbClr val="000000"/>
              </a:solidFill>
              <a:latin typeface="Times New Roman" panose="02020603050405020304" pitchFamily="18" charset="0"/>
              <a:ea typeface="Roboto"/>
              <a:cs typeface="Times New Roman" panose="02020603050405020304" pitchFamily="18" charset="0"/>
              <a:sym typeface="Roboto"/>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aseline="0" dirty="0">
                <a:latin typeface="Times New Roman" panose="02020603050405020304" pitchFamily="18" charset="0"/>
                <a:cs typeface="Times New Roman" panose="02020603050405020304" pitchFamily="18" charset="0"/>
              </a:rPr>
              <a:t>Over the past 18 years we have seen many executive orders, policies, and laws, that seek to make our research outputs more available. These included directives for increased public access to federally funded publications and datasets. It is hoped that opening research outputs to broader public use will have social, economic, and research benefits, especially as data is re-used in novel ways.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aseline="0" dirty="0">
                <a:latin typeface="Times New Roman" panose="02020603050405020304" pitchFamily="18" charset="0"/>
                <a:cs typeface="Times New Roman" panose="02020603050405020304" pitchFamily="18" charset="0"/>
              </a:rPr>
              <a:t>A small sample of these include:</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aseline="0" dirty="0">
                <a:latin typeface="Times New Roman" panose="02020603050405020304" pitchFamily="18" charset="0"/>
                <a:cs typeface="Times New Roman" panose="02020603050405020304" pitchFamily="18" charset="0"/>
              </a:rPr>
              <a:t>2009 “Transparency and Open Government”</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aseline="0" dirty="0">
                <a:latin typeface="Times New Roman" panose="02020603050405020304" pitchFamily="18" charset="0"/>
                <a:cs typeface="Times New Roman" panose="02020603050405020304" pitchFamily="18" charset="0"/>
              </a:rPr>
              <a:t>2013 “Increasing Access to the Results of Federally Funded Scientific Research,” and,</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aseline="0" dirty="0">
                <a:latin typeface="Times New Roman" panose="02020603050405020304" pitchFamily="18" charset="0"/>
                <a:cs typeface="Times New Roman" panose="02020603050405020304" pitchFamily="18" charset="0"/>
              </a:rPr>
              <a:t>2022 White House Office of Science and Technology Policy (OSTP) memo on “E</a:t>
            </a:r>
            <a:r>
              <a:rPr lang="en-US" sz="1200" b="0" i="0" u="none" strike="noStrike" baseline="0" dirty="0">
                <a:solidFill>
                  <a:srgbClr val="000000"/>
                </a:solidFill>
                <a:latin typeface="Times New Roman" panose="02020603050405020304" pitchFamily="18" charset="0"/>
              </a:rPr>
              <a:t>nsuring Free, Immediate, and Equitable Access to Federally Funded Research.”</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i="0" u="none" strike="noStrike" cap="none" baseline="0" dirty="0">
                <a:solidFill>
                  <a:srgbClr val="000000"/>
                </a:solidFill>
                <a:latin typeface="Times New Roman" panose="02020603050405020304" pitchFamily="18" charset="0"/>
                <a:ea typeface="Roboto"/>
                <a:cs typeface="Times New Roman" panose="02020603050405020304" pitchFamily="18" charset="0"/>
                <a:sym typeface="Roboto"/>
              </a:rPr>
              <a:t>And let us no forget…</a:t>
            </a:r>
            <a:endParaRPr lang="en-US" sz="1200" b="0" i="0" u="none" strike="noStrike" cap="none" dirty="0">
              <a:solidFill>
                <a:srgbClr val="000000"/>
              </a:solidFill>
              <a:latin typeface="Times New Roman" panose="02020603050405020304" pitchFamily="18" charset="0"/>
              <a:ea typeface="Roboto"/>
              <a:cs typeface="Times New Roman" panose="02020603050405020304" pitchFamily="18" charset="0"/>
              <a:sym typeface="Roboto"/>
            </a:endParaRPr>
          </a:p>
          <a:p>
            <a:pPr marL="0" lvl="0" indent="0" algn="l" rtl="0">
              <a:spcBef>
                <a:spcPts val="0"/>
              </a:spcBef>
              <a:spcAft>
                <a:spcPts val="0"/>
              </a:spcAft>
              <a:buNone/>
            </a:pPr>
            <a:r>
              <a:rPr lang="en-US" sz="1200" b="0" i="0" u="none" strike="noStrike" cap="none" dirty="0">
                <a:solidFill>
                  <a:srgbClr val="000000"/>
                </a:solidFill>
                <a:latin typeface="Times New Roman" panose="02020603050405020304" pitchFamily="18" charset="0"/>
                <a:ea typeface="Roboto"/>
                <a:cs typeface="Times New Roman" panose="02020603050405020304" pitchFamily="18" charset="0"/>
                <a:sym typeface="Roboto"/>
              </a:rPr>
              <a:t>[Next slide]</a:t>
            </a:r>
          </a:p>
          <a:p>
            <a:pPr marL="0" lvl="0" indent="0" algn="l" rtl="0">
              <a:spcBef>
                <a:spcPts val="0"/>
              </a:spcBef>
              <a:spcAft>
                <a:spcPts val="0"/>
              </a:spcAft>
              <a:buNone/>
            </a:pPr>
            <a:endParaRPr lang="en-US" sz="1200" b="0" i="0" u="none" strike="noStrike" cap="none" dirty="0">
              <a:solidFill>
                <a:srgbClr val="000000"/>
              </a:solidFill>
              <a:latin typeface="Times New Roman" panose="02020603050405020304" pitchFamily="18" charset="0"/>
              <a:ea typeface="Roboto"/>
              <a:cs typeface="Times New Roman" panose="02020603050405020304" pitchFamily="18" charset="0"/>
              <a:sym typeface="Roboto"/>
            </a:endParaRPr>
          </a:p>
          <a:p>
            <a:pPr marL="0" lvl="0" indent="0" algn="l" rtl="0">
              <a:spcBef>
                <a:spcPts val="0"/>
              </a:spcBef>
              <a:spcAft>
                <a:spcPts val="0"/>
              </a:spcAft>
              <a:buNone/>
            </a:pPr>
            <a:r>
              <a:rPr lang="en-US" sz="1200" b="0" i="0" u="none" strike="noStrike" cap="none" dirty="0">
                <a:solidFill>
                  <a:srgbClr val="000000"/>
                </a:solidFill>
                <a:latin typeface="Times New Roman" panose="02020603050405020304" pitchFamily="18" charset="0"/>
                <a:ea typeface="Roboto"/>
                <a:cs typeface="Times New Roman" panose="02020603050405020304" pitchFamily="18" charset="0"/>
                <a:sym typeface="Roboto"/>
              </a:rPr>
              <a:t>[Text of slide not presented orally:</a:t>
            </a:r>
          </a:p>
          <a:p>
            <a:pPr marL="0" lvl="0" indent="0" algn="l" rtl="0">
              <a:spcBef>
                <a:spcPts val="0"/>
              </a:spcBef>
              <a:spcAft>
                <a:spcPts val="0"/>
              </a:spcAft>
              <a:buNone/>
            </a:pPr>
            <a:r>
              <a:rPr lang="en-US" sz="1200" b="0" i="0" u="none" strike="noStrike" cap="none" dirty="0">
                <a:solidFill>
                  <a:srgbClr val="000000"/>
                </a:solidFill>
                <a:latin typeface="Times New Roman" panose="02020603050405020304" pitchFamily="18" charset="0"/>
                <a:ea typeface="Roboto"/>
                <a:cs typeface="Times New Roman" panose="02020603050405020304" pitchFamily="18" charset="0"/>
                <a:sym typeface="Roboto"/>
              </a:rPr>
              <a:t>List of policies and memos picture on the screen:</a:t>
            </a:r>
          </a:p>
          <a:p>
            <a:pPr lvl="2"/>
            <a:r>
              <a:rPr lang="en-US" sz="1200" baseline="0" dirty="0">
                <a:latin typeface="Times New Roman" panose="02020603050405020304" pitchFamily="18" charset="0"/>
                <a:cs typeface="Times New Roman" panose="02020603050405020304" pitchFamily="18" charset="0"/>
              </a:rPr>
              <a:t>Office of Management and Budget (OMB)  Memo M-06-02, “Improving Public Access to and Dissemination of Government Information and Using the Federal Enterprise Architecture Data Reference Model,” December 16, 2005, https://www.whitehouse.gov/sites/whitehouse.gov/files/omb/memoranda/2006/m06-02.pdf</a:t>
            </a:r>
          </a:p>
          <a:p>
            <a:pPr lvl="2"/>
            <a:r>
              <a:rPr lang="en-US" sz="1200" baseline="0" dirty="0">
                <a:latin typeface="Times New Roman" panose="02020603050405020304" pitchFamily="18" charset="0"/>
                <a:cs typeface="Times New Roman" panose="02020603050405020304" pitchFamily="18" charset="0"/>
              </a:rPr>
              <a:t>White House “Transparency and Open Government” memo, January 21, 2009, https://obamawhitehouse.archives.gov/the-press-office/transparency-and-open-government</a:t>
            </a:r>
          </a:p>
          <a:p>
            <a:pPr lvl="2"/>
            <a:r>
              <a:rPr lang="en-US" sz="1200" baseline="0" dirty="0">
                <a:latin typeface="Times New Roman" panose="02020603050405020304" pitchFamily="18" charset="0"/>
                <a:cs typeface="Times New Roman" panose="02020603050405020304" pitchFamily="18" charset="0"/>
              </a:rPr>
              <a:t>Office OMB memo M-10-06, “Open Government Directive”, December 8, 2009, https://www.whitehouse.gov/sites/whitehouse.gov/files/omb/memoranda/2010/m10-06.pdf</a:t>
            </a:r>
          </a:p>
          <a:p>
            <a:pPr lvl="2"/>
            <a:r>
              <a:rPr lang="en-US" sz="1200" baseline="0" dirty="0">
                <a:latin typeface="Times New Roman" panose="02020603050405020304" pitchFamily="18" charset="0"/>
                <a:cs typeface="Times New Roman" panose="02020603050405020304" pitchFamily="18" charset="0"/>
              </a:rPr>
              <a:t>White House Office of Science and Technology Policy (OSTP) memo “Increasing Access to the Results of Federally Funded Scientific Research,” also knows as “The Holdren Memo,” February 22, 2013, https://web.archive.org/web/20130308142014/https://www.whitehouse.gov/sites/default/files/microsites/ostp/ostp_public_access_memo_2013.pdf</a:t>
            </a:r>
          </a:p>
          <a:p>
            <a:pPr lvl="2"/>
            <a:r>
              <a:rPr lang="en-US" sz="1200" baseline="0" dirty="0">
                <a:latin typeface="Times New Roman" panose="02020603050405020304" pitchFamily="18" charset="0"/>
                <a:cs typeface="Times New Roman" panose="02020603050405020304" pitchFamily="18" charset="0"/>
              </a:rPr>
              <a:t>OMB memo M-13-13, “Open Data Policy – Managing Information as an Asset,” May 9, 2013,  https://www.whitehouse.gov/sites/whitehouse.gov/files/omb/memoranda/2013/m-13-13.pdf</a:t>
            </a:r>
          </a:p>
          <a:p>
            <a:pPr lvl="2"/>
            <a:r>
              <a:rPr lang="en-US" sz="1200" baseline="0" dirty="0">
                <a:latin typeface="Times New Roman" panose="02020603050405020304" pitchFamily="18" charset="0"/>
                <a:cs typeface="Times New Roman" panose="02020603050405020304" pitchFamily="18" charset="0"/>
              </a:rPr>
              <a:t>White House Executive Order 13642 “Making Open and Machine Readable the New Default for Government Information,” May 9, 2013, https://www.govinfo.gov/content/pkg/FR-2013-05-14/pdf/2013-11533.pdf </a:t>
            </a:r>
          </a:p>
          <a:p>
            <a:pPr lvl="2"/>
            <a:r>
              <a:rPr lang="en-US" sz="1200" baseline="0" dirty="0">
                <a:latin typeface="Times New Roman" panose="02020603050405020304" pitchFamily="18" charset="0"/>
                <a:cs typeface="Times New Roman" panose="02020603050405020304" pitchFamily="18" charset="0"/>
              </a:rPr>
              <a:t>House of Representatives bill H.R. 4174, “Foundations for Evidence-Based Policymaking Act of 2018,” introduced October 31, 2017, https://www.congress.gov/bill/115th-congress/house-bill/4174</a:t>
            </a:r>
          </a:p>
          <a:p>
            <a:pPr lvl="2"/>
            <a:r>
              <a:rPr lang="en-US" sz="1200" baseline="0" dirty="0">
                <a:latin typeface="Times New Roman" panose="02020603050405020304" pitchFamily="18" charset="0"/>
                <a:cs typeface="Times New Roman" panose="02020603050405020304" pitchFamily="18" charset="0"/>
              </a:rPr>
              <a:t>U.S. Senate bill “S.760 - Open, Public, Electronic, and Necessary Government Data Act,” introduced March 29, 2017, https://www.congress.gov/bill/115th-congress/senate-bill/760/text , and,</a:t>
            </a:r>
          </a:p>
          <a:p>
            <a:pPr lvl="2"/>
            <a:r>
              <a:rPr lang="en-US" sz="1200" baseline="0" dirty="0">
                <a:latin typeface="Times New Roman" panose="02020603050405020304" pitchFamily="18" charset="0"/>
                <a:cs typeface="Times New Roman" panose="02020603050405020304" pitchFamily="18" charset="0"/>
              </a:rPr>
              <a:t>Public Law No. 115-435 “Foundations for Evidence-Based Policymaking Act of 2018,” signed into law on January 14, 2019, https://www.congress.gov/115/plaws/publ435/PLAW-115publ435.pdf</a:t>
            </a:r>
          </a:p>
          <a:p>
            <a:pPr marL="0" lvl="0" indent="0" algn="l" rtl="0">
              <a:spcBef>
                <a:spcPts val="0"/>
              </a:spcBef>
              <a:spcAft>
                <a:spcPts val="0"/>
              </a:spcAft>
              <a:buNone/>
            </a:pPr>
            <a:endParaRPr lang="en-US" sz="1200" b="0" i="0" u="none" strike="noStrike" cap="none" dirty="0">
              <a:solidFill>
                <a:srgbClr val="000000"/>
              </a:solidFill>
              <a:latin typeface="Times New Roman" panose="02020603050405020304" pitchFamily="18" charset="0"/>
              <a:ea typeface="Roboto"/>
              <a:cs typeface="Times New Roman" panose="02020603050405020304" pitchFamily="18" charset="0"/>
              <a:sym typeface="Roboto"/>
            </a:endParaRPr>
          </a:p>
          <a:p>
            <a:pPr marL="0" lvl="0" indent="0" algn="l" rtl="0">
              <a:spcBef>
                <a:spcPts val="0"/>
              </a:spcBef>
              <a:spcAft>
                <a:spcPts val="0"/>
              </a:spcAft>
              <a:buNone/>
            </a:pPr>
            <a:r>
              <a:rPr lang="en-US" sz="1200" dirty="0">
                <a:latin typeface="Times New Roman" panose="02020603050405020304" pitchFamily="18" charset="0"/>
                <a:cs typeface="Times New Roman" panose="02020603050405020304" pitchFamily="18" charset="0"/>
              </a:rPr>
              <a:t>[Expanded background text:</a:t>
            </a:r>
          </a:p>
          <a:p>
            <a:r>
              <a:rPr lang="en-US" sz="1200" baseline="0" dirty="0">
                <a:latin typeface="Times New Roman" panose="02020603050405020304" pitchFamily="18" charset="0"/>
                <a:cs typeface="Times New Roman" panose="02020603050405020304" pitchFamily="18" charset="0"/>
              </a:rPr>
              <a:t>Over at least the past 15 years we have seen a number of White House executive orders, policies, and laws, that seek to make the operations of the government more transparent. This included executive orders calling for increased public access to federally funded publications, research, and data, so that citizens have as much access as possible to the products they fund through taxes. It is hoped that opening research outputs to broader public use may also have social, economic, and research benefits, especially as data is re-used in novel ways, perhaps not considered by the original researcher.</a:t>
            </a:r>
          </a:p>
          <a:p>
            <a:pPr lvl="1"/>
            <a:r>
              <a:rPr lang="en-US" sz="1200" baseline="0" dirty="0">
                <a:latin typeface="Times New Roman" panose="02020603050405020304" pitchFamily="18" charset="0"/>
                <a:cs typeface="Times New Roman" panose="02020603050405020304" pitchFamily="18" charset="0"/>
              </a:rPr>
              <a:t>A non-exhaustive list of these order, memos, and laws include: (see list above)</a:t>
            </a:r>
          </a:p>
          <a:p>
            <a:pPr marL="139700" lvl="0" indent="0">
              <a:buFontTx/>
              <a:buNone/>
            </a:pPr>
            <a:endParaRPr lang="en-US" sz="1200" baseline="0" dirty="0">
              <a:latin typeface="Times New Roman" panose="02020603050405020304" pitchFamily="18" charset="0"/>
              <a:cs typeface="Times New Roman" panose="02020603050405020304" pitchFamily="18" charset="0"/>
            </a:endParaRPr>
          </a:p>
          <a:p>
            <a:pPr marL="139700" marR="0" lvl="0" indent="0" algn="l" defTabSz="914400" rtl="0" eaLnBrk="1" fontAlgn="auto" latinLnBrk="0" hangingPunct="1">
              <a:lnSpc>
                <a:spcPct val="100000"/>
              </a:lnSpc>
              <a:spcBef>
                <a:spcPts val="0"/>
              </a:spcBef>
              <a:spcAft>
                <a:spcPts val="0"/>
              </a:spcAft>
              <a:buClr>
                <a:srgbClr val="000000"/>
              </a:buClr>
              <a:buSzPts val="1400"/>
              <a:buFontTx/>
              <a:buNone/>
              <a:tabLst/>
              <a:defRPr/>
            </a:pPr>
            <a:r>
              <a:rPr lang="en-US" sz="1200" b="0" i="0" u="none" strike="noStrike" kern="0" cap="none" dirty="0">
                <a:solidFill>
                  <a:srgbClr val="000000"/>
                </a:solidFill>
                <a:effectLst/>
                <a:latin typeface="Times New Roman" panose="02020603050405020304" pitchFamily="18" charset="0"/>
                <a:ea typeface="Arial"/>
                <a:cs typeface="Times New Roman" panose="02020603050405020304" pitchFamily="18" charset="0"/>
                <a:sym typeface="Arial"/>
              </a:rPr>
              <a:t>Let</a:t>
            </a:r>
            <a:r>
              <a:rPr lang="en-US" sz="1200" b="0" i="0" u="none" strike="noStrike" kern="0" cap="none" baseline="0" dirty="0">
                <a:solidFill>
                  <a:srgbClr val="000000"/>
                </a:solidFill>
                <a:effectLst/>
                <a:latin typeface="Times New Roman" panose="02020603050405020304" pitchFamily="18" charset="0"/>
                <a:ea typeface="Arial"/>
                <a:cs typeface="Times New Roman" panose="02020603050405020304" pitchFamily="18" charset="0"/>
                <a:sym typeface="Arial"/>
              </a:rPr>
              <a:t> us focus for a second on Public Law 115-435, the </a:t>
            </a:r>
            <a:r>
              <a:rPr lang="en-US" sz="1200" b="1" i="0" u="none" strike="noStrike" kern="1200" cap="none" dirty="0">
                <a:solidFill>
                  <a:schemeClr val="tx1"/>
                </a:solidFill>
                <a:effectLst/>
                <a:latin typeface="Times New Roman" panose="02020603050405020304" pitchFamily="18" charset="0"/>
                <a:ea typeface="Arial"/>
                <a:cs typeface="Times New Roman" panose="02020603050405020304" pitchFamily="18" charset="0"/>
                <a:sym typeface="Arial"/>
              </a:rPr>
              <a:t>Foundations for Evidence-Based Policymaking Act of 2018 (HR 4174). </a:t>
            </a:r>
            <a:r>
              <a:rPr lang="en-US" sz="1200" b="0" i="0" u="none" strike="noStrike" kern="1200" cap="none" dirty="0">
                <a:solidFill>
                  <a:schemeClr val="tx1"/>
                </a:solidFill>
                <a:effectLst/>
                <a:latin typeface="Times New Roman" panose="02020603050405020304" pitchFamily="18" charset="0"/>
                <a:ea typeface="Arial"/>
                <a:cs typeface="Times New Roman" panose="02020603050405020304" pitchFamily="18" charset="0"/>
                <a:sym typeface="Arial"/>
              </a:rPr>
              <a:t>Title</a:t>
            </a:r>
            <a:r>
              <a:rPr lang="en-US" sz="1200" b="0" i="0" u="none" strike="noStrike" kern="1200" cap="none" baseline="0" dirty="0">
                <a:solidFill>
                  <a:schemeClr val="tx1"/>
                </a:solidFill>
                <a:effectLst/>
                <a:latin typeface="Times New Roman" panose="02020603050405020304" pitchFamily="18" charset="0"/>
                <a:ea typeface="Arial"/>
                <a:cs typeface="Times New Roman" panose="02020603050405020304" pitchFamily="18" charset="0"/>
                <a:sym typeface="Arial"/>
              </a:rPr>
              <a:t> II of the Act, includes the </a:t>
            </a:r>
            <a:r>
              <a:rPr lang="en-US" sz="1200" baseline="0" dirty="0">
                <a:latin typeface="Times New Roman" panose="02020603050405020304" pitchFamily="18" charset="0"/>
                <a:cs typeface="Times New Roman" panose="02020603050405020304" pitchFamily="18" charset="0"/>
              </a:rPr>
              <a:t>Open, Public, Electronic, and Necessary (OPEN) Government Data Act. The OPEN Government Data Act requires that non-restricted U.S. government data be available in machine-readable formats, and that each federal agency have a Chief Data Officer. This act is consistent with the spirit of the memos and policies that preceded it, including the U.S. DOT Public Access Plan. ]</a:t>
            </a:r>
          </a:p>
        </p:txBody>
      </p:sp>
      <p:sp>
        <p:nvSpPr>
          <p:cNvPr id="4" name="Slide Number Placeholder 3"/>
          <p:cNvSpPr>
            <a:spLocks noGrp="1"/>
          </p:cNvSpPr>
          <p:nvPr>
            <p:ph type="sldNum" sz="quarter" idx="5"/>
          </p:nvPr>
        </p:nvSpPr>
        <p:spPr/>
        <p:txBody>
          <a:bodyPr/>
          <a:lstStyle/>
          <a:p>
            <a:fld id="{8530193B-564F-4854-8A52-728F3FB19C85}" type="slidenum">
              <a:rPr lang="en-US" noProof="0" smtClean="0"/>
              <a:t>36</a:t>
            </a:fld>
            <a:endParaRPr lang="en-US" noProof="0" dirty="0"/>
          </a:p>
        </p:txBody>
      </p:sp>
    </p:spTree>
    <p:extLst>
      <p:ext uri="{BB962C8B-B14F-4D97-AF65-F5344CB8AC3E}">
        <p14:creationId xmlns:p14="http://schemas.microsoft.com/office/powerpoint/2010/main" val="4135301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Times New Roman" panose="02020603050405020304" pitchFamily="18" charset="0"/>
                <a:cs typeface="Times New Roman" panose="02020603050405020304" pitchFamily="18" charset="0"/>
              </a:rPr>
              <a:t>Slide Title: Personal Introduction</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Leighton L Christiansen, pronouns They/Them</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[00:17 ; 01:36]</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[Next Slide]</a:t>
            </a:r>
            <a:endParaRPr lang="en-US" sz="120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1"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[Slide Text not read]: </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Again, my name is </a:t>
            </a:r>
            <a:r>
              <a:rPr lang="en-US" sz="1200" dirty="0">
                <a:latin typeface="Times New Roman" panose="02020603050405020304" pitchFamily="18" charset="0"/>
                <a:cs typeface="Times New Roman" panose="02020603050405020304" pitchFamily="18" charset="0"/>
              </a:rPr>
              <a:t>Leighton L Christiansen (They/Them) </a:t>
            </a:r>
            <a:r>
              <a:rPr lang="en-US" sz="1200" dirty="0">
                <a:latin typeface="Times New Roman" panose="02020603050405020304" pitchFamily="18" charset="0"/>
                <a:cs typeface="Times New Roman" panose="02020603050405020304" pitchFamily="18" charset="0"/>
                <a:hlinkClick r:id="rId3"/>
              </a:rPr>
              <a:t>https://orcid.org/0000-0002-0543-4268</a:t>
            </a:r>
            <a:r>
              <a:rPr lang="en-US" sz="1200" b="0" dirty="0">
                <a:latin typeface="Times New Roman" panose="02020603050405020304" pitchFamily="18" charset="0"/>
                <a:cs typeface="Times New Roman" panose="02020603050405020304" pitchFamily="18" charset="0"/>
              </a:rPr>
              <a:t>, and I will take just a moment or two to introduce myself and my relationship to the topic at hand.</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342900" indent="-342900">
              <a:buFont typeface="+mj-lt"/>
              <a:buAutoNum type="arabicPeriod"/>
            </a:pPr>
            <a:r>
              <a:rPr lang="en-US" sz="1200" dirty="0">
                <a:latin typeface="Times New Roman" panose="02020603050405020304" pitchFamily="18" charset="0"/>
                <a:cs typeface="Times New Roman" panose="02020603050405020304" pitchFamily="18" charset="0"/>
              </a:rPr>
              <a:t>Data Curator at the National Transportation Library at U.S. DOT, as well as part of the Implementation Team for the U.S. DOT Public Access Policy (2016 to present)</a:t>
            </a:r>
          </a:p>
          <a:p>
            <a:pPr marL="342900" indent="-342900">
              <a:buFont typeface="+mj-lt"/>
              <a:buAutoNum type="arabicPeriod"/>
            </a:pPr>
            <a:r>
              <a:rPr lang="en-US" sz="1200" dirty="0">
                <a:latin typeface="Times New Roman" panose="02020603050405020304" pitchFamily="18" charset="0"/>
                <a:cs typeface="Times New Roman" panose="02020603050405020304" pitchFamily="18" charset="0"/>
              </a:rPr>
              <a:t>Librarian/Library Director at the Iowa DOT Library (2012 to 2016)</a:t>
            </a:r>
          </a:p>
          <a:p>
            <a:pPr marL="342900" indent="-342900">
              <a:buFont typeface="+mj-lt"/>
              <a:buAutoNum type="arabicPeriod"/>
            </a:pPr>
            <a:r>
              <a:rPr lang="en-US" sz="1200" dirty="0">
                <a:latin typeface="Times New Roman" panose="02020603050405020304" pitchFamily="18" charset="0"/>
                <a:cs typeface="Times New Roman" panose="02020603050405020304" pitchFamily="18" charset="0"/>
              </a:rPr>
              <a:t>Graduate School of Library and Information Science, University of Illinois at Urbana-Champaign, Masters of Library and Information Science (MLIS), Certificate of Study in Data Curation (2009 to 2012) </a:t>
            </a:r>
          </a:p>
          <a:p>
            <a:pPr marL="550069" lvl="1" indent="-342900">
              <a:buFont typeface="+mj-lt"/>
              <a:buAutoNum type="arabicPeriod"/>
            </a:pPr>
            <a:r>
              <a:rPr lang="en-US" sz="1200" dirty="0">
                <a:latin typeface="Times New Roman" panose="02020603050405020304" pitchFamily="18" charset="0"/>
                <a:cs typeface="Times New Roman" panose="02020603050405020304" pitchFamily="18" charset="0"/>
              </a:rPr>
              <a:t>Undergrad Major in English, Minor in Computer Science at Kirkwood Community College, Blackhawk Community College, and the University of Iowa </a:t>
            </a:r>
          </a:p>
          <a:p>
            <a:pPr marL="342900" indent="-342900">
              <a:buFont typeface="+mj-lt"/>
              <a:buAutoNum type="arabicPeriod"/>
            </a:pPr>
            <a:r>
              <a:rPr lang="en-US" sz="1200" dirty="0">
                <a:latin typeface="Times New Roman" panose="02020603050405020304" pitchFamily="18" charset="0"/>
                <a:cs typeface="Times New Roman" panose="02020603050405020304" pitchFamily="18" charset="0"/>
              </a:rPr>
              <a:t>Logged 1.5 Million miles as a school bus driver, and short-haul, intermodal, livestock, regional, and long-haul truck driver (1990 to 2008)</a:t>
            </a:r>
            <a:endParaRPr lang="en-US" sz="1200" b="1" dirty="0">
              <a:latin typeface="Times New Roman" panose="02020603050405020304" pitchFamily="18" charset="0"/>
              <a:cs typeface="Times New Roman" panose="02020603050405020304" pitchFamily="18" charset="0"/>
            </a:endParaRPr>
          </a:p>
          <a:p>
            <a:pPr marL="0" indent="0">
              <a:buNone/>
            </a:pPr>
            <a:r>
              <a:rPr lang="en-US" sz="1200" b="1" dirty="0">
                <a:latin typeface="Times New Roman" panose="02020603050405020304" pitchFamily="18" charset="0"/>
                <a:cs typeface="Times New Roman" panose="02020603050405020304" pitchFamily="18" charset="0"/>
              </a:rPr>
              <a:t>Important Links</a:t>
            </a:r>
          </a:p>
          <a:p>
            <a:pPr marL="91440" indent="-91440">
              <a:lnSpc>
                <a:spcPct val="100000"/>
              </a:lnSpc>
              <a:spcBef>
                <a:spcPts val="0"/>
              </a:spcBef>
            </a:pPr>
            <a:r>
              <a:rPr lang="en-US" sz="1200" dirty="0">
                <a:latin typeface="Times New Roman" panose="02020603050405020304" pitchFamily="18" charset="0"/>
                <a:cs typeface="Times New Roman" panose="02020603050405020304" pitchFamily="18" charset="0"/>
              </a:rPr>
              <a:t>If you would like to see other things I have worked on, please visit my ORCID page </a:t>
            </a:r>
            <a:r>
              <a:rPr lang="en-US" sz="1200" dirty="0">
                <a:latin typeface="Times New Roman" panose="02020603050405020304" pitchFamily="18" charset="0"/>
                <a:cs typeface="Times New Roman" panose="02020603050405020304" pitchFamily="18" charset="0"/>
                <a:hlinkClick r:id="rId3"/>
              </a:rPr>
              <a:t>https://orcid.org/0000-0002-0543-4268</a:t>
            </a:r>
            <a:r>
              <a:rPr lang="en-US" sz="1200" dirty="0">
                <a:latin typeface="Times New Roman" panose="02020603050405020304" pitchFamily="18" charset="0"/>
                <a:cs typeface="Times New Roman" panose="02020603050405020304" pitchFamily="18" charset="0"/>
              </a:rPr>
              <a:t> </a:t>
            </a:r>
          </a:p>
          <a:p>
            <a:pPr marL="91440" indent="-91440">
              <a:lnSpc>
                <a:spcPct val="100000"/>
              </a:lnSpc>
              <a:spcBef>
                <a:spcPts val="0"/>
              </a:spcBef>
            </a:pPr>
            <a:r>
              <a:rPr lang="en-US" sz="1200" dirty="0">
                <a:latin typeface="Times New Roman" panose="02020603050405020304" pitchFamily="18" charset="0"/>
                <a:cs typeface="Times New Roman" panose="02020603050405020304" pitchFamily="18" charset="0"/>
              </a:rPr>
              <a:t>Or connect on LinkedIn </a:t>
            </a:r>
            <a:r>
              <a:rPr lang="en-US" sz="1200" dirty="0">
                <a:latin typeface="Times New Roman" panose="02020603050405020304" pitchFamily="18" charset="0"/>
                <a:cs typeface="Times New Roman" panose="02020603050405020304" pitchFamily="18" charset="0"/>
                <a:hlinkClick r:id="rId4"/>
              </a:rPr>
              <a:t>https://www.linkedin.com/in/leightonchristiansen</a:t>
            </a:r>
            <a:r>
              <a:rPr lang="en-US" sz="1200" dirty="0">
                <a:latin typeface="Times New Roman" panose="02020603050405020304" pitchFamily="18" charset="0"/>
                <a:cs typeface="Times New Roman" panose="02020603050405020304" pitchFamily="18" charset="0"/>
              </a:rPr>
              <a:t> </a:t>
            </a:r>
          </a:p>
        </p:txBody>
      </p:sp>
      <p:sp>
        <p:nvSpPr>
          <p:cNvPr id="4" name="Slide Number Placeholder 3"/>
          <p:cNvSpPr>
            <a:spLocks noGrp="1"/>
          </p:cNvSpPr>
          <p:nvPr>
            <p:ph type="sldNum" sz="quarter" idx="5"/>
          </p:nvPr>
        </p:nvSpPr>
        <p:spPr/>
        <p:txBody>
          <a:bodyPr/>
          <a:lstStyle/>
          <a:p>
            <a:fld id="{8530193B-564F-4854-8A52-728F3FB19C85}" type="slidenum">
              <a:rPr lang="en-US" noProof="0" smtClean="0"/>
              <a:t>4</a:t>
            </a:fld>
            <a:endParaRPr lang="en-US" noProof="0" dirty="0"/>
          </a:p>
        </p:txBody>
      </p:sp>
    </p:spTree>
    <p:extLst>
      <p:ext uri="{BB962C8B-B14F-4D97-AF65-F5344CB8AC3E}">
        <p14:creationId xmlns:p14="http://schemas.microsoft.com/office/powerpoint/2010/main" val="40398009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 NCHRP 936: </a:t>
            </a:r>
            <a:r>
              <a:rPr lang="en-US" sz="1200" b="0" dirty="0">
                <a:latin typeface="Times New Roman" panose="02020603050405020304" pitchFamily="18" charset="0"/>
                <a:cs typeface="Times New Roman" panose="02020603050405020304" pitchFamily="18" charset="0"/>
              </a:rPr>
              <a:t>Guide to Ensuring Access to the Publications and Data of Federally Funded Transportation Research</a:t>
            </a:r>
            <a:endParaRPr lang="en-US" sz="120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1"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I will stop on this slide just long enough to say I was the lead proposer on the research project that led Jake Carlson to be a co-author on the NCHRP Report 936: Guide to Ensuring Access to the Publications and Data of Federally Funded Transportation Research.</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1"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And then I will wish you a…</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[00:22 ; 01:58]</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[Next slide]</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1"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[Text not read]:</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As it happens, I was the lead author on the 2014 proposal that led to the National Cooperative Highway Research Program project 20-110, on which I was also a panel member. The authors of the guide were also kind enough to allow me to advise on, and edit drafts prior to the 2020 publication of NCHRP Report 936 “Guide to Ensuring Access to the Publications and Data of Federally Funded Transportation Research.” One of those authors was Jake Carlson.</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The research proposal sought a step-by-step guide to assist state departments of transportation and other funded researchers to comply with the DOT public access plan. You can see from the table of contents that there are a number chapters on data management and data curation action. The other chapters are important for understanding the DOT public access plan, and for helping you to understand the broader public access and open science global movements.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Next, I would like to wish you a ….</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dirty="0">
              <a:latin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[Next Slide]</a:t>
            </a:r>
          </a:p>
          <a:p>
            <a:pPr marL="0" indent="0">
              <a:buFont typeface="Arial" panose="020B0604020202020204" pitchFamily="34" charset="0"/>
              <a:buNone/>
            </a:pPr>
            <a:endParaRPr lang="en-US" sz="1200" dirty="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[Text not read]</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Table of Contents</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Ch. 1: What are We Trying to Accomplish?  </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Ch. 2: Understanding Essential Requirements </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Ch. 3: Going Beyond the Minimum in an Evolving Landscape</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Ch. 4: Developing Strategies and Policies</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Ch. 5: Roles &amp; Responsibilities</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Ch. 6: Managing Research Publications</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Ch. 7: Managing Research Data</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Ch. 8: Data Management Plans</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Ch. 9: Building Blocks of the Solution</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Ch. 10: Learning and Training</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Ch. 11: Estimating and Managing Costs</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Ch. 12: Assessing and Managing Progress</a:t>
            </a:r>
          </a:p>
          <a:p>
            <a:pPr marL="0" indent="0">
              <a:buFont typeface="Arial" panose="020B0604020202020204" pitchFamily="34" charset="0"/>
              <a:buNone/>
            </a:pPr>
            <a:r>
              <a:rPr lang="en-US" sz="1200" dirty="0">
                <a:latin typeface="Times New Roman" panose="02020603050405020304" pitchFamily="18" charset="0"/>
                <a:cs typeface="Times New Roman" panose="02020603050405020304" pitchFamily="18" charset="0"/>
              </a:rPr>
              <a:t>Ch. 13: Putting it all Together</a:t>
            </a:r>
          </a:p>
          <a:p>
            <a:pPr marL="0" indent="0">
              <a:buFont typeface="Arial" panose="020B0604020202020204" pitchFamily="34" charset="0"/>
              <a:buNone/>
            </a:pPr>
            <a:endParaRPr lang="en-US" sz="1200" dirty="0">
              <a:latin typeface="Times New Roman" panose="02020603050405020304" pitchFamily="18" charset="0"/>
              <a:cs typeface="Times New Roman" panose="02020603050405020304" pitchFamily="18" charset="0"/>
            </a:endParaRPr>
          </a:p>
          <a:p>
            <a:pPr marL="0" indent="0">
              <a:buNone/>
            </a:pPr>
            <a:r>
              <a:rPr lang="en-US" sz="1200" b="1" dirty="0">
                <a:latin typeface="Times New Roman" panose="02020603050405020304" pitchFamily="18" charset="0"/>
                <a:cs typeface="Times New Roman" panose="02020603050405020304" pitchFamily="18" charset="0"/>
              </a:rPr>
              <a:t>Important Links</a:t>
            </a:r>
          </a:p>
          <a:p>
            <a:pPr marL="0" indent="0">
              <a:lnSpc>
                <a:spcPct val="100000"/>
              </a:lnSpc>
              <a:spcBef>
                <a:spcPts val="0"/>
              </a:spcBef>
              <a:buNone/>
            </a:pPr>
            <a:r>
              <a:rPr lang="en-US" sz="1200" dirty="0">
                <a:latin typeface="Times New Roman" panose="02020603050405020304" pitchFamily="18" charset="0"/>
                <a:cs typeface="Times New Roman" panose="02020603050405020304" pitchFamily="18" charset="0"/>
              </a:rPr>
              <a:t>NCHRP 936: </a:t>
            </a:r>
            <a:r>
              <a:rPr lang="en-US" sz="1200" dirty="0">
                <a:latin typeface="Times New Roman" panose="02020603050405020304" pitchFamily="18" charset="0"/>
                <a:cs typeface="Times New Roman" panose="02020603050405020304" pitchFamily="18" charset="0"/>
                <a:hlinkClick r:id="rId3"/>
              </a:rPr>
              <a:t>https://www.trb.org/Publications/Blurbs/180230.aspx</a:t>
            </a:r>
            <a:r>
              <a:rPr lang="en-US" sz="1200" dirty="0">
                <a:latin typeface="Times New Roman" panose="02020603050405020304" pitchFamily="18" charset="0"/>
                <a:cs typeface="Times New Roman" panose="02020603050405020304" pitchFamily="18" charset="0"/>
              </a:rPr>
              <a:t> </a:t>
            </a:r>
          </a:p>
          <a:p>
            <a:pPr marL="0" indent="0">
              <a:lnSpc>
                <a:spcPct val="100000"/>
              </a:lnSpc>
              <a:spcBef>
                <a:spcPts val="600"/>
              </a:spcBef>
              <a:buFont typeface="Arial" panose="020B0604020202020204" pitchFamily="34" charset="0"/>
              <a:buNone/>
            </a:pPr>
            <a:endParaRPr lang="en-US" sz="12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530193B-564F-4854-8A52-728F3FB19C85}" type="slidenum">
              <a:rPr lang="en-US" noProof="0" smtClean="0"/>
              <a:t>5</a:t>
            </a:fld>
            <a:endParaRPr lang="en-US" noProof="0" dirty="0"/>
          </a:p>
        </p:txBody>
      </p:sp>
    </p:spTree>
    <p:extLst>
      <p:ext uri="{BB962C8B-B14F-4D97-AF65-F5344CB8AC3E}">
        <p14:creationId xmlns:p14="http://schemas.microsoft.com/office/powerpoint/2010/main" val="39913594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1d7fc0a25e9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1d7fc0a25e9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a:r>
              <a:rPr lang="en-US" sz="1200" b="1" dirty="0">
                <a:latin typeface="Times New Roman" panose="02020603050405020304" pitchFamily="18" charset="0"/>
                <a:cs typeface="Times New Roman" panose="02020603050405020304" pitchFamily="18" charset="0"/>
              </a:rPr>
              <a:t>Slide Title: </a:t>
            </a:r>
            <a:r>
              <a:rPr lang="en-US" sz="1200" b="0" dirty="0">
                <a:latin typeface="Times New Roman" panose="02020603050405020304" pitchFamily="18" charset="0"/>
                <a:cs typeface="Times New Roman" panose="02020603050405020304" pitchFamily="18" charset="0"/>
              </a:rPr>
              <a:t>The 2023 Year of Open Science</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[Speaker Script]:</a:t>
            </a:r>
          </a:p>
          <a:p>
            <a:pPr marL="0" lvl="0" indent="0" algn="l" rtl="0">
              <a:spcBef>
                <a:spcPts val="0"/>
              </a:spcBef>
              <a:spcAft>
                <a:spcPts val="0"/>
              </a:spcAft>
              <a:buNone/>
            </a:pPr>
            <a:r>
              <a:rPr lang="en" sz="1200" dirty="0">
                <a:latin typeface="Times New Roman" panose="02020603050405020304" pitchFamily="18" charset="0"/>
                <a:cs typeface="Times New Roman" panose="02020603050405020304" pitchFamily="18" charset="0"/>
              </a:rPr>
              <a:t>…Happy Year of Open Science.</a:t>
            </a:r>
          </a:p>
          <a:p>
            <a:pPr marL="0" lvl="0" indent="0" algn="l" rtl="0">
              <a:spcBef>
                <a:spcPts val="0"/>
              </a:spcBef>
              <a:spcAft>
                <a:spcPts val="0"/>
              </a:spcAft>
              <a:buNone/>
            </a:pPr>
            <a:endParaRPr lang="en" sz="1200" dirty="0">
              <a:latin typeface="Times New Roman" panose="02020603050405020304" pitchFamily="18" charset="0"/>
              <a:cs typeface="Times New Roman" panose="02020603050405020304" pitchFamily="18" charset="0"/>
            </a:endParaRPr>
          </a:p>
          <a:p>
            <a:pPr marL="0" lvl="0" indent="0" algn="l" rtl="0">
              <a:spcBef>
                <a:spcPts val="0"/>
              </a:spcBef>
              <a:spcAft>
                <a:spcPts val="0"/>
              </a:spcAft>
              <a:buNone/>
            </a:pPr>
            <a:r>
              <a:rPr lang="en" sz="1200" dirty="0">
                <a:latin typeface="Times New Roman" panose="02020603050405020304" pitchFamily="18" charset="0"/>
                <a:cs typeface="Times New Roman" panose="02020603050405020304" pitchFamily="18" charset="0"/>
              </a:rPr>
              <a:t>So let us get to the heart of the matter</a:t>
            </a:r>
          </a:p>
          <a:p>
            <a:pPr marL="0" lvl="0" indent="0" algn="l" rtl="0">
              <a:spcBef>
                <a:spcPts val="0"/>
              </a:spcBef>
              <a:spcAft>
                <a:spcPts val="0"/>
              </a:spcAft>
              <a:buNone/>
            </a:pPr>
            <a:r>
              <a:rPr lang="en" sz="1200" dirty="0">
                <a:latin typeface="Times New Roman" panose="02020603050405020304" pitchFamily="18" charset="0"/>
                <a:cs typeface="Times New Roman" panose="02020603050405020304" pitchFamily="18" charset="0"/>
              </a:rPr>
              <a:t>[00:12 ; 02:10]</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200" b="1" dirty="0">
                <a:latin typeface="Times New Roman" panose="02020603050405020304" pitchFamily="18" charset="0"/>
                <a:cs typeface="Times New Roman" panose="02020603050405020304" pitchFamily="18" charset="0"/>
              </a:rPr>
              <a:t>[Next Slide]</a:t>
            </a:r>
          </a:p>
          <a:p>
            <a:pPr marL="0" lvl="0" indent="0" algn="l" rtl="0">
              <a:spcBef>
                <a:spcPts val="0"/>
              </a:spcBef>
              <a:spcAft>
                <a:spcPts val="0"/>
              </a:spcAft>
              <a:buNone/>
            </a:pPr>
            <a:endParaRPr lang="en" sz="1200" dirty="0">
              <a:latin typeface="Times New Roman" panose="02020603050405020304" pitchFamily="18" charset="0"/>
              <a:cs typeface="Times New Roman" panose="02020603050405020304" pitchFamily="18" charset="0"/>
            </a:endParaRPr>
          </a:p>
          <a:p>
            <a:pPr marL="0" lvl="0" indent="0" algn="l" rtl="0">
              <a:spcBef>
                <a:spcPts val="0"/>
              </a:spcBef>
              <a:spcAft>
                <a:spcPts val="0"/>
              </a:spcAft>
              <a:buNone/>
            </a:pPr>
            <a:endParaRPr lang="en" sz="1200" dirty="0">
              <a:latin typeface="Times New Roman" panose="02020603050405020304" pitchFamily="18" charset="0"/>
              <a:cs typeface="Times New Roman" panose="02020603050405020304" pitchFamily="18" charset="0"/>
            </a:endParaRPr>
          </a:p>
          <a:p>
            <a:pPr marL="0" lvl="0" indent="0" algn="l" rtl="0">
              <a:spcBef>
                <a:spcPts val="0"/>
              </a:spcBef>
              <a:spcAft>
                <a:spcPts val="0"/>
              </a:spcAft>
              <a:buNone/>
            </a:pPr>
            <a:r>
              <a:rPr lang="en" sz="1200" dirty="0">
                <a:latin typeface="Times New Roman" panose="02020603050405020304" pitchFamily="18" charset="0"/>
                <a:cs typeface="Times New Roman" panose="02020603050405020304" pitchFamily="18" charset="0"/>
              </a:rPr>
              <a:t>In January 2023, the White House, with support from many federal agencies and a coalition of universities, dedicated 2023 as a Year of Open Science. The effort is lead by a voluntary collaboration among Federal managers of scientific and technical information working together in the OSTP Subcommittee on Open Science, a committee on which I and others from NTL &amp; DOT serve.</a:t>
            </a:r>
          </a:p>
          <a:p>
            <a:pPr marL="0" lvl="0" indent="0" algn="l" rtl="0">
              <a:spcBef>
                <a:spcPts val="0"/>
              </a:spcBef>
              <a:spcAft>
                <a:spcPts val="0"/>
              </a:spcAft>
              <a:buNone/>
            </a:pPr>
            <a:endParaRPr lang="en" sz="1200" dirty="0">
              <a:latin typeface="Times New Roman" panose="02020603050405020304" pitchFamily="18" charset="0"/>
              <a:cs typeface="Times New Roman" panose="02020603050405020304" pitchFamily="18" charset="0"/>
            </a:endParaRPr>
          </a:p>
          <a:p>
            <a:pPr marL="0" lvl="0" indent="0" algn="l" rtl="0">
              <a:spcBef>
                <a:spcPts val="0"/>
              </a:spcBef>
              <a:spcAft>
                <a:spcPts val="0"/>
              </a:spcAft>
              <a:buNone/>
            </a:pPr>
            <a:endParaRPr lang="en-US" sz="1200" dirty="0">
              <a:latin typeface="Times New Roman" panose="02020603050405020304" pitchFamily="18" charset="0"/>
              <a:cs typeface="Times New Roman" panose="02020603050405020304" pitchFamily="18" charset="0"/>
            </a:endParaRPr>
          </a:p>
          <a:p>
            <a:pPr marL="0" lvl="0" indent="0" algn="l" rtl="0">
              <a:spcBef>
                <a:spcPts val="0"/>
              </a:spcBef>
              <a:spcAft>
                <a:spcPts val="0"/>
              </a:spcAft>
              <a:buNone/>
            </a:pPr>
            <a:r>
              <a:rPr lang="en-US" sz="1200" dirty="0">
                <a:latin typeface="Times New Roman" panose="02020603050405020304" pitchFamily="18" charset="0"/>
                <a:cs typeface="Times New Roman" panose="02020603050405020304" pitchFamily="18" charset="0"/>
              </a:rPr>
              <a:t>[Background Image Description: This slide contains a full-size background for the Year of Open Science. The background is varying shades of blue an contains an image of an open book as well as 8 icons representing different branches of science. The slide also holds a QR code leading to the Open Science.gov website at https://open.science.gov. </a:t>
            </a:r>
          </a:p>
          <a:p>
            <a:pPr marL="0" lvl="0" indent="0" algn="l" rtl="0">
              <a:spcBef>
                <a:spcPts val="0"/>
              </a:spcBef>
              <a:spcAft>
                <a:spcPts val="0"/>
              </a:spcAft>
              <a:buNone/>
            </a:pPr>
            <a:endParaRPr lang="en-US" sz="1200" dirty="0">
              <a:latin typeface="Times New Roman" panose="02020603050405020304" pitchFamily="18" charset="0"/>
              <a:cs typeface="Times New Roman" panose="02020603050405020304" pitchFamily="18" charset="0"/>
            </a:endParaRPr>
          </a:p>
          <a:p>
            <a:pPr marL="0" lvl="0" indent="0" algn="l" rtl="0">
              <a:spcBef>
                <a:spcPts val="0"/>
              </a:spcBef>
              <a:spcAft>
                <a:spcPts val="0"/>
              </a:spcAft>
              <a:buNone/>
            </a:pPr>
            <a:r>
              <a:rPr lang="en-US" sz="1200" b="1" dirty="0">
                <a:latin typeface="Times New Roman" panose="02020603050405020304" pitchFamily="18" charset="0"/>
                <a:cs typeface="Times New Roman" panose="02020603050405020304" pitchFamily="18" charset="0"/>
              </a:rPr>
              <a:t>Slide text not read:</a:t>
            </a:r>
            <a:r>
              <a:rPr lang="en-US" sz="1200" dirty="0">
                <a:latin typeface="Times New Roman" panose="02020603050405020304" pitchFamily="18" charset="0"/>
                <a:cs typeface="Times New Roman" panose="02020603050405020304" pitchFamily="18" charset="0"/>
              </a:rPr>
              <a:t> </a:t>
            </a:r>
          </a:p>
          <a:p>
            <a:pPr marL="0" lvl="0" indent="0" algn="l" rtl="0">
              <a:spcBef>
                <a:spcPts val="0"/>
              </a:spcBef>
              <a:spcAft>
                <a:spcPts val="0"/>
              </a:spcAft>
              <a:buNone/>
            </a:pPr>
            <a:r>
              <a:rPr lang="en-US" sz="1200" dirty="0">
                <a:latin typeface="Times New Roman" panose="02020603050405020304" pitchFamily="18" charset="0"/>
                <a:cs typeface="Times New Roman" panose="02020603050405020304" pitchFamily="18" charset="0"/>
              </a:rPr>
              <a:t>The White House announces </a:t>
            </a:r>
          </a:p>
          <a:p>
            <a:pPr marL="0" lvl="0" indent="0" algn="l" rtl="0">
              <a:spcBef>
                <a:spcPts val="0"/>
              </a:spcBef>
              <a:spcAft>
                <a:spcPts val="0"/>
              </a:spcAft>
              <a:buNone/>
            </a:pPr>
            <a:r>
              <a:rPr lang="en-US" sz="1200" dirty="0">
                <a:latin typeface="Times New Roman" panose="02020603050405020304" pitchFamily="18" charset="0"/>
                <a:cs typeface="Times New Roman" panose="02020603050405020304" pitchFamily="18" charset="0"/>
              </a:rPr>
              <a:t>The 2023 Year of Open Science</a:t>
            </a:r>
          </a:p>
          <a:p>
            <a:pPr marL="0" lvl="0" indent="0" algn="l" rtl="0">
              <a:spcBef>
                <a:spcPts val="0"/>
              </a:spcBef>
              <a:spcAft>
                <a:spcPts val="0"/>
              </a:spcAft>
              <a:buNone/>
            </a:pPr>
            <a:endParaRPr lang="en-US" sz="1200" dirty="0">
              <a:latin typeface="Times New Roman" panose="02020603050405020304" pitchFamily="18" charset="0"/>
              <a:cs typeface="Times New Roman" panose="02020603050405020304" pitchFamily="18" charset="0"/>
            </a:endParaRPr>
          </a:p>
          <a:p>
            <a:pPr marL="0" indent="0" algn="l"/>
            <a:r>
              <a:rPr lang="en-US" sz="1200" dirty="0">
                <a:latin typeface="Times New Roman" panose="02020603050405020304" pitchFamily="18" charset="0"/>
                <a:cs typeface="Times New Roman" panose="02020603050405020304" pitchFamily="18" charset="0"/>
              </a:rPr>
              <a:t>NASA </a:t>
            </a:r>
            <a:r>
              <a:rPr lang="en-US" sz="1200" dirty="0">
                <a:solidFill>
                  <a:srgbClr val="FFF2CC"/>
                </a:solidFill>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NSF </a:t>
            </a:r>
            <a:r>
              <a:rPr lang="en-US" sz="1200" dirty="0">
                <a:solidFill>
                  <a:srgbClr val="FFF2CC"/>
                </a:solidFill>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NOAA </a:t>
            </a:r>
            <a:r>
              <a:rPr lang="en-US" sz="1200" dirty="0">
                <a:solidFill>
                  <a:srgbClr val="FFF2CC"/>
                </a:solidFill>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DOE </a:t>
            </a:r>
            <a:r>
              <a:rPr lang="en-US" sz="1200" dirty="0">
                <a:solidFill>
                  <a:srgbClr val="FFF2CC"/>
                </a:solidFill>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GSA </a:t>
            </a:r>
            <a:r>
              <a:rPr lang="en-US" sz="1200" dirty="0">
                <a:solidFill>
                  <a:srgbClr val="FFF2CC"/>
                </a:solidFill>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NEH </a:t>
            </a:r>
            <a:r>
              <a:rPr lang="en-US" sz="1200" dirty="0">
                <a:solidFill>
                  <a:srgbClr val="FFF2CC"/>
                </a:solidFill>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NIH </a:t>
            </a:r>
            <a:r>
              <a:rPr lang="en-US" sz="1200" dirty="0">
                <a:solidFill>
                  <a:srgbClr val="FFF2CC"/>
                </a:solidFill>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NIST </a:t>
            </a:r>
            <a:r>
              <a:rPr lang="en-US" sz="1200" dirty="0">
                <a:solidFill>
                  <a:srgbClr val="FFF2CC"/>
                </a:solidFill>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USDA </a:t>
            </a:r>
            <a:r>
              <a:rPr lang="en-US" sz="1200" dirty="0">
                <a:solidFill>
                  <a:srgbClr val="FFF2CC"/>
                </a:solidFill>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USGS </a:t>
            </a:r>
            <a:r>
              <a:rPr lang="en-US" sz="1200" dirty="0">
                <a:solidFill>
                  <a:schemeClr val="bg1"/>
                </a:solidFill>
                <a:latin typeface="Times New Roman" panose="02020603050405020304" pitchFamily="18" charset="0"/>
                <a:cs typeface="Times New Roman" panose="02020603050405020304" pitchFamily="18" charset="0"/>
              </a:rPr>
              <a:t>✦ DOT ✦ CDC ✦ Commerce </a:t>
            </a:r>
            <a:r>
              <a:rPr lang="en-US" sz="1200" dirty="0">
                <a:solidFill>
                  <a:srgbClr val="FFF2CC"/>
                </a:solidFill>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State </a:t>
            </a:r>
            <a:r>
              <a:rPr lang="en-US" sz="1200" dirty="0">
                <a:solidFill>
                  <a:srgbClr val="FFF2CC"/>
                </a:solidFill>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Smithsonian </a:t>
            </a:r>
            <a:r>
              <a:rPr lang="en-US" sz="1200" dirty="0">
                <a:solidFill>
                  <a:srgbClr val="FFF2CC"/>
                </a:solidFill>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EPA</a:t>
            </a:r>
            <a:endParaRPr lang="en-US" sz="1200" dirty="0">
              <a:solidFill>
                <a:schemeClr val="bg1"/>
              </a:solidFill>
              <a:latin typeface="Times New Roman" panose="02020603050405020304" pitchFamily="18" charset="0"/>
              <a:cs typeface="Times New Roman" panose="02020603050405020304" pitchFamily="18" charset="0"/>
            </a:endParaRPr>
          </a:p>
          <a:p>
            <a:pPr marL="0" lvl="0" indent="0" algn="l" rtl="0">
              <a:spcBef>
                <a:spcPts val="0"/>
              </a:spcBef>
              <a:spcAft>
                <a:spcPts val="0"/>
              </a:spcAft>
              <a:buNone/>
            </a:pPr>
            <a:endParaRPr lang="en-US" sz="1200" dirty="0">
              <a:latin typeface="Times New Roman" panose="02020603050405020304" pitchFamily="18" charset="0"/>
              <a:cs typeface="Times New Roman" panose="02020603050405020304" pitchFamily="18" charset="0"/>
            </a:endParaRPr>
          </a:p>
          <a:p>
            <a:pPr marL="0" lvl="0" indent="0" algn="l" rtl="0">
              <a:spcBef>
                <a:spcPts val="0"/>
              </a:spcBef>
              <a:spcAft>
                <a:spcPts val="0"/>
              </a:spcAft>
              <a:buNone/>
            </a:pPr>
            <a:r>
              <a:rPr lang="en-US" sz="1200" dirty="0">
                <a:latin typeface="Times New Roman" panose="02020603050405020304" pitchFamily="18" charset="0"/>
                <a:cs typeface="Times New Roman" panose="02020603050405020304" pitchFamily="18" charset="0"/>
              </a:rPr>
              <a:t>Along with other organizations, including CENDI, voluntary collaboration among Federal managers, and HELIOS, a coalition of 80+ universities</a:t>
            </a:r>
          </a:p>
          <a:p>
            <a:pPr marL="0" lvl="0" indent="0" algn="l" rtl="0">
              <a:spcBef>
                <a:spcPts val="0"/>
              </a:spcBef>
              <a:spcAft>
                <a:spcPts val="0"/>
              </a:spcAft>
              <a:buNone/>
            </a:pPr>
            <a:endParaRPr lang="en-US" sz="1200" dirty="0">
              <a:latin typeface="Times New Roman" panose="02020603050405020304" pitchFamily="18" charset="0"/>
              <a:cs typeface="Times New Roman" panose="02020603050405020304" pitchFamily="18" charset="0"/>
            </a:endParaRPr>
          </a:p>
          <a:p>
            <a:pPr marL="0" lvl="0" indent="0" algn="l" rtl="0">
              <a:lnSpc>
                <a:spcPct val="117818"/>
              </a:lnSpc>
              <a:spcBef>
                <a:spcPts val="200"/>
              </a:spcBef>
              <a:spcAft>
                <a:spcPts val="0"/>
              </a:spcAft>
              <a:buNone/>
            </a:pPr>
            <a:r>
              <a:rPr lang="en-US" sz="1200" dirty="0">
                <a:solidFill>
                  <a:schemeClr val="lt1"/>
                </a:solidFill>
                <a:latin typeface="Times New Roman" panose="02020603050405020304" pitchFamily="18" charset="0"/>
                <a:ea typeface="Open Sans"/>
                <a:cs typeface="Times New Roman" panose="02020603050405020304" pitchFamily="18" charset="0"/>
                <a:sym typeface="Open Sans"/>
              </a:rPr>
              <a:t>A multi-agency initiative across the federal government to spark change and inspire open science engagement through events and activities that will advance adoption of open science.</a:t>
            </a:r>
          </a:p>
          <a:p>
            <a:pPr marL="0" lvl="0" indent="0" algn="l" rtl="0">
              <a:lnSpc>
                <a:spcPct val="117818"/>
              </a:lnSpc>
              <a:spcBef>
                <a:spcPts val="200"/>
              </a:spcBef>
              <a:spcAft>
                <a:spcPts val="0"/>
              </a:spcAft>
              <a:buNone/>
            </a:pPr>
            <a:endParaRPr lang="en-US" sz="1200" dirty="0">
              <a:solidFill>
                <a:schemeClr val="lt1"/>
              </a:solidFill>
              <a:latin typeface="Times New Roman" panose="02020603050405020304" pitchFamily="18" charset="0"/>
              <a:ea typeface="Open Sans"/>
              <a:cs typeface="Times New Roman" panose="02020603050405020304" pitchFamily="18" charset="0"/>
              <a:sym typeface="Open Sans"/>
            </a:endParaRPr>
          </a:p>
          <a:p>
            <a:pPr marL="0" lvl="0" indent="0" algn="l" rtl="0">
              <a:lnSpc>
                <a:spcPct val="117818"/>
              </a:lnSpc>
              <a:spcBef>
                <a:spcPts val="200"/>
              </a:spcBef>
              <a:spcAft>
                <a:spcPts val="0"/>
              </a:spcAft>
              <a:buNone/>
            </a:pPr>
            <a:r>
              <a:rPr lang="en-US" sz="1200" dirty="0">
                <a:solidFill>
                  <a:schemeClr val="lt1"/>
                </a:solidFill>
                <a:latin typeface="Times New Roman" panose="02020603050405020304" pitchFamily="18" charset="0"/>
                <a:ea typeface="Open Sans"/>
                <a:cs typeface="Times New Roman" panose="02020603050405020304" pitchFamily="18" charset="0"/>
                <a:sym typeface="Open Sans"/>
              </a:rPr>
              <a:t>Website: </a:t>
            </a:r>
            <a:r>
              <a:rPr lang="en-US" sz="1200" u="sng" dirty="0">
                <a:solidFill>
                  <a:srgbClr val="00FFFF"/>
                </a:solidFill>
                <a:latin typeface="Times New Roman" panose="02020603050405020304" pitchFamily="18" charset="0"/>
                <a:ea typeface="Open Sans"/>
                <a:cs typeface="Times New Roman" panose="02020603050405020304" pitchFamily="18" charset="0"/>
                <a:sym typeface="Open Sans"/>
                <a:hlinkClick r:id="rId3">
                  <a:extLst>
                    <a:ext uri="{A12FA001-AC4F-418D-AE19-62706E023703}">
                      <ahyp:hlinkClr xmlns:ahyp="http://schemas.microsoft.com/office/drawing/2018/hyperlinkcolor" val="tx"/>
                    </a:ext>
                  </a:extLst>
                </a:hlinkClick>
              </a:rPr>
              <a:t>https://open.science.gov/</a:t>
            </a:r>
            <a:endParaRPr lang="en-US" sz="1200" dirty="0">
              <a:solidFill>
                <a:srgbClr val="00FFFF"/>
              </a:solidFill>
              <a:latin typeface="Times New Roman" panose="02020603050405020304" pitchFamily="18" charset="0"/>
              <a:ea typeface="Open Sans"/>
              <a:cs typeface="Times New Roman" panose="02020603050405020304" pitchFamily="18" charset="0"/>
              <a:sym typeface="Open Sans"/>
            </a:endParaRPr>
          </a:p>
          <a:p>
            <a:pPr marL="0" lvl="0" indent="0" algn="l" rtl="0">
              <a:lnSpc>
                <a:spcPct val="117818"/>
              </a:lnSpc>
              <a:spcBef>
                <a:spcPts val="200"/>
              </a:spcBef>
              <a:spcAft>
                <a:spcPts val="0"/>
              </a:spcAft>
              <a:buNone/>
            </a:pPr>
            <a:r>
              <a:rPr lang="en-US" sz="1200" dirty="0">
                <a:solidFill>
                  <a:schemeClr val="lt1"/>
                </a:solidFill>
                <a:latin typeface="Times New Roman" panose="02020603050405020304" pitchFamily="18" charset="0"/>
                <a:ea typeface="Open Sans"/>
                <a:cs typeface="Times New Roman" panose="02020603050405020304" pitchFamily="18" charset="0"/>
                <a:sym typeface="Open Sans"/>
              </a:rPr>
              <a:t>WH: </a:t>
            </a:r>
            <a:r>
              <a:rPr lang="en-US" sz="1200" u="sng" dirty="0">
                <a:solidFill>
                  <a:srgbClr val="00FFFF"/>
                </a:solidFill>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https://www.whitehouse.gov/ostp/news-updates/</a:t>
            </a:r>
            <a:endParaRPr lang="en-US" sz="1200" u="sng" dirty="0">
              <a:solidFill>
                <a:srgbClr val="00FFFF"/>
              </a:solidFill>
              <a:latin typeface="Times New Roman" panose="02020603050405020304" pitchFamily="18" charset="0"/>
              <a:cs typeface="Times New Roman" panose="02020603050405020304" pitchFamily="18" charset="0"/>
            </a:endParaRPr>
          </a:p>
          <a:p>
            <a:pPr marL="0" lvl="0" indent="0" algn="l" rtl="0">
              <a:lnSpc>
                <a:spcPct val="117818"/>
              </a:lnSpc>
              <a:spcBef>
                <a:spcPts val="200"/>
              </a:spcBef>
              <a:spcAft>
                <a:spcPts val="0"/>
              </a:spcAft>
              <a:buNone/>
            </a:pPr>
            <a:r>
              <a:rPr lang="en-US" sz="1200" dirty="0">
                <a:solidFill>
                  <a:schemeClr val="lt1"/>
                </a:solidFill>
                <a:latin typeface="Times New Roman" panose="02020603050405020304" pitchFamily="18" charset="0"/>
                <a:ea typeface="Open Sans"/>
                <a:cs typeface="Times New Roman" panose="02020603050405020304" pitchFamily="18" charset="0"/>
                <a:sym typeface="Open Sans"/>
              </a:rPr>
              <a:t>Nature: </a:t>
            </a:r>
            <a:r>
              <a:rPr lang="en-US" sz="1200" u="sng" dirty="0">
                <a:solidFill>
                  <a:srgbClr val="00FFFF"/>
                </a:solidFill>
                <a:latin typeface="Times New Roman" panose="02020603050405020304" pitchFamily="18" charset="0"/>
                <a:ea typeface="Open Sans"/>
                <a:cs typeface="Times New Roman" panose="02020603050405020304" pitchFamily="18" charset="0"/>
                <a:sym typeface="Open Sans"/>
                <a:hlinkClick r:id="rId5">
                  <a:extLst>
                    <a:ext uri="{A12FA001-AC4F-418D-AE19-62706E023703}">
                      <ahyp:hlinkClr xmlns:ahyp="http://schemas.microsoft.com/office/drawing/2018/hyperlinkcolor" val="tx"/>
                    </a:ext>
                  </a:extLst>
                </a:hlinkClick>
              </a:rPr>
              <a:t>https://doi.org/10.1038/d41586-023-00019-y</a:t>
            </a:r>
            <a:r>
              <a:rPr lang="en-US" sz="1200" dirty="0">
                <a:solidFill>
                  <a:srgbClr val="00FFFF"/>
                </a:solidFill>
                <a:latin typeface="Times New Roman" panose="02020603050405020304" pitchFamily="18" charset="0"/>
                <a:ea typeface="Open Sans"/>
                <a:cs typeface="Times New Roman" panose="02020603050405020304" pitchFamily="18" charset="0"/>
                <a:sym typeface="Open Sans"/>
              </a:rPr>
              <a:t>  </a:t>
            </a:r>
            <a:r>
              <a:rPr lang="en-US" sz="1200" dirty="0">
                <a:solidFill>
                  <a:schemeClr val="lt1"/>
                </a:solidFill>
                <a:latin typeface="Times New Roman" panose="02020603050405020304" pitchFamily="18" charset="0"/>
                <a:ea typeface="Open Sans"/>
                <a:cs typeface="Times New Roman" panose="02020603050405020304" pitchFamily="18" charset="0"/>
                <a:sym typeface="Open Sans"/>
              </a:rPr>
              <a:t> </a:t>
            </a:r>
            <a:endParaRPr lang="en-US" sz="1200" u="sng" dirty="0">
              <a:solidFill>
                <a:srgbClr val="00FFFF"/>
              </a:solidFill>
              <a:latin typeface="Times New Roman" panose="02020603050405020304" pitchFamily="18" charset="0"/>
              <a:cs typeface="Times New Roman" panose="02020603050405020304"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a:t>
            </a:r>
            <a:r>
              <a:rPr lang="en-US" sz="1200" dirty="0">
                <a:latin typeface="Times New Roman" panose="02020603050405020304" pitchFamily="18" charset="0"/>
                <a:cs typeface="Times New Roman" panose="02020603050405020304" pitchFamily="18" charset="0"/>
              </a:rPr>
              <a:t>: Contents</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200" b="1" dirty="0">
                <a:latin typeface="Times New Roman" panose="02020603050405020304" pitchFamily="18" charset="0"/>
                <a:cs typeface="Times New Roman" panose="02020603050405020304" pitchFamily="18" charset="0"/>
              </a:rPr>
              <a:t>[Speaker Script] [None: Section Division Decorative Slide Only]</a:t>
            </a:r>
          </a:p>
          <a:p>
            <a:r>
              <a:rPr lang="en-US" sz="1200" b="1" dirty="0">
                <a:latin typeface="Times New Roman" panose="02020603050405020304" pitchFamily="18" charset="0"/>
                <a:cs typeface="Times New Roman" panose="02020603050405020304" pitchFamily="18" charset="0"/>
              </a:rPr>
              <a:t>[Next slide]</a:t>
            </a:r>
          </a:p>
          <a:p>
            <a:endParaRPr lang="en-US" sz="12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530193B-564F-4854-8A52-728F3FB19C85}" type="slidenum">
              <a:rPr lang="en-US" noProof="0" smtClean="0"/>
              <a:t>7</a:t>
            </a:fld>
            <a:endParaRPr lang="en-US" noProof="0" dirty="0"/>
          </a:p>
        </p:txBody>
      </p:sp>
    </p:spTree>
    <p:extLst>
      <p:ext uri="{BB962C8B-B14F-4D97-AF65-F5344CB8AC3E}">
        <p14:creationId xmlns:p14="http://schemas.microsoft.com/office/powerpoint/2010/main" val="25566216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 </a:t>
            </a:r>
            <a:r>
              <a:rPr lang="en-US" sz="1200" b="0" dirty="0">
                <a:latin typeface="Times New Roman" panose="02020603050405020304" pitchFamily="18" charset="0"/>
                <a:cs typeface="Times New Roman" panose="02020603050405020304" pitchFamily="18" charset="0"/>
              </a:rPr>
              <a:t>Points to Cover</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[Speaker Script]:</a:t>
            </a:r>
          </a:p>
          <a:p>
            <a:pPr marL="0" indent="0">
              <a:lnSpc>
                <a:spcPct val="100000"/>
              </a:lnSpc>
              <a:spcBef>
                <a:spcPts val="0"/>
              </a:spcBef>
              <a:spcAft>
                <a:spcPts val="600"/>
              </a:spcAft>
              <a:buFont typeface="+mj-lt"/>
              <a:buNone/>
            </a:pPr>
            <a:r>
              <a:rPr lang="en-US" sz="1200" b="0" dirty="0">
                <a:latin typeface="Times New Roman" panose="02020603050405020304" pitchFamily="18" charset="0"/>
                <a:cs typeface="Times New Roman" panose="02020603050405020304" pitchFamily="18" charset="0"/>
              </a:rPr>
              <a:t>In this presentation I will touch on just two main points:</a:t>
            </a:r>
          </a:p>
          <a:p>
            <a:pPr marL="342900" indent="-342900">
              <a:lnSpc>
                <a:spcPct val="100000"/>
              </a:lnSpc>
              <a:spcBef>
                <a:spcPts val="0"/>
              </a:spcBef>
              <a:spcAft>
                <a:spcPts val="600"/>
              </a:spcAft>
              <a:buFont typeface="+mj-lt"/>
              <a:buAutoNum type="arabicPeriod"/>
            </a:pPr>
            <a:r>
              <a:rPr lang="en-US" sz="1200" b="0" dirty="0">
                <a:latin typeface="Times New Roman" panose="02020603050405020304" pitchFamily="18" charset="0"/>
                <a:cs typeface="Times New Roman" panose="02020603050405020304" pitchFamily="18" charset="0"/>
              </a:rPr>
              <a:t>Development of the Desirable Characteristics</a:t>
            </a:r>
          </a:p>
          <a:p>
            <a:pPr marL="342900" indent="-342900">
              <a:lnSpc>
                <a:spcPct val="100000"/>
              </a:lnSpc>
              <a:spcBef>
                <a:spcPts val="0"/>
              </a:spcBef>
              <a:spcAft>
                <a:spcPts val="600"/>
              </a:spcAft>
              <a:buFont typeface="+mj-lt"/>
              <a:buAutoNum type="arabicPeriod"/>
            </a:pPr>
            <a:r>
              <a:rPr lang="en-US" sz="1200" b="0" dirty="0">
                <a:latin typeface="Times New Roman" panose="02020603050405020304" pitchFamily="18" charset="0"/>
                <a:cs typeface="Times New Roman" panose="02020603050405020304" pitchFamily="18" charset="0"/>
              </a:rPr>
              <a:t>U.S. Department of Transportation Implementation </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Times New Roman" panose="02020603050405020304" pitchFamily="18" charset="0"/>
                <a:cs typeface="Times New Roman" panose="02020603050405020304" pitchFamily="18" charset="0"/>
              </a:rPr>
              <a:t>[00:14 ; 02:23]</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latin typeface="Times New Roman" panose="02020603050405020304" pitchFamily="18" charset="0"/>
                <a:cs typeface="Times New Roman" panose="02020603050405020304" pitchFamily="18" charset="0"/>
              </a:rPr>
              <a:t>[Next Slide]</a:t>
            </a:r>
          </a:p>
        </p:txBody>
      </p:sp>
      <p:sp>
        <p:nvSpPr>
          <p:cNvPr id="4" name="Slide Number Placeholder 3"/>
          <p:cNvSpPr>
            <a:spLocks noGrp="1"/>
          </p:cNvSpPr>
          <p:nvPr>
            <p:ph type="sldNum" sz="quarter" idx="5"/>
          </p:nvPr>
        </p:nvSpPr>
        <p:spPr/>
        <p:txBody>
          <a:bodyPr/>
          <a:lstStyle/>
          <a:p>
            <a:fld id="{8530193B-564F-4854-8A52-728F3FB19C85}" type="slidenum">
              <a:rPr lang="en-US" noProof="0" smtClean="0"/>
              <a:t>8</a:t>
            </a:fld>
            <a:endParaRPr lang="en-US" noProof="0" dirty="0"/>
          </a:p>
        </p:txBody>
      </p:sp>
    </p:spTree>
    <p:extLst>
      <p:ext uri="{BB962C8B-B14F-4D97-AF65-F5344CB8AC3E}">
        <p14:creationId xmlns:p14="http://schemas.microsoft.com/office/powerpoint/2010/main" val="35430261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Times New Roman" panose="02020603050405020304" pitchFamily="18" charset="0"/>
                <a:cs typeface="Times New Roman" panose="02020603050405020304" pitchFamily="18" charset="0"/>
              </a:rPr>
              <a:t>Slide Title</a:t>
            </a:r>
            <a:r>
              <a:rPr lang="en-US" sz="1200" dirty="0">
                <a:latin typeface="Times New Roman" panose="02020603050405020304" pitchFamily="18" charset="0"/>
                <a:cs typeface="Times New Roman" panose="02020603050405020304" pitchFamily="18" charset="0"/>
              </a:rPr>
              <a:t>: Desirable Characteristics of Data Repositories for Federally Funded Research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200" b="1" dirty="0">
                <a:latin typeface="Times New Roman" panose="02020603050405020304" pitchFamily="18" charset="0"/>
                <a:cs typeface="Times New Roman" panose="02020603050405020304" pitchFamily="18" charset="0"/>
              </a:rPr>
              <a:t>[Speaker Script] [None: Section Division Decorative Slide Only]</a:t>
            </a:r>
          </a:p>
          <a:p>
            <a:r>
              <a:rPr lang="en-US" sz="1200" b="1" dirty="0">
                <a:latin typeface="Times New Roman" panose="02020603050405020304" pitchFamily="18" charset="0"/>
                <a:cs typeface="Times New Roman" panose="02020603050405020304" pitchFamily="18" charset="0"/>
              </a:rPr>
              <a:t>[Next slide]</a:t>
            </a:r>
          </a:p>
          <a:p>
            <a:endParaRPr lang="en-US" sz="12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530193B-564F-4854-8A52-728F3FB19C85}" type="slidenum">
              <a:rPr lang="en-US" noProof="0" smtClean="0"/>
              <a:t>9</a:t>
            </a:fld>
            <a:endParaRPr lang="en-US" noProof="0" dirty="0"/>
          </a:p>
        </p:txBody>
      </p:sp>
    </p:spTree>
    <p:extLst>
      <p:ext uri="{BB962C8B-B14F-4D97-AF65-F5344CB8AC3E}">
        <p14:creationId xmlns:p14="http://schemas.microsoft.com/office/powerpoint/2010/main" val="8980935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with Imag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3734610" y="2266018"/>
            <a:ext cx="4494440" cy="945971"/>
          </a:xfrm>
          <a:noFill/>
        </p:spPr>
        <p:txBody>
          <a:bodyPr vert="horz" lIns="180000" tIns="180000" rIns="252000" bIns="180000" rtlCol="0" anchor="t">
            <a:noAutofit/>
          </a:bodyPr>
          <a:lstStyle>
            <a:lvl1pPr algn="l">
              <a:defRPr lang="en-ZA" sz="3000" b="1" spc="-225" dirty="0">
                <a:solidFill>
                  <a:schemeClr val="bg1"/>
                </a:solidFill>
              </a:defRPr>
            </a:lvl1pPr>
          </a:lstStyle>
          <a:p>
            <a:pPr lvl="0" algn="r"/>
            <a:r>
              <a:rPr lang="en-US" noProof="0" dirty="0"/>
              <a:t>Click to edit presentation title</a:t>
            </a:r>
          </a:p>
        </p:txBody>
      </p:sp>
    </p:spTree>
    <p:extLst>
      <p:ext uri="{BB962C8B-B14F-4D97-AF65-F5344CB8AC3E}">
        <p14:creationId xmlns:p14="http://schemas.microsoft.com/office/powerpoint/2010/main" val="1334038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Image Layout 1">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90ED7CE-A9D2-4D19-B978-56BFB74E657C}"/>
              </a:ext>
            </a:extLst>
          </p:cNvPr>
          <p:cNvSpPr>
            <a:spLocks noGrp="1"/>
          </p:cNvSpPr>
          <p:nvPr>
            <p:ph type="pic" sz="quarter" idx="14" hasCustomPrompt="1"/>
          </p:nvPr>
        </p:nvSpPr>
        <p:spPr>
          <a:xfrm>
            <a:off x="4572000" y="1264945"/>
            <a:ext cx="4572000" cy="3489390"/>
          </a:xfrm>
          <a:solidFill>
            <a:schemeClr val="bg1">
              <a:lumMod val="95000"/>
            </a:schemeClr>
          </a:solidFill>
        </p:spPr>
        <p:txBody>
          <a:bodyPr tIns="1584000" anchor="t"/>
          <a:lstStyle>
            <a:lvl1pPr marL="0" indent="0" algn="ctr">
              <a:buNone/>
              <a:defRPr sz="900" i="1">
                <a:latin typeface="Times New Roman" panose="02020603050405020304" pitchFamily="18" charset="0"/>
                <a:cs typeface="Times New Roman" panose="02020603050405020304" pitchFamily="18" charset="0"/>
              </a:defRPr>
            </a:lvl1pPr>
          </a:lstStyle>
          <a:p>
            <a:r>
              <a:rPr lang="en-US" noProof="0" dirty="0"/>
              <a:t>Insert or Drag &amp; Drop your photo</a:t>
            </a:r>
          </a:p>
        </p:txBody>
      </p:sp>
      <p:sp>
        <p:nvSpPr>
          <p:cNvPr id="3" name="Content Placeholder 2">
            <a:extLst>
              <a:ext uri="{FF2B5EF4-FFF2-40B4-BE49-F238E27FC236}">
                <a16:creationId xmlns:a16="http://schemas.microsoft.com/office/drawing/2014/main" id="{A22238F2-C6EC-476F-8371-119AECBA5622}"/>
              </a:ext>
            </a:extLst>
          </p:cNvPr>
          <p:cNvSpPr>
            <a:spLocks noGrp="1"/>
          </p:cNvSpPr>
          <p:nvPr>
            <p:ph sz="half" idx="1"/>
          </p:nvPr>
        </p:nvSpPr>
        <p:spPr>
          <a:xfrm>
            <a:off x="481588" y="1271786"/>
            <a:ext cx="3856500" cy="2249570"/>
          </a:xfrm>
        </p:spPr>
        <p:txBody>
          <a:bodyPr anchor="t"/>
          <a:lstStyle>
            <a:lvl1pPr>
              <a:defRPr>
                <a:solidFill>
                  <a:srgbClr val="083A64"/>
                </a:solidFill>
              </a:defRPr>
            </a:lvl1pPr>
            <a:lvl2pPr>
              <a:defRPr>
                <a:solidFill>
                  <a:srgbClr val="083A64"/>
                </a:solidFill>
              </a:defRPr>
            </a:lvl2pPr>
            <a:lvl3pPr>
              <a:defRPr>
                <a:solidFill>
                  <a:srgbClr val="083A64"/>
                </a:solidFill>
              </a:defRPr>
            </a:lvl3pPr>
            <a:lvl4pPr>
              <a:defRPr>
                <a:solidFill>
                  <a:srgbClr val="083A64"/>
                </a:solidFill>
              </a:defRPr>
            </a:lvl4pPr>
            <a:lvl5pPr>
              <a:defRPr>
                <a:solidFill>
                  <a:srgbClr val="083A64"/>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Slide Number Placeholder 4">
            <a:extLst>
              <a:ext uri="{FF2B5EF4-FFF2-40B4-BE49-F238E27FC236}">
                <a16:creationId xmlns:a16="http://schemas.microsoft.com/office/drawing/2014/main" id="{C8DE0AAD-6FBD-416B-A91A-21F2B737919E}"/>
              </a:ext>
            </a:extLst>
          </p:cNvPr>
          <p:cNvSpPr>
            <a:spLocks noGrp="1"/>
          </p:cNvSpPr>
          <p:nvPr>
            <p:ph type="sldNum" sz="quarter" idx="33"/>
          </p:nvPr>
        </p:nvSpPr>
        <p:spPr>
          <a:xfrm>
            <a:off x="8820000" y="4778513"/>
            <a:ext cx="324000" cy="324000"/>
          </a:xfrm>
          <a:prstGeom prst="rect">
            <a:avLst/>
          </a:prstGeom>
          <a:noFill/>
        </p:spPr>
        <p:txBody>
          <a:bodyPr/>
          <a:lstStyle>
            <a:lvl1pPr>
              <a:defRPr>
                <a:solidFill>
                  <a:schemeClr val="accent1">
                    <a:lumMod val="75000"/>
                  </a:schemeClr>
                </a:solidFill>
              </a:defRPr>
            </a:lvl1pPr>
          </a:lstStyle>
          <a:p>
            <a:fld id="{19B51A1E-902D-48AF-9020-955120F399B6}" type="slidenum">
              <a:rPr lang="en-US" smtClean="0"/>
              <a:pPr/>
              <a:t>‹#›</a:t>
            </a:fld>
            <a:endParaRPr lang="en-US" dirty="0"/>
          </a:p>
        </p:txBody>
      </p:sp>
      <p:sp>
        <p:nvSpPr>
          <p:cNvPr id="8" name="Subtitle 2">
            <a:extLst>
              <a:ext uri="{FF2B5EF4-FFF2-40B4-BE49-F238E27FC236}">
                <a16:creationId xmlns:a16="http://schemas.microsoft.com/office/drawing/2014/main" id="{E97A9A62-1AA6-47A9-A1A0-54196823744C}"/>
              </a:ext>
            </a:extLst>
          </p:cNvPr>
          <p:cNvSpPr>
            <a:spLocks noGrp="1"/>
          </p:cNvSpPr>
          <p:nvPr>
            <p:ph type="body" sz="quarter" idx="32" hasCustomPrompt="1"/>
          </p:nvPr>
        </p:nvSpPr>
        <p:spPr>
          <a:xfrm>
            <a:off x="485353" y="846441"/>
            <a:ext cx="8068023" cy="322474"/>
          </a:xfrm>
        </p:spPr>
        <p:txBody>
          <a:bodyPr/>
          <a:lstStyle>
            <a:lvl1pPr marL="0" indent="0">
              <a:buNone/>
              <a:defRPr/>
            </a:lvl1pPr>
            <a:lvl2pPr marL="200025" indent="0">
              <a:buNone/>
              <a:defRPr/>
            </a:lvl2pPr>
            <a:lvl3pPr marL="407194" indent="0">
              <a:buNone/>
              <a:defRPr/>
            </a:lvl3pPr>
            <a:lvl4pPr marL="607219" indent="0">
              <a:buNone/>
              <a:defRPr/>
            </a:lvl4pPr>
            <a:lvl5pPr marL="807244" indent="0">
              <a:buNone/>
              <a:defRPr/>
            </a:lvl5pPr>
          </a:lstStyle>
          <a:p>
            <a:pPr lvl="0"/>
            <a:r>
              <a:rPr lang="en-US" noProof="0" dirty="0"/>
              <a:t>Subtitle</a:t>
            </a:r>
          </a:p>
        </p:txBody>
      </p:sp>
      <p:sp>
        <p:nvSpPr>
          <p:cNvPr id="10" name="Footer Placeholder 3">
            <a:extLst>
              <a:ext uri="{FF2B5EF4-FFF2-40B4-BE49-F238E27FC236}">
                <a16:creationId xmlns:a16="http://schemas.microsoft.com/office/drawing/2014/main" id="{E8FE0EB3-0FF4-4285-B9D3-90A5751B7BBF}"/>
              </a:ext>
            </a:extLst>
          </p:cNvPr>
          <p:cNvSpPr>
            <a:spLocks noGrp="1"/>
          </p:cNvSpPr>
          <p:nvPr>
            <p:ph type="ftr" sz="quarter" idx="12"/>
          </p:nvPr>
        </p:nvSpPr>
        <p:spPr>
          <a:xfrm>
            <a:off x="463192" y="4829867"/>
            <a:ext cx="4248000" cy="221297"/>
          </a:xfrm>
        </p:spPr>
        <p:txBody>
          <a:bodyPr/>
          <a:lstStyle/>
          <a:p>
            <a:r>
              <a:rPr lang="en-US" noProof="0" dirty="0"/>
              <a:t>Add a footer</a:t>
            </a:r>
          </a:p>
        </p:txBody>
      </p:sp>
      <p:sp>
        <p:nvSpPr>
          <p:cNvPr id="11" name="Title 1">
            <a:extLst>
              <a:ext uri="{FF2B5EF4-FFF2-40B4-BE49-F238E27FC236}">
                <a16:creationId xmlns:a16="http://schemas.microsoft.com/office/drawing/2014/main" id="{3F288DD7-6DAF-436D-B04A-EBCCAA36917C}"/>
              </a:ext>
            </a:extLst>
          </p:cNvPr>
          <p:cNvSpPr>
            <a:spLocks noGrp="1"/>
          </p:cNvSpPr>
          <p:nvPr>
            <p:ph type="title" hasCustomPrompt="1"/>
          </p:nvPr>
        </p:nvSpPr>
        <p:spPr>
          <a:xfrm>
            <a:off x="456543" y="360740"/>
            <a:ext cx="7174461" cy="324000"/>
          </a:xfrm>
        </p:spPr>
        <p:txBody>
          <a:bodyPr/>
          <a:lstStyle>
            <a:lvl1pPr>
              <a:defRPr spc="0" baseline="0">
                <a:solidFill>
                  <a:srgbClr val="083A64"/>
                </a:solidFill>
              </a:defRPr>
            </a:lvl1pPr>
          </a:lstStyle>
          <a:p>
            <a:r>
              <a:rPr lang="en-US" noProof="0" dirty="0"/>
              <a:t>Click to edit page title</a:t>
            </a:r>
          </a:p>
        </p:txBody>
      </p:sp>
    </p:spTree>
    <p:extLst>
      <p:ext uri="{BB962C8B-B14F-4D97-AF65-F5344CB8AC3E}">
        <p14:creationId xmlns:p14="http://schemas.microsoft.com/office/powerpoint/2010/main" val="13501039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hank You">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6343650" y="2098766"/>
            <a:ext cx="2800350" cy="760263"/>
          </a:xfrm>
          <a:solidFill>
            <a:schemeClr val="bg1"/>
          </a:solidFill>
        </p:spPr>
        <p:txBody>
          <a:bodyPr vert="horz" lIns="180000" tIns="180000" rIns="252000" bIns="180000" rtlCol="0" anchor="t">
            <a:noAutofit/>
          </a:bodyPr>
          <a:lstStyle>
            <a:lvl1pPr algn="r">
              <a:defRPr lang="en-ZA" sz="3600" b="1" spc="0" baseline="0" dirty="0"/>
            </a:lvl1pPr>
          </a:lstStyle>
          <a:p>
            <a:pPr lvl="0" algn="r"/>
            <a:r>
              <a:rPr lang="en-US" noProof="0" dirty="0"/>
              <a:t>Thank You</a:t>
            </a:r>
          </a:p>
        </p:txBody>
      </p:sp>
      <p:sp>
        <p:nvSpPr>
          <p:cNvPr id="9" name="Text Placeholder 5">
            <a:extLst>
              <a:ext uri="{FF2B5EF4-FFF2-40B4-BE49-F238E27FC236}">
                <a16:creationId xmlns:a16="http://schemas.microsoft.com/office/drawing/2014/main" id="{52FA7FC9-E40E-4144-84E4-34E3722E9A6D}"/>
              </a:ext>
            </a:extLst>
          </p:cNvPr>
          <p:cNvSpPr>
            <a:spLocks noGrp="1"/>
          </p:cNvSpPr>
          <p:nvPr>
            <p:ph type="body" sz="quarter" idx="15" hasCustomPrompt="1"/>
          </p:nvPr>
        </p:nvSpPr>
        <p:spPr>
          <a:xfrm>
            <a:off x="6343654" y="2968279"/>
            <a:ext cx="2182757" cy="237600"/>
          </a:xfrm>
          <a:solidFill>
            <a:schemeClr val="tx1">
              <a:lumMod val="75000"/>
              <a:lumOff val="25000"/>
            </a:schemeClr>
          </a:solidFill>
        </p:spPr>
        <p:txBody>
          <a:bodyPr rIns="72000" anchor="ctr"/>
          <a:lstStyle>
            <a:lvl1pPr marL="0" indent="0" algn="r">
              <a:buNone/>
              <a:defRPr sz="1400">
                <a:solidFill>
                  <a:schemeClr val="bg1"/>
                </a:solidFill>
              </a:defRPr>
            </a:lvl1pPr>
            <a:lvl2pPr marL="200025" indent="0">
              <a:buNone/>
              <a:defRPr/>
            </a:lvl2pPr>
            <a:lvl3pPr marL="407194" indent="0">
              <a:buNone/>
              <a:defRPr/>
            </a:lvl3pPr>
            <a:lvl4pPr marL="607219" indent="0">
              <a:buNone/>
              <a:defRPr/>
            </a:lvl4pPr>
            <a:lvl5pPr marL="807244" indent="0">
              <a:buNone/>
              <a:defRPr/>
            </a:lvl5pPr>
          </a:lstStyle>
          <a:p>
            <a:pPr lvl="0"/>
            <a:r>
              <a:rPr lang="en-US" noProof="0" dirty="0"/>
              <a:t>Full Name</a:t>
            </a:r>
          </a:p>
        </p:txBody>
      </p:sp>
      <p:sp>
        <p:nvSpPr>
          <p:cNvPr id="10" name="Text Placeholder 6">
            <a:extLst>
              <a:ext uri="{FF2B5EF4-FFF2-40B4-BE49-F238E27FC236}">
                <a16:creationId xmlns:a16="http://schemas.microsoft.com/office/drawing/2014/main" id="{97289182-4FE6-4A18-9775-4588D5801CF6}"/>
              </a:ext>
            </a:extLst>
          </p:cNvPr>
          <p:cNvSpPr>
            <a:spLocks noGrp="1"/>
          </p:cNvSpPr>
          <p:nvPr>
            <p:ph type="body" sz="quarter" idx="16" hasCustomPrompt="1"/>
          </p:nvPr>
        </p:nvSpPr>
        <p:spPr>
          <a:xfrm>
            <a:off x="6343654" y="3230042"/>
            <a:ext cx="2182757" cy="237600"/>
          </a:xfrm>
          <a:solidFill>
            <a:schemeClr val="tx1">
              <a:lumMod val="75000"/>
              <a:lumOff val="25000"/>
            </a:schemeClr>
          </a:solidFill>
        </p:spPr>
        <p:txBody>
          <a:bodyPr rIns="72000" anchor="ctr"/>
          <a:lstStyle>
            <a:lvl1pPr marL="0" indent="0" algn="r">
              <a:buNone/>
              <a:defRPr sz="1200" baseline="0">
                <a:solidFill>
                  <a:schemeClr val="bg1"/>
                </a:solidFill>
              </a:defRPr>
            </a:lvl1pPr>
            <a:lvl2pPr marL="200025" indent="0">
              <a:buNone/>
              <a:defRPr/>
            </a:lvl2pPr>
            <a:lvl3pPr marL="407194" indent="0">
              <a:buNone/>
              <a:defRPr/>
            </a:lvl3pPr>
            <a:lvl4pPr marL="607219" indent="0">
              <a:buNone/>
              <a:defRPr/>
            </a:lvl4pPr>
            <a:lvl5pPr marL="807244" indent="0">
              <a:buNone/>
              <a:defRPr/>
            </a:lvl5pPr>
          </a:lstStyle>
          <a:p>
            <a:pPr lvl="0"/>
            <a:r>
              <a:rPr lang="en-US" noProof="0" dirty="0"/>
              <a:t>Phone Number</a:t>
            </a:r>
          </a:p>
        </p:txBody>
      </p:sp>
      <p:sp>
        <p:nvSpPr>
          <p:cNvPr id="11" name="Text Placeholder 7">
            <a:extLst>
              <a:ext uri="{FF2B5EF4-FFF2-40B4-BE49-F238E27FC236}">
                <a16:creationId xmlns:a16="http://schemas.microsoft.com/office/drawing/2014/main" id="{BD4E94C7-6CAF-4FEE-9E02-D3D3A2AC5EAF}"/>
              </a:ext>
            </a:extLst>
          </p:cNvPr>
          <p:cNvSpPr>
            <a:spLocks noGrp="1"/>
          </p:cNvSpPr>
          <p:nvPr>
            <p:ph type="body" sz="quarter" idx="17" hasCustomPrompt="1"/>
          </p:nvPr>
        </p:nvSpPr>
        <p:spPr>
          <a:xfrm>
            <a:off x="6343654" y="3491804"/>
            <a:ext cx="2182757" cy="237600"/>
          </a:xfrm>
          <a:solidFill>
            <a:schemeClr val="tx1">
              <a:lumMod val="75000"/>
              <a:lumOff val="25000"/>
            </a:schemeClr>
          </a:solidFill>
        </p:spPr>
        <p:txBody>
          <a:bodyPr rIns="72000" anchor="ctr"/>
          <a:lstStyle>
            <a:lvl1pPr marL="0" indent="0" algn="r">
              <a:buNone/>
              <a:defRPr sz="1200">
                <a:solidFill>
                  <a:schemeClr val="bg1"/>
                </a:solidFill>
              </a:defRPr>
            </a:lvl1pPr>
            <a:lvl2pPr marL="200025" indent="0">
              <a:buNone/>
              <a:defRPr/>
            </a:lvl2pPr>
            <a:lvl3pPr marL="407194" indent="0">
              <a:buNone/>
              <a:defRPr/>
            </a:lvl3pPr>
            <a:lvl4pPr marL="607219" indent="0">
              <a:buNone/>
              <a:defRPr/>
            </a:lvl4pPr>
            <a:lvl5pPr marL="807244" indent="0">
              <a:buNone/>
              <a:defRPr/>
            </a:lvl5pPr>
          </a:lstStyle>
          <a:p>
            <a:pPr lvl="0"/>
            <a:r>
              <a:rPr lang="en-US" noProof="0" dirty="0"/>
              <a:t>Email or Social Media Handle</a:t>
            </a:r>
          </a:p>
        </p:txBody>
      </p:sp>
      <p:sp>
        <p:nvSpPr>
          <p:cNvPr id="12" name="Text Placeholder 8">
            <a:extLst>
              <a:ext uri="{FF2B5EF4-FFF2-40B4-BE49-F238E27FC236}">
                <a16:creationId xmlns:a16="http://schemas.microsoft.com/office/drawing/2014/main" id="{0DE421A3-3C59-48FC-BC3B-007ADFBEB4FE}"/>
              </a:ext>
            </a:extLst>
          </p:cNvPr>
          <p:cNvSpPr>
            <a:spLocks noGrp="1"/>
          </p:cNvSpPr>
          <p:nvPr>
            <p:ph type="body" sz="quarter" idx="18" hasCustomPrompt="1"/>
          </p:nvPr>
        </p:nvSpPr>
        <p:spPr>
          <a:xfrm>
            <a:off x="6343654" y="3753567"/>
            <a:ext cx="2182757" cy="237600"/>
          </a:xfrm>
          <a:solidFill>
            <a:schemeClr val="tx1">
              <a:lumMod val="75000"/>
              <a:lumOff val="25000"/>
            </a:schemeClr>
          </a:solidFill>
        </p:spPr>
        <p:txBody>
          <a:bodyPr rIns="72000" anchor="ctr"/>
          <a:lstStyle>
            <a:lvl1pPr marL="0" indent="0" algn="r">
              <a:buNone/>
              <a:defRPr sz="1200">
                <a:solidFill>
                  <a:schemeClr val="bg1"/>
                </a:solidFill>
              </a:defRPr>
            </a:lvl1pPr>
            <a:lvl2pPr marL="200025" indent="0">
              <a:buNone/>
              <a:defRPr/>
            </a:lvl2pPr>
            <a:lvl3pPr marL="407194" indent="0">
              <a:buNone/>
              <a:defRPr/>
            </a:lvl3pPr>
            <a:lvl4pPr marL="607219" indent="0">
              <a:buNone/>
              <a:defRPr/>
            </a:lvl4pPr>
            <a:lvl5pPr marL="807244" indent="0">
              <a:buNone/>
              <a:defRPr/>
            </a:lvl5pPr>
          </a:lstStyle>
          <a:p>
            <a:pPr lvl="0"/>
            <a:r>
              <a:rPr lang="en-US" noProof="0" dirty="0"/>
              <a:t>Company Website</a:t>
            </a:r>
          </a:p>
        </p:txBody>
      </p:sp>
    </p:spTree>
    <p:extLst>
      <p:ext uri="{BB962C8B-B14F-4D97-AF65-F5344CB8AC3E}">
        <p14:creationId xmlns:p14="http://schemas.microsoft.com/office/powerpoint/2010/main" val="20496631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Image Layout 2">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90ED7CE-A9D2-4D19-B978-56BFB74E657C}"/>
              </a:ext>
            </a:extLst>
          </p:cNvPr>
          <p:cNvSpPr>
            <a:spLocks noGrp="1"/>
          </p:cNvSpPr>
          <p:nvPr>
            <p:ph type="pic" sz="quarter" idx="14" hasCustomPrompt="1"/>
          </p:nvPr>
        </p:nvSpPr>
        <p:spPr>
          <a:xfrm>
            <a:off x="0" y="1181865"/>
            <a:ext cx="4572000" cy="3566116"/>
          </a:xfrm>
          <a:solidFill>
            <a:schemeClr val="bg1">
              <a:lumMod val="95000"/>
            </a:schemeClr>
          </a:solidFill>
        </p:spPr>
        <p:txBody>
          <a:bodyPr tIns="1584000" anchor="t"/>
          <a:lstStyle>
            <a:lvl1pPr marL="0" indent="0" algn="ctr">
              <a:buNone/>
              <a:defRPr sz="900" i="1">
                <a:latin typeface="Times New Roman" panose="02020603050405020304" pitchFamily="18" charset="0"/>
                <a:cs typeface="Times New Roman" panose="02020603050405020304" pitchFamily="18" charset="0"/>
              </a:defRPr>
            </a:lvl1pPr>
          </a:lstStyle>
          <a:p>
            <a:r>
              <a:rPr lang="en-US" noProof="0" dirty="0"/>
              <a:t>Insert or Drag &amp; Drop your photo</a:t>
            </a:r>
          </a:p>
        </p:txBody>
      </p:sp>
      <p:sp>
        <p:nvSpPr>
          <p:cNvPr id="3" name="Content Placeholder 2">
            <a:extLst>
              <a:ext uri="{FF2B5EF4-FFF2-40B4-BE49-F238E27FC236}">
                <a16:creationId xmlns:a16="http://schemas.microsoft.com/office/drawing/2014/main" id="{A22238F2-C6EC-476F-8371-119AECBA5622}"/>
              </a:ext>
            </a:extLst>
          </p:cNvPr>
          <p:cNvSpPr>
            <a:spLocks noGrp="1"/>
          </p:cNvSpPr>
          <p:nvPr>
            <p:ph sz="half" idx="1"/>
          </p:nvPr>
        </p:nvSpPr>
        <p:spPr>
          <a:xfrm>
            <a:off x="4878000" y="1181868"/>
            <a:ext cx="4104000" cy="1821263"/>
          </a:xfrm>
        </p:spPr>
        <p:txBody>
          <a:bodyPr/>
          <a:lstStyle>
            <a:lvl1pPr>
              <a:defRPr>
                <a:solidFill>
                  <a:srgbClr val="083A64"/>
                </a:solidFill>
              </a:defRPr>
            </a:lvl1pPr>
            <a:lvl2pPr>
              <a:defRPr>
                <a:solidFill>
                  <a:srgbClr val="083A64"/>
                </a:solidFill>
              </a:defRPr>
            </a:lvl2pPr>
            <a:lvl3pPr>
              <a:defRPr>
                <a:solidFill>
                  <a:srgbClr val="083A64"/>
                </a:solidFill>
              </a:defRPr>
            </a:lvl3pPr>
            <a:lvl4pPr>
              <a:defRPr>
                <a:solidFill>
                  <a:srgbClr val="083A64"/>
                </a:solidFill>
              </a:defRPr>
            </a:lvl4pPr>
            <a:lvl5pPr>
              <a:defRPr>
                <a:solidFill>
                  <a:srgbClr val="083A64"/>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8" name="Slide Number Placeholder 4">
            <a:extLst>
              <a:ext uri="{FF2B5EF4-FFF2-40B4-BE49-F238E27FC236}">
                <a16:creationId xmlns:a16="http://schemas.microsoft.com/office/drawing/2014/main" id="{C8DE0AAD-6FBD-416B-A91A-21F2B737919E}"/>
              </a:ext>
            </a:extLst>
          </p:cNvPr>
          <p:cNvSpPr>
            <a:spLocks noGrp="1"/>
          </p:cNvSpPr>
          <p:nvPr>
            <p:ph type="sldNum" sz="quarter" idx="33"/>
          </p:nvPr>
        </p:nvSpPr>
        <p:spPr>
          <a:xfrm>
            <a:off x="8820000" y="4778513"/>
            <a:ext cx="324000" cy="324000"/>
          </a:xfrm>
          <a:prstGeom prst="rect">
            <a:avLst/>
          </a:prstGeom>
          <a:noFill/>
        </p:spPr>
        <p:txBody>
          <a:bodyPr/>
          <a:lstStyle>
            <a:lvl1pPr>
              <a:defRPr>
                <a:solidFill>
                  <a:schemeClr val="accent1">
                    <a:lumMod val="75000"/>
                  </a:schemeClr>
                </a:solidFill>
              </a:defRPr>
            </a:lvl1pPr>
          </a:lstStyle>
          <a:p>
            <a:fld id="{19B51A1E-902D-48AF-9020-955120F399B6}" type="slidenum">
              <a:rPr lang="en-US" smtClean="0"/>
              <a:pPr/>
              <a:t>‹#›</a:t>
            </a:fld>
            <a:endParaRPr lang="en-US" dirty="0"/>
          </a:p>
        </p:txBody>
      </p:sp>
      <p:sp>
        <p:nvSpPr>
          <p:cNvPr id="10" name="Subtitle 2">
            <a:extLst>
              <a:ext uri="{FF2B5EF4-FFF2-40B4-BE49-F238E27FC236}">
                <a16:creationId xmlns:a16="http://schemas.microsoft.com/office/drawing/2014/main" id="{E97A9A62-1AA6-47A9-A1A0-54196823744C}"/>
              </a:ext>
            </a:extLst>
          </p:cNvPr>
          <p:cNvSpPr>
            <a:spLocks noGrp="1"/>
          </p:cNvSpPr>
          <p:nvPr>
            <p:ph type="body" sz="quarter" idx="32" hasCustomPrompt="1"/>
          </p:nvPr>
        </p:nvSpPr>
        <p:spPr>
          <a:xfrm>
            <a:off x="485353" y="846441"/>
            <a:ext cx="8068023" cy="322474"/>
          </a:xfrm>
        </p:spPr>
        <p:txBody>
          <a:bodyPr/>
          <a:lstStyle>
            <a:lvl1pPr marL="0" indent="0">
              <a:buNone/>
              <a:defRPr>
                <a:solidFill>
                  <a:srgbClr val="083A64"/>
                </a:solidFill>
              </a:defRPr>
            </a:lvl1pPr>
            <a:lvl2pPr marL="200025" indent="0">
              <a:buNone/>
              <a:defRPr/>
            </a:lvl2pPr>
            <a:lvl3pPr marL="407194" indent="0">
              <a:buNone/>
              <a:defRPr/>
            </a:lvl3pPr>
            <a:lvl4pPr marL="607219" indent="0">
              <a:buNone/>
              <a:defRPr/>
            </a:lvl4pPr>
            <a:lvl5pPr marL="807244" indent="0">
              <a:buNone/>
              <a:defRPr/>
            </a:lvl5pPr>
          </a:lstStyle>
          <a:p>
            <a:pPr lvl="0"/>
            <a:r>
              <a:rPr lang="en-US" noProof="0" dirty="0"/>
              <a:t>Subtitle</a:t>
            </a:r>
          </a:p>
        </p:txBody>
      </p:sp>
      <p:sp>
        <p:nvSpPr>
          <p:cNvPr id="11" name="Footer Placeholder 3">
            <a:extLst>
              <a:ext uri="{FF2B5EF4-FFF2-40B4-BE49-F238E27FC236}">
                <a16:creationId xmlns:a16="http://schemas.microsoft.com/office/drawing/2014/main" id="{E8FE0EB3-0FF4-4285-B9D3-90A5751B7BBF}"/>
              </a:ext>
            </a:extLst>
          </p:cNvPr>
          <p:cNvSpPr>
            <a:spLocks noGrp="1"/>
          </p:cNvSpPr>
          <p:nvPr>
            <p:ph type="ftr" sz="quarter" idx="12"/>
          </p:nvPr>
        </p:nvSpPr>
        <p:spPr>
          <a:xfrm>
            <a:off x="463192" y="4829867"/>
            <a:ext cx="4248000" cy="221297"/>
          </a:xfrm>
        </p:spPr>
        <p:txBody>
          <a:bodyPr/>
          <a:lstStyle/>
          <a:p>
            <a:r>
              <a:rPr lang="en-US" noProof="0" dirty="0"/>
              <a:t>Add a footer</a:t>
            </a:r>
          </a:p>
        </p:txBody>
      </p:sp>
      <p:sp>
        <p:nvSpPr>
          <p:cNvPr id="12" name="Title 1">
            <a:extLst>
              <a:ext uri="{FF2B5EF4-FFF2-40B4-BE49-F238E27FC236}">
                <a16:creationId xmlns:a16="http://schemas.microsoft.com/office/drawing/2014/main" id="{3F288DD7-6DAF-436D-B04A-EBCCAA36917C}"/>
              </a:ext>
            </a:extLst>
          </p:cNvPr>
          <p:cNvSpPr>
            <a:spLocks noGrp="1"/>
          </p:cNvSpPr>
          <p:nvPr>
            <p:ph type="title" hasCustomPrompt="1"/>
          </p:nvPr>
        </p:nvSpPr>
        <p:spPr>
          <a:xfrm>
            <a:off x="456543" y="360740"/>
            <a:ext cx="7174461" cy="324000"/>
          </a:xfrm>
        </p:spPr>
        <p:txBody>
          <a:bodyPr/>
          <a:lstStyle>
            <a:lvl1pPr>
              <a:defRPr>
                <a:solidFill>
                  <a:srgbClr val="083A64"/>
                </a:solidFill>
              </a:defRPr>
            </a:lvl1pPr>
          </a:lstStyle>
          <a:p>
            <a:r>
              <a:rPr lang="en-US" noProof="0" dirty="0"/>
              <a:t>Click to edit page title</a:t>
            </a:r>
          </a:p>
        </p:txBody>
      </p:sp>
    </p:spTree>
    <p:extLst>
      <p:ext uri="{BB962C8B-B14F-4D97-AF65-F5344CB8AC3E}">
        <p14:creationId xmlns:p14="http://schemas.microsoft.com/office/powerpoint/2010/main" val="3843892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with Subtitl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6" name="Text Placeholder 4">
            <a:extLst>
              <a:ext uri="{FF2B5EF4-FFF2-40B4-BE49-F238E27FC236}">
                <a16:creationId xmlns:a16="http://schemas.microsoft.com/office/drawing/2014/main" id="{7867C73D-EE16-41D1-B7CE-A35C765E3B8D}"/>
              </a:ext>
            </a:extLst>
          </p:cNvPr>
          <p:cNvSpPr>
            <a:spLocks noGrp="1"/>
          </p:cNvSpPr>
          <p:nvPr>
            <p:ph type="body" sz="quarter" idx="12"/>
          </p:nvPr>
        </p:nvSpPr>
        <p:spPr>
          <a:xfrm>
            <a:off x="4724916" y="1467557"/>
            <a:ext cx="4006788" cy="3175882"/>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Slide Number Placeholder 4">
            <a:extLst>
              <a:ext uri="{FF2B5EF4-FFF2-40B4-BE49-F238E27FC236}">
                <a16:creationId xmlns:a16="http://schemas.microsoft.com/office/drawing/2014/main" id="{C8DE0AAD-6FBD-416B-A91A-21F2B737919E}"/>
              </a:ext>
            </a:extLst>
          </p:cNvPr>
          <p:cNvSpPr>
            <a:spLocks noGrp="1"/>
          </p:cNvSpPr>
          <p:nvPr>
            <p:ph type="sldNum" sz="quarter" idx="33"/>
          </p:nvPr>
        </p:nvSpPr>
        <p:spPr>
          <a:xfrm>
            <a:off x="8820000" y="4778513"/>
            <a:ext cx="324000" cy="324000"/>
          </a:xfrm>
          <a:prstGeom prst="rect">
            <a:avLst/>
          </a:prstGeom>
          <a:noFill/>
        </p:spPr>
        <p:txBody>
          <a:bodyPr/>
          <a:lstStyle>
            <a:lvl1pPr>
              <a:defRPr>
                <a:solidFill>
                  <a:schemeClr val="accent1">
                    <a:lumMod val="75000"/>
                  </a:schemeClr>
                </a:solidFill>
              </a:defRPr>
            </a:lvl1pPr>
          </a:lstStyle>
          <a:p>
            <a:fld id="{19B51A1E-902D-48AF-9020-955120F399B6}" type="slidenum">
              <a:rPr lang="en-US" smtClean="0"/>
              <a:pPr/>
              <a:t>‹#›</a:t>
            </a:fld>
            <a:endParaRPr lang="en-US" dirty="0"/>
          </a:p>
        </p:txBody>
      </p:sp>
      <p:sp>
        <p:nvSpPr>
          <p:cNvPr id="11" name="Text Placeholder 4">
            <a:extLst>
              <a:ext uri="{FF2B5EF4-FFF2-40B4-BE49-F238E27FC236}">
                <a16:creationId xmlns:a16="http://schemas.microsoft.com/office/drawing/2014/main" id="{7867C73D-EE16-41D1-B7CE-A35C765E3B8D}"/>
              </a:ext>
            </a:extLst>
          </p:cNvPr>
          <p:cNvSpPr>
            <a:spLocks noGrp="1"/>
          </p:cNvSpPr>
          <p:nvPr>
            <p:ph type="body" sz="quarter" idx="34"/>
          </p:nvPr>
        </p:nvSpPr>
        <p:spPr>
          <a:xfrm>
            <a:off x="532920" y="1467557"/>
            <a:ext cx="4006788" cy="3175882"/>
          </a:xfrm>
        </p:spPr>
        <p:txBody>
          <a:bodyPr/>
          <a:lstStyle>
            <a:lvl1pPr>
              <a:defRPr>
                <a:solidFill>
                  <a:srgbClr val="083A64"/>
                </a:solidFill>
              </a:defRPr>
            </a:lvl1pPr>
            <a:lvl2pPr>
              <a:defRPr>
                <a:solidFill>
                  <a:srgbClr val="083A64"/>
                </a:solidFill>
              </a:defRPr>
            </a:lvl2pPr>
            <a:lvl3pPr>
              <a:defRPr>
                <a:solidFill>
                  <a:srgbClr val="083A64"/>
                </a:solidFill>
              </a:defRPr>
            </a:lvl3pPr>
            <a:lvl4pPr>
              <a:defRPr>
                <a:solidFill>
                  <a:srgbClr val="083A64"/>
                </a:solidFill>
              </a:defRPr>
            </a:lvl4pPr>
            <a:lvl5pPr>
              <a:defRPr>
                <a:solidFill>
                  <a:srgbClr val="083A64"/>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Subtitle 2">
            <a:extLst>
              <a:ext uri="{FF2B5EF4-FFF2-40B4-BE49-F238E27FC236}">
                <a16:creationId xmlns:a16="http://schemas.microsoft.com/office/drawing/2014/main" id="{E97A9A62-1AA6-47A9-A1A0-54196823744C}"/>
              </a:ext>
            </a:extLst>
          </p:cNvPr>
          <p:cNvSpPr>
            <a:spLocks noGrp="1"/>
          </p:cNvSpPr>
          <p:nvPr>
            <p:ph type="body" sz="quarter" idx="32" hasCustomPrompt="1"/>
          </p:nvPr>
        </p:nvSpPr>
        <p:spPr>
          <a:xfrm>
            <a:off x="485353" y="846441"/>
            <a:ext cx="8068023" cy="322474"/>
          </a:xfrm>
          <a:ln>
            <a:noFill/>
          </a:ln>
        </p:spPr>
        <p:txBody>
          <a:bodyPr/>
          <a:lstStyle>
            <a:lvl1pPr marL="0" indent="0">
              <a:buNone/>
              <a:defRPr/>
            </a:lvl1pPr>
            <a:lvl2pPr marL="200025" indent="0">
              <a:buNone/>
              <a:defRPr/>
            </a:lvl2pPr>
            <a:lvl3pPr marL="407194" indent="0">
              <a:buNone/>
              <a:defRPr/>
            </a:lvl3pPr>
            <a:lvl4pPr marL="607219" indent="0">
              <a:buNone/>
              <a:defRPr/>
            </a:lvl4pPr>
            <a:lvl5pPr marL="807244" indent="0">
              <a:buNone/>
              <a:defRPr/>
            </a:lvl5pPr>
          </a:lstStyle>
          <a:p>
            <a:pPr lvl="0"/>
            <a:r>
              <a:rPr lang="en-US" noProof="0" dirty="0"/>
              <a:t>Subtitle</a:t>
            </a:r>
          </a:p>
        </p:txBody>
      </p:sp>
      <p:sp>
        <p:nvSpPr>
          <p:cNvPr id="12" name="Footer Placeholder 3">
            <a:extLst>
              <a:ext uri="{FF2B5EF4-FFF2-40B4-BE49-F238E27FC236}">
                <a16:creationId xmlns:a16="http://schemas.microsoft.com/office/drawing/2014/main" id="{E8FE0EB3-0FF4-4285-B9D3-90A5751B7BBF}"/>
              </a:ext>
            </a:extLst>
          </p:cNvPr>
          <p:cNvSpPr txBox="1">
            <a:spLocks/>
          </p:cNvSpPr>
          <p:nvPr userDrawn="1"/>
        </p:nvSpPr>
        <p:spPr>
          <a:xfrm>
            <a:off x="463192" y="4829867"/>
            <a:ext cx="4248000" cy="221297"/>
          </a:xfrm>
          <a:prstGeom prst="rect">
            <a:avLst/>
          </a:prstGeom>
          <a:noFill/>
        </p:spPr>
        <p:txBody>
          <a:bodyPr vert="horz" lIns="0" tIns="0" rIns="0" bIns="0" rtlCol="0" anchor="ctr"/>
          <a:lstStyle>
            <a:defPPr>
              <a:defRPr lang="en-US"/>
            </a:defPPr>
            <a:lvl1pPr marL="0" algn="l" defTabSz="685800" rtl="0" eaLnBrk="1" latinLnBrk="0" hangingPunct="1">
              <a:defRPr sz="900" kern="1200">
                <a:solidFill>
                  <a:schemeClr val="accent3">
                    <a:lumMod val="50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dirty="0"/>
              <a:t>Add a footer</a:t>
            </a:r>
          </a:p>
        </p:txBody>
      </p:sp>
      <p:sp>
        <p:nvSpPr>
          <p:cNvPr id="13" name="Title 1">
            <a:extLst>
              <a:ext uri="{FF2B5EF4-FFF2-40B4-BE49-F238E27FC236}">
                <a16:creationId xmlns:a16="http://schemas.microsoft.com/office/drawing/2014/main" id="{3F288DD7-6DAF-436D-B04A-EBCCAA36917C}"/>
              </a:ext>
            </a:extLst>
          </p:cNvPr>
          <p:cNvSpPr>
            <a:spLocks noGrp="1"/>
          </p:cNvSpPr>
          <p:nvPr>
            <p:ph type="title" hasCustomPrompt="1"/>
          </p:nvPr>
        </p:nvSpPr>
        <p:spPr>
          <a:xfrm>
            <a:off x="456543" y="360740"/>
            <a:ext cx="7174461" cy="324000"/>
          </a:xfrm>
        </p:spPr>
        <p:txBody>
          <a:bodyPr/>
          <a:lstStyle>
            <a:lvl1pPr>
              <a:defRPr>
                <a:solidFill>
                  <a:srgbClr val="083A64"/>
                </a:solidFill>
              </a:defRPr>
            </a:lvl1pPr>
          </a:lstStyle>
          <a:p>
            <a:r>
              <a:rPr lang="en-US" noProof="0" dirty="0"/>
              <a:t>Click to edit page title</a:t>
            </a:r>
          </a:p>
        </p:txBody>
      </p:sp>
    </p:spTree>
    <p:extLst>
      <p:ext uri="{BB962C8B-B14F-4D97-AF65-F5344CB8AC3E}">
        <p14:creationId xmlns:p14="http://schemas.microsoft.com/office/powerpoint/2010/main" val="8915521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 Column">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948E38-8FB0-4E51-A01C-C88794372E50}"/>
              </a:ext>
            </a:extLst>
          </p:cNvPr>
          <p:cNvSpPr>
            <a:spLocks noGrp="1"/>
          </p:cNvSpPr>
          <p:nvPr>
            <p:ph idx="1"/>
          </p:nvPr>
        </p:nvSpPr>
        <p:spPr>
          <a:xfrm>
            <a:off x="502502" y="1490134"/>
            <a:ext cx="1902554" cy="3243617"/>
          </a:xfrm>
        </p:spPr>
        <p:txBody>
          <a:bodyPr/>
          <a:lstStyle>
            <a:lvl1pPr>
              <a:defRPr>
                <a:solidFill>
                  <a:srgbClr val="083A64"/>
                </a:solidFill>
              </a:defRPr>
            </a:lvl1pPr>
            <a:lvl2pPr>
              <a:defRPr>
                <a:solidFill>
                  <a:srgbClr val="083A64"/>
                </a:solidFill>
              </a:defRPr>
            </a:lvl2pPr>
            <a:lvl3pPr>
              <a:defRPr>
                <a:solidFill>
                  <a:srgbClr val="083A64"/>
                </a:solidFill>
              </a:defRPr>
            </a:lvl3pPr>
            <a:lvl4pPr>
              <a:defRPr>
                <a:solidFill>
                  <a:srgbClr val="083A64"/>
                </a:solidFill>
              </a:defRPr>
            </a:lvl4pPr>
            <a:lvl5pPr>
              <a:defRPr>
                <a:solidFill>
                  <a:srgbClr val="083A64"/>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2" name="Slide Number Placeholder 4">
            <a:extLst>
              <a:ext uri="{FF2B5EF4-FFF2-40B4-BE49-F238E27FC236}">
                <a16:creationId xmlns:a16="http://schemas.microsoft.com/office/drawing/2014/main" id="{C8DE0AAD-6FBD-416B-A91A-21F2B737919E}"/>
              </a:ext>
            </a:extLst>
          </p:cNvPr>
          <p:cNvSpPr>
            <a:spLocks noGrp="1"/>
          </p:cNvSpPr>
          <p:nvPr>
            <p:ph type="sldNum" sz="quarter" idx="33"/>
          </p:nvPr>
        </p:nvSpPr>
        <p:spPr>
          <a:xfrm>
            <a:off x="8820000" y="4778513"/>
            <a:ext cx="324000" cy="324000"/>
          </a:xfrm>
          <a:prstGeom prst="rect">
            <a:avLst/>
          </a:prstGeom>
          <a:noFill/>
        </p:spPr>
        <p:txBody>
          <a:bodyPr/>
          <a:lstStyle>
            <a:lvl1pPr>
              <a:defRPr>
                <a:solidFill>
                  <a:schemeClr val="accent1">
                    <a:lumMod val="75000"/>
                  </a:schemeClr>
                </a:solidFill>
              </a:defRPr>
            </a:lvl1pPr>
          </a:lstStyle>
          <a:p>
            <a:fld id="{19B51A1E-902D-48AF-9020-955120F399B6}" type="slidenum">
              <a:rPr lang="en-US" smtClean="0"/>
              <a:pPr/>
              <a:t>‹#›</a:t>
            </a:fld>
            <a:endParaRPr lang="en-US" dirty="0"/>
          </a:p>
        </p:txBody>
      </p:sp>
      <p:sp>
        <p:nvSpPr>
          <p:cNvPr id="14" name="Subtitle 2">
            <a:extLst>
              <a:ext uri="{FF2B5EF4-FFF2-40B4-BE49-F238E27FC236}">
                <a16:creationId xmlns:a16="http://schemas.microsoft.com/office/drawing/2014/main" id="{E97A9A62-1AA6-47A9-A1A0-54196823744C}"/>
              </a:ext>
            </a:extLst>
          </p:cNvPr>
          <p:cNvSpPr>
            <a:spLocks noGrp="1"/>
          </p:cNvSpPr>
          <p:nvPr>
            <p:ph type="body" sz="quarter" idx="32" hasCustomPrompt="1"/>
          </p:nvPr>
        </p:nvSpPr>
        <p:spPr>
          <a:xfrm>
            <a:off x="485353" y="846441"/>
            <a:ext cx="8068023" cy="322474"/>
          </a:xfrm>
        </p:spPr>
        <p:txBody>
          <a:bodyPr/>
          <a:lstStyle>
            <a:lvl1pPr marL="0" indent="0">
              <a:buNone/>
              <a:defRPr>
                <a:solidFill>
                  <a:srgbClr val="083A64"/>
                </a:solidFill>
              </a:defRPr>
            </a:lvl1pPr>
            <a:lvl2pPr marL="200025" indent="0">
              <a:buNone/>
              <a:defRPr/>
            </a:lvl2pPr>
            <a:lvl3pPr marL="407194" indent="0">
              <a:buNone/>
              <a:defRPr/>
            </a:lvl3pPr>
            <a:lvl4pPr marL="607219" indent="0">
              <a:buNone/>
              <a:defRPr/>
            </a:lvl4pPr>
            <a:lvl5pPr marL="807244" indent="0">
              <a:buNone/>
              <a:defRPr/>
            </a:lvl5pPr>
          </a:lstStyle>
          <a:p>
            <a:pPr lvl="0"/>
            <a:r>
              <a:rPr lang="en-US" noProof="0" dirty="0"/>
              <a:t>Subtitle</a:t>
            </a:r>
          </a:p>
        </p:txBody>
      </p:sp>
      <p:sp>
        <p:nvSpPr>
          <p:cNvPr id="16" name="Footer Placeholder 3">
            <a:extLst>
              <a:ext uri="{FF2B5EF4-FFF2-40B4-BE49-F238E27FC236}">
                <a16:creationId xmlns:a16="http://schemas.microsoft.com/office/drawing/2014/main" id="{E8FE0EB3-0FF4-4285-B9D3-90A5751B7BBF}"/>
              </a:ext>
            </a:extLst>
          </p:cNvPr>
          <p:cNvSpPr>
            <a:spLocks noGrp="1"/>
          </p:cNvSpPr>
          <p:nvPr>
            <p:ph type="ftr" sz="quarter" idx="34"/>
          </p:nvPr>
        </p:nvSpPr>
        <p:spPr>
          <a:xfrm>
            <a:off x="463192" y="4829867"/>
            <a:ext cx="4248000" cy="221297"/>
          </a:xfrm>
        </p:spPr>
        <p:txBody>
          <a:bodyPr/>
          <a:lstStyle/>
          <a:p>
            <a:r>
              <a:rPr lang="en-US" noProof="0" dirty="0"/>
              <a:t>Add a footer</a:t>
            </a:r>
          </a:p>
        </p:txBody>
      </p:sp>
      <p:sp>
        <p:nvSpPr>
          <p:cNvPr id="17" name="Title 1">
            <a:extLst>
              <a:ext uri="{FF2B5EF4-FFF2-40B4-BE49-F238E27FC236}">
                <a16:creationId xmlns:a16="http://schemas.microsoft.com/office/drawing/2014/main" id="{3F288DD7-6DAF-436D-B04A-EBCCAA36917C}"/>
              </a:ext>
            </a:extLst>
          </p:cNvPr>
          <p:cNvSpPr>
            <a:spLocks noGrp="1"/>
          </p:cNvSpPr>
          <p:nvPr>
            <p:ph type="title" hasCustomPrompt="1"/>
          </p:nvPr>
        </p:nvSpPr>
        <p:spPr>
          <a:xfrm>
            <a:off x="456543" y="360740"/>
            <a:ext cx="7174461" cy="324000"/>
          </a:xfrm>
        </p:spPr>
        <p:txBody>
          <a:bodyPr/>
          <a:lstStyle>
            <a:lvl1pPr>
              <a:defRPr>
                <a:solidFill>
                  <a:srgbClr val="083A64"/>
                </a:solidFill>
              </a:defRPr>
            </a:lvl1pPr>
          </a:lstStyle>
          <a:p>
            <a:r>
              <a:rPr lang="en-US" noProof="0" dirty="0"/>
              <a:t>Click to edit page title</a:t>
            </a:r>
          </a:p>
        </p:txBody>
      </p:sp>
      <p:sp>
        <p:nvSpPr>
          <p:cNvPr id="18" name="Content Placeholder 2">
            <a:extLst>
              <a:ext uri="{FF2B5EF4-FFF2-40B4-BE49-F238E27FC236}">
                <a16:creationId xmlns:a16="http://schemas.microsoft.com/office/drawing/2014/main" id="{B1948E38-8FB0-4E51-A01C-C88794372E50}"/>
              </a:ext>
            </a:extLst>
          </p:cNvPr>
          <p:cNvSpPr>
            <a:spLocks noGrp="1"/>
          </p:cNvSpPr>
          <p:nvPr>
            <p:ph idx="35"/>
          </p:nvPr>
        </p:nvSpPr>
        <p:spPr>
          <a:xfrm>
            <a:off x="2592880" y="1490134"/>
            <a:ext cx="1902554" cy="3243617"/>
          </a:xfrm>
        </p:spPr>
        <p:txBody>
          <a:bodyPr/>
          <a:lstStyle>
            <a:lvl1pPr>
              <a:defRPr>
                <a:solidFill>
                  <a:srgbClr val="083A64"/>
                </a:solidFill>
              </a:defRPr>
            </a:lvl1pPr>
            <a:lvl2pPr>
              <a:defRPr>
                <a:solidFill>
                  <a:srgbClr val="083A64"/>
                </a:solidFill>
              </a:defRPr>
            </a:lvl2pPr>
            <a:lvl3pPr>
              <a:defRPr>
                <a:solidFill>
                  <a:srgbClr val="083A64"/>
                </a:solidFill>
              </a:defRPr>
            </a:lvl3pPr>
            <a:lvl4pPr>
              <a:defRPr>
                <a:solidFill>
                  <a:srgbClr val="083A64"/>
                </a:solidFill>
              </a:defRPr>
            </a:lvl4pPr>
            <a:lvl5pPr>
              <a:defRPr>
                <a:solidFill>
                  <a:srgbClr val="083A64"/>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9" name="Content Placeholder 2">
            <a:extLst>
              <a:ext uri="{FF2B5EF4-FFF2-40B4-BE49-F238E27FC236}">
                <a16:creationId xmlns:a16="http://schemas.microsoft.com/office/drawing/2014/main" id="{B1948E38-8FB0-4E51-A01C-C88794372E50}"/>
              </a:ext>
            </a:extLst>
          </p:cNvPr>
          <p:cNvSpPr>
            <a:spLocks noGrp="1"/>
          </p:cNvSpPr>
          <p:nvPr>
            <p:ph idx="36"/>
          </p:nvPr>
        </p:nvSpPr>
        <p:spPr>
          <a:xfrm>
            <a:off x="4694500" y="1490134"/>
            <a:ext cx="1902554" cy="3243617"/>
          </a:xfrm>
        </p:spPr>
        <p:txBody>
          <a:bodyPr/>
          <a:lstStyle>
            <a:lvl1pPr>
              <a:defRPr>
                <a:solidFill>
                  <a:srgbClr val="083A64"/>
                </a:solidFill>
              </a:defRPr>
            </a:lvl1pPr>
            <a:lvl2pPr>
              <a:defRPr>
                <a:solidFill>
                  <a:srgbClr val="083A64"/>
                </a:solidFill>
              </a:defRPr>
            </a:lvl2pPr>
            <a:lvl3pPr>
              <a:defRPr>
                <a:solidFill>
                  <a:srgbClr val="083A64"/>
                </a:solidFill>
              </a:defRPr>
            </a:lvl3pPr>
            <a:lvl4pPr>
              <a:defRPr>
                <a:solidFill>
                  <a:srgbClr val="083A64"/>
                </a:solidFill>
              </a:defRPr>
            </a:lvl4pPr>
            <a:lvl5pPr>
              <a:defRPr>
                <a:solidFill>
                  <a:srgbClr val="083A64"/>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0" name="Content Placeholder 2">
            <a:extLst>
              <a:ext uri="{FF2B5EF4-FFF2-40B4-BE49-F238E27FC236}">
                <a16:creationId xmlns:a16="http://schemas.microsoft.com/office/drawing/2014/main" id="{B1948E38-8FB0-4E51-A01C-C88794372E50}"/>
              </a:ext>
            </a:extLst>
          </p:cNvPr>
          <p:cNvSpPr>
            <a:spLocks noGrp="1"/>
          </p:cNvSpPr>
          <p:nvPr>
            <p:ph idx="37"/>
          </p:nvPr>
        </p:nvSpPr>
        <p:spPr>
          <a:xfrm>
            <a:off x="6818595" y="1490134"/>
            <a:ext cx="1902554" cy="3243617"/>
          </a:xfrm>
        </p:spPr>
        <p:txBody>
          <a:bodyPr/>
          <a:lstStyle>
            <a:lvl1pPr>
              <a:defRPr>
                <a:solidFill>
                  <a:srgbClr val="083A64"/>
                </a:solidFill>
              </a:defRPr>
            </a:lvl1pPr>
            <a:lvl2pPr>
              <a:defRPr>
                <a:solidFill>
                  <a:srgbClr val="083A64"/>
                </a:solidFill>
              </a:defRPr>
            </a:lvl2pPr>
            <a:lvl3pPr>
              <a:defRPr>
                <a:solidFill>
                  <a:srgbClr val="083A64"/>
                </a:solidFill>
              </a:defRPr>
            </a:lvl3pPr>
            <a:lvl4pPr>
              <a:defRPr>
                <a:solidFill>
                  <a:srgbClr val="083A64"/>
                </a:solidFill>
              </a:defRPr>
            </a:lvl4pPr>
            <a:lvl5pPr>
              <a:defRPr>
                <a:solidFill>
                  <a:srgbClr val="083A64"/>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Tree>
    <p:extLst>
      <p:ext uri="{BB962C8B-B14F-4D97-AF65-F5344CB8AC3E}">
        <p14:creationId xmlns:p14="http://schemas.microsoft.com/office/powerpoint/2010/main" val="9748372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Content Placeholder 3">
            <a:extLst>
              <a:ext uri="{FF2B5EF4-FFF2-40B4-BE49-F238E27FC236}">
                <a16:creationId xmlns:a16="http://schemas.microsoft.com/office/drawing/2014/main" id="{EE1E0B79-3CC8-4DCF-8AEC-AC43BC9A3048}"/>
              </a:ext>
            </a:extLst>
          </p:cNvPr>
          <p:cNvSpPr>
            <a:spLocks noGrp="1"/>
          </p:cNvSpPr>
          <p:nvPr>
            <p:ph sz="half" idx="2"/>
          </p:nvPr>
        </p:nvSpPr>
        <p:spPr>
          <a:xfrm>
            <a:off x="4774248" y="1260548"/>
            <a:ext cx="4095086" cy="3367264"/>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0" name="Content Placeholder 2">
            <a:extLst>
              <a:ext uri="{FF2B5EF4-FFF2-40B4-BE49-F238E27FC236}">
                <a16:creationId xmlns:a16="http://schemas.microsoft.com/office/drawing/2014/main" id="{15546508-E26C-46CD-8939-D20E71BF4ED7}"/>
              </a:ext>
            </a:extLst>
          </p:cNvPr>
          <p:cNvSpPr>
            <a:spLocks noGrp="1"/>
          </p:cNvSpPr>
          <p:nvPr>
            <p:ph sz="half" idx="1"/>
          </p:nvPr>
        </p:nvSpPr>
        <p:spPr>
          <a:xfrm>
            <a:off x="481588" y="1260548"/>
            <a:ext cx="4086086" cy="3367264"/>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Slide Number Placeholder 4">
            <a:extLst>
              <a:ext uri="{FF2B5EF4-FFF2-40B4-BE49-F238E27FC236}">
                <a16:creationId xmlns:a16="http://schemas.microsoft.com/office/drawing/2014/main" id="{C8DE0AAD-6FBD-416B-A91A-21F2B737919E}"/>
              </a:ext>
            </a:extLst>
          </p:cNvPr>
          <p:cNvSpPr>
            <a:spLocks noGrp="1"/>
          </p:cNvSpPr>
          <p:nvPr>
            <p:ph type="sldNum" sz="quarter" idx="33"/>
          </p:nvPr>
        </p:nvSpPr>
        <p:spPr>
          <a:xfrm>
            <a:off x="8820000" y="4778513"/>
            <a:ext cx="324000" cy="324000"/>
          </a:xfrm>
          <a:prstGeom prst="rect">
            <a:avLst/>
          </a:prstGeom>
          <a:noFill/>
        </p:spPr>
        <p:txBody>
          <a:bodyPr/>
          <a:lstStyle>
            <a:lvl1pPr>
              <a:defRPr>
                <a:solidFill>
                  <a:schemeClr val="accent1">
                    <a:lumMod val="75000"/>
                  </a:schemeClr>
                </a:solidFill>
              </a:defRPr>
            </a:lvl1pPr>
          </a:lstStyle>
          <a:p>
            <a:fld id="{19B51A1E-902D-48AF-9020-955120F399B6}" type="slidenum">
              <a:rPr lang="en-US" smtClean="0"/>
              <a:pPr/>
              <a:t>‹#›</a:t>
            </a:fld>
            <a:endParaRPr lang="en-US" dirty="0"/>
          </a:p>
        </p:txBody>
      </p:sp>
      <p:sp>
        <p:nvSpPr>
          <p:cNvPr id="11" name="Subtitle 2">
            <a:extLst>
              <a:ext uri="{FF2B5EF4-FFF2-40B4-BE49-F238E27FC236}">
                <a16:creationId xmlns:a16="http://schemas.microsoft.com/office/drawing/2014/main" id="{E97A9A62-1AA6-47A9-A1A0-54196823744C}"/>
              </a:ext>
            </a:extLst>
          </p:cNvPr>
          <p:cNvSpPr>
            <a:spLocks noGrp="1"/>
          </p:cNvSpPr>
          <p:nvPr>
            <p:ph type="body" sz="quarter" idx="32" hasCustomPrompt="1"/>
          </p:nvPr>
        </p:nvSpPr>
        <p:spPr>
          <a:xfrm>
            <a:off x="485353" y="846441"/>
            <a:ext cx="8393135" cy="322474"/>
          </a:xfrm>
        </p:spPr>
        <p:txBody>
          <a:bodyPr/>
          <a:lstStyle>
            <a:lvl1pPr marL="0" indent="0">
              <a:buNone/>
              <a:defRPr/>
            </a:lvl1pPr>
            <a:lvl2pPr marL="200025" indent="0">
              <a:buNone/>
              <a:defRPr/>
            </a:lvl2pPr>
            <a:lvl3pPr marL="407194" indent="0">
              <a:buNone/>
              <a:defRPr/>
            </a:lvl3pPr>
            <a:lvl4pPr marL="607219" indent="0">
              <a:buNone/>
              <a:defRPr/>
            </a:lvl4pPr>
            <a:lvl5pPr marL="807244" indent="0">
              <a:buNone/>
              <a:defRPr/>
            </a:lvl5pPr>
          </a:lstStyle>
          <a:p>
            <a:pPr lvl="0"/>
            <a:r>
              <a:rPr lang="en-US" noProof="0" dirty="0"/>
              <a:t>Subtitle</a:t>
            </a:r>
          </a:p>
        </p:txBody>
      </p:sp>
      <p:sp>
        <p:nvSpPr>
          <p:cNvPr id="12" name="Footer Placeholder 3">
            <a:extLst>
              <a:ext uri="{FF2B5EF4-FFF2-40B4-BE49-F238E27FC236}">
                <a16:creationId xmlns:a16="http://schemas.microsoft.com/office/drawing/2014/main" id="{E8FE0EB3-0FF4-4285-B9D3-90A5751B7BBF}"/>
              </a:ext>
            </a:extLst>
          </p:cNvPr>
          <p:cNvSpPr>
            <a:spLocks noGrp="1"/>
          </p:cNvSpPr>
          <p:nvPr>
            <p:ph type="ftr" sz="quarter" idx="12"/>
          </p:nvPr>
        </p:nvSpPr>
        <p:spPr>
          <a:xfrm>
            <a:off x="463192" y="4829867"/>
            <a:ext cx="4248000" cy="221297"/>
          </a:xfrm>
        </p:spPr>
        <p:txBody>
          <a:bodyPr/>
          <a:lstStyle/>
          <a:p>
            <a:r>
              <a:rPr lang="en-US" noProof="0" dirty="0"/>
              <a:t>Add a footer</a:t>
            </a:r>
          </a:p>
        </p:txBody>
      </p:sp>
      <p:sp>
        <p:nvSpPr>
          <p:cNvPr id="13" name="Title 1">
            <a:extLst>
              <a:ext uri="{FF2B5EF4-FFF2-40B4-BE49-F238E27FC236}">
                <a16:creationId xmlns:a16="http://schemas.microsoft.com/office/drawing/2014/main" id="{3F288DD7-6DAF-436D-B04A-EBCCAA36917C}"/>
              </a:ext>
            </a:extLst>
          </p:cNvPr>
          <p:cNvSpPr>
            <a:spLocks noGrp="1"/>
          </p:cNvSpPr>
          <p:nvPr>
            <p:ph type="title" hasCustomPrompt="1"/>
          </p:nvPr>
        </p:nvSpPr>
        <p:spPr>
          <a:xfrm>
            <a:off x="456543" y="360740"/>
            <a:ext cx="7174461" cy="324000"/>
          </a:xfrm>
        </p:spPr>
        <p:txBody>
          <a:bodyPr/>
          <a:lstStyle>
            <a:lvl1pPr>
              <a:defRPr>
                <a:solidFill>
                  <a:srgbClr val="083A64"/>
                </a:solidFill>
              </a:defRPr>
            </a:lvl1pPr>
          </a:lstStyle>
          <a:p>
            <a:r>
              <a:rPr lang="en-US" noProof="0" dirty="0"/>
              <a:t>Click to edit page title</a:t>
            </a:r>
          </a:p>
        </p:txBody>
      </p:sp>
    </p:spTree>
    <p:extLst>
      <p:ext uri="{BB962C8B-B14F-4D97-AF65-F5344CB8AC3E}">
        <p14:creationId xmlns:p14="http://schemas.microsoft.com/office/powerpoint/2010/main" val="615553311"/>
      </p:ext>
    </p:extLst>
  </p:cSld>
  <p:clrMapOvr>
    <a:masterClrMapping/>
  </p:clrMapOvr>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14" name="Content Placeholder 2">
            <a:extLst>
              <a:ext uri="{FF2B5EF4-FFF2-40B4-BE49-F238E27FC236}">
                <a16:creationId xmlns:a16="http://schemas.microsoft.com/office/drawing/2014/main" id="{85B68CA9-AC4C-4D15-9BA1-A9F1AC5606DA}"/>
              </a:ext>
            </a:extLst>
          </p:cNvPr>
          <p:cNvSpPr>
            <a:spLocks noGrp="1"/>
          </p:cNvSpPr>
          <p:nvPr>
            <p:ph idx="1"/>
          </p:nvPr>
        </p:nvSpPr>
        <p:spPr>
          <a:xfrm>
            <a:off x="3512590" y="1562251"/>
            <a:ext cx="5228388" cy="2839490"/>
          </a:xfrm>
        </p:spPr>
        <p:txBody>
          <a:bodyPr/>
          <a:lstStyle>
            <a:lvl1pPr>
              <a:defRPr sz="1500"/>
            </a:lvl1pPr>
            <a:lvl2pPr>
              <a:defRPr sz="1350"/>
            </a:lvl2pPr>
            <a:lvl3pPr>
              <a:defRPr sz="1200"/>
            </a:lvl3pPr>
            <a:lvl4pPr>
              <a:defRPr sz="1050"/>
            </a:lvl4pPr>
            <a:lvl5pPr>
              <a:defRPr sz="1050"/>
            </a:lvl5pPr>
            <a:lvl6pPr>
              <a:defRPr sz="1500"/>
            </a:lvl6pPr>
            <a:lvl7pPr>
              <a:defRPr sz="1500"/>
            </a:lvl7pPr>
            <a:lvl8pPr>
              <a:defRPr sz="1500"/>
            </a:lvl8pPr>
            <a:lvl9pPr>
              <a:defRPr sz="15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Text Placeholder 3">
            <a:extLst>
              <a:ext uri="{FF2B5EF4-FFF2-40B4-BE49-F238E27FC236}">
                <a16:creationId xmlns:a16="http://schemas.microsoft.com/office/drawing/2014/main" id="{29B24D8A-D8A5-4F57-A260-A4CF75FCB3BD}"/>
              </a:ext>
            </a:extLst>
          </p:cNvPr>
          <p:cNvSpPr>
            <a:spLocks noGrp="1"/>
          </p:cNvSpPr>
          <p:nvPr>
            <p:ph type="body" sz="half" idx="2"/>
          </p:nvPr>
        </p:nvSpPr>
        <p:spPr>
          <a:xfrm>
            <a:off x="492827" y="1543052"/>
            <a:ext cx="27016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noProof="0" dirty="0"/>
              <a:t>Click to edit Master text styles</a:t>
            </a:r>
          </a:p>
        </p:txBody>
      </p:sp>
      <p:sp>
        <p:nvSpPr>
          <p:cNvPr id="6" name="Slide Number Placeholder 4">
            <a:extLst>
              <a:ext uri="{FF2B5EF4-FFF2-40B4-BE49-F238E27FC236}">
                <a16:creationId xmlns:a16="http://schemas.microsoft.com/office/drawing/2014/main" id="{C8DE0AAD-6FBD-416B-A91A-21F2B737919E}"/>
              </a:ext>
            </a:extLst>
          </p:cNvPr>
          <p:cNvSpPr>
            <a:spLocks noGrp="1"/>
          </p:cNvSpPr>
          <p:nvPr>
            <p:ph type="sldNum" sz="quarter" idx="33"/>
          </p:nvPr>
        </p:nvSpPr>
        <p:spPr>
          <a:xfrm>
            <a:off x="8820000" y="4778513"/>
            <a:ext cx="324000" cy="324000"/>
          </a:xfrm>
          <a:prstGeom prst="rect">
            <a:avLst/>
          </a:prstGeom>
          <a:noFill/>
        </p:spPr>
        <p:txBody>
          <a:bodyPr/>
          <a:lstStyle>
            <a:lvl1pPr>
              <a:defRPr>
                <a:solidFill>
                  <a:schemeClr val="accent1">
                    <a:lumMod val="75000"/>
                  </a:schemeClr>
                </a:solidFill>
              </a:defRPr>
            </a:lvl1pPr>
          </a:lstStyle>
          <a:p>
            <a:fld id="{19B51A1E-902D-48AF-9020-955120F399B6}" type="slidenum">
              <a:rPr lang="en-US" smtClean="0"/>
              <a:pPr/>
              <a:t>‹#›</a:t>
            </a:fld>
            <a:endParaRPr lang="en-US" dirty="0"/>
          </a:p>
        </p:txBody>
      </p:sp>
      <p:sp>
        <p:nvSpPr>
          <p:cNvPr id="8" name="Subtitle 2">
            <a:extLst>
              <a:ext uri="{FF2B5EF4-FFF2-40B4-BE49-F238E27FC236}">
                <a16:creationId xmlns:a16="http://schemas.microsoft.com/office/drawing/2014/main" id="{E97A9A62-1AA6-47A9-A1A0-54196823744C}"/>
              </a:ext>
            </a:extLst>
          </p:cNvPr>
          <p:cNvSpPr>
            <a:spLocks noGrp="1"/>
          </p:cNvSpPr>
          <p:nvPr>
            <p:ph type="body" sz="quarter" idx="32" hasCustomPrompt="1"/>
          </p:nvPr>
        </p:nvSpPr>
        <p:spPr>
          <a:xfrm>
            <a:off x="485353" y="846441"/>
            <a:ext cx="8068023" cy="322474"/>
          </a:xfrm>
        </p:spPr>
        <p:txBody>
          <a:bodyPr/>
          <a:lstStyle>
            <a:lvl1pPr marL="0" indent="0">
              <a:buNone/>
              <a:defRPr/>
            </a:lvl1pPr>
            <a:lvl2pPr marL="200025" indent="0">
              <a:buNone/>
              <a:defRPr/>
            </a:lvl2pPr>
            <a:lvl3pPr marL="407194" indent="0">
              <a:buNone/>
              <a:defRPr/>
            </a:lvl3pPr>
            <a:lvl4pPr marL="607219" indent="0">
              <a:buNone/>
              <a:defRPr/>
            </a:lvl4pPr>
            <a:lvl5pPr marL="807244" indent="0">
              <a:buNone/>
              <a:defRPr/>
            </a:lvl5pPr>
          </a:lstStyle>
          <a:p>
            <a:pPr lvl="0"/>
            <a:r>
              <a:rPr lang="en-US" noProof="0" dirty="0"/>
              <a:t>Subtitle</a:t>
            </a:r>
          </a:p>
        </p:txBody>
      </p:sp>
      <p:sp>
        <p:nvSpPr>
          <p:cNvPr id="10" name="Footer Placeholder 3">
            <a:extLst>
              <a:ext uri="{FF2B5EF4-FFF2-40B4-BE49-F238E27FC236}">
                <a16:creationId xmlns:a16="http://schemas.microsoft.com/office/drawing/2014/main" id="{E8FE0EB3-0FF4-4285-B9D3-90A5751B7BBF}"/>
              </a:ext>
            </a:extLst>
          </p:cNvPr>
          <p:cNvSpPr txBox="1">
            <a:spLocks/>
          </p:cNvSpPr>
          <p:nvPr userDrawn="1"/>
        </p:nvSpPr>
        <p:spPr>
          <a:xfrm>
            <a:off x="463192" y="4829867"/>
            <a:ext cx="4248000" cy="221297"/>
          </a:xfrm>
          <a:prstGeom prst="rect">
            <a:avLst/>
          </a:prstGeom>
          <a:noFill/>
        </p:spPr>
        <p:txBody>
          <a:bodyPr vert="horz" lIns="0" tIns="0" rIns="0" bIns="0" rtlCol="0" anchor="ctr"/>
          <a:lstStyle>
            <a:defPPr>
              <a:defRPr lang="en-US"/>
            </a:defPPr>
            <a:lvl1pPr marL="0" algn="l" defTabSz="685800" rtl="0" eaLnBrk="1" latinLnBrk="0" hangingPunct="1">
              <a:defRPr sz="900" kern="1200">
                <a:solidFill>
                  <a:schemeClr val="accent3">
                    <a:lumMod val="50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dirty="0"/>
              <a:t>Add a footer</a:t>
            </a:r>
          </a:p>
        </p:txBody>
      </p:sp>
      <p:sp>
        <p:nvSpPr>
          <p:cNvPr id="11" name="Title 1">
            <a:extLst>
              <a:ext uri="{FF2B5EF4-FFF2-40B4-BE49-F238E27FC236}">
                <a16:creationId xmlns:a16="http://schemas.microsoft.com/office/drawing/2014/main" id="{3F288DD7-6DAF-436D-B04A-EBCCAA36917C}"/>
              </a:ext>
            </a:extLst>
          </p:cNvPr>
          <p:cNvSpPr>
            <a:spLocks noGrp="1"/>
          </p:cNvSpPr>
          <p:nvPr>
            <p:ph type="title" hasCustomPrompt="1"/>
          </p:nvPr>
        </p:nvSpPr>
        <p:spPr>
          <a:xfrm>
            <a:off x="456543" y="360740"/>
            <a:ext cx="7174461" cy="324000"/>
          </a:xfrm>
        </p:spPr>
        <p:txBody>
          <a:bodyPr/>
          <a:lstStyle>
            <a:lvl1pPr>
              <a:defRPr>
                <a:solidFill>
                  <a:srgbClr val="102C4B"/>
                </a:solidFill>
              </a:defRPr>
            </a:lvl1pPr>
          </a:lstStyle>
          <a:p>
            <a:r>
              <a:rPr lang="en-US" noProof="0" dirty="0"/>
              <a:t>Click to edit page title</a:t>
            </a:r>
          </a:p>
        </p:txBody>
      </p:sp>
    </p:spTree>
    <p:extLst>
      <p:ext uri="{BB962C8B-B14F-4D97-AF65-F5344CB8AC3E}">
        <p14:creationId xmlns:p14="http://schemas.microsoft.com/office/powerpoint/2010/main" val="8014327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with Caption">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10" name="Picture Placeholder 2">
            <a:extLst>
              <a:ext uri="{FF2B5EF4-FFF2-40B4-BE49-F238E27FC236}">
                <a16:creationId xmlns:a16="http://schemas.microsoft.com/office/drawing/2014/main" id="{2FBF39A8-0BD5-48FD-9993-F595D4F727C1}"/>
              </a:ext>
            </a:extLst>
          </p:cNvPr>
          <p:cNvSpPr>
            <a:spLocks noGrp="1"/>
          </p:cNvSpPr>
          <p:nvPr>
            <p:ph type="pic" idx="1"/>
          </p:nvPr>
        </p:nvSpPr>
        <p:spPr>
          <a:xfrm>
            <a:off x="3423026" y="1551063"/>
            <a:ext cx="5720973" cy="2866087"/>
          </a:xfrm>
        </p:spPr>
        <p:txBody>
          <a:bodyPr/>
          <a:lstStyle>
            <a:lvl1pPr marL="0" indent="0">
              <a:buNone/>
              <a:defRPr sz="1800">
                <a:solidFill>
                  <a:srgbClr val="083A64"/>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noProof="0" dirty="0"/>
              <a:t>Drag picture to placeholder or click icon to add</a:t>
            </a:r>
          </a:p>
        </p:txBody>
      </p:sp>
      <p:sp>
        <p:nvSpPr>
          <p:cNvPr id="8" name="Slide Number Placeholder 4">
            <a:extLst>
              <a:ext uri="{FF2B5EF4-FFF2-40B4-BE49-F238E27FC236}">
                <a16:creationId xmlns:a16="http://schemas.microsoft.com/office/drawing/2014/main" id="{C8DE0AAD-6FBD-416B-A91A-21F2B737919E}"/>
              </a:ext>
            </a:extLst>
          </p:cNvPr>
          <p:cNvSpPr>
            <a:spLocks noGrp="1"/>
          </p:cNvSpPr>
          <p:nvPr>
            <p:ph type="sldNum" sz="quarter" idx="33"/>
          </p:nvPr>
        </p:nvSpPr>
        <p:spPr>
          <a:xfrm>
            <a:off x="8820000" y="4778513"/>
            <a:ext cx="324000" cy="324000"/>
          </a:xfrm>
          <a:prstGeom prst="rect">
            <a:avLst/>
          </a:prstGeom>
          <a:noFill/>
        </p:spPr>
        <p:txBody>
          <a:bodyPr/>
          <a:lstStyle>
            <a:lvl1pPr>
              <a:defRPr>
                <a:solidFill>
                  <a:schemeClr val="accent1">
                    <a:lumMod val="75000"/>
                  </a:schemeClr>
                </a:solidFill>
              </a:defRPr>
            </a:lvl1pPr>
          </a:lstStyle>
          <a:p>
            <a:fld id="{19B51A1E-902D-48AF-9020-955120F399B6}" type="slidenum">
              <a:rPr lang="en-US" smtClean="0"/>
              <a:pPr/>
              <a:t>‹#›</a:t>
            </a:fld>
            <a:endParaRPr lang="en-US" dirty="0"/>
          </a:p>
        </p:txBody>
      </p:sp>
      <p:sp>
        <p:nvSpPr>
          <p:cNvPr id="11" name="Text Placeholder 3">
            <a:extLst>
              <a:ext uri="{FF2B5EF4-FFF2-40B4-BE49-F238E27FC236}">
                <a16:creationId xmlns:a16="http://schemas.microsoft.com/office/drawing/2014/main" id="{29B24D8A-D8A5-4F57-A260-A4CF75FCB3BD}"/>
              </a:ext>
            </a:extLst>
          </p:cNvPr>
          <p:cNvSpPr>
            <a:spLocks noGrp="1"/>
          </p:cNvSpPr>
          <p:nvPr>
            <p:ph type="body" sz="half" idx="2"/>
          </p:nvPr>
        </p:nvSpPr>
        <p:spPr>
          <a:xfrm>
            <a:off x="447871" y="1543052"/>
            <a:ext cx="27016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noProof="0"/>
              <a:t>Click to edit Master text styles</a:t>
            </a:r>
          </a:p>
        </p:txBody>
      </p:sp>
      <p:sp>
        <p:nvSpPr>
          <p:cNvPr id="9" name="Subtitle 2">
            <a:extLst>
              <a:ext uri="{FF2B5EF4-FFF2-40B4-BE49-F238E27FC236}">
                <a16:creationId xmlns:a16="http://schemas.microsoft.com/office/drawing/2014/main" id="{E97A9A62-1AA6-47A9-A1A0-54196823744C}"/>
              </a:ext>
            </a:extLst>
          </p:cNvPr>
          <p:cNvSpPr>
            <a:spLocks noGrp="1"/>
          </p:cNvSpPr>
          <p:nvPr>
            <p:ph type="body" sz="quarter" idx="32" hasCustomPrompt="1"/>
          </p:nvPr>
        </p:nvSpPr>
        <p:spPr>
          <a:xfrm>
            <a:off x="485353" y="846441"/>
            <a:ext cx="8068023" cy="322474"/>
          </a:xfrm>
        </p:spPr>
        <p:txBody>
          <a:bodyPr/>
          <a:lstStyle>
            <a:lvl1pPr marL="0" indent="0">
              <a:buNone/>
              <a:defRPr/>
            </a:lvl1pPr>
            <a:lvl2pPr marL="200025" indent="0">
              <a:buNone/>
              <a:defRPr/>
            </a:lvl2pPr>
            <a:lvl3pPr marL="407194" indent="0">
              <a:buNone/>
              <a:defRPr/>
            </a:lvl3pPr>
            <a:lvl4pPr marL="607219" indent="0">
              <a:buNone/>
              <a:defRPr/>
            </a:lvl4pPr>
            <a:lvl5pPr marL="807244" indent="0">
              <a:buNone/>
              <a:defRPr/>
            </a:lvl5pPr>
          </a:lstStyle>
          <a:p>
            <a:pPr lvl="0"/>
            <a:r>
              <a:rPr lang="en-US" noProof="0" dirty="0"/>
              <a:t>Subtitle</a:t>
            </a:r>
          </a:p>
        </p:txBody>
      </p:sp>
      <p:sp>
        <p:nvSpPr>
          <p:cNvPr id="12" name="Footer Placeholder 3">
            <a:extLst>
              <a:ext uri="{FF2B5EF4-FFF2-40B4-BE49-F238E27FC236}">
                <a16:creationId xmlns:a16="http://schemas.microsoft.com/office/drawing/2014/main" id="{E8FE0EB3-0FF4-4285-B9D3-90A5751B7BBF}"/>
              </a:ext>
            </a:extLst>
          </p:cNvPr>
          <p:cNvSpPr txBox="1">
            <a:spLocks/>
          </p:cNvSpPr>
          <p:nvPr userDrawn="1"/>
        </p:nvSpPr>
        <p:spPr>
          <a:xfrm>
            <a:off x="463192" y="4829867"/>
            <a:ext cx="4248000" cy="221297"/>
          </a:xfrm>
          <a:prstGeom prst="rect">
            <a:avLst/>
          </a:prstGeom>
          <a:noFill/>
        </p:spPr>
        <p:txBody>
          <a:bodyPr vert="horz" lIns="0" tIns="0" rIns="0" bIns="0" rtlCol="0" anchor="ctr"/>
          <a:lstStyle>
            <a:defPPr>
              <a:defRPr lang="en-US"/>
            </a:defPPr>
            <a:lvl1pPr marL="0" algn="l" defTabSz="685800" rtl="0" eaLnBrk="1" latinLnBrk="0" hangingPunct="1">
              <a:defRPr sz="900" kern="1200">
                <a:solidFill>
                  <a:schemeClr val="accent3">
                    <a:lumMod val="50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dirty="0"/>
              <a:t>Add a footer</a:t>
            </a:r>
          </a:p>
        </p:txBody>
      </p:sp>
      <p:sp>
        <p:nvSpPr>
          <p:cNvPr id="13" name="Title 1">
            <a:extLst>
              <a:ext uri="{FF2B5EF4-FFF2-40B4-BE49-F238E27FC236}">
                <a16:creationId xmlns:a16="http://schemas.microsoft.com/office/drawing/2014/main" id="{3F288DD7-6DAF-436D-B04A-EBCCAA36917C}"/>
              </a:ext>
            </a:extLst>
          </p:cNvPr>
          <p:cNvSpPr>
            <a:spLocks noGrp="1"/>
          </p:cNvSpPr>
          <p:nvPr>
            <p:ph type="title" hasCustomPrompt="1"/>
          </p:nvPr>
        </p:nvSpPr>
        <p:spPr>
          <a:xfrm>
            <a:off x="456543" y="360740"/>
            <a:ext cx="7174461" cy="324000"/>
          </a:xfrm>
        </p:spPr>
        <p:txBody>
          <a:bodyPr/>
          <a:lstStyle>
            <a:lvl1pPr>
              <a:defRPr>
                <a:solidFill>
                  <a:srgbClr val="083A64"/>
                </a:solidFill>
              </a:defRPr>
            </a:lvl1pPr>
          </a:lstStyle>
          <a:p>
            <a:r>
              <a:rPr lang="en-US" noProof="0" dirty="0"/>
              <a:t>Click to edit page title</a:t>
            </a:r>
          </a:p>
        </p:txBody>
      </p:sp>
    </p:spTree>
    <p:extLst>
      <p:ext uri="{BB962C8B-B14F-4D97-AF65-F5344CB8AC3E}">
        <p14:creationId xmlns:p14="http://schemas.microsoft.com/office/powerpoint/2010/main" val="20406333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Subtitl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6" name="Slide Number Placeholder 4">
            <a:extLst>
              <a:ext uri="{FF2B5EF4-FFF2-40B4-BE49-F238E27FC236}">
                <a16:creationId xmlns:a16="http://schemas.microsoft.com/office/drawing/2014/main" id="{C8DE0AAD-6FBD-416B-A91A-21F2B737919E}"/>
              </a:ext>
            </a:extLst>
          </p:cNvPr>
          <p:cNvSpPr>
            <a:spLocks noGrp="1"/>
          </p:cNvSpPr>
          <p:nvPr>
            <p:ph type="sldNum" sz="quarter" idx="33"/>
          </p:nvPr>
        </p:nvSpPr>
        <p:spPr>
          <a:xfrm>
            <a:off x="8820000" y="4778513"/>
            <a:ext cx="324000" cy="324000"/>
          </a:xfrm>
          <a:prstGeom prst="rect">
            <a:avLst/>
          </a:prstGeom>
          <a:noFill/>
        </p:spPr>
        <p:txBody>
          <a:bodyPr/>
          <a:lstStyle>
            <a:lvl1pPr>
              <a:defRPr>
                <a:solidFill>
                  <a:schemeClr val="accent1">
                    <a:lumMod val="75000"/>
                  </a:schemeClr>
                </a:solidFill>
              </a:defRPr>
            </a:lvl1pPr>
          </a:lstStyle>
          <a:p>
            <a:fld id="{19B51A1E-902D-48AF-9020-955120F399B6}" type="slidenum">
              <a:rPr lang="en-US" smtClean="0"/>
              <a:pPr/>
              <a:t>‹#›</a:t>
            </a:fld>
            <a:endParaRPr lang="en-US" dirty="0"/>
          </a:p>
        </p:txBody>
      </p:sp>
      <p:sp>
        <p:nvSpPr>
          <p:cNvPr id="9" name="Subtitle 2">
            <a:extLst>
              <a:ext uri="{FF2B5EF4-FFF2-40B4-BE49-F238E27FC236}">
                <a16:creationId xmlns:a16="http://schemas.microsoft.com/office/drawing/2014/main" id="{E97A9A62-1AA6-47A9-A1A0-54196823744C}"/>
              </a:ext>
            </a:extLst>
          </p:cNvPr>
          <p:cNvSpPr>
            <a:spLocks noGrp="1"/>
          </p:cNvSpPr>
          <p:nvPr>
            <p:ph type="body" sz="quarter" idx="32" hasCustomPrompt="1"/>
          </p:nvPr>
        </p:nvSpPr>
        <p:spPr>
          <a:xfrm>
            <a:off x="485353" y="846441"/>
            <a:ext cx="8068023" cy="322474"/>
          </a:xfrm>
        </p:spPr>
        <p:txBody>
          <a:bodyPr/>
          <a:lstStyle>
            <a:lvl1pPr marL="0" indent="0">
              <a:buNone/>
              <a:defRPr/>
            </a:lvl1pPr>
            <a:lvl2pPr marL="200025" indent="0">
              <a:buNone/>
              <a:defRPr/>
            </a:lvl2pPr>
            <a:lvl3pPr marL="407194" indent="0">
              <a:buNone/>
              <a:defRPr/>
            </a:lvl3pPr>
            <a:lvl4pPr marL="607219" indent="0">
              <a:buNone/>
              <a:defRPr/>
            </a:lvl4pPr>
            <a:lvl5pPr marL="807244" indent="0">
              <a:buNone/>
              <a:defRPr/>
            </a:lvl5pPr>
          </a:lstStyle>
          <a:p>
            <a:pPr lvl="0"/>
            <a:r>
              <a:rPr lang="en-US" noProof="0" dirty="0"/>
              <a:t>Subtitle</a:t>
            </a:r>
          </a:p>
        </p:txBody>
      </p:sp>
      <p:sp>
        <p:nvSpPr>
          <p:cNvPr id="10" name="Footer Placeholder 3">
            <a:extLst>
              <a:ext uri="{FF2B5EF4-FFF2-40B4-BE49-F238E27FC236}">
                <a16:creationId xmlns:a16="http://schemas.microsoft.com/office/drawing/2014/main" id="{E8FE0EB3-0FF4-4285-B9D3-90A5751B7BBF}"/>
              </a:ext>
            </a:extLst>
          </p:cNvPr>
          <p:cNvSpPr>
            <a:spLocks noGrp="1"/>
          </p:cNvSpPr>
          <p:nvPr>
            <p:ph type="ftr" sz="quarter" idx="12"/>
          </p:nvPr>
        </p:nvSpPr>
        <p:spPr>
          <a:xfrm>
            <a:off x="463192" y="4829867"/>
            <a:ext cx="4248000" cy="221297"/>
          </a:xfrm>
        </p:spPr>
        <p:txBody>
          <a:bodyPr/>
          <a:lstStyle/>
          <a:p>
            <a:r>
              <a:rPr lang="en-US" noProof="0" dirty="0"/>
              <a:t>Add a footer</a:t>
            </a:r>
          </a:p>
        </p:txBody>
      </p:sp>
      <p:sp>
        <p:nvSpPr>
          <p:cNvPr id="11" name="Title 1">
            <a:extLst>
              <a:ext uri="{FF2B5EF4-FFF2-40B4-BE49-F238E27FC236}">
                <a16:creationId xmlns:a16="http://schemas.microsoft.com/office/drawing/2014/main" id="{3F288DD7-6DAF-436D-B04A-EBCCAA36917C}"/>
              </a:ext>
            </a:extLst>
          </p:cNvPr>
          <p:cNvSpPr>
            <a:spLocks noGrp="1"/>
          </p:cNvSpPr>
          <p:nvPr>
            <p:ph type="title" hasCustomPrompt="1"/>
          </p:nvPr>
        </p:nvSpPr>
        <p:spPr>
          <a:xfrm>
            <a:off x="456543" y="360740"/>
            <a:ext cx="7174461" cy="324000"/>
          </a:xfrm>
        </p:spPr>
        <p:txBody>
          <a:bodyPr/>
          <a:lstStyle>
            <a:lvl1pPr>
              <a:defRPr>
                <a:solidFill>
                  <a:srgbClr val="083A64"/>
                </a:solidFill>
              </a:defRPr>
            </a:lvl1pPr>
          </a:lstStyle>
          <a:p>
            <a:r>
              <a:rPr lang="en-US" noProof="0" dirty="0"/>
              <a:t>Click to edit page title</a:t>
            </a:r>
          </a:p>
        </p:txBody>
      </p:sp>
    </p:spTree>
    <p:extLst>
      <p:ext uri="{BB962C8B-B14F-4D97-AF65-F5344CB8AC3E}">
        <p14:creationId xmlns:p14="http://schemas.microsoft.com/office/powerpoint/2010/main" val="1505855276"/>
      </p:ext>
    </p:extLst>
  </p:cSld>
  <p:clrMapOvr>
    <a:masterClrMapping/>
  </p:clrMapOvr>
  <p:hf hd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Only">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6D0504D-4610-4E9E-A2DB-8B701F044BBC}"/>
              </a:ext>
            </a:extLst>
          </p:cNvPr>
          <p:cNvSpPr>
            <a:spLocks noGrp="1"/>
          </p:cNvSpPr>
          <p:nvPr>
            <p:ph type="ftr" sz="quarter" idx="12"/>
          </p:nvPr>
        </p:nvSpPr>
        <p:spPr/>
        <p:txBody>
          <a:bodyPr/>
          <a:lstStyle/>
          <a:p>
            <a:r>
              <a:rPr lang="en-US" noProof="0" dirty="0"/>
              <a:t>Add a footer</a:t>
            </a:r>
          </a:p>
        </p:txBody>
      </p:sp>
      <p:sp>
        <p:nvSpPr>
          <p:cNvPr id="6" name="Text Placeholder 5">
            <a:extLst>
              <a:ext uri="{FF2B5EF4-FFF2-40B4-BE49-F238E27FC236}">
                <a16:creationId xmlns:a16="http://schemas.microsoft.com/office/drawing/2014/main" id="{0DB3A426-6D4A-4D91-ACD6-A2C25BAE44E3}"/>
              </a:ext>
            </a:extLst>
          </p:cNvPr>
          <p:cNvSpPr>
            <a:spLocks noGrp="1"/>
          </p:cNvSpPr>
          <p:nvPr>
            <p:ph type="body" sz="quarter" idx="14"/>
          </p:nvPr>
        </p:nvSpPr>
        <p:spPr>
          <a:xfrm>
            <a:off x="1248281" y="1525193"/>
            <a:ext cx="6647447" cy="2093119"/>
          </a:xfrm>
        </p:spPr>
        <p:txBody>
          <a:bodyPr anchor="ctr"/>
          <a:lstStyle>
            <a:lvl1pPr marL="0" indent="0" algn="ctr">
              <a:buNone/>
              <a:defRPr sz="4500"/>
            </a:lvl1pPr>
            <a:lvl2pPr marL="200025" indent="0">
              <a:buNone/>
              <a:defRPr/>
            </a:lvl2pPr>
          </a:lstStyle>
          <a:p>
            <a:pPr lvl="0"/>
            <a:r>
              <a:rPr lang="en-US" noProof="0" dirty="0"/>
              <a:t>Click to edit Master text styles</a:t>
            </a:r>
          </a:p>
        </p:txBody>
      </p:sp>
      <p:sp>
        <p:nvSpPr>
          <p:cNvPr id="7" name="Slide Number Placeholder 4">
            <a:extLst>
              <a:ext uri="{FF2B5EF4-FFF2-40B4-BE49-F238E27FC236}">
                <a16:creationId xmlns:a16="http://schemas.microsoft.com/office/drawing/2014/main" id="{C8DE0AAD-6FBD-416B-A91A-21F2B737919E}"/>
              </a:ext>
            </a:extLst>
          </p:cNvPr>
          <p:cNvSpPr>
            <a:spLocks noGrp="1"/>
          </p:cNvSpPr>
          <p:nvPr>
            <p:ph type="sldNum" sz="quarter" idx="33"/>
          </p:nvPr>
        </p:nvSpPr>
        <p:spPr>
          <a:xfrm>
            <a:off x="8820000" y="4778513"/>
            <a:ext cx="324000" cy="324000"/>
          </a:xfrm>
          <a:prstGeom prst="rect">
            <a:avLst/>
          </a:prstGeom>
          <a:noFill/>
        </p:spPr>
        <p:txBody>
          <a:bodyPr/>
          <a:lstStyle>
            <a:lvl1pPr>
              <a:defRPr>
                <a:solidFill>
                  <a:schemeClr val="accent1">
                    <a:lumMod val="75000"/>
                  </a:schemeClr>
                </a:solidFill>
              </a:defRPr>
            </a:lvl1pPr>
          </a:lstStyle>
          <a:p>
            <a:fld id="{19B51A1E-902D-48AF-9020-955120F399B6}" type="slidenum">
              <a:rPr lang="en-US" smtClean="0"/>
              <a:pPr/>
              <a:t>‹#›</a:t>
            </a:fld>
            <a:endParaRPr lang="en-US" dirty="0"/>
          </a:p>
        </p:txBody>
      </p:sp>
      <p:sp>
        <p:nvSpPr>
          <p:cNvPr id="10" name="Title 1">
            <a:extLst>
              <a:ext uri="{FF2B5EF4-FFF2-40B4-BE49-F238E27FC236}">
                <a16:creationId xmlns:a16="http://schemas.microsoft.com/office/drawing/2014/main" id="{3F288DD7-6DAF-436D-B04A-EBCCAA36917C}"/>
              </a:ext>
            </a:extLst>
          </p:cNvPr>
          <p:cNvSpPr>
            <a:spLocks noGrp="1"/>
          </p:cNvSpPr>
          <p:nvPr>
            <p:ph type="title" hasCustomPrompt="1"/>
          </p:nvPr>
        </p:nvSpPr>
        <p:spPr>
          <a:xfrm>
            <a:off x="456543" y="360740"/>
            <a:ext cx="7174461" cy="324000"/>
          </a:xfrm>
        </p:spPr>
        <p:txBody>
          <a:bodyPr/>
          <a:lstStyle>
            <a:lvl1pPr>
              <a:defRPr>
                <a:solidFill>
                  <a:srgbClr val="083A64"/>
                </a:solidFill>
              </a:defRPr>
            </a:lvl1pPr>
          </a:lstStyle>
          <a:p>
            <a:r>
              <a:rPr lang="en-US" noProof="0" dirty="0"/>
              <a:t>Click to edit page title</a:t>
            </a:r>
          </a:p>
        </p:txBody>
      </p:sp>
    </p:spTree>
    <p:extLst>
      <p:ext uri="{BB962C8B-B14F-4D97-AF65-F5344CB8AC3E}">
        <p14:creationId xmlns:p14="http://schemas.microsoft.com/office/powerpoint/2010/main" val="28772436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vider Slide 1">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4376818" y="2115422"/>
            <a:ext cx="4467225" cy="1031652"/>
          </a:xfrm>
          <a:noFill/>
        </p:spPr>
        <p:txBody>
          <a:bodyPr vert="horz" lIns="180000" tIns="180000" rIns="252000" bIns="180000" rtlCol="0" anchor="t">
            <a:noAutofit/>
          </a:bodyPr>
          <a:lstStyle>
            <a:lvl1pPr algn="r">
              <a:defRPr lang="en-ZA" sz="3200" b="1" spc="0" baseline="0" dirty="0">
                <a:solidFill>
                  <a:schemeClr val="bg1"/>
                </a:solidFill>
              </a:defRPr>
            </a:lvl1pPr>
          </a:lstStyle>
          <a:p>
            <a:pPr lvl="0" algn="r"/>
            <a:r>
              <a:rPr lang="en-US" noProof="0" dirty="0"/>
              <a:t>Click to edit section divider</a:t>
            </a:r>
          </a:p>
        </p:txBody>
      </p:sp>
    </p:spTree>
    <p:extLst>
      <p:ext uri="{BB962C8B-B14F-4D97-AF65-F5344CB8AC3E}">
        <p14:creationId xmlns:p14="http://schemas.microsoft.com/office/powerpoint/2010/main" val="24371590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8DE0AAD-6FBD-416B-A91A-21F2B737919E}"/>
              </a:ext>
            </a:extLst>
          </p:cNvPr>
          <p:cNvSpPr>
            <a:spLocks noGrp="1"/>
          </p:cNvSpPr>
          <p:nvPr>
            <p:ph type="sldNum" sz="quarter" idx="4"/>
          </p:nvPr>
        </p:nvSpPr>
        <p:spPr>
          <a:xfrm>
            <a:off x="8820000" y="4778513"/>
            <a:ext cx="324000" cy="324000"/>
          </a:xfrm>
          <a:prstGeom prst="rect">
            <a:avLst/>
          </a:prstGeom>
          <a:noFill/>
        </p:spPr>
        <p:txBody>
          <a:bodyPr/>
          <a:lstStyle>
            <a:lvl1pPr>
              <a:defRPr sz="900">
                <a:solidFill>
                  <a:schemeClr val="accent1">
                    <a:lumMod val="75000"/>
                  </a:schemeClr>
                </a:solidFill>
              </a:defRPr>
            </a:lvl1pPr>
          </a:lstStyle>
          <a:p>
            <a:fld id="{19B51A1E-902D-48AF-9020-955120F399B6}" type="slidenum">
              <a:rPr lang="en-US" smtClean="0"/>
              <a:pPr/>
              <a:t>‹#›</a:t>
            </a:fld>
            <a:endParaRPr lang="en-US" dirty="0"/>
          </a:p>
        </p:txBody>
      </p:sp>
      <p:sp>
        <p:nvSpPr>
          <p:cNvPr id="7" name="Subtitle 2">
            <a:extLst>
              <a:ext uri="{FF2B5EF4-FFF2-40B4-BE49-F238E27FC236}">
                <a16:creationId xmlns:a16="http://schemas.microsoft.com/office/drawing/2014/main" id="{E97A9A62-1AA6-47A9-A1A0-54196823744C}"/>
              </a:ext>
            </a:extLst>
          </p:cNvPr>
          <p:cNvSpPr>
            <a:spLocks noGrp="1"/>
          </p:cNvSpPr>
          <p:nvPr>
            <p:ph type="body" sz="quarter" idx="32" hasCustomPrompt="1"/>
          </p:nvPr>
        </p:nvSpPr>
        <p:spPr>
          <a:xfrm>
            <a:off x="485353" y="846441"/>
            <a:ext cx="8068023" cy="322474"/>
          </a:xfrm>
        </p:spPr>
        <p:txBody>
          <a:bodyPr/>
          <a:lstStyle>
            <a:lvl1pPr marL="0" indent="0">
              <a:buNone/>
              <a:defRPr/>
            </a:lvl1pPr>
            <a:lvl2pPr marL="200025" indent="0">
              <a:buNone/>
              <a:defRPr/>
            </a:lvl2pPr>
            <a:lvl3pPr marL="407194" indent="0">
              <a:buNone/>
              <a:defRPr/>
            </a:lvl3pPr>
            <a:lvl4pPr marL="607219" indent="0">
              <a:buNone/>
              <a:defRPr/>
            </a:lvl4pPr>
            <a:lvl5pPr marL="807244" indent="0">
              <a:buNone/>
              <a:defRPr/>
            </a:lvl5pPr>
          </a:lstStyle>
          <a:p>
            <a:pPr lvl="0"/>
            <a:r>
              <a:rPr lang="en-US" noProof="0" dirty="0"/>
              <a:t>Subtitle</a:t>
            </a:r>
          </a:p>
        </p:txBody>
      </p:sp>
      <p:sp>
        <p:nvSpPr>
          <p:cNvPr id="8" name="Footer Placeholder 3">
            <a:extLst>
              <a:ext uri="{FF2B5EF4-FFF2-40B4-BE49-F238E27FC236}">
                <a16:creationId xmlns:a16="http://schemas.microsoft.com/office/drawing/2014/main" id="{E8FE0EB3-0FF4-4285-B9D3-90A5751B7BBF}"/>
              </a:ext>
            </a:extLst>
          </p:cNvPr>
          <p:cNvSpPr>
            <a:spLocks noGrp="1"/>
          </p:cNvSpPr>
          <p:nvPr>
            <p:ph type="ftr" sz="quarter" idx="12"/>
          </p:nvPr>
        </p:nvSpPr>
        <p:spPr>
          <a:xfrm>
            <a:off x="463192" y="4829867"/>
            <a:ext cx="4248000" cy="221297"/>
          </a:xfrm>
        </p:spPr>
        <p:txBody>
          <a:bodyPr/>
          <a:lstStyle/>
          <a:p>
            <a:r>
              <a:rPr lang="en-US" noProof="0" dirty="0"/>
              <a:t>Add a footer</a:t>
            </a:r>
          </a:p>
        </p:txBody>
      </p:sp>
      <p:sp>
        <p:nvSpPr>
          <p:cNvPr id="9" name="Title 1">
            <a:extLst>
              <a:ext uri="{FF2B5EF4-FFF2-40B4-BE49-F238E27FC236}">
                <a16:creationId xmlns:a16="http://schemas.microsoft.com/office/drawing/2014/main" id="{3F288DD7-6DAF-436D-B04A-EBCCAA36917C}"/>
              </a:ext>
            </a:extLst>
          </p:cNvPr>
          <p:cNvSpPr>
            <a:spLocks noGrp="1"/>
          </p:cNvSpPr>
          <p:nvPr>
            <p:ph type="title" hasCustomPrompt="1"/>
          </p:nvPr>
        </p:nvSpPr>
        <p:spPr>
          <a:xfrm>
            <a:off x="456543" y="360740"/>
            <a:ext cx="7174461" cy="324000"/>
          </a:xfrm>
        </p:spPr>
        <p:txBody>
          <a:bodyPr/>
          <a:lstStyle>
            <a:lvl1pPr>
              <a:defRPr>
                <a:solidFill>
                  <a:srgbClr val="083A64"/>
                </a:solidFill>
              </a:defRPr>
            </a:lvl1pPr>
          </a:lstStyle>
          <a:p>
            <a:r>
              <a:rPr lang="en-US" noProof="0" dirty="0"/>
              <a:t>Click to edit page title</a:t>
            </a:r>
          </a:p>
        </p:txBody>
      </p:sp>
    </p:spTree>
    <p:extLst>
      <p:ext uri="{BB962C8B-B14F-4D97-AF65-F5344CB8AC3E}">
        <p14:creationId xmlns:p14="http://schemas.microsoft.com/office/powerpoint/2010/main" val="39004335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_Large Photo">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6" name="Slide Number Placeholder 4">
            <a:extLst>
              <a:ext uri="{FF2B5EF4-FFF2-40B4-BE49-F238E27FC236}">
                <a16:creationId xmlns:a16="http://schemas.microsoft.com/office/drawing/2014/main" id="{C8DE0AAD-6FBD-416B-A91A-21F2B737919E}"/>
              </a:ext>
            </a:extLst>
          </p:cNvPr>
          <p:cNvSpPr>
            <a:spLocks noGrp="1"/>
          </p:cNvSpPr>
          <p:nvPr>
            <p:ph type="sldNum" sz="quarter" idx="33"/>
          </p:nvPr>
        </p:nvSpPr>
        <p:spPr>
          <a:xfrm>
            <a:off x="8820000" y="4778513"/>
            <a:ext cx="324000" cy="324000"/>
          </a:xfrm>
          <a:prstGeom prst="rect">
            <a:avLst/>
          </a:prstGeom>
          <a:noFill/>
        </p:spPr>
        <p:txBody>
          <a:bodyPr/>
          <a:lstStyle>
            <a:lvl1pPr>
              <a:defRPr>
                <a:solidFill>
                  <a:schemeClr val="accent1">
                    <a:lumMod val="75000"/>
                  </a:schemeClr>
                </a:solidFill>
              </a:defRPr>
            </a:lvl1pPr>
          </a:lstStyle>
          <a:p>
            <a:fld id="{19B51A1E-902D-48AF-9020-955120F399B6}" type="slidenum">
              <a:rPr lang="en-US" smtClean="0"/>
              <a:pPr/>
              <a:t>‹#›</a:t>
            </a:fld>
            <a:endParaRPr lang="en-US" dirty="0"/>
          </a:p>
        </p:txBody>
      </p:sp>
      <p:sp>
        <p:nvSpPr>
          <p:cNvPr id="8" name="Subtitle 2">
            <a:extLst>
              <a:ext uri="{FF2B5EF4-FFF2-40B4-BE49-F238E27FC236}">
                <a16:creationId xmlns:a16="http://schemas.microsoft.com/office/drawing/2014/main" id="{E97A9A62-1AA6-47A9-A1A0-54196823744C}"/>
              </a:ext>
            </a:extLst>
          </p:cNvPr>
          <p:cNvSpPr>
            <a:spLocks noGrp="1"/>
          </p:cNvSpPr>
          <p:nvPr>
            <p:ph type="body" sz="quarter" idx="32" hasCustomPrompt="1"/>
          </p:nvPr>
        </p:nvSpPr>
        <p:spPr>
          <a:xfrm>
            <a:off x="485353" y="846441"/>
            <a:ext cx="8068023" cy="322474"/>
          </a:xfrm>
        </p:spPr>
        <p:txBody>
          <a:bodyPr/>
          <a:lstStyle>
            <a:lvl1pPr marL="0" indent="0">
              <a:buNone/>
              <a:defRPr/>
            </a:lvl1pPr>
            <a:lvl2pPr marL="200025" indent="0">
              <a:buNone/>
              <a:defRPr/>
            </a:lvl2pPr>
            <a:lvl3pPr marL="407194" indent="0">
              <a:buNone/>
              <a:defRPr/>
            </a:lvl3pPr>
            <a:lvl4pPr marL="607219" indent="0">
              <a:buNone/>
              <a:defRPr/>
            </a:lvl4pPr>
            <a:lvl5pPr marL="807244" indent="0">
              <a:buNone/>
              <a:defRPr/>
            </a:lvl5pPr>
          </a:lstStyle>
          <a:p>
            <a:pPr lvl="0"/>
            <a:r>
              <a:rPr lang="en-US" noProof="0" dirty="0"/>
              <a:t>Subtitle</a:t>
            </a:r>
          </a:p>
        </p:txBody>
      </p:sp>
      <p:sp>
        <p:nvSpPr>
          <p:cNvPr id="9" name="Footer Placeholder 3">
            <a:extLst>
              <a:ext uri="{FF2B5EF4-FFF2-40B4-BE49-F238E27FC236}">
                <a16:creationId xmlns:a16="http://schemas.microsoft.com/office/drawing/2014/main" id="{E8FE0EB3-0FF4-4285-B9D3-90A5751B7BBF}"/>
              </a:ext>
            </a:extLst>
          </p:cNvPr>
          <p:cNvSpPr>
            <a:spLocks noGrp="1"/>
          </p:cNvSpPr>
          <p:nvPr>
            <p:ph type="ftr" sz="quarter" idx="12"/>
          </p:nvPr>
        </p:nvSpPr>
        <p:spPr>
          <a:xfrm>
            <a:off x="463192" y="4829867"/>
            <a:ext cx="4248000" cy="221297"/>
          </a:xfrm>
        </p:spPr>
        <p:txBody>
          <a:bodyPr/>
          <a:lstStyle/>
          <a:p>
            <a:r>
              <a:rPr lang="en-US" noProof="0" dirty="0"/>
              <a:t>Add a footer</a:t>
            </a:r>
          </a:p>
        </p:txBody>
      </p:sp>
      <p:sp>
        <p:nvSpPr>
          <p:cNvPr id="10" name="Title 1">
            <a:extLst>
              <a:ext uri="{FF2B5EF4-FFF2-40B4-BE49-F238E27FC236}">
                <a16:creationId xmlns:a16="http://schemas.microsoft.com/office/drawing/2014/main" id="{3F288DD7-6DAF-436D-B04A-EBCCAA36917C}"/>
              </a:ext>
            </a:extLst>
          </p:cNvPr>
          <p:cNvSpPr>
            <a:spLocks noGrp="1"/>
          </p:cNvSpPr>
          <p:nvPr>
            <p:ph type="title" hasCustomPrompt="1"/>
          </p:nvPr>
        </p:nvSpPr>
        <p:spPr>
          <a:xfrm>
            <a:off x="456543" y="360740"/>
            <a:ext cx="7174461" cy="324000"/>
          </a:xfrm>
        </p:spPr>
        <p:txBody>
          <a:bodyPr/>
          <a:lstStyle>
            <a:lvl1pPr>
              <a:defRPr>
                <a:solidFill>
                  <a:srgbClr val="083A64"/>
                </a:solidFill>
              </a:defRPr>
            </a:lvl1pPr>
          </a:lstStyle>
          <a:p>
            <a:r>
              <a:rPr lang="en-US" noProof="0" dirty="0"/>
              <a:t>Click to edit page title</a:t>
            </a:r>
          </a:p>
        </p:txBody>
      </p:sp>
    </p:spTree>
    <p:extLst>
      <p:ext uri="{BB962C8B-B14F-4D97-AF65-F5344CB8AC3E}">
        <p14:creationId xmlns:p14="http://schemas.microsoft.com/office/powerpoint/2010/main" val="27625287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Large Photo">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6" name="Slide Number Placeholder 4">
            <a:extLst>
              <a:ext uri="{FF2B5EF4-FFF2-40B4-BE49-F238E27FC236}">
                <a16:creationId xmlns:a16="http://schemas.microsoft.com/office/drawing/2014/main" id="{C8DE0AAD-6FBD-416B-A91A-21F2B737919E}"/>
              </a:ext>
            </a:extLst>
          </p:cNvPr>
          <p:cNvSpPr>
            <a:spLocks noGrp="1"/>
          </p:cNvSpPr>
          <p:nvPr>
            <p:ph type="sldNum" sz="quarter" idx="33"/>
          </p:nvPr>
        </p:nvSpPr>
        <p:spPr>
          <a:xfrm>
            <a:off x="8820000" y="4778513"/>
            <a:ext cx="324000" cy="324000"/>
          </a:xfrm>
          <a:prstGeom prst="rect">
            <a:avLst/>
          </a:prstGeom>
          <a:noFill/>
        </p:spPr>
        <p:txBody>
          <a:bodyPr/>
          <a:lstStyle>
            <a:lvl1pPr>
              <a:defRPr>
                <a:solidFill>
                  <a:schemeClr val="accent1">
                    <a:lumMod val="75000"/>
                  </a:schemeClr>
                </a:solidFill>
              </a:defRPr>
            </a:lvl1pPr>
          </a:lstStyle>
          <a:p>
            <a:fld id="{19B51A1E-902D-48AF-9020-955120F399B6}" type="slidenum">
              <a:rPr lang="en-US" smtClean="0"/>
              <a:pPr/>
              <a:t>‹#›</a:t>
            </a:fld>
            <a:endParaRPr lang="en-US" dirty="0"/>
          </a:p>
        </p:txBody>
      </p:sp>
      <p:sp>
        <p:nvSpPr>
          <p:cNvPr id="8" name="Subtitle 2">
            <a:extLst>
              <a:ext uri="{FF2B5EF4-FFF2-40B4-BE49-F238E27FC236}">
                <a16:creationId xmlns:a16="http://schemas.microsoft.com/office/drawing/2014/main" id="{E97A9A62-1AA6-47A9-A1A0-54196823744C}"/>
              </a:ext>
            </a:extLst>
          </p:cNvPr>
          <p:cNvSpPr>
            <a:spLocks noGrp="1"/>
          </p:cNvSpPr>
          <p:nvPr>
            <p:ph type="body" sz="quarter" idx="32" hasCustomPrompt="1"/>
          </p:nvPr>
        </p:nvSpPr>
        <p:spPr>
          <a:xfrm>
            <a:off x="485353" y="846441"/>
            <a:ext cx="8068023" cy="322474"/>
          </a:xfrm>
        </p:spPr>
        <p:txBody>
          <a:bodyPr/>
          <a:lstStyle>
            <a:lvl1pPr marL="0" indent="0">
              <a:buNone/>
              <a:defRPr/>
            </a:lvl1pPr>
            <a:lvl2pPr marL="200025" indent="0">
              <a:buNone/>
              <a:defRPr/>
            </a:lvl2pPr>
            <a:lvl3pPr marL="407194" indent="0">
              <a:buNone/>
              <a:defRPr/>
            </a:lvl3pPr>
            <a:lvl4pPr marL="607219" indent="0">
              <a:buNone/>
              <a:defRPr/>
            </a:lvl4pPr>
            <a:lvl5pPr marL="807244" indent="0">
              <a:buNone/>
              <a:defRPr/>
            </a:lvl5pPr>
          </a:lstStyle>
          <a:p>
            <a:pPr lvl="0"/>
            <a:r>
              <a:rPr lang="en-US" noProof="0" dirty="0"/>
              <a:t>Subtitle</a:t>
            </a:r>
          </a:p>
        </p:txBody>
      </p:sp>
      <p:sp>
        <p:nvSpPr>
          <p:cNvPr id="9" name="Footer Placeholder 3">
            <a:extLst>
              <a:ext uri="{FF2B5EF4-FFF2-40B4-BE49-F238E27FC236}">
                <a16:creationId xmlns:a16="http://schemas.microsoft.com/office/drawing/2014/main" id="{E8FE0EB3-0FF4-4285-B9D3-90A5751B7BBF}"/>
              </a:ext>
            </a:extLst>
          </p:cNvPr>
          <p:cNvSpPr>
            <a:spLocks noGrp="1"/>
          </p:cNvSpPr>
          <p:nvPr>
            <p:ph type="ftr" sz="quarter" idx="12"/>
          </p:nvPr>
        </p:nvSpPr>
        <p:spPr>
          <a:xfrm>
            <a:off x="463192" y="4829867"/>
            <a:ext cx="4248000" cy="221297"/>
          </a:xfrm>
        </p:spPr>
        <p:txBody>
          <a:bodyPr/>
          <a:lstStyle/>
          <a:p>
            <a:r>
              <a:rPr lang="en-US" noProof="0" dirty="0"/>
              <a:t>Add a footer</a:t>
            </a:r>
          </a:p>
        </p:txBody>
      </p:sp>
      <p:sp>
        <p:nvSpPr>
          <p:cNvPr id="10" name="Title 1">
            <a:extLst>
              <a:ext uri="{FF2B5EF4-FFF2-40B4-BE49-F238E27FC236}">
                <a16:creationId xmlns:a16="http://schemas.microsoft.com/office/drawing/2014/main" id="{3F288DD7-6DAF-436D-B04A-EBCCAA36917C}"/>
              </a:ext>
            </a:extLst>
          </p:cNvPr>
          <p:cNvSpPr>
            <a:spLocks noGrp="1"/>
          </p:cNvSpPr>
          <p:nvPr>
            <p:ph type="title" hasCustomPrompt="1"/>
          </p:nvPr>
        </p:nvSpPr>
        <p:spPr>
          <a:xfrm>
            <a:off x="456543" y="360740"/>
            <a:ext cx="7174461" cy="324000"/>
          </a:xfrm>
        </p:spPr>
        <p:txBody>
          <a:bodyPr/>
          <a:lstStyle>
            <a:lvl1pPr>
              <a:defRPr>
                <a:solidFill>
                  <a:srgbClr val="083A64"/>
                </a:solidFill>
              </a:defRPr>
            </a:lvl1pPr>
          </a:lstStyle>
          <a:p>
            <a:r>
              <a:rPr lang="en-US" noProof="0" dirty="0"/>
              <a:t>Click to edit page title</a:t>
            </a:r>
          </a:p>
        </p:txBody>
      </p:sp>
    </p:spTree>
    <p:extLst>
      <p:ext uri="{BB962C8B-B14F-4D97-AF65-F5344CB8AC3E}">
        <p14:creationId xmlns:p14="http://schemas.microsoft.com/office/powerpoint/2010/main" val="27625287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Large Photo">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6" name="Slide Number Placeholder 4">
            <a:extLst>
              <a:ext uri="{FF2B5EF4-FFF2-40B4-BE49-F238E27FC236}">
                <a16:creationId xmlns:a16="http://schemas.microsoft.com/office/drawing/2014/main" id="{C8DE0AAD-6FBD-416B-A91A-21F2B737919E}"/>
              </a:ext>
            </a:extLst>
          </p:cNvPr>
          <p:cNvSpPr>
            <a:spLocks noGrp="1"/>
          </p:cNvSpPr>
          <p:nvPr>
            <p:ph type="sldNum" sz="quarter" idx="33"/>
          </p:nvPr>
        </p:nvSpPr>
        <p:spPr>
          <a:xfrm>
            <a:off x="8820000" y="4778513"/>
            <a:ext cx="324000" cy="324000"/>
          </a:xfrm>
          <a:prstGeom prst="rect">
            <a:avLst/>
          </a:prstGeom>
          <a:noFill/>
        </p:spPr>
        <p:txBody>
          <a:bodyPr/>
          <a:lstStyle>
            <a:lvl1pPr>
              <a:defRPr>
                <a:solidFill>
                  <a:schemeClr val="accent1">
                    <a:lumMod val="75000"/>
                  </a:schemeClr>
                </a:solidFill>
              </a:defRPr>
            </a:lvl1pPr>
          </a:lstStyle>
          <a:p>
            <a:fld id="{19B51A1E-902D-48AF-9020-955120F399B6}" type="slidenum">
              <a:rPr lang="en-US" smtClean="0"/>
              <a:pPr/>
              <a:t>‹#›</a:t>
            </a:fld>
            <a:endParaRPr lang="en-US" dirty="0"/>
          </a:p>
        </p:txBody>
      </p:sp>
      <p:sp>
        <p:nvSpPr>
          <p:cNvPr id="8" name="Subtitle 2">
            <a:extLst>
              <a:ext uri="{FF2B5EF4-FFF2-40B4-BE49-F238E27FC236}">
                <a16:creationId xmlns:a16="http://schemas.microsoft.com/office/drawing/2014/main" id="{E97A9A62-1AA6-47A9-A1A0-54196823744C}"/>
              </a:ext>
            </a:extLst>
          </p:cNvPr>
          <p:cNvSpPr>
            <a:spLocks noGrp="1"/>
          </p:cNvSpPr>
          <p:nvPr>
            <p:ph type="body" sz="quarter" idx="32" hasCustomPrompt="1"/>
          </p:nvPr>
        </p:nvSpPr>
        <p:spPr>
          <a:xfrm>
            <a:off x="485353" y="846441"/>
            <a:ext cx="8068023" cy="322474"/>
          </a:xfrm>
        </p:spPr>
        <p:txBody>
          <a:bodyPr/>
          <a:lstStyle>
            <a:lvl1pPr marL="0" indent="0">
              <a:buNone/>
              <a:defRPr/>
            </a:lvl1pPr>
            <a:lvl2pPr marL="200025" indent="0">
              <a:buNone/>
              <a:defRPr/>
            </a:lvl2pPr>
            <a:lvl3pPr marL="407194" indent="0">
              <a:buNone/>
              <a:defRPr/>
            </a:lvl3pPr>
            <a:lvl4pPr marL="607219" indent="0">
              <a:buNone/>
              <a:defRPr/>
            </a:lvl4pPr>
            <a:lvl5pPr marL="807244" indent="0">
              <a:buNone/>
              <a:defRPr/>
            </a:lvl5pPr>
          </a:lstStyle>
          <a:p>
            <a:pPr lvl="0"/>
            <a:r>
              <a:rPr lang="en-US" noProof="0" dirty="0"/>
              <a:t>Subtitle</a:t>
            </a:r>
          </a:p>
        </p:txBody>
      </p:sp>
      <p:sp>
        <p:nvSpPr>
          <p:cNvPr id="9" name="Footer Placeholder 3">
            <a:extLst>
              <a:ext uri="{FF2B5EF4-FFF2-40B4-BE49-F238E27FC236}">
                <a16:creationId xmlns:a16="http://schemas.microsoft.com/office/drawing/2014/main" id="{E8FE0EB3-0FF4-4285-B9D3-90A5751B7BBF}"/>
              </a:ext>
            </a:extLst>
          </p:cNvPr>
          <p:cNvSpPr>
            <a:spLocks noGrp="1"/>
          </p:cNvSpPr>
          <p:nvPr>
            <p:ph type="ftr" sz="quarter" idx="12"/>
          </p:nvPr>
        </p:nvSpPr>
        <p:spPr>
          <a:xfrm>
            <a:off x="463192" y="4829867"/>
            <a:ext cx="4248000" cy="221297"/>
          </a:xfrm>
        </p:spPr>
        <p:txBody>
          <a:bodyPr/>
          <a:lstStyle/>
          <a:p>
            <a:r>
              <a:rPr lang="en-US" noProof="0" dirty="0"/>
              <a:t>Add a footer</a:t>
            </a:r>
          </a:p>
        </p:txBody>
      </p:sp>
      <p:sp>
        <p:nvSpPr>
          <p:cNvPr id="10" name="Title 1">
            <a:extLst>
              <a:ext uri="{FF2B5EF4-FFF2-40B4-BE49-F238E27FC236}">
                <a16:creationId xmlns:a16="http://schemas.microsoft.com/office/drawing/2014/main" id="{3F288DD7-6DAF-436D-B04A-EBCCAA36917C}"/>
              </a:ext>
            </a:extLst>
          </p:cNvPr>
          <p:cNvSpPr>
            <a:spLocks noGrp="1"/>
          </p:cNvSpPr>
          <p:nvPr>
            <p:ph type="title" hasCustomPrompt="1"/>
          </p:nvPr>
        </p:nvSpPr>
        <p:spPr>
          <a:xfrm>
            <a:off x="456543" y="360740"/>
            <a:ext cx="7174461" cy="324000"/>
          </a:xfrm>
        </p:spPr>
        <p:txBody>
          <a:bodyPr/>
          <a:lstStyle>
            <a:lvl1pPr>
              <a:defRPr>
                <a:solidFill>
                  <a:srgbClr val="083A64"/>
                </a:solidFill>
              </a:defRPr>
            </a:lvl1pPr>
          </a:lstStyle>
          <a:p>
            <a:r>
              <a:rPr lang="en-US" noProof="0" dirty="0"/>
              <a:t>Click to edit page title</a:t>
            </a:r>
          </a:p>
        </p:txBody>
      </p:sp>
    </p:spTree>
    <p:extLst>
      <p:ext uri="{BB962C8B-B14F-4D97-AF65-F5344CB8AC3E}">
        <p14:creationId xmlns:p14="http://schemas.microsoft.com/office/powerpoint/2010/main" val="27625287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8_Large Photo">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6" name="Slide Number Placeholder 4">
            <a:extLst>
              <a:ext uri="{FF2B5EF4-FFF2-40B4-BE49-F238E27FC236}">
                <a16:creationId xmlns:a16="http://schemas.microsoft.com/office/drawing/2014/main" id="{C8DE0AAD-6FBD-416B-A91A-21F2B737919E}"/>
              </a:ext>
            </a:extLst>
          </p:cNvPr>
          <p:cNvSpPr>
            <a:spLocks noGrp="1"/>
          </p:cNvSpPr>
          <p:nvPr>
            <p:ph type="sldNum" sz="quarter" idx="33"/>
          </p:nvPr>
        </p:nvSpPr>
        <p:spPr>
          <a:xfrm>
            <a:off x="8820000" y="4778513"/>
            <a:ext cx="324000" cy="324000"/>
          </a:xfrm>
          <a:prstGeom prst="rect">
            <a:avLst/>
          </a:prstGeom>
          <a:noFill/>
        </p:spPr>
        <p:txBody>
          <a:bodyPr/>
          <a:lstStyle>
            <a:lvl1pPr>
              <a:defRPr>
                <a:solidFill>
                  <a:schemeClr val="accent1">
                    <a:lumMod val="75000"/>
                  </a:schemeClr>
                </a:solidFill>
              </a:defRPr>
            </a:lvl1pPr>
          </a:lstStyle>
          <a:p>
            <a:fld id="{19B51A1E-902D-48AF-9020-955120F399B6}" type="slidenum">
              <a:rPr lang="en-US" smtClean="0"/>
              <a:pPr/>
              <a:t>‹#›</a:t>
            </a:fld>
            <a:endParaRPr lang="en-US" dirty="0"/>
          </a:p>
        </p:txBody>
      </p:sp>
      <p:sp>
        <p:nvSpPr>
          <p:cNvPr id="8" name="Subtitle 2">
            <a:extLst>
              <a:ext uri="{FF2B5EF4-FFF2-40B4-BE49-F238E27FC236}">
                <a16:creationId xmlns:a16="http://schemas.microsoft.com/office/drawing/2014/main" id="{E97A9A62-1AA6-47A9-A1A0-54196823744C}"/>
              </a:ext>
            </a:extLst>
          </p:cNvPr>
          <p:cNvSpPr>
            <a:spLocks noGrp="1"/>
          </p:cNvSpPr>
          <p:nvPr>
            <p:ph type="body" sz="quarter" idx="32" hasCustomPrompt="1"/>
          </p:nvPr>
        </p:nvSpPr>
        <p:spPr>
          <a:xfrm>
            <a:off x="485353" y="846441"/>
            <a:ext cx="8068023" cy="322474"/>
          </a:xfrm>
        </p:spPr>
        <p:txBody>
          <a:bodyPr/>
          <a:lstStyle>
            <a:lvl1pPr marL="0" indent="0">
              <a:buNone/>
              <a:defRPr/>
            </a:lvl1pPr>
            <a:lvl2pPr marL="200025" indent="0">
              <a:buNone/>
              <a:defRPr/>
            </a:lvl2pPr>
            <a:lvl3pPr marL="407194" indent="0">
              <a:buNone/>
              <a:defRPr/>
            </a:lvl3pPr>
            <a:lvl4pPr marL="607219" indent="0">
              <a:buNone/>
              <a:defRPr/>
            </a:lvl4pPr>
            <a:lvl5pPr marL="807244" indent="0">
              <a:buNone/>
              <a:defRPr/>
            </a:lvl5pPr>
          </a:lstStyle>
          <a:p>
            <a:pPr lvl="0"/>
            <a:r>
              <a:rPr lang="en-US" noProof="0" dirty="0"/>
              <a:t>Subtitle</a:t>
            </a:r>
          </a:p>
        </p:txBody>
      </p:sp>
      <p:sp>
        <p:nvSpPr>
          <p:cNvPr id="9" name="Footer Placeholder 3">
            <a:extLst>
              <a:ext uri="{FF2B5EF4-FFF2-40B4-BE49-F238E27FC236}">
                <a16:creationId xmlns:a16="http://schemas.microsoft.com/office/drawing/2014/main" id="{E8FE0EB3-0FF4-4285-B9D3-90A5751B7BBF}"/>
              </a:ext>
            </a:extLst>
          </p:cNvPr>
          <p:cNvSpPr>
            <a:spLocks noGrp="1"/>
          </p:cNvSpPr>
          <p:nvPr>
            <p:ph type="ftr" sz="quarter" idx="12"/>
          </p:nvPr>
        </p:nvSpPr>
        <p:spPr>
          <a:xfrm>
            <a:off x="463192" y="4829867"/>
            <a:ext cx="4248000" cy="221297"/>
          </a:xfrm>
        </p:spPr>
        <p:txBody>
          <a:bodyPr/>
          <a:lstStyle/>
          <a:p>
            <a:r>
              <a:rPr lang="en-US" noProof="0" dirty="0"/>
              <a:t>Add a footer</a:t>
            </a:r>
          </a:p>
        </p:txBody>
      </p:sp>
      <p:sp>
        <p:nvSpPr>
          <p:cNvPr id="10" name="Title 1">
            <a:extLst>
              <a:ext uri="{FF2B5EF4-FFF2-40B4-BE49-F238E27FC236}">
                <a16:creationId xmlns:a16="http://schemas.microsoft.com/office/drawing/2014/main" id="{3F288DD7-6DAF-436D-B04A-EBCCAA36917C}"/>
              </a:ext>
            </a:extLst>
          </p:cNvPr>
          <p:cNvSpPr>
            <a:spLocks noGrp="1"/>
          </p:cNvSpPr>
          <p:nvPr>
            <p:ph type="title" hasCustomPrompt="1"/>
          </p:nvPr>
        </p:nvSpPr>
        <p:spPr>
          <a:xfrm>
            <a:off x="456543" y="360740"/>
            <a:ext cx="7174461" cy="324000"/>
          </a:xfrm>
        </p:spPr>
        <p:txBody>
          <a:bodyPr/>
          <a:lstStyle>
            <a:lvl1pPr>
              <a:defRPr>
                <a:solidFill>
                  <a:srgbClr val="102C4B"/>
                </a:solidFill>
              </a:defRPr>
            </a:lvl1pPr>
          </a:lstStyle>
          <a:p>
            <a:r>
              <a:rPr lang="en-US" noProof="0" dirty="0"/>
              <a:t>Click to edit page title</a:t>
            </a:r>
          </a:p>
        </p:txBody>
      </p:sp>
    </p:spTree>
    <p:extLst>
      <p:ext uri="{BB962C8B-B14F-4D97-AF65-F5344CB8AC3E}">
        <p14:creationId xmlns:p14="http://schemas.microsoft.com/office/powerpoint/2010/main" val="27625287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hank You">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6343650" y="2098766"/>
            <a:ext cx="2800350" cy="760263"/>
          </a:xfrm>
          <a:prstGeom prst="rect">
            <a:avLst/>
          </a:prstGeom>
          <a:solidFill>
            <a:schemeClr val="bg1"/>
          </a:solidFill>
        </p:spPr>
        <p:txBody>
          <a:bodyPr vert="horz" lIns="180000" tIns="180000" rIns="252000" bIns="180000" rtlCol="0" anchor="t">
            <a:noAutofit/>
          </a:bodyPr>
          <a:lstStyle>
            <a:lvl1pPr algn="r">
              <a:defRPr lang="en-ZA" sz="4500" b="1" spc="-225" dirty="0"/>
            </a:lvl1pPr>
          </a:lstStyle>
          <a:p>
            <a:pPr lvl="0" algn="r"/>
            <a:r>
              <a:rPr lang="en-US" noProof="0" dirty="0"/>
              <a:t>Thank You</a:t>
            </a:r>
          </a:p>
        </p:txBody>
      </p:sp>
      <p:sp>
        <p:nvSpPr>
          <p:cNvPr id="9" name="Text Placeholder 5">
            <a:extLst>
              <a:ext uri="{FF2B5EF4-FFF2-40B4-BE49-F238E27FC236}">
                <a16:creationId xmlns:a16="http://schemas.microsoft.com/office/drawing/2014/main" id="{52FA7FC9-E40E-4144-84E4-34E3722E9A6D}"/>
              </a:ext>
            </a:extLst>
          </p:cNvPr>
          <p:cNvSpPr>
            <a:spLocks noGrp="1"/>
          </p:cNvSpPr>
          <p:nvPr>
            <p:ph type="body" sz="quarter" idx="15" hasCustomPrompt="1"/>
          </p:nvPr>
        </p:nvSpPr>
        <p:spPr>
          <a:xfrm>
            <a:off x="6343654" y="2968279"/>
            <a:ext cx="2182757" cy="237600"/>
          </a:xfrm>
          <a:solidFill>
            <a:schemeClr val="tx1">
              <a:lumMod val="75000"/>
              <a:lumOff val="25000"/>
            </a:schemeClr>
          </a:solidFill>
        </p:spPr>
        <p:txBody>
          <a:bodyPr rIns="72000" anchor="ctr"/>
          <a:lstStyle>
            <a:lvl1pPr marL="0" indent="0" algn="r">
              <a:buNone/>
              <a:defRPr>
                <a:solidFill>
                  <a:schemeClr val="bg1"/>
                </a:solidFill>
              </a:defRPr>
            </a:lvl1pPr>
            <a:lvl2pPr marL="200025" indent="0">
              <a:buNone/>
              <a:defRPr/>
            </a:lvl2pPr>
            <a:lvl3pPr marL="407194" indent="0">
              <a:buNone/>
              <a:defRPr/>
            </a:lvl3pPr>
            <a:lvl4pPr marL="607219" indent="0">
              <a:buNone/>
              <a:defRPr/>
            </a:lvl4pPr>
            <a:lvl5pPr marL="807244" indent="0">
              <a:buNone/>
              <a:defRPr/>
            </a:lvl5pPr>
          </a:lstStyle>
          <a:p>
            <a:pPr lvl="0"/>
            <a:r>
              <a:rPr lang="en-US" noProof="0" dirty="0"/>
              <a:t>Full Name</a:t>
            </a:r>
          </a:p>
        </p:txBody>
      </p:sp>
      <p:sp>
        <p:nvSpPr>
          <p:cNvPr id="10" name="Text Placeholder 6">
            <a:extLst>
              <a:ext uri="{FF2B5EF4-FFF2-40B4-BE49-F238E27FC236}">
                <a16:creationId xmlns:a16="http://schemas.microsoft.com/office/drawing/2014/main" id="{97289182-4FE6-4A18-9775-4588D5801CF6}"/>
              </a:ext>
            </a:extLst>
          </p:cNvPr>
          <p:cNvSpPr>
            <a:spLocks noGrp="1"/>
          </p:cNvSpPr>
          <p:nvPr>
            <p:ph type="body" sz="quarter" idx="16" hasCustomPrompt="1"/>
          </p:nvPr>
        </p:nvSpPr>
        <p:spPr>
          <a:xfrm>
            <a:off x="6343654" y="3230042"/>
            <a:ext cx="2182757" cy="237600"/>
          </a:xfrm>
          <a:solidFill>
            <a:schemeClr val="tx1">
              <a:lumMod val="75000"/>
              <a:lumOff val="25000"/>
            </a:schemeClr>
          </a:solidFill>
        </p:spPr>
        <p:txBody>
          <a:bodyPr rIns="72000" anchor="ctr"/>
          <a:lstStyle>
            <a:lvl1pPr marL="0" indent="0" algn="r">
              <a:buNone/>
              <a:defRPr>
                <a:solidFill>
                  <a:schemeClr val="bg1"/>
                </a:solidFill>
              </a:defRPr>
            </a:lvl1pPr>
            <a:lvl2pPr marL="200025" indent="0">
              <a:buNone/>
              <a:defRPr/>
            </a:lvl2pPr>
            <a:lvl3pPr marL="407194" indent="0">
              <a:buNone/>
              <a:defRPr/>
            </a:lvl3pPr>
            <a:lvl4pPr marL="607219" indent="0">
              <a:buNone/>
              <a:defRPr/>
            </a:lvl4pPr>
            <a:lvl5pPr marL="807244" indent="0">
              <a:buNone/>
              <a:defRPr/>
            </a:lvl5pPr>
          </a:lstStyle>
          <a:p>
            <a:pPr lvl="0"/>
            <a:r>
              <a:rPr lang="en-US" noProof="0" dirty="0"/>
              <a:t>Phone Number</a:t>
            </a:r>
          </a:p>
        </p:txBody>
      </p:sp>
      <p:sp>
        <p:nvSpPr>
          <p:cNvPr id="11" name="Text Placeholder 7">
            <a:extLst>
              <a:ext uri="{FF2B5EF4-FFF2-40B4-BE49-F238E27FC236}">
                <a16:creationId xmlns:a16="http://schemas.microsoft.com/office/drawing/2014/main" id="{BD4E94C7-6CAF-4FEE-9E02-D3D3A2AC5EAF}"/>
              </a:ext>
            </a:extLst>
          </p:cNvPr>
          <p:cNvSpPr>
            <a:spLocks noGrp="1"/>
          </p:cNvSpPr>
          <p:nvPr>
            <p:ph type="body" sz="quarter" idx="17" hasCustomPrompt="1"/>
          </p:nvPr>
        </p:nvSpPr>
        <p:spPr>
          <a:xfrm>
            <a:off x="6343654" y="3491804"/>
            <a:ext cx="2182757" cy="237600"/>
          </a:xfrm>
          <a:solidFill>
            <a:schemeClr val="tx1">
              <a:lumMod val="75000"/>
              <a:lumOff val="25000"/>
            </a:schemeClr>
          </a:solidFill>
        </p:spPr>
        <p:txBody>
          <a:bodyPr rIns="72000" anchor="ctr"/>
          <a:lstStyle>
            <a:lvl1pPr marL="0" indent="0" algn="r">
              <a:buNone/>
              <a:defRPr>
                <a:solidFill>
                  <a:schemeClr val="bg1"/>
                </a:solidFill>
              </a:defRPr>
            </a:lvl1pPr>
            <a:lvl2pPr marL="200025" indent="0">
              <a:buNone/>
              <a:defRPr/>
            </a:lvl2pPr>
            <a:lvl3pPr marL="407194" indent="0">
              <a:buNone/>
              <a:defRPr/>
            </a:lvl3pPr>
            <a:lvl4pPr marL="607219" indent="0">
              <a:buNone/>
              <a:defRPr/>
            </a:lvl4pPr>
            <a:lvl5pPr marL="807244" indent="0">
              <a:buNone/>
              <a:defRPr/>
            </a:lvl5pPr>
          </a:lstStyle>
          <a:p>
            <a:pPr lvl="0"/>
            <a:r>
              <a:rPr lang="en-US" noProof="0"/>
              <a:t>Email or Social Media Handle</a:t>
            </a:r>
          </a:p>
        </p:txBody>
      </p:sp>
      <p:sp>
        <p:nvSpPr>
          <p:cNvPr id="12" name="Text Placeholder 8">
            <a:extLst>
              <a:ext uri="{FF2B5EF4-FFF2-40B4-BE49-F238E27FC236}">
                <a16:creationId xmlns:a16="http://schemas.microsoft.com/office/drawing/2014/main" id="{0DE421A3-3C59-48FC-BC3B-007ADFBEB4FE}"/>
              </a:ext>
            </a:extLst>
          </p:cNvPr>
          <p:cNvSpPr>
            <a:spLocks noGrp="1"/>
          </p:cNvSpPr>
          <p:nvPr>
            <p:ph type="body" sz="quarter" idx="18" hasCustomPrompt="1"/>
          </p:nvPr>
        </p:nvSpPr>
        <p:spPr>
          <a:xfrm>
            <a:off x="6343654" y="3753567"/>
            <a:ext cx="2182757" cy="237600"/>
          </a:xfrm>
          <a:solidFill>
            <a:schemeClr val="tx1">
              <a:lumMod val="75000"/>
              <a:lumOff val="25000"/>
            </a:schemeClr>
          </a:solidFill>
        </p:spPr>
        <p:txBody>
          <a:bodyPr rIns="72000" anchor="ctr"/>
          <a:lstStyle>
            <a:lvl1pPr marL="0" indent="0" algn="r">
              <a:buNone/>
              <a:defRPr>
                <a:solidFill>
                  <a:schemeClr val="bg1"/>
                </a:solidFill>
              </a:defRPr>
            </a:lvl1pPr>
            <a:lvl2pPr marL="200025" indent="0">
              <a:buNone/>
              <a:defRPr/>
            </a:lvl2pPr>
            <a:lvl3pPr marL="407194" indent="0">
              <a:buNone/>
              <a:defRPr/>
            </a:lvl3pPr>
            <a:lvl4pPr marL="607219" indent="0">
              <a:buNone/>
              <a:defRPr/>
            </a:lvl4pPr>
            <a:lvl5pPr marL="807244" indent="0">
              <a:buNone/>
              <a:defRPr/>
            </a:lvl5pPr>
          </a:lstStyle>
          <a:p>
            <a:pPr lvl="0"/>
            <a:r>
              <a:rPr lang="en-US" noProof="0"/>
              <a:t>Company Website</a:t>
            </a:r>
          </a:p>
        </p:txBody>
      </p:sp>
    </p:spTree>
    <p:extLst>
      <p:ext uri="{BB962C8B-B14F-4D97-AF65-F5344CB8AC3E}">
        <p14:creationId xmlns:p14="http://schemas.microsoft.com/office/powerpoint/2010/main" val="20496631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2_Title Only">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8DE0AAD-6FBD-416B-A91A-21F2B737919E}"/>
              </a:ext>
            </a:extLst>
          </p:cNvPr>
          <p:cNvSpPr>
            <a:spLocks noGrp="1"/>
          </p:cNvSpPr>
          <p:nvPr>
            <p:ph type="sldNum" sz="quarter" idx="33"/>
          </p:nvPr>
        </p:nvSpPr>
        <p:spPr>
          <a:xfrm>
            <a:off x="8820000" y="4778513"/>
            <a:ext cx="324000" cy="324000"/>
          </a:xfrm>
          <a:prstGeom prst="rect">
            <a:avLst/>
          </a:prstGeom>
          <a:noFill/>
        </p:spPr>
        <p:txBody>
          <a:bodyPr/>
          <a:lstStyle>
            <a:lvl1pPr>
              <a:defRPr>
                <a:solidFill>
                  <a:schemeClr val="accent1">
                    <a:lumMod val="75000"/>
                  </a:schemeClr>
                </a:solidFill>
              </a:defRPr>
            </a:lvl1pPr>
          </a:lstStyle>
          <a:p>
            <a:fld id="{19B51A1E-902D-48AF-9020-955120F399B6}" type="slidenum">
              <a:rPr lang="en-US" smtClean="0"/>
              <a:pPr/>
              <a:t>‹#›</a:t>
            </a:fld>
            <a:endParaRPr lang="en-US" dirty="0"/>
          </a:p>
        </p:txBody>
      </p:sp>
      <p:sp>
        <p:nvSpPr>
          <p:cNvPr id="11" name="Title 4">
            <a:extLst>
              <a:ext uri="{FF2B5EF4-FFF2-40B4-BE49-F238E27FC236}">
                <a16:creationId xmlns:a16="http://schemas.microsoft.com/office/drawing/2014/main" id="{7F8E7C83-06D7-4C5B-85B7-0E5713B4FAB3}"/>
              </a:ext>
            </a:extLst>
          </p:cNvPr>
          <p:cNvSpPr>
            <a:spLocks noGrp="1"/>
          </p:cNvSpPr>
          <p:nvPr>
            <p:ph type="title"/>
          </p:nvPr>
        </p:nvSpPr>
        <p:spPr>
          <a:xfrm>
            <a:off x="766645" y="360742"/>
            <a:ext cx="7191174" cy="337307"/>
          </a:xfrm>
          <a:prstGeom prst="rect">
            <a:avLst/>
          </a:prstGeom>
        </p:spPr>
        <p:txBody>
          <a:bodyPr/>
          <a:lstStyle>
            <a:lvl1pPr>
              <a:defRPr>
                <a:solidFill>
                  <a:srgbClr val="F0FFD0"/>
                </a:solidFill>
              </a:defRPr>
            </a:lvl1pPr>
          </a:lstStyle>
          <a:p>
            <a:r>
              <a:rPr lang="en-US" noProof="0"/>
              <a:t>Click to edit Master title style</a:t>
            </a:r>
            <a:endParaRPr lang="en-US" noProof="0" dirty="0"/>
          </a:p>
        </p:txBody>
      </p:sp>
    </p:spTree>
    <p:extLst>
      <p:ext uri="{BB962C8B-B14F-4D97-AF65-F5344CB8AC3E}">
        <p14:creationId xmlns:p14="http://schemas.microsoft.com/office/powerpoint/2010/main" val="406257774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Slide Option A">
  <p:cSld name="Title Slide Option A">
    <p:spTree>
      <p:nvGrpSpPr>
        <p:cNvPr id="1" name="Shape 16"/>
        <p:cNvGrpSpPr/>
        <p:nvPr/>
      </p:nvGrpSpPr>
      <p:grpSpPr>
        <a:xfrm>
          <a:off x="0" y="0"/>
          <a:ext cx="0" cy="0"/>
          <a:chOff x="0" y="0"/>
          <a:chExt cx="0" cy="0"/>
        </a:xfrm>
      </p:grpSpPr>
      <p:pic>
        <p:nvPicPr>
          <p:cNvPr id="17" name="Google Shape;17;p3" descr="Graphical user interface, website&#10;&#10;Description automatically generated"/>
          <p:cNvPicPr preferRelativeResize="0"/>
          <p:nvPr/>
        </p:nvPicPr>
        <p:blipFill rotWithShape="1">
          <a:blip r:embed="rId2">
            <a:alphaModFix/>
          </a:blip>
          <a:srcRect t="19"/>
          <a:stretch/>
        </p:blipFill>
        <p:spPr>
          <a:xfrm>
            <a:off x="15" y="962"/>
            <a:ext cx="9143987" cy="5142536"/>
          </a:xfrm>
          <a:prstGeom prst="rect">
            <a:avLst/>
          </a:prstGeom>
          <a:noFill/>
          <a:ln>
            <a:noFill/>
          </a:ln>
        </p:spPr>
      </p:pic>
      <p:sp>
        <p:nvSpPr>
          <p:cNvPr id="18" name="Google Shape;18;p3"/>
          <p:cNvSpPr txBox="1"/>
          <p:nvPr/>
        </p:nvSpPr>
        <p:spPr>
          <a:xfrm>
            <a:off x="0" y="0"/>
            <a:ext cx="9144000" cy="2847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endParaRPr sz="1400" dirty="0">
              <a:solidFill>
                <a:schemeClr val="dk1"/>
              </a:solidFill>
              <a:latin typeface="Open Sans"/>
              <a:ea typeface="Open Sans"/>
              <a:cs typeface="Open Sans"/>
              <a:sym typeface="Open Sans"/>
            </a:endParaRPr>
          </a:p>
        </p:txBody>
      </p:sp>
      <p:sp>
        <p:nvSpPr>
          <p:cNvPr id="19" name="Google Shape;19;p3"/>
          <p:cNvSpPr txBox="1">
            <a:spLocks noGrp="1"/>
          </p:cNvSpPr>
          <p:nvPr>
            <p:ph type="body" idx="1"/>
          </p:nvPr>
        </p:nvSpPr>
        <p:spPr>
          <a:xfrm>
            <a:off x="387059" y="626545"/>
            <a:ext cx="4494600" cy="11145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lt1"/>
              </a:buClr>
              <a:buSzPts val="4100"/>
              <a:buNone/>
              <a:defRPr sz="4100" b="1">
                <a:solidFill>
                  <a:schemeClr val="lt1"/>
                </a:solidFill>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0" name="Google Shape;20;p3"/>
          <p:cNvSpPr txBox="1">
            <a:spLocks noGrp="1"/>
          </p:cNvSpPr>
          <p:nvPr>
            <p:ph type="body" idx="2"/>
          </p:nvPr>
        </p:nvSpPr>
        <p:spPr>
          <a:xfrm>
            <a:off x="387017" y="1993527"/>
            <a:ext cx="4160100" cy="2337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lt1"/>
              </a:buClr>
              <a:buSzPts val="1500"/>
              <a:buNone/>
              <a:defRPr sz="1500" b="1">
                <a:solidFill>
                  <a:schemeClr val="lt1"/>
                </a:solidFill>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1" name="Google Shape;21;p3"/>
          <p:cNvSpPr txBox="1">
            <a:spLocks noGrp="1"/>
          </p:cNvSpPr>
          <p:nvPr>
            <p:ph type="body" idx="3"/>
          </p:nvPr>
        </p:nvSpPr>
        <p:spPr>
          <a:xfrm>
            <a:off x="387017" y="2331390"/>
            <a:ext cx="3546900" cy="233700"/>
          </a:xfrm>
          <a:prstGeom prst="rect">
            <a:avLst/>
          </a:prstGeom>
          <a:noFill/>
          <a:ln>
            <a:noFill/>
          </a:ln>
        </p:spPr>
        <p:txBody>
          <a:bodyPr spcFirstLastPara="1" wrap="square" lIns="68575" tIns="34275" rIns="68575" bIns="34275" anchor="t" anchorCtr="0">
            <a:normAutofit/>
          </a:bodyPr>
          <a:lstStyle>
            <a:lvl1pPr marL="457200" lvl="0" indent="-228600" algn="l" rtl="0">
              <a:lnSpc>
                <a:spcPct val="90000"/>
              </a:lnSpc>
              <a:spcBef>
                <a:spcPts val="800"/>
              </a:spcBef>
              <a:spcAft>
                <a:spcPts val="0"/>
              </a:spcAft>
              <a:buClr>
                <a:schemeClr val="lt1"/>
              </a:buClr>
              <a:buSzPts val="1400"/>
              <a:buNone/>
              <a:defRPr sz="1400" strike="noStrike">
                <a:solidFill>
                  <a:schemeClr val="lt1"/>
                </a:solidFill>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2" name="Google Shape;22;p3"/>
          <p:cNvSpPr txBox="1"/>
          <p:nvPr/>
        </p:nvSpPr>
        <p:spPr>
          <a:xfrm>
            <a:off x="0" y="0"/>
            <a:ext cx="9144000" cy="2847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endParaRPr sz="1400" dirty="0">
              <a:solidFill>
                <a:schemeClr val="dk1"/>
              </a:solidFill>
              <a:latin typeface="Open Sans"/>
              <a:ea typeface="Open Sans"/>
              <a:cs typeface="Open Sans"/>
              <a:sym typeface="Open Sans"/>
            </a:endParaRPr>
          </a:p>
        </p:txBody>
      </p:sp>
      <p:pic>
        <p:nvPicPr>
          <p:cNvPr id="24" name="Google Shape;24;p3"/>
          <p:cNvPicPr preferRelativeResize="0"/>
          <p:nvPr/>
        </p:nvPicPr>
        <p:blipFill>
          <a:blip r:embed="rId3">
            <a:alphaModFix/>
          </a:blip>
          <a:stretch>
            <a:fillRect/>
          </a:stretch>
        </p:blipFill>
        <p:spPr>
          <a:xfrm>
            <a:off x="-3" y="5006772"/>
            <a:ext cx="309056" cy="108150"/>
          </a:xfrm>
          <a:prstGeom prst="rect">
            <a:avLst/>
          </a:prstGeom>
          <a:noFill/>
          <a:ln>
            <a:noFill/>
          </a:ln>
        </p:spPr>
      </p:pic>
    </p:spTree>
    <p:extLst>
      <p:ext uri="{BB962C8B-B14F-4D97-AF65-F5344CB8AC3E}">
        <p14:creationId xmlns:p14="http://schemas.microsoft.com/office/powerpoint/2010/main" val="854983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Large Photo">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7847F90-9DB6-4832-9EB7-393AADAE8B70}"/>
              </a:ext>
            </a:extLst>
          </p:cNvPr>
          <p:cNvSpPr>
            <a:spLocks noGrp="1"/>
          </p:cNvSpPr>
          <p:nvPr>
            <p:ph type="ftr" sz="quarter" idx="13"/>
          </p:nvPr>
        </p:nvSpPr>
        <p:spPr/>
        <p:txBody>
          <a:bodyPr/>
          <a:lstStyle/>
          <a:p>
            <a:r>
              <a:rPr lang="en-US" noProof="0" dirty="0"/>
              <a:t>Add a footer</a:t>
            </a:r>
          </a:p>
        </p:txBody>
      </p:sp>
      <p:sp>
        <p:nvSpPr>
          <p:cNvPr id="5" name="Title 4">
            <a:extLst>
              <a:ext uri="{FF2B5EF4-FFF2-40B4-BE49-F238E27FC236}">
                <a16:creationId xmlns:a16="http://schemas.microsoft.com/office/drawing/2014/main" id="{7F8E7C83-06D7-4C5B-85B7-0E5713B4FAB3}"/>
              </a:ext>
            </a:extLst>
          </p:cNvPr>
          <p:cNvSpPr>
            <a:spLocks noGrp="1"/>
          </p:cNvSpPr>
          <p:nvPr>
            <p:ph type="title"/>
          </p:nvPr>
        </p:nvSpPr>
        <p:spPr>
          <a:xfrm>
            <a:off x="575582" y="360742"/>
            <a:ext cx="7202462" cy="337307"/>
          </a:xfrm>
        </p:spPr>
        <p:txBody>
          <a:bodyPr/>
          <a:lstStyle>
            <a:lvl1pPr>
              <a:defRPr spc="0" baseline="0">
                <a:solidFill>
                  <a:schemeClr val="bg1"/>
                </a:solidFill>
              </a:defRPr>
            </a:lvl1pPr>
          </a:lstStyle>
          <a:p>
            <a:r>
              <a:rPr lang="en-US" noProof="0" dirty="0"/>
              <a:t>Click to edit Master title style</a:t>
            </a:r>
          </a:p>
        </p:txBody>
      </p:sp>
      <p:sp>
        <p:nvSpPr>
          <p:cNvPr id="6" name="Slide Number Placeholder 4">
            <a:extLst>
              <a:ext uri="{FF2B5EF4-FFF2-40B4-BE49-F238E27FC236}">
                <a16:creationId xmlns:a16="http://schemas.microsoft.com/office/drawing/2014/main" id="{C8DE0AAD-6FBD-416B-A91A-21F2B737919E}"/>
              </a:ext>
            </a:extLst>
          </p:cNvPr>
          <p:cNvSpPr>
            <a:spLocks noGrp="1"/>
          </p:cNvSpPr>
          <p:nvPr>
            <p:ph type="sldNum" sz="quarter" idx="33"/>
          </p:nvPr>
        </p:nvSpPr>
        <p:spPr>
          <a:xfrm>
            <a:off x="8820000" y="4778513"/>
            <a:ext cx="324000" cy="324000"/>
          </a:xfrm>
          <a:prstGeom prst="rect">
            <a:avLst/>
          </a:prstGeom>
          <a:noFill/>
        </p:spPr>
        <p:txBody>
          <a:bodyPr/>
          <a:lstStyle>
            <a:lvl1pPr>
              <a:defRPr>
                <a:solidFill>
                  <a:schemeClr val="bg1"/>
                </a:solidFill>
              </a:defRPr>
            </a:lvl1pPr>
          </a:lstStyle>
          <a:p>
            <a:fld id="{19B51A1E-902D-48AF-9020-955120F399B6}" type="slidenum">
              <a:rPr lang="en-US" smtClean="0"/>
              <a:pPr/>
              <a:t>‹#›</a:t>
            </a:fld>
            <a:endParaRPr lang="en-US" dirty="0"/>
          </a:p>
        </p:txBody>
      </p:sp>
    </p:spTree>
    <p:extLst>
      <p:ext uri="{BB962C8B-B14F-4D97-AF65-F5344CB8AC3E}">
        <p14:creationId xmlns:p14="http://schemas.microsoft.com/office/powerpoint/2010/main" val="1987784647"/>
      </p:ext>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ubtitle, and Content">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7" name="Subtitle 2">
            <a:extLst>
              <a:ext uri="{FF2B5EF4-FFF2-40B4-BE49-F238E27FC236}">
                <a16:creationId xmlns:a16="http://schemas.microsoft.com/office/drawing/2014/main" id="{E97A9A62-1AA6-47A9-A1A0-54196823744C}"/>
              </a:ext>
            </a:extLst>
          </p:cNvPr>
          <p:cNvSpPr>
            <a:spLocks noGrp="1"/>
          </p:cNvSpPr>
          <p:nvPr>
            <p:ph type="body" sz="quarter" idx="32" hasCustomPrompt="1"/>
          </p:nvPr>
        </p:nvSpPr>
        <p:spPr>
          <a:xfrm>
            <a:off x="485353" y="846441"/>
            <a:ext cx="8068023" cy="322474"/>
          </a:xfrm>
        </p:spPr>
        <p:txBody>
          <a:bodyPr/>
          <a:lstStyle>
            <a:lvl1pPr marL="0" indent="0">
              <a:buNone/>
              <a:defRPr sz="1400">
                <a:solidFill>
                  <a:srgbClr val="083A64"/>
                </a:solidFill>
              </a:defRPr>
            </a:lvl1pPr>
            <a:lvl2pPr marL="200025" indent="0">
              <a:buNone/>
              <a:defRPr/>
            </a:lvl2pPr>
            <a:lvl3pPr marL="407194" indent="0">
              <a:buNone/>
              <a:defRPr/>
            </a:lvl3pPr>
            <a:lvl4pPr marL="607219" indent="0">
              <a:buNone/>
              <a:defRPr/>
            </a:lvl4pPr>
            <a:lvl5pPr marL="807244" indent="0">
              <a:buNone/>
              <a:defRPr/>
            </a:lvl5pPr>
          </a:lstStyle>
          <a:p>
            <a:pPr lvl="0"/>
            <a:r>
              <a:rPr lang="en-US" noProof="0" dirty="0"/>
              <a:t>Subtitle</a:t>
            </a:r>
          </a:p>
        </p:txBody>
      </p:sp>
      <p:sp>
        <p:nvSpPr>
          <p:cNvPr id="3" name="Content Placeholder 2">
            <a:extLst>
              <a:ext uri="{FF2B5EF4-FFF2-40B4-BE49-F238E27FC236}">
                <a16:creationId xmlns:a16="http://schemas.microsoft.com/office/drawing/2014/main" id="{B1948E38-8FB0-4E51-A01C-C88794372E50}"/>
              </a:ext>
            </a:extLst>
          </p:cNvPr>
          <p:cNvSpPr>
            <a:spLocks noGrp="1"/>
          </p:cNvSpPr>
          <p:nvPr>
            <p:ph idx="1"/>
          </p:nvPr>
        </p:nvSpPr>
        <p:spPr>
          <a:xfrm>
            <a:off x="459114" y="1240243"/>
            <a:ext cx="8104694" cy="3509438"/>
          </a:xfrm>
        </p:spPr>
        <p:txBody>
          <a:bodyPr/>
          <a:lstStyle>
            <a:lvl1pPr>
              <a:defRPr sz="1400" baseline="0">
                <a:solidFill>
                  <a:srgbClr val="083A64"/>
                </a:solidFill>
              </a:defRPr>
            </a:lvl1pPr>
            <a:lvl2pPr>
              <a:defRPr baseline="0">
                <a:solidFill>
                  <a:srgbClr val="083A64"/>
                </a:solidFill>
              </a:defRPr>
            </a:lvl2pPr>
            <a:lvl3pPr>
              <a:defRPr sz="1000" baseline="0">
                <a:solidFill>
                  <a:srgbClr val="083A64"/>
                </a:solidFill>
              </a:defRPr>
            </a:lvl3pPr>
            <a:lvl4pPr>
              <a:defRPr sz="1000" baseline="0">
                <a:solidFill>
                  <a:srgbClr val="083A64"/>
                </a:solidFill>
              </a:defRPr>
            </a:lvl4pPr>
            <a:lvl5pPr>
              <a:defRPr sz="1000" baseline="0">
                <a:solidFill>
                  <a:srgbClr val="083A64"/>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3">
            <a:extLst>
              <a:ext uri="{FF2B5EF4-FFF2-40B4-BE49-F238E27FC236}">
                <a16:creationId xmlns:a16="http://schemas.microsoft.com/office/drawing/2014/main" id="{E8FE0EB3-0FF4-4285-B9D3-90A5751B7BBF}"/>
              </a:ext>
            </a:extLst>
          </p:cNvPr>
          <p:cNvSpPr>
            <a:spLocks noGrp="1"/>
          </p:cNvSpPr>
          <p:nvPr>
            <p:ph type="ftr" sz="quarter" idx="12"/>
          </p:nvPr>
        </p:nvSpPr>
        <p:spPr>
          <a:xfrm>
            <a:off x="463192" y="4829867"/>
            <a:ext cx="4248000" cy="221297"/>
          </a:xfrm>
        </p:spPr>
        <p:txBody>
          <a:bodyPr/>
          <a:lstStyle/>
          <a:p>
            <a:r>
              <a:rPr lang="en-US" noProof="0" dirty="0"/>
              <a:t>Add a footer</a:t>
            </a:r>
          </a:p>
        </p:txBody>
      </p:sp>
      <p:sp>
        <p:nvSpPr>
          <p:cNvPr id="8" name="Slide Number Placeholder 4">
            <a:extLst>
              <a:ext uri="{FF2B5EF4-FFF2-40B4-BE49-F238E27FC236}">
                <a16:creationId xmlns:a16="http://schemas.microsoft.com/office/drawing/2014/main" id="{C8DE0AAD-6FBD-416B-A91A-21F2B737919E}"/>
              </a:ext>
            </a:extLst>
          </p:cNvPr>
          <p:cNvSpPr>
            <a:spLocks noGrp="1"/>
          </p:cNvSpPr>
          <p:nvPr>
            <p:ph type="sldNum" sz="quarter" idx="4"/>
          </p:nvPr>
        </p:nvSpPr>
        <p:spPr>
          <a:xfrm>
            <a:off x="8820000" y="4778513"/>
            <a:ext cx="324000" cy="324000"/>
          </a:xfrm>
          <a:prstGeom prst="rect">
            <a:avLst/>
          </a:prstGeom>
          <a:noFill/>
        </p:spPr>
        <p:txBody>
          <a:bodyPr/>
          <a:lstStyle>
            <a:lvl1pPr>
              <a:defRPr sz="900">
                <a:solidFill>
                  <a:schemeClr val="accent1">
                    <a:lumMod val="75000"/>
                  </a:schemeClr>
                </a:solidFill>
              </a:defRPr>
            </a:lvl1pPr>
          </a:lstStyle>
          <a:p>
            <a:fld id="{19B51A1E-902D-48AF-9020-955120F399B6}" type="slidenum">
              <a:rPr lang="en-US" smtClean="0"/>
              <a:pPr/>
              <a:t>‹#›</a:t>
            </a:fld>
            <a:endParaRPr lang="en-US" dirty="0"/>
          </a:p>
        </p:txBody>
      </p:sp>
      <p:sp>
        <p:nvSpPr>
          <p:cNvPr id="9" name="Title 1">
            <a:extLst>
              <a:ext uri="{FF2B5EF4-FFF2-40B4-BE49-F238E27FC236}">
                <a16:creationId xmlns:a16="http://schemas.microsoft.com/office/drawing/2014/main" id="{3F288DD7-6DAF-436D-B04A-EBCCAA36917C}"/>
              </a:ext>
            </a:extLst>
          </p:cNvPr>
          <p:cNvSpPr>
            <a:spLocks noGrp="1"/>
          </p:cNvSpPr>
          <p:nvPr>
            <p:ph type="title" hasCustomPrompt="1"/>
          </p:nvPr>
        </p:nvSpPr>
        <p:spPr>
          <a:xfrm>
            <a:off x="456543" y="360740"/>
            <a:ext cx="7174461" cy="324000"/>
          </a:xfrm>
        </p:spPr>
        <p:txBody>
          <a:bodyPr/>
          <a:lstStyle>
            <a:lvl1pPr>
              <a:defRPr spc="0" baseline="0">
                <a:solidFill>
                  <a:srgbClr val="083A64"/>
                </a:solidFill>
              </a:defRPr>
            </a:lvl1pPr>
          </a:lstStyle>
          <a:p>
            <a:r>
              <a:rPr lang="en-US" noProof="0" dirty="0"/>
              <a:t>Click to edit page title</a:t>
            </a:r>
          </a:p>
        </p:txBody>
      </p:sp>
    </p:spTree>
    <p:extLst>
      <p:ext uri="{BB962C8B-B14F-4D97-AF65-F5344CB8AC3E}">
        <p14:creationId xmlns:p14="http://schemas.microsoft.com/office/powerpoint/2010/main" val="17345016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Picture">
    <p:bg>
      <p:bgPr>
        <a:solidFill>
          <a:schemeClr val="bg1"/>
        </a:solidFill>
        <a:effectLst/>
      </p:bgPr>
    </p:bg>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890ED7CE-A9D2-4D19-B978-56BFB74E657C}"/>
              </a:ext>
            </a:extLst>
          </p:cNvPr>
          <p:cNvSpPr>
            <a:spLocks noGrp="1"/>
          </p:cNvSpPr>
          <p:nvPr>
            <p:ph type="pic" sz="quarter" idx="14" hasCustomPrompt="1"/>
          </p:nvPr>
        </p:nvSpPr>
        <p:spPr>
          <a:xfrm>
            <a:off x="0" y="-1"/>
            <a:ext cx="9144000" cy="5143501"/>
          </a:xfrm>
          <a:solidFill>
            <a:schemeClr val="bg1">
              <a:lumMod val="95000"/>
            </a:schemeClr>
          </a:solidFill>
        </p:spPr>
        <p:txBody>
          <a:bodyPr tIns="1584000" anchor="t"/>
          <a:lstStyle>
            <a:lvl1pPr marL="0" indent="0" algn="ctr">
              <a:buNone/>
              <a:defRPr sz="2400" i="1">
                <a:latin typeface="Times New Roman" panose="02020603050405020304" pitchFamily="18" charset="0"/>
                <a:cs typeface="Times New Roman" panose="02020603050405020304" pitchFamily="18" charset="0"/>
              </a:defRPr>
            </a:lvl1pPr>
          </a:lstStyle>
          <a:p>
            <a:r>
              <a:rPr lang="en-US" noProof="0" dirty="0"/>
              <a:t>Insert or Drag &amp; Drop your photo</a:t>
            </a:r>
          </a:p>
        </p:txBody>
      </p:sp>
    </p:spTree>
    <p:extLst>
      <p:ext uri="{BB962C8B-B14F-4D97-AF65-F5344CB8AC3E}">
        <p14:creationId xmlns:p14="http://schemas.microsoft.com/office/powerpoint/2010/main" val="22916308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Large Photo">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6" name="Slide Number Placeholder 4">
            <a:extLst>
              <a:ext uri="{FF2B5EF4-FFF2-40B4-BE49-F238E27FC236}">
                <a16:creationId xmlns:a16="http://schemas.microsoft.com/office/drawing/2014/main" id="{C8DE0AAD-6FBD-416B-A91A-21F2B737919E}"/>
              </a:ext>
            </a:extLst>
          </p:cNvPr>
          <p:cNvSpPr>
            <a:spLocks noGrp="1"/>
          </p:cNvSpPr>
          <p:nvPr>
            <p:ph type="sldNum" sz="quarter" idx="33"/>
          </p:nvPr>
        </p:nvSpPr>
        <p:spPr>
          <a:xfrm>
            <a:off x="8820000" y="4778513"/>
            <a:ext cx="324000" cy="324000"/>
          </a:xfrm>
          <a:prstGeom prst="rect">
            <a:avLst/>
          </a:prstGeom>
          <a:noFill/>
        </p:spPr>
        <p:txBody>
          <a:bodyPr/>
          <a:lstStyle>
            <a:lvl1pPr>
              <a:defRPr>
                <a:solidFill>
                  <a:schemeClr val="accent1">
                    <a:lumMod val="75000"/>
                  </a:schemeClr>
                </a:solidFill>
              </a:defRPr>
            </a:lvl1pPr>
          </a:lstStyle>
          <a:p>
            <a:fld id="{19B51A1E-902D-48AF-9020-955120F399B6}" type="slidenum">
              <a:rPr lang="en-US" smtClean="0"/>
              <a:pPr/>
              <a:t>‹#›</a:t>
            </a:fld>
            <a:endParaRPr lang="en-US" dirty="0"/>
          </a:p>
        </p:txBody>
      </p:sp>
      <p:sp>
        <p:nvSpPr>
          <p:cNvPr id="8" name="Subtitle 2">
            <a:extLst>
              <a:ext uri="{FF2B5EF4-FFF2-40B4-BE49-F238E27FC236}">
                <a16:creationId xmlns:a16="http://schemas.microsoft.com/office/drawing/2014/main" id="{E97A9A62-1AA6-47A9-A1A0-54196823744C}"/>
              </a:ext>
            </a:extLst>
          </p:cNvPr>
          <p:cNvSpPr>
            <a:spLocks noGrp="1"/>
          </p:cNvSpPr>
          <p:nvPr>
            <p:ph type="body" sz="quarter" idx="32" hasCustomPrompt="1"/>
          </p:nvPr>
        </p:nvSpPr>
        <p:spPr>
          <a:xfrm>
            <a:off x="485353" y="846441"/>
            <a:ext cx="8068023" cy="322474"/>
          </a:xfrm>
        </p:spPr>
        <p:txBody>
          <a:bodyPr/>
          <a:lstStyle>
            <a:lvl1pPr marL="0" indent="0">
              <a:buNone/>
              <a:defRPr sz="1400" baseline="0">
                <a:solidFill>
                  <a:srgbClr val="083A64"/>
                </a:solidFill>
              </a:defRPr>
            </a:lvl1pPr>
            <a:lvl2pPr marL="200025" indent="0">
              <a:buNone/>
              <a:defRPr/>
            </a:lvl2pPr>
            <a:lvl3pPr marL="407194" indent="0">
              <a:buNone/>
              <a:defRPr/>
            </a:lvl3pPr>
            <a:lvl4pPr marL="607219" indent="0">
              <a:buNone/>
              <a:defRPr/>
            </a:lvl4pPr>
            <a:lvl5pPr marL="807244" indent="0">
              <a:buNone/>
              <a:defRPr/>
            </a:lvl5pPr>
          </a:lstStyle>
          <a:p>
            <a:pPr lvl="0"/>
            <a:r>
              <a:rPr lang="en-US" noProof="0" dirty="0"/>
              <a:t>Subtitle</a:t>
            </a:r>
          </a:p>
        </p:txBody>
      </p:sp>
      <p:sp>
        <p:nvSpPr>
          <p:cNvPr id="9" name="Footer Placeholder 3">
            <a:extLst>
              <a:ext uri="{FF2B5EF4-FFF2-40B4-BE49-F238E27FC236}">
                <a16:creationId xmlns:a16="http://schemas.microsoft.com/office/drawing/2014/main" id="{E8FE0EB3-0FF4-4285-B9D3-90A5751B7BBF}"/>
              </a:ext>
            </a:extLst>
          </p:cNvPr>
          <p:cNvSpPr>
            <a:spLocks noGrp="1"/>
          </p:cNvSpPr>
          <p:nvPr>
            <p:ph type="ftr" sz="quarter" idx="12"/>
          </p:nvPr>
        </p:nvSpPr>
        <p:spPr>
          <a:xfrm>
            <a:off x="463192" y="4829867"/>
            <a:ext cx="4248000" cy="221297"/>
          </a:xfrm>
        </p:spPr>
        <p:txBody>
          <a:bodyPr/>
          <a:lstStyle/>
          <a:p>
            <a:r>
              <a:rPr lang="en-US" noProof="0" dirty="0"/>
              <a:t>Add a footer</a:t>
            </a:r>
          </a:p>
        </p:txBody>
      </p:sp>
      <p:sp>
        <p:nvSpPr>
          <p:cNvPr id="10" name="Title 1">
            <a:extLst>
              <a:ext uri="{FF2B5EF4-FFF2-40B4-BE49-F238E27FC236}">
                <a16:creationId xmlns:a16="http://schemas.microsoft.com/office/drawing/2014/main" id="{3F288DD7-6DAF-436D-B04A-EBCCAA36917C}"/>
              </a:ext>
            </a:extLst>
          </p:cNvPr>
          <p:cNvSpPr>
            <a:spLocks noGrp="1"/>
          </p:cNvSpPr>
          <p:nvPr>
            <p:ph type="title" hasCustomPrompt="1"/>
          </p:nvPr>
        </p:nvSpPr>
        <p:spPr>
          <a:xfrm>
            <a:off x="456543" y="360740"/>
            <a:ext cx="7174461" cy="324000"/>
          </a:xfrm>
        </p:spPr>
        <p:txBody>
          <a:bodyPr/>
          <a:lstStyle>
            <a:lvl1pPr>
              <a:defRPr spc="0" baseline="0">
                <a:solidFill>
                  <a:srgbClr val="083A64"/>
                </a:solidFill>
              </a:defRPr>
            </a:lvl1pPr>
          </a:lstStyle>
          <a:p>
            <a:r>
              <a:rPr lang="en-US" noProof="0" dirty="0"/>
              <a:t>Click to edit page title</a:t>
            </a:r>
          </a:p>
        </p:txBody>
      </p:sp>
    </p:spTree>
    <p:extLst>
      <p:ext uri="{BB962C8B-B14F-4D97-AF65-F5344CB8AC3E}">
        <p14:creationId xmlns:p14="http://schemas.microsoft.com/office/powerpoint/2010/main" val="2762528765"/>
      </p:ext>
    </p:extLst>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with Subtitl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Comparison Left Placeholder 1">
            <a:extLst>
              <a:ext uri="{FF2B5EF4-FFF2-40B4-BE49-F238E27FC236}">
                <a16:creationId xmlns:a16="http://schemas.microsoft.com/office/drawing/2014/main" id="{9322B50D-6A7D-41C6-BA57-613BC231DF36}"/>
              </a:ext>
            </a:extLst>
          </p:cNvPr>
          <p:cNvSpPr>
            <a:spLocks noGrp="1"/>
          </p:cNvSpPr>
          <p:nvPr>
            <p:ph type="body" idx="1"/>
          </p:nvPr>
        </p:nvSpPr>
        <p:spPr>
          <a:xfrm>
            <a:off x="481031" y="1461344"/>
            <a:ext cx="4104000" cy="270000"/>
          </a:xfrm>
        </p:spPr>
        <p:txBody>
          <a:bodyPr anchor="t"/>
          <a:lstStyle>
            <a:lvl1pPr marL="0" indent="0">
              <a:buNone/>
              <a:defRPr sz="1800" b="1" baseline="0">
                <a:solidFill>
                  <a:srgbClr val="083A64"/>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noProof="0" dirty="0"/>
              <a:t>Click to edit Master text styles</a:t>
            </a:r>
          </a:p>
        </p:txBody>
      </p:sp>
      <p:sp>
        <p:nvSpPr>
          <p:cNvPr id="4" name="Content Placeholder 2">
            <a:extLst>
              <a:ext uri="{FF2B5EF4-FFF2-40B4-BE49-F238E27FC236}">
                <a16:creationId xmlns:a16="http://schemas.microsoft.com/office/drawing/2014/main" id="{9FD584DA-F775-47B8-A1D7-6556AD5FCBD2}"/>
              </a:ext>
            </a:extLst>
          </p:cNvPr>
          <p:cNvSpPr>
            <a:spLocks noGrp="1"/>
          </p:cNvSpPr>
          <p:nvPr>
            <p:ph sz="half" idx="2"/>
          </p:nvPr>
        </p:nvSpPr>
        <p:spPr>
          <a:xfrm>
            <a:off x="481031" y="1841857"/>
            <a:ext cx="4104000" cy="2532722"/>
          </a:xfrm>
        </p:spPr>
        <p:txBody>
          <a:bodyPr/>
          <a:lstStyle>
            <a:lvl1pPr>
              <a:defRPr sz="1400">
                <a:solidFill>
                  <a:srgbClr val="083A64"/>
                </a:solidFill>
              </a:defRPr>
            </a:lvl1pPr>
            <a:lvl2pPr>
              <a:defRPr>
                <a:solidFill>
                  <a:srgbClr val="083A64"/>
                </a:solidFill>
              </a:defRPr>
            </a:lvl2pPr>
            <a:lvl3pPr>
              <a:defRPr sz="1000">
                <a:solidFill>
                  <a:srgbClr val="083A64"/>
                </a:solidFill>
              </a:defRPr>
            </a:lvl3pPr>
            <a:lvl4pPr>
              <a:defRPr sz="1000">
                <a:solidFill>
                  <a:srgbClr val="083A64"/>
                </a:solidFill>
              </a:defRPr>
            </a:lvl4pPr>
            <a:lvl5pPr>
              <a:defRPr sz="1000">
                <a:solidFill>
                  <a:srgbClr val="083A64"/>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2" name="Comparison Left Placeholder 2">
            <a:extLst>
              <a:ext uri="{FF2B5EF4-FFF2-40B4-BE49-F238E27FC236}">
                <a16:creationId xmlns:a16="http://schemas.microsoft.com/office/drawing/2014/main" id="{78A963F8-6F6E-440E-B3B3-DDE13C083A36}"/>
              </a:ext>
            </a:extLst>
          </p:cNvPr>
          <p:cNvSpPr>
            <a:spLocks noGrp="1"/>
          </p:cNvSpPr>
          <p:nvPr>
            <p:ph type="body" sz="quarter" idx="13"/>
          </p:nvPr>
        </p:nvSpPr>
        <p:spPr>
          <a:xfrm>
            <a:off x="4994421" y="1461739"/>
            <a:ext cx="3827874" cy="280392"/>
          </a:xfrm>
        </p:spPr>
        <p:txBody>
          <a:bodyPr/>
          <a:lstStyle>
            <a:lvl1pPr marL="0" indent="0">
              <a:buNone/>
              <a:defRPr sz="1800" b="1">
                <a:solidFill>
                  <a:srgbClr val="083A64"/>
                </a:solidFill>
              </a:defRPr>
            </a:lvl1pPr>
          </a:lstStyle>
          <a:p>
            <a:pPr lvl="0"/>
            <a:r>
              <a:rPr lang="en-US" noProof="0" dirty="0"/>
              <a:t>Click to edit Master text styles</a:t>
            </a:r>
          </a:p>
        </p:txBody>
      </p:sp>
      <p:sp>
        <p:nvSpPr>
          <p:cNvPr id="8" name="Text Placeholder 4">
            <a:extLst>
              <a:ext uri="{FF2B5EF4-FFF2-40B4-BE49-F238E27FC236}">
                <a16:creationId xmlns:a16="http://schemas.microsoft.com/office/drawing/2014/main" id="{DF0A5256-B267-47DA-858A-0F3867CB6139}"/>
              </a:ext>
            </a:extLst>
          </p:cNvPr>
          <p:cNvSpPr>
            <a:spLocks noGrp="1"/>
          </p:cNvSpPr>
          <p:nvPr>
            <p:ph type="body" sz="quarter" idx="12"/>
          </p:nvPr>
        </p:nvSpPr>
        <p:spPr>
          <a:xfrm>
            <a:off x="4994337" y="1839740"/>
            <a:ext cx="3839198" cy="2534277"/>
          </a:xfrm>
        </p:spPr>
        <p:txBody>
          <a:bodyPr/>
          <a:lstStyle>
            <a:lvl1pPr>
              <a:defRPr sz="1400">
                <a:solidFill>
                  <a:srgbClr val="083A64"/>
                </a:solidFill>
              </a:defRPr>
            </a:lvl1pPr>
            <a:lvl2pPr>
              <a:defRPr>
                <a:solidFill>
                  <a:srgbClr val="083A64"/>
                </a:solidFill>
              </a:defRPr>
            </a:lvl2pPr>
            <a:lvl3pPr>
              <a:defRPr sz="1000">
                <a:solidFill>
                  <a:srgbClr val="083A64"/>
                </a:solidFill>
              </a:defRPr>
            </a:lvl3pPr>
            <a:lvl4pPr>
              <a:defRPr sz="1000">
                <a:solidFill>
                  <a:srgbClr val="083A64"/>
                </a:solidFill>
              </a:defRPr>
            </a:lvl4pPr>
            <a:lvl5pPr>
              <a:defRPr sz="1000"/>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Slide Number Placeholder 4">
            <a:extLst>
              <a:ext uri="{FF2B5EF4-FFF2-40B4-BE49-F238E27FC236}">
                <a16:creationId xmlns:a16="http://schemas.microsoft.com/office/drawing/2014/main" id="{C8DE0AAD-6FBD-416B-A91A-21F2B737919E}"/>
              </a:ext>
            </a:extLst>
          </p:cNvPr>
          <p:cNvSpPr>
            <a:spLocks noGrp="1"/>
          </p:cNvSpPr>
          <p:nvPr>
            <p:ph type="sldNum" sz="quarter" idx="33"/>
          </p:nvPr>
        </p:nvSpPr>
        <p:spPr>
          <a:xfrm>
            <a:off x="8820000" y="4778513"/>
            <a:ext cx="324000" cy="324000"/>
          </a:xfrm>
          <a:prstGeom prst="rect">
            <a:avLst/>
          </a:prstGeom>
          <a:noFill/>
        </p:spPr>
        <p:txBody>
          <a:bodyPr/>
          <a:lstStyle>
            <a:lvl1pPr>
              <a:defRPr>
                <a:solidFill>
                  <a:schemeClr val="accent1">
                    <a:lumMod val="75000"/>
                  </a:schemeClr>
                </a:solidFill>
              </a:defRPr>
            </a:lvl1pPr>
          </a:lstStyle>
          <a:p>
            <a:fld id="{19B51A1E-902D-48AF-9020-955120F399B6}" type="slidenum">
              <a:rPr lang="en-US" smtClean="0"/>
              <a:pPr/>
              <a:t>‹#›</a:t>
            </a:fld>
            <a:endParaRPr lang="en-US" dirty="0"/>
          </a:p>
        </p:txBody>
      </p:sp>
      <p:sp>
        <p:nvSpPr>
          <p:cNvPr id="13" name="Subtitle 2">
            <a:extLst>
              <a:ext uri="{FF2B5EF4-FFF2-40B4-BE49-F238E27FC236}">
                <a16:creationId xmlns:a16="http://schemas.microsoft.com/office/drawing/2014/main" id="{E97A9A62-1AA6-47A9-A1A0-54196823744C}"/>
              </a:ext>
            </a:extLst>
          </p:cNvPr>
          <p:cNvSpPr>
            <a:spLocks noGrp="1"/>
          </p:cNvSpPr>
          <p:nvPr>
            <p:ph type="body" sz="quarter" idx="32" hasCustomPrompt="1"/>
          </p:nvPr>
        </p:nvSpPr>
        <p:spPr>
          <a:xfrm>
            <a:off x="485353" y="846441"/>
            <a:ext cx="8068023" cy="322474"/>
          </a:xfrm>
        </p:spPr>
        <p:txBody>
          <a:bodyPr/>
          <a:lstStyle>
            <a:lvl1pPr marL="0" indent="0">
              <a:buNone/>
              <a:defRPr sz="1400" baseline="0">
                <a:solidFill>
                  <a:srgbClr val="083A64"/>
                </a:solidFill>
              </a:defRPr>
            </a:lvl1pPr>
            <a:lvl2pPr marL="200025" indent="0">
              <a:buNone/>
              <a:defRPr/>
            </a:lvl2pPr>
            <a:lvl3pPr marL="407194" indent="0">
              <a:buNone/>
              <a:defRPr/>
            </a:lvl3pPr>
            <a:lvl4pPr marL="607219" indent="0">
              <a:buNone/>
              <a:defRPr/>
            </a:lvl4pPr>
            <a:lvl5pPr marL="807244" indent="0">
              <a:buNone/>
              <a:defRPr/>
            </a:lvl5pPr>
          </a:lstStyle>
          <a:p>
            <a:pPr lvl="0"/>
            <a:r>
              <a:rPr lang="en-US" noProof="0" dirty="0"/>
              <a:t>Subtitle</a:t>
            </a:r>
          </a:p>
        </p:txBody>
      </p:sp>
      <p:sp>
        <p:nvSpPr>
          <p:cNvPr id="14" name="Footer Placeholder 3">
            <a:extLst>
              <a:ext uri="{FF2B5EF4-FFF2-40B4-BE49-F238E27FC236}">
                <a16:creationId xmlns:a16="http://schemas.microsoft.com/office/drawing/2014/main" id="{E8FE0EB3-0FF4-4285-B9D3-90A5751B7BBF}"/>
              </a:ext>
            </a:extLst>
          </p:cNvPr>
          <p:cNvSpPr>
            <a:spLocks noGrp="1"/>
          </p:cNvSpPr>
          <p:nvPr>
            <p:ph type="ftr" sz="quarter" idx="34"/>
          </p:nvPr>
        </p:nvSpPr>
        <p:spPr>
          <a:xfrm>
            <a:off x="463192" y="4829867"/>
            <a:ext cx="4248000" cy="221297"/>
          </a:xfrm>
        </p:spPr>
        <p:txBody>
          <a:bodyPr/>
          <a:lstStyle/>
          <a:p>
            <a:r>
              <a:rPr lang="en-US" noProof="0" dirty="0"/>
              <a:t>Add a footer</a:t>
            </a:r>
          </a:p>
        </p:txBody>
      </p:sp>
      <p:sp>
        <p:nvSpPr>
          <p:cNvPr id="15" name="Title 1">
            <a:extLst>
              <a:ext uri="{FF2B5EF4-FFF2-40B4-BE49-F238E27FC236}">
                <a16:creationId xmlns:a16="http://schemas.microsoft.com/office/drawing/2014/main" id="{3F288DD7-6DAF-436D-B04A-EBCCAA36917C}"/>
              </a:ext>
            </a:extLst>
          </p:cNvPr>
          <p:cNvSpPr>
            <a:spLocks noGrp="1"/>
          </p:cNvSpPr>
          <p:nvPr>
            <p:ph type="title" hasCustomPrompt="1"/>
          </p:nvPr>
        </p:nvSpPr>
        <p:spPr>
          <a:xfrm>
            <a:off x="456543" y="360740"/>
            <a:ext cx="7174461" cy="324000"/>
          </a:xfrm>
        </p:spPr>
        <p:txBody>
          <a:bodyPr/>
          <a:lstStyle>
            <a:lvl1pPr>
              <a:defRPr spc="0" baseline="0">
                <a:solidFill>
                  <a:srgbClr val="083A64"/>
                </a:solidFill>
              </a:defRPr>
            </a:lvl1pPr>
          </a:lstStyle>
          <a:p>
            <a:r>
              <a:rPr lang="en-US" noProof="0" dirty="0"/>
              <a:t>Click to edit page title</a:t>
            </a:r>
          </a:p>
        </p:txBody>
      </p:sp>
    </p:spTree>
    <p:extLst>
      <p:ext uri="{BB962C8B-B14F-4D97-AF65-F5344CB8AC3E}">
        <p14:creationId xmlns:p14="http://schemas.microsoft.com/office/powerpoint/2010/main" val="2509955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948E38-8FB0-4E51-A01C-C88794372E50}"/>
              </a:ext>
            </a:extLst>
          </p:cNvPr>
          <p:cNvSpPr>
            <a:spLocks noGrp="1"/>
          </p:cNvSpPr>
          <p:nvPr>
            <p:ph idx="1"/>
          </p:nvPr>
        </p:nvSpPr>
        <p:spPr>
          <a:xfrm>
            <a:off x="463191" y="1588266"/>
            <a:ext cx="2583224" cy="3054779"/>
          </a:xfrm>
        </p:spPr>
        <p:txBody>
          <a:bodyPr/>
          <a:lstStyle>
            <a:lvl1pPr>
              <a:defRPr>
                <a:solidFill>
                  <a:srgbClr val="083A64"/>
                </a:solidFill>
              </a:defRPr>
            </a:lvl1pPr>
            <a:lvl2pPr>
              <a:defRPr>
                <a:solidFill>
                  <a:srgbClr val="083A64"/>
                </a:solidFill>
              </a:defRPr>
            </a:lvl2pPr>
            <a:lvl3pPr>
              <a:defRPr>
                <a:solidFill>
                  <a:srgbClr val="083A64"/>
                </a:solidFill>
              </a:defRPr>
            </a:lvl3pPr>
            <a:lvl4pPr>
              <a:defRPr>
                <a:solidFill>
                  <a:srgbClr val="083A64"/>
                </a:solidFill>
              </a:defRPr>
            </a:lvl4pPr>
            <a:lvl5pPr>
              <a:defRPr>
                <a:solidFill>
                  <a:srgbClr val="083A64"/>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Text Placeholder 4">
            <a:extLst>
              <a:ext uri="{FF2B5EF4-FFF2-40B4-BE49-F238E27FC236}">
                <a16:creationId xmlns:a16="http://schemas.microsoft.com/office/drawing/2014/main" id="{16A38E24-EB1C-472F-B631-5DF32F9C4CF5}"/>
              </a:ext>
            </a:extLst>
          </p:cNvPr>
          <p:cNvSpPr>
            <a:spLocks noGrp="1"/>
          </p:cNvSpPr>
          <p:nvPr>
            <p:ph type="body" sz="quarter" idx="12"/>
          </p:nvPr>
        </p:nvSpPr>
        <p:spPr>
          <a:xfrm>
            <a:off x="3328857" y="1588264"/>
            <a:ext cx="2485253" cy="3054780"/>
          </a:xfrm>
        </p:spPr>
        <p:txBody>
          <a:bodyPr/>
          <a:lstStyle>
            <a:lvl1pPr>
              <a:defRPr>
                <a:solidFill>
                  <a:srgbClr val="083A64"/>
                </a:solidFill>
              </a:defRPr>
            </a:lvl1pPr>
            <a:lvl2pPr>
              <a:defRPr>
                <a:solidFill>
                  <a:srgbClr val="083A64"/>
                </a:solidFill>
              </a:defRPr>
            </a:lvl2pPr>
            <a:lvl3pPr>
              <a:defRPr>
                <a:solidFill>
                  <a:srgbClr val="083A64"/>
                </a:solidFill>
              </a:defRPr>
            </a:lvl3pPr>
            <a:lvl4pPr>
              <a:defRPr>
                <a:solidFill>
                  <a:srgbClr val="083A64"/>
                </a:solidFill>
              </a:defRPr>
            </a:lvl4pPr>
            <a:lvl5pPr>
              <a:defRPr>
                <a:solidFill>
                  <a:srgbClr val="083A64"/>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Text Placeholder 5">
            <a:extLst>
              <a:ext uri="{FF2B5EF4-FFF2-40B4-BE49-F238E27FC236}">
                <a16:creationId xmlns:a16="http://schemas.microsoft.com/office/drawing/2014/main" id="{5B4A252E-78C9-4F76-98A4-A4B580AD072A}"/>
              </a:ext>
            </a:extLst>
          </p:cNvPr>
          <p:cNvSpPr>
            <a:spLocks noGrp="1"/>
          </p:cNvSpPr>
          <p:nvPr>
            <p:ph type="body" sz="quarter" idx="13"/>
          </p:nvPr>
        </p:nvSpPr>
        <p:spPr>
          <a:xfrm>
            <a:off x="6096552" y="1588264"/>
            <a:ext cx="2620061" cy="3054780"/>
          </a:xfrm>
        </p:spPr>
        <p:txBody>
          <a:bodyPr/>
          <a:lstStyle>
            <a:lvl1pPr>
              <a:defRPr>
                <a:solidFill>
                  <a:srgbClr val="083A64"/>
                </a:solidFill>
              </a:defRPr>
            </a:lvl1pPr>
            <a:lvl2pPr>
              <a:defRPr>
                <a:solidFill>
                  <a:srgbClr val="083A64"/>
                </a:solidFill>
              </a:defRPr>
            </a:lvl2pPr>
            <a:lvl3pPr>
              <a:defRPr>
                <a:solidFill>
                  <a:srgbClr val="083A64"/>
                </a:solidFill>
              </a:defRPr>
            </a:lvl3pPr>
            <a:lvl4pPr>
              <a:defRPr>
                <a:solidFill>
                  <a:srgbClr val="083A64"/>
                </a:solidFill>
              </a:defRPr>
            </a:lvl4pPr>
            <a:lvl5pPr>
              <a:defRPr>
                <a:solidFill>
                  <a:srgbClr val="083A64"/>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2" name="Slide Number Placeholder 4">
            <a:extLst>
              <a:ext uri="{FF2B5EF4-FFF2-40B4-BE49-F238E27FC236}">
                <a16:creationId xmlns:a16="http://schemas.microsoft.com/office/drawing/2014/main" id="{C8DE0AAD-6FBD-416B-A91A-21F2B737919E}"/>
              </a:ext>
            </a:extLst>
          </p:cNvPr>
          <p:cNvSpPr>
            <a:spLocks noGrp="1"/>
          </p:cNvSpPr>
          <p:nvPr>
            <p:ph type="sldNum" sz="quarter" idx="33"/>
          </p:nvPr>
        </p:nvSpPr>
        <p:spPr>
          <a:xfrm>
            <a:off x="8820000" y="4778513"/>
            <a:ext cx="324000" cy="324000"/>
          </a:xfrm>
          <a:prstGeom prst="rect">
            <a:avLst/>
          </a:prstGeom>
          <a:noFill/>
        </p:spPr>
        <p:txBody>
          <a:bodyPr/>
          <a:lstStyle>
            <a:lvl1pPr>
              <a:defRPr>
                <a:solidFill>
                  <a:schemeClr val="accent1">
                    <a:lumMod val="75000"/>
                  </a:schemeClr>
                </a:solidFill>
              </a:defRPr>
            </a:lvl1pPr>
          </a:lstStyle>
          <a:p>
            <a:fld id="{19B51A1E-902D-48AF-9020-955120F399B6}" type="slidenum">
              <a:rPr lang="en-US" smtClean="0"/>
              <a:pPr/>
              <a:t>‹#›</a:t>
            </a:fld>
            <a:endParaRPr lang="en-US" dirty="0"/>
          </a:p>
        </p:txBody>
      </p:sp>
      <p:sp>
        <p:nvSpPr>
          <p:cNvPr id="13" name="Subtitle 2">
            <a:extLst>
              <a:ext uri="{FF2B5EF4-FFF2-40B4-BE49-F238E27FC236}">
                <a16:creationId xmlns:a16="http://schemas.microsoft.com/office/drawing/2014/main" id="{E97A9A62-1AA6-47A9-A1A0-54196823744C}"/>
              </a:ext>
            </a:extLst>
          </p:cNvPr>
          <p:cNvSpPr>
            <a:spLocks noGrp="1"/>
          </p:cNvSpPr>
          <p:nvPr>
            <p:ph type="body" sz="quarter" idx="32" hasCustomPrompt="1"/>
          </p:nvPr>
        </p:nvSpPr>
        <p:spPr>
          <a:xfrm>
            <a:off x="485353" y="846441"/>
            <a:ext cx="8068023" cy="322474"/>
          </a:xfrm>
        </p:spPr>
        <p:txBody>
          <a:bodyPr/>
          <a:lstStyle>
            <a:lvl1pPr marL="0" indent="0">
              <a:buNone/>
              <a:defRPr/>
            </a:lvl1pPr>
            <a:lvl2pPr marL="200025" indent="0">
              <a:buNone/>
              <a:defRPr/>
            </a:lvl2pPr>
            <a:lvl3pPr marL="407194" indent="0">
              <a:buNone/>
              <a:defRPr/>
            </a:lvl3pPr>
            <a:lvl4pPr marL="607219" indent="0">
              <a:buNone/>
              <a:defRPr/>
            </a:lvl4pPr>
            <a:lvl5pPr marL="807244" indent="0">
              <a:buNone/>
              <a:defRPr/>
            </a:lvl5pPr>
          </a:lstStyle>
          <a:p>
            <a:pPr lvl="0"/>
            <a:r>
              <a:rPr lang="en-US" noProof="0" dirty="0"/>
              <a:t>Subtitle</a:t>
            </a:r>
          </a:p>
        </p:txBody>
      </p:sp>
      <p:sp>
        <p:nvSpPr>
          <p:cNvPr id="14" name="Footer Placeholder 3">
            <a:extLst>
              <a:ext uri="{FF2B5EF4-FFF2-40B4-BE49-F238E27FC236}">
                <a16:creationId xmlns:a16="http://schemas.microsoft.com/office/drawing/2014/main" id="{E8FE0EB3-0FF4-4285-B9D3-90A5751B7BBF}"/>
              </a:ext>
            </a:extLst>
          </p:cNvPr>
          <p:cNvSpPr txBox="1">
            <a:spLocks/>
          </p:cNvSpPr>
          <p:nvPr userDrawn="1"/>
        </p:nvSpPr>
        <p:spPr>
          <a:xfrm>
            <a:off x="463192" y="4829867"/>
            <a:ext cx="4248000" cy="221297"/>
          </a:xfrm>
          <a:prstGeom prst="rect">
            <a:avLst/>
          </a:prstGeom>
          <a:noFill/>
        </p:spPr>
        <p:txBody>
          <a:bodyPr vert="horz" lIns="0" tIns="0" rIns="0" bIns="0" rtlCol="0" anchor="ctr"/>
          <a:lstStyle>
            <a:defPPr>
              <a:defRPr lang="en-US"/>
            </a:defPPr>
            <a:lvl1pPr marL="0" algn="l" defTabSz="685800" rtl="0" eaLnBrk="1" latinLnBrk="0" hangingPunct="1">
              <a:defRPr sz="900" kern="1200">
                <a:solidFill>
                  <a:schemeClr val="accent3">
                    <a:lumMod val="50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dirty="0"/>
              <a:t>Add a footer</a:t>
            </a:r>
          </a:p>
        </p:txBody>
      </p:sp>
      <p:sp>
        <p:nvSpPr>
          <p:cNvPr id="15" name="Title 1">
            <a:extLst>
              <a:ext uri="{FF2B5EF4-FFF2-40B4-BE49-F238E27FC236}">
                <a16:creationId xmlns:a16="http://schemas.microsoft.com/office/drawing/2014/main" id="{3F288DD7-6DAF-436D-B04A-EBCCAA36917C}"/>
              </a:ext>
            </a:extLst>
          </p:cNvPr>
          <p:cNvSpPr>
            <a:spLocks noGrp="1"/>
          </p:cNvSpPr>
          <p:nvPr>
            <p:ph type="title" hasCustomPrompt="1"/>
          </p:nvPr>
        </p:nvSpPr>
        <p:spPr>
          <a:xfrm>
            <a:off x="456543" y="360740"/>
            <a:ext cx="7174461" cy="324000"/>
          </a:xfrm>
        </p:spPr>
        <p:txBody>
          <a:bodyPr/>
          <a:lstStyle>
            <a:lvl1pPr>
              <a:defRPr spc="0" baseline="0">
                <a:solidFill>
                  <a:srgbClr val="083A64"/>
                </a:solidFill>
              </a:defRPr>
            </a:lvl1pPr>
          </a:lstStyle>
          <a:p>
            <a:r>
              <a:rPr lang="en-US" noProof="0" dirty="0"/>
              <a:t>Click to edit page title</a:t>
            </a:r>
          </a:p>
        </p:txBody>
      </p:sp>
    </p:spTree>
    <p:extLst>
      <p:ext uri="{BB962C8B-B14F-4D97-AF65-F5344CB8AC3E}">
        <p14:creationId xmlns:p14="http://schemas.microsoft.com/office/powerpoint/2010/main" val="2654388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 Charts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pc="0" baseline="0"/>
            </a:lvl1pPr>
          </a:lstStyle>
          <a:p>
            <a:r>
              <a:rPr lang="en-US" dirty="0"/>
              <a:t>Click to edit Master title style</a:t>
            </a:r>
          </a:p>
        </p:txBody>
      </p:sp>
      <p:sp>
        <p:nvSpPr>
          <p:cNvPr id="3" name="Footer Placeholder 2"/>
          <p:cNvSpPr>
            <a:spLocks noGrp="1"/>
          </p:cNvSpPr>
          <p:nvPr>
            <p:ph type="ftr" sz="quarter" idx="10"/>
          </p:nvPr>
        </p:nvSpPr>
        <p:spPr/>
        <p:txBody>
          <a:bodyPr/>
          <a:lstStyle/>
          <a:p>
            <a:r>
              <a:rPr lang="en-US" dirty="0"/>
              <a:t>Add a footer</a:t>
            </a:r>
          </a:p>
        </p:txBody>
      </p:sp>
      <p:sp>
        <p:nvSpPr>
          <p:cNvPr id="4" name="Slide Number Placeholder 3"/>
          <p:cNvSpPr>
            <a:spLocks noGrp="1"/>
          </p:cNvSpPr>
          <p:nvPr>
            <p:ph type="sldNum" sz="quarter" idx="11"/>
          </p:nvPr>
        </p:nvSpPr>
        <p:spPr/>
        <p:txBody>
          <a:bodyPr/>
          <a:lstStyle/>
          <a:p>
            <a:fld id="{19B51A1E-902D-48AF-9020-955120F399B6}" type="slidenum">
              <a:rPr lang="en-US" smtClean="0"/>
              <a:pPr/>
              <a:t>‹#›</a:t>
            </a:fld>
            <a:endParaRPr lang="en-US" dirty="0"/>
          </a:p>
        </p:txBody>
      </p:sp>
      <p:sp>
        <p:nvSpPr>
          <p:cNvPr id="5" name="Content Placeholder 2">
            <a:extLst>
              <a:ext uri="{FF2B5EF4-FFF2-40B4-BE49-F238E27FC236}">
                <a16:creationId xmlns:a16="http://schemas.microsoft.com/office/drawing/2014/main" id="{B1948E38-8FB0-4E51-A01C-C88794372E50}"/>
              </a:ext>
            </a:extLst>
          </p:cNvPr>
          <p:cNvSpPr>
            <a:spLocks noGrp="1"/>
          </p:cNvSpPr>
          <p:nvPr>
            <p:ph idx="1"/>
          </p:nvPr>
        </p:nvSpPr>
        <p:spPr>
          <a:xfrm>
            <a:off x="463191" y="1475866"/>
            <a:ext cx="2583224" cy="3054779"/>
          </a:xfrm>
        </p:spPr>
        <p:txBody>
          <a:bodyPr/>
          <a:lstStyle>
            <a:lvl1pPr>
              <a:defRPr>
                <a:solidFill>
                  <a:srgbClr val="083A64"/>
                </a:solidFill>
              </a:defRPr>
            </a:lvl1pPr>
            <a:lvl2pPr>
              <a:defRPr>
                <a:solidFill>
                  <a:srgbClr val="083A64"/>
                </a:solidFill>
              </a:defRPr>
            </a:lvl2pPr>
            <a:lvl3pPr>
              <a:defRPr>
                <a:solidFill>
                  <a:srgbClr val="083A64"/>
                </a:solidFill>
              </a:defRPr>
            </a:lvl3pPr>
            <a:lvl4pPr>
              <a:defRPr>
                <a:solidFill>
                  <a:srgbClr val="083A64"/>
                </a:solidFill>
              </a:defRPr>
            </a:lvl4pPr>
            <a:lvl5pPr>
              <a:defRPr>
                <a:solidFill>
                  <a:srgbClr val="083A64"/>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Content Placeholder 2">
            <a:extLst>
              <a:ext uri="{FF2B5EF4-FFF2-40B4-BE49-F238E27FC236}">
                <a16:creationId xmlns:a16="http://schemas.microsoft.com/office/drawing/2014/main" id="{B1948E38-8FB0-4E51-A01C-C88794372E50}"/>
              </a:ext>
            </a:extLst>
          </p:cNvPr>
          <p:cNvSpPr>
            <a:spLocks noGrp="1"/>
          </p:cNvSpPr>
          <p:nvPr>
            <p:ph idx="12"/>
          </p:nvPr>
        </p:nvSpPr>
        <p:spPr>
          <a:xfrm>
            <a:off x="3340269" y="1475866"/>
            <a:ext cx="2583224" cy="3054779"/>
          </a:xfrm>
        </p:spPr>
        <p:txBody>
          <a:bodyPr/>
          <a:lstStyle>
            <a:lvl1pPr>
              <a:defRPr>
                <a:solidFill>
                  <a:srgbClr val="083A64"/>
                </a:solidFill>
              </a:defRPr>
            </a:lvl1pPr>
            <a:lvl2pPr>
              <a:defRPr>
                <a:solidFill>
                  <a:srgbClr val="083A64"/>
                </a:solidFill>
              </a:defRPr>
            </a:lvl2pPr>
            <a:lvl3pPr>
              <a:defRPr>
                <a:solidFill>
                  <a:srgbClr val="083A64"/>
                </a:solidFill>
              </a:defRPr>
            </a:lvl3pPr>
            <a:lvl4pPr>
              <a:defRPr>
                <a:solidFill>
                  <a:srgbClr val="083A64"/>
                </a:solidFill>
              </a:defRPr>
            </a:lvl4pPr>
            <a:lvl5pPr>
              <a:defRPr>
                <a:solidFill>
                  <a:srgbClr val="083A64"/>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Content Placeholder 2">
            <a:extLst>
              <a:ext uri="{FF2B5EF4-FFF2-40B4-BE49-F238E27FC236}">
                <a16:creationId xmlns:a16="http://schemas.microsoft.com/office/drawing/2014/main" id="{B1948E38-8FB0-4E51-A01C-C88794372E50}"/>
              </a:ext>
            </a:extLst>
          </p:cNvPr>
          <p:cNvSpPr>
            <a:spLocks noGrp="1"/>
          </p:cNvSpPr>
          <p:nvPr>
            <p:ph idx="13"/>
          </p:nvPr>
        </p:nvSpPr>
        <p:spPr>
          <a:xfrm>
            <a:off x="6217350" y="1475866"/>
            <a:ext cx="2583224" cy="3054779"/>
          </a:xfrm>
        </p:spPr>
        <p:txBody>
          <a:bodyPr/>
          <a:lstStyle>
            <a:lvl1pPr>
              <a:defRPr>
                <a:solidFill>
                  <a:srgbClr val="083A64"/>
                </a:solidFill>
              </a:defRPr>
            </a:lvl1pPr>
            <a:lvl2pPr>
              <a:defRPr>
                <a:solidFill>
                  <a:srgbClr val="083A64"/>
                </a:solidFill>
              </a:defRPr>
            </a:lvl2pPr>
            <a:lvl3pPr>
              <a:defRPr>
                <a:solidFill>
                  <a:srgbClr val="083A64"/>
                </a:solidFill>
              </a:defRPr>
            </a:lvl3pPr>
            <a:lvl4pPr>
              <a:defRPr>
                <a:solidFill>
                  <a:srgbClr val="083A64"/>
                </a:solidFill>
              </a:defRPr>
            </a:lvl4pPr>
            <a:lvl5pPr>
              <a:defRPr>
                <a:solidFill>
                  <a:srgbClr val="083A64"/>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Tree>
    <p:extLst>
      <p:ext uri="{BB962C8B-B14F-4D97-AF65-F5344CB8AC3E}">
        <p14:creationId xmlns:p14="http://schemas.microsoft.com/office/powerpoint/2010/main" val="38640266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9">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0F41A2-6535-4CA6-81E4-026A5B56D9D7}"/>
              </a:ext>
            </a:extLst>
          </p:cNvPr>
          <p:cNvSpPr>
            <a:spLocks noGrp="1"/>
          </p:cNvSpPr>
          <p:nvPr>
            <p:ph type="title"/>
          </p:nvPr>
        </p:nvSpPr>
        <p:spPr>
          <a:xfrm>
            <a:off x="575586" y="360742"/>
            <a:ext cx="7179047" cy="337307"/>
          </a:xfrm>
          <a:prstGeom prst="rect">
            <a:avLst/>
          </a:prstGeom>
        </p:spPr>
        <p:txBody>
          <a:bodyPr vert="horz" lIns="0" tIns="0" rIns="0" bIns="0" rtlCol="0" anchor="ctr">
            <a:noAutofit/>
          </a:bodyPr>
          <a:lstStyle/>
          <a:p>
            <a:r>
              <a:rPr lang="en-US" noProof="0" dirty="0"/>
              <a:t>Click to edit page title</a:t>
            </a:r>
          </a:p>
        </p:txBody>
      </p:sp>
      <p:sp>
        <p:nvSpPr>
          <p:cNvPr id="3" name="Text Placeholder 2">
            <a:extLst>
              <a:ext uri="{FF2B5EF4-FFF2-40B4-BE49-F238E27FC236}">
                <a16:creationId xmlns:a16="http://schemas.microsoft.com/office/drawing/2014/main" id="{213AB95C-7DD4-4796-80E4-1B7466A2A037}"/>
              </a:ext>
            </a:extLst>
          </p:cNvPr>
          <p:cNvSpPr>
            <a:spLocks noGrp="1"/>
          </p:cNvSpPr>
          <p:nvPr>
            <p:ph type="body" idx="1"/>
          </p:nvPr>
        </p:nvSpPr>
        <p:spPr>
          <a:xfrm>
            <a:off x="575586" y="1134001"/>
            <a:ext cx="7776483" cy="3509438"/>
          </a:xfrm>
          <a:prstGeom prst="rect">
            <a:avLst/>
          </a:prstGeom>
        </p:spPr>
        <p:txBody>
          <a:bodyPr vert="horz" lIns="0" tIns="0" rIns="0" bIns="0" rtlCol="0">
            <a:noAutofit/>
          </a:body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Footer Placeholder 4">
            <a:extLst>
              <a:ext uri="{FF2B5EF4-FFF2-40B4-BE49-F238E27FC236}">
                <a16:creationId xmlns:a16="http://schemas.microsoft.com/office/drawing/2014/main" id="{58879C91-B77F-4273-9A27-A3535FB889DB}"/>
              </a:ext>
            </a:extLst>
          </p:cNvPr>
          <p:cNvSpPr>
            <a:spLocks noGrp="1"/>
          </p:cNvSpPr>
          <p:nvPr>
            <p:ph type="ftr" sz="quarter" idx="3"/>
          </p:nvPr>
        </p:nvSpPr>
        <p:spPr>
          <a:xfrm>
            <a:off x="575582" y="4829867"/>
            <a:ext cx="4248000" cy="221297"/>
          </a:xfrm>
          <a:prstGeom prst="rect">
            <a:avLst/>
          </a:prstGeom>
          <a:noFill/>
        </p:spPr>
        <p:txBody>
          <a:bodyPr vert="horz" lIns="0" tIns="0" rIns="0" bIns="0" rtlCol="0" anchor="ctr"/>
          <a:lstStyle>
            <a:lvl1pPr algn="l">
              <a:defRPr sz="900">
                <a:solidFill>
                  <a:schemeClr val="accent3">
                    <a:lumMod val="50000"/>
                  </a:schemeClr>
                </a:solidFill>
              </a:defRPr>
            </a:lvl1pPr>
          </a:lstStyle>
          <a:p>
            <a:r>
              <a:rPr lang="en-US" dirty="0"/>
              <a:t>Add a footer</a:t>
            </a:r>
          </a:p>
        </p:txBody>
      </p:sp>
      <p:sp>
        <p:nvSpPr>
          <p:cNvPr id="7" name="Slide Number Placeholder 4">
            <a:extLst>
              <a:ext uri="{FF2B5EF4-FFF2-40B4-BE49-F238E27FC236}">
                <a16:creationId xmlns:a16="http://schemas.microsoft.com/office/drawing/2014/main" id="{C8DE0AAD-6FBD-416B-A91A-21F2B737919E}"/>
              </a:ext>
            </a:extLst>
          </p:cNvPr>
          <p:cNvSpPr>
            <a:spLocks noGrp="1"/>
          </p:cNvSpPr>
          <p:nvPr>
            <p:ph type="sldNum" sz="quarter" idx="4"/>
          </p:nvPr>
        </p:nvSpPr>
        <p:spPr>
          <a:xfrm>
            <a:off x="8820000" y="4778513"/>
            <a:ext cx="324000" cy="324000"/>
          </a:xfrm>
          <a:prstGeom prst="rect">
            <a:avLst/>
          </a:prstGeom>
          <a:noFill/>
        </p:spPr>
        <p:txBody>
          <a:bodyPr/>
          <a:lstStyle>
            <a:lvl1pPr>
              <a:defRPr sz="900">
                <a:solidFill>
                  <a:schemeClr val="accent1">
                    <a:lumMod val="75000"/>
                  </a:schemeClr>
                </a:solidFill>
              </a:defRPr>
            </a:lvl1pPr>
          </a:lstStyle>
          <a:p>
            <a:fld id="{19B51A1E-902D-48AF-9020-955120F399B6}" type="slidenum">
              <a:rPr lang="en-US" smtClean="0"/>
              <a:pPr/>
              <a:t>‹#›</a:t>
            </a:fld>
            <a:endParaRPr lang="en-US" dirty="0"/>
          </a:p>
        </p:txBody>
      </p:sp>
    </p:spTree>
    <p:extLst>
      <p:ext uri="{BB962C8B-B14F-4D97-AF65-F5344CB8AC3E}">
        <p14:creationId xmlns:p14="http://schemas.microsoft.com/office/powerpoint/2010/main" val="946163275"/>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85" r:id="rId5"/>
    <p:sldLayoutId id="2147483762" r:id="rId6"/>
    <p:sldLayoutId id="2147483763" r:id="rId7"/>
    <p:sldLayoutId id="2147483764" r:id="rId8"/>
    <p:sldLayoutId id="2147483786" r:id="rId9"/>
    <p:sldLayoutId id="2147483765" r:id="rId10"/>
    <p:sldLayoutId id="2147483766" r:id="rId11"/>
    <p:sldLayoutId id="2147483767" r:id="rId12"/>
    <p:sldLayoutId id="2147483768" r:id="rId13"/>
    <p:sldLayoutId id="2147483769" r:id="rId14"/>
    <p:sldLayoutId id="2147483770" r:id="rId15"/>
    <p:sldLayoutId id="2147483772" r:id="rId16"/>
    <p:sldLayoutId id="2147483773" r:id="rId17"/>
    <p:sldLayoutId id="2147483774" r:id="rId18"/>
    <p:sldLayoutId id="2147483776" r:id="rId19"/>
    <p:sldLayoutId id="2147483777" r:id="rId20"/>
    <p:sldLayoutId id="2147483778" r:id="rId21"/>
    <p:sldLayoutId id="2147483779" r:id="rId22"/>
    <p:sldLayoutId id="2147483780" r:id="rId23"/>
    <p:sldLayoutId id="2147483784" r:id="rId24"/>
    <p:sldLayoutId id="2147483664" r:id="rId25"/>
    <p:sldLayoutId id="2147483787" r:id="rId26"/>
    <p:sldLayoutId id="2147483788" r:id="rId27"/>
  </p:sldLayoutIdLst>
  <p:hf hdr="0" dt="0"/>
  <p:txStyles>
    <p:titleStyle>
      <a:lvl1pPr algn="l" defTabSz="685800" rtl="0" eaLnBrk="1" latinLnBrk="0" hangingPunct="1">
        <a:lnSpc>
          <a:spcPct val="90000"/>
        </a:lnSpc>
        <a:spcBef>
          <a:spcPct val="0"/>
        </a:spcBef>
        <a:buNone/>
        <a:defRPr sz="2400" b="1" kern="1200" spc="-113">
          <a:solidFill>
            <a:schemeClr val="accent1"/>
          </a:solidFill>
          <a:latin typeface="+mj-lt"/>
          <a:ea typeface="+mj-ea"/>
          <a:cs typeface="+mj-cs"/>
        </a:defRPr>
      </a:lvl1pPr>
    </p:titleStyle>
    <p:body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orcid.org/0000-0002-0543-4268"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10.xml"/><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0.xml"/><Relationship Id="rId4" Type="http://schemas.openxmlformats.org/officeDocument/2006/relationships/hyperlink" Target="https://www.federalregister.gov/documents/2020/01/17/2020-00689/request-for-public-comment-on-draft-desirable-characteristics-of-repositories-for-managing-and" TargetMode="Externa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0.xml"/><Relationship Id="rId4" Type="http://schemas.openxmlformats.org/officeDocument/2006/relationships/hyperlink" Target="https://doi.org/10.5479/10088/113528"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10.xml"/><Relationship Id="rId5" Type="http://schemas.openxmlformats.org/officeDocument/2006/relationships/hyperlink" Target="https://doi.org/10.21949/1398953" TargetMode="External"/><Relationship Id="rId4" Type="http://schemas.openxmlformats.org/officeDocument/2006/relationships/hyperlink" Target="https://rosap.ntl.bts.gov/"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10.xml"/><Relationship Id="rId4" Type="http://schemas.openxmlformats.org/officeDocument/2006/relationships/hyperlink" Target="https://doi.org/10.21949/1520563"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10.xml"/><Relationship Id="rId4" Type="http://schemas.openxmlformats.org/officeDocument/2006/relationships/hyperlink" Target="https://doi.org/10.21949/1520566"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10.xml"/><Relationship Id="rId4" Type="http://schemas.openxmlformats.org/officeDocument/2006/relationships/hyperlink" Target="https://doi.org/10.5479/10088/113528"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doi.org/10.21949/1520559" TargetMode="External"/><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hyperlink" Target="https://researchhub.bts.gov/" TargetMode="External"/><Relationship Id="rId3" Type="http://schemas.openxmlformats.org/officeDocument/2006/relationships/hyperlink" Target="https://doi.org/10.21949/1503646" TargetMode="External"/><Relationship Id="rId7" Type="http://schemas.openxmlformats.org/officeDocument/2006/relationships/hyperlink" Target="https://rosap.ntl.bts.gov/collection_pa_dmp" TargetMode="External"/><Relationship Id="rId2" Type="http://schemas.openxmlformats.org/officeDocument/2006/relationships/notesSlide" Target="../notesSlides/notesSlide31.xml"/><Relationship Id="rId1" Type="http://schemas.openxmlformats.org/officeDocument/2006/relationships/slideLayout" Target="../slideLayouts/slideLayout10.xml"/><Relationship Id="rId6" Type="http://schemas.openxmlformats.org/officeDocument/2006/relationships/hyperlink" Target="https://rosap.ntl.bts.gov/collection_par" TargetMode="External"/><Relationship Id="rId5" Type="http://schemas.openxmlformats.org/officeDocument/2006/relationships/hyperlink" Target="https://doi.org/10.21949/1398953" TargetMode="External"/><Relationship Id="rId4" Type="http://schemas.openxmlformats.org/officeDocument/2006/relationships/hyperlink" Target="https://doi.org/10.21949/1503647" TargetMode="External"/><Relationship Id="rId9" Type="http://schemas.openxmlformats.org/officeDocument/2006/relationships/hyperlink" Target="https://doi.org/10.21949/1522407"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rosap.ntl.bts.gov/view/dot/62310" TargetMode="External"/><Relationship Id="rId2" Type="http://schemas.openxmlformats.org/officeDocument/2006/relationships/notesSlide" Target="../notesSlides/notesSlide32.xml"/><Relationship Id="rId1" Type="http://schemas.openxmlformats.org/officeDocument/2006/relationships/slideLayout" Target="../slideLayouts/slideLayout10.xml"/><Relationship Id="rId6" Type="http://schemas.openxmlformats.org/officeDocument/2006/relationships/hyperlink" Target="https://doi.org/10.21949/1526875" TargetMode="External"/><Relationship Id="rId5" Type="http://schemas.openxmlformats.org/officeDocument/2006/relationships/hyperlink" Target="https://doi.org/10.21949/1520566" TargetMode="External"/><Relationship Id="rId4" Type="http://schemas.openxmlformats.org/officeDocument/2006/relationships/hyperlink" Target="https://doi.org/10.21949/1520563"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s://rosap.ntl.bts.gov/view/dot/34953" TargetMode="External"/><Relationship Id="rId7" Type="http://schemas.openxmlformats.org/officeDocument/2006/relationships/hyperlink" Target="https://doi.org/10.21949/1520725" TargetMode="External"/><Relationship Id="rId2" Type="http://schemas.openxmlformats.org/officeDocument/2006/relationships/notesSlide" Target="../notesSlides/notesSlide33.xml"/><Relationship Id="rId1" Type="http://schemas.openxmlformats.org/officeDocument/2006/relationships/slideLayout" Target="../slideLayouts/slideLayout10.xml"/><Relationship Id="rId6" Type="http://schemas.openxmlformats.org/officeDocument/2006/relationships/hyperlink" Target="https://open.science.gov/" TargetMode="External"/><Relationship Id="rId5" Type="http://schemas.openxmlformats.org/officeDocument/2006/relationships/hyperlink" Target="https://rosap.ntl.bts.gov/view/dot/62310" TargetMode="External"/><Relationship Id="rId4" Type="http://schemas.openxmlformats.org/officeDocument/2006/relationships/hyperlink" Target="https://www.whitehouse.gov/wp-content/uploads/2022/08/08-2022-OSTP-Public-Access-Memo.pdf"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gpo.gov/" TargetMode="External"/><Relationship Id="rId2" Type="http://schemas.openxmlformats.org/officeDocument/2006/relationships/notesSlide" Target="../notesSlides/notesSlide35.xml"/><Relationship Id="rId1" Type="http://schemas.openxmlformats.org/officeDocument/2006/relationships/slideLayout" Target="../slideLayouts/slideLayout10.xml"/><Relationship Id="rId6" Type="http://schemas.openxmlformats.org/officeDocument/2006/relationships/hyperlink" Target="https://ntrl.ntis.gov/NTRL/" TargetMode="External"/><Relationship Id="rId5" Type="http://schemas.openxmlformats.org/officeDocument/2006/relationships/hyperlink" Target="https://www.ntis.gov/" TargetMode="External"/><Relationship Id="rId4" Type="http://schemas.openxmlformats.org/officeDocument/2006/relationships/hyperlink" Target="https://www.govinfo.gov/content/pkg/GPO-STYLEMANUAL-2016/pdf/GPO-STYLEMANUAL-2016.pdf" TargetMode="External"/></Relationships>
</file>

<file path=ppt/slides/_rels/slide36.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png"/><Relationship Id="rId2" Type="http://schemas.openxmlformats.org/officeDocument/2006/relationships/notesSlide" Target="../notesSlides/notesSlide36.xml"/><Relationship Id="rId1" Type="http://schemas.openxmlformats.org/officeDocument/2006/relationships/slideLayout" Target="../slideLayouts/slideLayout10.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_rels/slide4.xml.rels><?xml version="1.0" encoding="UTF-8" standalone="yes"?>
<Relationships xmlns="http://schemas.openxmlformats.org/package/2006/relationships"><Relationship Id="rId3" Type="http://schemas.openxmlformats.org/officeDocument/2006/relationships/hyperlink" Target="https://orcid.org/0000-0002-0543-4268" TargetMode="External"/><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hyperlink" Target="https://www.linkedin.com/in/leightonchristiansen"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hyperlink" Target="https://www.trb.org/Publications/Blurbs/180230.aspx"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open.science.gov/" TargetMode="External"/><Relationship Id="rId2" Type="http://schemas.openxmlformats.org/officeDocument/2006/relationships/notesSlide" Target="../notesSlides/notesSlide6.xml"/><Relationship Id="rId1" Type="http://schemas.openxmlformats.org/officeDocument/2006/relationships/slideLayout" Target="../slideLayouts/slideLayout27.xml"/><Relationship Id="rId6" Type="http://schemas.openxmlformats.org/officeDocument/2006/relationships/image" Target="../media/image11.png"/><Relationship Id="rId5" Type="http://schemas.openxmlformats.org/officeDocument/2006/relationships/hyperlink" Target="https://doi.org/10.1038/d41586-023-00019-y" TargetMode="External"/><Relationship Id="rId4" Type="http://schemas.openxmlformats.org/officeDocument/2006/relationships/hyperlink" Target="https://www.whitehouse.gov/ostp/news-updates/"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00B3D2B-613A-41BE-987D-E6A1324B456D}"/>
              </a:ext>
            </a:extLst>
          </p:cNvPr>
          <p:cNvSpPr>
            <a:spLocks noGrp="1"/>
          </p:cNvSpPr>
          <p:nvPr>
            <p:ph type="ctrTitle"/>
          </p:nvPr>
        </p:nvSpPr>
        <p:spPr>
          <a:xfrm>
            <a:off x="3089564" y="1907384"/>
            <a:ext cx="6042067" cy="1712697"/>
          </a:xfrm>
        </p:spPr>
        <p:txBody>
          <a:bodyPr rIns="182880" anchor="ctr" anchorCtr="0"/>
          <a:lstStyle/>
          <a:p>
            <a:pPr algn="ctr">
              <a:lnSpc>
                <a:spcPct val="100000"/>
              </a:lnSpc>
              <a:spcBef>
                <a:spcPts val="0"/>
              </a:spcBef>
            </a:pPr>
            <a:r>
              <a:rPr lang="en-US" sz="2400" spc="0" dirty="0"/>
              <a:t>Sustaining Open Research:</a:t>
            </a:r>
            <a:br>
              <a:rPr lang="en-US" sz="2400" spc="0" dirty="0"/>
            </a:br>
            <a:r>
              <a:rPr lang="en-US" sz="2400" spc="0" dirty="0"/>
              <a:t>Funding Agencies and the Desirable Characteristics: Background and U.S. DOT Implementation</a:t>
            </a:r>
          </a:p>
        </p:txBody>
      </p:sp>
      <p:sp>
        <p:nvSpPr>
          <p:cNvPr id="4" name="Title 2">
            <a:extLst>
              <a:ext uri="{FF2B5EF4-FFF2-40B4-BE49-F238E27FC236}">
                <a16:creationId xmlns:a16="http://schemas.microsoft.com/office/drawing/2014/main" id="{200B3D2B-613A-41BE-987D-E6A1324B456D}"/>
              </a:ext>
            </a:extLst>
          </p:cNvPr>
          <p:cNvSpPr txBox="1">
            <a:spLocks/>
          </p:cNvSpPr>
          <p:nvPr/>
        </p:nvSpPr>
        <p:spPr>
          <a:xfrm>
            <a:off x="4156869" y="3948545"/>
            <a:ext cx="4768173" cy="604977"/>
          </a:xfrm>
          <a:prstGeom prst="rect">
            <a:avLst/>
          </a:prstGeom>
          <a:solidFill>
            <a:schemeClr val="bg1"/>
          </a:solidFill>
        </p:spPr>
        <p:txBody>
          <a:bodyPr vert="horz" lIns="180000" tIns="180000" rIns="182880" bIns="180000" rtlCol="0" anchor="ctr" anchorCtr="0">
            <a:noAutofit/>
          </a:bodyPr>
          <a:lstStyle>
            <a:lvl1pPr algn="l" defTabSz="685800" rtl="0" eaLnBrk="1" latinLnBrk="0" hangingPunct="1">
              <a:lnSpc>
                <a:spcPct val="90000"/>
              </a:lnSpc>
              <a:spcBef>
                <a:spcPct val="0"/>
              </a:spcBef>
              <a:buNone/>
              <a:defRPr lang="en-ZA" sz="3000" b="1" kern="1200" spc="-225" dirty="0">
                <a:solidFill>
                  <a:schemeClr val="bg1"/>
                </a:solidFill>
                <a:latin typeface="+mj-lt"/>
                <a:ea typeface="+mj-ea"/>
                <a:cs typeface="+mj-cs"/>
              </a:defRPr>
            </a:lvl1pPr>
          </a:lstStyle>
          <a:p>
            <a:pPr>
              <a:lnSpc>
                <a:spcPct val="100000"/>
              </a:lnSpc>
            </a:pPr>
            <a:r>
              <a:rPr lang="en-US" sz="1200" b="0" spc="0" dirty="0">
                <a:solidFill>
                  <a:srgbClr val="0070C0"/>
                </a:solidFill>
                <a:latin typeface="+mn-lt"/>
              </a:rPr>
              <a:t>Leighton L Christiansen </a:t>
            </a:r>
            <a:r>
              <a:rPr lang="en-US" sz="1200" b="0" spc="0" dirty="0">
                <a:solidFill>
                  <a:srgbClr val="0070C0"/>
                </a:solidFill>
                <a:latin typeface="+mn-lt"/>
                <a:hlinkClick r:id="rId3">
                  <a:extLst>
                    <a:ext uri="{A12FA001-AC4F-418D-AE19-62706E023703}">
                      <ahyp:hlinkClr xmlns:ahyp="http://schemas.microsoft.com/office/drawing/2018/hyperlinkcolor" val="tx"/>
                    </a:ext>
                  </a:extLst>
                </a:hlinkClick>
              </a:rPr>
              <a:t>https://orcid.org/0000-0002-0543-4268</a:t>
            </a:r>
            <a:endParaRPr lang="en-US" sz="1200" b="0" spc="0" dirty="0">
              <a:solidFill>
                <a:srgbClr val="0070C0"/>
              </a:solidFill>
              <a:latin typeface="+mn-lt"/>
            </a:endParaRPr>
          </a:p>
          <a:p>
            <a:pPr>
              <a:lnSpc>
                <a:spcPct val="100000"/>
              </a:lnSpc>
            </a:pPr>
            <a:r>
              <a:rPr lang="en-US" sz="1200" b="0" spc="0" dirty="0">
                <a:solidFill>
                  <a:srgbClr val="0070C0"/>
                </a:solidFill>
                <a:latin typeface="+mn-lt"/>
              </a:rPr>
              <a:t>Data Curator, National Transportation Library (NTL), </a:t>
            </a:r>
          </a:p>
          <a:p>
            <a:pPr>
              <a:lnSpc>
                <a:spcPct val="100000"/>
              </a:lnSpc>
            </a:pPr>
            <a:r>
              <a:rPr lang="en-US" sz="1200" b="0" spc="0" dirty="0">
                <a:solidFill>
                  <a:srgbClr val="0070C0"/>
                </a:solidFill>
                <a:latin typeface="+mn-lt"/>
              </a:rPr>
              <a:t>leighton.christiansen@dot.gov</a:t>
            </a:r>
          </a:p>
        </p:txBody>
      </p:sp>
      <p:sp>
        <p:nvSpPr>
          <p:cNvPr id="6" name="Event Info">
            <a:extLst>
              <a:ext uri="{FF2B5EF4-FFF2-40B4-BE49-F238E27FC236}">
                <a16:creationId xmlns:a16="http://schemas.microsoft.com/office/drawing/2014/main" id="{1ACF9CE6-9920-4104-9D79-8679C3619692}"/>
              </a:ext>
            </a:extLst>
          </p:cNvPr>
          <p:cNvSpPr txBox="1">
            <a:spLocks/>
          </p:cNvSpPr>
          <p:nvPr/>
        </p:nvSpPr>
        <p:spPr>
          <a:xfrm>
            <a:off x="2687782" y="4697963"/>
            <a:ext cx="6236805" cy="310768"/>
          </a:xfrm>
          <a:prstGeom prst="rect">
            <a:avLst/>
          </a:prstGeom>
          <a:noFill/>
          <a:ln>
            <a:noFill/>
          </a:ln>
        </p:spPr>
        <p:txBody>
          <a:bodyPr spcFirstLastPara="1" wrap="square" lIns="182880" tIns="182880" rIns="182880" bIns="182880"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1pPr>
            <a:lvl2pPr marL="914400" marR="0" lvl="1" indent="-317500" algn="l"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2pPr>
            <a:lvl3pPr marL="1371600" marR="0" lvl="2" indent="-317500" algn="l"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3pPr>
            <a:lvl4pPr marL="1828800" marR="0" lvl="3" indent="-317500" algn="l"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4pPr>
            <a:lvl5pPr marL="2286000" marR="0" lvl="4" indent="-317500" algn="l"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5pPr>
            <a:lvl6pPr marL="2743200" marR="0" lvl="5" indent="-317500" algn="l"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6pPr>
            <a:lvl7pPr marL="3200400" marR="0" lvl="6" indent="-317500" algn="l"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7pPr>
            <a:lvl8pPr marL="3657600" marR="0" lvl="7" indent="-317500" algn="l"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8pPr>
            <a:lvl9pPr marL="4114800" marR="0" lvl="8" indent="-317500" algn="l"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9pPr>
          </a:lstStyle>
          <a:p>
            <a:pPr marL="0" indent="0"/>
            <a:r>
              <a:rPr lang="en-US" sz="1000" dirty="0">
                <a:latin typeface="+mn-lt"/>
                <a:ea typeface="Roboto" panose="020B0604020202020204" charset="0"/>
              </a:rPr>
              <a:t>Presented to: Data Curation Network (DCN) Sustaining Open Research: Virtual Learning Series, on 2023-07-12</a:t>
            </a:r>
          </a:p>
        </p:txBody>
      </p:sp>
    </p:spTree>
    <p:extLst>
      <p:ext uri="{BB962C8B-B14F-4D97-AF65-F5344CB8AC3E}">
        <p14:creationId xmlns:p14="http://schemas.microsoft.com/office/powerpoint/2010/main" val="39899232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Desirable Characteristics</a:t>
            </a:r>
          </a:p>
        </p:txBody>
      </p:sp>
      <p:pic>
        <p:nvPicPr>
          <p:cNvPr id="4" name="Picture 3" descr="The cover the publication the &quot;Desirable Characteristics of Data Repositories for Federally Funded Research&quot; published by Subcommittee on Open Science and the National Science and Technology Council. Available at https://doi.org/10.5479/10088/113528">
            <a:extLst>
              <a:ext uri="{FF2B5EF4-FFF2-40B4-BE49-F238E27FC236}">
                <a16:creationId xmlns:a16="http://schemas.microsoft.com/office/drawing/2014/main" id="{ED7BA2C4-1D8B-22BA-6814-BF101ED2E6C5}"/>
              </a:ext>
            </a:extLst>
          </p:cNvPr>
          <p:cNvPicPr>
            <a:picLocks noChangeAspect="1"/>
          </p:cNvPicPr>
          <p:nvPr/>
        </p:nvPicPr>
        <p:blipFill>
          <a:blip r:embed="rId3"/>
          <a:stretch>
            <a:fillRect/>
          </a:stretch>
        </p:blipFill>
        <p:spPr>
          <a:xfrm>
            <a:off x="909189" y="820417"/>
            <a:ext cx="3252386" cy="4250826"/>
          </a:xfrm>
          <a:prstGeom prst="rect">
            <a:avLst/>
          </a:prstGeom>
          <a:ln>
            <a:solidFill>
              <a:schemeClr val="accent1"/>
            </a:solidFill>
          </a:ln>
        </p:spPr>
      </p:pic>
      <p:sp>
        <p:nvSpPr>
          <p:cNvPr id="7" name="Content Placeholder 3">
            <a:extLst>
              <a:ext uri="{FF2B5EF4-FFF2-40B4-BE49-F238E27FC236}">
                <a16:creationId xmlns:a16="http://schemas.microsoft.com/office/drawing/2014/main" id="{57160602-726A-403B-A22E-CFE0AFF6119F}"/>
              </a:ext>
            </a:extLst>
          </p:cNvPr>
          <p:cNvSpPr txBox="1">
            <a:spLocks/>
          </p:cNvSpPr>
          <p:nvPr/>
        </p:nvSpPr>
        <p:spPr>
          <a:xfrm>
            <a:off x="4572000" y="912565"/>
            <a:ext cx="4114800" cy="1659185"/>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800" dirty="0"/>
              <a:t>Thank you to </a:t>
            </a:r>
            <a:r>
              <a:rPr lang="en-US" sz="1800" b="1" dirty="0"/>
              <a:t>Maryam Zaringhalam</a:t>
            </a:r>
            <a:r>
              <a:rPr lang="en-US" sz="1800" dirty="0"/>
              <a:t>, Assistant Director for Public Access and Research Policy, White House Office of Science &amp; Technology Policy, for the slide content that follows.</a:t>
            </a:r>
          </a:p>
        </p:txBody>
      </p:sp>
      <p:sp>
        <p:nvSpPr>
          <p:cNvPr id="6" name="Slide Number Placeholder 5">
            <a:extLst>
              <a:ext uri="{FF2B5EF4-FFF2-40B4-BE49-F238E27FC236}">
                <a16:creationId xmlns:a16="http://schemas.microsoft.com/office/drawing/2014/main" id="{1C554D9F-1895-486E-BFBA-905BB2D29E08}"/>
              </a:ext>
            </a:extLst>
          </p:cNvPr>
          <p:cNvSpPr>
            <a:spLocks noGrp="1"/>
          </p:cNvSpPr>
          <p:nvPr>
            <p:ph type="sldNum" sz="quarter" idx="33"/>
          </p:nvPr>
        </p:nvSpPr>
        <p:spPr>
          <a:noFill/>
        </p:spPr>
        <p:txBody>
          <a:bodyPr/>
          <a:lstStyle/>
          <a:p>
            <a:fld id="{19B51A1E-902D-48AF-9020-955120F399B6}" type="slidenum">
              <a:rPr lang="en-US" smtClean="0"/>
              <a:pPr/>
              <a:t>10</a:t>
            </a:fld>
            <a:endParaRPr lang="en-US" dirty="0"/>
          </a:p>
        </p:txBody>
      </p:sp>
    </p:spTree>
    <p:extLst>
      <p:ext uri="{BB962C8B-B14F-4D97-AF65-F5344CB8AC3E}">
        <p14:creationId xmlns:p14="http://schemas.microsoft.com/office/powerpoint/2010/main" val="7287256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6543" y="377674"/>
            <a:ext cx="7174461" cy="324000"/>
          </a:xfrm>
        </p:spPr>
        <p:txBody>
          <a:bodyPr/>
          <a:lstStyle/>
          <a:p>
            <a:r>
              <a:rPr lang="en-US" dirty="0"/>
              <a:t>NSTC OSTP Subcommittee on Open Science</a:t>
            </a:r>
          </a:p>
        </p:txBody>
      </p:sp>
      <p:sp>
        <p:nvSpPr>
          <p:cNvPr id="7" name="Content Placeholder 3">
            <a:extLst>
              <a:ext uri="{FF2B5EF4-FFF2-40B4-BE49-F238E27FC236}">
                <a16:creationId xmlns:a16="http://schemas.microsoft.com/office/drawing/2014/main" id="{57160602-726A-403B-A22E-CFE0AFF6119F}"/>
              </a:ext>
            </a:extLst>
          </p:cNvPr>
          <p:cNvSpPr txBox="1">
            <a:spLocks/>
          </p:cNvSpPr>
          <p:nvPr/>
        </p:nvSpPr>
        <p:spPr>
          <a:xfrm>
            <a:off x="480767" y="837148"/>
            <a:ext cx="4873658" cy="4306351"/>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600" dirty="0"/>
              <a:t>The NSTC </a:t>
            </a:r>
            <a:r>
              <a:rPr lang="en-US" sz="1600" b="1" dirty="0"/>
              <a:t>Subcommittee on Open Science (SOS)</a:t>
            </a:r>
            <a:r>
              <a:rPr lang="en-US" sz="1600" dirty="0"/>
              <a:t> advances Federal efforts to </a:t>
            </a:r>
            <a:r>
              <a:rPr lang="en-US" sz="1600" b="1" dirty="0"/>
              <a:t>support open science </a:t>
            </a:r>
            <a:r>
              <a:rPr lang="en-US" sz="1600" dirty="0"/>
              <a:t>by increasing access to, and use of, the results of Federally funded research and development, including, scholarly publications and digital data. </a:t>
            </a:r>
          </a:p>
          <a:p>
            <a:pPr marL="0" indent="0">
              <a:lnSpc>
                <a:spcPct val="100000"/>
              </a:lnSpc>
              <a:spcBef>
                <a:spcPts val="0"/>
              </a:spcBef>
              <a:buNone/>
            </a:pPr>
            <a:endParaRPr lang="en-US" sz="1600" dirty="0"/>
          </a:p>
          <a:p>
            <a:pPr marL="0" indent="0">
              <a:lnSpc>
                <a:spcPct val="100000"/>
              </a:lnSpc>
              <a:spcBef>
                <a:spcPts val="0"/>
              </a:spcBef>
              <a:buNone/>
            </a:pPr>
            <a:r>
              <a:rPr lang="en-US" sz="1600" dirty="0"/>
              <a:t>Among its responsibilities, the SOS aims to </a:t>
            </a:r>
            <a:r>
              <a:rPr lang="en-US" sz="1600" b="1" dirty="0"/>
              <a:t>coordinate and improve implementation of policies </a:t>
            </a:r>
            <a:r>
              <a:rPr lang="en-US" sz="1600" dirty="0"/>
              <a:t>to increase access to the results of Federally funded scientific research and to identify additional steps that Federal departments and agencies can take to enhance the preservation, discoverability, accessibility, quality, and utility of research outputs.</a:t>
            </a:r>
          </a:p>
        </p:txBody>
      </p:sp>
      <p:pic>
        <p:nvPicPr>
          <p:cNvPr id="4" name="Picture 3" descr="The cover the publication the &quot;Desirable Characteristics of Data Repositories for Federally Funded Research&quot; published by Subcommittee on Open Science and the National Science and Technology Council. Available at https://doi.org/10.5479/10088/113528">
            <a:extLst>
              <a:ext uri="{FF2B5EF4-FFF2-40B4-BE49-F238E27FC236}">
                <a16:creationId xmlns:a16="http://schemas.microsoft.com/office/drawing/2014/main" id="{ED7BA2C4-1D8B-22BA-6814-BF101ED2E6C5}"/>
              </a:ext>
            </a:extLst>
          </p:cNvPr>
          <p:cNvPicPr>
            <a:picLocks noChangeAspect="1"/>
          </p:cNvPicPr>
          <p:nvPr/>
        </p:nvPicPr>
        <p:blipFill>
          <a:blip r:embed="rId3"/>
          <a:stretch>
            <a:fillRect/>
          </a:stretch>
        </p:blipFill>
        <p:spPr>
          <a:xfrm>
            <a:off x="5424630" y="820417"/>
            <a:ext cx="3252386" cy="4250826"/>
          </a:xfrm>
          <a:prstGeom prst="rect">
            <a:avLst/>
          </a:prstGeom>
          <a:ln>
            <a:solidFill>
              <a:schemeClr val="accent1"/>
            </a:solidFill>
          </a:ln>
        </p:spPr>
      </p:pic>
      <p:sp>
        <p:nvSpPr>
          <p:cNvPr id="6" name="Slide Number Placeholder 5">
            <a:extLst>
              <a:ext uri="{FF2B5EF4-FFF2-40B4-BE49-F238E27FC236}">
                <a16:creationId xmlns:a16="http://schemas.microsoft.com/office/drawing/2014/main" id="{1C554D9F-1895-486E-BFBA-905BB2D29E08}"/>
              </a:ext>
            </a:extLst>
          </p:cNvPr>
          <p:cNvSpPr>
            <a:spLocks noGrp="1"/>
          </p:cNvSpPr>
          <p:nvPr>
            <p:ph type="sldNum" sz="quarter" idx="33"/>
          </p:nvPr>
        </p:nvSpPr>
        <p:spPr>
          <a:noFill/>
        </p:spPr>
        <p:txBody>
          <a:bodyPr/>
          <a:lstStyle/>
          <a:p>
            <a:fld id="{19B51A1E-902D-48AF-9020-955120F399B6}" type="slidenum">
              <a:rPr lang="en-US" smtClean="0"/>
              <a:pPr/>
              <a:t>11</a:t>
            </a:fld>
            <a:endParaRPr lang="en-US" dirty="0"/>
          </a:p>
        </p:txBody>
      </p:sp>
    </p:spTree>
    <p:extLst>
      <p:ext uri="{BB962C8B-B14F-4D97-AF65-F5344CB8AC3E}">
        <p14:creationId xmlns:p14="http://schemas.microsoft.com/office/powerpoint/2010/main" val="27548221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Desirable Characteristics: Purposes</a:t>
            </a:r>
          </a:p>
        </p:txBody>
      </p:sp>
      <p:sp>
        <p:nvSpPr>
          <p:cNvPr id="7" name="Content Placeholder 3">
            <a:extLst>
              <a:ext uri="{FF2B5EF4-FFF2-40B4-BE49-F238E27FC236}">
                <a16:creationId xmlns:a16="http://schemas.microsoft.com/office/drawing/2014/main" id="{57160602-726A-403B-A22E-CFE0AFF6119F}"/>
              </a:ext>
            </a:extLst>
          </p:cNvPr>
          <p:cNvSpPr txBox="1">
            <a:spLocks/>
          </p:cNvSpPr>
          <p:nvPr/>
        </p:nvSpPr>
        <p:spPr>
          <a:xfrm>
            <a:off x="468086" y="912565"/>
            <a:ext cx="8218714" cy="4076878"/>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457200" indent="-457200">
              <a:buFont typeface="+mj-lt"/>
              <a:buAutoNum type="arabicPeriod"/>
            </a:pPr>
            <a:r>
              <a:rPr lang="en-US" sz="2400" dirty="0"/>
              <a:t>Improving consistency of repository selection guidance across Federal agencies</a:t>
            </a:r>
          </a:p>
          <a:p>
            <a:pPr marL="457200" indent="-457200">
              <a:buFont typeface="+mj-lt"/>
              <a:buAutoNum type="arabicPeriod"/>
            </a:pPr>
            <a:r>
              <a:rPr lang="en-US" sz="2400" dirty="0"/>
              <a:t>Promoting the FAIR data principles</a:t>
            </a:r>
          </a:p>
          <a:p>
            <a:pPr marL="457200" indent="-457200">
              <a:buFont typeface="+mj-lt"/>
              <a:buAutoNum type="arabicPeriod"/>
            </a:pPr>
            <a:r>
              <a:rPr lang="en-US" sz="2400" dirty="0"/>
              <a:t>Incorporating experiences and comments of agencies, and public and private sector organizations</a:t>
            </a:r>
          </a:p>
          <a:p>
            <a:pPr marL="457200" indent="-457200">
              <a:buFont typeface="+mj-lt"/>
              <a:buAutoNum type="arabicPeriod"/>
            </a:pPr>
            <a:r>
              <a:rPr lang="en-US" sz="2400" dirty="0"/>
              <a:t>Providing high-level characteristics, rather than an exhaustive set of design criteria, for data repositories</a:t>
            </a:r>
          </a:p>
          <a:p>
            <a:pPr marL="457200" indent="-457200">
              <a:buFont typeface="+mj-lt"/>
              <a:buAutoNum type="arabicPeriod"/>
            </a:pPr>
            <a:r>
              <a:rPr lang="en-US" sz="2400" dirty="0"/>
              <a:t>Allowing for implementation flexibility to vary across data repositories</a:t>
            </a:r>
          </a:p>
          <a:p>
            <a:pPr marL="457200" indent="-457200">
              <a:buFont typeface="+mj-lt"/>
              <a:buAutoNum type="arabicPeriod"/>
            </a:pPr>
            <a:r>
              <a:rPr lang="en-US" sz="2400" dirty="0"/>
              <a:t>Remaining nimble in the face of evolving technology and data sharing practices</a:t>
            </a:r>
          </a:p>
        </p:txBody>
      </p:sp>
      <p:sp>
        <p:nvSpPr>
          <p:cNvPr id="6" name="Slide Number Placeholder 5">
            <a:extLst>
              <a:ext uri="{FF2B5EF4-FFF2-40B4-BE49-F238E27FC236}">
                <a16:creationId xmlns:a16="http://schemas.microsoft.com/office/drawing/2014/main" id="{1C554D9F-1895-486E-BFBA-905BB2D29E08}"/>
              </a:ext>
            </a:extLst>
          </p:cNvPr>
          <p:cNvSpPr>
            <a:spLocks noGrp="1"/>
          </p:cNvSpPr>
          <p:nvPr>
            <p:ph type="sldNum" sz="quarter" idx="33"/>
          </p:nvPr>
        </p:nvSpPr>
        <p:spPr>
          <a:noFill/>
        </p:spPr>
        <p:txBody>
          <a:bodyPr/>
          <a:lstStyle/>
          <a:p>
            <a:fld id="{19B51A1E-902D-48AF-9020-955120F399B6}" type="slidenum">
              <a:rPr lang="en-US" smtClean="0"/>
              <a:pPr/>
              <a:t>12</a:t>
            </a:fld>
            <a:endParaRPr lang="en-US" dirty="0"/>
          </a:p>
        </p:txBody>
      </p:sp>
    </p:spTree>
    <p:extLst>
      <p:ext uri="{BB962C8B-B14F-4D97-AF65-F5344CB8AC3E}">
        <p14:creationId xmlns:p14="http://schemas.microsoft.com/office/powerpoint/2010/main" val="42711761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6543" y="369207"/>
            <a:ext cx="7174461" cy="324000"/>
          </a:xfrm>
        </p:spPr>
        <p:txBody>
          <a:bodyPr/>
          <a:lstStyle/>
          <a:p>
            <a:r>
              <a:rPr lang="en-US" dirty="0"/>
              <a:t>Desirable Characteristics: Audiences</a:t>
            </a:r>
          </a:p>
        </p:txBody>
      </p:sp>
      <p:sp>
        <p:nvSpPr>
          <p:cNvPr id="22" name="Content Placeholder 3">
            <a:extLst>
              <a:ext uri="{FF2B5EF4-FFF2-40B4-BE49-F238E27FC236}">
                <a16:creationId xmlns:a16="http://schemas.microsoft.com/office/drawing/2014/main" id="{DB964360-FD10-D53E-9273-84EA2AD0D7CC}"/>
              </a:ext>
            </a:extLst>
          </p:cNvPr>
          <p:cNvSpPr txBox="1">
            <a:spLocks/>
          </p:cNvSpPr>
          <p:nvPr/>
        </p:nvSpPr>
        <p:spPr>
          <a:xfrm>
            <a:off x="468086" y="914399"/>
            <a:ext cx="2046514" cy="767255"/>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400" b="1" dirty="0">
                <a:latin typeface="+mj-lt"/>
              </a:rPr>
              <a:t>Researchers, Librarians, &amp; Data Managers</a:t>
            </a:r>
          </a:p>
        </p:txBody>
      </p:sp>
      <p:pic>
        <p:nvPicPr>
          <p:cNvPr id="30" name="Picture 29" descr="An illustration, meant to symbolize research, of a laboratory beaker with a few bubbles coming out of the top, as if being heated. The beaker is colored pink.">
            <a:extLst>
              <a:ext uri="{FF2B5EF4-FFF2-40B4-BE49-F238E27FC236}">
                <a16:creationId xmlns:a16="http://schemas.microsoft.com/office/drawing/2014/main" id="{A0753826-C171-84FE-0F42-6C2532417AFF}"/>
              </a:ext>
            </a:extLst>
          </p:cNvPr>
          <p:cNvPicPr>
            <a:picLocks noChangeAspect="1"/>
          </p:cNvPicPr>
          <p:nvPr/>
        </p:nvPicPr>
        <p:blipFill>
          <a:blip r:embed="rId3"/>
          <a:stretch>
            <a:fillRect/>
          </a:stretch>
        </p:blipFill>
        <p:spPr>
          <a:xfrm>
            <a:off x="927890" y="1633682"/>
            <a:ext cx="1087149" cy="1497761"/>
          </a:xfrm>
          <a:prstGeom prst="rect">
            <a:avLst/>
          </a:prstGeom>
        </p:spPr>
      </p:pic>
      <p:sp>
        <p:nvSpPr>
          <p:cNvPr id="25" name="Content Placeholder 3">
            <a:extLst>
              <a:ext uri="{FF2B5EF4-FFF2-40B4-BE49-F238E27FC236}">
                <a16:creationId xmlns:a16="http://schemas.microsoft.com/office/drawing/2014/main" id="{34D6697E-0B7C-A8D1-EDA9-FF1778CFEB90}"/>
              </a:ext>
            </a:extLst>
          </p:cNvPr>
          <p:cNvSpPr txBox="1">
            <a:spLocks/>
          </p:cNvSpPr>
          <p:nvPr/>
        </p:nvSpPr>
        <p:spPr>
          <a:xfrm>
            <a:off x="476486" y="3383280"/>
            <a:ext cx="2038114" cy="999600"/>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91440" indent="-91440">
              <a:lnSpc>
                <a:spcPct val="100000"/>
              </a:lnSpc>
              <a:spcBef>
                <a:spcPts val="0"/>
              </a:spcBef>
            </a:pPr>
            <a:r>
              <a:rPr lang="en-US" sz="1200" dirty="0"/>
              <a:t>Assisting Federally funded researchers in data repository selection under data management and sharing polices.</a:t>
            </a:r>
          </a:p>
        </p:txBody>
      </p:sp>
      <p:sp>
        <p:nvSpPr>
          <p:cNvPr id="23" name="Content Placeholder 3">
            <a:extLst>
              <a:ext uri="{FF2B5EF4-FFF2-40B4-BE49-F238E27FC236}">
                <a16:creationId xmlns:a16="http://schemas.microsoft.com/office/drawing/2014/main" id="{C29D3002-186F-27DA-1EAA-097A1F0C6B1D}"/>
              </a:ext>
            </a:extLst>
          </p:cNvPr>
          <p:cNvSpPr txBox="1">
            <a:spLocks/>
          </p:cNvSpPr>
          <p:nvPr/>
        </p:nvSpPr>
        <p:spPr>
          <a:xfrm>
            <a:off x="3478231" y="914400"/>
            <a:ext cx="2194560" cy="597580"/>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400" b="1" dirty="0">
                <a:latin typeface="+mj-lt"/>
              </a:rPr>
              <a:t>Program Officers, Funders, &amp; Policy Makers</a:t>
            </a:r>
          </a:p>
        </p:txBody>
      </p:sp>
      <p:pic>
        <p:nvPicPr>
          <p:cNvPr id="32" name="Picture 31" descr="An illustration, meant to symbolize the federal government, of a stone building with columns and a peaked roof, in the classical style. The building is colored light blue. ">
            <a:extLst>
              <a:ext uri="{FF2B5EF4-FFF2-40B4-BE49-F238E27FC236}">
                <a16:creationId xmlns:a16="http://schemas.microsoft.com/office/drawing/2014/main" id="{0DEA9EFC-4825-5F33-AB97-0B92E58C8D2B}"/>
              </a:ext>
            </a:extLst>
          </p:cNvPr>
          <p:cNvPicPr>
            <a:picLocks noChangeAspect="1"/>
          </p:cNvPicPr>
          <p:nvPr/>
        </p:nvPicPr>
        <p:blipFill>
          <a:blip r:embed="rId4"/>
          <a:stretch>
            <a:fillRect/>
          </a:stretch>
        </p:blipFill>
        <p:spPr>
          <a:xfrm>
            <a:off x="3761537" y="1646767"/>
            <a:ext cx="1641945" cy="1471599"/>
          </a:xfrm>
          <a:prstGeom prst="rect">
            <a:avLst/>
          </a:prstGeom>
        </p:spPr>
      </p:pic>
      <p:sp>
        <p:nvSpPr>
          <p:cNvPr id="27" name="Content Placeholder 3">
            <a:extLst>
              <a:ext uri="{FF2B5EF4-FFF2-40B4-BE49-F238E27FC236}">
                <a16:creationId xmlns:a16="http://schemas.microsoft.com/office/drawing/2014/main" id="{63CC1FE4-DE43-D2CE-C4A3-60EBD585C629}"/>
              </a:ext>
            </a:extLst>
          </p:cNvPr>
          <p:cNvSpPr txBox="1">
            <a:spLocks/>
          </p:cNvSpPr>
          <p:nvPr/>
        </p:nvSpPr>
        <p:spPr>
          <a:xfrm>
            <a:off x="3530486" y="3383280"/>
            <a:ext cx="2084614" cy="1444800"/>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91440" indent="-91440">
              <a:lnSpc>
                <a:spcPct val="100000"/>
              </a:lnSpc>
              <a:spcBef>
                <a:spcPts val="0"/>
              </a:spcBef>
            </a:pPr>
            <a:r>
              <a:rPr lang="en-US" sz="1200" dirty="0"/>
              <a:t>Identifying specific repositories that an agency might designate for use for particular data types.</a:t>
            </a:r>
          </a:p>
          <a:p>
            <a:pPr marL="91440" indent="-91440">
              <a:lnSpc>
                <a:spcPct val="100000"/>
              </a:lnSpc>
              <a:spcBef>
                <a:spcPts val="600"/>
              </a:spcBef>
            </a:pPr>
            <a:r>
              <a:rPr lang="en-US" sz="1200" dirty="0"/>
              <a:t>Guiding development of agency-supported data repositories.</a:t>
            </a:r>
          </a:p>
        </p:txBody>
      </p:sp>
      <p:sp>
        <p:nvSpPr>
          <p:cNvPr id="24" name="Content Placeholder 3">
            <a:extLst>
              <a:ext uri="{FF2B5EF4-FFF2-40B4-BE49-F238E27FC236}">
                <a16:creationId xmlns:a16="http://schemas.microsoft.com/office/drawing/2014/main" id="{971ADEAF-174B-D082-7470-5D36DD63F70E}"/>
              </a:ext>
            </a:extLst>
          </p:cNvPr>
          <p:cNvSpPr txBox="1">
            <a:spLocks/>
          </p:cNvSpPr>
          <p:nvPr/>
        </p:nvSpPr>
        <p:spPr>
          <a:xfrm>
            <a:off x="6639910" y="914400"/>
            <a:ext cx="2057400" cy="597580"/>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400" b="1" dirty="0">
                <a:latin typeface="+mj-lt"/>
              </a:rPr>
              <a:t>Data Repositories &amp; Repository Staff</a:t>
            </a:r>
          </a:p>
        </p:txBody>
      </p:sp>
      <p:pic>
        <p:nvPicPr>
          <p:cNvPr id="34" name="Picture 33" descr="An illustration, meant to symbolize data repositories, of a data server stack. The image is colored dark blue. ">
            <a:extLst>
              <a:ext uri="{FF2B5EF4-FFF2-40B4-BE49-F238E27FC236}">
                <a16:creationId xmlns:a16="http://schemas.microsoft.com/office/drawing/2014/main" id="{557A26C1-EC86-9650-F9AC-69B63C6AFBCC}"/>
              </a:ext>
            </a:extLst>
          </p:cNvPr>
          <p:cNvPicPr>
            <a:picLocks noChangeAspect="1"/>
          </p:cNvPicPr>
          <p:nvPr/>
        </p:nvPicPr>
        <p:blipFill>
          <a:blip r:embed="rId5"/>
          <a:stretch>
            <a:fillRect/>
          </a:stretch>
        </p:blipFill>
        <p:spPr>
          <a:xfrm>
            <a:off x="7059553" y="1716741"/>
            <a:ext cx="1225975" cy="1436756"/>
          </a:xfrm>
          <a:prstGeom prst="rect">
            <a:avLst/>
          </a:prstGeom>
        </p:spPr>
      </p:pic>
      <p:sp>
        <p:nvSpPr>
          <p:cNvPr id="28" name="Content Placeholder 3">
            <a:extLst>
              <a:ext uri="{FF2B5EF4-FFF2-40B4-BE49-F238E27FC236}">
                <a16:creationId xmlns:a16="http://schemas.microsoft.com/office/drawing/2014/main" id="{CC9DF74A-0F12-CC51-4DD0-CECBE56D1516}"/>
              </a:ext>
            </a:extLst>
          </p:cNvPr>
          <p:cNvSpPr txBox="1">
            <a:spLocks/>
          </p:cNvSpPr>
          <p:nvPr/>
        </p:nvSpPr>
        <p:spPr>
          <a:xfrm>
            <a:off x="6629400" y="3383280"/>
            <a:ext cx="2061300" cy="999600"/>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91440" indent="-91440">
              <a:lnSpc>
                <a:spcPct val="100000"/>
              </a:lnSpc>
              <a:spcBef>
                <a:spcPts val="0"/>
              </a:spcBef>
            </a:pPr>
            <a:r>
              <a:rPr lang="en-US" sz="1200" dirty="0"/>
              <a:t>Informing the characteristics desired by an agency for sharing data resulting from Federally funded research</a:t>
            </a:r>
          </a:p>
        </p:txBody>
      </p:sp>
      <p:sp>
        <p:nvSpPr>
          <p:cNvPr id="6" name="Slide Number Placeholder 5">
            <a:extLst>
              <a:ext uri="{FF2B5EF4-FFF2-40B4-BE49-F238E27FC236}">
                <a16:creationId xmlns:a16="http://schemas.microsoft.com/office/drawing/2014/main" id="{1C554D9F-1895-486E-BFBA-905BB2D29E08}"/>
              </a:ext>
            </a:extLst>
          </p:cNvPr>
          <p:cNvSpPr>
            <a:spLocks noGrp="1"/>
          </p:cNvSpPr>
          <p:nvPr>
            <p:ph type="sldNum" sz="quarter" idx="33"/>
          </p:nvPr>
        </p:nvSpPr>
        <p:spPr>
          <a:noFill/>
        </p:spPr>
        <p:txBody>
          <a:bodyPr/>
          <a:lstStyle/>
          <a:p>
            <a:fld id="{19B51A1E-902D-48AF-9020-955120F399B6}" type="slidenum">
              <a:rPr lang="en-US" smtClean="0"/>
              <a:pPr/>
              <a:t>13</a:t>
            </a:fld>
            <a:endParaRPr lang="en-US" dirty="0"/>
          </a:p>
        </p:txBody>
      </p:sp>
    </p:spTree>
    <p:extLst>
      <p:ext uri="{BB962C8B-B14F-4D97-AF65-F5344CB8AC3E}">
        <p14:creationId xmlns:p14="http://schemas.microsoft.com/office/powerpoint/2010/main" val="39931836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Desirable Characteristics: Request For Comment</a:t>
            </a:r>
          </a:p>
        </p:txBody>
      </p:sp>
      <p:pic>
        <p:nvPicPr>
          <p:cNvPr id="9" name="Picture 8" descr="A screen capture of the Federal Register page of the Request for Comment for the Desirable Characteristics, still available at https://www.federalregister.gov/documents/2020/01/17/2020-00689/request-for-public-comment-on-draft-desirable-characteristics-of-repositories-for-managing-and ">
            <a:extLst>
              <a:ext uri="{FF2B5EF4-FFF2-40B4-BE49-F238E27FC236}">
                <a16:creationId xmlns:a16="http://schemas.microsoft.com/office/drawing/2014/main" id="{C199A488-E49A-8214-45D9-63F7F03E2725}"/>
              </a:ext>
            </a:extLst>
          </p:cNvPr>
          <p:cNvPicPr>
            <a:picLocks noChangeAspect="1"/>
          </p:cNvPicPr>
          <p:nvPr/>
        </p:nvPicPr>
        <p:blipFill>
          <a:blip r:embed="rId3"/>
          <a:stretch>
            <a:fillRect/>
          </a:stretch>
        </p:blipFill>
        <p:spPr>
          <a:xfrm>
            <a:off x="484994" y="909806"/>
            <a:ext cx="4369283" cy="3513079"/>
          </a:xfrm>
          <a:prstGeom prst="rect">
            <a:avLst/>
          </a:prstGeom>
          <a:ln>
            <a:solidFill>
              <a:schemeClr val="accent1"/>
            </a:solidFill>
          </a:ln>
        </p:spPr>
      </p:pic>
      <p:sp>
        <p:nvSpPr>
          <p:cNvPr id="12" name="Content Placeholder 3">
            <a:extLst>
              <a:ext uri="{FF2B5EF4-FFF2-40B4-BE49-F238E27FC236}">
                <a16:creationId xmlns:a16="http://schemas.microsoft.com/office/drawing/2014/main" id="{7ACCDB31-0144-CE9B-7A0B-E5171F81B483}"/>
              </a:ext>
            </a:extLst>
          </p:cNvPr>
          <p:cNvSpPr txBox="1">
            <a:spLocks/>
          </p:cNvSpPr>
          <p:nvPr/>
        </p:nvSpPr>
        <p:spPr>
          <a:xfrm>
            <a:off x="467735" y="4543879"/>
            <a:ext cx="4377534" cy="406491"/>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000" dirty="0">
                <a:hlinkClick r:id="rId4"/>
              </a:rPr>
              <a:t>https://www.federalregister.gov/documents/2020/01/17/2020-00689/request-for-public-comment-on-draft-desirable-characteristics-of-repositories-for-managing-and</a:t>
            </a:r>
            <a:r>
              <a:rPr lang="en-US" sz="1000" dirty="0"/>
              <a:t> </a:t>
            </a:r>
          </a:p>
        </p:txBody>
      </p:sp>
      <p:sp>
        <p:nvSpPr>
          <p:cNvPr id="7" name="Content Placeholder 3">
            <a:extLst>
              <a:ext uri="{FF2B5EF4-FFF2-40B4-BE49-F238E27FC236}">
                <a16:creationId xmlns:a16="http://schemas.microsoft.com/office/drawing/2014/main" id="{57160602-726A-403B-A22E-CFE0AFF6119F}"/>
              </a:ext>
            </a:extLst>
          </p:cNvPr>
          <p:cNvSpPr txBox="1">
            <a:spLocks/>
          </p:cNvSpPr>
          <p:nvPr/>
        </p:nvSpPr>
        <p:spPr>
          <a:xfrm>
            <a:off x="5044967" y="912564"/>
            <a:ext cx="3641833" cy="3901173"/>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800" b="1" dirty="0"/>
              <a:t>Requesting Feedback On:</a:t>
            </a:r>
            <a:r>
              <a:rPr lang="en-US" sz="1200" dirty="0"/>
              <a:t> </a:t>
            </a:r>
          </a:p>
          <a:p>
            <a:r>
              <a:rPr lang="en-US" sz="1400" dirty="0"/>
              <a:t>The proposed use and application of the desirable characteristics</a:t>
            </a:r>
          </a:p>
          <a:p>
            <a:r>
              <a:rPr lang="en-US" sz="1400" dirty="0"/>
              <a:t>The appropriateness of the characteristics for “All Data Repositories” (Section 1) and those “Repositories Storing Human Data (even if de-identified)” (Section 2)</a:t>
            </a:r>
          </a:p>
          <a:p>
            <a:r>
              <a:rPr lang="en-US" sz="1400" dirty="0"/>
              <a:t>Considerations for any other characteristics that should be included for unique data types (e.g., special or rare datasets)</a:t>
            </a:r>
          </a:p>
          <a:p>
            <a:r>
              <a:rPr lang="en-US" sz="1400" dirty="0"/>
              <a:t>The ability of existing repositories to meet the desirable characteristics</a:t>
            </a:r>
          </a:p>
          <a:p>
            <a:r>
              <a:rPr lang="en-US" sz="1400" dirty="0"/>
              <a:t>Consistency of the desirable characteristics with widely used criteria or certification schemes for certifying repositories</a:t>
            </a:r>
          </a:p>
          <a:p>
            <a:r>
              <a:rPr lang="en-US" sz="1400" dirty="0"/>
              <a:t>Any other topic that may be relevant to consider</a:t>
            </a:r>
          </a:p>
          <a:p>
            <a:pPr marL="0" indent="0">
              <a:lnSpc>
                <a:spcPct val="100000"/>
              </a:lnSpc>
              <a:spcBef>
                <a:spcPts val="0"/>
              </a:spcBef>
              <a:buNone/>
            </a:pPr>
            <a:endParaRPr lang="en-US" sz="1200" dirty="0"/>
          </a:p>
        </p:txBody>
      </p:sp>
      <p:sp>
        <p:nvSpPr>
          <p:cNvPr id="6" name="Slide Number Placeholder 5">
            <a:extLst>
              <a:ext uri="{FF2B5EF4-FFF2-40B4-BE49-F238E27FC236}">
                <a16:creationId xmlns:a16="http://schemas.microsoft.com/office/drawing/2014/main" id="{1C554D9F-1895-486E-BFBA-905BB2D29E08}"/>
              </a:ext>
            </a:extLst>
          </p:cNvPr>
          <p:cNvSpPr>
            <a:spLocks noGrp="1"/>
          </p:cNvSpPr>
          <p:nvPr>
            <p:ph type="sldNum" sz="quarter" idx="33"/>
          </p:nvPr>
        </p:nvSpPr>
        <p:spPr>
          <a:noFill/>
        </p:spPr>
        <p:txBody>
          <a:bodyPr/>
          <a:lstStyle/>
          <a:p>
            <a:fld id="{19B51A1E-902D-48AF-9020-955120F399B6}" type="slidenum">
              <a:rPr lang="en-US" smtClean="0"/>
              <a:pPr/>
              <a:t>14</a:t>
            </a:fld>
            <a:endParaRPr lang="en-US" dirty="0"/>
          </a:p>
        </p:txBody>
      </p:sp>
    </p:spTree>
    <p:extLst>
      <p:ext uri="{BB962C8B-B14F-4D97-AF65-F5344CB8AC3E}">
        <p14:creationId xmlns:p14="http://schemas.microsoft.com/office/powerpoint/2010/main" val="41972492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6543" y="0"/>
            <a:ext cx="7174461" cy="684740"/>
          </a:xfrm>
        </p:spPr>
        <p:txBody>
          <a:bodyPr anchor="b"/>
          <a:lstStyle/>
          <a:p>
            <a:r>
              <a:rPr lang="en-US" dirty="0"/>
              <a:t>Desirable Characteristics: 119 RFC Responses</a:t>
            </a:r>
          </a:p>
        </p:txBody>
      </p:sp>
      <p:sp>
        <p:nvSpPr>
          <p:cNvPr id="6" name="Slide Number Placeholder 5">
            <a:extLst>
              <a:ext uri="{FF2B5EF4-FFF2-40B4-BE49-F238E27FC236}">
                <a16:creationId xmlns:a16="http://schemas.microsoft.com/office/drawing/2014/main" id="{1C554D9F-1895-486E-BFBA-905BB2D29E08}"/>
              </a:ext>
            </a:extLst>
          </p:cNvPr>
          <p:cNvSpPr>
            <a:spLocks noGrp="1"/>
          </p:cNvSpPr>
          <p:nvPr>
            <p:ph type="sldNum" sz="quarter" idx="33"/>
          </p:nvPr>
        </p:nvSpPr>
        <p:spPr>
          <a:noFill/>
        </p:spPr>
        <p:txBody>
          <a:bodyPr/>
          <a:lstStyle/>
          <a:p>
            <a:fld id="{19B51A1E-902D-48AF-9020-955120F399B6}" type="slidenum">
              <a:rPr lang="en-US" smtClean="0"/>
              <a:pPr/>
              <a:t>15</a:t>
            </a:fld>
            <a:endParaRPr lang="en-US" dirty="0"/>
          </a:p>
        </p:txBody>
      </p:sp>
      <p:graphicFrame>
        <p:nvGraphicFramePr>
          <p:cNvPr id="8" name="Content Placeholder 3" descr="The central image of this slide is a pie chart, which groups the 119 public responses into 9 sectors, with academia (38 responses, shaded in dark blue), scientific societies (22 responses, shaded in dark green), and open access groups (16 responses, shaded in gold) being the top three categories of respondents, and comprising 76 of the 119 responses, or 63%.&#10;National Laboratories/ Federal Funded Research and Development Centers (FFRDC) / University Affiliated Research Centers (UARC): 14 responses (shaded blue);&#10;Non-profit organizations: 8 response, shaded light blue;&#10;Industry; 6 responses, shaded burnt orange;&#10;U.S. Government: 5 responses, shaded grey;&#10;Publishers/Publishing Associations: 2 responses, shaded grey-green; and,&#10;Individuals/ or Affiliation Unknown: 8 response, shaded pale yellow.">
            <a:extLst>
              <a:ext uri="{FF2B5EF4-FFF2-40B4-BE49-F238E27FC236}">
                <a16:creationId xmlns:a16="http://schemas.microsoft.com/office/drawing/2014/main" id="{786970B2-54BE-69FE-FA14-3B41B1C97664}"/>
              </a:ext>
            </a:extLst>
          </p:cNvPr>
          <p:cNvGraphicFramePr>
            <a:graphicFrameLocks noGrp="1"/>
          </p:cNvGraphicFramePr>
          <p:nvPr>
            <p:ph idx="1"/>
            <p:extLst>
              <p:ext uri="{D42A27DB-BD31-4B8C-83A1-F6EECF244321}">
                <p14:modId xmlns:p14="http://schemas.microsoft.com/office/powerpoint/2010/main" val="883235511"/>
              </p:ext>
            </p:extLst>
          </p:nvPr>
        </p:nvGraphicFramePr>
        <p:xfrm>
          <a:off x="-1" y="322342"/>
          <a:ext cx="9144001" cy="434767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581980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Desirable Characteristics: Comment Themes</a:t>
            </a:r>
          </a:p>
        </p:txBody>
      </p:sp>
      <p:sp>
        <p:nvSpPr>
          <p:cNvPr id="7" name="Content Placeholder 3">
            <a:extLst>
              <a:ext uri="{FF2B5EF4-FFF2-40B4-BE49-F238E27FC236}">
                <a16:creationId xmlns:a16="http://schemas.microsoft.com/office/drawing/2014/main" id="{57160602-726A-403B-A22E-CFE0AFF6119F}"/>
              </a:ext>
            </a:extLst>
          </p:cNvPr>
          <p:cNvSpPr txBox="1">
            <a:spLocks/>
          </p:cNvSpPr>
          <p:nvPr/>
        </p:nvSpPr>
        <p:spPr>
          <a:xfrm>
            <a:off x="468086" y="768872"/>
            <a:ext cx="8218714" cy="4374628"/>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457200" indent="-457200">
              <a:lnSpc>
                <a:spcPct val="100000"/>
              </a:lnSpc>
              <a:spcBef>
                <a:spcPts val="0"/>
              </a:spcBef>
              <a:buFont typeface="+mj-lt"/>
              <a:buAutoNum type="arabicPeriod"/>
            </a:pPr>
            <a:r>
              <a:rPr lang="en-US" sz="2000" b="1" dirty="0"/>
              <a:t>Overall agreement:</a:t>
            </a:r>
          </a:p>
          <a:p>
            <a:pPr marL="657225" lvl="1" indent="-457200">
              <a:lnSpc>
                <a:spcPct val="100000"/>
              </a:lnSpc>
              <a:spcBef>
                <a:spcPts val="0"/>
              </a:spcBef>
              <a:buFont typeface="+mj-lt"/>
              <a:buAutoNum type="arabicPeriod"/>
            </a:pPr>
            <a:r>
              <a:rPr lang="en-US" sz="2000" dirty="0"/>
              <a:t>With the approach taken by the SOS</a:t>
            </a:r>
          </a:p>
          <a:p>
            <a:pPr marL="657225" lvl="1" indent="-457200">
              <a:lnSpc>
                <a:spcPct val="100000"/>
              </a:lnSpc>
              <a:spcBef>
                <a:spcPts val="0"/>
              </a:spcBef>
              <a:buFont typeface="+mj-lt"/>
              <a:buAutoNum type="arabicPeriod"/>
            </a:pPr>
            <a:r>
              <a:rPr lang="en-US" sz="2000" dirty="0"/>
              <a:t>With the need for a common set of characteristics</a:t>
            </a:r>
          </a:p>
          <a:p>
            <a:pPr marL="657225" lvl="1" indent="-457200">
              <a:lnSpc>
                <a:spcPct val="100000"/>
              </a:lnSpc>
              <a:spcBef>
                <a:spcPts val="0"/>
              </a:spcBef>
              <a:buFont typeface="+mj-lt"/>
              <a:buAutoNum type="arabicPeriod"/>
            </a:pPr>
            <a:r>
              <a:rPr lang="en-US" sz="2000" dirty="0"/>
              <a:t>Minimally burdensome for existing repositories to meet criteria</a:t>
            </a:r>
          </a:p>
          <a:p>
            <a:pPr marL="457200" indent="-457200">
              <a:lnSpc>
                <a:spcPct val="100000"/>
              </a:lnSpc>
              <a:spcBef>
                <a:spcPts val="0"/>
              </a:spcBef>
              <a:buFont typeface="+mj-lt"/>
              <a:buAutoNum type="arabicPeriod"/>
            </a:pPr>
            <a:r>
              <a:rPr lang="en-US" sz="2000" b="1" dirty="0"/>
              <a:t>Suggestions:</a:t>
            </a:r>
          </a:p>
          <a:p>
            <a:pPr marL="657225" lvl="1" indent="-457200">
              <a:lnSpc>
                <a:spcPct val="100000"/>
              </a:lnSpc>
              <a:spcBef>
                <a:spcPts val="0"/>
              </a:spcBef>
              <a:buFont typeface="+mj-lt"/>
              <a:buAutoNum type="arabicPeriod"/>
            </a:pPr>
            <a:r>
              <a:rPr lang="en-US" sz="2000" dirty="0"/>
              <a:t>To reorganize characteristics</a:t>
            </a:r>
          </a:p>
          <a:p>
            <a:pPr marL="657225" lvl="1" indent="-457200">
              <a:lnSpc>
                <a:spcPct val="100000"/>
              </a:lnSpc>
              <a:spcBef>
                <a:spcPts val="0"/>
              </a:spcBef>
              <a:buFont typeface="+mj-lt"/>
              <a:buAutoNum type="arabicPeriod"/>
            </a:pPr>
            <a:r>
              <a:rPr lang="en-US" sz="2000" dirty="0"/>
              <a:t>For clarifying language around characteristics</a:t>
            </a:r>
          </a:p>
          <a:p>
            <a:pPr marL="457200" indent="-457200">
              <a:lnSpc>
                <a:spcPct val="100000"/>
              </a:lnSpc>
              <a:spcBef>
                <a:spcPts val="0"/>
              </a:spcBef>
              <a:buFont typeface="+mj-lt"/>
              <a:buAutoNum type="arabicPeriod"/>
            </a:pPr>
            <a:r>
              <a:rPr lang="en-US" sz="2000" b="1" dirty="0"/>
              <a:t>Concerns: </a:t>
            </a:r>
          </a:p>
          <a:p>
            <a:pPr marL="657225" lvl="1" indent="-457200">
              <a:lnSpc>
                <a:spcPct val="100000"/>
              </a:lnSpc>
              <a:spcBef>
                <a:spcPts val="0"/>
              </a:spcBef>
              <a:buFont typeface="+mj-lt"/>
              <a:buAutoNum type="arabicPeriod"/>
            </a:pPr>
            <a:r>
              <a:rPr lang="en-US" sz="2000" dirty="0"/>
              <a:t>May not yet be sufficient community standards around metadata and common formats in some</a:t>
            </a:r>
          </a:p>
          <a:p>
            <a:pPr marL="657225" lvl="1" indent="-457200">
              <a:lnSpc>
                <a:spcPct val="100000"/>
              </a:lnSpc>
              <a:spcBef>
                <a:spcPts val="0"/>
              </a:spcBef>
              <a:buFont typeface="+mj-lt"/>
              <a:buAutoNum type="arabicPeriod"/>
            </a:pPr>
            <a:r>
              <a:rPr lang="en-US" sz="2000" dirty="0"/>
              <a:t>Some of the characteristics could be costly and difficult to achieve in practice without additional funding</a:t>
            </a:r>
          </a:p>
          <a:p>
            <a:pPr marL="457200" indent="-457200">
              <a:lnSpc>
                <a:spcPct val="100000"/>
              </a:lnSpc>
              <a:spcBef>
                <a:spcPts val="0"/>
              </a:spcBef>
              <a:buFont typeface="+mj-lt"/>
              <a:buAutoNum type="arabicPeriod"/>
            </a:pPr>
            <a:r>
              <a:rPr lang="en-US" sz="2000" b="1" dirty="0"/>
              <a:t>Desire</a:t>
            </a:r>
            <a:r>
              <a:rPr lang="en-US" sz="2000" dirty="0"/>
              <a:t> for specifying best practices or policy prescriptions for repositories to meet these characteristics</a:t>
            </a:r>
          </a:p>
        </p:txBody>
      </p:sp>
      <p:sp>
        <p:nvSpPr>
          <p:cNvPr id="6" name="Slide Number Placeholder 5">
            <a:extLst>
              <a:ext uri="{FF2B5EF4-FFF2-40B4-BE49-F238E27FC236}">
                <a16:creationId xmlns:a16="http://schemas.microsoft.com/office/drawing/2014/main" id="{1C554D9F-1895-486E-BFBA-905BB2D29E08}"/>
              </a:ext>
            </a:extLst>
          </p:cNvPr>
          <p:cNvSpPr>
            <a:spLocks noGrp="1"/>
          </p:cNvSpPr>
          <p:nvPr>
            <p:ph type="sldNum" sz="quarter" idx="33"/>
          </p:nvPr>
        </p:nvSpPr>
        <p:spPr>
          <a:noFill/>
        </p:spPr>
        <p:txBody>
          <a:bodyPr/>
          <a:lstStyle/>
          <a:p>
            <a:fld id="{19B51A1E-902D-48AF-9020-955120F399B6}" type="slidenum">
              <a:rPr lang="en-US" smtClean="0"/>
              <a:pPr/>
              <a:t>16</a:t>
            </a:fld>
            <a:endParaRPr lang="en-US" dirty="0"/>
          </a:p>
        </p:txBody>
      </p:sp>
    </p:spTree>
    <p:extLst>
      <p:ext uri="{BB962C8B-B14F-4D97-AF65-F5344CB8AC3E}">
        <p14:creationId xmlns:p14="http://schemas.microsoft.com/office/powerpoint/2010/main" val="24828258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Desirable Characteristics: Publication!!!</a:t>
            </a:r>
          </a:p>
        </p:txBody>
      </p:sp>
      <p:pic>
        <p:nvPicPr>
          <p:cNvPr id="4" name="Picture 3" descr="The cover the publication the &quot;Desirable Characteristics of Data Repositories for Federally Funded Research&quot; published by Subcommittee on Open Science and the National Science and Technology Council. Available at https://doi.org/10.5479/10088/113528">
            <a:extLst>
              <a:ext uri="{FF2B5EF4-FFF2-40B4-BE49-F238E27FC236}">
                <a16:creationId xmlns:a16="http://schemas.microsoft.com/office/drawing/2014/main" id="{ED7BA2C4-1D8B-22BA-6814-BF101ED2E6C5}"/>
              </a:ext>
            </a:extLst>
          </p:cNvPr>
          <p:cNvPicPr>
            <a:picLocks noChangeAspect="1"/>
          </p:cNvPicPr>
          <p:nvPr/>
        </p:nvPicPr>
        <p:blipFill>
          <a:blip r:embed="rId3"/>
          <a:stretch>
            <a:fillRect/>
          </a:stretch>
        </p:blipFill>
        <p:spPr>
          <a:xfrm>
            <a:off x="1017734" y="854197"/>
            <a:ext cx="2443566" cy="3193708"/>
          </a:xfrm>
          <a:prstGeom prst="rect">
            <a:avLst/>
          </a:prstGeom>
          <a:ln>
            <a:solidFill>
              <a:schemeClr val="accent1"/>
            </a:solidFill>
          </a:ln>
        </p:spPr>
      </p:pic>
      <p:sp>
        <p:nvSpPr>
          <p:cNvPr id="2" name="Content Placeholder 3">
            <a:extLst>
              <a:ext uri="{FF2B5EF4-FFF2-40B4-BE49-F238E27FC236}">
                <a16:creationId xmlns:a16="http://schemas.microsoft.com/office/drawing/2014/main" id="{206C15E6-3EF3-4D87-3770-53BFBDF6880B}"/>
              </a:ext>
            </a:extLst>
          </p:cNvPr>
          <p:cNvSpPr txBox="1">
            <a:spLocks/>
          </p:cNvSpPr>
          <p:nvPr/>
        </p:nvSpPr>
        <p:spPr>
          <a:xfrm>
            <a:off x="468050" y="4110087"/>
            <a:ext cx="3604329" cy="1033413"/>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400" dirty="0"/>
              <a:t>The National Science and Technology Council, </a:t>
            </a:r>
            <a:r>
              <a:rPr lang="en-US" sz="1400" b="1" dirty="0"/>
              <a:t>Desirable Characteristics of Data Repositories for Federally Funded Research</a:t>
            </a:r>
            <a:r>
              <a:rPr lang="en-US" sz="1400" dirty="0"/>
              <a:t>, 2022, </a:t>
            </a:r>
            <a:r>
              <a:rPr lang="en-US" sz="1400" dirty="0">
                <a:hlinkClick r:id="rId4"/>
              </a:rPr>
              <a:t>https://doi.org/10.5479/10088/113528</a:t>
            </a:r>
            <a:r>
              <a:rPr lang="en-US" sz="1400" dirty="0"/>
              <a:t> </a:t>
            </a:r>
          </a:p>
        </p:txBody>
      </p:sp>
      <p:sp>
        <p:nvSpPr>
          <p:cNvPr id="7" name="Content Placeholder 3">
            <a:extLst>
              <a:ext uri="{FF2B5EF4-FFF2-40B4-BE49-F238E27FC236}">
                <a16:creationId xmlns:a16="http://schemas.microsoft.com/office/drawing/2014/main" id="{57160602-726A-403B-A22E-CFE0AFF6119F}"/>
              </a:ext>
            </a:extLst>
          </p:cNvPr>
          <p:cNvSpPr txBox="1">
            <a:spLocks/>
          </p:cNvSpPr>
          <p:nvPr/>
        </p:nvSpPr>
        <p:spPr>
          <a:xfrm>
            <a:off x="4251486" y="912565"/>
            <a:ext cx="4322189" cy="1085917"/>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0"/>
              </a:spcBef>
            </a:pPr>
            <a:r>
              <a:rPr lang="en-US" sz="1800" dirty="0"/>
              <a:t>May 2022</a:t>
            </a:r>
          </a:p>
          <a:p>
            <a:pPr>
              <a:lnSpc>
                <a:spcPct val="100000"/>
              </a:lnSpc>
              <a:spcBef>
                <a:spcPts val="0"/>
              </a:spcBef>
            </a:pPr>
            <a:r>
              <a:rPr lang="en-US" sz="1800" dirty="0"/>
              <a:t>Approximately 50 authors and collaborators from 18 or more departments, agencies, or offices</a:t>
            </a:r>
          </a:p>
        </p:txBody>
      </p:sp>
      <p:sp>
        <p:nvSpPr>
          <p:cNvPr id="5" name="Content Placeholder 3">
            <a:extLst>
              <a:ext uri="{FF2B5EF4-FFF2-40B4-BE49-F238E27FC236}">
                <a16:creationId xmlns:a16="http://schemas.microsoft.com/office/drawing/2014/main" id="{7916C7FB-2652-69B1-53FA-CF5C1D7A519A}"/>
              </a:ext>
            </a:extLst>
          </p:cNvPr>
          <p:cNvSpPr txBox="1">
            <a:spLocks/>
          </p:cNvSpPr>
          <p:nvPr/>
        </p:nvSpPr>
        <p:spPr>
          <a:xfrm>
            <a:off x="4253053" y="2241809"/>
            <a:ext cx="4322189" cy="2584715"/>
          </a:xfrm>
          <a:prstGeom prst="rect">
            <a:avLst/>
          </a:prstGeom>
          <a:ln>
            <a:solidFill>
              <a:schemeClr val="accent1"/>
            </a:solidFill>
          </a:ln>
        </p:spPr>
        <p:txBody>
          <a:bodyPr vert="horz" lIns="91440" tIns="45720" rIns="91440" bIns="9144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800" b="1" dirty="0"/>
              <a:t>Desirable Characteristics Goals:</a:t>
            </a:r>
            <a:r>
              <a:rPr lang="en-US" sz="1800" dirty="0"/>
              <a:t> </a:t>
            </a:r>
          </a:p>
          <a:p>
            <a:pPr>
              <a:lnSpc>
                <a:spcPct val="100000"/>
              </a:lnSpc>
              <a:spcBef>
                <a:spcPts val="0"/>
              </a:spcBef>
            </a:pPr>
            <a:r>
              <a:rPr lang="en-US" sz="1800" dirty="0"/>
              <a:t>Improving consistency across Federal departments and agencies for repository selection guidance </a:t>
            </a:r>
          </a:p>
          <a:p>
            <a:pPr>
              <a:lnSpc>
                <a:spcPct val="100000"/>
              </a:lnSpc>
              <a:spcBef>
                <a:spcPts val="0"/>
              </a:spcBef>
            </a:pPr>
            <a:r>
              <a:rPr lang="en-US" sz="1800" dirty="0"/>
              <a:t>Identifying desirable characteristics for public access data repositories</a:t>
            </a:r>
          </a:p>
          <a:p>
            <a:pPr>
              <a:lnSpc>
                <a:spcPct val="100000"/>
              </a:lnSpc>
              <a:spcBef>
                <a:spcPts val="0"/>
              </a:spcBef>
            </a:pPr>
            <a:r>
              <a:rPr lang="en-US" sz="1800" dirty="0"/>
              <a:t>Making federal research FAIR (findable, accessible, interoperable, and reusable)</a:t>
            </a:r>
          </a:p>
          <a:p>
            <a:pPr>
              <a:lnSpc>
                <a:spcPct val="100000"/>
              </a:lnSpc>
              <a:spcBef>
                <a:spcPts val="0"/>
              </a:spcBef>
            </a:pPr>
            <a:r>
              <a:rPr lang="en-US" sz="1800" dirty="0"/>
              <a:t>Protecting privacy and security</a:t>
            </a:r>
          </a:p>
        </p:txBody>
      </p:sp>
      <p:sp>
        <p:nvSpPr>
          <p:cNvPr id="6" name="Slide Number Placeholder 5">
            <a:extLst>
              <a:ext uri="{FF2B5EF4-FFF2-40B4-BE49-F238E27FC236}">
                <a16:creationId xmlns:a16="http://schemas.microsoft.com/office/drawing/2014/main" id="{1C554D9F-1895-486E-BFBA-905BB2D29E08}"/>
              </a:ext>
            </a:extLst>
          </p:cNvPr>
          <p:cNvSpPr>
            <a:spLocks noGrp="1"/>
          </p:cNvSpPr>
          <p:nvPr>
            <p:ph type="sldNum" sz="quarter" idx="33"/>
          </p:nvPr>
        </p:nvSpPr>
        <p:spPr>
          <a:noFill/>
        </p:spPr>
        <p:txBody>
          <a:bodyPr/>
          <a:lstStyle/>
          <a:p>
            <a:fld id="{19B51A1E-902D-48AF-9020-955120F399B6}" type="slidenum">
              <a:rPr lang="en-US" smtClean="0"/>
              <a:pPr/>
              <a:t>17</a:t>
            </a:fld>
            <a:endParaRPr lang="en-US" dirty="0"/>
          </a:p>
        </p:txBody>
      </p:sp>
    </p:spTree>
    <p:extLst>
      <p:ext uri="{BB962C8B-B14F-4D97-AF65-F5344CB8AC3E}">
        <p14:creationId xmlns:p14="http://schemas.microsoft.com/office/powerpoint/2010/main" val="41300783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2724347" y="1920240"/>
            <a:ext cx="5960370" cy="1209660"/>
          </a:xfrm>
        </p:spPr>
        <p:txBody>
          <a:bodyPr/>
          <a:lstStyle/>
          <a:p>
            <a:pPr>
              <a:lnSpc>
                <a:spcPct val="100000"/>
              </a:lnSpc>
            </a:pPr>
            <a:r>
              <a:rPr lang="en-US" dirty="0"/>
              <a:t>Desirable Characteristics Implementation at U.S. DOT</a:t>
            </a:r>
            <a:endParaRPr lang="en-US" spc="0" dirty="0"/>
          </a:p>
        </p:txBody>
      </p:sp>
      <p:sp>
        <p:nvSpPr>
          <p:cNvPr id="5" name="Slide Number Placeholder 4"/>
          <p:cNvSpPr>
            <a:spLocks noGrp="1"/>
          </p:cNvSpPr>
          <p:nvPr>
            <p:ph type="sldNum" sz="quarter" idx="4294967295"/>
          </p:nvPr>
        </p:nvSpPr>
        <p:spPr>
          <a:xfrm>
            <a:off x="8820150" y="4778375"/>
            <a:ext cx="323850" cy="323850"/>
          </a:xfrm>
        </p:spPr>
        <p:txBody>
          <a:bodyPr/>
          <a:lstStyle/>
          <a:p>
            <a:fld id="{19B51A1E-902D-48AF-9020-955120F399B6}" type="slidenum">
              <a:rPr lang="en-US" smtClean="0"/>
              <a:pPr/>
              <a:t>18</a:t>
            </a:fld>
            <a:endParaRPr lang="en-US" dirty="0"/>
          </a:p>
        </p:txBody>
      </p:sp>
    </p:spTree>
    <p:extLst>
      <p:ext uri="{BB962C8B-B14F-4D97-AF65-F5344CB8AC3E}">
        <p14:creationId xmlns:p14="http://schemas.microsoft.com/office/powerpoint/2010/main" val="12349685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69574"/>
            <a:ext cx="7235688" cy="684740"/>
          </a:xfrm>
        </p:spPr>
        <p:txBody>
          <a:bodyPr/>
          <a:lstStyle/>
          <a:p>
            <a:pPr algn="ctr"/>
            <a:r>
              <a:rPr lang="en-US" dirty="0"/>
              <a:t>T</a:t>
            </a:r>
            <a:r>
              <a:rPr lang="en-US" sz="2400" dirty="0"/>
              <a:t>he R</a:t>
            </a:r>
            <a:r>
              <a:rPr lang="en-US" dirty="0"/>
              <a:t>epository &amp; Open Science Access Portal (ROSA P)</a:t>
            </a:r>
          </a:p>
        </p:txBody>
      </p:sp>
      <p:pic>
        <p:nvPicPr>
          <p:cNvPr id="4" name="Picture 3" descr="Screen capture of the Repository &amp; Open Science Access Portal (ROSA P) as it appears on June 19, 2023. Image includes branding text for the U.S. Department of Transportation, the Bureau of Transportation Statistics, and the National Transportation Library. The header and much of the text is in blue, and the background is white. Five reports or collections are highlighted with images, including: Transportation Statistics Annual Report 2022; Pocket Guide to Transportation 2023; University Transportation Centers collection; the Public Roads Magazine collection; and, the National Transportation Statistics collection. ">
            <a:extLst>
              <a:ext uri="{FF2B5EF4-FFF2-40B4-BE49-F238E27FC236}">
                <a16:creationId xmlns:a16="http://schemas.microsoft.com/office/drawing/2014/main" id="{C3B66C75-B462-4291-8CDF-B535DA8A879E}"/>
              </a:ext>
            </a:extLst>
          </p:cNvPr>
          <p:cNvPicPr>
            <a:picLocks noChangeAspect="1"/>
          </p:cNvPicPr>
          <p:nvPr/>
        </p:nvPicPr>
        <p:blipFill>
          <a:blip r:embed="rId3"/>
          <a:stretch>
            <a:fillRect/>
          </a:stretch>
        </p:blipFill>
        <p:spPr>
          <a:xfrm>
            <a:off x="480781" y="894737"/>
            <a:ext cx="5205325" cy="3864387"/>
          </a:xfrm>
          <a:prstGeom prst="rect">
            <a:avLst/>
          </a:prstGeom>
          <a:ln>
            <a:solidFill>
              <a:schemeClr val="accent1"/>
            </a:solidFill>
          </a:ln>
        </p:spPr>
      </p:pic>
      <p:sp>
        <p:nvSpPr>
          <p:cNvPr id="7" name="Content Placeholder 3">
            <a:extLst>
              <a:ext uri="{FF2B5EF4-FFF2-40B4-BE49-F238E27FC236}">
                <a16:creationId xmlns:a16="http://schemas.microsoft.com/office/drawing/2014/main" id="{57160602-726A-403B-A22E-CFE0AFF6119F}"/>
              </a:ext>
            </a:extLst>
          </p:cNvPr>
          <p:cNvSpPr txBox="1">
            <a:spLocks/>
          </p:cNvSpPr>
          <p:nvPr/>
        </p:nvSpPr>
        <p:spPr>
          <a:xfrm>
            <a:off x="5826642" y="914401"/>
            <a:ext cx="2860158" cy="3945834"/>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spcAft>
                <a:spcPts val="1200"/>
              </a:spcAft>
              <a:buNone/>
            </a:pPr>
            <a:r>
              <a:rPr lang="en-US" sz="1800" b="1" dirty="0"/>
              <a:t>MAP-21 mandates NTL serve as central depository and clearinghouse for transportation research and data </a:t>
            </a:r>
          </a:p>
          <a:p>
            <a:pPr marL="0" indent="0">
              <a:lnSpc>
                <a:spcPct val="100000"/>
              </a:lnSpc>
              <a:spcBef>
                <a:spcPts val="0"/>
              </a:spcBef>
              <a:spcAft>
                <a:spcPts val="1200"/>
              </a:spcAft>
              <a:buNone/>
            </a:pPr>
            <a:r>
              <a:rPr lang="en-US" sz="1800" b="1" dirty="0"/>
              <a:t>More than 66, 000 records (July 2023)</a:t>
            </a:r>
          </a:p>
          <a:p>
            <a:pPr marL="0" indent="0">
              <a:lnSpc>
                <a:spcPct val="100000"/>
              </a:lnSpc>
              <a:spcBef>
                <a:spcPts val="0"/>
              </a:spcBef>
              <a:buNone/>
            </a:pPr>
            <a:r>
              <a:rPr lang="en-US" sz="1800" b="1" dirty="0"/>
              <a:t>Bookmark:</a:t>
            </a:r>
          </a:p>
          <a:p>
            <a:pPr marL="0" indent="0">
              <a:lnSpc>
                <a:spcPct val="100000"/>
              </a:lnSpc>
              <a:spcBef>
                <a:spcPts val="0"/>
              </a:spcBef>
              <a:buNone/>
            </a:pPr>
            <a:r>
              <a:rPr lang="en-US" sz="1600" b="1" dirty="0">
                <a:hlinkClick r:id="rId4"/>
              </a:rPr>
              <a:t>https://rosap.ntl.bts.gov/</a:t>
            </a:r>
            <a:r>
              <a:rPr lang="en-US" sz="1600" b="1" dirty="0"/>
              <a:t> or </a:t>
            </a:r>
            <a:r>
              <a:rPr lang="en-US" sz="1600" b="1" dirty="0">
                <a:hlinkClick r:id="rId5"/>
              </a:rPr>
              <a:t>https://doi.org/10.21949/1398953</a:t>
            </a:r>
            <a:r>
              <a:rPr lang="en-US" sz="1600" b="1" dirty="0"/>
              <a:t> </a:t>
            </a:r>
          </a:p>
          <a:p>
            <a:pPr marL="0" indent="0">
              <a:buNone/>
            </a:pPr>
            <a:endParaRPr lang="en-US" sz="2000" b="1" dirty="0"/>
          </a:p>
          <a:p>
            <a:pPr marL="0" indent="0">
              <a:buNone/>
            </a:pPr>
            <a:endParaRPr lang="en-US" sz="2000" b="1" dirty="0"/>
          </a:p>
          <a:p>
            <a:pPr marL="0" indent="0">
              <a:buNone/>
            </a:pPr>
            <a:endParaRPr lang="en-US" sz="2400" b="1" dirty="0"/>
          </a:p>
          <a:p>
            <a:pPr marL="0" indent="0">
              <a:buNone/>
            </a:pPr>
            <a:endParaRPr lang="en-US" sz="2400" b="1" dirty="0"/>
          </a:p>
        </p:txBody>
      </p:sp>
      <p:sp>
        <p:nvSpPr>
          <p:cNvPr id="6" name="Slide Number Placeholder 5">
            <a:extLst>
              <a:ext uri="{FF2B5EF4-FFF2-40B4-BE49-F238E27FC236}">
                <a16:creationId xmlns:a16="http://schemas.microsoft.com/office/drawing/2014/main" id="{1C554D9F-1895-486E-BFBA-905BB2D29E08}"/>
              </a:ext>
            </a:extLst>
          </p:cNvPr>
          <p:cNvSpPr>
            <a:spLocks noGrp="1"/>
          </p:cNvSpPr>
          <p:nvPr>
            <p:ph type="sldNum" sz="quarter" idx="33"/>
          </p:nvPr>
        </p:nvSpPr>
        <p:spPr>
          <a:noFill/>
        </p:spPr>
        <p:txBody>
          <a:bodyPr/>
          <a:lstStyle/>
          <a:p>
            <a:fld id="{19B51A1E-902D-48AF-9020-955120F399B6}" type="slidenum">
              <a:rPr lang="en-US" smtClean="0"/>
              <a:pPr/>
              <a:t>19</a:t>
            </a:fld>
            <a:endParaRPr lang="en-US" dirty="0"/>
          </a:p>
        </p:txBody>
      </p:sp>
    </p:spTree>
    <p:extLst>
      <p:ext uri="{BB962C8B-B14F-4D97-AF65-F5344CB8AC3E}">
        <p14:creationId xmlns:p14="http://schemas.microsoft.com/office/powerpoint/2010/main" val="1828654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US" spc="0" dirty="0"/>
              <a:t>Introduction</a:t>
            </a:r>
          </a:p>
        </p:txBody>
      </p:sp>
      <p:sp>
        <p:nvSpPr>
          <p:cNvPr id="5" name="Slide Number Placeholder 4"/>
          <p:cNvSpPr>
            <a:spLocks noGrp="1"/>
          </p:cNvSpPr>
          <p:nvPr>
            <p:ph type="sldNum" sz="quarter" idx="4294967295"/>
          </p:nvPr>
        </p:nvSpPr>
        <p:spPr>
          <a:xfrm>
            <a:off x="8820150" y="4778375"/>
            <a:ext cx="323850" cy="323850"/>
          </a:xfrm>
        </p:spPr>
        <p:txBody>
          <a:bodyPr/>
          <a:lstStyle/>
          <a:p>
            <a:fld id="{19B51A1E-902D-48AF-9020-955120F399B6}" type="slidenum">
              <a:rPr lang="en-US" smtClean="0"/>
              <a:pPr/>
              <a:t>2</a:t>
            </a:fld>
            <a:endParaRPr lang="en-US" dirty="0"/>
          </a:p>
        </p:txBody>
      </p:sp>
    </p:spTree>
    <p:extLst>
      <p:ext uri="{BB962C8B-B14F-4D97-AF65-F5344CB8AC3E}">
        <p14:creationId xmlns:p14="http://schemas.microsoft.com/office/powerpoint/2010/main" val="39791429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69574"/>
            <a:ext cx="7235688" cy="684740"/>
          </a:xfrm>
        </p:spPr>
        <p:txBody>
          <a:bodyPr anchor="b"/>
          <a:lstStyle/>
          <a:p>
            <a:r>
              <a:rPr lang="en-US" dirty="0"/>
              <a:t>ROSA P &amp; the Desirable Characteristics: Organizational Infrastructure</a:t>
            </a:r>
          </a:p>
        </p:txBody>
      </p:sp>
      <p:pic>
        <p:nvPicPr>
          <p:cNvPr id="4" name="Picture 3" descr="Screen capture of the Repository &amp; Open Science Access Portal (ROSA P) as it appears on June 19, 2023. Image includes branding text for the U.S. Department of Transportation, the Bureau of Transportation Statistics, and the National Transportation Library. The header and much of the text is in blue, and the background is white. Five reports or collections are highlighted with images, including: Transportation Statistics Annual Report 2022; Pocket Guide to Transportation 2023; University Transportation Centers collection; the Public Roads Magazine collection; and, the National Transportation Statistics collection. ">
            <a:extLst>
              <a:ext uri="{FF2B5EF4-FFF2-40B4-BE49-F238E27FC236}">
                <a16:creationId xmlns:a16="http://schemas.microsoft.com/office/drawing/2014/main" id="{C3B66C75-B462-4291-8CDF-B535DA8A879E}"/>
              </a:ext>
            </a:extLst>
          </p:cNvPr>
          <p:cNvPicPr>
            <a:picLocks noChangeAspect="1"/>
          </p:cNvPicPr>
          <p:nvPr/>
        </p:nvPicPr>
        <p:blipFill>
          <a:blip r:embed="rId3"/>
          <a:stretch>
            <a:fillRect/>
          </a:stretch>
        </p:blipFill>
        <p:spPr>
          <a:xfrm>
            <a:off x="457200" y="822960"/>
            <a:ext cx="1231695" cy="914400"/>
          </a:xfrm>
          <a:prstGeom prst="rect">
            <a:avLst/>
          </a:prstGeom>
          <a:ln>
            <a:solidFill>
              <a:schemeClr val="accent1"/>
            </a:solidFill>
          </a:ln>
        </p:spPr>
      </p:pic>
      <p:sp>
        <p:nvSpPr>
          <p:cNvPr id="7" name="Content Placeholder 3">
            <a:extLst>
              <a:ext uri="{FF2B5EF4-FFF2-40B4-BE49-F238E27FC236}">
                <a16:creationId xmlns:a16="http://schemas.microsoft.com/office/drawing/2014/main" id="{57160602-726A-403B-A22E-CFE0AFF6119F}"/>
              </a:ext>
            </a:extLst>
          </p:cNvPr>
          <p:cNvSpPr txBox="1">
            <a:spLocks/>
          </p:cNvSpPr>
          <p:nvPr/>
        </p:nvSpPr>
        <p:spPr>
          <a:xfrm>
            <a:off x="1886225" y="867265"/>
            <a:ext cx="2685763" cy="3431357"/>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00000"/>
              </a:lnSpc>
              <a:spcBef>
                <a:spcPts val="0"/>
              </a:spcBef>
              <a:spcAft>
                <a:spcPts val="2400"/>
              </a:spcAft>
              <a:buNone/>
            </a:pPr>
            <a:r>
              <a:rPr lang="en-US" sz="1800" b="1" dirty="0"/>
              <a:t>Free and Easy Access</a:t>
            </a:r>
          </a:p>
          <a:p>
            <a:pPr marL="0" indent="0" algn="r">
              <a:lnSpc>
                <a:spcPct val="100000"/>
              </a:lnSpc>
              <a:spcBef>
                <a:spcPts val="0"/>
              </a:spcBef>
              <a:spcAft>
                <a:spcPts val="5800"/>
              </a:spcAft>
              <a:buNone/>
            </a:pPr>
            <a:r>
              <a:rPr lang="en-US" sz="1800" b="1" dirty="0"/>
              <a:t>Clear Use Guidance</a:t>
            </a:r>
          </a:p>
          <a:p>
            <a:pPr marL="0" indent="0" algn="r">
              <a:lnSpc>
                <a:spcPct val="100000"/>
              </a:lnSpc>
              <a:spcBef>
                <a:spcPts val="0"/>
              </a:spcBef>
              <a:spcAft>
                <a:spcPts val="4000"/>
              </a:spcAft>
              <a:buNone/>
            </a:pPr>
            <a:r>
              <a:rPr lang="en-US" sz="1800" b="1" dirty="0"/>
              <a:t>Risk Management</a:t>
            </a:r>
          </a:p>
          <a:p>
            <a:pPr marL="0" indent="0" algn="r">
              <a:lnSpc>
                <a:spcPct val="100000"/>
              </a:lnSpc>
              <a:spcBef>
                <a:spcPts val="0"/>
              </a:spcBef>
              <a:spcAft>
                <a:spcPts val="1200"/>
              </a:spcAft>
              <a:buNone/>
            </a:pPr>
            <a:r>
              <a:rPr lang="en-US" sz="1800" b="1" dirty="0"/>
              <a:t>Retention Policy</a:t>
            </a:r>
          </a:p>
          <a:p>
            <a:pPr marL="0" indent="0" algn="r">
              <a:lnSpc>
                <a:spcPct val="100000"/>
              </a:lnSpc>
              <a:spcBef>
                <a:spcPts val="0"/>
              </a:spcBef>
              <a:spcAft>
                <a:spcPts val="1200"/>
              </a:spcAft>
              <a:buNone/>
            </a:pPr>
            <a:r>
              <a:rPr lang="en-US" sz="1800" b="1" dirty="0"/>
              <a:t>Long-term Organizational Sustainability</a:t>
            </a:r>
            <a:endParaRPr lang="en-US" sz="2400" b="1" dirty="0"/>
          </a:p>
        </p:txBody>
      </p:sp>
      <p:sp>
        <p:nvSpPr>
          <p:cNvPr id="2" name="Content Placeholder 3">
            <a:extLst>
              <a:ext uri="{FF2B5EF4-FFF2-40B4-BE49-F238E27FC236}">
                <a16:creationId xmlns:a16="http://schemas.microsoft.com/office/drawing/2014/main" id="{D10D1A8A-5092-696D-9638-B8E46EA2B32E}"/>
              </a:ext>
            </a:extLst>
          </p:cNvPr>
          <p:cNvSpPr txBox="1">
            <a:spLocks/>
          </p:cNvSpPr>
          <p:nvPr/>
        </p:nvSpPr>
        <p:spPr>
          <a:xfrm>
            <a:off x="4706415" y="915970"/>
            <a:ext cx="3348785" cy="4227530"/>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0"/>
              </a:spcBef>
              <a:spcAft>
                <a:spcPts val="1200"/>
              </a:spcAft>
              <a:buFont typeface="Wingdings" panose="05000000000000000000" pitchFamily="2" charset="2"/>
              <a:buChar char="ü"/>
            </a:pPr>
            <a:r>
              <a:rPr lang="en-US" sz="1400" b="1" dirty="0"/>
              <a:t>ROSA P is free to use and no account is needed</a:t>
            </a:r>
          </a:p>
          <a:p>
            <a:pPr>
              <a:lnSpc>
                <a:spcPct val="100000"/>
              </a:lnSpc>
              <a:spcBef>
                <a:spcPts val="0"/>
              </a:spcBef>
              <a:spcAft>
                <a:spcPts val="1200"/>
              </a:spcAft>
              <a:buFont typeface="Wingdings" panose="05000000000000000000" pitchFamily="2" charset="2"/>
              <a:buChar char="ü"/>
            </a:pPr>
            <a:r>
              <a:rPr lang="en-US" sz="1400" b="1" dirty="0"/>
              <a:t>Datasets are accompanied by as much documentation as researchers provide, and is supplement by NTL staff as needed</a:t>
            </a:r>
          </a:p>
          <a:p>
            <a:pPr>
              <a:lnSpc>
                <a:spcPct val="100000"/>
              </a:lnSpc>
              <a:spcBef>
                <a:spcPts val="0"/>
              </a:spcBef>
              <a:spcAft>
                <a:spcPts val="1200"/>
              </a:spcAft>
              <a:buFont typeface="Times New Roman" panose="02020603050405020304" pitchFamily="18" charset="0"/>
              <a:buChar char="⁓"/>
            </a:pPr>
            <a:r>
              <a:rPr lang="en-US" sz="1400" b="1" dirty="0"/>
              <a:t>ROSA P is not supposed to house sensitive data; publicly sharable data only</a:t>
            </a:r>
          </a:p>
          <a:p>
            <a:pPr>
              <a:lnSpc>
                <a:spcPct val="100000"/>
              </a:lnSpc>
              <a:spcBef>
                <a:spcPts val="0"/>
              </a:spcBef>
              <a:spcAft>
                <a:spcPts val="1600"/>
              </a:spcAft>
              <a:buFont typeface="Wingdings" panose="05000000000000000000" pitchFamily="2" charset="2"/>
              <a:buChar char="ü"/>
            </a:pPr>
            <a:r>
              <a:rPr lang="en-US" sz="1400" b="1" dirty="0"/>
              <a:t>Retention policy: In perpetuity</a:t>
            </a:r>
          </a:p>
          <a:p>
            <a:pPr>
              <a:lnSpc>
                <a:spcPct val="100000"/>
              </a:lnSpc>
              <a:spcBef>
                <a:spcPts val="0"/>
              </a:spcBef>
              <a:spcAft>
                <a:spcPts val="1200"/>
              </a:spcAft>
              <a:buFont typeface="Wingdings" panose="05000000000000000000" pitchFamily="2" charset="2"/>
              <a:buChar char="ü"/>
            </a:pPr>
            <a:r>
              <a:rPr lang="en-US" sz="1400" b="1" dirty="0"/>
              <a:t>NTL is 1 of 5 national libraries; written into law by Congress in 1998</a:t>
            </a:r>
          </a:p>
        </p:txBody>
      </p:sp>
      <p:sp>
        <p:nvSpPr>
          <p:cNvPr id="6" name="Slide Number Placeholder 5">
            <a:extLst>
              <a:ext uri="{FF2B5EF4-FFF2-40B4-BE49-F238E27FC236}">
                <a16:creationId xmlns:a16="http://schemas.microsoft.com/office/drawing/2014/main" id="{1C554D9F-1895-486E-BFBA-905BB2D29E08}"/>
              </a:ext>
            </a:extLst>
          </p:cNvPr>
          <p:cNvSpPr>
            <a:spLocks noGrp="1"/>
          </p:cNvSpPr>
          <p:nvPr>
            <p:ph type="sldNum" sz="quarter" idx="33"/>
          </p:nvPr>
        </p:nvSpPr>
        <p:spPr>
          <a:noFill/>
        </p:spPr>
        <p:txBody>
          <a:bodyPr/>
          <a:lstStyle/>
          <a:p>
            <a:fld id="{19B51A1E-902D-48AF-9020-955120F399B6}" type="slidenum">
              <a:rPr lang="en-US" smtClean="0"/>
              <a:pPr/>
              <a:t>20</a:t>
            </a:fld>
            <a:endParaRPr lang="en-US" dirty="0"/>
          </a:p>
        </p:txBody>
      </p:sp>
    </p:spTree>
    <p:extLst>
      <p:ext uri="{BB962C8B-B14F-4D97-AF65-F5344CB8AC3E}">
        <p14:creationId xmlns:p14="http://schemas.microsoft.com/office/powerpoint/2010/main" val="28323134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69574"/>
            <a:ext cx="7235688" cy="684740"/>
          </a:xfrm>
        </p:spPr>
        <p:txBody>
          <a:bodyPr anchor="b"/>
          <a:lstStyle/>
          <a:p>
            <a:r>
              <a:rPr lang="en-US" dirty="0"/>
              <a:t>ROSA P &amp; the Desirable Characteristics: </a:t>
            </a:r>
            <a:br>
              <a:rPr lang="en-US" dirty="0"/>
            </a:br>
            <a:r>
              <a:rPr lang="en-US" dirty="0"/>
              <a:t>Digital Object Management</a:t>
            </a:r>
          </a:p>
        </p:txBody>
      </p:sp>
      <p:pic>
        <p:nvPicPr>
          <p:cNvPr id="4" name="Picture 3" descr="Screen capture of the Repository &amp; Open Science Access Portal (ROSA P) as it appears on June 19, 2023. Image includes branding text for the U.S. Department of Transportation, the Bureau of Transportation Statistics, and the National Transportation Library. The header and much of the text is in blue, and the background is white. Five reports or collections are highlighted with images, including: Transportation Statistics Annual Report 2022; Pocket Guide to Transportation 2023; University Transportation Centers collection; the Public Roads Magazine collection; and, the National Transportation Statistics collection. ">
            <a:extLst>
              <a:ext uri="{FF2B5EF4-FFF2-40B4-BE49-F238E27FC236}">
                <a16:creationId xmlns:a16="http://schemas.microsoft.com/office/drawing/2014/main" id="{C3B66C75-B462-4291-8CDF-B535DA8A879E}"/>
              </a:ext>
            </a:extLst>
          </p:cNvPr>
          <p:cNvPicPr>
            <a:picLocks noChangeAspect="1"/>
          </p:cNvPicPr>
          <p:nvPr/>
        </p:nvPicPr>
        <p:blipFill>
          <a:blip r:embed="rId3"/>
          <a:stretch>
            <a:fillRect/>
          </a:stretch>
        </p:blipFill>
        <p:spPr>
          <a:xfrm>
            <a:off x="457200" y="822960"/>
            <a:ext cx="1231694" cy="914400"/>
          </a:xfrm>
          <a:prstGeom prst="rect">
            <a:avLst/>
          </a:prstGeom>
          <a:ln>
            <a:solidFill>
              <a:schemeClr val="accent1"/>
            </a:solidFill>
          </a:ln>
        </p:spPr>
      </p:pic>
      <p:sp>
        <p:nvSpPr>
          <p:cNvPr id="7" name="Content Placeholder 3">
            <a:extLst>
              <a:ext uri="{FF2B5EF4-FFF2-40B4-BE49-F238E27FC236}">
                <a16:creationId xmlns:a16="http://schemas.microsoft.com/office/drawing/2014/main" id="{57160602-726A-403B-A22E-CFE0AFF6119F}"/>
              </a:ext>
            </a:extLst>
          </p:cNvPr>
          <p:cNvSpPr txBox="1">
            <a:spLocks/>
          </p:cNvSpPr>
          <p:nvPr/>
        </p:nvSpPr>
        <p:spPr>
          <a:xfrm>
            <a:off x="1715674" y="867265"/>
            <a:ext cx="2969435" cy="3855564"/>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00000"/>
              </a:lnSpc>
              <a:spcBef>
                <a:spcPts val="0"/>
              </a:spcBef>
              <a:spcAft>
                <a:spcPts val="2400"/>
              </a:spcAft>
              <a:buNone/>
            </a:pPr>
            <a:r>
              <a:rPr lang="en-US" sz="1800" b="1" dirty="0"/>
              <a:t>Unique Persistent Identifiers</a:t>
            </a:r>
          </a:p>
          <a:p>
            <a:pPr marL="0" indent="0" algn="r">
              <a:lnSpc>
                <a:spcPct val="100000"/>
              </a:lnSpc>
              <a:spcBef>
                <a:spcPts val="0"/>
              </a:spcBef>
              <a:spcAft>
                <a:spcPts val="2400"/>
              </a:spcAft>
              <a:buNone/>
            </a:pPr>
            <a:r>
              <a:rPr lang="en-US" sz="1800" b="1" dirty="0"/>
              <a:t>Metadata</a:t>
            </a:r>
          </a:p>
          <a:p>
            <a:pPr marL="0" indent="0" algn="r">
              <a:lnSpc>
                <a:spcPct val="100000"/>
              </a:lnSpc>
              <a:spcBef>
                <a:spcPts val="0"/>
              </a:spcBef>
              <a:spcAft>
                <a:spcPts val="4000"/>
              </a:spcAft>
              <a:buNone/>
            </a:pPr>
            <a:r>
              <a:rPr lang="en-US" sz="1800" b="1" dirty="0"/>
              <a:t>Curation and Quality Assurance</a:t>
            </a:r>
          </a:p>
          <a:p>
            <a:pPr marL="0" indent="0" algn="r">
              <a:lnSpc>
                <a:spcPct val="100000"/>
              </a:lnSpc>
              <a:spcBef>
                <a:spcPts val="0"/>
              </a:spcBef>
              <a:spcAft>
                <a:spcPts val="4200"/>
              </a:spcAft>
              <a:buNone/>
            </a:pPr>
            <a:r>
              <a:rPr lang="en-US" sz="1800" b="1" dirty="0"/>
              <a:t>Broad and Measured Reuse</a:t>
            </a:r>
          </a:p>
          <a:p>
            <a:pPr marL="0" indent="0" algn="r">
              <a:lnSpc>
                <a:spcPct val="100000"/>
              </a:lnSpc>
              <a:spcBef>
                <a:spcPts val="0"/>
              </a:spcBef>
              <a:spcAft>
                <a:spcPts val="2600"/>
              </a:spcAft>
              <a:buNone/>
            </a:pPr>
            <a:r>
              <a:rPr lang="en-US" sz="1800" b="1" dirty="0"/>
              <a:t> Common Format</a:t>
            </a:r>
          </a:p>
          <a:p>
            <a:pPr marL="0" indent="0" algn="r">
              <a:lnSpc>
                <a:spcPct val="100000"/>
              </a:lnSpc>
              <a:spcBef>
                <a:spcPts val="0"/>
              </a:spcBef>
              <a:spcAft>
                <a:spcPts val="1200"/>
              </a:spcAft>
              <a:buNone/>
            </a:pPr>
            <a:r>
              <a:rPr lang="en-US" sz="1800" b="1" dirty="0"/>
              <a:t>Provenance</a:t>
            </a:r>
            <a:endParaRPr lang="en-US" sz="2400" b="1" dirty="0"/>
          </a:p>
        </p:txBody>
      </p:sp>
      <p:sp>
        <p:nvSpPr>
          <p:cNvPr id="2" name="Content Placeholder 3">
            <a:extLst>
              <a:ext uri="{FF2B5EF4-FFF2-40B4-BE49-F238E27FC236}">
                <a16:creationId xmlns:a16="http://schemas.microsoft.com/office/drawing/2014/main" id="{D10D1A8A-5092-696D-9638-B8E46EA2B32E}"/>
              </a:ext>
            </a:extLst>
          </p:cNvPr>
          <p:cNvSpPr txBox="1">
            <a:spLocks/>
          </p:cNvSpPr>
          <p:nvPr/>
        </p:nvSpPr>
        <p:spPr>
          <a:xfrm>
            <a:off x="4819536" y="915970"/>
            <a:ext cx="3867264" cy="4227530"/>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0"/>
              </a:spcBef>
              <a:spcAft>
                <a:spcPts val="1200"/>
              </a:spcAft>
              <a:buFont typeface="Wingdings" panose="05000000000000000000" pitchFamily="2" charset="2"/>
              <a:buChar char="ü"/>
            </a:pPr>
            <a:r>
              <a:rPr lang="en-US" sz="1400" b="1" dirty="0"/>
              <a:t>Datasets are assigned DOIs &amp; Public Access Policy requires ORCIDs</a:t>
            </a:r>
          </a:p>
          <a:p>
            <a:pPr>
              <a:lnSpc>
                <a:spcPct val="100000"/>
              </a:lnSpc>
              <a:spcBef>
                <a:spcPts val="0"/>
              </a:spcBef>
              <a:spcAft>
                <a:spcPts val="1200"/>
              </a:spcAft>
              <a:buFont typeface="Wingdings" panose="05000000000000000000" pitchFamily="2" charset="2"/>
              <a:buChar char="ü"/>
            </a:pPr>
            <a:r>
              <a:rPr lang="en-US" sz="1400" b="1" dirty="0"/>
              <a:t>Dublin Core bibliographic &amp; DCAT-US V1.1 (Project Open Data Metadata)</a:t>
            </a:r>
          </a:p>
          <a:p>
            <a:pPr>
              <a:lnSpc>
                <a:spcPct val="100000"/>
              </a:lnSpc>
              <a:spcBef>
                <a:spcPts val="0"/>
              </a:spcBef>
              <a:spcAft>
                <a:spcPts val="1200"/>
              </a:spcAft>
              <a:buFont typeface="Wingdings" panose="05000000000000000000" pitchFamily="2" charset="2"/>
              <a:buChar char="ü"/>
            </a:pPr>
            <a:r>
              <a:rPr lang="en-US" sz="1400" b="1" dirty="0"/>
              <a:t>1 Fed and 2 Fellows with specific Data Curation training as part of MLIS &amp; we are working the DCN CURATED workflow into our process for 2023-10-01</a:t>
            </a:r>
          </a:p>
          <a:p>
            <a:pPr>
              <a:lnSpc>
                <a:spcPct val="100000"/>
              </a:lnSpc>
              <a:spcBef>
                <a:spcPts val="0"/>
              </a:spcBef>
              <a:spcAft>
                <a:spcPts val="1600"/>
              </a:spcAft>
              <a:buFont typeface="Wingdings" panose="05000000000000000000" pitchFamily="2" charset="2"/>
              <a:buChar char="ü"/>
            </a:pPr>
            <a:r>
              <a:rPr lang="en-US" sz="1400" b="1" dirty="0"/>
              <a:t>All DOT-produced data is in the Public Domain &amp; we encourage researchers to get CC or appropriate licenses. Called out in metadata.</a:t>
            </a:r>
          </a:p>
          <a:p>
            <a:pPr>
              <a:lnSpc>
                <a:spcPct val="100000"/>
              </a:lnSpc>
              <a:spcBef>
                <a:spcPts val="0"/>
              </a:spcBef>
              <a:spcAft>
                <a:spcPts val="1600"/>
              </a:spcAft>
              <a:buFont typeface="Wingdings" panose="05000000000000000000" pitchFamily="2" charset="2"/>
              <a:buChar char="ü"/>
            </a:pPr>
            <a:r>
              <a:rPr lang="en-US" sz="1400" b="1" dirty="0"/>
              <a:t>Push for submission of open formats, or documentation of proprietary formats.</a:t>
            </a:r>
          </a:p>
          <a:p>
            <a:pPr>
              <a:lnSpc>
                <a:spcPct val="100000"/>
              </a:lnSpc>
              <a:spcBef>
                <a:spcPts val="0"/>
              </a:spcBef>
              <a:spcAft>
                <a:spcPts val="1600"/>
              </a:spcAft>
              <a:buFont typeface="Wingdings" panose="05000000000000000000" pitchFamily="2" charset="2"/>
              <a:buChar char="ü"/>
            </a:pPr>
            <a:r>
              <a:rPr lang="en-US" sz="1400" b="1" dirty="0"/>
              <a:t>Documentation includes version control; we will improve Provenance with CURATED</a:t>
            </a:r>
          </a:p>
        </p:txBody>
      </p:sp>
      <p:sp>
        <p:nvSpPr>
          <p:cNvPr id="6" name="Slide Number Placeholder 5">
            <a:extLst>
              <a:ext uri="{FF2B5EF4-FFF2-40B4-BE49-F238E27FC236}">
                <a16:creationId xmlns:a16="http://schemas.microsoft.com/office/drawing/2014/main" id="{1C554D9F-1895-486E-BFBA-905BB2D29E08}"/>
              </a:ext>
            </a:extLst>
          </p:cNvPr>
          <p:cNvSpPr>
            <a:spLocks noGrp="1"/>
          </p:cNvSpPr>
          <p:nvPr>
            <p:ph type="sldNum" sz="quarter" idx="33"/>
          </p:nvPr>
        </p:nvSpPr>
        <p:spPr>
          <a:noFill/>
        </p:spPr>
        <p:txBody>
          <a:bodyPr/>
          <a:lstStyle/>
          <a:p>
            <a:fld id="{19B51A1E-902D-48AF-9020-955120F399B6}" type="slidenum">
              <a:rPr lang="en-US" smtClean="0"/>
              <a:pPr/>
              <a:t>21</a:t>
            </a:fld>
            <a:endParaRPr lang="en-US" dirty="0"/>
          </a:p>
        </p:txBody>
      </p:sp>
    </p:spTree>
    <p:extLst>
      <p:ext uri="{BB962C8B-B14F-4D97-AF65-F5344CB8AC3E}">
        <p14:creationId xmlns:p14="http://schemas.microsoft.com/office/powerpoint/2010/main" val="36483688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69574"/>
            <a:ext cx="7235688" cy="684740"/>
          </a:xfrm>
        </p:spPr>
        <p:txBody>
          <a:bodyPr anchor="b"/>
          <a:lstStyle/>
          <a:p>
            <a:r>
              <a:rPr lang="en-US" dirty="0"/>
              <a:t>ROSA P &amp; the Desirable Characteristics: </a:t>
            </a:r>
            <a:br>
              <a:rPr lang="en-US" dirty="0"/>
            </a:br>
            <a:r>
              <a:rPr lang="en-US" dirty="0"/>
              <a:t>Technology</a:t>
            </a:r>
          </a:p>
        </p:txBody>
      </p:sp>
      <p:pic>
        <p:nvPicPr>
          <p:cNvPr id="4" name="Picture 3" descr="Screen capture of the Repository &amp; Open Science Access Portal (ROSA P) as it appears on June 19, 2023. Image includes branding text for the U.S. Department of Transportation, the Bureau of Transportation Statistics, and the National Transportation Library. The header and much of the text is in blue, and the background is white. Five reports or collections are highlighted with images, including: Transportation Statistics Annual Report 2022; Pocket Guide to Transportation 2023; University Transportation Centers collection; the Public Roads Magazine collection; and, the National Transportation Statistics collection. ">
            <a:extLst>
              <a:ext uri="{FF2B5EF4-FFF2-40B4-BE49-F238E27FC236}">
                <a16:creationId xmlns:a16="http://schemas.microsoft.com/office/drawing/2014/main" id="{C3B66C75-B462-4291-8CDF-B535DA8A879E}"/>
              </a:ext>
            </a:extLst>
          </p:cNvPr>
          <p:cNvPicPr>
            <a:picLocks noChangeAspect="1"/>
          </p:cNvPicPr>
          <p:nvPr/>
        </p:nvPicPr>
        <p:blipFill>
          <a:blip r:embed="rId3"/>
          <a:stretch>
            <a:fillRect/>
          </a:stretch>
        </p:blipFill>
        <p:spPr>
          <a:xfrm>
            <a:off x="457200" y="822960"/>
            <a:ext cx="1231694" cy="914400"/>
          </a:xfrm>
          <a:prstGeom prst="rect">
            <a:avLst/>
          </a:prstGeom>
          <a:ln>
            <a:solidFill>
              <a:schemeClr val="accent1"/>
            </a:solidFill>
          </a:ln>
        </p:spPr>
      </p:pic>
      <p:sp>
        <p:nvSpPr>
          <p:cNvPr id="7" name="Content Placeholder 3">
            <a:extLst>
              <a:ext uri="{FF2B5EF4-FFF2-40B4-BE49-F238E27FC236}">
                <a16:creationId xmlns:a16="http://schemas.microsoft.com/office/drawing/2014/main" id="{57160602-726A-403B-A22E-CFE0AFF6119F}"/>
              </a:ext>
            </a:extLst>
          </p:cNvPr>
          <p:cNvSpPr txBox="1">
            <a:spLocks/>
          </p:cNvSpPr>
          <p:nvPr/>
        </p:nvSpPr>
        <p:spPr>
          <a:xfrm>
            <a:off x="1715674" y="867265"/>
            <a:ext cx="2969435" cy="3855564"/>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00000"/>
              </a:lnSpc>
              <a:spcBef>
                <a:spcPts val="0"/>
              </a:spcBef>
              <a:spcAft>
                <a:spcPts val="1200"/>
              </a:spcAft>
              <a:buNone/>
            </a:pPr>
            <a:r>
              <a:rPr lang="en-US" sz="1800" b="1" dirty="0"/>
              <a:t>Authentication</a:t>
            </a:r>
          </a:p>
          <a:p>
            <a:pPr marL="0" indent="0" algn="r">
              <a:lnSpc>
                <a:spcPct val="100000"/>
              </a:lnSpc>
              <a:spcBef>
                <a:spcPts val="0"/>
              </a:spcBef>
              <a:spcAft>
                <a:spcPts val="1800"/>
              </a:spcAft>
              <a:buNone/>
            </a:pPr>
            <a:r>
              <a:rPr lang="en-US" sz="1800" b="1" dirty="0"/>
              <a:t>Long-term Technical Sustainability</a:t>
            </a:r>
          </a:p>
          <a:p>
            <a:pPr marL="0" indent="0" algn="r">
              <a:lnSpc>
                <a:spcPct val="100000"/>
              </a:lnSpc>
              <a:spcBef>
                <a:spcPts val="0"/>
              </a:spcBef>
              <a:spcAft>
                <a:spcPts val="4000"/>
              </a:spcAft>
              <a:buNone/>
            </a:pPr>
            <a:r>
              <a:rPr lang="en-US" sz="1800" b="1" dirty="0"/>
              <a:t>Security and Integrity</a:t>
            </a:r>
          </a:p>
        </p:txBody>
      </p:sp>
      <p:sp>
        <p:nvSpPr>
          <p:cNvPr id="2" name="Content Placeholder 3">
            <a:extLst>
              <a:ext uri="{FF2B5EF4-FFF2-40B4-BE49-F238E27FC236}">
                <a16:creationId xmlns:a16="http://schemas.microsoft.com/office/drawing/2014/main" id="{D10D1A8A-5092-696D-9638-B8E46EA2B32E}"/>
              </a:ext>
            </a:extLst>
          </p:cNvPr>
          <p:cNvSpPr txBox="1">
            <a:spLocks/>
          </p:cNvSpPr>
          <p:nvPr/>
        </p:nvSpPr>
        <p:spPr>
          <a:xfrm>
            <a:off x="4819536" y="915970"/>
            <a:ext cx="3867264" cy="4227530"/>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0"/>
              </a:spcBef>
              <a:spcAft>
                <a:spcPts val="1200"/>
              </a:spcAft>
              <a:buFont typeface="Times New Roman" panose="02020603050405020304" pitchFamily="18" charset="0"/>
              <a:buChar char="⁓"/>
            </a:pPr>
            <a:r>
              <a:rPr lang="en-US" sz="1400" b="1" dirty="0"/>
              <a:t>All submissions are mediated by humans</a:t>
            </a:r>
          </a:p>
          <a:p>
            <a:pPr>
              <a:lnSpc>
                <a:spcPct val="100000"/>
              </a:lnSpc>
              <a:spcBef>
                <a:spcPts val="0"/>
              </a:spcBef>
              <a:spcAft>
                <a:spcPts val="1200"/>
              </a:spcAft>
              <a:buFont typeface="Times New Roman" panose="02020603050405020304" pitchFamily="18" charset="0"/>
              <a:buChar char="⁓"/>
            </a:pPr>
            <a:r>
              <a:rPr lang="en-US" sz="1400" b="1" dirty="0"/>
              <a:t>We employ 3-2-1 Backups, and expect to be around for a while, but we could use a more explicit and documented plan.</a:t>
            </a:r>
          </a:p>
          <a:p>
            <a:pPr>
              <a:lnSpc>
                <a:spcPct val="100000"/>
              </a:lnSpc>
              <a:spcBef>
                <a:spcPts val="0"/>
              </a:spcBef>
              <a:spcAft>
                <a:spcPts val="1200"/>
              </a:spcAft>
              <a:buFont typeface="Times New Roman" panose="02020603050405020304" pitchFamily="18" charset="0"/>
              <a:buChar char="⁓"/>
            </a:pPr>
            <a:r>
              <a:rPr lang="en-US" sz="1400" b="1" dirty="0"/>
              <a:t>Data in ROSA P is not supposed to be sensitive. We would benefit from more robust documentation. DOT has Secure Data Commons for more sensitive data.</a:t>
            </a:r>
          </a:p>
        </p:txBody>
      </p:sp>
      <p:sp>
        <p:nvSpPr>
          <p:cNvPr id="6" name="Slide Number Placeholder 5">
            <a:extLst>
              <a:ext uri="{FF2B5EF4-FFF2-40B4-BE49-F238E27FC236}">
                <a16:creationId xmlns:a16="http://schemas.microsoft.com/office/drawing/2014/main" id="{1C554D9F-1895-486E-BFBA-905BB2D29E08}"/>
              </a:ext>
            </a:extLst>
          </p:cNvPr>
          <p:cNvSpPr>
            <a:spLocks noGrp="1"/>
          </p:cNvSpPr>
          <p:nvPr>
            <p:ph type="sldNum" sz="quarter" idx="33"/>
          </p:nvPr>
        </p:nvSpPr>
        <p:spPr>
          <a:noFill/>
        </p:spPr>
        <p:txBody>
          <a:bodyPr/>
          <a:lstStyle/>
          <a:p>
            <a:fld id="{19B51A1E-902D-48AF-9020-955120F399B6}" type="slidenum">
              <a:rPr lang="en-US" smtClean="0"/>
              <a:pPr/>
              <a:t>22</a:t>
            </a:fld>
            <a:endParaRPr lang="en-US" dirty="0"/>
          </a:p>
        </p:txBody>
      </p:sp>
    </p:spTree>
    <p:extLst>
      <p:ext uri="{BB962C8B-B14F-4D97-AF65-F5344CB8AC3E}">
        <p14:creationId xmlns:p14="http://schemas.microsoft.com/office/powerpoint/2010/main" val="27543224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69574"/>
            <a:ext cx="7235688" cy="684740"/>
          </a:xfrm>
        </p:spPr>
        <p:txBody>
          <a:bodyPr anchor="b"/>
          <a:lstStyle/>
          <a:p>
            <a:r>
              <a:rPr lang="en-US" dirty="0"/>
              <a:t>ROSA P &amp; the Desirable Characteristics: </a:t>
            </a:r>
            <a:br>
              <a:rPr lang="en-US" dirty="0"/>
            </a:br>
            <a:r>
              <a:rPr lang="en-US" dirty="0"/>
              <a:t>Additional Considerations for Human Data</a:t>
            </a:r>
          </a:p>
        </p:txBody>
      </p:sp>
      <p:pic>
        <p:nvPicPr>
          <p:cNvPr id="4" name="Picture 3" descr="Screen capture of the Repository &amp; Open Science Access Portal (ROSA P) as it appears on June 19, 2023. Image includes branding text for the U.S. Department of Transportation, the Bureau of Transportation Statistics, and the National Transportation Library. The header and much of the text is in blue, and the background is white. Five reports or collections are highlighted with images, including: Transportation Statistics Annual Report 2022; Pocket Guide to Transportation 2023; University Transportation Centers collection; the Public Roads Magazine collection; and, the National Transportation Statistics collection. ">
            <a:extLst>
              <a:ext uri="{FF2B5EF4-FFF2-40B4-BE49-F238E27FC236}">
                <a16:creationId xmlns:a16="http://schemas.microsoft.com/office/drawing/2014/main" id="{C3B66C75-B462-4291-8CDF-B535DA8A879E}"/>
              </a:ext>
            </a:extLst>
          </p:cNvPr>
          <p:cNvPicPr>
            <a:picLocks noChangeAspect="1"/>
          </p:cNvPicPr>
          <p:nvPr/>
        </p:nvPicPr>
        <p:blipFill>
          <a:blip r:embed="rId3"/>
          <a:stretch>
            <a:fillRect/>
          </a:stretch>
        </p:blipFill>
        <p:spPr>
          <a:xfrm>
            <a:off x="457200" y="822960"/>
            <a:ext cx="1231694" cy="914400"/>
          </a:xfrm>
          <a:prstGeom prst="rect">
            <a:avLst/>
          </a:prstGeom>
          <a:ln>
            <a:solidFill>
              <a:schemeClr val="accent1"/>
            </a:solidFill>
          </a:ln>
        </p:spPr>
      </p:pic>
      <p:sp>
        <p:nvSpPr>
          <p:cNvPr id="7" name="Content Placeholder 3">
            <a:extLst>
              <a:ext uri="{FF2B5EF4-FFF2-40B4-BE49-F238E27FC236}">
                <a16:creationId xmlns:a16="http://schemas.microsoft.com/office/drawing/2014/main" id="{57160602-726A-403B-A22E-CFE0AFF6119F}"/>
              </a:ext>
            </a:extLst>
          </p:cNvPr>
          <p:cNvSpPr txBox="1">
            <a:spLocks/>
          </p:cNvSpPr>
          <p:nvPr/>
        </p:nvSpPr>
        <p:spPr>
          <a:xfrm>
            <a:off x="1715674" y="867265"/>
            <a:ext cx="2969435" cy="3855564"/>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00000"/>
              </a:lnSpc>
              <a:spcBef>
                <a:spcPts val="0"/>
              </a:spcBef>
              <a:spcAft>
                <a:spcPts val="1200"/>
              </a:spcAft>
              <a:buNone/>
            </a:pPr>
            <a:r>
              <a:rPr lang="en-US" sz="1800" b="1" dirty="0"/>
              <a:t>Fidelity to Consent</a:t>
            </a:r>
          </a:p>
          <a:p>
            <a:pPr marL="0" indent="0" algn="r">
              <a:lnSpc>
                <a:spcPct val="100000"/>
              </a:lnSpc>
              <a:spcBef>
                <a:spcPts val="0"/>
              </a:spcBef>
              <a:spcAft>
                <a:spcPts val="1200"/>
              </a:spcAft>
              <a:buNone/>
            </a:pPr>
            <a:r>
              <a:rPr lang="en-US" sz="1800" b="1" dirty="0"/>
              <a:t>Security</a:t>
            </a:r>
          </a:p>
          <a:p>
            <a:pPr marL="0" indent="0" algn="r">
              <a:lnSpc>
                <a:spcPct val="100000"/>
              </a:lnSpc>
              <a:spcBef>
                <a:spcPts val="0"/>
              </a:spcBef>
              <a:spcAft>
                <a:spcPts val="1200"/>
              </a:spcAft>
              <a:buNone/>
            </a:pPr>
            <a:r>
              <a:rPr lang="en-US" sz="1800" b="1" dirty="0"/>
              <a:t>Limited Use Compliant</a:t>
            </a:r>
          </a:p>
          <a:p>
            <a:pPr marL="0" indent="0" algn="r">
              <a:lnSpc>
                <a:spcPct val="100000"/>
              </a:lnSpc>
              <a:spcBef>
                <a:spcPts val="0"/>
              </a:spcBef>
              <a:spcAft>
                <a:spcPts val="1200"/>
              </a:spcAft>
              <a:buNone/>
            </a:pPr>
            <a:r>
              <a:rPr lang="en-US" sz="1800" b="1" dirty="0"/>
              <a:t>Download Control</a:t>
            </a:r>
          </a:p>
          <a:p>
            <a:pPr marL="0" indent="0" algn="r">
              <a:lnSpc>
                <a:spcPct val="100000"/>
              </a:lnSpc>
              <a:spcBef>
                <a:spcPts val="0"/>
              </a:spcBef>
              <a:spcAft>
                <a:spcPts val="1200"/>
              </a:spcAft>
              <a:buNone/>
            </a:pPr>
            <a:r>
              <a:rPr lang="en-US" sz="1800" b="1" dirty="0"/>
              <a:t>Request Review</a:t>
            </a:r>
          </a:p>
          <a:p>
            <a:pPr marL="0" indent="0" algn="r">
              <a:lnSpc>
                <a:spcPct val="100000"/>
              </a:lnSpc>
              <a:spcBef>
                <a:spcPts val="0"/>
              </a:spcBef>
              <a:spcAft>
                <a:spcPts val="1200"/>
              </a:spcAft>
              <a:buNone/>
            </a:pPr>
            <a:r>
              <a:rPr lang="en-US" sz="1800" b="1" dirty="0"/>
              <a:t>Plan for Breach</a:t>
            </a:r>
          </a:p>
          <a:p>
            <a:pPr marL="0" indent="0" algn="r">
              <a:lnSpc>
                <a:spcPct val="100000"/>
              </a:lnSpc>
              <a:spcBef>
                <a:spcPts val="0"/>
              </a:spcBef>
              <a:spcAft>
                <a:spcPts val="1200"/>
              </a:spcAft>
              <a:buNone/>
            </a:pPr>
            <a:r>
              <a:rPr lang="en-US" sz="1800" b="1" dirty="0"/>
              <a:t>Accountability</a:t>
            </a:r>
          </a:p>
        </p:txBody>
      </p:sp>
      <p:sp>
        <p:nvSpPr>
          <p:cNvPr id="2" name="Content Placeholder 3">
            <a:extLst>
              <a:ext uri="{FF2B5EF4-FFF2-40B4-BE49-F238E27FC236}">
                <a16:creationId xmlns:a16="http://schemas.microsoft.com/office/drawing/2014/main" id="{D10D1A8A-5092-696D-9638-B8E46EA2B32E}"/>
              </a:ext>
            </a:extLst>
          </p:cNvPr>
          <p:cNvSpPr txBox="1">
            <a:spLocks/>
          </p:cNvSpPr>
          <p:nvPr/>
        </p:nvSpPr>
        <p:spPr>
          <a:xfrm>
            <a:off x="4819536" y="915970"/>
            <a:ext cx="3867264" cy="4227530"/>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0"/>
              </a:spcBef>
              <a:spcAft>
                <a:spcPts val="1200"/>
              </a:spcAft>
            </a:pPr>
            <a:r>
              <a:rPr lang="en-US" sz="1400" b="1" dirty="0"/>
              <a:t>ROSA P is not designed to secure and share sensitive human subject data. DOT protects and provides that data through other means.</a:t>
            </a:r>
          </a:p>
        </p:txBody>
      </p:sp>
      <p:sp>
        <p:nvSpPr>
          <p:cNvPr id="6" name="Slide Number Placeholder 5">
            <a:extLst>
              <a:ext uri="{FF2B5EF4-FFF2-40B4-BE49-F238E27FC236}">
                <a16:creationId xmlns:a16="http://schemas.microsoft.com/office/drawing/2014/main" id="{1C554D9F-1895-486E-BFBA-905BB2D29E08}"/>
              </a:ext>
            </a:extLst>
          </p:cNvPr>
          <p:cNvSpPr>
            <a:spLocks noGrp="1"/>
          </p:cNvSpPr>
          <p:nvPr>
            <p:ph type="sldNum" sz="quarter" idx="33"/>
          </p:nvPr>
        </p:nvSpPr>
        <p:spPr>
          <a:noFill/>
        </p:spPr>
        <p:txBody>
          <a:bodyPr/>
          <a:lstStyle/>
          <a:p>
            <a:fld id="{19B51A1E-902D-48AF-9020-955120F399B6}" type="slidenum">
              <a:rPr lang="en-US" smtClean="0"/>
              <a:pPr/>
              <a:t>23</a:t>
            </a:fld>
            <a:endParaRPr lang="en-US" dirty="0"/>
          </a:p>
        </p:txBody>
      </p:sp>
    </p:spTree>
    <p:extLst>
      <p:ext uri="{BB962C8B-B14F-4D97-AF65-F5344CB8AC3E}">
        <p14:creationId xmlns:p14="http://schemas.microsoft.com/office/powerpoint/2010/main" val="5927799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69574"/>
            <a:ext cx="7200900" cy="684740"/>
          </a:xfrm>
        </p:spPr>
        <p:txBody>
          <a:bodyPr anchor="b"/>
          <a:lstStyle/>
          <a:p>
            <a:r>
              <a:rPr lang="en-US" dirty="0"/>
              <a:t>Helping DOT-funded Researchers:</a:t>
            </a:r>
            <a:br>
              <a:rPr lang="en-US" dirty="0"/>
            </a:br>
            <a:r>
              <a:rPr lang="en-US" dirty="0"/>
              <a:t>Guidelines for Evaluating Repositories</a:t>
            </a:r>
          </a:p>
        </p:txBody>
      </p:sp>
      <p:sp>
        <p:nvSpPr>
          <p:cNvPr id="7" name="Content Placeholder 3">
            <a:extLst>
              <a:ext uri="{FF2B5EF4-FFF2-40B4-BE49-F238E27FC236}">
                <a16:creationId xmlns:a16="http://schemas.microsoft.com/office/drawing/2014/main" id="{57160602-726A-403B-A22E-CFE0AFF6119F}"/>
              </a:ext>
            </a:extLst>
          </p:cNvPr>
          <p:cNvSpPr txBox="1">
            <a:spLocks/>
          </p:cNvSpPr>
          <p:nvPr/>
        </p:nvSpPr>
        <p:spPr>
          <a:xfrm>
            <a:off x="480762" y="867265"/>
            <a:ext cx="4091238" cy="2648933"/>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lnSpc>
                <a:spcPct val="100000"/>
              </a:lnSpc>
              <a:spcBef>
                <a:spcPts val="0"/>
              </a:spcBef>
              <a:spcAft>
                <a:spcPts val="1200"/>
              </a:spcAft>
              <a:buFont typeface="+mj-lt"/>
              <a:buAutoNum type="arabicPeriod"/>
            </a:pPr>
            <a:r>
              <a:rPr lang="en-US" sz="1800" b="1" dirty="0"/>
              <a:t>Since 2016, hosted “Guidelines for Evaluating Repositories for Conformance with the DOT Public Access Plan” webpage</a:t>
            </a:r>
          </a:p>
          <a:p>
            <a:pPr marL="342900" indent="-342900">
              <a:lnSpc>
                <a:spcPct val="100000"/>
              </a:lnSpc>
              <a:spcBef>
                <a:spcPts val="0"/>
              </a:spcBef>
              <a:spcAft>
                <a:spcPts val="1200"/>
              </a:spcAft>
              <a:buFont typeface="+mj-lt"/>
              <a:buAutoNum type="arabicPeriod"/>
            </a:pPr>
            <a:r>
              <a:rPr lang="en-US" sz="1800" b="1" dirty="0"/>
              <a:t>Based on the Data Seal of Approval criteria of the time</a:t>
            </a:r>
          </a:p>
          <a:p>
            <a:pPr marL="342900" indent="-342900">
              <a:lnSpc>
                <a:spcPct val="100000"/>
              </a:lnSpc>
              <a:spcBef>
                <a:spcPts val="0"/>
              </a:spcBef>
              <a:spcAft>
                <a:spcPts val="1200"/>
              </a:spcAft>
              <a:buFont typeface="+mj-lt"/>
              <a:buAutoNum type="arabicPeriod"/>
            </a:pPr>
            <a:r>
              <a:rPr lang="en-US" sz="1800" b="1" dirty="0"/>
              <a:t>This will get updated to match the Desirable Characteristics </a:t>
            </a:r>
          </a:p>
        </p:txBody>
      </p:sp>
      <p:pic>
        <p:nvPicPr>
          <p:cNvPr id="4" name="Picture 3" descr="Image of webpage: United States. Department of Transportation. (2022). Guidelines for Evaluating Repositories for Conformance with the DOT Public Access Plan. https://doi.org/10.21949/1520563 ">
            <a:extLst>
              <a:ext uri="{FF2B5EF4-FFF2-40B4-BE49-F238E27FC236}">
                <a16:creationId xmlns:a16="http://schemas.microsoft.com/office/drawing/2014/main" id="{C3B66C75-B462-4291-8CDF-B535DA8A879E}"/>
              </a:ext>
            </a:extLst>
          </p:cNvPr>
          <p:cNvPicPr>
            <a:picLocks noChangeAspect="1"/>
          </p:cNvPicPr>
          <p:nvPr/>
        </p:nvPicPr>
        <p:blipFill>
          <a:blip r:embed="rId3"/>
          <a:srcRect/>
          <a:stretch/>
        </p:blipFill>
        <p:spPr>
          <a:xfrm>
            <a:off x="5092359" y="822960"/>
            <a:ext cx="3085283" cy="3472434"/>
          </a:xfrm>
          <a:prstGeom prst="rect">
            <a:avLst/>
          </a:prstGeom>
          <a:ln w="25400">
            <a:solidFill>
              <a:schemeClr val="accent1"/>
            </a:solidFill>
          </a:ln>
        </p:spPr>
      </p:pic>
      <p:sp>
        <p:nvSpPr>
          <p:cNvPr id="5" name="Content Placeholder 3">
            <a:extLst>
              <a:ext uri="{FF2B5EF4-FFF2-40B4-BE49-F238E27FC236}">
                <a16:creationId xmlns:a16="http://schemas.microsoft.com/office/drawing/2014/main" id="{85F1AF5C-0830-30A9-A28F-BB35E329F147}"/>
              </a:ext>
            </a:extLst>
          </p:cNvPr>
          <p:cNvSpPr txBox="1">
            <a:spLocks/>
          </p:cNvSpPr>
          <p:nvPr/>
        </p:nvSpPr>
        <p:spPr>
          <a:xfrm>
            <a:off x="4588024" y="4389120"/>
            <a:ext cx="4091238" cy="633168"/>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spcAft>
                <a:spcPts val="1200"/>
              </a:spcAft>
              <a:buNone/>
            </a:pPr>
            <a:r>
              <a:rPr lang="en-US" sz="1200" dirty="0"/>
              <a:t>United States. Department of Transportation. (2022). Guidelines for Evaluating Repositories for Conformance with the DOT Public Access Plan. </a:t>
            </a:r>
            <a:r>
              <a:rPr lang="en-US" sz="1200" dirty="0">
                <a:hlinkClick r:id="rId4"/>
              </a:rPr>
              <a:t>https://doi.org/10.21949/1520563</a:t>
            </a:r>
            <a:r>
              <a:rPr lang="en-US" sz="1200" dirty="0"/>
              <a:t> </a:t>
            </a:r>
          </a:p>
        </p:txBody>
      </p:sp>
      <p:sp>
        <p:nvSpPr>
          <p:cNvPr id="6" name="Slide Number Placeholder 5">
            <a:extLst>
              <a:ext uri="{FF2B5EF4-FFF2-40B4-BE49-F238E27FC236}">
                <a16:creationId xmlns:a16="http://schemas.microsoft.com/office/drawing/2014/main" id="{1C554D9F-1895-486E-BFBA-905BB2D29E08}"/>
              </a:ext>
            </a:extLst>
          </p:cNvPr>
          <p:cNvSpPr>
            <a:spLocks noGrp="1"/>
          </p:cNvSpPr>
          <p:nvPr>
            <p:ph type="sldNum" sz="quarter" idx="33"/>
          </p:nvPr>
        </p:nvSpPr>
        <p:spPr>
          <a:noFill/>
        </p:spPr>
        <p:txBody>
          <a:bodyPr/>
          <a:lstStyle/>
          <a:p>
            <a:fld id="{19B51A1E-902D-48AF-9020-955120F399B6}" type="slidenum">
              <a:rPr lang="en-US" smtClean="0"/>
              <a:pPr/>
              <a:t>24</a:t>
            </a:fld>
            <a:endParaRPr lang="en-US" dirty="0"/>
          </a:p>
        </p:txBody>
      </p:sp>
    </p:spTree>
    <p:extLst>
      <p:ext uri="{BB962C8B-B14F-4D97-AF65-F5344CB8AC3E}">
        <p14:creationId xmlns:p14="http://schemas.microsoft.com/office/powerpoint/2010/main" val="2579025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69574"/>
            <a:ext cx="7200900" cy="684740"/>
          </a:xfrm>
        </p:spPr>
        <p:txBody>
          <a:bodyPr anchor="b"/>
          <a:lstStyle/>
          <a:p>
            <a:r>
              <a:rPr lang="en-US" dirty="0"/>
              <a:t>Helping DOT-funded Researchers:</a:t>
            </a:r>
            <a:br>
              <a:rPr lang="en-US" dirty="0"/>
            </a:br>
            <a:r>
              <a:rPr lang="en-US" dirty="0"/>
              <a:t>List of Conformant Repositories</a:t>
            </a:r>
          </a:p>
        </p:txBody>
      </p:sp>
      <p:sp>
        <p:nvSpPr>
          <p:cNvPr id="7" name="Content Placeholder 3">
            <a:extLst>
              <a:ext uri="{FF2B5EF4-FFF2-40B4-BE49-F238E27FC236}">
                <a16:creationId xmlns:a16="http://schemas.microsoft.com/office/drawing/2014/main" id="{57160602-726A-403B-A22E-CFE0AFF6119F}"/>
              </a:ext>
            </a:extLst>
          </p:cNvPr>
          <p:cNvSpPr txBox="1">
            <a:spLocks/>
          </p:cNvSpPr>
          <p:nvPr/>
        </p:nvSpPr>
        <p:spPr>
          <a:xfrm>
            <a:off x="480762" y="867265"/>
            <a:ext cx="4091238" cy="3956983"/>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lnSpc>
                <a:spcPct val="100000"/>
              </a:lnSpc>
              <a:spcBef>
                <a:spcPts val="0"/>
              </a:spcBef>
              <a:spcAft>
                <a:spcPts val="1200"/>
              </a:spcAft>
              <a:buFont typeface="+mj-lt"/>
              <a:buAutoNum type="arabicPeriod"/>
            </a:pPr>
            <a:r>
              <a:rPr lang="en-US" sz="1800" b="1" dirty="0"/>
              <a:t>Since 2016, hosted “Data Repositories Conformant with the DOT Public Access Plan” webpage</a:t>
            </a:r>
          </a:p>
          <a:p>
            <a:pPr marL="342900" indent="-342900">
              <a:lnSpc>
                <a:spcPct val="100000"/>
              </a:lnSpc>
              <a:spcBef>
                <a:spcPts val="0"/>
              </a:spcBef>
              <a:spcAft>
                <a:spcPts val="1200"/>
              </a:spcAft>
              <a:buFont typeface="+mj-lt"/>
              <a:buAutoNum type="arabicPeriod"/>
            </a:pPr>
            <a:r>
              <a:rPr lang="en-US" sz="1800" b="1" dirty="0"/>
              <a:t>NTL staff or researchers suggest repository</a:t>
            </a:r>
          </a:p>
          <a:p>
            <a:pPr marL="342900" indent="-342900">
              <a:lnSpc>
                <a:spcPct val="100000"/>
              </a:lnSpc>
              <a:spcBef>
                <a:spcPts val="0"/>
              </a:spcBef>
              <a:spcAft>
                <a:spcPts val="1200"/>
              </a:spcAft>
              <a:buFont typeface="+mj-lt"/>
              <a:buAutoNum type="arabicPeriod"/>
            </a:pPr>
            <a:r>
              <a:rPr lang="en-US" sz="1800" b="1" dirty="0"/>
              <a:t>If willing to be included, repository provides its Data Seal of Approval, Core Trust Seal, or other certification; or fills out questionnaire based on Data Seal of Approval.</a:t>
            </a:r>
          </a:p>
          <a:p>
            <a:pPr marL="342900" indent="-342900">
              <a:lnSpc>
                <a:spcPct val="100000"/>
              </a:lnSpc>
              <a:spcBef>
                <a:spcPts val="0"/>
              </a:spcBef>
              <a:spcAft>
                <a:spcPts val="1200"/>
              </a:spcAft>
              <a:buFont typeface="+mj-lt"/>
              <a:buAutoNum type="arabicPeriod"/>
            </a:pPr>
            <a:r>
              <a:rPr lang="en-US" sz="1800" b="1" dirty="0"/>
              <a:t>Questionnaire will change to reflect Desirable Characteristics</a:t>
            </a:r>
          </a:p>
        </p:txBody>
      </p:sp>
      <p:pic>
        <p:nvPicPr>
          <p:cNvPr id="4" name="Picture 3" descr="Image of webpage called; United States. Department of Transportation. (2022). Data Repositories Conformant with the DOT Public Access Plan. https://doi.org/10.21949/1520566 ">
            <a:extLst>
              <a:ext uri="{FF2B5EF4-FFF2-40B4-BE49-F238E27FC236}">
                <a16:creationId xmlns:a16="http://schemas.microsoft.com/office/drawing/2014/main" id="{C3B66C75-B462-4291-8CDF-B535DA8A879E}"/>
              </a:ext>
            </a:extLst>
          </p:cNvPr>
          <p:cNvPicPr>
            <a:picLocks noChangeAspect="1"/>
          </p:cNvPicPr>
          <p:nvPr/>
        </p:nvPicPr>
        <p:blipFill>
          <a:blip r:embed="rId3"/>
          <a:srcRect/>
          <a:stretch/>
        </p:blipFill>
        <p:spPr>
          <a:xfrm>
            <a:off x="5441424" y="822960"/>
            <a:ext cx="2387152" cy="3472434"/>
          </a:xfrm>
          <a:prstGeom prst="rect">
            <a:avLst/>
          </a:prstGeom>
          <a:ln w="25400">
            <a:solidFill>
              <a:schemeClr val="accent1"/>
            </a:solidFill>
          </a:ln>
        </p:spPr>
      </p:pic>
      <p:sp>
        <p:nvSpPr>
          <p:cNvPr id="5" name="Content Placeholder 3">
            <a:extLst>
              <a:ext uri="{FF2B5EF4-FFF2-40B4-BE49-F238E27FC236}">
                <a16:creationId xmlns:a16="http://schemas.microsoft.com/office/drawing/2014/main" id="{85F1AF5C-0830-30A9-A28F-BB35E329F147}"/>
              </a:ext>
            </a:extLst>
          </p:cNvPr>
          <p:cNvSpPr txBox="1">
            <a:spLocks/>
          </p:cNvSpPr>
          <p:nvPr/>
        </p:nvSpPr>
        <p:spPr>
          <a:xfrm>
            <a:off x="4741120" y="4389120"/>
            <a:ext cx="3780714" cy="633168"/>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spcAft>
                <a:spcPts val="1200"/>
              </a:spcAft>
              <a:buNone/>
            </a:pPr>
            <a:r>
              <a:rPr lang="en-US" sz="1200" dirty="0"/>
              <a:t>United States. Department of Transportation. (2022). Data Repositories Conformant with the DOT Public Access Plan. </a:t>
            </a:r>
            <a:r>
              <a:rPr lang="en-US" sz="1200" dirty="0">
                <a:hlinkClick r:id="rId4"/>
              </a:rPr>
              <a:t>https://doi.org/10.21949/1520566</a:t>
            </a:r>
            <a:r>
              <a:rPr lang="en-US" sz="1200" dirty="0"/>
              <a:t> </a:t>
            </a:r>
          </a:p>
        </p:txBody>
      </p:sp>
      <p:sp>
        <p:nvSpPr>
          <p:cNvPr id="6" name="Slide Number Placeholder 5">
            <a:extLst>
              <a:ext uri="{FF2B5EF4-FFF2-40B4-BE49-F238E27FC236}">
                <a16:creationId xmlns:a16="http://schemas.microsoft.com/office/drawing/2014/main" id="{1C554D9F-1895-486E-BFBA-905BB2D29E08}"/>
              </a:ext>
            </a:extLst>
          </p:cNvPr>
          <p:cNvSpPr>
            <a:spLocks noGrp="1"/>
          </p:cNvSpPr>
          <p:nvPr>
            <p:ph type="sldNum" sz="quarter" idx="33"/>
          </p:nvPr>
        </p:nvSpPr>
        <p:spPr>
          <a:noFill/>
        </p:spPr>
        <p:txBody>
          <a:bodyPr/>
          <a:lstStyle/>
          <a:p>
            <a:fld id="{19B51A1E-902D-48AF-9020-955120F399B6}" type="slidenum">
              <a:rPr lang="en-US" smtClean="0"/>
              <a:pPr/>
              <a:t>25</a:t>
            </a:fld>
            <a:endParaRPr lang="en-US" dirty="0"/>
          </a:p>
        </p:txBody>
      </p:sp>
    </p:spTree>
    <p:extLst>
      <p:ext uri="{BB962C8B-B14F-4D97-AF65-F5344CB8AC3E}">
        <p14:creationId xmlns:p14="http://schemas.microsoft.com/office/powerpoint/2010/main" val="42202122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6543" y="1"/>
            <a:ext cx="7174461" cy="684740"/>
          </a:xfrm>
        </p:spPr>
        <p:txBody>
          <a:bodyPr/>
          <a:lstStyle/>
          <a:p>
            <a:pPr>
              <a:lnSpc>
                <a:spcPct val="100000"/>
              </a:lnSpc>
            </a:pPr>
            <a:r>
              <a:rPr lang="en-US" dirty="0"/>
              <a:t>Desirable Characteristics Called Out in DOT Public Access Plan Update Draft</a:t>
            </a:r>
          </a:p>
        </p:txBody>
      </p:sp>
      <p:sp>
        <p:nvSpPr>
          <p:cNvPr id="7" name="Content Placeholder 3">
            <a:extLst>
              <a:ext uri="{FF2B5EF4-FFF2-40B4-BE49-F238E27FC236}">
                <a16:creationId xmlns:a16="http://schemas.microsoft.com/office/drawing/2014/main" id="{57160602-726A-403B-A22E-CFE0AFF6119F}"/>
              </a:ext>
            </a:extLst>
          </p:cNvPr>
          <p:cNvSpPr txBox="1">
            <a:spLocks/>
          </p:cNvSpPr>
          <p:nvPr/>
        </p:nvSpPr>
        <p:spPr>
          <a:xfrm>
            <a:off x="480764" y="912565"/>
            <a:ext cx="4322189" cy="3942239"/>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0"/>
              </a:spcBef>
            </a:pPr>
            <a:r>
              <a:rPr lang="en-US" sz="1800" dirty="0"/>
              <a:t>Section 3.b)iii. of “Ensuring Free, Immediate, and Equitable Access to Federally Funded Research” memo says: Federal agencies should also provide guidance to researchers that ensures the digital repositories used align, to the extent practicable, with the National Science and Technology Council document entitled “Desirable Characteristics of Data Repositories for Federally Funded Research.” </a:t>
            </a:r>
          </a:p>
          <a:p>
            <a:pPr>
              <a:lnSpc>
                <a:spcPct val="100000"/>
              </a:lnSpc>
              <a:spcBef>
                <a:spcPts val="1200"/>
              </a:spcBef>
            </a:pPr>
            <a:r>
              <a:rPr lang="en-US" sz="1800" dirty="0"/>
              <a:t>DOT Draft Update calls out Desirable Characteristics by name</a:t>
            </a:r>
          </a:p>
        </p:txBody>
      </p:sp>
      <p:pic>
        <p:nvPicPr>
          <p:cNvPr id="4" name="Picture 3" descr="The cover the publication the &quot;Desirable Characteristics of Data Repositories for Federally Funded Research&quot; published by Subcommittee on Open Science and the National Science and Technology Council. Available at https://doi.org/10.5479/10088/113528">
            <a:extLst>
              <a:ext uri="{FF2B5EF4-FFF2-40B4-BE49-F238E27FC236}">
                <a16:creationId xmlns:a16="http://schemas.microsoft.com/office/drawing/2014/main" id="{ED7BA2C4-1D8B-22BA-6814-BF101ED2E6C5}"/>
              </a:ext>
            </a:extLst>
          </p:cNvPr>
          <p:cNvPicPr>
            <a:picLocks noChangeAspect="1"/>
          </p:cNvPicPr>
          <p:nvPr/>
        </p:nvPicPr>
        <p:blipFill>
          <a:blip r:embed="rId3"/>
          <a:stretch>
            <a:fillRect/>
          </a:stretch>
        </p:blipFill>
        <p:spPr>
          <a:xfrm>
            <a:off x="5636865" y="854197"/>
            <a:ext cx="2443566" cy="3193708"/>
          </a:xfrm>
          <a:prstGeom prst="rect">
            <a:avLst/>
          </a:prstGeom>
          <a:ln>
            <a:solidFill>
              <a:schemeClr val="accent1"/>
            </a:solidFill>
          </a:ln>
        </p:spPr>
      </p:pic>
      <p:sp>
        <p:nvSpPr>
          <p:cNvPr id="2" name="Content Placeholder 3">
            <a:extLst>
              <a:ext uri="{FF2B5EF4-FFF2-40B4-BE49-F238E27FC236}">
                <a16:creationId xmlns:a16="http://schemas.microsoft.com/office/drawing/2014/main" id="{206C15E6-3EF3-4D87-3770-53BFBDF6880B}"/>
              </a:ext>
            </a:extLst>
          </p:cNvPr>
          <p:cNvSpPr txBox="1">
            <a:spLocks/>
          </p:cNvSpPr>
          <p:nvPr/>
        </p:nvSpPr>
        <p:spPr>
          <a:xfrm>
            <a:off x="5087181" y="4110087"/>
            <a:ext cx="3604329" cy="1033413"/>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400" dirty="0"/>
              <a:t>The National Science and Technology Council, </a:t>
            </a:r>
            <a:r>
              <a:rPr lang="en-US" sz="1400" b="1" dirty="0"/>
              <a:t>Desirable Characteristics of Data Repositories for Federally Funded Research</a:t>
            </a:r>
            <a:r>
              <a:rPr lang="en-US" sz="1400" dirty="0"/>
              <a:t>, 2022, </a:t>
            </a:r>
            <a:r>
              <a:rPr lang="en-US" sz="1400" dirty="0">
                <a:hlinkClick r:id="rId4"/>
              </a:rPr>
              <a:t>https://doi.org/10.5479/10088/113528</a:t>
            </a:r>
            <a:r>
              <a:rPr lang="en-US" sz="1400" dirty="0"/>
              <a:t> </a:t>
            </a:r>
          </a:p>
        </p:txBody>
      </p:sp>
      <p:sp>
        <p:nvSpPr>
          <p:cNvPr id="6" name="Slide Number Placeholder 5">
            <a:extLst>
              <a:ext uri="{FF2B5EF4-FFF2-40B4-BE49-F238E27FC236}">
                <a16:creationId xmlns:a16="http://schemas.microsoft.com/office/drawing/2014/main" id="{1C554D9F-1895-486E-BFBA-905BB2D29E08}"/>
              </a:ext>
            </a:extLst>
          </p:cNvPr>
          <p:cNvSpPr>
            <a:spLocks noGrp="1"/>
          </p:cNvSpPr>
          <p:nvPr>
            <p:ph type="sldNum" sz="quarter" idx="33"/>
          </p:nvPr>
        </p:nvSpPr>
        <p:spPr>
          <a:noFill/>
        </p:spPr>
        <p:txBody>
          <a:bodyPr/>
          <a:lstStyle/>
          <a:p>
            <a:fld id="{19B51A1E-902D-48AF-9020-955120F399B6}" type="slidenum">
              <a:rPr lang="en-US" smtClean="0"/>
              <a:pPr/>
              <a:t>26</a:t>
            </a:fld>
            <a:endParaRPr lang="en-US" dirty="0"/>
          </a:p>
        </p:txBody>
      </p:sp>
    </p:spTree>
    <p:extLst>
      <p:ext uri="{BB962C8B-B14F-4D97-AF65-F5344CB8AC3E}">
        <p14:creationId xmlns:p14="http://schemas.microsoft.com/office/powerpoint/2010/main" val="38674055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Funding U.S. DOT Research Data Curation? Yes</a:t>
            </a:r>
          </a:p>
        </p:txBody>
      </p:sp>
      <p:sp>
        <p:nvSpPr>
          <p:cNvPr id="9" name="TextBox 8">
            <a:extLst>
              <a:ext uri="{FF2B5EF4-FFF2-40B4-BE49-F238E27FC236}">
                <a16:creationId xmlns:a16="http://schemas.microsoft.com/office/drawing/2014/main" id="{3E392200-FC54-470C-A28B-09D8E52DE93F}"/>
              </a:ext>
            </a:extLst>
          </p:cNvPr>
          <p:cNvSpPr txBox="1"/>
          <p:nvPr/>
        </p:nvSpPr>
        <p:spPr>
          <a:xfrm>
            <a:off x="464126" y="866694"/>
            <a:ext cx="2050474" cy="1988126"/>
          </a:xfrm>
          <a:prstGeom prst="rect">
            <a:avLst/>
          </a:prstGeom>
          <a:noFill/>
          <a:ln>
            <a:solidFill>
              <a:schemeClr val="accent1"/>
            </a:solidFill>
          </a:ln>
        </p:spPr>
        <p:txBody>
          <a:bodyPr wrap="square" rtlCol="0">
            <a:noAutofit/>
          </a:bodyPr>
          <a:lstStyle/>
          <a:p>
            <a:pPr algn="ctr">
              <a:spcAft>
                <a:spcPts val="600"/>
              </a:spcAft>
            </a:pPr>
            <a:r>
              <a:rPr lang="en-US" sz="1600" b="1" dirty="0">
                <a:solidFill>
                  <a:srgbClr val="002060"/>
                </a:solidFill>
                <a:latin typeface="Times New Roman" panose="02020603050405020304" pitchFamily="18" charset="0"/>
                <a:ea typeface="Arial" charset="0"/>
                <a:cs typeface="Times New Roman" panose="02020603050405020304" pitchFamily="18" charset="0"/>
              </a:rPr>
              <a:t>Plan to Increase Public Access to the Results of Federally-Funded Scientific Research</a:t>
            </a:r>
          </a:p>
          <a:p>
            <a:pPr algn="ctr">
              <a:spcAft>
                <a:spcPts val="600"/>
              </a:spcAft>
            </a:pPr>
            <a:r>
              <a:rPr lang="en-US" sz="1600" b="1" dirty="0">
                <a:solidFill>
                  <a:srgbClr val="002060"/>
                </a:solidFill>
                <a:latin typeface="Times New Roman" panose="02020603050405020304" pitchFamily="18" charset="0"/>
                <a:ea typeface="Arial" charset="0"/>
                <a:cs typeface="Times New Roman" panose="02020603050405020304" pitchFamily="18" charset="0"/>
              </a:rPr>
              <a:t>Version 1.1</a:t>
            </a:r>
          </a:p>
          <a:p>
            <a:pPr algn="ctr">
              <a:spcAft>
                <a:spcPts val="600"/>
              </a:spcAft>
            </a:pPr>
            <a:r>
              <a:rPr lang="en-US" sz="1600" b="1" dirty="0">
                <a:solidFill>
                  <a:srgbClr val="002060"/>
                </a:solidFill>
                <a:latin typeface="Times New Roman" panose="02020603050405020304" pitchFamily="18" charset="0"/>
                <a:ea typeface="Arial" charset="0"/>
                <a:cs typeface="Times New Roman" panose="02020603050405020304" pitchFamily="18" charset="0"/>
              </a:rPr>
              <a:t>December 15, 2015</a:t>
            </a:r>
          </a:p>
        </p:txBody>
      </p:sp>
      <p:sp>
        <p:nvSpPr>
          <p:cNvPr id="14" name="Content Placeholder 3">
            <a:extLst>
              <a:ext uri="{FF2B5EF4-FFF2-40B4-BE49-F238E27FC236}">
                <a16:creationId xmlns:a16="http://schemas.microsoft.com/office/drawing/2014/main" id="{C0EA2A33-0CDA-4F04-A853-489170FB1DB3}"/>
              </a:ext>
            </a:extLst>
          </p:cNvPr>
          <p:cNvSpPr txBox="1">
            <a:spLocks/>
          </p:cNvSpPr>
          <p:nvPr/>
        </p:nvSpPr>
        <p:spPr>
          <a:xfrm>
            <a:off x="2743200" y="1006345"/>
            <a:ext cx="5721925" cy="1510615"/>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indent="-171450">
              <a:buFont typeface="Arial" panose="020B0604020202020204" pitchFamily="34" charset="0"/>
              <a:buChar char="•"/>
            </a:pPr>
            <a:r>
              <a:rPr lang="en-US" sz="1800" b="1" dirty="0">
                <a:latin typeface="Times New Roman" panose="02020603050405020304" pitchFamily="18" charset="0"/>
                <a:cs typeface="Times New Roman" panose="02020603050405020304" pitchFamily="18" charset="0"/>
              </a:rPr>
              <a:t>Section 4.2 Data:</a:t>
            </a:r>
            <a:r>
              <a:rPr lang="en-US" sz="1800" dirty="0">
                <a:latin typeface="Times New Roman" panose="02020603050405020304" pitchFamily="18" charset="0"/>
                <a:cs typeface="Times New Roman" panose="02020603050405020304" pitchFamily="18" charset="0"/>
              </a:rPr>
              <a:t> states plainly: DOT will allow the inclusion of </a:t>
            </a:r>
            <a:r>
              <a:rPr lang="en-US" sz="1800" b="1" dirty="0">
                <a:latin typeface="Times New Roman" panose="02020603050405020304" pitchFamily="18" charset="0"/>
                <a:cs typeface="Times New Roman" panose="02020603050405020304" pitchFamily="18" charset="0"/>
              </a:rPr>
              <a:t>appropriate costs for data management and access in proposals </a:t>
            </a:r>
            <a:r>
              <a:rPr lang="en-US" sz="1800" dirty="0">
                <a:latin typeface="Times New Roman" panose="02020603050405020304" pitchFamily="18" charset="0"/>
                <a:cs typeface="Times New Roman" panose="02020603050405020304" pitchFamily="18" charset="0"/>
              </a:rPr>
              <a:t>for federal funding for Scientific Research.</a:t>
            </a:r>
          </a:p>
          <a:p>
            <a:pPr marL="0" indent="0">
              <a:buNone/>
            </a:pPr>
            <a:r>
              <a:rPr lang="en-US" sz="1200" dirty="0">
                <a:cs typeface="Arial" panose="020B0604020202020204" pitchFamily="34" charset="0"/>
              </a:rPr>
              <a:t>U.S. DOT Public Access: Public Access Plan landing page</a:t>
            </a:r>
            <a:r>
              <a:rPr lang="en-US" sz="1200" dirty="0"/>
              <a:t>: </a:t>
            </a:r>
            <a:r>
              <a:rPr lang="en-US" sz="1200" dirty="0">
                <a:hlinkClick r:id="rId3"/>
              </a:rPr>
              <a:t>https://doi.org/10.21949/1520559</a:t>
            </a:r>
            <a:endParaRPr lang="en-US" sz="12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897638AB-B64E-AB09-D931-C3233A983D34}"/>
              </a:ext>
            </a:extLst>
          </p:cNvPr>
          <p:cNvSpPr txBox="1"/>
          <p:nvPr/>
        </p:nvSpPr>
        <p:spPr>
          <a:xfrm>
            <a:off x="456271" y="3092989"/>
            <a:ext cx="2050474" cy="1988126"/>
          </a:xfrm>
          <a:prstGeom prst="rect">
            <a:avLst/>
          </a:prstGeom>
          <a:noFill/>
          <a:ln>
            <a:solidFill>
              <a:schemeClr val="accent1"/>
            </a:solidFill>
          </a:ln>
        </p:spPr>
        <p:txBody>
          <a:bodyPr wrap="square" rtlCol="0">
            <a:noAutofit/>
          </a:bodyPr>
          <a:lstStyle/>
          <a:p>
            <a:pPr algn="ctr">
              <a:spcAft>
                <a:spcPts val="600"/>
              </a:spcAft>
            </a:pPr>
            <a:r>
              <a:rPr lang="en-US" sz="1600" b="1" dirty="0">
                <a:solidFill>
                  <a:srgbClr val="002060"/>
                </a:solidFill>
                <a:latin typeface="Times New Roman" panose="02020603050405020304" pitchFamily="18" charset="0"/>
                <a:ea typeface="Arial" charset="0"/>
                <a:cs typeface="Times New Roman" panose="02020603050405020304" pitchFamily="18" charset="0"/>
              </a:rPr>
              <a:t>DOT Updated Public Access Plan due by </a:t>
            </a:r>
          </a:p>
          <a:p>
            <a:pPr algn="ctr">
              <a:spcAft>
                <a:spcPts val="600"/>
              </a:spcAft>
            </a:pPr>
            <a:r>
              <a:rPr lang="en-US" sz="1600" b="1" dirty="0">
                <a:solidFill>
                  <a:srgbClr val="002060"/>
                </a:solidFill>
                <a:latin typeface="Times New Roman" panose="02020603050405020304" pitchFamily="18" charset="0"/>
                <a:ea typeface="Arial" charset="0"/>
                <a:cs typeface="Times New Roman" panose="02020603050405020304" pitchFamily="18" charset="0"/>
              </a:rPr>
              <a:t>December 31, 2024</a:t>
            </a:r>
          </a:p>
        </p:txBody>
      </p:sp>
      <p:sp>
        <p:nvSpPr>
          <p:cNvPr id="2" name="Content Placeholder 3">
            <a:extLst>
              <a:ext uri="{FF2B5EF4-FFF2-40B4-BE49-F238E27FC236}">
                <a16:creationId xmlns:a16="http://schemas.microsoft.com/office/drawing/2014/main" id="{EF63324E-AF21-8856-25CE-6B9B5C8D30DD}"/>
              </a:ext>
            </a:extLst>
          </p:cNvPr>
          <p:cNvSpPr txBox="1">
            <a:spLocks/>
          </p:cNvSpPr>
          <p:nvPr/>
        </p:nvSpPr>
        <p:spPr>
          <a:xfrm>
            <a:off x="2743200" y="3119511"/>
            <a:ext cx="5292437" cy="1791853"/>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indent="-171450">
              <a:buFont typeface="Arial" panose="020B0604020202020204" pitchFamily="34" charset="0"/>
              <a:buChar char="•"/>
            </a:pPr>
            <a:r>
              <a:rPr lang="en-US" sz="1800" b="1" dirty="0">
                <a:latin typeface="Times New Roman" panose="02020603050405020304" pitchFamily="18" charset="0"/>
                <a:cs typeface="Times New Roman" panose="02020603050405020304" pitchFamily="18" charset="0"/>
              </a:rPr>
              <a:t>Draft Update?: </a:t>
            </a:r>
            <a:r>
              <a:rPr lang="en-US" sz="1800" dirty="0">
                <a:latin typeface="Times New Roman" panose="02020603050405020304" pitchFamily="18" charset="0"/>
                <a:cs typeface="Times New Roman" panose="02020603050405020304" pitchFamily="18" charset="0"/>
              </a:rPr>
              <a:t>Almost the exact same language.</a:t>
            </a:r>
          </a:p>
          <a:p>
            <a:pPr marL="171450" indent="-171450">
              <a:buFont typeface="Arial" panose="020B0604020202020204" pitchFamily="34" charset="0"/>
              <a:buChar char="•"/>
            </a:pPr>
            <a:r>
              <a:rPr lang="en-US" sz="1800" dirty="0">
                <a:latin typeface="Times New Roman" panose="02020603050405020304" pitchFamily="18" charset="0"/>
                <a:cs typeface="Times New Roman" panose="02020603050405020304" pitchFamily="18" charset="0"/>
              </a:rPr>
              <a:t>But researchers have to include the expense in the proposal!!!</a:t>
            </a:r>
          </a:p>
          <a:p>
            <a:pPr marL="171450" indent="-171450">
              <a:buFont typeface="Arial" panose="020B0604020202020204" pitchFamily="34" charset="0"/>
              <a:buChar char="•"/>
            </a:pPr>
            <a:r>
              <a:rPr lang="en-US" sz="1800" dirty="0">
                <a:latin typeface="Times New Roman" panose="02020603050405020304" pitchFamily="18" charset="0"/>
                <a:cs typeface="Times New Roman" panose="02020603050405020304" pitchFamily="18" charset="0"/>
              </a:rPr>
              <a:t>The most likely person or organization to reuse your data first is you and your team! Be good to your future self. Make sure you can find your data!!!</a:t>
            </a:r>
          </a:p>
        </p:txBody>
      </p:sp>
      <p:sp>
        <p:nvSpPr>
          <p:cNvPr id="6" name="Slide Number Placeholder 5">
            <a:extLst>
              <a:ext uri="{FF2B5EF4-FFF2-40B4-BE49-F238E27FC236}">
                <a16:creationId xmlns:a16="http://schemas.microsoft.com/office/drawing/2014/main" id="{1C554D9F-1895-486E-BFBA-905BB2D29E08}"/>
              </a:ext>
            </a:extLst>
          </p:cNvPr>
          <p:cNvSpPr>
            <a:spLocks noGrp="1"/>
          </p:cNvSpPr>
          <p:nvPr>
            <p:ph type="sldNum" sz="quarter" idx="33"/>
          </p:nvPr>
        </p:nvSpPr>
        <p:spPr>
          <a:noFill/>
        </p:spPr>
        <p:txBody>
          <a:bodyPr/>
          <a:lstStyle/>
          <a:p>
            <a:fld id="{19B51A1E-902D-48AF-9020-955120F399B6}" type="slidenum">
              <a:rPr lang="en-US" smtClean="0"/>
              <a:pPr/>
              <a:t>27</a:t>
            </a:fld>
            <a:endParaRPr lang="en-US" dirty="0"/>
          </a:p>
        </p:txBody>
      </p:sp>
    </p:spTree>
    <p:extLst>
      <p:ext uri="{BB962C8B-B14F-4D97-AF65-F5344CB8AC3E}">
        <p14:creationId xmlns:p14="http://schemas.microsoft.com/office/powerpoint/2010/main" val="12469334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US" dirty="0"/>
              <a:t>Thank You</a:t>
            </a:r>
          </a:p>
        </p:txBody>
      </p:sp>
      <p:sp>
        <p:nvSpPr>
          <p:cNvPr id="5" name="Slide Number Placeholder 4"/>
          <p:cNvSpPr>
            <a:spLocks noGrp="1"/>
          </p:cNvSpPr>
          <p:nvPr>
            <p:ph type="sldNum" sz="quarter" idx="4294967295"/>
          </p:nvPr>
        </p:nvSpPr>
        <p:spPr>
          <a:xfrm>
            <a:off x="8820150" y="4778375"/>
            <a:ext cx="323850" cy="323850"/>
          </a:xfrm>
        </p:spPr>
        <p:txBody>
          <a:bodyPr/>
          <a:lstStyle/>
          <a:p>
            <a:fld id="{19B51A1E-902D-48AF-9020-955120F399B6}" type="slidenum">
              <a:rPr lang="en-US" smtClean="0"/>
              <a:pPr/>
              <a:t>28</a:t>
            </a:fld>
            <a:endParaRPr lang="en-US" dirty="0"/>
          </a:p>
        </p:txBody>
      </p:sp>
    </p:spTree>
    <p:extLst>
      <p:ext uri="{BB962C8B-B14F-4D97-AF65-F5344CB8AC3E}">
        <p14:creationId xmlns:p14="http://schemas.microsoft.com/office/powerpoint/2010/main" val="3062603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a:t>Contact</a:t>
            </a:r>
          </a:p>
        </p:txBody>
      </p:sp>
      <p:sp>
        <p:nvSpPr>
          <p:cNvPr id="2" name="Text Placeholder 1"/>
          <p:cNvSpPr>
            <a:spLocks noGrp="1"/>
          </p:cNvSpPr>
          <p:nvPr>
            <p:ph type="body" sz="quarter" idx="15"/>
          </p:nvPr>
        </p:nvSpPr>
        <p:spPr>
          <a:xfrm>
            <a:off x="6502863" y="2968279"/>
            <a:ext cx="2641137" cy="237600"/>
          </a:xfrm>
          <a:solidFill>
            <a:schemeClr val="bg1"/>
          </a:solidFill>
        </p:spPr>
        <p:txBody>
          <a:bodyPr/>
          <a:lstStyle/>
          <a:p>
            <a:r>
              <a:rPr lang="en-US" dirty="0">
                <a:solidFill>
                  <a:schemeClr val="tx1"/>
                </a:solidFill>
              </a:rPr>
              <a:t>Leighton L Christiansen </a:t>
            </a:r>
          </a:p>
        </p:txBody>
      </p:sp>
      <p:sp>
        <p:nvSpPr>
          <p:cNvPr id="3" name="Text Placeholder 2"/>
          <p:cNvSpPr>
            <a:spLocks noGrp="1"/>
          </p:cNvSpPr>
          <p:nvPr>
            <p:ph type="body" sz="quarter" idx="16"/>
          </p:nvPr>
        </p:nvSpPr>
        <p:spPr>
          <a:xfrm>
            <a:off x="6502863" y="3230042"/>
            <a:ext cx="2641137" cy="237600"/>
          </a:xfrm>
          <a:solidFill>
            <a:schemeClr val="bg1"/>
          </a:solidFill>
        </p:spPr>
        <p:txBody>
          <a:bodyPr/>
          <a:lstStyle/>
          <a:p>
            <a:r>
              <a:rPr lang="en-US" dirty="0">
                <a:solidFill>
                  <a:schemeClr val="tx1"/>
                </a:solidFill>
              </a:rPr>
              <a:t>Data Curator</a:t>
            </a:r>
          </a:p>
        </p:txBody>
      </p:sp>
      <p:sp>
        <p:nvSpPr>
          <p:cNvPr id="4" name="Text Placeholder 3"/>
          <p:cNvSpPr>
            <a:spLocks noGrp="1"/>
          </p:cNvSpPr>
          <p:nvPr>
            <p:ph type="body" sz="quarter" idx="17"/>
          </p:nvPr>
        </p:nvSpPr>
        <p:spPr>
          <a:xfrm>
            <a:off x="6502863" y="3491804"/>
            <a:ext cx="2641137" cy="237600"/>
          </a:xfrm>
          <a:solidFill>
            <a:schemeClr val="bg1"/>
          </a:solidFill>
        </p:spPr>
        <p:txBody>
          <a:bodyPr/>
          <a:lstStyle/>
          <a:p>
            <a:r>
              <a:rPr lang="en-US" dirty="0">
                <a:solidFill>
                  <a:schemeClr val="tx1"/>
                </a:solidFill>
              </a:rPr>
              <a:t>National Transportation Library</a:t>
            </a:r>
          </a:p>
        </p:txBody>
      </p:sp>
      <p:sp>
        <p:nvSpPr>
          <p:cNvPr id="5" name="Text Placeholder 4"/>
          <p:cNvSpPr>
            <a:spLocks noGrp="1"/>
          </p:cNvSpPr>
          <p:nvPr>
            <p:ph type="body" sz="quarter" idx="18"/>
          </p:nvPr>
        </p:nvSpPr>
        <p:spPr>
          <a:xfrm>
            <a:off x="6502863" y="3753567"/>
            <a:ext cx="2641137" cy="237600"/>
          </a:xfrm>
          <a:solidFill>
            <a:schemeClr val="bg1"/>
          </a:solidFill>
        </p:spPr>
        <p:txBody>
          <a:bodyPr/>
          <a:lstStyle/>
          <a:p>
            <a:r>
              <a:rPr lang="en-US" dirty="0">
                <a:solidFill>
                  <a:schemeClr val="tx1"/>
                </a:solidFill>
              </a:rPr>
              <a:t>leighton.christiansen@dot.gov</a:t>
            </a:r>
          </a:p>
        </p:txBody>
      </p:sp>
    </p:spTree>
    <p:extLst>
      <p:ext uri="{BB962C8B-B14F-4D97-AF65-F5344CB8AC3E}">
        <p14:creationId xmlns:p14="http://schemas.microsoft.com/office/powerpoint/2010/main" val="103209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Disclaimer &amp; Accessibility Note</a:t>
            </a:r>
          </a:p>
        </p:txBody>
      </p:sp>
      <p:sp>
        <p:nvSpPr>
          <p:cNvPr id="7" name="Content Placeholder 3">
            <a:extLst>
              <a:ext uri="{FF2B5EF4-FFF2-40B4-BE49-F238E27FC236}">
                <a16:creationId xmlns:a16="http://schemas.microsoft.com/office/drawing/2014/main" id="{57160602-726A-403B-A22E-CFE0AFF6119F}"/>
              </a:ext>
            </a:extLst>
          </p:cNvPr>
          <p:cNvSpPr txBox="1">
            <a:spLocks/>
          </p:cNvSpPr>
          <p:nvPr/>
        </p:nvSpPr>
        <p:spPr>
          <a:xfrm>
            <a:off x="468086" y="815580"/>
            <a:ext cx="8218714" cy="4116638"/>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lgn="l" rtl="0">
              <a:lnSpc>
                <a:spcPct val="100000"/>
              </a:lnSpc>
              <a:spcBef>
                <a:spcPts val="0"/>
              </a:spcBef>
              <a:spcAft>
                <a:spcPts val="1200"/>
              </a:spcAft>
              <a:buNone/>
            </a:pPr>
            <a:r>
              <a:rPr lang="en-US" sz="1400" dirty="0">
                <a:solidFill>
                  <a:srgbClr val="1C4587"/>
                </a:solidFill>
              </a:rPr>
              <a:t>Opinions expressed by me during this presentation, the discussion period, or at other times during the session are mine alone, and do NOT necessarily represent the opinions, practices, polices, and/or laws of the National Transportation Library, the Bureau of Transportation Statistics, the U.S. Department of Transportation, the Office of Science and Technology Policy, the Subcommittee on Open Science, or other bodies of the United States government. </a:t>
            </a:r>
          </a:p>
          <a:p>
            <a:pPr marL="0" lvl="0" indent="0" algn="l" rtl="0">
              <a:lnSpc>
                <a:spcPct val="100000"/>
              </a:lnSpc>
              <a:spcBef>
                <a:spcPts val="0"/>
              </a:spcBef>
              <a:spcAft>
                <a:spcPts val="1200"/>
              </a:spcAft>
              <a:buNone/>
            </a:pPr>
            <a:r>
              <a:rPr lang="en-US" sz="1400" dirty="0">
                <a:solidFill>
                  <a:srgbClr val="1C4587"/>
                </a:solidFill>
              </a:rPr>
              <a:t>Typographic errors are also mine.</a:t>
            </a:r>
          </a:p>
          <a:p>
            <a:pPr marL="0" lvl="0" indent="0" algn="l" rtl="0">
              <a:lnSpc>
                <a:spcPct val="100000"/>
              </a:lnSpc>
              <a:spcBef>
                <a:spcPts val="0"/>
              </a:spcBef>
              <a:spcAft>
                <a:spcPts val="1200"/>
              </a:spcAft>
              <a:buNone/>
            </a:pPr>
            <a:r>
              <a:rPr lang="en-US" sz="1400" dirty="0">
                <a:solidFill>
                  <a:srgbClr val="1C4587"/>
                </a:solidFill>
                <a:cs typeface="Times New Roman" panose="02020603050405020304" pitchFamily="18" charset="0"/>
              </a:rPr>
              <a:t>This presentation has been made as accessible as possible for persons with disabilities who use screen readers and adaptive technologies. This includes adding alt text to images, and checking color choices and contrast. Also, the entire scripted text is included in the Slides Notes feature, so folks may read along at their own pace. However, ad libs are not recorded. My apologies. </a:t>
            </a:r>
          </a:p>
          <a:p>
            <a:pPr marL="0" lvl="0" indent="0" algn="l" rtl="0">
              <a:lnSpc>
                <a:spcPct val="100000"/>
              </a:lnSpc>
              <a:spcBef>
                <a:spcPts val="0"/>
              </a:spcBef>
              <a:spcAft>
                <a:spcPts val="1200"/>
              </a:spcAft>
              <a:buNone/>
            </a:pPr>
            <a:r>
              <a:rPr lang="en-US" sz="1400" dirty="0">
                <a:solidFill>
                  <a:srgbClr val="1C4587"/>
                </a:solidFill>
                <a:cs typeface="Times New Roman" panose="02020603050405020304" pitchFamily="18" charset="0"/>
              </a:rPr>
              <a:t>Because NTL is committed to making all of our presentations accessible to the widest possible audience, suggested improvements are welcome.</a:t>
            </a:r>
          </a:p>
          <a:p>
            <a:pPr marL="0" lvl="0" indent="0" algn="l" rtl="0">
              <a:lnSpc>
                <a:spcPct val="100000"/>
              </a:lnSpc>
              <a:spcBef>
                <a:spcPts val="0"/>
              </a:spcBef>
              <a:spcAft>
                <a:spcPts val="1200"/>
              </a:spcAft>
              <a:buNone/>
            </a:pPr>
            <a:r>
              <a:rPr lang="en-US" sz="1400" dirty="0">
                <a:solidFill>
                  <a:srgbClr val="1C4587"/>
                </a:solidFill>
                <a:cs typeface="Times New Roman" panose="02020603050405020304" pitchFamily="18" charset="0"/>
              </a:rPr>
              <a:t>The Slide Notes section may also include text that I did not have time to read, and which contains more useful information. This text is easier to locate on the “Handout” version of these slides which can be shared with you.</a:t>
            </a:r>
          </a:p>
        </p:txBody>
      </p:sp>
      <p:sp>
        <p:nvSpPr>
          <p:cNvPr id="6" name="Slide Number Placeholder 5">
            <a:extLst>
              <a:ext uri="{FF2B5EF4-FFF2-40B4-BE49-F238E27FC236}">
                <a16:creationId xmlns:a16="http://schemas.microsoft.com/office/drawing/2014/main" id="{1C554D9F-1895-486E-BFBA-905BB2D29E08}"/>
              </a:ext>
            </a:extLst>
          </p:cNvPr>
          <p:cNvSpPr>
            <a:spLocks noGrp="1"/>
          </p:cNvSpPr>
          <p:nvPr>
            <p:ph type="sldNum" sz="quarter" idx="33"/>
          </p:nvPr>
        </p:nvSpPr>
        <p:spPr>
          <a:noFill/>
        </p:spPr>
        <p:txBody>
          <a:bodyPr/>
          <a:lstStyle/>
          <a:p>
            <a:fld id="{19B51A1E-902D-48AF-9020-955120F399B6}" type="slidenum">
              <a:rPr lang="en-US" smtClean="0"/>
              <a:pPr/>
              <a:t>3</a:t>
            </a:fld>
            <a:endParaRPr lang="en-US" dirty="0"/>
          </a:p>
        </p:txBody>
      </p:sp>
    </p:spTree>
    <p:extLst>
      <p:ext uri="{BB962C8B-B14F-4D97-AF65-F5344CB8AC3E}">
        <p14:creationId xmlns:p14="http://schemas.microsoft.com/office/powerpoint/2010/main" val="27059657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2570648" y="1920240"/>
            <a:ext cx="6115132" cy="1031652"/>
          </a:xfrm>
        </p:spPr>
        <p:txBody>
          <a:bodyPr/>
          <a:lstStyle/>
          <a:p>
            <a:r>
              <a:rPr lang="en-US" spc="0" dirty="0"/>
              <a:t>Resources</a:t>
            </a:r>
          </a:p>
        </p:txBody>
      </p:sp>
      <p:sp>
        <p:nvSpPr>
          <p:cNvPr id="5" name="Slide Number Placeholder 4"/>
          <p:cNvSpPr>
            <a:spLocks noGrp="1"/>
          </p:cNvSpPr>
          <p:nvPr>
            <p:ph type="sldNum" sz="quarter" idx="4294967295"/>
          </p:nvPr>
        </p:nvSpPr>
        <p:spPr>
          <a:xfrm>
            <a:off x="8820150" y="4778375"/>
            <a:ext cx="323850" cy="323850"/>
          </a:xfrm>
        </p:spPr>
        <p:txBody>
          <a:bodyPr/>
          <a:lstStyle/>
          <a:p>
            <a:fld id="{19B51A1E-902D-48AF-9020-955120F399B6}" type="slidenum">
              <a:rPr lang="en-US" smtClean="0"/>
              <a:pPr/>
              <a:t>30</a:t>
            </a:fld>
            <a:endParaRPr lang="en-US" dirty="0"/>
          </a:p>
        </p:txBody>
      </p:sp>
    </p:spTree>
    <p:extLst>
      <p:ext uri="{BB962C8B-B14F-4D97-AF65-F5344CB8AC3E}">
        <p14:creationId xmlns:p14="http://schemas.microsoft.com/office/powerpoint/2010/main" val="40266458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6543" y="0"/>
            <a:ext cx="7174461" cy="741872"/>
          </a:xfrm>
        </p:spPr>
        <p:txBody>
          <a:bodyPr/>
          <a:lstStyle/>
          <a:p>
            <a:r>
              <a:rPr lang="en-US" dirty="0"/>
              <a:t>DOT &amp; NTL Resources for Public Access </a:t>
            </a:r>
          </a:p>
        </p:txBody>
      </p:sp>
      <p:sp>
        <p:nvSpPr>
          <p:cNvPr id="5" name="Text Placeholder 8">
            <a:extLst>
              <a:ext uri="{FF2B5EF4-FFF2-40B4-BE49-F238E27FC236}">
                <a16:creationId xmlns:a16="http://schemas.microsoft.com/office/drawing/2014/main" id="{B93A9274-2B0B-41F5-BC93-FD5029632849}"/>
              </a:ext>
            </a:extLst>
          </p:cNvPr>
          <p:cNvSpPr txBox="1">
            <a:spLocks/>
          </p:cNvSpPr>
          <p:nvPr/>
        </p:nvSpPr>
        <p:spPr>
          <a:xfrm>
            <a:off x="476039" y="774679"/>
            <a:ext cx="8210761" cy="4156806"/>
          </a:xfrm>
          <a:prstGeom prst="rect">
            <a:avLst/>
          </a:prstGeom>
        </p:spPr>
        <p:txBody>
          <a:bodyPr vert="horz" lIns="0" tIns="0" rIns="0" bIns="0" rtlCol="0">
            <a:noAutofit/>
          </a:bodyPr>
          <a:lstStyle>
            <a:lvl1pPr marL="0" indent="0" algn="l" defTabSz="685800" rtl="0" eaLnBrk="1" latinLnBrk="0" hangingPunct="1">
              <a:lnSpc>
                <a:spcPct val="90000"/>
              </a:lnSpc>
              <a:spcBef>
                <a:spcPts val="750"/>
              </a:spcBef>
              <a:buFont typeface="Arial" panose="020B0604020202020204" pitchFamily="34" charset="0"/>
              <a:buNone/>
              <a:defRPr sz="1350" kern="1200">
                <a:solidFill>
                  <a:srgbClr val="083A64"/>
                </a:solidFill>
                <a:latin typeface="+mn-lt"/>
                <a:ea typeface="+mn-ea"/>
                <a:cs typeface="+mn-cs"/>
              </a:defRPr>
            </a:lvl1pPr>
            <a:lvl2pPr marL="200025" indent="0" algn="l" defTabSz="685800" rtl="0" eaLnBrk="1" latinLnBrk="0" hangingPunct="1">
              <a:lnSpc>
                <a:spcPct val="90000"/>
              </a:lnSpc>
              <a:spcBef>
                <a:spcPts val="375"/>
              </a:spcBef>
              <a:buFont typeface="Arial" panose="020B0604020202020204" pitchFamily="34" charset="0"/>
              <a:buNone/>
              <a:defRPr sz="1200" kern="1200">
                <a:solidFill>
                  <a:srgbClr val="083A64"/>
                </a:solidFill>
                <a:latin typeface="+mn-lt"/>
                <a:ea typeface="+mn-ea"/>
                <a:cs typeface="+mn-cs"/>
              </a:defRPr>
            </a:lvl2pPr>
            <a:lvl3pPr marL="407194" indent="0" algn="l" defTabSz="685800" rtl="0" eaLnBrk="1" latinLnBrk="0" hangingPunct="1">
              <a:lnSpc>
                <a:spcPct val="90000"/>
              </a:lnSpc>
              <a:spcBef>
                <a:spcPts val="375"/>
              </a:spcBef>
              <a:buFont typeface="Arial" panose="020B0604020202020204" pitchFamily="34" charset="0"/>
              <a:buNone/>
              <a:defRPr sz="1050" kern="1200">
                <a:solidFill>
                  <a:srgbClr val="083A64"/>
                </a:solidFill>
                <a:latin typeface="+mn-lt"/>
                <a:ea typeface="+mn-ea"/>
                <a:cs typeface="+mn-cs"/>
              </a:defRPr>
            </a:lvl3pPr>
            <a:lvl4pPr marL="607219" indent="0" algn="l" defTabSz="685800" rtl="0" eaLnBrk="1" latinLnBrk="0" hangingPunct="1">
              <a:lnSpc>
                <a:spcPct val="90000"/>
              </a:lnSpc>
              <a:spcBef>
                <a:spcPts val="375"/>
              </a:spcBef>
              <a:buFont typeface="Arial" panose="020B0604020202020204" pitchFamily="34" charset="0"/>
              <a:buNone/>
              <a:defRPr sz="1050" kern="1200">
                <a:solidFill>
                  <a:srgbClr val="083A64"/>
                </a:solidFill>
                <a:latin typeface="+mn-lt"/>
                <a:ea typeface="+mn-ea"/>
                <a:cs typeface="+mn-cs"/>
              </a:defRPr>
            </a:lvl4pPr>
            <a:lvl5pPr marL="807244" indent="0" algn="l" defTabSz="685800" rtl="0" eaLnBrk="1" latinLnBrk="0" hangingPunct="1">
              <a:lnSpc>
                <a:spcPct val="90000"/>
              </a:lnSpc>
              <a:spcBef>
                <a:spcPts val="375"/>
              </a:spcBef>
              <a:buFont typeface="Arial" panose="020B0604020202020204" pitchFamily="34" charset="0"/>
              <a:buNone/>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0"/>
              </a:spcBef>
              <a:spcAft>
                <a:spcPts val="800"/>
              </a:spcAft>
              <a:defRPr/>
            </a:pPr>
            <a:r>
              <a:rPr lang="en-US" sz="1400" b="1" dirty="0">
                <a:solidFill>
                  <a:srgbClr val="182300"/>
                </a:solidFill>
                <a:latin typeface="Times New Roman" panose="02020603050405020304"/>
              </a:rPr>
              <a:t>Plan to Increase Public Access to the Results of Federally-Funded Scientific Research. (</a:t>
            </a:r>
            <a:r>
              <a:rPr lang="en-US" sz="1400" dirty="0">
                <a:solidFill>
                  <a:srgbClr val="182300"/>
                </a:solidFill>
                <a:latin typeface="Times New Roman" panose="02020603050405020304"/>
              </a:rPr>
              <a:t>2015-12-16). United States Department of Transportation. </a:t>
            </a:r>
            <a:r>
              <a:rPr lang="en-US" sz="1400" dirty="0">
                <a:solidFill>
                  <a:srgbClr val="182300"/>
                </a:solidFill>
                <a:latin typeface="Times New Roman" panose="02020603050405020304"/>
                <a:hlinkClick r:id="rId3"/>
              </a:rPr>
              <a:t>https://doi.org/10.21949/1503646</a:t>
            </a:r>
            <a:endParaRPr lang="en-US" sz="1400" dirty="0">
              <a:solidFill>
                <a:srgbClr val="182300"/>
              </a:solidFill>
              <a:latin typeface="Times New Roman" panose="02020603050405020304"/>
            </a:endParaRPr>
          </a:p>
          <a:p>
            <a:pPr>
              <a:lnSpc>
                <a:spcPct val="100000"/>
              </a:lnSpc>
              <a:spcBef>
                <a:spcPts val="0"/>
              </a:spcBef>
              <a:spcAft>
                <a:spcPts val="800"/>
              </a:spcAft>
              <a:defRPr/>
            </a:pPr>
            <a:r>
              <a:rPr kumimoji="0" lang="en-US" sz="1400" b="1" i="0" u="none" strike="noStrike" kern="1200" cap="none" spc="0" normalizeH="0" baseline="0" noProof="0" dirty="0">
                <a:ln>
                  <a:noFill/>
                </a:ln>
                <a:solidFill>
                  <a:srgbClr val="182300"/>
                </a:solidFill>
                <a:effectLst/>
                <a:uLnTx/>
                <a:uFillTx/>
                <a:latin typeface="Times New Roman" panose="02020603050405020304"/>
                <a:ea typeface="+mn-ea"/>
                <a:cs typeface="+mn-cs"/>
              </a:rPr>
              <a:t>U.S. DOT Public Access [Home page]. </a:t>
            </a:r>
            <a:r>
              <a:rPr kumimoji="0" lang="en-US" sz="1400" i="0" u="none" strike="noStrike" kern="1200" cap="none" spc="0" normalizeH="0" baseline="0" noProof="0" dirty="0">
                <a:ln>
                  <a:noFill/>
                </a:ln>
                <a:solidFill>
                  <a:srgbClr val="182300"/>
                </a:solidFill>
                <a:effectLst/>
                <a:uLnTx/>
                <a:uFillTx/>
                <a:latin typeface="Times New Roman" panose="02020603050405020304"/>
                <a:ea typeface="+mn-ea"/>
                <a:cs typeface="+mn-cs"/>
              </a:rPr>
              <a:t>(2016 to 2022).</a:t>
            </a:r>
            <a:r>
              <a:rPr kumimoji="0" lang="en-US" sz="1400" b="1" i="0" u="none" strike="noStrike" kern="1200" cap="none" spc="0" normalizeH="0" baseline="0" noProof="0" dirty="0">
                <a:ln>
                  <a:noFill/>
                </a:ln>
                <a:solidFill>
                  <a:srgbClr val="182300"/>
                </a:solidFill>
                <a:effectLst/>
                <a:uLnTx/>
                <a:uFillTx/>
                <a:latin typeface="Times New Roman" panose="02020603050405020304"/>
                <a:ea typeface="+mn-ea"/>
                <a:cs typeface="+mn-cs"/>
              </a:rPr>
              <a:t> </a:t>
            </a:r>
            <a:r>
              <a:rPr kumimoji="0" lang="en-US" sz="1400" i="0" u="none" strike="noStrike" kern="1200" cap="none" spc="0" normalizeH="0" baseline="0" noProof="0" dirty="0">
                <a:ln>
                  <a:noFill/>
                </a:ln>
                <a:solidFill>
                  <a:srgbClr val="182300"/>
                </a:solidFill>
                <a:effectLst/>
                <a:uLnTx/>
                <a:uFillTx/>
                <a:latin typeface="Times New Roman" panose="02020603050405020304"/>
                <a:ea typeface="+mn-ea"/>
                <a:cs typeface="+mn-cs"/>
              </a:rPr>
              <a:t>United States. Department of Transportation. (2022)</a:t>
            </a:r>
            <a:r>
              <a:rPr kumimoji="0" lang="en-US" sz="1400" b="1" i="0" u="none" strike="noStrike" kern="1200" cap="none" spc="0" normalizeH="0" baseline="0" noProof="0" dirty="0">
                <a:ln>
                  <a:noFill/>
                </a:ln>
                <a:solidFill>
                  <a:srgbClr val="182300"/>
                </a:solidFill>
                <a:effectLst/>
                <a:uLnTx/>
                <a:uFillTx/>
                <a:latin typeface="Times New Roman" panose="02020603050405020304"/>
                <a:ea typeface="+mn-ea"/>
                <a:cs typeface="+mn-cs"/>
              </a:rPr>
              <a:t> </a:t>
            </a:r>
            <a:r>
              <a:rPr kumimoji="0" lang="en-US" sz="1400" i="0" u="none" strike="noStrike" kern="1200" cap="none" spc="0" normalizeH="0" baseline="0" noProof="0" dirty="0">
                <a:ln>
                  <a:noFill/>
                </a:ln>
                <a:solidFill>
                  <a:srgbClr val="182300"/>
                </a:solidFill>
                <a:effectLst/>
                <a:uLnTx/>
                <a:uFillTx/>
                <a:latin typeface="Times New Roman" panose="02020603050405020304"/>
                <a:ea typeface="+mn-ea"/>
                <a:cs typeface="+mn-cs"/>
                <a:hlinkClick r:id="rId4"/>
              </a:rPr>
              <a:t>https://doi.org/10.21949/1503647</a:t>
            </a:r>
            <a:endParaRPr kumimoji="0" lang="en-US" sz="1400" i="0" u="none" strike="noStrike" kern="1200" cap="none" spc="0" normalizeH="0" baseline="0" noProof="0" dirty="0">
              <a:ln>
                <a:noFill/>
              </a:ln>
              <a:solidFill>
                <a:srgbClr val="182300"/>
              </a:solidFill>
              <a:effectLst/>
              <a:uLnTx/>
              <a:uFillTx/>
              <a:latin typeface="Times New Roman" panose="02020603050405020304"/>
              <a:ea typeface="+mn-ea"/>
              <a:cs typeface="+mn-cs"/>
            </a:endParaRPr>
          </a:p>
          <a:p>
            <a:pPr>
              <a:lnSpc>
                <a:spcPct val="100000"/>
              </a:lnSpc>
              <a:spcBef>
                <a:spcPts val="0"/>
              </a:spcBef>
              <a:spcAft>
                <a:spcPts val="800"/>
              </a:spcAft>
              <a:defRPr/>
            </a:pPr>
            <a:r>
              <a:rPr kumimoji="0" lang="en-US" sz="1400" b="1" i="0" u="none" strike="noStrike" kern="1200" cap="none" spc="0" normalizeH="0" baseline="0" noProof="0" dirty="0">
                <a:ln>
                  <a:noFill/>
                </a:ln>
                <a:solidFill>
                  <a:srgbClr val="182300"/>
                </a:solidFill>
                <a:effectLst/>
                <a:uLnTx/>
                <a:uFillTx/>
                <a:latin typeface="Times New Roman" panose="02020603050405020304"/>
                <a:ea typeface="+mn-ea"/>
                <a:cs typeface="+mn-cs"/>
              </a:rPr>
              <a:t>Repository &amp; Open Science Access Portal (ROSA P). </a:t>
            </a:r>
            <a:r>
              <a:rPr kumimoji="0" lang="en-US" sz="1400" i="0" u="none" strike="noStrike" kern="1200" cap="none" spc="0" normalizeH="0" baseline="0" noProof="0" dirty="0">
                <a:ln>
                  <a:noFill/>
                </a:ln>
                <a:solidFill>
                  <a:srgbClr val="182300"/>
                </a:solidFill>
                <a:effectLst/>
                <a:uLnTx/>
                <a:uFillTx/>
                <a:latin typeface="Times New Roman" panose="02020603050405020304"/>
                <a:ea typeface="+mn-ea"/>
                <a:cs typeface="+mn-cs"/>
              </a:rPr>
              <a:t>[Repository]. (2017 to present).</a:t>
            </a:r>
            <a:r>
              <a:rPr kumimoji="0" lang="en-US" sz="1400" b="1" i="0" u="none" strike="noStrike" kern="1200" cap="none" spc="0" normalizeH="0" baseline="0" noProof="0" dirty="0">
                <a:ln>
                  <a:noFill/>
                </a:ln>
                <a:solidFill>
                  <a:srgbClr val="182300"/>
                </a:solidFill>
                <a:effectLst/>
                <a:uLnTx/>
                <a:uFillTx/>
                <a:latin typeface="Times New Roman" panose="02020603050405020304"/>
                <a:ea typeface="+mn-ea"/>
                <a:cs typeface="+mn-cs"/>
              </a:rPr>
              <a:t> </a:t>
            </a:r>
            <a:r>
              <a:rPr kumimoji="0" lang="en-US" sz="1400" i="0" u="none" strike="noStrike" kern="1200" cap="none" spc="0" normalizeH="0" baseline="0" noProof="0" dirty="0">
                <a:ln>
                  <a:noFill/>
                </a:ln>
                <a:solidFill>
                  <a:srgbClr val="182300"/>
                </a:solidFill>
                <a:effectLst/>
                <a:uLnTx/>
                <a:uFillTx/>
                <a:latin typeface="Times New Roman" panose="02020603050405020304"/>
                <a:ea typeface="+mn-ea"/>
                <a:cs typeface="+mn-cs"/>
              </a:rPr>
              <a:t>United States. Department of Transportation. Bureau of Transportation Statistics. National Transportation Library. </a:t>
            </a:r>
            <a:r>
              <a:rPr kumimoji="0" lang="en-US" sz="1400" i="0" u="none" strike="noStrike" kern="1200" cap="none" spc="0" normalizeH="0" baseline="0" noProof="0" dirty="0">
                <a:ln>
                  <a:noFill/>
                </a:ln>
                <a:solidFill>
                  <a:srgbClr val="182300"/>
                </a:solidFill>
                <a:effectLst/>
                <a:uLnTx/>
                <a:uFillTx/>
                <a:latin typeface="Times New Roman" panose="02020603050405020304"/>
                <a:ea typeface="+mn-ea"/>
                <a:cs typeface="+mn-cs"/>
                <a:hlinkClick r:id="rId5"/>
              </a:rPr>
              <a:t>https://doi.org/10.21949/1398953</a:t>
            </a:r>
            <a:r>
              <a:rPr kumimoji="0" lang="en-US" sz="1400" i="0" u="none" strike="noStrike" kern="1200" cap="none" spc="0" normalizeH="0" baseline="0" noProof="0" dirty="0">
                <a:ln>
                  <a:noFill/>
                </a:ln>
                <a:solidFill>
                  <a:srgbClr val="182300"/>
                </a:solidFill>
                <a:effectLst/>
                <a:uLnTx/>
                <a:uFillTx/>
                <a:latin typeface="Times New Roman" panose="02020603050405020304"/>
                <a:ea typeface="+mn-ea"/>
                <a:cs typeface="+mn-cs"/>
              </a:rPr>
              <a:t> </a:t>
            </a:r>
          </a:p>
          <a:p>
            <a:pPr marL="0" marR="0" lvl="0" indent="0" algn="l" defTabSz="685800" rtl="0" eaLnBrk="1" fontAlgn="auto" latinLnBrk="0" hangingPunct="1">
              <a:lnSpc>
                <a:spcPct val="100000"/>
              </a:lnSpc>
              <a:spcBef>
                <a:spcPts val="0"/>
              </a:spcBef>
              <a:spcAft>
                <a:spcPts val="800"/>
              </a:spcAft>
              <a:buClrTx/>
              <a:buSzTx/>
              <a:buFontTx/>
              <a:buNone/>
              <a:tabLst/>
              <a:defRPr/>
            </a:pPr>
            <a:r>
              <a:rPr lang="en-US" sz="1400" b="1" dirty="0">
                <a:solidFill>
                  <a:srgbClr val="182300"/>
                </a:solidFill>
                <a:latin typeface="Times New Roman" panose="02020603050405020304"/>
              </a:rPr>
              <a:t>Repository and Open Science Access Portal. Collection: “Public Access Resources.” </a:t>
            </a:r>
            <a:r>
              <a:rPr lang="en-US" sz="1400" dirty="0">
                <a:solidFill>
                  <a:srgbClr val="182300"/>
                </a:solidFill>
                <a:latin typeface="Times New Roman" panose="02020603050405020304"/>
              </a:rPr>
              <a:t>National Transportation Library. </a:t>
            </a:r>
            <a:r>
              <a:rPr lang="en-US" sz="1400" dirty="0">
                <a:solidFill>
                  <a:srgbClr val="182300"/>
                </a:solidFill>
                <a:latin typeface="Times New Roman" panose="02020603050405020304"/>
                <a:hlinkClick r:id="rId6"/>
              </a:rPr>
              <a:t>https://rosap.ntl.bts.gov/collection_par</a:t>
            </a:r>
            <a:endParaRPr kumimoji="0" lang="en-US" sz="1400" i="0" u="none" strike="noStrike" kern="1200" cap="none" spc="0" normalizeH="0" baseline="0" noProof="0" dirty="0">
              <a:ln>
                <a:noFill/>
              </a:ln>
              <a:solidFill>
                <a:srgbClr val="182300"/>
              </a:solidFill>
              <a:effectLst/>
              <a:uLnTx/>
              <a:uFillTx/>
              <a:latin typeface="Times New Roman" panose="02020603050405020304"/>
              <a:ea typeface="+mn-ea"/>
              <a:cs typeface="+mn-cs"/>
            </a:endParaRPr>
          </a:p>
          <a:p>
            <a:pPr marL="0" marR="0" lvl="0" indent="0" algn="l" defTabSz="685800" rtl="0" eaLnBrk="1" fontAlgn="auto" latinLnBrk="0" hangingPunct="1">
              <a:lnSpc>
                <a:spcPct val="100000"/>
              </a:lnSpc>
              <a:spcBef>
                <a:spcPts val="0"/>
              </a:spcBef>
              <a:spcAft>
                <a:spcPts val="800"/>
              </a:spcAft>
              <a:buClrTx/>
              <a:buSzTx/>
              <a:buFontTx/>
              <a:buNone/>
              <a:tabLst/>
              <a:defRPr/>
            </a:pPr>
            <a:r>
              <a:rPr lang="en-US" sz="1400" b="1" dirty="0">
                <a:solidFill>
                  <a:srgbClr val="182300"/>
                </a:solidFill>
                <a:latin typeface="Times New Roman" panose="02020603050405020304"/>
              </a:rPr>
              <a:t>Repository and Open Science Access Portal. Collection: “US DOT Public Access Data Management Plans.” </a:t>
            </a:r>
            <a:r>
              <a:rPr lang="en-US" sz="1400" dirty="0">
                <a:solidFill>
                  <a:srgbClr val="182300"/>
                </a:solidFill>
                <a:latin typeface="Times New Roman" panose="02020603050405020304"/>
              </a:rPr>
              <a:t>National Transportation Library. </a:t>
            </a:r>
            <a:r>
              <a:rPr lang="en-US" sz="1400" dirty="0">
                <a:solidFill>
                  <a:srgbClr val="182300"/>
                </a:solidFill>
                <a:latin typeface="Times New Roman" panose="02020603050405020304"/>
                <a:hlinkClick r:id="rId7"/>
              </a:rPr>
              <a:t>https://rosap.ntl.bts.gov/collection_pa_dmp</a:t>
            </a:r>
            <a:endParaRPr kumimoji="0" lang="en-US" sz="1400" b="0" i="0" u="none" strike="noStrike" kern="1200" cap="none" spc="0" normalizeH="0" baseline="0" noProof="0" dirty="0">
              <a:ln>
                <a:noFill/>
              </a:ln>
              <a:solidFill>
                <a:srgbClr val="182300"/>
              </a:solidFill>
              <a:effectLst/>
              <a:uLnTx/>
              <a:uFillTx/>
              <a:latin typeface="Times New Roman" panose="02020603050405020304"/>
              <a:ea typeface="+mn-ea"/>
              <a:cs typeface="+mn-cs"/>
            </a:endParaRPr>
          </a:p>
          <a:p>
            <a:pPr marL="0" marR="0" lvl="0" indent="0" defTabSz="685800" rtl="0" eaLnBrk="1" fontAlgn="auto" latinLnBrk="0" hangingPunct="1">
              <a:lnSpc>
                <a:spcPct val="100000"/>
              </a:lnSpc>
              <a:spcBef>
                <a:spcPts val="0"/>
              </a:spcBef>
              <a:spcAft>
                <a:spcPts val="800"/>
              </a:spcAft>
              <a:buClrTx/>
              <a:buSzTx/>
              <a:buFontTx/>
              <a:buNone/>
              <a:tabLst/>
              <a:defRPr/>
            </a:pPr>
            <a:r>
              <a:rPr kumimoji="0" lang="en-US" sz="1400" b="1" i="0" u="none" strike="noStrike" kern="1200" cap="none" spc="0" normalizeH="0" baseline="0" noProof="0" dirty="0">
                <a:ln>
                  <a:noFill/>
                </a:ln>
                <a:solidFill>
                  <a:srgbClr val="182300"/>
                </a:solidFill>
                <a:effectLst/>
                <a:uLnTx/>
                <a:uFillTx/>
                <a:latin typeface="Times New Roman" panose="02020603050405020304"/>
                <a:ea typeface="+mn-ea"/>
                <a:cs typeface="+mn-cs"/>
              </a:rPr>
              <a:t>Research Hub. </a:t>
            </a:r>
            <a:r>
              <a:rPr kumimoji="0" lang="en-US" sz="1400" i="0" u="none" strike="noStrike" kern="1200" cap="none" spc="0" normalizeH="0" baseline="0" noProof="0" dirty="0">
                <a:ln>
                  <a:noFill/>
                </a:ln>
                <a:solidFill>
                  <a:srgbClr val="182300"/>
                </a:solidFill>
                <a:effectLst/>
                <a:uLnTx/>
                <a:uFillTx/>
                <a:latin typeface="Times New Roman" panose="02020603050405020304"/>
                <a:ea typeface="+mn-ea"/>
                <a:cs typeface="+mn-cs"/>
              </a:rPr>
              <a:t>[Database]. United States. Department of Transportation. Office of the Assistant Secretary for Research and Technology. </a:t>
            </a:r>
            <a:r>
              <a:rPr kumimoji="0" lang="en-US" sz="1400" i="0" u="none" strike="noStrike" kern="1200" cap="none" spc="0" normalizeH="0" baseline="0" noProof="0" dirty="0">
                <a:ln>
                  <a:noFill/>
                </a:ln>
                <a:solidFill>
                  <a:srgbClr val="182300"/>
                </a:solidFill>
                <a:effectLst/>
                <a:uLnTx/>
                <a:uFillTx/>
                <a:latin typeface="Times New Roman" panose="02020603050405020304"/>
                <a:ea typeface="+mn-ea"/>
                <a:cs typeface="+mn-cs"/>
                <a:hlinkClick r:id="rId8"/>
              </a:rPr>
              <a:t>https://researchhub.bts.gov/</a:t>
            </a:r>
            <a:r>
              <a:rPr kumimoji="0" lang="en-US" sz="1400" i="0" u="none" strike="noStrike" kern="1200" cap="none" spc="0" normalizeH="0" baseline="0" noProof="0" dirty="0">
                <a:ln>
                  <a:noFill/>
                </a:ln>
                <a:solidFill>
                  <a:srgbClr val="182300"/>
                </a:solidFill>
                <a:effectLst/>
                <a:uLnTx/>
                <a:uFillTx/>
                <a:latin typeface="Times New Roman" panose="02020603050405020304"/>
                <a:ea typeface="+mn-ea"/>
                <a:cs typeface="+mn-cs"/>
              </a:rPr>
              <a:t> </a:t>
            </a:r>
          </a:p>
          <a:p>
            <a:pPr marL="0" marR="0" lvl="0" indent="0" defTabSz="685800" rtl="0" eaLnBrk="1" fontAlgn="auto" latinLnBrk="0" hangingPunct="1">
              <a:lnSpc>
                <a:spcPct val="100000"/>
              </a:lnSpc>
              <a:spcBef>
                <a:spcPts val="0"/>
              </a:spcBef>
              <a:spcAft>
                <a:spcPts val="800"/>
              </a:spcAft>
              <a:buClrTx/>
              <a:buSzTx/>
              <a:buFontTx/>
              <a:buNone/>
              <a:tabLst/>
              <a:defRPr/>
            </a:pPr>
            <a:r>
              <a:rPr kumimoji="0" lang="en-US" sz="1400" b="1" i="0" u="none" strike="noStrike" kern="1200" cap="none" spc="0" normalizeH="0" baseline="0" noProof="0" dirty="0">
                <a:ln>
                  <a:noFill/>
                </a:ln>
                <a:solidFill>
                  <a:srgbClr val="182300"/>
                </a:solidFill>
                <a:effectLst/>
                <a:uLnTx/>
                <a:uFillTx/>
                <a:latin typeface="Times New Roman" panose="02020603050405020304"/>
                <a:ea typeface="+mn-ea"/>
                <a:cs typeface="+mn-cs"/>
              </a:rPr>
              <a:t>A </a:t>
            </a:r>
            <a:r>
              <a:rPr lang="en-US" sz="1400" b="1" dirty="0">
                <a:solidFill>
                  <a:srgbClr val="182300"/>
                </a:solidFill>
                <a:latin typeface="Times New Roman" panose="02020603050405020304"/>
              </a:rPr>
              <a:t>Deep Dive into Public Access for Research Data [Presentation to FAA]. </a:t>
            </a:r>
            <a:r>
              <a:rPr lang="en-US" sz="1400" dirty="0">
                <a:solidFill>
                  <a:srgbClr val="182300"/>
                </a:solidFill>
                <a:latin typeface="Times New Roman" panose="02020603050405020304"/>
              </a:rPr>
              <a:t>Leighton Christiansen. 2021. </a:t>
            </a:r>
            <a:r>
              <a:rPr lang="en-US" sz="1400" dirty="0">
                <a:solidFill>
                  <a:srgbClr val="182300"/>
                </a:solidFill>
                <a:latin typeface="Times New Roman" panose="02020603050405020304"/>
                <a:hlinkClick r:id="rId9"/>
              </a:rPr>
              <a:t>https://doi.org/10.21949/1522407</a:t>
            </a:r>
            <a:r>
              <a:rPr lang="en-US" sz="1400" dirty="0">
                <a:solidFill>
                  <a:srgbClr val="182300"/>
                </a:solidFill>
                <a:latin typeface="Times New Roman" panose="02020603050405020304"/>
              </a:rPr>
              <a:t> </a:t>
            </a:r>
            <a:endParaRPr kumimoji="0" lang="en-US" sz="1400" b="1" i="0" u="none" strike="noStrike" kern="1200" cap="none" spc="0" normalizeH="0" baseline="0" noProof="0" dirty="0">
              <a:ln>
                <a:noFill/>
              </a:ln>
              <a:solidFill>
                <a:srgbClr val="182300"/>
              </a:solidFill>
              <a:effectLst/>
              <a:uLnTx/>
              <a:uFillTx/>
              <a:latin typeface="Times New Roman" panose="02020603050405020304"/>
              <a:ea typeface="+mn-ea"/>
              <a:cs typeface="+mn-cs"/>
            </a:endParaRPr>
          </a:p>
        </p:txBody>
      </p:sp>
      <p:sp>
        <p:nvSpPr>
          <p:cNvPr id="6" name="Slide Number Placeholder 5">
            <a:extLst>
              <a:ext uri="{FF2B5EF4-FFF2-40B4-BE49-F238E27FC236}">
                <a16:creationId xmlns:a16="http://schemas.microsoft.com/office/drawing/2014/main" id="{1C554D9F-1895-486E-BFBA-905BB2D29E08}"/>
              </a:ext>
            </a:extLst>
          </p:cNvPr>
          <p:cNvSpPr>
            <a:spLocks noGrp="1"/>
          </p:cNvSpPr>
          <p:nvPr>
            <p:ph type="sldNum" sz="quarter" idx="33"/>
          </p:nvPr>
        </p:nvSpPr>
        <p:spPr>
          <a:noFill/>
        </p:spPr>
        <p:txBody>
          <a:bodyPr/>
          <a:lstStyle/>
          <a:p>
            <a:fld id="{19B51A1E-902D-48AF-9020-955120F399B6}" type="slidenum">
              <a:rPr lang="en-US" smtClean="0"/>
              <a:pPr/>
              <a:t>31</a:t>
            </a:fld>
            <a:endParaRPr lang="en-US" dirty="0"/>
          </a:p>
        </p:txBody>
      </p:sp>
    </p:spTree>
    <p:extLst>
      <p:ext uri="{BB962C8B-B14F-4D97-AF65-F5344CB8AC3E}">
        <p14:creationId xmlns:p14="http://schemas.microsoft.com/office/powerpoint/2010/main" val="31956394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6543" y="0"/>
            <a:ext cx="7174461" cy="741872"/>
          </a:xfrm>
        </p:spPr>
        <p:txBody>
          <a:bodyPr/>
          <a:lstStyle/>
          <a:p>
            <a:r>
              <a:rPr lang="en-US" dirty="0"/>
              <a:t>Resources on Data Repositories &amp;  Data Retention </a:t>
            </a:r>
          </a:p>
        </p:txBody>
      </p:sp>
      <p:sp>
        <p:nvSpPr>
          <p:cNvPr id="5" name="Text Placeholder 8">
            <a:extLst>
              <a:ext uri="{FF2B5EF4-FFF2-40B4-BE49-F238E27FC236}">
                <a16:creationId xmlns:a16="http://schemas.microsoft.com/office/drawing/2014/main" id="{B93A9274-2B0B-41F5-BC93-FD5029632849}"/>
              </a:ext>
            </a:extLst>
          </p:cNvPr>
          <p:cNvSpPr txBox="1">
            <a:spLocks/>
          </p:cNvSpPr>
          <p:nvPr/>
        </p:nvSpPr>
        <p:spPr>
          <a:xfrm>
            <a:off x="457200" y="761232"/>
            <a:ext cx="8229599" cy="4042506"/>
          </a:xfrm>
          <a:prstGeom prst="rect">
            <a:avLst/>
          </a:prstGeom>
        </p:spPr>
        <p:txBody>
          <a:bodyPr vert="horz" lIns="0" tIns="0" rIns="0" bIns="0" rtlCol="0">
            <a:noAutofit/>
          </a:bodyPr>
          <a:lstStyle>
            <a:lvl1pPr marL="0" indent="0" algn="l" defTabSz="685800" rtl="0" eaLnBrk="1" latinLnBrk="0" hangingPunct="1">
              <a:lnSpc>
                <a:spcPct val="90000"/>
              </a:lnSpc>
              <a:spcBef>
                <a:spcPts val="750"/>
              </a:spcBef>
              <a:buFont typeface="Arial" panose="020B0604020202020204" pitchFamily="34" charset="0"/>
              <a:buNone/>
              <a:defRPr sz="1350" kern="1200">
                <a:solidFill>
                  <a:srgbClr val="083A64"/>
                </a:solidFill>
                <a:latin typeface="+mn-lt"/>
                <a:ea typeface="+mn-ea"/>
                <a:cs typeface="+mn-cs"/>
              </a:defRPr>
            </a:lvl1pPr>
            <a:lvl2pPr marL="200025" indent="0" algn="l" defTabSz="685800" rtl="0" eaLnBrk="1" latinLnBrk="0" hangingPunct="1">
              <a:lnSpc>
                <a:spcPct val="90000"/>
              </a:lnSpc>
              <a:spcBef>
                <a:spcPts val="375"/>
              </a:spcBef>
              <a:buFont typeface="Arial" panose="020B0604020202020204" pitchFamily="34" charset="0"/>
              <a:buNone/>
              <a:defRPr sz="1200" kern="1200">
                <a:solidFill>
                  <a:srgbClr val="083A64"/>
                </a:solidFill>
                <a:latin typeface="+mn-lt"/>
                <a:ea typeface="+mn-ea"/>
                <a:cs typeface="+mn-cs"/>
              </a:defRPr>
            </a:lvl2pPr>
            <a:lvl3pPr marL="407194" indent="0" algn="l" defTabSz="685800" rtl="0" eaLnBrk="1" latinLnBrk="0" hangingPunct="1">
              <a:lnSpc>
                <a:spcPct val="90000"/>
              </a:lnSpc>
              <a:spcBef>
                <a:spcPts val="375"/>
              </a:spcBef>
              <a:buFont typeface="Arial" panose="020B0604020202020204" pitchFamily="34" charset="0"/>
              <a:buNone/>
              <a:defRPr sz="1050" kern="1200">
                <a:solidFill>
                  <a:srgbClr val="083A64"/>
                </a:solidFill>
                <a:latin typeface="+mn-lt"/>
                <a:ea typeface="+mn-ea"/>
                <a:cs typeface="+mn-cs"/>
              </a:defRPr>
            </a:lvl3pPr>
            <a:lvl4pPr marL="607219" indent="0" algn="l" defTabSz="685800" rtl="0" eaLnBrk="1" latinLnBrk="0" hangingPunct="1">
              <a:lnSpc>
                <a:spcPct val="90000"/>
              </a:lnSpc>
              <a:spcBef>
                <a:spcPts val="375"/>
              </a:spcBef>
              <a:buFont typeface="Arial" panose="020B0604020202020204" pitchFamily="34" charset="0"/>
              <a:buNone/>
              <a:defRPr sz="1050" kern="1200">
                <a:solidFill>
                  <a:srgbClr val="083A64"/>
                </a:solidFill>
                <a:latin typeface="+mn-lt"/>
                <a:ea typeface="+mn-ea"/>
                <a:cs typeface="+mn-cs"/>
              </a:defRPr>
            </a:lvl4pPr>
            <a:lvl5pPr marL="807244" indent="0" algn="l" defTabSz="685800" rtl="0" eaLnBrk="1" latinLnBrk="0" hangingPunct="1">
              <a:lnSpc>
                <a:spcPct val="90000"/>
              </a:lnSpc>
              <a:spcBef>
                <a:spcPts val="375"/>
              </a:spcBef>
              <a:buFont typeface="Arial" panose="020B0604020202020204" pitchFamily="34" charset="0"/>
              <a:buNone/>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600"/>
              </a:spcBef>
              <a:spcAft>
                <a:spcPts val="0"/>
              </a:spcAft>
              <a:buClrTx/>
              <a:buSzTx/>
              <a:buFontTx/>
              <a:buNone/>
              <a:tabLst/>
              <a:defRPr/>
            </a:pPr>
            <a:r>
              <a:rPr kumimoji="0" lang="en-US" sz="1600" b="1" i="0" u="none" strike="noStrike" kern="1200" cap="none" spc="0" normalizeH="0" baseline="0" noProof="0" dirty="0">
                <a:ln>
                  <a:noFill/>
                </a:ln>
                <a:solidFill>
                  <a:srgbClr val="182300"/>
                </a:solidFill>
                <a:effectLst/>
                <a:uLnTx/>
                <a:uFillTx/>
                <a:latin typeface="Times New Roman" panose="02020603050405020304"/>
                <a:ea typeface="+mn-ea"/>
                <a:cs typeface="+mn-cs"/>
              </a:rPr>
              <a:t>Desirable Characteristics of Data Repositories for Federally Funded Research. </a:t>
            </a:r>
            <a:r>
              <a:rPr kumimoji="0" lang="en-US" sz="1600" b="0" i="0" u="none" strike="noStrike" kern="1200" cap="none" spc="0" normalizeH="0" baseline="0" noProof="0" dirty="0">
                <a:ln>
                  <a:noFill/>
                </a:ln>
                <a:solidFill>
                  <a:srgbClr val="182300"/>
                </a:solidFill>
                <a:effectLst/>
                <a:uLnTx/>
                <a:uFillTx/>
                <a:latin typeface="Times New Roman" panose="02020603050405020304"/>
                <a:ea typeface="+mn-ea"/>
                <a:cs typeface="+mn-cs"/>
              </a:rPr>
              <a:t>National Science and Technology Council (NSTC) Subcommittee on Open Science (SOS), 2022. </a:t>
            </a:r>
            <a:r>
              <a:rPr kumimoji="0" lang="en-US" sz="1600" b="0" i="0" u="none" strike="noStrike" kern="1200" cap="none" spc="0" normalizeH="0" baseline="0" noProof="0" dirty="0">
                <a:ln>
                  <a:noFill/>
                </a:ln>
                <a:solidFill>
                  <a:srgbClr val="182300"/>
                </a:solidFill>
                <a:effectLst/>
                <a:uLnTx/>
                <a:uFillTx/>
                <a:latin typeface="Times New Roman" panose="02020603050405020304"/>
                <a:ea typeface="+mn-ea"/>
                <a:cs typeface="+mn-cs"/>
                <a:hlinkClick r:id="rId3"/>
              </a:rPr>
              <a:t>https://rosap.ntl.bts.gov/view/dot/62310</a:t>
            </a:r>
            <a:r>
              <a:rPr kumimoji="0" lang="en-US" sz="1600" b="0" i="0" u="none" strike="noStrike" kern="1200" cap="none" spc="0" normalizeH="0" baseline="0" noProof="0" dirty="0">
                <a:ln>
                  <a:noFill/>
                </a:ln>
                <a:solidFill>
                  <a:srgbClr val="182300"/>
                </a:solidFill>
                <a:effectLst/>
                <a:uLnTx/>
                <a:uFillTx/>
                <a:latin typeface="Times New Roman" panose="02020603050405020304"/>
                <a:ea typeface="+mn-ea"/>
                <a:cs typeface="+mn-cs"/>
              </a:rPr>
              <a:t> </a:t>
            </a:r>
          </a:p>
          <a:p>
            <a:pPr marL="0" marR="0" lvl="0" indent="0" defTabSz="6858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solidFill>
                <a:srgbClr val="182300"/>
              </a:solidFill>
              <a:effectLst/>
              <a:uLnTx/>
              <a:uFillTx/>
              <a:latin typeface="Times New Roman" panose="02020603050405020304" pitchFamily="18" charset="0"/>
              <a:ea typeface="+mn-ea"/>
              <a:cs typeface="Times New Roman" panose="02020603050405020304" pitchFamily="18" charset="0"/>
            </a:endParaRPr>
          </a:p>
          <a:p>
            <a:pPr>
              <a:lnSpc>
                <a:spcPct val="100000"/>
              </a:lnSpc>
              <a:spcBef>
                <a:spcPts val="0"/>
              </a:spcBef>
              <a:defRPr/>
            </a:pPr>
            <a:r>
              <a:rPr lang="en-US" sz="1600" b="1" dirty="0">
                <a:solidFill>
                  <a:srgbClr val="182300"/>
                </a:solidFill>
                <a:latin typeface="Times New Roman" panose="02020603050405020304"/>
              </a:rPr>
              <a:t>“Guidelines for Evaluating Repositories for Conformance with the DOT Public Access Plan” from </a:t>
            </a:r>
            <a:r>
              <a:rPr kumimoji="0" lang="en-US" sz="1600" b="1" i="0" u="none" strike="noStrike" kern="1200" cap="none" spc="0" normalizeH="0" baseline="0" noProof="0" dirty="0">
                <a:ln>
                  <a:noFill/>
                </a:ln>
                <a:solidFill>
                  <a:srgbClr val="182300"/>
                </a:solidFill>
                <a:effectLst/>
                <a:uLnTx/>
                <a:uFillTx/>
                <a:latin typeface="Times New Roman" panose="02020603050405020304"/>
                <a:ea typeface="+mn-ea"/>
                <a:cs typeface="+mn-cs"/>
              </a:rPr>
              <a:t>U.S. DOT Public Access Guidance website. </a:t>
            </a:r>
            <a:r>
              <a:rPr kumimoji="0" lang="en-US" sz="1600" i="0" u="none" strike="noStrike" kern="1200" cap="none" spc="0" normalizeH="0" baseline="0" noProof="0" dirty="0">
                <a:ln>
                  <a:noFill/>
                </a:ln>
                <a:solidFill>
                  <a:srgbClr val="182300"/>
                </a:solidFill>
                <a:effectLst/>
                <a:uLnTx/>
                <a:uFillTx/>
                <a:latin typeface="Times New Roman" panose="02020603050405020304"/>
                <a:ea typeface="+mn-ea"/>
                <a:cs typeface="+mn-cs"/>
              </a:rPr>
              <a:t>(2016 to 2022).</a:t>
            </a:r>
            <a:r>
              <a:rPr kumimoji="0" lang="en-US" sz="1600" b="1" i="0" u="none" strike="noStrike" kern="1200" cap="none" spc="0" normalizeH="0" baseline="0" noProof="0" dirty="0">
                <a:ln>
                  <a:noFill/>
                </a:ln>
                <a:solidFill>
                  <a:srgbClr val="182300"/>
                </a:solidFill>
                <a:effectLst/>
                <a:uLnTx/>
                <a:uFillTx/>
                <a:latin typeface="Times New Roman" panose="02020603050405020304"/>
                <a:ea typeface="+mn-ea"/>
                <a:cs typeface="+mn-cs"/>
              </a:rPr>
              <a:t> </a:t>
            </a:r>
            <a:r>
              <a:rPr kumimoji="0" lang="en-US" sz="1600" i="0" u="none" strike="noStrike" kern="1200" cap="none" spc="0" normalizeH="0" baseline="0" noProof="0" dirty="0">
                <a:ln>
                  <a:noFill/>
                </a:ln>
                <a:solidFill>
                  <a:srgbClr val="182300"/>
                </a:solidFill>
                <a:effectLst/>
                <a:uLnTx/>
                <a:uFillTx/>
                <a:latin typeface="Times New Roman" panose="02020603050405020304"/>
                <a:ea typeface="+mn-ea"/>
                <a:cs typeface="+mn-cs"/>
              </a:rPr>
              <a:t>United States. Department of Transportation. (2022)</a:t>
            </a:r>
            <a:r>
              <a:rPr kumimoji="0" lang="en-US" sz="1600" b="1" i="0" u="none" strike="noStrike" kern="1200" cap="none" spc="0" normalizeH="0" baseline="0" noProof="0" dirty="0">
                <a:ln>
                  <a:noFill/>
                </a:ln>
                <a:solidFill>
                  <a:srgbClr val="182300"/>
                </a:solidFill>
                <a:effectLst/>
                <a:uLnTx/>
                <a:uFillTx/>
                <a:latin typeface="Times New Roman" panose="02020603050405020304"/>
                <a:ea typeface="+mn-ea"/>
                <a:cs typeface="+mn-cs"/>
              </a:rPr>
              <a:t> </a:t>
            </a:r>
            <a:r>
              <a:rPr lang="en-US" sz="1600" dirty="0">
                <a:hlinkClick r:id="rId4"/>
              </a:rPr>
              <a:t>https://doi.org/10.21949/1520563</a:t>
            </a:r>
            <a:endParaRPr lang="en-US" sz="1600" dirty="0">
              <a:solidFill>
                <a:srgbClr val="182300"/>
              </a:solidFill>
              <a:latin typeface="Times New Roman" panose="02020603050405020304"/>
            </a:endParaRPr>
          </a:p>
          <a:p>
            <a:pPr>
              <a:lnSpc>
                <a:spcPct val="100000"/>
              </a:lnSpc>
              <a:spcBef>
                <a:spcPts val="0"/>
              </a:spcBef>
              <a:defRPr/>
            </a:pPr>
            <a:endParaRPr lang="en-US" sz="1600" b="1" dirty="0">
              <a:solidFill>
                <a:srgbClr val="182300"/>
              </a:solidFill>
              <a:latin typeface="Times New Roman" panose="02020603050405020304"/>
            </a:endParaRPr>
          </a:p>
          <a:p>
            <a:pPr>
              <a:lnSpc>
                <a:spcPct val="100000"/>
              </a:lnSpc>
              <a:spcBef>
                <a:spcPts val="0"/>
              </a:spcBef>
              <a:defRPr/>
            </a:pPr>
            <a:r>
              <a:rPr lang="en-US" sz="1600" b="1" dirty="0">
                <a:solidFill>
                  <a:srgbClr val="182300"/>
                </a:solidFill>
                <a:latin typeface="Times New Roman" panose="02020603050405020304"/>
              </a:rPr>
              <a:t>“Data Repositories Conformant with the DOT Public Access Plan” from </a:t>
            </a:r>
            <a:r>
              <a:rPr kumimoji="0" lang="en-US" sz="1600" b="1" i="0" u="none" strike="noStrike" kern="1200" cap="none" spc="0" normalizeH="0" baseline="0" noProof="0" dirty="0">
                <a:ln>
                  <a:noFill/>
                </a:ln>
                <a:solidFill>
                  <a:srgbClr val="182300"/>
                </a:solidFill>
                <a:effectLst/>
                <a:uLnTx/>
                <a:uFillTx/>
                <a:latin typeface="Times New Roman" panose="02020603050405020304"/>
                <a:ea typeface="+mn-ea"/>
                <a:cs typeface="+mn-cs"/>
              </a:rPr>
              <a:t>U.S. DOT Public Access Guidance website. </a:t>
            </a:r>
            <a:r>
              <a:rPr kumimoji="0" lang="en-US" sz="1600" i="0" u="none" strike="noStrike" kern="1200" cap="none" spc="0" normalizeH="0" baseline="0" noProof="0" dirty="0">
                <a:ln>
                  <a:noFill/>
                </a:ln>
                <a:solidFill>
                  <a:srgbClr val="182300"/>
                </a:solidFill>
                <a:effectLst/>
                <a:uLnTx/>
                <a:uFillTx/>
                <a:latin typeface="Times New Roman" panose="02020603050405020304"/>
                <a:ea typeface="+mn-ea"/>
                <a:cs typeface="+mn-cs"/>
              </a:rPr>
              <a:t>(2016 to 2022).</a:t>
            </a:r>
            <a:r>
              <a:rPr kumimoji="0" lang="en-US" sz="1600" b="1" i="0" u="none" strike="noStrike" kern="1200" cap="none" spc="0" normalizeH="0" baseline="0" noProof="0" dirty="0">
                <a:ln>
                  <a:noFill/>
                </a:ln>
                <a:solidFill>
                  <a:srgbClr val="182300"/>
                </a:solidFill>
                <a:effectLst/>
                <a:uLnTx/>
                <a:uFillTx/>
                <a:latin typeface="Times New Roman" panose="02020603050405020304"/>
                <a:ea typeface="+mn-ea"/>
                <a:cs typeface="+mn-cs"/>
              </a:rPr>
              <a:t> </a:t>
            </a:r>
            <a:r>
              <a:rPr kumimoji="0" lang="en-US" sz="1600" i="0" u="none" strike="noStrike" kern="1200" cap="none" spc="0" normalizeH="0" baseline="0" noProof="0" dirty="0">
                <a:ln>
                  <a:noFill/>
                </a:ln>
                <a:solidFill>
                  <a:srgbClr val="182300"/>
                </a:solidFill>
                <a:effectLst/>
                <a:uLnTx/>
                <a:uFillTx/>
                <a:latin typeface="Times New Roman" panose="02020603050405020304"/>
                <a:ea typeface="+mn-ea"/>
                <a:cs typeface="+mn-cs"/>
              </a:rPr>
              <a:t>United States. Department of Transportation. (2022)</a:t>
            </a:r>
            <a:r>
              <a:rPr kumimoji="0" lang="en-US" sz="1600" b="1" i="0" u="none" strike="noStrike" kern="1200" cap="none" spc="0" normalizeH="0" baseline="0" noProof="0" dirty="0">
                <a:ln>
                  <a:noFill/>
                </a:ln>
                <a:solidFill>
                  <a:srgbClr val="182300"/>
                </a:solidFill>
                <a:effectLst/>
                <a:uLnTx/>
                <a:uFillTx/>
                <a:latin typeface="Times New Roman" panose="02020603050405020304"/>
                <a:ea typeface="+mn-ea"/>
                <a:cs typeface="+mn-cs"/>
              </a:rPr>
              <a:t> </a:t>
            </a:r>
            <a:r>
              <a:rPr lang="en-US" sz="1600" dirty="0">
                <a:hlinkClick r:id="rId5"/>
              </a:rPr>
              <a:t>https://doi.org/10.21949/1520566</a:t>
            </a:r>
            <a:endParaRPr lang="en-US" sz="1600" dirty="0">
              <a:solidFill>
                <a:srgbClr val="182300"/>
              </a:solidFill>
              <a:latin typeface="Times New Roman" panose="02020603050405020304"/>
            </a:endParaRPr>
          </a:p>
          <a:p>
            <a:pPr marL="0" marR="0" lvl="0" indent="0" defTabSz="685800" rtl="0" eaLnBrk="1" fontAlgn="auto" latinLnBrk="0" hangingPunct="1">
              <a:lnSpc>
                <a:spcPct val="100000"/>
              </a:lnSpc>
              <a:spcBef>
                <a:spcPts val="0"/>
              </a:spcBef>
              <a:spcAft>
                <a:spcPts val="0"/>
              </a:spcAft>
              <a:buClrTx/>
              <a:buSzTx/>
              <a:buFontTx/>
              <a:buNone/>
              <a:tabLst/>
              <a:defRPr/>
            </a:pPr>
            <a:endParaRPr lang="en-US" sz="1600" b="1" dirty="0">
              <a:solidFill>
                <a:srgbClr val="182300"/>
              </a:solidFill>
              <a:latin typeface="Times New Roman" panose="02020603050405020304" pitchFamily="18" charset="0"/>
              <a:cs typeface="Times New Roman" panose="02020603050405020304" pitchFamily="18" charset="0"/>
            </a:endParaRPr>
          </a:p>
          <a:p>
            <a:pPr marL="0" marR="0" lvl="0" indent="0" defTabSz="6858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182300"/>
                </a:solidFill>
                <a:effectLst/>
                <a:uLnTx/>
                <a:uFillTx/>
                <a:latin typeface="Times New Roman" panose="02020603050405020304" pitchFamily="18" charset="0"/>
                <a:ea typeface="+mn-ea"/>
                <a:cs typeface="Times New Roman" panose="02020603050405020304" pitchFamily="18" charset="0"/>
              </a:rPr>
              <a:t>Considerations on Data Retention: Presentation to the Open Mobility Foundation’s Privacy, Security, and Transparency Committee. </a:t>
            </a:r>
            <a:r>
              <a:rPr lang="en-US" sz="1600" dirty="0">
                <a:solidFill>
                  <a:srgbClr val="182300"/>
                </a:solidFill>
                <a:latin typeface="Times New Roman" panose="02020603050405020304" pitchFamily="18" charset="0"/>
                <a:cs typeface="Times New Roman" panose="02020603050405020304" pitchFamily="18" charset="0"/>
              </a:rPr>
              <a:t>Leighton Christiansen. 2022. </a:t>
            </a:r>
            <a:r>
              <a:rPr lang="en-US" sz="1600" dirty="0">
                <a:solidFill>
                  <a:srgbClr val="182300"/>
                </a:solidFill>
                <a:latin typeface="Times New Roman" panose="02020603050405020304" pitchFamily="18" charset="0"/>
                <a:cs typeface="Times New Roman" panose="02020603050405020304" pitchFamily="18" charset="0"/>
                <a:hlinkClick r:id="rId6"/>
              </a:rPr>
              <a:t>https://doi.org/10.21949/1526875</a:t>
            </a:r>
            <a:r>
              <a:rPr lang="en-US" sz="1600" dirty="0">
                <a:solidFill>
                  <a:srgbClr val="182300"/>
                </a:solidFill>
                <a:latin typeface="Times New Roman" panose="02020603050405020304" pitchFamily="18" charset="0"/>
                <a:cs typeface="Times New Roman" panose="02020603050405020304" pitchFamily="18" charset="0"/>
              </a:rPr>
              <a:t> </a:t>
            </a:r>
            <a:endParaRPr kumimoji="0" lang="en-US" sz="1600" b="1" i="0" u="none" strike="noStrike" kern="1200" cap="none" spc="0" normalizeH="0" baseline="0" noProof="0" dirty="0">
              <a:ln>
                <a:noFill/>
              </a:ln>
              <a:solidFill>
                <a:srgbClr val="182300"/>
              </a:solidFill>
              <a:effectLst/>
              <a:uLnTx/>
              <a:uFillTx/>
              <a:latin typeface="Times New Roman" panose="02020603050405020304" pitchFamily="18" charset="0"/>
              <a:ea typeface="+mn-ea"/>
              <a:cs typeface="Times New Roman" panose="02020603050405020304" pitchFamily="18" charset="0"/>
            </a:endParaRPr>
          </a:p>
        </p:txBody>
      </p:sp>
      <p:sp>
        <p:nvSpPr>
          <p:cNvPr id="6" name="Slide Number Placeholder 5">
            <a:extLst>
              <a:ext uri="{FF2B5EF4-FFF2-40B4-BE49-F238E27FC236}">
                <a16:creationId xmlns:a16="http://schemas.microsoft.com/office/drawing/2014/main" id="{1C554D9F-1895-486E-BFBA-905BB2D29E08}"/>
              </a:ext>
            </a:extLst>
          </p:cNvPr>
          <p:cNvSpPr>
            <a:spLocks noGrp="1"/>
          </p:cNvSpPr>
          <p:nvPr>
            <p:ph type="sldNum" sz="quarter" idx="33"/>
          </p:nvPr>
        </p:nvSpPr>
        <p:spPr>
          <a:noFill/>
        </p:spPr>
        <p:txBody>
          <a:bodyPr/>
          <a:lstStyle/>
          <a:p>
            <a:fld id="{19B51A1E-902D-48AF-9020-955120F399B6}" type="slidenum">
              <a:rPr lang="en-US" smtClean="0"/>
              <a:pPr/>
              <a:t>32</a:t>
            </a:fld>
            <a:endParaRPr lang="en-US" dirty="0"/>
          </a:p>
        </p:txBody>
      </p:sp>
    </p:spTree>
    <p:extLst>
      <p:ext uri="{BB962C8B-B14F-4D97-AF65-F5344CB8AC3E}">
        <p14:creationId xmlns:p14="http://schemas.microsoft.com/office/powerpoint/2010/main" val="37040118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6543" y="0"/>
            <a:ext cx="7174461" cy="741872"/>
          </a:xfrm>
        </p:spPr>
        <p:txBody>
          <a:bodyPr/>
          <a:lstStyle/>
          <a:p>
            <a:r>
              <a:rPr lang="en-US" dirty="0"/>
              <a:t>Federal &amp; NTL Public Access &amp; Open Science Resources</a:t>
            </a:r>
          </a:p>
        </p:txBody>
      </p:sp>
      <p:sp>
        <p:nvSpPr>
          <p:cNvPr id="5" name="Text Placeholder 8">
            <a:extLst>
              <a:ext uri="{FF2B5EF4-FFF2-40B4-BE49-F238E27FC236}">
                <a16:creationId xmlns:a16="http://schemas.microsoft.com/office/drawing/2014/main" id="{B93A9274-2B0B-41F5-BC93-FD5029632849}"/>
              </a:ext>
            </a:extLst>
          </p:cNvPr>
          <p:cNvSpPr txBox="1">
            <a:spLocks/>
          </p:cNvSpPr>
          <p:nvPr/>
        </p:nvSpPr>
        <p:spPr>
          <a:xfrm>
            <a:off x="512615" y="841914"/>
            <a:ext cx="8132619" cy="4042506"/>
          </a:xfrm>
          <a:prstGeom prst="rect">
            <a:avLst/>
          </a:prstGeom>
        </p:spPr>
        <p:txBody>
          <a:bodyPr vert="horz" lIns="0" tIns="0" rIns="0" bIns="0" rtlCol="0">
            <a:noAutofit/>
          </a:bodyPr>
          <a:lstStyle>
            <a:lvl1pPr marL="0" indent="0" algn="l" defTabSz="685800" rtl="0" eaLnBrk="1" latinLnBrk="0" hangingPunct="1">
              <a:lnSpc>
                <a:spcPct val="90000"/>
              </a:lnSpc>
              <a:spcBef>
                <a:spcPts val="750"/>
              </a:spcBef>
              <a:buFont typeface="Arial" panose="020B0604020202020204" pitchFamily="34" charset="0"/>
              <a:buNone/>
              <a:defRPr sz="1350" kern="1200">
                <a:solidFill>
                  <a:srgbClr val="083A64"/>
                </a:solidFill>
                <a:latin typeface="+mn-lt"/>
                <a:ea typeface="+mn-ea"/>
                <a:cs typeface="+mn-cs"/>
              </a:defRPr>
            </a:lvl1pPr>
            <a:lvl2pPr marL="200025" indent="0" algn="l" defTabSz="685800" rtl="0" eaLnBrk="1" latinLnBrk="0" hangingPunct="1">
              <a:lnSpc>
                <a:spcPct val="90000"/>
              </a:lnSpc>
              <a:spcBef>
                <a:spcPts val="375"/>
              </a:spcBef>
              <a:buFont typeface="Arial" panose="020B0604020202020204" pitchFamily="34" charset="0"/>
              <a:buNone/>
              <a:defRPr sz="1200" kern="1200">
                <a:solidFill>
                  <a:srgbClr val="083A64"/>
                </a:solidFill>
                <a:latin typeface="+mn-lt"/>
                <a:ea typeface="+mn-ea"/>
                <a:cs typeface="+mn-cs"/>
              </a:defRPr>
            </a:lvl2pPr>
            <a:lvl3pPr marL="407194" indent="0" algn="l" defTabSz="685800" rtl="0" eaLnBrk="1" latinLnBrk="0" hangingPunct="1">
              <a:lnSpc>
                <a:spcPct val="90000"/>
              </a:lnSpc>
              <a:spcBef>
                <a:spcPts val="375"/>
              </a:spcBef>
              <a:buFont typeface="Arial" panose="020B0604020202020204" pitchFamily="34" charset="0"/>
              <a:buNone/>
              <a:defRPr sz="1050" kern="1200">
                <a:solidFill>
                  <a:srgbClr val="083A64"/>
                </a:solidFill>
                <a:latin typeface="+mn-lt"/>
                <a:ea typeface="+mn-ea"/>
                <a:cs typeface="+mn-cs"/>
              </a:defRPr>
            </a:lvl3pPr>
            <a:lvl4pPr marL="607219" indent="0" algn="l" defTabSz="685800" rtl="0" eaLnBrk="1" latinLnBrk="0" hangingPunct="1">
              <a:lnSpc>
                <a:spcPct val="90000"/>
              </a:lnSpc>
              <a:spcBef>
                <a:spcPts val="375"/>
              </a:spcBef>
              <a:buFont typeface="Arial" panose="020B0604020202020204" pitchFamily="34" charset="0"/>
              <a:buNone/>
              <a:defRPr sz="1050" kern="1200">
                <a:solidFill>
                  <a:srgbClr val="083A64"/>
                </a:solidFill>
                <a:latin typeface="+mn-lt"/>
                <a:ea typeface="+mn-ea"/>
                <a:cs typeface="+mn-cs"/>
              </a:defRPr>
            </a:lvl4pPr>
            <a:lvl5pPr marL="807244" indent="0" algn="l" defTabSz="685800" rtl="0" eaLnBrk="1" latinLnBrk="0" hangingPunct="1">
              <a:lnSpc>
                <a:spcPct val="90000"/>
              </a:lnSpc>
              <a:spcBef>
                <a:spcPts val="375"/>
              </a:spcBef>
              <a:buFont typeface="Arial" panose="020B0604020202020204" pitchFamily="34" charset="0"/>
              <a:buNone/>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defTabSz="685800" rtl="0" eaLnBrk="1" fontAlgn="auto" latinLnBrk="0" hangingPunct="1">
              <a:lnSpc>
                <a:spcPct val="100000"/>
              </a:lnSpc>
              <a:spcBef>
                <a:spcPts val="0"/>
              </a:spcBef>
              <a:spcAft>
                <a:spcPts val="600"/>
              </a:spcAft>
              <a:buClrTx/>
              <a:buSzTx/>
              <a:buFontTx/>
              <a:buNone/>
              <a:tabLst/>
              <a:defRPr/>
            </a:pPr>
            <a:r>
              <a:rPr kumimoji="0" lang="en-US" sz="1400" b="1" i="0" u="none" strike="noStrike" kern="1200" cap="none" spc="0" normalizeH="0" baseline="0" noProof="0" dirty="0">
                <a:ln>
                  <a:noFill/>
                </a:ln>
                <a:solidFill>
                  <a:srgbClr val="182300"/>
                </a:solidFill>
                <a:effectLst/>
                <a:uLnTx/>
                <a:uFillTx/>
                <a:latin typeface="Times New Roman" panose="02020603050405020304"/>
                <a:ea typeface="+mn-ea"/>
                <a:cs typeface="+mn-cs"/>
              </a:rPr>
              <a:t>Increasing Access to the Results of Federally Funded Scientific Research</a:t>
            </a:r>
            <a:r>
              <a:rPr kumimoji="0" lang="en-US" sz="1400" i="0" u="none" strike="noStrike" kern="1200" cap="none" spc="0" normalizeH="0" baseline="0" noProof="0" dirty="0">
                <a:ln>
                  <a:noFill/>
                </a:ln>
                <a:solidFill>
                  <a:srgbClr val="182300"/>
                </a:solidFill>
                <a:effectLst/>
                <a:uLnTx/>
                <a:uFillTx/>
                <a:latin typeface="Times New Roman" panose="02020603050405020304"/>
                <a:ea typeface="+mn-ea"/>
                <a:cs typeface="+mn-cs"/>
              </a:rPr>
              <a:t>. [Memorandum]. (2013-02-22) John P. Holdren, White House Office of Science and Technology Policy (OSTP). </a:t>
            </a:r>
            <a:r>
              <a:rPr kumimoji="0" lang="en-US" sz="1400" i="0" u="none" strike="noStrike" kern="1200" cap="none" spc="0" normalizeH="0" baseline="0" noProof="0" dirty="0">
                <a:ln>
                  <a:noFill/>
                </a:ln>
                <a:solidFill>
                  <a:srgbClr val="182300"/>
                </a:solidFill>
                <a:effectLst/>
                <a:uLnTx/>
                <a:uFillTx/>
                <a:latin typeface="Times New Roman" panose="02020603050405020304"/>
                <a:ea typeface="+mn-ea"/>
                <a:cs typeface="+mn-cs"/>
                <a:hlinkClick r:id="rId3"/>
              </a:rPr>
              <a:t>https://rosap.ntl.bts.gov/view/dot/34953</a:t>
            </a:r>
            <a:endParaRPr kumimoji="0" lang="en-US" sz="1400" i="0" u="none" strike="noStrike" kern="1200" cap="none" spc="0" normalizeH="0" baseline="0" noProof="0" dirty="0">
              <a:ln>
                <a:noFill/>
              </a:ln>
              <a:solidFill>
                <a:srgbClr val="182300"/>
              </a:solidFill>
              <a:effectLst/>
              <a:uLnTx/>
              <a:uFillTx/>
              <a:latin typeface="Times New Roman" panose="02020603050405020304"/>
              <a:ea typeface="+mn-ea"/>
              <a:cs typeface="+mn-cs"/>
            </a:endParaRPr>
          </a:p>
          <a:p>
            <a:pPr>
              <a:lnSpc>
                <a:spcPct val="100000"/>
              </a:lnSpc>
              <a:spcBef>
                <a:spcPts val="0"/>
              </a:spcBef>
              <a:spcAft>
                <a:spcPts val="600"/>
              </a:spcAft>
              <a:defRPr/>
            </a:pPr>
            <a:r>
              <a:rPr kumimoji="0" lang="en-US" sz="1400" b="1" i="0" u="none" strike="noStrike" kern="1200" cap="none" spc="0" normalizeH="0" baseline="0" noProof="0" dirty="0">
                <a:ln>
                  <a:noFill/>
                </a:ln>
                <a:solidFill>
                  <a:srgbClr val="182300"/>
                </a:solidFill>
                <a:effectLst/>
                <a:uLnTx/>
                <a:uFillTx/>
                <a:latin typeface="Times New Roman" panose="02020603050405020304"/>
                <a:ea typeface="+mn-ea"/>
                <a:cs typeface="+mn-cs"/>
              </a:rPr>
              <a:t>Ensuring Free, Immediate, and Equitable Access to Federally Funded Research</a:t>
            </a:r>
            <a:r>
              <a:rPr kumimoji="0" lang="en-US" sz="1400" i="0" u="none" strike="noStrike" kern="1200" cap="none" spc="0" normalizeH="0" baseline="0" noProof="0" dirty="0">
                <a:ln>
                  <a:noFill/>
                </a:ln>
                <a:solidFill>
                  <a:srgbClr val="182300"/>
                </a:solidFill>
                <a:effectLst/>
                <a:uLnTx/>
                <a:uFillTx/>
                <a:latin typeface="Times New Roman" panose="02020603050405020304"/>
                <a:ea typeface="+mn-ea"/>
                <a:cs typeface="+mn-cs"/>
              </a:rPr>
              <a:t>. [Memorandum]. (2022-08-25) Dr. Alondra Nelson, White House Office of Science and Technology Policy (OSTP). </a:t>
            </a:r>
            <a:r>
              <a:rPr lang="en-US" sz="1400" dirty="0">
                <a:hlinkClick r:id="rId4"/>
              </a:rPr>
              <a:t>https://www.whitehouse.gov/wp-content/uploads/2022/08/08-2022-OSTP-Public-Access-Memo.pdf</a:t>
            </a:r>
            <a:r>
              <a:rPr lang="en-US" sz="1400" dirty="0"/>
              <a:t> </a:t>
            </a:r>
          </a:p>
          <a:p>
            <a:pPr marL="0" marR="0" lvl="0" indent="0" algn="l" defTabSz="685800" rtl="0" eaLnBrk="1" fontAlgn="auto" latinLnBrk="0" hangingPunct="1">
              <a:lnSpc>
                <a:spcPct val="100000"/>
              </a:lnSpc>
              <a:spcBef>
                <a:spcPts val="600"/>
              </a:spcBef>
              <a:spcAft>
                <a:spcPts val="0"/>
              </a:spcAft>
              <a:buClrTx/>
              <a:buSzTx/>
              <a:buFontTx/>
              <a:buNone/>
              <a:tabLst/>
              <a:defRPr/>
            </a:pPr>
            <a:r>
              <a:rPr kumimoji="0" lang="en-US" sz="1400" b="1" i="0" u="none" strike="noStrike" kern="1200" cap="none" spc="0" normalizeH="0" baseline="0" noProof="0" dirty="0">
                <a:ln>
                  <a:noFill/>
                </a:ln>
                <a:solidFill>
                  <a:srgbClr val="182300"/>
                </a:solidFill>
                <a:effectLst/>
                <a:uLnTx/>
                <a:uFillTx/>
                <a:latin typeface="Times New Roman" panose="02020603050405020304"/>
                <a:ea typeface="+mn-ea"/>
                <a:cs typeface="+mn-cs"/>
              </a:rPr>
              <a:t>Desirable Characteristics of Data Repositories for Federally Funded Research. </a:t>
            </a:r>
            <a:r>
              <a:rPr kumimoji="0" lang="en-US" sz="1400" b="0" i="0" u="none" strike="noStrike" kern="1200" cap="none" spc="0" normalizeH="0" baseline="0" noProof="0" dirty="0">
                <a:ln>
                  <a:noFill/>
                </a:ln>
                <a:solidFill>
                  <a:srgbClr val="182300"/>
                </a:solidFill>
                <a:effectLst/>
                <a:uLnTx/>
                <a:uFillTx/>
                <a:latin typeface="Times New Roman" panose="02020603050405020304"/>
                <a:ea typeface="+mn-ea"/>
                <a:cs typeface="+mn-cs"/>
              </a:rPr>
              <a:t>National Science and Technology Council (NSTC) Subcommittee on Open Science (SOS), 2022. </a:t>
            </a:r>
            <a:r>
              <a:rPr kumimoji="0" lang="en-US" sz="1400" b="0" i="0" u="none" strike="noStrike" kern="1200" cap="none" spc="0" normalizeH="0" baseline="0" noProof="0" dirty="0">
                <a:ln>
                  <a:noFill/>
                </a:ln>
                <a:solidFill>
                  <a:srgbClr val="182300"/>
                </a:solidFill>
                <a:effectLst/>
                <a:uLnTx/>
                <a:uFillTx/>
                <a:latin typeface="Times New Roman" panose="02020603050405020304"/>
                <a:ea typeface="+mn-ea"/>
                <a:cs typeface="+mn-cs"/>
                <a:hlinkClick r:id="rId5"/>
              </a:rPr>
              <a:t>https://rosap.ntl.bts.gov/view/dot/62310</a:t>
            </a:r>
            <a:r>
              <a:rPr kumimoji="0" lang="en-US" sz="1400" b="0" i="0" u="none" strike="noStrike" kern="1200" cap="none" spc="0" normalizeH="0" baseline="0" noProof="0" dirty="0">
                <a:ln>
                  <a:noFill/>
                </a:ln>
                <a:solidFill>
                  <a:srgbClr val="182300"/>
                </a:solidFill>
                <a:effectLst/>
                <a:uLnTx/>
                <a:uFillTx/>
                <a:latin typeface="Times New Roman" panose="02020603050405020304"/>
                <a:ea typeface="+mn-ea"/>
                <a:cs typeface="+mn-cs"/>
              </a:rPr>
              <a:t> </a:t>
            </a:r>
          </a:p>
          <a:p>
            <a:pPr marL="0" marR="0" lvl="0" indent="0" algn="l" defTabSz="685800" rtl="0" eaLnBrk="1" fontAlgn="auto" latinLnBrk="0" hangingPunct="1">
              <a:lnSpc>
                <a:spcPct val="100000"/>
              </a:lnSpc>
              <a:spcBef>
                <a:spcPts val="600"/>
              </a:spcBef>
              <a:spcAft>
                <a:spcPts val="0"/>
              </a:spcAft>
              <a:buClrTx/>
              <a:buSzTx/>
              <a:buFontTx/>
              <a:buNone/>
              <a:tabLst/>
              <a:defRPr/>
            </a:pPr>
            <a:r>
              <a:rPr lang="en-US" sz="1400" b="1" dirty="0">
                <a:solidFill>
                  <a:srgbClr val="182300"/>
                </a:solidFill>
                <a:latin typeface="Times New Roman" panose="02020603050405020304"/>
              </a:rPr>
              <a:t>Open.Science.gov. </a:t>
            </a:r>
            <a:r>
              <a:rPr lang="en-US" sz="1400" dirty="0">
                <a:solidFill>
                  <a:srgbClr val="182300"/>
                </a:solidFill>
                <a:latin typeface="Times New Roman" panose="02020603050405020304"/>
              </a:rPr>
              <a:t>Office of Science and Technology Policy. </a:t>
            </a:r>
            <a:r>
              <a:rPr lang="en-US" sz="1400" dirty="0">
                <a:solidFill>
                  <a:srgbClr val="182300"/>
                </a:solidFill>
                <a:latin typeface="Times New Roman" panose="02020603050405020304"/>
                <a:hlinkClick r:id="rId6"/>
              </a:rPr>
              <a:t>https://open.science.gov/</a:t>
            </a:r>
            <a:r>
              <a:rPr lang="en-US" sz="1400" dirty="0">
                <a:solidFill>
                  <a:srgbClr val="182300"/>
                </a:solidFill>
                <a:latin typeface="Times New Roman" panose="02020603050405020304"/>
              </a:rPr>
              <a:t> </a:t>
            </a:r>
          </a:p>
          <a:p>
            <a:pPr>
              <a:lnSpc>
                <a:spcPct val="100000"/>
              </a:lnSpc>
              <a:spcBef>
                <a:spcPts val="600"/>
              </a:spcBef>
              <a:defRPr/>
            </a:pPr>
            <a:r>
              <a:rPr kumimoji="0" lang="en-US" sz="1400" b="1" i="0" u="none" strike="noStrike" kern="1200" cap="none" spc="0" normalizeH="0" baseline="0" noProof="0" dirty="0">
                <a:ln>
                  <a:noFill/>
                </a:ln>
                <a:solidFill>
                  <a:srgbClr val="182300"/>
                </a:solidFill>
                <a:effectLst/>
                <a:uLnTx/>
                <a:uFillTx/>
                <a:latin typeface="Times New Roman" panose="02020603050405020304"/>
                <a:ea typeface="+mn-ea"/>
                <a:cs typeface="+mn-cs"/>
              </a:rPr>
              <a:t>U.S. Open Science Policy Perspectives &amp; Transportation: Open Science in Transportation: Challenges and Opportunities in a COVID-19 Era</a:t>
            </a:r>
            <a:r>
              <a:rPr kumimoji="0" lang="en-US" sz="1400" b="0" i="0" u="none" strike="noStrike" kern="1200" cap="none" spc="0" normalizeH="0" baseline="0" noProof="0" dirty="0">
                <a:ln>
                  <a:noFill/>
                </a:ln>
                <a:solidFill>
                  <a:srgbClr val="182300"/>
                </a:solidFill>
                <a:effectLst/>
                <a:uLnTx/>
                <a:uFillTx/>
                <a:latin typeface="Times New Roman" panose="02020603050405020304"/>
                <a:ea typeface="+mn-ea"/>
                <a:cs typeface="+mn-cs"/>
              </a:rPr>
              <a:t>. Presented at Transportation Research Board 2021 Annual Meeting Workshop 1467. Leighton L Christiansen. 2021. </a:t>
            </a:r>
            <a:r>
              <a:rPr kumimoji="0" lang="en-US" sz="1400" b="0" i="0" u="none" strike="noStrike" kern="1200" cap="none" spc="0" normalizeH="0" baseline="0" noProof="0" dirty="0">
                <a:ln>
                  <a:noFill/>
                </a:ln>
                <a:solidFill>
                  <a:srgbClr val="182300"/>
                </a:solidFill>
                <a:effectLst/>
                <a:uLnTx/>
                <a:uFillTx/>
                <a:latin typeface="Times New Roman" panose="02020603050405020304"/>
                <a:ea typeface="+mn-ea"/>
                <a:cs typeface="+mn-cs"/>
                <a:hlinkClick r:id="rId7"/>
              </a:rPr>
              <a:t>https://doi.org/10.21949/1520725</a:t>
            </a:r>
            <a:r>
              <a:rPr kumimoji="0" lang="en-US" sz="1400" b="0" i="0" u="none" strike="noStrike" kern="1200" cap="none" spc="0" normalizeH="0" baseline="0" noProof="0" dirty="0">
                <a:ln>
                  <a:noFill/>
                </a:ln>
                <a:solidFill>
                  <a:srgbClr val="182300"/>
                </a:solidFill>
                <a:effectLst/>
                <a:uLnTx/>
                <a:uFillTx/>
                <a:latin typeface="Times New Roman" panose="02020603050405020304"/>
                <a:ea typeface="+mn-ea"/>
                <a:cs typeface="+mn-cs"/>
              </a:rPr>
              <a:t> </a:t>
            </a:r>
          </a:p>
        </p:txBody>
      </p:sp>
      <p:sp>
        <p:nvSpPr>
          <p:cNvPr id="6" name="Slide Number Placeholder 5">
            <a:extLst>
              <a:ext uri="{FF2B5EF4-FFF2-40B4-BE49-F238E27FC236}">
                <a16:creationId xmlns:a16="http://schemas.microsoft.com/office/drawing/2014/main" id="{1C554D9F-1895-486E-BFBA-905BB2D29E08}"/>
              </a:ext>
            </a:extLst>
          </p:cNvPr>
          <p:cNvSpPr>
            <a:spLocks noGrp="1"/>
          </p:cNvSpPr>
          <p:nvPr>
            <p:ph type="sldNum" sz="quarter" idx="33"/>
          </p:nvPr>
        </p:nvSpPr>
        <p:spPr>
          <a:noFill/>
        </p:spPr>
        <p:txBody>
          <a:bodyPr/>
          <a:lstStyle/>
          <a:p>
            <a:fld id="{19B51A1E-902D-48AF-9020-955120F399B6}" type="slidenum">
              <a:rPr lang="en-US" smtClean="0"/>
              <a:pPr/>
              <a:t>33</a:t>
            </a:fld>
            <a:endParaRPr lang="en-US" dirty="0"/>
          </a:p>
        </p:txBody>
      </p:sp>
    </p:spTree>
    <p:extLst>
      <p:ext uri="{BB962C8B-B14F-4D97-AF65-F5344CB8AC3E}">
        <p14:creationId xmlns:p14="http://schemas.microsoft.com/office/powerpoint/2010/main" val="18044794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3560618" y="1920240"/>
            <a:ext cx="5127016" cy="1205294"/>
          </a:xfrm>
        </p:spPr>
        <p:txBody>
          <a:bodyPr/>
          <a:lstStyle/>
          <a:p>
            <a:pPr>
              <a:lnSpc>
                <a:spcPct val="100000"/>
              </a:lnSpc>
            </a:pPr>
            <a:r>
              <a:rPr lang="en-US" spc="0" dirty="0"/>
              <a:t>Sharing Federal Science Background</a:t>
            </a:r>
          </a:p>
        </p:txBody>
      </p:sp>
      <p:sp>
        <p:nvSpPr>
          <p:cNvPr id="5" name="Slide Number Placeholder 4"/>
          <p:cNvSpPr>
            <a:spLocks noGrp="1"/>
          </p:cNvSpPr>
          <p:nvPr>
            <p:ph type="sldNum" sz="quarter" idx="4294967295"/>
          </p:nvPr>
        </p:nvSpPr>
        <p:spPr>
          <a:xfrm>
            <a:off x="8820150" y="4778375"/>
            <a:ext cx="323850" cy="323850"/>
          </a:xfrm>
        </p:spPr>
        <p:txBody>
          <a:bodyPr/>
          <a:lstStyle/>
          <a:p>
            <a:fld id="{19B51A1E-902D-48AF-9020-955120F399B6}" type="slidenum">
              <a:rPr lang="en-US" smtClean="0"/>
              <a:pPr/>
              <a:t>34</a:t>
            </a:fld>
            <a:endParaRPr lang="en-US" dirty="0"/>
          </a:p>
        </p:txBody>
      </p:sp>
    </p:spTree>
    <p:extLst>
      <p:ext uri="{BB962C8B-B14F-4D97-AF65-F5344CB8AC3E}">
        <p14:creationId xmlns:p14="http://schemas.microsoft.com/office/powerpoint/2010/main" val="35616309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6543" y="57152"/>
            <a:ext cx="7174461" cy="684740"/>
          </a:xfrm>
        </p:spPr>
        <p:txBody>
          <a:bodyPr/>
          <a:lstStyle/>
          <a:p>
            <a:r>
              <a:rPr lang="en-US" dirty="0"/>
              <a:t>Sharing U.S. Government Research Before Public Access</a:t>
            </a:r>
          </a:p>
        </p:txBody>
      </p:sp>
      <p:sp>
        <p:nvSpPr>
          <p:cNvPr id="7" name="Content Placeholder 3">
            <a:extLst>
              <a:ext uri="{FF2B5EF4-FFF2-40B4-BE49-F238E27FC236}">
                <a16:creationId xmlns:a16="http://schemas.microsoft.com/office/drawing/2014/main" id="{57160602-726A-403B-A22E-CFE0AFF6119F}"/>
              </a:ext>
            </a:extLst>
          </p:cNvPr>
          <p:cNvSpPr txBox="1">
            <a:spLocks/>
          </p:cNvSpPr>
          <p:nvPr/>
        </p:nvSpPr>
        <p:spPr>
          <a:xfrm>
            <a:off x="468086" y="912565"/>
            <a:ext cx="3923805" cy="3994715"/>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914400" rtl="0" eaLnBrk="1" fontAlgn="auto" latinLnBrk="0" hangingPunct="1">
              <a:lnSpc>
                <a:spcPct val="115000"/>
              </a:lnSpc>
              <a:spcBef>
                <a:spcPts val="0"/>
              </a:spcBef>
              <a:spcAft>
                <a:spcPts val="0"/>
              </a:spcAft>
              <a:buClr>
                <a:srgbClr val="737373"/>
              </a:buClr>
              <a:buSzPts val="1400"/>
              <a:buFont typeface="Roboto"/>
              <a:buNone/>
              <a:tabLst/>
              <a:defRPr/>
            </a:pPr>
            <a:r>
              <a:rPr kumimoji="0" lang="en-US" sz="1600" b="1" i="0" u="none" strike="noStrike" kern="0" cap="none" spc="0" normalizeH="0" baseline="0" noProof="0" dirty="0">
                <a:ln>
                  <a:noFill/>
                </a:ln>
                <a:solidFill>
                  <a:srgbClr val="1C4587"/>
                </a:solidFill>
                <a:effectLst/>
                <a:uLnTx/>
                <a:uFillTx/>
                <a:latin typeface="Times New Roman" panose="02020603050405020304" pitchFamily="18" charset="0"/>
                <a:ea typeface="Roboto" panose="020B0604020202020204" charset="0"/>
                <a:cs typeface="Times New Roman" panose="02020603050405020304" pitchFamily="18" charset="0"/>
                <a:sym typeface="Roboto"/>
              </a:rPr>
              <a:t>U.S. Government Publishing Office (GPO)</a:t>
            </a:r>
          </a:p>
          <a:p>
            <a:pPr marL="0" marR="0" lvl="0" indent="0" algn="ctr" defTabSz="914400" rtl="0" eaLnBrk="1" fontAlgn="auto" latinLnBrk="0" hangingPunct="1">
              <a:lnSpc>
                <a:spcPct val="115000"/>
              </a:lnSpc>
              <a:spcBef>
                <a:spcPts val="0"/>
              </a:spcBef>
              <a:spcAft>
                <a:spcPts val="600"/>
              </a:spcAft>
              <a:buClr>
                <a:srgbClr val="737373"/>
              </a:buClr>
              <a:buSzPts val="1400"/>
              <a:buFont typeface="Roboto"/>
              <a:buNone/>
              <a:tabLst/>
              <a:defRPr/>
            </a:pPr>
            <a:r>
              <a:rPr kumimoji="0" lang="en-US" sz="1600" b="0" i="0" u="none" strike="noStrike" kern="0" cap="none" spc="0" normalizeH="0" baseline="0" noProof="0" dirty="0">
                <a:ln>
                  <a:noFill/>
                </a:ln>
                <a:solidFill>
                  <a:srgbClr val="1C4587"/>
                </a:solidFill>
                <a:effectLst/>
                <a:uLnTx/>
                <a:uFillTx/>
                <a:latin typeface="Times New Roman" panose="02020603050405020304" pitchFamily="18" charset="0"/>
                <a:ea typeface="Roboto" panose="020B0604020202020204" charset="0"/>
                <a:cs typeface="Times New Roman" panose="02020603050405020304" pitchFamily="18" charset="0"/>
                <a:sym typeface="Roboto"/>
                <a:hlinkClick r:id="rId3"/>
              </a:rPr>
              <a:t>https://www.gpo.gov/</a:t>
            </a:r>
            <a:endParaRPr kumimoji="0" lang="en-US" sz="1600" b="0" i="0" u="none" strike="noStrike" kern="0" cap="none" spc="0" normalizeH="0" baseline="0" noProof="0" dirty="0">
              <a:ln>
                <a:noFill/>
              </a:ln>
              <a:solidFill>
                <a:srgbClr val="1C4587"/>
              </a:solidFill>
              <a:effectLst/>
              <a:uLnTx/>
              <a:uFillTx/>
              <a:latin typeface="Times New Roman" panose="02020603050405020304" pitchFamily="18" charset="0"/>
              <a:ea typeface="Roboto" panose="020B0604020202020204" charset="0"/>
              <a:cs typeface="Times New Roman" panose="02020603050405020304" pitchFamily="18" charset="0"/>
              <a:sym typeface="Roboto"/>
            </a:endParaRPr>
          </a:p>
          <a:p>
            <a:pPr marL="285750" marR="0" lvl="0" indent="-285750" algn="l" defTabSz="914400" rtl="0" eaLnBrk="1" fontAlgn="auto" latinLnBrk="0" hangingPunct="1">
              <a:lnSpc>
                <a:spcPct val="115000"/>
              </a:lnSpc>
              <a:spcBef>
                <a:spcPts val="0"/>
              </a:spcBef>
              <a:spcAft>
                <a:spcPts val="0"/>
              </a:spcAft>
              <a:buClr>
                <a:srgbClr val="737373"/>
              </a:buClr>
              <a:buSzPts val="1400"/>
              <a:buFont typeface="Roboto"/>
              <a:buChar char="●"/>
              <a:tabLst/>
              <a:defRPr/>
            </a:pPr>
            <a:r>
              <a:rPr kumimoji="0" lang="en-US" sz="1600" b="0" i="0" u="none" strike="noStrike" kern="0" cap="none" spc="0" normalizeH="0" baseline="0" noProof="0" dirty="0">
                <a:ln>
                  <a:noFill/>
                </a:ln>
                <a:solidFill>
                  <a:srgbClr val="1C4587"/>
                </a:solidFill>
                <a:effectLst/>
                <a:uLnTx/>
                <a:uFillTx/>
                <a:latin typeface="Times New Roman" panose="02020603050405020304" pitchFamily="18" charset="0"/>
                <a:ea typeface="Roboto" panose="020B0604020202020204" charset="0"/>
                <a:cs typeface="Times New Roman" panose="02020603050405020304" pitchFamily="18" charset="0"/>
                <a:sym typeface="Roboto"/>
              </a:rPr>
              <a:t>Opens March 4, 1861 as Government </a:t>
            </a:r>
            <a:r>
              <a:rPr kumimoji="0" lang="en-US" sz="1600" b="0" i="1" u="none" strike="noStrike" kern="0" cap="none" spc="0" normalizeH="0" baseline="0" noProof="0" dirty="0">
                <a:ln>
                  <a:noFill/>
                </a:ln>
                <a:solidFill>
                  <a:srgbClr val="1C4587"/>
                </a:solidFill>
                <a:effectLst/>
                <a:uLnTx/>
                <a:uFillTx/>
                <a:latin typeface="Times New Roman" panose="02020603050405020304" pitchFamily="18" charset="0"/>
                <a:ea typeface="Roboto" panose="020B0604020202020204" charset="0"/>
                <a:cs typeface="Times New Roman" panose="02020603050405020304" pitchFamily="18" charset="0"/>
                <a:sym typeface="Roboto"/>
              </a:rPr>
              <a:t>Printing</a:t>
            </a:r>
            <a:r>
              <a:rPr kumimoji="0" lang="en-US" sz="1600" b="0" i="0" u="none" strike="noStrike" kern="0" cap="none" spc="0" normalizeH="0" baseline="0" noProof="0" dirty="0">
                <a:ln>
                  <a:noFill/>
                </a:ln>
                <a:solidFill>
                  <a:srgbClr val="1C4587"/>
                </a:solidFill>
                <a:effectLst/>
                <a:uLnTx/>
                <a:uFillTx/>
                <a:latin typeface="Times New Roman" panose="02020603050405020304" pitchFamily="18" charset="0"/>
                <a:ea typeface="Roboto" panose="020B0604020202020204" charset="0"/>
                <a:cs typeface="Times New Roman" panose="02020603050405020304" pitchFamily="18" charset="0"/>
                <a:sym typeface="Roboto"/>
              </a:rPr>
              <a:t> Office</a:t>
            </a:r>
          </a:p>
          <a:p>
            <a:pPr marL="285750" marR="0" lvl="0" indent="-285750" algn="l" defTabSz="914400" rtl="0" eaLnBrk="1" fontAlgn="auto" latinLnBrk="0" hangingPunct="1">
              <a:lnSpc>
                <a:spcPct val="115000"/>
              </a:lnSpc>
              <a:spcBef>
                <a:spcPts val="0"/>
              </a:spcBef>
              <a:spcAft>
                <a:spcPts val="0"/>
              </a:spcAft>
              <a:buClr>
                <a:srgbClr val="737373"/>
              </a:buClr>
              <a:buSzPts val="1400"/>
              <a:buFont typeface="Roboto"/>
              <a:buChar char="●"/>
              <a:tabLst/>
              <a:defRPr/>
            </a:pPr>
            <a:r>
              <a:rPr kumimoji="0" lang="en-US" sz="1600" b="0" i="0" u="none" strike="noStrike" kern="0" cap="none" spc="0" normalizeH="0" baseline="0" noProof="0" dirty="0">
                <a:ln>
                  <a:noFill/>
                </a:ln>
                <a:solidFill>
                  <a:srgbClr val="1C4587"/>
                </a:solidFill>
                <a:effectLst/>
                <a:uLnTx/>
                <a:uFillTx/>
                <a:latin typeface="Times New Roman" panose="02020603050405020304" pitchFamily="18" charset="0"/>
                <a:ea typeface="Roboto" panose="020B0604020202020204" charset="0"/>
                <a:cs typeface="Times New Roman" panose="02020603050405020304" pitchFamily="18" charset="0"/>
                <a:sym typeface="Roboto"/>
              </a:rPr>
              <a:t>Printing and binding for the Senate and House of Representatives, the Executive Branch, and the federal Judiciary.</a:t>
            </a:r>
          </a:p>
          <a:p>
            <a:pPr marL="285750" marR="0" lvl="0" indent="-285750" algn="l" defTabSz="914400" rtl="0" eaLnBrk="1" fontAlgn="auto" latinLnBrk="0" hangingPunct="1">
              <a:lnSpc>
                <a:spcPct val="115000"/>
              </a:lnSpc>
              <a:spcBef>
                <a:spcPts val="0"/>
              </a:spcBef>
              <a:spcAft>
                <a:spcPts val="0"/>
              </a:spcAft>
              <a:buClr>
                <a:srgbClr val="737373"/>
              </a:buClr>
              <a:buSzPts val="1400"/>
              <a:buFont typeface="Roboto"/>
              <a:buChar char="●"/>
              <a:tabLst/>
              <a:defRPr/>
            </a:pPr>
            <a:r>
              <a:rPr kumimoji="0" lang="en-US" sz="1600" b="0" i="0" u="none" strike="noStrike" kern="0" cap="none" spc="0" normalizeH="0" baseline="0" noProof="0" dirty="0">
                <a:ln>
                  <a:noFill/>
                </a:ln>
                <a:solidFill>
                  <a:srgbClr val="1C4587"/>
                </a:solidFill>
                <a:effectLst/>
                <a:uLnTx/>
                <a:uFillTx/>
                <a:latin typeface="Times New Roman" panose="02020603050405020304" pitchFamily="18" charset="0"/>
                <a:ea typeface="Roboto" panose="020B0604020202020204" charset="0"/>
                <a:cs typeface="Times New Roman" panose="02020603050405020304" pitchFamily="18" charset="0"/>
                <a:sym typeface="Roboto"/>
              </a:rPr>
              <a:t>Embraces digital future, and rebranded Government </a:t>
            </a:r>
            <a:r>
              <a:rPr kumimoji="0" lang="en-US" sz="1600" b="0" i="1" u="none" strike="noStrike" kern="0" cap="none" spc="0" normalizeH="0" baseline="0" noProof="0" dirty="0">
                <a:ln>
                  <a:noFill/>
                </a:ln>
                <a:solidFill>
                  <a:srgbClr val="1C4587"/>
                </a:solidFill>
                <a:effectLst/>
                <a:uLnTx/>
                <a:uFillTx/>
                <a:latin typeface="Times New Roman" panose="02020603050405020304" pitchFamily="18" charset="0"/>
                <a:ea typeface="Roboto" panose="020B0604020202020204" charset="0"/>
                <a:cs typeface="Times New Roman" panose="02020603050405020304" pitchFamily="18" charset="0"/>
                <a:sym typeface="Roboto"/>
              </a:rPr>
              <a:t>Publishing </a:t>
            </a:r>
            <a:r>
              <a:rPr kumimoji="0" lang="en-US" sz="1600" b="0" i="0" u="none" strike="noStrike" kern="0" cap="none" spc="0" normalizeH="0" baseline="0" noProof="0" dirty="0">
                <a:ln>
                  <a:noFill/>
                </a:ln>
                <a:solidFill>
                  <a:srgbClr val="1C4587"/>
                </a:solidFill>
                <a:effectLst/>
                <a:uLnTx/>
                <a:uFillTx/>
                <a:latin typeface="Times New Roman" panose="02020603050405020304" pitchFamily="18" charset="0"/>
                <a:ea typeface="Roboto" panose="020B0604020202020204" charset="0"/>
                <a:cs typeface="Times New Roman" panose="02020603050405020304" pitchFamily="18" charset="0"/>
                <a:sym typeface="Roboto"/>
              </a:rPr>
              <a:t>Office in 2014</a:t>
            </a:r>
          </a:p>
          <a:p>
            <a:pPr marL="285750" marR="0" lvl="0" indent="-285750" algn="l" defTabSz="914400" rtl="0" eaLnBrk="1" fontAlgn="auto" latinLnBrk="0" hangingPunct="1">
              <a:lnSpc>
                <a:spcPct val="115000"/>
              </a:lnSpc>
              <a:spcBef>
                <a:spcPts val="0"/>
              </a:spcBef>
              <a:spcAft>
                <a:spcPts val="0"/>
              </a:spcAft>
              <a:buClr>
                <a:srgbClr val="737373"/>
              </a:buClr>
              <a:buSzPts val="1400"/>
              <a:buFont typeface="Roboto"/>
              <a:buChar char="●"/>
              <a:tabLst/>
              <a:defRPr/>
            </a:pPr>
            <a:r>
              <a:rPr kumimoji="0" lang="en-US" sz="1600" b="0" i="0" u="none" strike="noStrike" kern="0" cap="none" spc="0" normalizeH="0" baseline="0" noProof="0" dirty="0">
                <a:ln>
                  <a:noFill/>
                </a:ln>
                <a:solidFill>
                  <a:srgbClr val="1C4587"/>
                </a:solidFill>
                <a:effectLst/>
                <a:uLnTx/>
                <a:uFillTx/>
                <a:latin typeface="Times New Roman" panose="02020603050405020304" pitchFamily="18" charset="0"/>
                <a:ea typeface="Roboto" panose="020B0604020202020204" charset="0"/>
                <a:cs typeface="Times New Roman" panose="02020603050405020304" pitchFamily="18" charset="0"/>
                <a:sym typeface="Roboto"/>
              </a:rPr>
              <a:t>GPO Style Manual: </a:t>
            </a:r>
            <a:r>
              <a:rPr kumimoji="0" lang="en-US" sz="1600" b="0" i="0" u="none" strike="noStrike" kern="0" cap="none" spc="0" normalizeH="0" baseline="0" noProof="0" dirty="0">
                <a:ln>
                  <a:noFill/>
                </a:ln>
                <a:solidFill>
                  <a:srgbClr val="1C4587"/>
                </a:solidFill>
                <a:effectLst/>
                <a:uLnTx/>
                <a:uFillTx/>
                <a:latin typeface="Times New Roman" panose="02020603050405020304" pitchFamily="18" charset="0"/>
                <a:ea typeface="Roboto" panose="020B0604020202020204" charset="0"/>
                <a:cs typeface="Times New Roman" panose="02020603050405020304" pitchFamily="18" charset="0"/>
                <a:sym typeface="Roboto"/>
                <a:hlinkClick r:id="rId4"/>
              </a:rPr>
              <a:t>https://www.govinfo.gov/content/pkg/GPO-STYLEMANUAL-2016/pdf/GPO-STYLEMANUAL-2016.pdf </a:t>
            </a:r>
            <a:endParaRPr kumimoji="0" lang="en-US" sz="1600" b="0" i="0" u="none" strike="noStrike" kern="0" cap="none" spc="0" normalizeH="0" baseline="0" noProof="0" dirty="0">
              <a:ln>
                <a:noFill/>
              </a:ln>
              <a:solidFill>
                <a:srgbClr val="1C4587"/>
              </a:solidFill>
              <a:effectLst/>
              <a:uLnTx/>
              <a:uFillTx/>
              <a:latin typeface="Times New Roman" panose="02020603050405020304" pitchFamily="18" charset="0"/>
              <a:ea typeface="Roboto" panose="020B0604020202020204" charset="0"/>
              <a:cs typeface="Times New Roman" panose="02020603050405020304" pitchFamily="18" charset="0"/>
              <a:sym typeface="Roboto"/>
            </a:endParaRPr>
          </a:p>
        </p:txBody>
      </p:sp>
      <p:sp>
        <p:nvSpPr>
          <p:cNvPr id="11" name="Content Placeholder 3">
            <a:extLst>
              <a:ext uri="{FF2B5EF4-FFF2-40B4-BE49-F238E27FC236}">
                <a16:creationId xmlns:a16="http://schemas.microsoft.com/office/drawing/2014/main" id="{D75E2EFA-F136-4A6F-B582-6CDB02C07E9E}"/>
              </a:ext>
            </a:extLst>
          </p:cNvPr>
          <p:cNvSpPr txBox="1">
            <a:spLocks/>
          </p:cNvSpPr>
          <p:nvPr/>
        </p:nvSpPr>
        <p:spPr>
          <a:xfrm>
            <a:off x="4738254" y="912564"/>
            <a:ext cx="3948541" cy="3994715"/>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914400" rtl="0" eaLnBrk="1" fontAlgn="auto" latinLnBrk="0" hangingPunct="1">
              <a:lnSpc>
                <a:spcPct val="115000"/>
              </a:lnSpc>
              <a:spcBef>
                <a:spcPts val="0"/>
              </a:spcBef>
              <a:spcAft>
                <a:spcPts val="0"/>
              </a:spcAft>
              <a:buClr>
                <a:srgbClr val="737373"/>
              </a:buClr>
              <a:buSzPts val="1400"/>
              <a:buFont typeface="Roboto"/>
              <a:buNone/>
              <a:tabLst/>
              <a:defRPr/>
            </a:pPr>
            <a:r>
              <a:rPr kumimoji="0" lang="en-US" sz="1600" b="1" i="0" u="none" strike="noStrike" kern="0" cap="none" spc="0" normalizeH="0" baseline="0" noProof="0" dirty="0">
                <a:ln>
                  <a:noFill/>
                </a:ln>
                <a:solidFill>
                  <a:srgbClr val="1C4587"/>
                </a:solidFill>
                <a:effectLst/>
                <a:uLnTx/>
                <a:uFillTx/>
                <a:ea typeface="Roboto" panose="020B0604020202020204" charset="0"/>
                <a:cs typeface="Roboto"/>
                <a:sym typeface="Roboto"/>
              </a:rPr>
              <a:t>National Technical Information Service (NTIS)</a:t>
            </a:r>
          </a:p>
          <a:p>
            <a:pPr marL="0" marR="0" lvl="0" indent="0" algn="ctr" defTabSz="914400" rtl="0" eaLnBrk="1" fontAlgn="auto" latinLnBrk="0" hangingPunct="1">
              <a:lnSpc>
                <a:spcPct val="115000"/>
              </a:lnSpc>
              <a:spcBef>
                <a:spcPts val="0"/>
              </a:spcBef>
              <a:spcAft>
                <a:spcPts val="600"/>
              </a:spcAft>
              <a:buClr>
                <a:srgbClr val="737373"/>
              </a:buClr>
              <a:buSzPts val="1400"/>
              <a:buFont typeface="Roboto"/>
              <a:buNone/>
              <a:tabLst/>
              <a:defRPr/>
            </a:pPr>
            <a:r>
              <a:rPr kumimoji="0" lang="en-US" sz="1600" b="0" i="0" u="none" strike="noStrike" kern="0" cap="none" spc="0" normalizeH="0" baseline="0" noProof="0" dirty="0">
                <a:ln>
                  <a:noFill/>
                </a:ln>
                <a:solidFill>
                  <a:srgbClr val="1C4587"/>
                </a:solidFill>
                <a:effectLst/>
                <a:uLnTx/>
                <a:uFillTx/>
                <a:ea typeface="Roboto" panose="020B0604020202020204" charset="0"/>
                <a:cs typeface="Roboto"/>
                <a:sym typeface="Roboto"/>
                <a:hlinkClick r:id="rId5"/>
              </a:rPr>
              <a:t>https://www.ntis.gov/</a:t>
            </a:r>
            <a:endParaRPr kumimoji="0" lang="en-US" sz="1600" b="0" i="0" u="none" strike="noStrike" kern="0" cap="none" spc="0" normalizeH="0" baseline="0" noProof="0" dirty="0">
              <a:ln>
                <a:noFill/>
              </a:ln>
              <a:solidFill>
                <a:srgbClr val="1C4587"/>
              </a:solidFill>
              <a:effectLst/>
              <a:uLnTx/>
              <a:uFillTx/>
              <a:ea typeface="Roboto" panose="020B0604020202020204" charset="0"/>
              <a:cs typeface="Roboto"/>
              <a:sym typeface="Roboto"/>
            </a:endParaRPr>
          </a:p>
          <a:p>
            <a:pPr marL="285750" marR="0" lvl="0" indent="-285750" algn="l" defTabSz="914400" rtl="0" eaLnBrk="1" fontAlgn="auto" latinLnBrk="0" hangingPunct="1">
              <a:lnSpc>
                <a:spcPct val="115000"/>
              </a:lnSpc>
              <a:spcBef>
                <a:spcPts val="0"/>
              </a:spcBef>
              <a:spcAft>
                <a:spcPts val="0"/>
              </a:spcAft>
              <a:buClr>
                <a:srgbClr val="737373"/>
              </a:buClr>
              <a:buSzPts val="1400"/>
              <a:buFont typeface="Roboto"/>
              <a:buChar char="●"/>
              <a:tabLst/>
              <a:defRPr/>
            </a:pPr>
            <a:r>
              <a:rPr kumimoji="0" lang="en-US" sz="1600" b="0" i="0" u="none" strike="noStrike" kern="0" cap="none" spc="0" normalizeH="0" baseline="0" noProof="0" dirty="0">
                <a:ln>
                  <a:noFill/>
                </a:ln>
                <a:solidFill>
                  <a:srgbClr val="1C4587"/>
                </a:solidFill>
                <a:effectLst/>
                <a:uLnTx/>
                <a:uFillTx/>
                <a:ea typeface="Roboto" panose="020B0604020202020204" charset="0"/>
                <a:cs typeface="Roboto"/>
                <a:sym typeface="Roboto"/>
              </a:rPr>
              <a:t>Established by law on September 9, 1950, as “Publication Board”</a:t>
            </a:r>
          </a:p>
          <a:p>
            <a:pPr marL="285750" marR="0" lvl="0" indent="-285750" algn="l" defTabSz="914400" rtl="0" eaLnBrk="1" fontAlgn="auto" latinLnBrk="0" hangingPunct="1">
              <a:lnSpc>
                <a:spcPct val="115000"/>
              </a:lnSpc>
              <a:spcBef>
                <a:spcPts val="0"/>
              </a:spcBef>
              <a:spcAft>
                <a:spcPts val="0"/>
              </a:spcAft>
              <a:buClr>
                <a:srgbClr val="737373"/>
              </a:buClr>
              <a:buSzPts val="1400"/>
              <a:buFont typeface="Roboto"/>
              <a:buChar char="●"/>
              <a:tabLst/>
              <a:defRPr/>
            </a:pPr>
            <a:r>
              <a:rPr kumimoji="0" lang="en-US" sz="1600" b="0" i="0" u="none" strike="noStrike" kern="0" cap="none" spc="0" normalizeH="0" baseline="0" noProof="0" dirty="0">
                <a:ln>
                  <a:noFill/>
                </a:ln>
                <a:solidFill>
                  <a:srgbClr val="1C4587"/>
                </a:solidFill>
                <a:effectLst/>
                <a:uLnTx/>
                <a:uFillTx/>
                <a:ea typeface="Roboto" panose="020B0604020202020204" charset="0"/>
                <a:cs typeface="Roboto"/>
                <a:sym typeface="Roboto"/>
              </a:rPr>
              <a:t>Clearinghouse for the collection and dissemination of scientific, technical, and engineering information (STEI)</a:t>
            </a:r>
          </a:p>
          <a:p>
            <a:pPr marL="285750" marR="0" lvl="0" indent="-285750" algn="l" defTabSz="914400" rtl="0" eaLnBrk="1" fontAlgn="auto" latinLnBrk="0" hangingPunct="1">
              <a:lnSpc>
                <a:spcPct val="115000"/>
              </a:lnSpc>
              <a:spcBef>
                <a:spcPts val="0"/>
              </a:spcBef>
              <a:spcAft>
                <a:spcPts val="0"/>
              </a:spcAft>
              <a:buClr>
                <a:srgbClr val="737373"/>
              </a:buClr>
              <a:buSzPts val="1400"/>
              <a:buFont typeface="Roboto"/>
              <a:buChar char="●"/>
              <a:tabLst/>
              <a:defRPr/>
            </a:pPr>
            <a:r>
              <a:rPr kumimoji="0" lang="en-US" sz="1600" b="0" i="0" u="none" strike="noStrike" kern="0" cap="none" spc="0" normalizeH="0" baseline="0" noProof="0" dirty="0">
                <a:ln>
                  <a:noFill/>
                </a:ln>
                <a:solidFill>
                  <a:srgbClr val="1C4587"/>
                </a:solidFill>
                <a:effectLst/>
                <a:uLnTx/>
                <a:uFillTx/>
                <a:ea typeface="Roboto" panose="020B0604020202020204" charset="0"/>
                <a:cs typeface="Roboto"/>
                <a:sym typeface="Roboto"/>
              </a:rPr>
              <a:t>Federal agencies are required to send a copy of their STEI products to NTIS</a:t>
            </a:r>
          </a:p>
          <a:p>
            <a:pPr marL="285750" marR="0" lvl="0" indent="-285750" algn="l" defTabSz="914400" rtl="0" eaLnBrk="1" fontAlgn="auto" latinLnBrk="0" hangingPunct="1">
              <a:lnSpc>
                <a:spcPct val="115000"/>
              </a:lnSpc>
              <a:spcBef>
                <a:spcPts val="0"/>
              </a:spcBef>
              <a:spcAft>
                <a:spcPts val="0"/>
              </a:spcAft>
              <a:buClr>
                <a:srgbClr val="737373"/>
              </a:buClr>
              <a:buSzPts val="1400"/>
              <a:buFont typeface="Roboto"/>
              <a:buChar char="●"/>
              <a:tabLst/>
              <a:defRPr/>
            </a:pPr>
            <a:r>
              <a:rPr kumimoji="0" lang="en-US" sz="1600" b="0" i="0" u="none" strike="noStrike" kern="0" cap="none" spc="0" normalizeH="0" baseline="0" noProof="0" dirty="0">
                <a:ln>
                  <a:noFill/>
                </a:ln>
                <a:solidFill>
                  <a:srgbClr val="1C4587"/>
                </a:solidFill>
                <a:effectLst/>
                <a:uLnTx/>
                <a:uFillTx/>
                <a:ea typeface="Roboto" panose="020B0604020202020204" charset="0"/>
                <a:cs typeface="Roboto"/>
                <a:sym typeface="Roboto"/>
              </a:rPr>
              <a:t>NTIS catalogs, organizes, preserves and disseminates to public online through National Technical Reports Library (NTRL) </a:t>
            </a:r>
            <a:r>
              <a:rPr kumimoji="0" lang="en-US" sz="1600" b="0" i="0" u="none" strike="noStrike" kern="0" cap="none" spc="0" normalizeH="0" baseline="0" noProof="0" dirty="0">
                <a:ln>
                  <a:noFill/>
                </a:ln>
                <a:solidFill>
                  <a:srgbClr val="1C4587"/>
                </a:solidFill>
                <a:effectLst/>
                <a:uLnTx/>
                <a:uFillTx/>
                <a:ea typeface="Roboto" panose="020B0604020202020204" charset="0"/>
                <a:cs typeface="Roboto"/>
                <a:sym typeface="Roboto"/>
                <a:hlinkClick r:id="rId6"/>
              </a:rPr>
              <a:t>https://ntrl.ntis.gov/NTRL/</a:t>
            </a:r>
            <a:endParaRPr kumimoji="0" lang="en-US" sz="1600" b="0" i="0" u="none" strike="noStrike" kern="0" cap="none" spc="0" normalizeH="0" baseline="0" noProof="0" dirty="0">
              <a:ln>
                <a:noFill/>
              </a:ln>
              <a:solidFill>
                <a:srgbClr val="1C4587"/>
              </a:solidFill>
              <a:effectLst/>
              <a:uLnTx/>
              <a:uFillTx/>
              <a:ea typeface="Roboto" panose="020B0604020202020204" charset="0"/>
              <a:cs typeface="Roboto"/>
              <a:sym typeface="Roboto"/>
            </a:endParaRPr>
          </a:p>
        </p:txBody>
      </p:sp>
      <p:sp>
        <p:nvSpPr>
          <p:cNvPr id="6" name="Slide Number Placeholder 5">
            <a:extLst>
              <a:ext uri="{FF2B5EF4-FFF2-40B4-BE49-F238E27FC236}">
                <a16:creationId xmlns:a16="http://schemas.microsoft.com/office/drawing/2014/main" id="{1C554D9F-1895-486E-BFBA-905BB2D29E08}"/>
              </a:ext>
            </a:extLst>
          </p:cNvPr>
          <p:cNvSpPr>
            <a:spLocks noGrp="1"/>
          </p:cNvSpPr>
          <p:nvPr>
            <p:ph type="sldNum" sz="quarter" idx="33"/>
          </p:nvPr>
        </p:nvSpPr>
        <p:spPr>
          <a:noFill/>
        </p:spPr>
        <p:txBody>
          <a:bodyPr/>
          <a:lstStyle/>
          <a:p>
            <a:fld id="{19B51A1E-902D-48AF-9020-955120F399B6}" type="slidenum">
              <a:rPr lang="en-US" smtClean="0"/>
              <a:pPr/>
              <a:t>35</a:t>
            </a:fld>
            <a:endParaRPr lang="en-US" dirty="0"/>
          </a:p>
        </p:txBody>
      </p:sp>
    </p:spTree>
    <p:extLst>
      <p:ext uri="{BB962C8B-B14F-4D97-AF65-F5344CB8AC3E}">
        <p14:creationId xmlns:p14="http://schemas.microsoft.com/office/powerpoint/2010/main" val="17956664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6543" y="57152"/>
            <a:ext cx="7174461" cy="684740"/>
          </a:xfrm>
        </p:spPr>
        <p:txBody>
          <a:bodyPr/>
          <a:lstStyle/>
          <a:p>
            <a:r>
              <a:rPr lang="en" dirty="0"/>
              <a:t>Opening U.S. Government-Funded Science: Polices 2005 to 2023</a:t>
            </a:r>
            <a:endParaRPr lang="en-US" dirty="0"/>
          </a:p>
        </p:txBody>
      </p:sp>
      <p:cxnSp>
        <p:nvCxnSpPr>
          <p:cNvPr id="5" name="Straight Arrow Connector 4" descr="Timeline arrow spanning from 2005 to 2019" title="Timeline arrow">
            <a:extLst>
              <a:ext uri="{FF2B5EF4-FFF2-40B4-BE49-F238E27FC236}">
                <a16:creationId xmlns:a16="http://schemas.microsoft.com/office/drawing/2014/main" id="{6419967B-CFB3-4A4D-8D70-E25716A72E61}"/>
              </a:ext>
            </a:extLst>
          </p:cNvPr>
          <p:cNvCxnSpPr/>
          <p:nvPr/>
        </p:nvCxnSpPr>
        <p:spPr>
          <a:xfrm flipV="1">
            <a:off x="228600" y="2351045"/>
            <a:ext cx="8686800" cy="39756"/>
          </a:xfrm>
          <a:prstGeom prst="straightConnector1">
            <a:avLst/>
          </a:prstGeom>
          <a:ln w="101600">
            <a:solidFill>
              <a:srgbClr val="00206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2005 TextBox 23">
            <a:extLst>
              <a:ext uri="{FF2B5EF4-FFF2-40B4-BE49-F238E27FC236}">
                <a16:creationId xmlns:a16="http://schemas.microsoft.com/office/drawing/2014/main" id="{E5F03B9D-F334-485B-A890-2EBE8BD5A44C}"/>
              </a:ext>
            </a:extLst>
          </p:cNvPr>
          <p:cNvSpPr txBox="1"/>
          <p:nvPr/>
        </p:nvSpPr>
        <p:spPr>
          <a:xfrm>
            <a:off x="254444" y="1897818"/>
            <a:ext cx="582211" cy="307777"/>
          </a:xfrm>
          <a:prstGeom prst="rect">
            <a:avLst/>
          </a:prstGeom>
          <a:noFill/>
        </p:spPr>
        <p:txBody>
          <a:bodyPr wrap="none" rtlCol="0">
            <a:spAutoFit/>
          </a:bodyPr>
          <a:lstStyle/>
          <a:p>
            <a:r>
              <a:rPr lang="en-US" b="1" dirty="0"/>
              <a:t>2005</a:t>
            </a:r>
          </a:p>
        </p:txBody>
      </p:sp>
      <p:pic>
        <p:nvPicPr>
          <p:cNvPr id="8" name="Picture 7" descr="Office of Management and Budget (OMB)  Memo M-06-02, “Improving Public Access to and Dissemination of Government Information and Using the Federal Enterprise Architecture Data Reference Model,” December 16, 2005, https://www.whitehouse.gov/sites/whitehouse.gov/files/omb/memoranda/2006/m06-02.pdf" title="Exerpt of Memo M-06-02">
            <a:extLst>
              <a:ext uri="{FF2B5EF4-FFF2-40B4-BE49-F238E27FC236}">
                <a16:creationId xmlns:a16="http://schemas.microsoft.com/office/drawing/2014/main" id="{B57E36DD-5746-4989-B398-46F195B8DFC2}"/>
              </a:ext>
            </a:extLst>
          </p:cNvPr>
          <p:cNvPicPr>
            <a:picLocks noChangeAspect="1"/>
          </p:cNvPicPr>
          <p:nvPr/>
        </p:nvPicPr>
        <p:blipFill>
          <a:blip r:embed="rId3"/>
          <a:stretch>
            <a:fillRect/>
          </a:stretch>
        </p:blipFill>
        <p:spPr>
          <a:xfrm>
            <a:off x="250675" y="1004129"/>
            <a:ext cx="1868141" cy="871982"/>
          </a:xfrm>
          <a:prstGeom prst="rect">
            <a:avLst/>
          </a:prstGeom>
          <a:ln w="25400">
            <a:solidFill>
              <a:srgbClr val="002060"/>
            </a:solidFill>
          </a:ln>
        </p:spPr>
      </p:pic>
      <p:cxnSp>
        <p:nvCxnSpPr>
          <p:cNvPr id="9" name="Straight Arrow Connector 8" title="Arrow pointing from image to timeline">
            <a:extLst>
              <a:ext uri="{FF2B5EF4-FFF2-40B4-BE49-F238E27FC236}">
                <a16:creationId xmlns:a16="http://schemas.microsoft.com/office/drawing/2014/main" id="{7355EEB1-FA0F-4C5E-B855-31A182359C0A}"/>
              </a:ext>
            </a:extLst>
          </p:cNvPr>
          <p:cNvCxnSpPr/>
          <p:nvPr/>
        </p:nvCxnSpPr>
        <p:spPr>
          <a:xfrm flipH="1">
            <a:off x="548640" y="1862039"/>
            <a:ext cx="636106" cy="474934"/>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
        <p:nvSpPr>
          <p:cNvPr id="14" name="2009 TextBox 27">
            <a:extLst>
              <a:ext uri="{FF2B5EF4-FFF2-40B4-BE49-F238E27FC236}">
                <a16:creationId xmlns:a16="http://schemas.microsoft.com/office/drawing/2014/main" id="{B2A6D62C-EEF0-420A-8D8E-CDAEA802B7E3}"/>
              </a:ext>
            </a:extLst>
          </p:cNvPr>
          <p:cNvSpPr txBox="1"/>
          <p:nvPr/>
        </p:nvSpPr>
        <p:spPr>
          <a:xfrm>
            <a:off x="1427849" y="2614756"/>
            <a:ext cx="582211" cy="307777"/>
          </a:xfrm>
          <a:prstGeom prst="rect">
            <a:avLst/>
          </a:prstGeom>
          <a:noFill/>
        </p:spPr>
        <p:txBody>
          <a:bodyPr wrap="none" rtlCol="0">
            <a:spAutoFit/>
          </a:bodyPr>
          <a:lstStyle/>
          <a:p>
            <a:r>
              <a:rPr lang="en-US" b="1" dirty="0"/>
              <a:t>2009</a:t>
            </a:r>
          </a:p>
        </p:txBody>
      </p:sp>
      <p:pic>
        <p:nvPicPr>
          <p:cNvPr id="11" name="Picture 10" descr="White House “Transparency and Open Government” memo, January 21, 2009, https://obamawhitehouse.archives.gov/the-press-office/transparency-and-open-government" title="Image of Transparency and Open Government">
            <a:extLst>
              <a:ext uri="{FF2B5EF4-FFF2-40B4-BE49-F238E27FC236}">
                <a16:creationId xmlns:a16="http://schemas.microsoft.com/office/drawing/2014/main" id="{850A9853-7A8A-4F28-8DE3-056EB60A7DCB}"/>
              </a:ext>
            </a:extLst>
          </p:cNvPr>
          <p:cNvPicPr>
            <a:picLocks noChangeAspect="1"/>
          </p:cNvPicPr>
          <p:nvPr/>
        </p:nvPicPr>
        <p:blipFill>
          <a:blip r:embed="rId4"/>
          <a:stretch>
            <a:fillRect/>
          </a:stretch>
        </p:blipFill>
        <p:spPr>
          <a:xfrm>
            <a:off x="313179" y="2978027"/>
            <a:ext cx="1583918" cy="1197596"/>
          </a:xfrm>
          <a:prstGeom prst="rect">
            <a:avLst/>
          </a:prstGeom>
          <a:ln w="25400">
            <a:solidFill>
              <a:srgbClr val="002060"/>
            </a:solidFill>
          </a:ln>
        </p:spPr>
      </p:pic>
      <p:pic>
        <p:nvPicPr>
          <p:cNvPr id="12" name="Picture 11" descr="Office OMB memo M-10-06, “Open Government Directive”, December 8, 2009, https://www.whitehouse.gov/sites/whitehouse.gov/files/omb/memoranda/2010/m10-06.pdf" title="Image of memo M-10-06">
            <a:extLst>
              <a:ext uri="{FF2B5EF4-FFF2-40B4-BE49-F238E27FC236}">
                <a16:creationId xmlns:a16="http://schemas.microsoft.com/office/drawing/2014/main" id="{B42874D9-E11A-4429-9EDF-DCA0ABC05636}"/>
              </a:ext>
            </a:extLst>
          </p:cNvPr>
          <p:cNvPicPr>
            <a:picLocks noChangeAspect="1"/>
          </p:cNvPicPr>
          <p:nvPr/>
        </p:nvPicPr>
        <p:blipFill>
          <a:blip r:embed="rId5"/>
          <a:stretch>
            <a:fillRect/>
          </a:stretch>
        </p:blipFill>
        <p:spPr>
          <a:xfrm>
            <a:off x="1304594" y="3560611"/>
            <a:ext cx="1700818" cy="714946"/>
          </a:xfrm>
          <a:prstGeom prst="rect">
            <a:avLst/>
          </a:prstGeom>
          <a:ln w="25400">
            <a:solidFill>
              <a:srgbClr val="002060"/>
            </a:solidFill>
          </a:ln>
        </p:spPr>
      </p:pic>
      <p:cxnSp>
        <p:nvCxnSpPr>
          <p:cNvPr id="13" name="Straight Arrow Connector 12" title="Arrow pointing from image to timeline">
            <a:extLst>
              <a:ext uri="{FF2B5EF4-FFF2-40B4-BE49-F238E27FC236}">
                <a16:creationId xmlns:a16="http://schemas.microsoft.com/office/drawing/2014/main" id="{4524E3F4-1466-4D6E-BF7B-0A213B2A5FD5}"/>
              </a:ext>
            </a:extLst>
          </p:cNvPr>
          <p:cNvCxnSpPr/>
          <p:nvPr/>
        </p:nvCxnSpPr>
        <p:spPr>
          <a:xfrm flipV="1">
            <a:off x="1875766" y="2402867"/>
            <a:ext cx="419966" cy="570518"/>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
        <p:nvSpPr>
          <p:cNvPr id="17" name="2013 TextBox 34">
            <a:extLst>
              <a:ext uri="{FF2B5EF4-FFF2-40B4-BE49-F238E27FC236}">
                <a16:creationId xmlns:a16="http://schemas.microsoft.com/office/drawing/2014/main" id="{A596E08D-86DD-4F08-83E0-54577134327C}"/>
              </a:ext>
            </a:extLst>
          </p:cNvPr>
          <p:cNvSpPr txBox="1"/>
          <p:nvPr/>
        </p:nvSpPr>
        <p:spPr>
          <a:xfrm>
            <a:off x="2942084" y="1922997"/>
            <a:ext cx="582211" cy="307777"/>
          </a:xfrm>
          <a:prstGeom prst="rect">
            <a:avLst/>
          </a:prstGeom>
          <a:noFill/>
        </p:spPr>
        <p:txBody>
          <a:bodyPr wrap="none" rtlCol="0">
            <a:spAutoFit/>
          </a:bodyPr>
          <a:lstStyle/>
          <a:p>
            <a:r>
              <a:rPr lang="en-US" b="1" dirty="0"/>
              <a:t>2013</a:t>
            </a:r>
          </a:p>
        </p:txBody>
      </p:sp>
      <p:pic>
        <p:nvPicPr>
          <p:cNvPr id="15" name="Picture 14" descr="White House Office of Science and Technology Policy (OSTP) memo “Increasing Access to the Results of Federally Funded Scientific Research,” also knows as “The Holdren Memo,” February 22, 2013, https://web.archive.org/web/20130308142014/https://www.whitehouse.gov/sites/default/files/microsites/ostp/ostp_public_access_memo_2013.pdf" title="Image of Holdren memo">
            <a:extLst>
              <a:ext uri="{FF2B5EF4-FFF2-40B4-BE49-F238E27FC236}">
                <a16:creationId xmlns:a16="http://schemas.microsoft.com/office/drawing/2014/main" id="{390D248B-90A7-4359-8220-14162A6B94FE}"/>
              </a:ext>
            </a:extLst>
          </p:cNvPr>
          <p:cNvPicPr>
            <a:picLocks noChangeAspect="1"/>
          </p:cNvPicPr>
          <p:nvPr/>
        </p:nvPicPr>
        <p:blipFill>
          <a:blip r:embed="rId6"/>
          <a:stretch>
            <a:fillRect/>
          </a:stretch>
        </p:blipFill>
        <p:spPr>
          <a:xfrm>
            <a:off x="2476651" y="948070"/>
            <a:ext cx="2225782" cy="909118"/>
          </a:xfrm>
          <a:prstGeom prst="rect">
            <a:avLst/>
          </a:prstGeom>
          <a:ln w="22225">
            <a:solidFill>
              <a:srgbClr val="002060"/>
            </a:solidFill>
          </a:ln>
        </p:spPr>
      </p:pic>
      <p:cxnSp>
        <p:nvCxnSpPr>
          <p:cNvPr id="16" name="Straight Arrow Connector 15" title="Arrow pointing from image to timeline">
            <a:extLst>
              <a:ext uri="{FF2B5EF4-FFF2-40B4-BE49-F238E27FC236}">
                <a16:creationId xmlns:a16="http://schemas.microsoft.com/office/drawing/2014/main" id="{528B6C95-83B6-4C0E-854E-FC9601061351}"/>
              </a:ext>
            </a:extLst>
          </p:cNvPr>
          <p:cNvCxnSpPr/>
          <p:nvPr/>
        </p:nvCxnSpPr>
        <p:spPr>
          <a:xfrm>
            <a:off x="3579952" y="1897818"/>
            <a:ext cx="354728" cy="453227"/>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
        <p:nvSpPr>
          <p:cNvPr id="21" name="2013_2 TextBox 37">
            <a:extLst>
              <a:ext uri="{FF2B5EF4-FFF2-40B4-BE49-F238E27FC236}">
                <a16:creationId xmlns:a16="http://schemas.microsoft.com/office/drawing/2014/main" id="{D0E15056-26B6-4136-900F-31BAA8B1D0FF}"/>
              </a:ext>
            </a:extLst>
          </p:cNvPr>
          <p:cNvSpPr txBox="1"/>
          <p:nvPr/>
        </p:nvSpPr>
        <p:spPr>
          <a:xfrm>
            <a:off x="3237612" y="2536568"/>
            <a:ext cx="582211" cy="307777"/>
          </a:xfrm>
          <a:prstGeom prst="rect">
            <a:avLst/>
          </a:prstGeom>
          <a:noFill/>
        </p:spPr>
        <p:txBody>
          <a:bodyPr wrap="none" rtlCol="0">
            <a:spAutoFit/>
          </a:bodyPr>
          <a:lstStyle/>
          <a:p>
            <a:r>
              <a:rPr lang="en-US" b="1" dirty="0"/>
              <a:t>2013</a:t>
            </a:r>
          </a:p>
        </p:txBody>
      </p:sp>
      <p:pic>
        <p:nvPicPr>
          <p:cNvPr id="18" name="Picture 17" descr="OMB memo M-13-13, “Open Data Policy – Managing Information as an Asset,” May 9, 2013,  https://www.whitehouse.gov/sites/whitehouse.gov/files/omb/memoranda/2013/m-13-13.pdf" title="Image of memo M-13-13">
            <a:extLst>
              <a:ext uri="{FF2B5EF4-FFF2-40B4-BE49-F238E27FC236}">
                <a16:creationId xmlns:a16="http://schemas.microsoft.com/office/drawing/2014/main" id="{01041612-74EB-4CCE-BC52-54DDFD7DB029}"/>
              </a:ext>
            </a:extLst>
          </p:cNvPr>
          <p:cNvPicPr>
            <a:picLocks noChangeAspect="1"/>
          </p:cNvPicPr>
          <p:nvPr/>
        </p:nvPicPr>
        <p:blipFill>
          <a:blip r:embed="rId7"/>
          <a:stretch>
            <a:fillRect/>
          </a:stretch>
        </p:blipFill>
        <p:spPr>
          <a:xfrm>
            <a:off x="3527752" y="2864805"/>
            <a:ext cx="1222415" cy="925104"/>
          </a:xfrm>
          <a:prstGeom prst="rect">
            <a:avLst/>
          </a:prstGeom>
          <a:ln w="25400">
            <a:solidFill>
              <a:srgbClr val="002060"/>
            </a:solidFill>
          </a:ln>
        </p:spPr>
      </p:pic>
      <p:pic>
        <p:nvPicPr>
          <p:cNvPr id="19" name="Picture 18" descr="White House Executive Order 13642 “Making Open and Machine Readable the New Default for Government Information,” May 9, 2013, https://www.govinfo.gov/content/pkg/FR-2013-05-14/pdf/2013-11533.pdf " title="Image of Order 13642">
            <a:extLst>
              <a:ext uri="{FF2B5EF4-FFF2-40B4-BE49-F238E27FC236}">
                <a16:creationId xmlns:a16="http://schemas.microsoft.com/office/drawing/2014/main" id="{36453D8D-8E8E-45D8-A0C5-9CF571CB4C33}"/>
              </a:ext>
            </a:extLst>
          </p:cNvPr>
          <p:cNvPicPr>
            <a:picLocks noChangeAspect="1"/>
          </p:cNvPicPr>
          <p:nvPr/>
        </p:nvPicPr>
        <p:blipFill>
          <a:blip r:embed="rId8"/>
          <a:stretch>
            <a:fillRect/>
          </a:stretch>
        </p:blipFill>
        <p:spPr>
          <a:xfrm>
            <a:off x="3447425" y="3585349"/>
            <a:ext cx="1495117" cy="658477"/>
          </a:xfrm>
          <a:prstGeom prst="rect">
            <a:avLst/>
          </a:prstGeom>
          <a:ln w="25400">
            <a:solidFill>
              <a:schemeClr val="tx2"/>
            </a:solidFill>
          </a:ln>
        </p:spPr>
      </p:pic>
      <p:cxnSp>
        <p:nvCxnSpPr>
          <p:cNvPr id="20" name="Straight Arrow Connector 19" title="Arrow pointing from image to timeline">
            <a:extLst>
              <a:ext uri="{FF2B5EF4-FFF2-40B4-BE49-F238E27FC236}">
                <a16:creationId xmlns:a16="http://schemas.microsoft.com/office/drawing/2014/main" id="{642C72D0-A8B4-43AB-934C-DD09948D3B92}"/>
              </a:ext>
            </a:extLst>
          </p:cNvPr>
          <p:cNvCxnSpPr>
            <a:stCxn id="18" idx="0"/>
          </p:cNvCxnSpPr>
          <p:nvPr/>
        </p:nvCxnSpPr>
        <p:spPr>
          <a:xfrm flipH="1" flipV="1">
            <a:off x="3934680" y="2416854"/>
            <a:ext cx="204280" cy="447951"/>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
        <p:nvSpPr>
          <p:cNvPr id="24" name="2017 TextBox 43">
            <a:extLst>
              <a:ext uri="{FF2B5EF4-FFF2-40B4-BE49-F238E27FC236}">
                <a16:creationId xmlns:a16="http://schemas.microsoft.com/office/drawing/2014/main" id="{A1A6B84C-DEB3-466B-8B5F-01DAB38B6772}"/>
              </a:ext>
            </a:extLst>
          </p:cNvPr>
          <p:cNvSpPr txBox="1"/>
          <p:nvPr/>
        </p:nvSpPr>
        <p:spPr>
          <a:xfrm>
            <a:off x="5138686" y="1860715"/>
            <a:ext cx="582211" cy="307777"/>
          </a:xfrm>
          <a:prstGeom prst="rect">
            <a:avLst/>
          </a:prstGeom>
          <a:noFill/>
        </p:spPr>
        <p:txBody>
          <a:bodyPr wrap="none" rtlCol="0">
            <a:spAutoFit/>
          </a:bodyPr>
          <a:lstStyle/>
          <a:p>
            <a:r>
              <a:rPr lang="en-US" b="1" dirty="0"/>
              <a:t>2017</a:t>
            </a:r>
          </a:p>
        </p:txBody>
      </p:sp>
      <p:pic>
        <p:nvPicPr>
          <p:cNvPr id="22" name="HR 4174" descr="House of Representatives bill H.R. 4174, “Foundations for Evidence-Based Policymaking Act of 2018,” introduced October 31, 2017, https://www.congress.gov/bill/115th-congress/house-bill/4174" title="Image of H.R. 4174">
            <a:extLst>
              <a:ext uri="{FF2B5EF4-FFF2-40B4-BE49-F238E27FC236}">
                <a16:creationId xmlns:a16="http://schemas.microsoft.com/office/drawing/2014/main" id="{9CEB83B1-85EF-44A9-B21B-D2F61E433149}"/>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b="31467"/>
          <a:stretch/>
        </p:blipFill>
        <p:spPr>
          <a:xfrm>
            <a:off x="4833099" y="1340933"/>
            <a:ext cx="1546359" cy="488486"/>
          </a:xfrm>
          <a:prstGeom prst="rect">
            <a:avLst/>
          </a:prstGeom>
          <a:ln w="19050">
            <a:solidFill>
              <a:srgbClr val="002060"/>
            </a:solidFill>
          </a:ln>
          <a:effectLst>
            <a:outerShdw blurRad="50800" dist="38100" dir="2700000" algn="tl" rotWithShape="0">
              <a:prstClr val="black">
                <a:alpha val="40000"/>
              </a:prstClr>
            </a:outerShdw>
          </a:effectLst>
        </p:spPr>
      </p:pic>
      <p:cxnSp>
        <p:nvCxnSpPr>
          <p:cNvPr id="23" name="Straight Arrow Connector 22" title="Arrow pointing from image to timeline">
            <a:extLst>
              <a:ext uri="{FF2B5EF4-FFF2-40B4-BE49-F238E27FC236}">
                <a16:creationId xmlns:a16="http://schemas.microsoft.com/office/drawing/2014/main" id="{A3BFC3DE-6B47-434F-B141-26207D8B1603}"/>
              </a:ext>
            </a:extLst>
          </p:cNvPr>
          <p:cNvCxnSpPr>
            <a:stCxn id="22" idx="2"/>
          </p:cNvCxnSpPr>
          <p:nvPr/>
        </p:nvCxnSpPr>
        <p:spPr>
          <a:xfrm>
            <a:off x="5606279" y="1829419"/>
            <a:ext cx="181445" cy="507554"/>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
        <p:nvSpPr>
          <p:cNvPr id="28" name="2018 TextBox 52">
            <a:extLst>
              <a:ext uri="{FF2B5EF4-FFF2-40B4-BE49-F238E27FC236}">
                <a16:creationId xmlns:a16="http://schemas.microsoft.com/office/drawing/2014/main" id="{53A4178E-2B0A-47B7-8A66-5312042082BA}"/>
              </a:ext>
            </a:extLst>
          </p:cNvPr>
          <p:cNvSpPr txBox="1"/>
          <p:nvPr/>
        </p:nvSpPr>
        <p:spPr>
          <a:xfrm>
            <a:off x="5750939" y="2553797"/>
            <a:ext cx="582211" cy="307777"/>
          </a:xfrm>
          <a:prstGeom prst="rect">
            <a:avLst/>
          </a:prstGeom>
          <a:noFill/>
        </p:spPr>
        <p:txBody>
          <a:bodyPr wrap="none" rtlCol="0">
            <a:spAutoFit/>
          </a:bodyPr>
          <a:lstStyle/>
          <a:p>
            <a:r>
              <a:rPr lang="en-US" b="1" dirty="0"/>
              <a:t>2018</a:t>
            </a:r>
          </a:p>
        </p:txBody>
      </p:sp>
      <p:pic>
        <p:nvPicPr>
          <p:cNvPr id="25" name="S.760" descr="U.S. Senate bill “S.760 - Open, Public, Electronic, and Necessary Government Data Act,” introduced March 29, 2017, https://www.congress.gov/bill/115th-congress/senate-bill/760/text , and," title="First Image of S. 760">
            <a:extLst>
              <a:ext uri="{FF2B5EF4-FFF2-40B4-BE49-F238E27FC236}">
                <a16:creationId xmlns:a16="http://schemas.microsoft.com/office/drawing/2014/main" id="{02F4F3A3-6274-4CB8-B16F-E3D987A5673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470160" y="2872363"/>
            <a:ext cx="1616394" cy="522016"/>
          </a:xfrm>
          <a:prstGeom prst="rect">
            <a:avLst/>
          </a:prstGeom>
          <a:ln w="19050">
            <a:solidFill>
              <a:srgbClr val="002060"/>
            </a:solidFill>
          </a:ln>
          <a:effectLst>
            <a:outerShdw blurRad="50800" dist="38100" dir="2700000" algn="tl" rotWithShape="0">
              <a:prstClr val="black">
                <a:alpha val="40000"/>
              </a:prstClr>
            </a:outerShdw>
          </a:effectLst>
        </p:spPr>
      </p:pic>
      <p:pic>
        <p:nvPicPr>
          <p:cNvPr id="26" name="OPEN gov data act" descr="S. 760, the OPEN Government Data Act. &quot;Section 1. Short Title. This Act may be cited as the &quot;Open, Public, Electronic, and Necessary Government Data Act&quot; or the &quot;OPEN Government Data Act&quot;." title="Second image of S.760">
            <a:extLst>
              <a:ext uri="{FF2B5EF4-FFF2-40B4-BE49-F238E27FC236}">
                <a16:creationId xmlns:a16="http://schemas.microsoft.com/office/drawing/2014/main" id="{757D954E-1E77-44BF-B790-766A71C94F0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137854" y="3207647"/>
            <a:ext cx="1843507" cy="509639"/>
          </a:xfrm>
          <a:prstGeom prst="rect">
            <a:avLst/>
          </a:prstGeom>
          <a:ln w="19050">
            <a:solidFill>
              <a:srgbClr val="002060"/>
            </a:solidFill>
          </a:ln>
          <a:effectLst>
            <a:outerShdw blurRad="50800" dist="38100" dir="2700000" algn="tl" rotWithShape="0">
              <a:prstClr val="black">
                <a:alpha val="40000"/>
              </a:prstClr>
            </a:outerShdw>
          </a:effectLst>
        </p:spPr>
      </p:pic>
      <p:cxnSp>
        <p:nvCxnSpPr>
          <p:cNvPr id="27" name="Straight Arrow Connector 26" title="Arrow pointing from image to timeline">
            <a:extLst>
              <a:ext uri="{FF2B5EF4-FFF2-40B4-BE49-F238E27FC236}">
                <a16:creationId xmlns:a16="http://schemas.microsoft.com/office/drawing/2014/main" id="{4607B477-6C1F-4A5A-8596-EF1D2024031B}"/>
              </a:ext>
            </a:extLst>
          </p:cNvPr>
          <p:cNvCxnSpPr>
            <a:stCxn id="25" idx="0"/>
          </p:cNvCxnSpPr>
          <p:nvPr/>
        </p:nvCxnSpPr>
        <p:spPr>
          <a:xfrm flipV="1">
            <a:off x="6278357" y="2416854"/>
            <a:ext cx="56701" cy="455509"/>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
        <p:nvSpPr>
          <p:cNvPr id="31" name="2019 TextBox 47">
            <a:extLst>
              <a:ext uri="{FF2B5EF4-FFF2-40B4-BE49-F238E27FC236}">
                <a16:creationId xmlns:a16="http://schemas.microsoft.com/office/drawing/2014/main" id="{61198141-1357-4482-95F8-0DD7159E91DC}"/>
              </a:ext>
            </a:extLst>
          </p:cNvPr>
          <p:cNvSpPr txBox="1"/>
          <p:nvPr/>
        </p:nvSpPr>
        <p:spPr>
          <a:xfrm>
            <a:off x="7505652" y="1830236"/>
            <a:ext cx="582211" cy="307777"/>
          </a:xfrm>
          <a:prstGeom prst="rect">
            <a:avLst/>
          </a:prstGeom>
          <a:noFill/>
        </p:spPr>
        <p:txBody>
          <a:bodyPr wrap="none" rtlCol="0">
            <a:spAutoFit/>
          </a:bodyPr>
          <a:lstStyle/>
          <a:p>
            <a:r>
              <a:rPr lang="en-US" b="1" dirty="0"/>
              <a:t>2019</a:t>
            </a:r>
          </a:p>
        </p:txBody>
      </p:sp>
      <p:pic>
        <p:nvPicPr>
          <p:cNvPr id="29" name="Evidence Based Policy" descr="Public Law No. 115-435 “Foundations for Evidence-Based Policymaking Act of 2018,” signed into law on January 14, 2019, https://www.congress.gov/115/plaws/publ435/PLAW-115publ435.pdf" title="Image of Public Law 155-435">
            <a:extLst>
              <a:ext uri="{FF2B5EF4-FFF2-40B4-BE49-F238E27FC236}">
                <a16:creationId xmlns:a16="http://schemas.microsoft.com/office/drawing/2014/main" id="{AA3D1866-5297-4B44-926C-8070F71DEB4E}"/>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501318" y="1113192"/>
            <a:ext cx="1586185" cy="694804"/>
          </a:xfrm>
          <a:prstGeom prst="rect">
            <a:avLst/>
          </a:prstGeom>
          <a:ln w="19050">
            <a:solidFill>
              <a:srgbClr val="002060"/>
            </a:solidFill>
          </a:ln>
          <a:effectLst>
            <a:outerShdw blurRad="50800" dist="38100" dir="2700000" algn="tl" rotWithShape="0">
              <a:prstClr val="black">
                <a:alpha val="40000"/>
              </a:prstClr>
            </a:outerShdw>
          </a:effectLst>
        </p:spPr>
      </p:pic>
      <p:cxnSp>
        <p:nvCxnSpPr>
          <p:cNvPr id="30" name="Straight Arrow Connector 29" title="Arrow pointing from image to timeline">
            <a:extLst>
              <a:ext uri="{FF2B5EF4-FFF2-40B4-BE49-F238E27FC236}">
                <a16:creationId xmlns:a16="http://schemas.microsoft.com/office/drawing/2014/main" id="{F224119D-9879-4E42-9832-4E8DDB0F609D}"/>
              </a:ext>
            </a:extLst>
          </p:cNvPr>
          <p:cNvCxnSpPr>
            <a:stCxn id="29" idx="2"/>
          </p:cNvCxnSpPr>
          <p:nvPr/>
        </p:nvCxnSpPr>
        <p:spPr>
          <a:xfrm flipH="1">
            <a:off x="6933043" y="1807996"/>
            <a:ext cx="361368" cy="493857"/>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
        <p:nvSpPr>
          <p:cNvPr id="35" name="2019 TextBox 47">
            <a:extLst>
              <a:ext uri="{FF2B5EF4-FFF2-40B4-BE49-F238E27FC236}">
                <a16:creationId xmlns:a16="http://schemas.microsoft.com/office/drawing/2014/main" id="{01164F10-37D4-43EE-B161-37D693771F28}"/>
              </a:ext>
            </a:extLst>
          </p:cNvPr>
          <p:cNvSpPr txBox="1"/>
          <p:nvPr/>
        </p:nvSpPr>
        <p:spPr>
          <a:xfrm>
            <a:off x="7741182" y="2522960"/>
            <a:ext cx="530915" cy="300082"/>
          </a:xfrm>
          <a:prstGeom prst="rect">
            <a:avLst/>
          </a:prstGeom>
          <a:noFill/>
        </p:spPr>
        <p:txBody>
          <a:bodyPr wrap="none" rtlCol="0">
            <a:spAutoFit/>
          </a:bodyPr>
          <a:lstStyle/>
          <a:p>
            <a:r>
              <a:rPr lang="en-US" b="1" dirty="0"/>
              <a:t>2022</a:t>
            </a:r>
          </a:p>
        </p:txBody>
      </p:sp>
      <p:pic>
        <p:nvPicPr>
          <p:cNvPr id="34" name="OPEN gov data act" descr="Image of header information of the August 25, 2022 memo from the White House Office of Science and Technology Policy (OSTP) on the subject of “Ensuring Free, Immediate, and Equitable Access to Federally Funded Research.”">
            <a:extLst>
              <a:ext uri="{FF2B5EF4-FFF2-40B4-BE49-F238E27FC236}">
                <a16:creationId xmlns:a16="http://schemas.microsoft.com/office/drawing/2014/main" id="{4E324784-61BA-4EE4-A1C6-7AFC33CB0541}"/>
              </a:ext>
            </a:extLst>
          </p:cNvPr>
          <p:cNvPicPr>
            <a:picLocks noChangeAspect="1"/>
          </p:cNvPicPr>
          <p:nvPr/>
        </p:nvPicPr>
        <p:blipFill>
          <a:blip r:embed="rId13"/>
          <a:srcRect/>
          <a:stretch/>
        </p:blipFill>
        <p:spPr>
          <a:xfrm>
            <a:off x="7274372" y="3168591"/>
            <a:ext cx="1550973" cy="740893"/>
          </a:xfrm>
          <a:prstGeom prst="rect">
            <a:avLst/>
          </a:prstGeom>
          <a:ln w="19050">
            <a:solidFill>
              <a:srgbClr val="002060"/>
            </a:solidFill>
          </a:ln>
          <a:effectLst>
            <a:outerShdw blurRad="50800" dist="38100" dir="2700000" algn="tl" rotWithShape="0">
              <a:prstClr val="black">
                <a:alpha val="40000"/>
              </a:prstClr>
            </a:outerShdw>
          </a:effectLst>
        </p:spPr>
      </p:pic>
      <p:cxnSp>
        <p:nvCxnSpPr>
          <p:cNvPr id="36" name="Straight Arrow Connector 35" title="Arrow pointing from image to timeline">
            <a:extLst>
              <a:ext uri="{FF2B5EF4-FFF2-40B4-BE49-F238E27FC236}">
                <a16:creationId xmlns:a16="http://schemas.microsoft.com/office/drawing/2014/main" id="{9AA753EF-1438-4767-9B4A-112D07076263}"/>
              </a:ext>
            </a:extLst>
          </p:cNvPr>
          <p:cNvCxnSpPr>
            <a:cxnSpLocks/>
            <a:stCxn id="34" idx="0"/>
          </p:cNvCxnSpPr>
          <p:nvPr/>
        </p:nvCxnSpPr>
        <p:spPr>
          <a:xfrm flipV="1">
            <a:off x="8049859" y="2438400"/>
            <a:ext cx="359850" cy="730191"/>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03580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Personal Introduction</a:t>
            </a:r>
          </a:p>
        </p:txBody>
      </p:sp>
      <p:sp>
        <p:nvSpPr>
          <p:cNvPr id="7" name="Content Placeholder 3">
            <a:extLst>
              <a:ext uri="{FF2B5EF4-FFF2-40B4-BE49-F238E27FC236}">
                <a16:creationId xmlns:a16="http://schemas.microsoft.com/office/drawing/2014/main" id="{57160602-726A-403B-A22E-CFE0AFF6119F}"/>
              </a:ext>
            </a:extLst>
          </p:cNvPr>
          <p:cNvSpPr txBox="1">
            <a:spLocks/>
          </p:cNvSpPr>
          <p:nvPr/>
        </p:nvSpPr>
        <p:spPr>
          <a:xfrm>
            <a:off x="468086" y="784975"/>
            <a:ext cx="8218714" cy="3535449"/>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1800" dirty="0"/>
              <a:t>Leighton L Christiansen (They/Them) </a:t>
            </a:r>
            <a:r>
              <a:rPr lang="en-US" sz="1800" dirty="0">
                <a:hlinkClick r:id="rId3"/>
              </a:rPr>
              <a:t>https://orcid.org/0000-0002-0543-4268</a:t>
            </a:r>
            <a:endParaRPr lang="en-US" sz="1800" dirty="0"/>
          </a:p>
          <a:p>
            <a:pPr marL="342900" indent="-342900">
              <a:buFont typeface="+mj-lt"/>
              <a:buAutoNum type="arabicPeriod"/>
            </a:pPr>
            <a:r>
              <a:rPr lang="en-US" sz="1600" dirty="0"/>
              <a:t>Data Curator at the National Transportation Library at U.S. DOT, as well as part of the Implementation Team for the U.S. DOT Public Access Policy (2016 to present)</a:t>
            </a:r>
          </a:p>
          <a:p>
            <a:pPr marL="342900" indent="-342900">
              <a:buFont typeface="+mj-lt"/>
              <a:buAutoNum type="arabicPeriod"/>
            </a:pPr>
            <a:r>
              <a:rPr lang="en-US" sz="1600" dirty="0"/>
              <a:t>Librarian/Library Director at the Iowa DOT Library (2012 to 2016)</a:t>
            </a:r>
          </a:p>
          <a:p>
            <a:pPr marL="342900" indent="-342900">
              <a:buFont typeface="+mj-lt"/>
              <a:buAutoNum type="arabicPeriod"/>
            </a:pPr>
            <a:r>
              <a:rPr lang="en-US" sz="1600" dirty="0"/>
              <a:t>Graduate School of Library and Information Science, University of Illinois at Urbana-Champaign, Masters of Library and Information Science (MLIS), Certificate of Study in Data Curation (2009 to 2012) </a:t>
            </a:r>
          </a:p>
          <a:p>
            <a:pPr marL="550069" lvl="1" indent="-342900">
              <a:buFont typeface="+mj-lt"/>
              <a:buAutoNum type="arabicPeriod"/>
            </a:pPr>
            <a:r>
              <a:rPr lang="en-US" sz="1600" dirty="0"/>
              <a:t>Undergrad Major in English, Minor in Computer Science at Kirkwood Community College, Blackhawk Community College, and the University of Iowa </a:t>
            </a:r>
          </a:p>
          <a:p>
            <a:pPr marL="342900" indent="-342900">
              <a:buFont typeface="+mj-lt"/>
              <a:buAutoNum type="arabicPeriod"/>
            </a:pPr>
            <a:r>
              <a:rPr lang="en-US" sz="1600" dirty="0"/>
              <a:t>Logged 1.5 Million miles as a school bus driver, and short-haul, intermodal, livestock, regional, and long-haul truck driver (1990 to 2008)</a:t>
            </a:r>
          </a:p>
        </p:txBody>
      </p:sp>
      <p:sp>
        <p:nvSpPr>
          <p:cNvPr id="4" name="Content Placeholder 3">
            <a:extLst>
              <a:ext uri="{FF2B5EF4-FFF2-40B4-BE49-F238E27FC236}">
                <a16:creationId xmlns:a16="http://schemas.microsoft.com/office/drawing/2014/main" id="{D355C61F-C8F1-4977-8E1F-F16C0D9EA88C}"/>
              </a:ext>
            </a:extLst>
          </p:cNvPr>
          <p:cNvSpPr>
            <a:spLocks noGrp="1"/>
          </p:cNvSpPr>
          <p:nvPr>
            <p:ph sz="half" idx="1"/>
          </p:nvPr>
        </p:nvSpPr>
        <p:spPr>
          <a:xfrm>
            <a:off x="470698" y="4477108"/>
            <a:ext cx="5886969" cy="606521"/>
          </a:xfrm>
        </p:spPr>
        <p:txBody>
          <a:bodyPr anchor="t"/>
          <a:lstStyle/>
          <a:p>
            <a:pPr marL="0" indent="0">
              <a:buNone/>
            </a:pPr>
            <a:r>
              <a:rPr lang="en-US" sz="1400" b="1" dirty="0">
                <a:latin typeface="Arial" panose="020B0604020202020204" pitchFamily="34" charset="0"/>
                <a:cs typeface="Arial" panose="020B0604020202020204" pitchFamily="34" charset="0"/>
              </a:rPr>
              <a:t>Important Links</a:t>
            </a:r>
          </a:p>
          <a:p>
            <a:pPr marL="91440" indent="-91440">
              <a:lnSpc>
                <a:spcPct val="100000"/>
              </a:lnSpc>
              <a:spcBef>
                <a:spcPts val="0"/>
              </a:spcBef>
            </a:pPr>
            <a:r>
              <a:rPr lang="en-US" sz="1200" dirty="0"/>
              <a:t>ORCID </a:t>
            </a:r>
            <a:r>
              <a:rPr lang="en-US" sz="1200" dirty="0">
                <a:hlinkClick r:id="rId3"/>
              </a:rPr>
              <a:t>https://orcid.org/0000-0002-0543-4268</a:t>
            </a:r>
            <a:r>
              <a:rPr lang="en-US" sz="1200" dirty="0"/>
              <a:t> </a:t>
            </a:r>
          </a:p>
          <a:p>
            <a:pPr marL="91440" indent="-91440">
              <a:lnSpc>
                <a:spcPct val="100000"/>
              </a:lnSpc>
              <a:spcBef>
                <a:spcPts val="0"/>
              </a:spcBef>
            </a:pPr>
            <a:r>
              <a:rPr lang="en-US" sz="1200" dirty="0"/>
              <a:t>LinkedIn </a:t>
            </a:r>
            <a:r>
              <a:rPr lang="en-US" sz="1200" dirty="0">
                <a:hlinkClick r:id="rId4"/>
              </a:rPr>
              <a:t>https://www.linkedin.com/in/leightonchristiansen</a:t>
            </a:r>
            <a:r>
              <a:rPr lang="en-US" sz="1200" dirty="0"/>
              <a:t> </a:t>
            </a:r>
          </a:p>
        </p:txBody>
      </p:sp>
      <p:sp>
        <p:nvSpPr>
          <p:cNvPr id="6" name="Slide Number Placeholder 5">
            <a:extLst>
              <a:ext uri="{FF2B5EF4-FFF2-40B4-BE49-F238E27FC236}">
                <a16:creationId xmlns:a16="http://schemas.microsoft.com/office/drawing/2014/main" id="{1C554D9F-1895-486E-BFBA-905BB2D29E08}"/>
              </a:ext>
            </a:extLst>
          </p:cNvPr>
          <p:cNvSpPr>
            <a:spLocks noGrp="1"/>
          </p:cNvSpPr>
          <p:nvPr>
            <p:ph type="sldNum" sz="quarter" idx="33"/>
          </p:nvPr>
        </p:nvSpPr>
        <p:spPr>
          <a:noFill/>
        </p:spPr>
        <p:txBody>
          <a:bodyPr/>
          <a:lstStyle/>
          <a:p>
            <a:fld id="{19B51A1E-902D-48AF-9020-955120F399B6}" type="slidenum">
              <a:rPr lang="en-US" smtClean="0"/>
              <a:pPr/>
              <a:t>4</a:t>
            </a:fld>
            <a:endParaRPr lang="en-US" dirty="0"/>
          </a:p>
        </p:txBody>
      </p:sp>
    </p:spTree>
    <p:extLst>
      <p:ext uri="{BB962C8B-B14F-4D97-AF65-F5344CB8AC3E}">
        <p14:creationId xmlns:p14="http://schemas.microsoft.com/office/powerpoint/2010/main" val="39145812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6543" y="67732"/>
            <a:ext cx="7174461" cy="684740"/>
          </a:xfrm>
        </p:spPr>
        <p:txBody>
          <a:bodyPr anchor="b" anchorCtr="0"/>
          <a:lstStyle/>
          <a:p>
            <a:pPr>
              <a:lnSpc>
                <a:spcPct val="100000"/>
              </a:lnSpc>
            </a:pPr>
            <a:r>
              <a:rPr lang="en-US" sz="2000" dirty="0"/>
              <a:t>NCHRP 936: Guide to Ensuring Access to the Publications and Data of Federally Funded Transportation Research</a:t>
            </a:r>
          </a:p>
        </p:txBody>
      </p:sp>
      <p:pic>
        <p:nvPicPr>
          <p:cNvPr id="5" name="Picture 4" descr="The cover image of the NCHRP Research Report 936: Guide to Ensuring Access to the Publications and Data of Federally Funded Transportation Research.">
            <a:extLst>
              <a:ext uri="{FF2B5EF4-FFF2-40B4-BE49-F238E27FC236}">
                <a16:creationId xmlns:a16="http://schemas.microsoft.com/office/drawing/2014/main" id="{57766DCC-0841-4394-A245-4487F08B766D}"/>
              </a:ext>
            </a:extLst>
          </p:cNvPr>
          <p:cNvPicPr>
            <a:picLocks noChangeAspect="1"/>
          </p:cNvPicPr>
          <p:nvPr/>
        </p:nvPicPr>
        <p:blipFill>
          <a:blip r:embed="rId3"/>
          <a:stretch>
            <a:fillRect/>
          </a:stretch>
        </p:blipFill>
        <p:spPr>
          <a:xfrm>
            <a:off x="1339559" y="854577"/>
            <a:ext cx="2868188" cy="3716367"/>
          </a:xfrm>
          <a:prstGeom prst="rect">
            <a:avLst/>
          </a:prstGeom>
          <a:ln>
            <a:solidFill>
              <a:srgbClr val="002060"/>
            </a:solidFill>
          </a:ln>
        </p:spPr>
      </p:pic>
      <p:sp>
        <p:nvSpPr>
          <p:cNvPr id="7" name="Content Placeholder 3">
            <a:extLst>
              <a:ext uri="{FF2B5EF4-FFF2-40B4-BE49-F238E27FC236}">
                <a16:creationId xmlns:a16="http://schemas.microsoft.com/office/drawing/2014/main" id="{57160602-726A-403B-A22E-CFE0AFF6119F}"/>
              </a:ext>
            </a:extLst>
          </p:cNvPr>
          <p:cNvSpPr txBox="1">
            <a:spLocks/>
          </p:cNvSpPr>
          <p:nvPr/>
        </p:nvSpPr>
        <p:spPr>
          <a:xfrm>
            <a:off x="4924054" y="864940"/>
            <a:ext cx="2989489" cy="3821360"/>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1200" b="1" dirty="0"/>
              <a:t>Table of Contents</a:t>
            </a:r>
          </a:p>
          <a:p>
            <a:pPr marL="0" indent="0">
              <a:buNone/>
            </a:pPr>
            <a:r>
              <a:rPr lang="en-US" sz="1200" dirty="0"/>
              <a:t>Ch. 1: What are We Trying to Accomplish?  </a:t>
            </a:r>
          </a:p>
          <a:p>
            <a:pPr marL="0" indent="0">
              <a:buNone/>
            </a:pPr>
            <a:r>
              <a:rPr lang="en-US" sz="1200" dirty="0"/>
              <a:t>Ch. 2: Understanding Essential Requirements </a:t>
            </a:r>
          </a:p>
          <a:p>
            <a:pPr marL="0" indent="0">
              <a:buNone/>
            </a:pPr>
            <a:r>
              <a:rPr lang="en-US" sz="1200" dirty="0"/>
              <a:t>Ch. 3: Going Beyond the Minimum in an Evolving Landscape</a:t>
            </a:r>
          </a:p>
          <a:p>
            <a:pPr marL="0" indent="0">
              <a:buNone/>
            </a:pPr>
            <a:r>
              <a:rPr lang="en-US" sz="1200" dirty="0"/>
              <a:t>Ch. 4: Developing Strategies and Policies</a:t>
            </a:r>
          </a:p>
          <a:p>
            <a:pPr marL="0" indent="0">
              <a:buNone/>
            </a:pPr>
            <a:r>
              <a:rPr lang="en-US" sz="1200" dirty="0"/>
              <a:t>Ch. 5: Roles &amp; Responsibilities</a:t>
            </a:r>
          </a:p>
          <a:p>
            <a:pPr marL="0" indent="0">
              <a:buNone/>
            </a:pPr>
            <a:r>
              <a:rPr lang="en-US" sz="1200" dirty="0"/>
              <a:t>Ch. 6: Managing Research Publications</a:t>
            </a:r>
          </a:p>
          <a:p>
            <a:pPr marL="0" indent="0">
              <a:buNone/>
            </a:pPr>
            <a:r>
              <a:rPr lang="en-US" sz="1200" dirty="0"/>
              <a:t>Ch. 7: Managing Research Data</a:t>
            </a:r>
          </a:p>
          <a:p>
            <a:pPr marL="0" indent="0">
              <a:buNone/>
            </a:pPr>
            <a:r>
              <a:rPr lang="en-US" sz="1200" dirty="0"/>
              <a:t>Ch. 8: Data Management Plans</a:t>
            </a:r>
          </a:p>
          <a:p>
            <a:pPr marL="0" indent="0">
              <a:buNone/>
            </a:pPr>
            <a:r>
              <a:rPr lang="en-US" sz="1200" dirty="0"/>
              <a:t>Ch. 9: Building Blocks of the Solution</a:t>
            </a:r>
          </a:p>
          <a:p>
            <a:pPr marL="0" indent="0">
              <a:buNone/>
            </a:pPr>
            <a:r>
              <a:rPr lang="en-US" sz="1200" dirty="0"/>
              <a:t>Ch. 10: Learning and Training</a:t>
            </a:r>
          </a:p>
          <a:p>
            <a:pPr marL="0" indent="0">
              <a:buNone/>
            </a:pPr>
            <a:r>
              <a:rPr lang="en-US" sz="1200" dirty="0"/>
              <a:t>Ch. 11: Estimating and Managing Costs</a:t>
            </a:r>
          </a:p>
          <a:p>
            <a:pPr marL="0" indent="0">
              <a:buNone/>
            </a:pPr>
            <a:r>
              <a:rPr lang="en-US" sz="1200" dirty="0"/>
              <a:t>Ch. 12: Assessing and Managing Progress</a:t>
            </a:r>
          </a:p>
          <a:p>
            <a:pPr marL="0" indent="0">
              <a:buNone/>
            </a:pPr>
            <a:r>
              <a:rPr lang="en-US" sz="1200" dirty="0"/>
              <a:t>Ch. 13: Putting it all Together</a:t>
            </a:r>
          </a:p>
          <a:p>
            <a:pPr marL="0" indent="0">
              <a:buNone/>
            </a:pPr>
            <a:endParaRPr lang="en-US" sz="1200" dirty="0"/>
          </a:p>
        </p:txBody>
      </p:sp>
      <p:sp>
        <p:nvSpPr>
          <p:cNvPr id="9" name="Content Placeholder 3">
            <a:extLst>
              <a:ext uri="{FF2B5EF4-FFF2-40B4-BE49-F238E27FC236}">
                <a16:creationId xmlns:a16="http://schemas.microsoft.com/office/drawing/2014/main" id="{4DC17239-86EC-46B7-82FC-20A986F696B7}"/>
              </a:ext>
            </a:extLst>
          </p:cNvPr>
          <p:cNvSpPr>
            <a:spLocks noGrp="1"/>
          </p:cNvSpPr>
          <p:nvPr>
            <p:ph sz="half" idx="1"/>
          </p:nvPr>
        </p:nvSpPr>
        <p:spPr>
          <a:xfrm>
            <a:off x="470698" y="4667250"/>
            <a:ext cx="8216102" cy="406854"/>
          </a:xfrm>
        </p:spPr>
        <p:txBody>
          <a:bodyPr anchor="t"/>
          <a:lstStyle/>
          <a:p>
            <a:pPr marL="0" indent="0">
              <a:buNone/>
            </a:pPr>
            <a:r>
              <a:rPr lang="en-US" sz="1400" b="1" dirty="0">
                <a:cs typeface="Arial" panose="020B0604020202020204" pitchFamily="34" charset="0"/>
              </a:rPr>
              <a:t>Important Links</a:t>
            </a:r>
          </a:p>
          <a:p>
            <a:pPr marL="0" indent="0">
              <a:lnSpc>
                <a:spcPct val="100000"/>
              </a:lnSpc>
              <a:spcBef>
                <a:spcPts val="0"/>
              </a:spcBef>
              <a:buNone/>
            </a:pPr>
            <a:r>
              <a:rPr lang="en-US" sz="1400" dirty="0"/>
              <a:t>NCHRP 936: </a:t>
            </a:r>
            <a:r>
              <a:rPr lang="en-US" sz="1400" dirty="0">
                <a:hlinkClick r:id="rId4"/>
              </a:rPr>
              <a:t>https://www.trb.org/Publications/Blurbs/180230.aspx</a:t>
            </a:r>
            <a:r>
              <a:rPr lang="en-US" sz="1400" dirty="0"/>
              <a:t> </a:t>
            </a:r>
          </a:p>
        </p:txBody>
      </p:sp>
      <p:sp>
        <p:nvSpPr>
          <p:cNvPr id="6" name="Slide Number Placeholder 5">
            <a:extLst>
              <a:ext uri="{FF2B5EF4-FFF2-40B4-BE49-F238E27FC236}">
                <a16:creationId xmlns:a16="http://schemas.microsoft.com/office/drawing/2014/main" id="{1C554D9F-1895-486E-BFBA-905BB2D29E08}"/>
              </a:ext>
            </a:extLst>
          </p:cNvPr>
          <p:cNvSpPr>
            <a:spLocks noGrp="1"/>
          </p:cNvSpPr>
          <p:nvPr>
            <p:ph type="sldNum" sz="quarter" idx="33"/>
          </p:nvPr>
        </p:nvSpPr>
        <p:spPr>
          <a:noFill/>
        </p:spPr>
        <p:txBody>
          <a:bodyPr/>
          <a:lstStyle/>
          <a:p>
            <a:fld id="{19B51A1E-902D-48AF-9020-955120F399B6}" type="slidenum">
              <a:rPr lang="en-US" smtClean="0"/>
              <a:pPr/>
              <a:t>5</a:t>
            </a:fld>
            <a:endParaRPr lang="en-US" dirty="0"/>
          </a:p>
        </p:txBody>
      </p:sp>
    </p:spTree>
    <p:extLst>
      <p:ext uri="{BB962C8B-B14F-4D97-AF65-F5344CB8AC3E}">
        <p14:creationId xmlns:p14="http://schemas.microsoft.com/office/powerpoint/2010/main" val="2619383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2" name="Title 1">
            <a:extLst>
              <a:ext uri="{FF2B5EF4-FFF2-40B4-BE49-F238E27FC236}">
                <a16:creationId xmlns:a16="http://schemas.microsoft.com/office/drawing/2014/main" id="{D6234114-3E04-3535-3B00-469BE8BE360E}"/>
              </a:ext>
            </a:extLst>
          </p:cNvPr>
          <p:cNvSpPr>
            <a:spLocks noGrp="1"/>
          </p:cNvSpPr>
          <p:nvPr>
            <p:ph type="title" idx="4294967295"/>
          </p:nvPr>
        </p:nvSpPr>
        <p:spPr>
          <a:xfrm>
            <a:off x="575586" y="-370778"/>
            <a:ext cx="7179047" cy="337307"/>
          </a:xfrm>
        </p:spPr>
        <p:txBody>
          <a:bodyPr/>
          <a:lstStyle/>
          <a:p>
            <a:r>
              <a:rPr lang="en-US" dirty="0"/>
              <a:t>2023 Year of Open Science</a:t>
            </a:r>
          </a:p>
        </p:txBody>
      </p:sp>
      <p:sp>
        <p:nvSpPr>
          <p:cNvPr id="114" name="Google Shape;114;p13"/>
          <p:cNvSpPr txBox="1">
            <a:spLocks noGrp="1"/>
          </p:cNvSpPr>
          <p:nvPr>
            <p:ph type="body" idx="1"/>
          </p:nvPr>
        </p:nvSpPr>
        <p:spPr>
          <a:xfrm>
            <a:off x="158420" y="10750"/>
            <a:ext cx="7123500" cy="1114500"/>
          </a:xfrm>
          <a:prstGeom prst="rect">
            <a:avLst/>
          </a:prstGeom>
        </p:spPr>
        <p:txBody>
          <a:bodyPr spcFirstLastPara="1" wrap="square" lIns="68575" tIns="34275" rIns="68575" bIns="34275" anchor="t" anchorCtr="0">
            <a:noAutofit/>
          </a:bodyPr>
          <a:lstStyle/>
          <a:p>
            <a:pPr marL="0" lvl="0" indent="0" algn="l" rtl="0">
              <a:spcBef>
                <a:spcPts val="800"/>
              </a:spcBef>
              <a:spcAft>
                <a:spcPts val="0"/>
              </a:spcAft>
              <a:buNone/>
            </a:pPr>
            <a:r>
              <a:rPr lang="en" sz="2600" b="0" dirty="0"/>
              <a:t>The White House announces</a:t>
            </a:r>
            <a:r>
              <a:rPr lang="en" sz="3200" dirty="0"/>
              <a:t> </a:t>
            </a:r>
            <a:endParaRPr sz="3200" dirty="0"/>
          </a:p>
          <a:p>
            <a:pPr marL="0" lvl="0" indent="0" algn="l" rtl="0">
              <a:spcBef>
                <a:spcPts val="800"/>
              </a:spcBef>
              <a:spcAft>
                <a:spcPts val="0"/>
              </a:spcAft>
              <a:buNone/>
            </a:pPr>
            <a:r>
              <a:rPr lang="en" sz="3200" dirty="0"/>
              <a:t>The 2023 Year of Open Science</a:t>
            </a:r>
            <a:endParaRPr sz="3200" dirty="0"/>
          </a:p>
          <a:p>
            <a:pPr marL="0" lvl="0" indent="0" algn="l" rtl="0">
              <a:spcBef>
                <a:spcPts val="800"/>
              </a:spcBef>
              <a:spcAft>
                <a:spcPts val="0"/>
              </a:spcAft>
              <a:buNone/>
            </a:pPr>
            <a:endParaRPr sz="3200" dirty="0"/>
          </a:p>
          <a:p>
            <a:pPr marL="0" lvl="0" indent="0" algn="l" rtl="0">
              <a:spcBef>
                <a:spcPts val="800"/>
              </a:spcBef>
              <a:spcAft>
                <a:spcPts val="0"/>
              </a:spcAft>
              <a:buNone/>
            </a:pPr>
            <a:endParaRPr sz="3200" dirty="0"/>
          </a:p>
        </p:txBody>
      </p:sp>
      <p:sp>
        <p:nvSpPr>
          <p:cNvPr id="115" name="Google Shape;115;p13"/>
          <p:cNvSpPr txBox="1">
            <a:spLocks noGrp="1"/>
          </p:cNvSpPr>
          <p:nvPr>
            <p:ph type="body" idx="2"/>
          </p:nvPr>
        </p:nvSpPr>
        <p:spPr>
          <a:xfrm>
            <a:off x="83268" y="1232735"/>
            <a:ext cx="7031516" cy="706903"/>
          </a:xfrm>
          <a:prstGeom prst="rect">
            <a:avLst/>
          </a:prstGeom>
        </p:spPr>
        <p:txBody>
          <a:bodyPr spcFirstLastPara="1" wrap="square" lIns="68575" tIns="34275" rIns="68575" bIns="34275" anchor="t" anchorCtr="0">
            <a:noAutofit/>
          </a:bodyPr>
          <a:lstStyle/>
          <a:p>
            <a:pPr marL="0" indent="0" algn="ctr"/>
            <a:r>
              <a:rPr lang="en" sz="1400" dirty="0"/>
              <a:t>NASA</a:t>
            </a:r>
            <a:r>
              <a:rPr lang="en" sz="1000" dirty="0"/>
              <a:t> </a:t>
            </a:r>
            <a:r>
              <a:rPr lang="en" sz="1000" dirty="0">
                <a:solidFill>
                  <a:srgbClr val="FFF2CC"/>
                </a:solidFill>
              </a:rPr>
              <a:t>✦</a:t>
            </a:r>
            <a:r>
              <a:rPr lang="en" sz="1000" dirty="0"/>
              <a:t> </a:t>
            </a:r>
            <a:r>
              <a:rPr lang="en" sz="1400" dirty="0"/>
              <a:t>NSF</a:t>
            </a:r>
            <a:r>
              <a:rPr lang="en" sz="1000" dirty="0"/>
              <a:t> </a:t>
            </a:r>
            <a:r>
              <a:rPr lang="en" sz="1000" dirty="0">
                <a:solidFill>
                  <a:srgbClr val="FFF2CC"/>
                </a:solidFill>
              </a:rPr>
              <a:t>✦</a:t>
            </a:r>
            <a:r>
              <a:rPr lang="en" sz="1000" dirty="0"/>
              <a:t> </a:t>
            </a:r>
            <a:r>
              <a:rPr lang="en" sz="1400" dirty="0"/>
              <a:t>NOAA</a:t>
            </a:r>
            <a:r>
              <a:rPr lang="en" sz="1000" dirty="0"/>
              <a:t> </a:t>
            </a:r>
            <a:r>
              <a:rPr lang="en" sz="1000" dirty="0">
                <a:solidFill>
                  <a:srgbClr val="FFF2CC"/>
                </a:solidFill>
              </a:rPr>
              <a:t>✦</a:t>
            </a:r>
            <a:r>
              <a:rPr lang="en" sz="1000" dirty="0"/>
              <a:t>  </a:t>
            </a:r>
            <a:r>
              <a:rPr lang="en" sz="1400" dirty="0"/>
              <a:t>DOE</a:t>
            </a:r>
            <a:r>
              <a:rPr lang="en" sz="1000" dirty="0"/>
              <a:t> </a:t>
            </a:r>
            <a:r>
              <a:rPr lang="en" sz="1000" dirty="0">
                <a:solidFill>
                  <a:srgbClr val="FFF2CC"/>
                </a:solidFill>
              </a:rPr>
              <a:t>✦</a:t>
            </a:r>
            <a:r>
              <a:rPr lang="en" sz="1000" dirty="0"/>
              <a:t> </a:t>
            </a:r>
            <a:r>
              <a:rPr lang="en" sz="1400" dirty="0"/>
              <a:t>GSA</a:t>
            </a:r>
            <a:r>
              <a:rPr lang="en" sz="1000" dirty="0"/>
              <a:t> </a:t>
            </a:r>
            <a:r>
              <a:rPr lang="en" sz="1000" dirty="0">
                <a:solidFill>
                  <a:srgbClr val="FFF2CC"/>
                </a:solidFill>
              </a:rPr>
              <a:t>✦</a:t>
            </a:r>
            <a:r>
              <a:rPr lang="en" sz="1000" dirty="0"/>
              <a:t> </a:t>
            </a:r>
            <a:r>
              <a:rPr lang="en" sz="1400" dirty="0"/>
              <a:t>NEH</a:t>
            </a:r>
            <a:r>
              <a:rPr lang="en" sz="1000" dirty="0"/>
              <a:t> </a:t>
            </a:r>
            <a:r>
              <a:rPr lang="en" sz="1000" dirty="0">
                <a:solidFill>
                  <a:srgbClr val="FFF2CC"/>
                </a:solidFill>
              </a:rPr>
              <a:t>✦</a:t>
            </a:r>
            <a:r>
              <a:rPr lang="en" sz="1000" dirty="0"/>
              <a:t> </a:t>
            </a:r>
            <a:r>
              <a:rPr lang="en" sz="1400" dirty="0"/>
              <a:t>NIH </a:t>
            </a:r>
            <a:r>
              <a:rPr lang="en" sz="1000" dirty="0">
                <a:solidFill>
                  <a:srgbClr val="FFF2CC"/>
                </a:solidFill>
              </a:rPr>
              <a:t>✦</a:t>
            </a:r>
            <a:r>
              <a:rPr lang="en" sz="1000" dirty="0"/>
              <a:t> </a:t>
            </a:r>
            <a:r>
              <a:rPr lang="en" sz="1400" dirty="0"/>
              <a:t>NIST</a:t>
            </a:r>
            <a:r>
              <a:rPr lang="en" sz="1000" dirty="0"/>
              <a:t> </a:t>
            </a:r>
            <a:r>
              <a:rPr lang="en" sz="1000" dirty="0">
                <a:solidFill>
                  <a:srgbClr val="FFF2CC"/>
                </a:solidFill>
              </a:rPr>
              <a:t>✦</a:t>
            </a:r>
            <a:r>
              <a:rPr lang="en" sz="1000" dirty="0"/>
              <a:t> </a:t>
            </a:r>
            <a:r>
              <a:rPr lang="en" sz="1400" dirty="0"/>
              <a:t>USDA</a:t>
            </a:r>
            <a:r>
              <a:rPr lang="en" sz="1000" dirty="0"/>
              <a:t> </a:t>
            </a:r>
            <a:r>
              <a:rPr lang="en" sz="1000" dirty="0">
                <a:solidFill>
                  <a:srgbClr val="FFF2CC"/>
                </a:solidFill>
              </a:rPr>
              <a:t>✦</a:t>
            </a:r>
            <a:r>
              <a:rPr lang="en" sz="1000" dirty="0"/>
              <a:t> </a:t>
            </a:r>
            <a:r>
              <a:rPr lang="en" sz="1400" dirty="0"/>
              <a:t>USGS </a:t>
            </a:r>
            <a:r>
              <a:rPr lang="en" sz="1000" dirty="0">
                <a:solidFill>
                  <a:schemeClr val="bg1"/>
                </a:solidFill>
              </a:rPr>
              <a:t>✦</a:t>
            </a:r>
            <a:r>
              <a:rPr lang="en" sz="1400" dirty="0">
                <a:solidFill>
                  <a:schemeClr val="bg1"/>
                </a:solidFill>
              </a:rPr>
              <a:t> DOT</a:t>
            </a:r>
          </a:p>
          <a:p>
            <a:pPr marL="0" indent="0" algn="ctr"/>
            <a:r>
              <a:rPr lang="en-US" sz="1400" dirty="0">
                <a:solidFill>
                  <a:schemeClr val="bg1"/>
                </a:solidFill>
              </a:rPr>
              <a:t>CDC </a:t>
            </a:r>
            <a:r>
              <a:rPr lang="en-US" sz="1000" dirty="0">
                <a:solidFill>
                  <a:schemeClr val="bg1"/>
                </a:solidFill>
              </a:rPr>
              <a:t>✦</a:t>
            </a:r>
            <a:r>
              <a:rPr lang="en-US" sz="1400" dirty="0">
                <a:solidFill>
                  <a:schemeClr val="bg1"/>
                </a:solidFill>
              </a:rPr>
              <a:t> Commerce </a:t>
            </a:r>
            <a:r>
              <a:rPr lang="en" sz="1000" dirty="0">
                <a:solidFill>
                  <a:srgbClr val="FFF2CC"/>
                </a:solidFill>
              </a:rPr>
              <a:t>✦</a:t>
            </a:r>
            <a:r>
              <a:rPr lang="en" sz="1400" dirty="0"/>
              <a:t> State </a:t>
            </a:r>
            <a:r>
              <a:rPr lang="en" sz="1000" dirty="0">
                <a:solidFill>
                  <a:srgbClr val="FFF2CC"/>
                </a:solidFill>
              </a:rPr>
              <a:t>✦</a:t>
            </a:r>
            <a:r>
              <a:rPr lang="en" sz="1400" dirty="0"/>
              <a:t>  Smithsonian </a:t>
            </a:r>
            <a:r>
              <a:rPr lang="en" sz="1000" dirty="0">
                <a:solidFill>
                  <a:srgbClr val="FFF2CC"/>
                </a:solidFill>
              </a:rPr>
              <a:t>✦</a:t>
            </a:r>
            <a:r>
              <a:rPr lang="en" sz="1400" dirty="0"/>
              <a:t>  EPA</a:t>
            </a:r>
            <a:endParaRPr sz="1400" dirty="0">
              <a:solidFill>
                <a:schemeClr val="bg1"/>
              </a:solidFill>
            </a:endParaRPr>
          </a:p>
          <a:p>
            <a:pPr marL="0" lvl="0" indent="0" algn="l" rtl="0">
              <a:spcBef>
                <a:spcPts val="800"/>
              </a:spcBef>
              <a:spcAft>
                <a:spcPts val="0"/>
              </a:spcAft>
              <a:buNone/>
            </a:pPr>
            <a:endParaRPr dirty="0"/>
          </a:p>
        </p:txBody>
      </p:sp>
      <p:sp>
        <p:nvSpPr>
          <p:cNvPr id="116" name="Google Shape;116;p13"/>
          <p:cNvSpPr txBox="1">
            <a:spLocks noGrp="1"/>
          </p:cNvSpPr>
          <p:nvPr>
            <p:ph type="body" idx="2"/>
          </p:nvPr>
        </p:nvSpPr>
        <p:spPr>
          <a:xfrm>
            <a:off x="158426" y="2065795"/>
            <a:ext cx="4413574" cy="927900"/>
          </a:xfrm>
          <a:prstGeom prst="rect">
            <a:avLst/>
          </a:prstGeom>
        </p:spPr>
        <p:txBody>
          <a:bodyPr spcFirstLastPara="1" wrap="square" lIns="68575" tIns="34275" rIns="68575" bIns="34275" anchor="t" anchorCtr="0">
            <a:noAutofit/>
          </a:bodyPr>
          <a:lstStyle/>
          <a:p>
            <a:pPr marL="0" marR="0" lvl="0" indent="0" algn="l" defTabSz="685800" rtl="0" eaLnBrk="1" fontAlgn="auto" latinLnBrk="0" hangingPunct="1">
              <a:lnSpc>
                <a:spcPct val="90000"/>
              </a:lnSpc>
              <a:spcBef>
                <a:spcPts val="800"/>
              </a:spcBef>
              <a:spcAft>
                <a:spcPts val="0"/>
              </a:spcAft>
              <a:buClr>
                <a:schemeClr val="lt1"/>
              </a:buClr>
              <a:buSzPts val="1500"/>
              <a:buFont typeface="Arial" panose="020B0604020202020204" pitchFamily="34" charset="0"/>
              <a:buNone/>
              <a:tabLst/>
              <a:defRPr/>
            </a:pPr>
            <a:r>
              <a:rPr kumimoji="0" lang="en-US" sz="1500" b="1" i="0" u="none" strike="noStrike" kern="1200" cap="none" spc="0" normalizeH="0" baseline="0" noProof="0" dirty="0">
                <a:ln>
                  <a:noFill/>
                </a:ln>
                <a:solidFill>
                  <a:schemeClr val="lt1"/>
                </a:solidFill>
                <a:effectLst/>
                <a:uLnTx/>
                <a:uFillTx/>
                <a:latin typeface="+mn-lt"/>
                <a:ea typeface="+mn-ea"/>
                <a:cs typeface="+mn-cs"/>
              </a:rPr>
              <a:t>Along with other organizations, including CENDI, voluntary collaboration among Federal managers, and HELIOS, a coalition of 80+ universities</a:t>
            </a:r>
          </a:p>
        </p:txBody>
      </p:sp>
      <p:sp>
        <p:nvSpPr>
          <p:cNvPr id="113" name="Google Shape;113;p13"/>
          <p:cNvSpPr txBox="1"/>
          <p:nvPr/>
        </p:nvSpPr>
        <p:spPr>
          <a:xfrm>
            <a:off x="137600" y="3021435"/>
            <a:ext cx="3615900" cy="2078100"/>
          </a:xfrm>
          <a:prstGeom prst="rect">
            <a:avLst/>
          </a:prstGeom>
          <a:noFill/>
          <a:ln>
            <a:noFill/>
          </a:ln>
        </p:spPr>
        <p:txBody>
          <a:bodyPr spcFirstLastPara="1" wrap="square" lIns="91425" tIns="91425" rIns="91425" bIns="91425" anchor="t" anchorCtr="0">
            <a:spAutoFit/>
          </a:bodyPr>
          <a:lstStyle/>
          <a:p>
            <a:pPr marL="0" lvl="0" indent="0" algn="l" rtl="0">
              <a:lnSpc>
                <a:spcPct val="117818"/>
              </a:lnSpc>
              <a:spcBef>
                <a:spcPts val="200"/>
              </a:spcBef>
              <a:spcAft>
                <a:spcPts val="0"/>
              </a:spcAft>
              <a:buNone/>
            </a:pPr>
            <a:r>
              <a:rPr lang="en" sz="1100" dirty="0">
                <a:solidFill>
                  <a:schemeClr val="lt1"/>
                </a:solidFill>
                <a:latin typeface="Open Sans"/>
                <a:ea typeface="Open Sans"/>
                <a:cs typeface="Open Sans"/>
                <a:sym typeface="Open Sans"/>
              </a:rPr>
              <a:t>A multi-agency initiative across the federal government to spark change and inspire open science engagement through events and activities that will advance adoption of open science.</a:t>
            </a:r>
            <a:endParaRPr sz="1100" dirty="0">
              <a:solidFill>
                <a:schemeClr val="lt1"/>
              </a:solidFill>
              <a:latin typeface="Open Sans"/>
              <a:ea typeface="Open Sans"/>
              <a:cs typeface="Open Sans"/>
              <a:sym typeface="Open Sans"/>
            </a:endParaRPr>
          </a:p>
          <a:p>
            <a:pPr marL="0" lvl="0" indent="0" algn="l" rtl="0">
              <a:lnSpc>
                <a:spcPct val="117818"/>
              </a:lnSpc>
              <a:spcBef>
                <a:spcPts val="200"/>
              </a:spcBef>
              <a:spcAft>
                <a:spcPts val="0"/>
              </a:spcAft>
              <a:buNone/>
            </a:pPr>
            <a:endParaRPr sz="1100" dirty="0">
              <a:solidFill>
                <a:schemeClr val="lt1"/>
              </a:solidFill>
              <a:latin typeface="Open Sans"/>
              <a:ea typeface="Open Sans"/>
              <a:cs typeface="Open Sans"/>
              <a:sym typeface="Open Sans"/>
            </a:endParaRPr>
          </a:p>
          <a:p>
            <a:pPr marL="0" lvl="0" indent="0" algn="l" rtl="0">
              <a:lnSpc>
                <a:spcPct val="117818"/>
              </a:lnSpc>
              <a:spcBef>
                <a:spcPts val="200"/>
              </a:spcBef>
              <a:spcAft>
                <a:spcPts val="0"/>
              </a:spcAft>
              <a:buNone/>
            </a:pPr>
            <a:r>
              <a:rPr lang="en" sz="1100" dirty="0">
                <a:solidFill>
                  <a:schemeClr val="lt1"/>
                </a:solidFill>
                <a:latin typeface="Open Sans"/>
                <a:ea typeface="Open Sans"/>
                <a:cs typeface="Open Sans"/>
                <a:sym typeface="Open Sans"/>
              </a:rPr>
              <a:t>Website: </a:t>
            </a:r>
            <a:r>
              <a:rPr lang="en" sz="1100" u="sng" dirty="0">
                <a:solidFill>
                  <a:srgbClr val="00FFFF"/>
                </a:solidFill>
                <a:latin typeface="Open Sans"/>
                <a:ea typeface="Open Sans"/>
                <a:cs typeface="Open Sans"/>
                <a:sym typeface="Open Sans"/>
                <a:hlinkClick r:id="rId3">
                  <a:extLst>
                    <a:ext uri="{A12FA001-AC4F-418D-AE19-62706E023703}">
                      <ahyp:hlinkClr xmlns:ahyp="http://schemas.microsoft.com/office/drawing/2018/hyperlinkcolor" val="tx"/>
                    </a:ext>
                  </a:extLst>
                </a:hlinkClick>
              </a:rPr>
              <a:t>https://open.science.gov/</a:t>
            </a:r>
            <a:endParaRPr sz="1100" dirty="0">
              <a:solidFill>
                <a:srgbClr val="00FFFF"/>
              </a:solidFill>
              <a:latin typeface="Open Sans"/>
              <a:ea typeface="Open Sans"/>
              <a:cs typeface="Open Sans"/>
              <a:sym typeface="Open Sans"/>
            </a:endParaRPr>
          </a:p>
          <a:p>
            <a:pPr marL="0" lvl="0" indent="0" algn="l" rtl="0">
              <a:lnSpc>
                <a:spcPct val="117818"/>
              </a:lnSpc>
              <a:spcBef>
                <a:spcPts val="200"/>
              </a:spcBef>
              <a:spcAft>
                <a:spcPts val="0"/>
              </a:spcAft>
              <a:buNone/>
            </a:pPr>
            <a:r>
              <a:rPr lang="en" sz="1100" dirty="0">
                <a:solidFill>
                  <a:schemeClr val="lt1"/>
                </a:solidFill>
                <a:latin typeface="Open Sans"/>
                <a:ea typeface="Open Sans"/>
                <a:cs typeface="Open Sans"/>
                <a:sym typeface="Open Sans"/>
              </a:rPr>
              <a:t>WH: </a:t>
            </a:r>
            <a:r>
              <a:rPr lang="en" sz="1100" u="sng" dirty="0">
                <a:solidFill>
                  <a:srgbClr val="00FFFF"/>
                </a:solidFill>
                <a:hlinkClick r:id="rId4">
                  <a:extLst>
                    <a:ext uri="{A12FA001-AC4F-418D-AE19-62706E023703}">
                      <ahyp:hlinkClr xmlns:ahyp="http://schemas.microsoft.com/office/drawing/2018/hyperlinkcolor" val="tx"/>
                    </a:ext>
                  </a:extLst>
                </a:hlinkClick>
              </a:rPr>
              <a:t>https://www.whitehouse.gov/ostp/news-updates/</a:t>
            </a:r>
            <a:endParaRPr sz="1100" u="sng" dirty="0">
              <a:solidFill>
                <a:srgbClr val="00FFFF"/>
              </a:solidFill>
            </a:endParaRPr>
          </a:p>
          <a:p>
            <a:pPr marL="0" lvl="0" indent="0" algn="l" rtl="0">
              <a:lnSpc>
                <a:spcPct val="117818"/>
              </a:lnSpc>
              <a:spcBef>
                <a:spcPts val="200"/>
              </a:spcBef>
              <a:spcAft>
                <a:spcPts val="0"/>
              </a:spcAft>
              <a:buNone/>
            </a:pPr>
            <a:r>
              <a:rPr lang="en" sz="1100" dirty="0">
                <a:solidFill>
                  <a:schemeClr val="lt1"/>
                </a:solidFill>
                <a:latin typeface="Open Sans"/>
                <a:ea typeface="Open Sans"/>
                <a:cs typeface="Open Sans"/>
                <a:sym typeface="Open Sans"/>
              </a:rPr>
              <a:t>Nature: </a:t>
            </a:r>
            <a:r>
              <a:rPr lang="en" sz="1100" u="sng" dirty="0">
                <a:solidFill>
                  <a:srgbClr val="00FFFF"/>
                </a:solidFill>
                <a:latin typeface="Open Sans"/>
                <a:ea typeface="Open Sans"/>
                <a:cs typeface="Open Sans"/>
                <a:sym typeface="Open Sans"/>
                <a:hlinkClick r:id="rId5">
                  <a:extLst>
                    <a:ext uri="{A12FA001-AC4F-418D-AE19-62706E023703}">
                      <ahyp:hlinkClr xmlns:ahyp="http://schemas.microsoft.com/office/drawing/2018/hyperlinkcolor" val="tx"/>
                    </a:ext>
                  </a:extLst>
                </a:hlinkClick>
              </a:rPr>
              <a:t>https://doi.org/10.1038/d41586-023-00019-y</a:t>
            </a:r>
            <a:r>
              <a:rPr lang="en" sz="1100" dirty="0">
                <a:solidFill>
                  <a:srgbClr val="00FFFF"/>
                </a:solidFill>
                <a:latin typeface="Open Sans"/>
                <a:ea typeface="Open Sans"/>
                <a:cs typeface="Open Sans"/>
                <a:sym typeface="Open Sans"/>
              </a:rPr>
              <a:t>  </a:t>
            </a:r>
            <a:r>
              <a:rPr lang="en" sz="1100" dirty="0">
                <a:solidFill>
                  <a:schemeClr val="lt1"/>
                </a:solidFill>
                <a:latin typeface="Open Sans"/>
                <a:ea typeface="Open Sans"/>
                <a:cs typeface="Open Sans"/>
                <a:sym typeface="Open Sans"/>
              </a:rPr>
              <a:t> </a:t>
            </a:r>
            <a:endParaRPr sz="1100" u="sng" dirty="0">
              <a:solidFill>
                <a:srgbClr val="00FFFF"/>
              </a:solidFill>
            </a:endParaRPr>
          </a:p>
          <a:p>
            <a:pPr marL="0" lvl="0" indent="0" algn="l" rtl="0">
              <a:lnSpc>
                <a:spcPct val="117818"/>
              </a:lnSpc>
              <a:spcBef>
                <a:spcPts val="200"/>
              </a:spcBef>
              <a:spcAft>
                <a:spcPts val="0"/>
              </a:spcAft>
              <a:buNone/>
            </a:pPr>
            <a:endParaRPr sz="1100" dirty="0">
              <a:solidFill>
                <a:srgbClr val="00FFFF"/>
              </a:solidFill>
              <a:latin typeface="Open Sans"/>
              <a:ea typeface="Open Sans"/>
              <a:cs typeface="Open Sans"/>
              <a:sym typeface="Open Sans"/>
            </a:endParaRPr>
          </a:p>
        </p:txBody>
      </p:sp>
      <p:pic>
        <p:nvPicPr>
          <p:cNvPr id="117" name="Google Shape;117;p13" descr="QR code leading to the Open Science.gov website at https://open.science.gov. "/>
          <p:cNvPicPr preferRelativeResize="0"/>
          <p:nvPr/>
        </p:nvPicPr>
        <p:blipFill>
          <a:blip r:embed="rId6">
            <a:alphaModFix/>
          </a:blip>
          <a:stretch>
            <a:fillRect/>
          </a:stretch>
        </p:blipFill>
        <p:spPr>
          <a:xfrm>
            <a:off x="7129750" y="141450"/>
            <a:ext cx="1889150" cy="18891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4217492" y="1920240"/>
            <a:ext cx="4467225" cy="1031652"/>
          </a:xfrm>
        </p:spPr>
        <p:txBody>
          <a:bodyPr/>
          <a:lstStyle/>
          <a:p>
            <a:r>
              <a:rPr lang="en-US" spc="0" dirty="0"/>
              <a:t>Contents</a:t>
            </a:r>
          </a:p>
        </p:txBody>
      </p:sp>
      <p:sp>
        <p:nvSpPr>
          <p:cNvPr id="5" name="Slide Number Placeholder 4"/>
          <p:cNvSpPr>
            <a:spLocks noGrp="1"/>
          </p:cNvSpPr>
          <p:nvPr>
            <p:ph type="sldNum" sz="quarter" idx="4294967295"/>
          </p:nvPr>
        </p:nvSpPr>
        <p:spPr>
          <a:xfrm>
            <a:off x="8820150" y="4778375"/>
            <a:ext cx="323850" cy="323850"/>
          </a:xfrm>
        </p:spPr>
        <p:txBody>
          <a:bodyPr/>
          <a:lstStyle/>
          <a:p>
            <a:fld id="{19B51A1E-902D-48AF-9020-955120F399B6}" type="slidenum">
              <a:rPr lang="en-US" smtClean="0"/>
              <a:pPr/>
              <a:t>7</a:t>
            </a:fld>
            <a:endParaRPr lang="en-US" dirty="0"/>
          </a:p>
        </p:txBody>
      </p:sp>
    </p:spTree>
    <p:extLst>
      <p:ext uri="{BB962C8B-B14F-4D97-AF65-F5344CB8AC3E}">
        <p14:creationId xmlns:p14="http://schemas.microsoft.com/office/powerpoint/2010/main" val="42065341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6543" y="0"/>
            <a:ext cx="5138141" cy="741892"/>
          </a:xfrm>
        </p:spPr>
        <p:txBody>
          <a:bodyPr anchor="b" anchorCtr="0"/>
          <a:lstStyle/>
          <a:p>
            <a:pPr>
              <a:lnSpc>
                <a:spcPct val="100000"/>
              </a:lnSpc>
            </a:pPr>
            <a:r>
              <a:rPr lang="en-US" dirty="0"/>
              <a:t>Points to Cover</a:t>
            </a:r>
          </a:p>
        </p:txBody>
      </p:sp>
      <p:sp>
        <p:nvSpPr>
          <p:cNvPr id="7" name="Content Placeholder 3">
            <a:extLst>
              <a:ext uri="{FF2B5EF4-FFF2-40B4-BE49-F238E27FC236}">
                <a16:creationId xmlns:a16="http://schemas.microsoft.com/office/drawing/2014/main" id="{57160602-726A-403B-A22E-CFE0AFF6119F}"/>
              </a:ext>
            </a:extLst>
          </p:cNvPr>
          <p:cNvSpPr txBox="1">
            <a:spLocks/>
          </p:cNvSpPr>
          <p:nvPr/>
        </p:nvSpPr>
        <p:spPr>
          <a:xfrm>
            <a:off x="468075" y="1218128"/>
            <a:ext cx="8218725" cy="1515645"/>
          </a:xfrm>
          <a:prstGeom prst="rect">
            <a:avLst/>
          </a:prstGeom>
        </p:spPr>
        <p:txBody>
          <a:bodyPr vert="horz" lIns="0" tIns="0" rIns="0" bIns="0" rtlCol="0" anchor="t">
            <a:noAutofit/>
          </a:bodyPr>
          <a:lstStyle>
            <a:lvl1pPr marL="200025" indent="-200025" algn="l" defTabSz="685800" rtl="0" eaLnBrk="1" latinLnBrk="0" hangingPunct="1">
              <a:lnSpc>
                <a:spcPct val="90000"/>
              </a:lnSpc>
              <a:spcBef>
                <a:spcPts val="750"/>
              </a:spcBef>
              <a:buFont typeface="Arial" panose="020B0604020202020204" pitchFamily="34" charset="0"/>
              <a:buChar char="•"/>
              <a:defRPr sz="1350" kern="1200">
                <a:solidFill>
                  <a:srgbClr val="083A64"/>
                </a:solidFill>
                <a:latin typeface="+mn-lt"/>
                <a:ea typeface="+mn-ea"/>
                <a:cs typeface="+mn-cs"/>
              </a:defRPr>
            </a:lvl1pPr>
            <a:lvl2pPr marL="407194" indent="-207169" algn="l" defTabSz="685800" rtl="0" eaLnBrk="1" latinLnBrk="0" hangingPunct="1">
              <a:lnSpc>
                <a:spcPct val="90000"/>
              </a:lnSpc>
              <a:spcBef>
                <a:spcPts val="375"/>
              </a:spcBef>
              <a:buFont typeface="Arial" panose="020B0604020202020204" pitchFamily="34" charset="0"/>
              <a:buChar char="•"/>
              <a:defRPr sz="1200" kern="1200">
                <a:solidFill>
                  <a:srgbClr val="083A64"/>
                </a:solidFill>
                <a:latin typeface="+mn-lt"/>
                <a:ea typeface="+mn-ea"/>
                <a:cs typeface="+mn-cs"/>
              </a:defRPr>
            </a:lvl2pPr>
            <a:lvl3pPr marL="60721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3pPr>
            <a:lvl4pPr marL="807244"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4pPr>
            <a:lvl5pPr marL="1007269" indent="-200025" algn="l" defTabSz="685800" rtl="0" eaLnBrk="1" latinLnBrk="0" hangingPunct="1">
              <a:lnSpc>
                <a:spcPct val="90000"/>
              </a:lnSpc>
              <a:spcBef>
                <a:spcPts val="375"/>
              </a:spcBef>
              <a:buFont typeface="Arial" panose="020B0604020202020204" pitchFamily="34" charset="0"/>
              <a:buChar char="•"/>
              <a:defRPr sz="1050" kern="1200">
                <a:solidFill>
                  <a:srgbClr val="083A64"/>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lnSpc>
                <a:spcPct val="100000"/>
              </a:lnSpc>
              <a:spcBef>
                <a:spcPts val="0"/>
              </a:spcBef>
              <a:spcAft>
                <a:spcPts val="600"/>
              </a:spcAft>
              <a:buFont typeface="+mj-lt"/>
              <a:buAutoNum type="arabicPeriod"/>
            </a:pPr>
            <a:r>
              <a:rPr lang="en-US" sz="2400" b="1" dirty="0"/>
              <a:t>Development of the Desirable Characteristics</a:t>
            </a:r>
          </a:p>
          <a:p>
            <a:pPr marL="342900" indent="-342900">
              <a:lnSpc>
                <a:spcPct val="100000"/>
              </a:lnSpc>
              <a:spcBef>
                <a:spcPts val="0"/>
              </a:spcBef>
              <a:spcAft>
                <a:spcPts val="600"/>
              </a:spcAft>
              <a:buFont typeface="+mj-lt"/>
              <a:buAutoNum type="arabicPeriod"/>
            </a:pPr>
            <a:r>
              <a:rPr lang="en-US" sz="2400" b="1" dirty="0"/>
              <a:t>U.S. Department of Transportation Implementation</a:t>
            </a:r>
          </a:p>
        </p:txBody>
      </p:sp>
      <p:sp>
        <p:nvSpPr>
          <p:cNvPr id="6" name="Slide Number Placeholder 5">
            <a:extLst>
              <a:ext uri="{FF2B5EF4-FFF2-40B4-BE49-F238E27FC236}">
                <a16:creationId xmlns:a16="http://schemas.microsoft.com/office/drawing/2014/main" id="{1C554D9F-1895-486E-BFBA-905BB2D29E08}"/>
              </a:ext>
            </a:extLst>
          </p:cNvPr>
          <p:cNvSpPr>
            <a:spLocks noGrp="1"/>
          </p:cNvSpPr>
          <p:nvPr>
            <p:ph type="sldNum" sz="quarter" idx="33"/>
          </p:nvPr>
        </p:nvSpPr>
        <p:spPr>
          <a:xfrm>
            <a:off x="8820000" y="4847779"/>
            <a:ext cx="324000" cy="324000"/>
          </a:xfrm>
          <a:noFill/>
        </p:spPr>
        <p:txBody>
          <a:bodyPr/>
          <a:lstStyle/>
          <a:p>
            <a:fld id="{19B51A1E-902D-48AF-9020-955120F399B6}" type="slidenum">
              <a:rPr lang="en-US" smtClean="0"/>
              <a:pPr/>
              <a:t>8</a:t>
            </a:fld>
            <a:endParaRPr lang="en-US" dirty="0"/>
          </a:p>
        </p:txBody>
      </p:sp>
    </p:spTree>
    <p:extLst>
      <p:ext uri="{BB962C8B-B14F-4D97-AF65-F5344CB8AC3E}">
        <p14:creationId xmlns:p14="http://schemas.microsoft.com/office/powerpoint/2010/main" val="31573282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2514600" y="1587720"/>
            <a:ext cx="6172891" cy="1654233"/>
          </a:xfrm>
        </p:spPr>
        <p:txBody>
          <a:bodyPr/>
          <a:lstStyle/>
          <a:p>
            <a:pPr>
              <a:lnSpc>
                <a:spcPct val="100000"/>
              </a:lnSpc>
            </a:pPr>
            <a:r>
              <a:rPr lang="en-US" dirty="0"/>
              <a:t>Desirable Characteristics of Data Repositories for Federally Funded Research </a:t>
            </a:r>
            <a:endParaRPr lang="en-US" spc="0" dirty="0"/>
          </a:p>
        </p:txBody>
      </p:sp>
      <p:sp>
        <p:nvSpPr>
          <p:cNvPr id="5" name="Slide Number Placeholder 4"/>
          <p:cNvSpPr>
            <a:spLocks noGrp="1"/>
          </p:cNvSpPr>
          <p:nvPr>
            <p:ph type="sldNum" sz="quarter" idx="4294967295"/>
          </p:nvPr>
        </p:nvSpPr>
        <p:spPr>
          <a:xfrm>
            <a:off x="8820150" y="4778375"/>
            <a:ext cx="323850" cy="323850"/>
          </a:xfrm>
        </p:spPr>
        <p:txBody>
          <a:bodyPr/>
          <a:lstStyle/>
          <a:p>
            <a:fld id="{19B51A1E-902D-48AF-9020-955120F399B6}" type="slidenum">
              <a:rPr lang="en-US" smtClean="0"/>
              <a:pPr/>
              <a:t>9</a:t>
            </a:fld>
            <a:endParaRPr lang="en-US" dirty="0"/>
          </a:p>
        </p:txBody>
      </p:sp>
    </p:spTree>
    <p:extLst>
      <p:ext uri="{BB962C8B-B14F-4D97-AF65-F5344CB8AC3E}">
        <p14:creationId xmlns:p14="http://schemas.microsoft.com/office/powerpoint/2010/main" val="3661283131"/>
      </p:ext>
    </p:extLst>
  </p:cSld>
  <p:clrMapOvr>
    <a:masterClrMapping/>
  </p:clrMapOvr>
</p:sld>
</file>

<file path=ppt/theme/theme1.xml><?xml version="1.0" encoding="utf-8"?>
<a:theme xmlns:a="http://schemas.openxmlformats.org/drawingml/2006/main" name="DOT Template Version 1">
  <a:themeElements>
    <a:clrScheme name="Custom 4">
      <a:dk1>
        <a:srgbClr val="182300"/>
      </a:dk1>
      <a:lt1>
        <a:srgbClr val="FFFFFF"/>
      </a:lt1>
      <a:dk2>
        <a:srgbClr val="18237D"/>
      </a:dk2>
      <a:lt2>
        <a:srgbClr val="EEECE1"/>
      </a:lt2>
      <a:accent1>
        <a:srgbClr val="083A64"/>
      </a:accent1>
      <a:accent2>
        <a:srgbClr val="0E6D4D"/>
      </a:accent2>
      <a:accent3>
        <a:srgbClr val="FDB703"/>
      </a:accent3>
      <a:accent4>
        <a:srgbClr val="0D57A2"/>
      </a:accent4>
      <a:accent5>
        <a:srgbClr val="4BACC6"/>
      </a:accent5>
      <a:accent6>
        <a:srgbClr val="D96B43"/>
      </a:accent6>
      <a:hlink>
        <a:srgbClr val="1264FF"/>
      </a:hlink>
      <a:folHlink>
        <a:srgbClr val="800080"/>
      </a:folHlink>
    </a:clrScheme>
    <a:fontScheme name="Arial-Times New Roman">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16411250_Bright business presentation_AAS_v3" id="{57D58BC9-3F05-45D4-81CD-7BA898B4CAAD}" vid="{0F92AA19-00D6-4C71-B13F-219D7994A0B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291512c1ee715ab617f4c07df79fc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256c27c40ca5c40ce1cf6c44f0205df"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EDB5DD7-8DCC-4069-9EB3-5D09818665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F90D0D0-7C1D-47FF-A2F0-9937AA567A3D}">
  <ds:schemaRefs>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16c05727-aa75-4e4a-9b5f-8a80a1165891"/>
    <ds:schemaRef ds:uri="http://www.w3.org/XML/1998/namespace"/>
    <ds:schemaRef ds:uri="http://purl.org/dc/terms/"/>
    <ds:schemaRef ds:uri="http://schemas.microsoft.com/office/infopath/2007/PartnerControls"/>
    <ds:schemaRef ds:uri="71af3243-3dd4-4a8d-8c0d-dd76da1f02a5"/>
    <ds:schemaRef ds:uri="http://purl.org/dc/dcmitype/"/>
  </ds:schemaRefs>
</ds:datastoreItem>
</file>

<file path=customXml/itemProps3.xml><?xml version="1.0" encoding="utf-8"?>
<ds:datastoreItem xmlns:ds="http://schemas.openxmlformats.org/officeDocument/2006/customXml" ds:itemID="{B8E15EA0-2F38-456B-B156-038699A5D17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9723</Words>
  <Application>Microsoft Office PowerPoint</Application>
  <PresentationFormat>On-screen Show (16:9)</PresentationFormat>
  <Paragraphs>787</Paragraphs>
  <Slides>36</Slides>
  <Notes>36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36</vt:i4>
      </vt:variant>
    </vt:vector>
  </HeadingPairs>
  <TitlesOfParts>
    <vt:vector size="43" baseType="lpstr">
      <vt:lpstr>Arial</vt:lpstr>
      <vt:lpstr>Calibri</vt:lpstr>
      <vt:lpstr>Open Sans</vt:lpstr>
      <vt:lpstr>Roboto</vt:lpstr>
      <vt:lpstr>Times New Roman</vt:lpstr>
      <vt:lpstr>Wingdings</vt:lpstr>
      <vt:lpstr>DOT Template Version 1</vt:lpstr>
      <vt:lpstr>Sustaining Open Research: Funding Agencies and the Desirable Characteristics: Background and U.S. DOT Implementation</vt:lpstr>
      <vt:lpstr>Introduction</vt:lpstr>
      <vt:lpstr>Disclaimer &amp; Accessibility Note</vt:lpstr>
      <vt:lpstr>Personal Introduction</vt:lpstr>
      <vt:lpstr>NCHRP 936: Guide to Ensuring Access to the Publications and Data of Federally Funded Transportation Research</vt:lpstr>
      <vt:lpstr>2023 Year of Open Science</vt:lpstr>
      <vt:lpstr>Contents</vt:lpstr>
      <vt:lpstr>Points to Cover</vt:lpstr>
      <vt:lpstr>Desirable Characteristics of Data Repositories for Federally Funded Research </vt:lpstr>
      <vt:lpstr>Desirable Characteristics</vt:lpstr>
      <vt:lpstr>NSTC OSTP Subcommittee on Open Science</vt:lpstr>
      <vt:lpstr>Desirable Characteristics: Purposes</vt:lpstr>
      <vt:lpstr>Desirable Characteristics: Audiences</vt:lpstr>
      <vt:lpstr>Desirable Characteristics: Request For Comment</vt:lpstr>
      <vt:lpstr>Desirable Characteristics: 119 RFC Responses</vt:lpstr>
      <vt:lpstr>Desirable Characteristics: Comment Themes</vt:lpstr>
      <vt:lpstr>Desirable Characteristics: Publication!!!</vt:lpstr>
      <vt:lpstr>Desirable Characteristics Implementation at U.S. DOT</vt:lpstr>
      <vt:lpstr>The Repository &amp; Open Science Access Portal (ROSA P)</vt:lpstr>
      <vt:lpstr>ROSA P &amp; the Desirable Characteristics: Organizational Infrastructure</vt:lpstr>
      <vt:lpstr>ROSA P &amp; the Desirable Characteristics:  Digital Object Management</vt:lpstr>
      <vt:lpstr>ROSA P &amp; the Desirable Characteristics:  Technology</vt:lpstr>
      <vt:lpstr>ROSA P &amp; the Desirable Characteristics:  Additional Considerations for Human Data</vt:lpstr>
      <vt:lpstr>Helping DOT-funded Researchers: Guidelines for Evaluating Repositories</vt:lpstr>
      <vt:lpstr>Helping DOT-funded Researchers: List of Conformant Repositories</vt:lpstr>
      <vt:lpstr>Desirable Characteristics Called Out in DOT Public Access Plan Update Draft</vt:lpstr>
      <vt:lpstr>Funding U.S. DOT Research Data Curation? Yes</vt:lpstr>
      <vt:lpstr>Thank You</vt:lpstr>
      <vt:lpstr>Contact</vt:lpstr>
      <vt:lpstr>Resources</vt:lpstr>
      <vt:lpstr>DOT &amp; NTL Resources for Public Access </vt:lpstr>
      <vt:lpstr>Resources on Data Repositories &amp;  Data Retention </vt:lpstr>
      <vt:lpstr>Federal &amp; NTL Public Access &amp; Open Science Resources</vt:lpstr>
      <vt:lpstr>Sharing Federal Science Background</vt:lpstr>
      <vt:lpstr>Sharing U.S. Government Research Before Public Access</vt:lpstr>
      <vt:lpstr>Opening U.S. Government-Funded Science: Polices 2005 to 2023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2021-04-01T01:22:30Z</dcterms:created>
  <dcterms:modified xsi:type="dcterms:W3CDTF">2023-07-12T04:06:21Z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