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5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5.png"/><Relationship Id="rId4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9.png"/><Relationship Id="rId4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Relationship Id="rId4" Type="http://schemas.openxmlformats.org/officeDocument/2006/relationships/image" Target="../media/image39.png"/><Relationship Id="rId5" Type="http://schemas.openxmlformats.org/officeDocument/2006/relationships/image" Target="../media/image22.png"/><Relationship Id="rId6" Type="http://schemas.openxmlformats.org/officeDocument/2006/relationships/image" Target="../media/image20.png"/><Relationship Id="rId7" Type="http://schemas.openxmlformats.org/officeDocument/2006/relationships/image" Target="../media/image3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Relationship Id="rId4" Type="http://schemas.openxmlformats.org/officeDocument/2006/relationships/image" Target="../media/image2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png"/><Relationship Id="rId4" Type="http://schemas.openxmlformats.org/officeDocument/2006/relationships/image" Target="../media/image2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png"/><Relationship Id="rId4" Type="http://schemas.openxmlformats.org/officeDocument/2006/relationships/image" Target="../media/image3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png"/><Relationship Id="rId4" Type="http://schemas.openxmlformats.org/officeDocument/2006/relationships/image" Target="../media/image3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.png"/><Relationship Id="rId4" Type="http://schemas.openxmlformats.org/officeDocument/2006/relationships/image" Target="../media/image3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.png"/><Relationship Id="rId4" Type="http://schemas.openxmlformats.org/officeDocument/2006/relationships/image" Target="../media/image1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7.png"/><Relationship Id="rId4" Type="http://schemas.openxmlformats.org/officeDocument/2006/relationships/image" Target="../media/image32.png"/><Relationship Id="rId5" Type="http://schemas.openxmlformats.org/officeDocument/2006/relationships/image" Target="../media/image3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.png"/><Relationship Id="rId4" Type="http://schemas.openxmlformats.org/officeDocument/2006/relationships/image" Target="../media/image4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.png"/><Relationship Id="rId4" Type="http://schemas.openxmlformats.org/officeDocument/2006/relationships/image" Target="../media/image3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8.png"/><Relationship Id="rId4" Type="http://schemas.openxmlformats.org/officeDocument/2006/relationships/image" Target="../media/image40.png"/><Relationship Id="rId5" Type="http://schemas.openxmlformats.org/officeDocument/2006/relationships/image" Target="../media/image3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hyperlink" Target="http://publishing.andrewsmcmeel.com/docs/default-source/amp!-comics-for-kids-teacher-guides/reading-with-pictures-teachers-guide.pdf?sfvrsn=6" TargetMode="External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563175" y="542725"/>
            <a:ext cx="5427300" cy="25752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Diversity and Cultures: Teaching and Learning Through Graphic Novels and Comics</a:t>
            </a:r>
            <a:endParaRPr sz="3600"/>
          </a:p>
        </p:txBody>
      </p:sp>
      <p:pic>
        <p:nvPicPr>
          <p:cNvPr id="55" name="Shape 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-2">
            <a:off x="-1" y="2"/>
            <a:ext cx="6944726" cy="4625371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Shape 56"/>
          <p:cNvSpPr/>
          <p:nvPr/>
        </p:nvSpPr>
        <p:spPr>
          <a:xfrm>
            <a:off x="6048125" y="1825175"/>
            <a:ext cx="3354900" cy="2800200"/>
          </a:xfrm>
          <a:prstGeom prst="cloudCallout">
            <a:avLst>
              <a:gd fmla="val -20833" name="adj1"/>
              <a:gd fmla="val 62500" name="adj2"/>
            </a:avLst>
          </a:prstGeom>
          <a:solidFill>
            <a:srgbClr val="A4C2F4"/>
          </a:solidFill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Presenters: </a:t>
            </a:r>
            <a:br>
              <a:rPr lang="en" sz="1800"/>
            </a:br>
            <a:r>
              <a:rPr lang="en" sz="1800"/>
              <a:t>David Beard and Kate Vo Thi</a:t>
            </a:r>
            <a:endParaRPr sz="18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Education Minnesota Summer Seminar 2017</a:t>
            </a:r>
            <a:br>
              <a:rPr lang="en"/>
            </a:br>
            <a:r>
              <a:rPr lang="en"/>
              <a:t>College of Saint Benedict</a:t>
            </a:r>
            <a:endParaRPr/>
          </a:p>
        </p:txBody>
      </p:sp>
      <p:pic>
        <p:nvPicPr>
          <p:cNvPr id="57" name="Shape 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0475" y="-231612"/>
            <a:ext cx="2857500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Shape 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2775" y="2760400"/>
            <a:ext cx="3754276" cy="250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740687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5487" y="152400"/>
            <a:ext cx="3782297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Shape 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724220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9020" y="152400"/>
            <a:ext cx="3702898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712132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16932" y="152400"/>
            <a:ext cx="3702898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712132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16932" y="152400"/>
            <a:ext cx="3737734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737734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2534" y="152400"/>
            <a:ext cx="3779062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714279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Shape 1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19079" y="152400"/>
            <a:ext cx="37149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Shape 1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709979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Shape 1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14779" y="152400"/>
            <a:ext cx="3721366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Shape 1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728482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ctrTitle"/>
          </p:nvPr>
        </p:nvSpPr>
        <p:spPr>
          <a:xfrm>
            <a:off x="311700" y="0"/>
            <a:ext cx="8520600" cy="11988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Graphic Novels &amp; Diversity </a:t>
            </a:r>
            <a:r>
              <a:rPr lang="en" sz="2400"/>
              <a:t>(Individual Reading, Small Group Discussion, Chalk Share)</a:t>
            </a:r>
            <a:endParaRPr sz="2400"/>
          </a:p>
        </p:txBody>
      </p:sp>
      <p:pic>
        <p:nvPicPr>
          <p:cNvPr id="167" name="Shape 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2325" y="1175700"/>
            <a:ext cx="1843650" cy="2912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Shape 1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875" y="1224063"/>
            <a:ext cx="1843650" cy="2695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Shape 1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72849" y="1175698"/>
            <a:ext cx="1963975" cy="279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89800" y="3367350"/>
            <a:ext cx="266700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Shape 171"/>
          <p:cNvPicPr preferRelativeResize="0"/>
          <p:nvPr/>
        </p:nvPicPr>
        <p:blipFill rotWithShape="1">
          <a:blip r:embed="rId7">
            <a:alphaModFix/>
          </a:blip>
          <a:srcRect b="33695" l="17630" r="-17630" t="-12404"/>
          <a:stretch/>
        </p:blipFill>
        <p:spPr>
          <a:xfrm>
            <a:off x="1936522" y="2241932"/>
            <a:ext cx="2667000" cy="2901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type="ctrTitle"/>
          </p:nvPr>
        </p:nvSpPr>
        <p:spPr>
          <a:xfrm>
            <a:off x="311700" y="232475"/>
            <a:ext cx="8520600" cy="11988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Graphic Novels &amp; Diversity </a:t>
            </a:r>
            <a:r>
              <a:rPr lang="en" sz="2400"/>
              <a:t>(Individual Reading, Small Group Discussion, Chalk Share)</a:t>
            </a:r>
            <a:endParaRPr sz="2400"/>
          </a:p>
        </p:txBody>
      </p:sp>
      <p:sp>
        <p:nvSpPr>
          <p:cNvPr id="177" name="Shape 177"/>
          <p:cNvSpPr txBox="1"/>
          <p:nvPr>
            <p:ph idx="1" type="subTitle"/>
          </p:nvPr>
        </p:nvSpPr>
        <p:spPr>
          <a:xfrm>
            <a:off x="311700" y="1633450"/>
            <a:ext cx="8520600" cy="330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 Groups:  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en"/>
              <a:t>Asian-American Comics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en"/>
              <a:t>African-American Comics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en"/>
              <a:t>Native American / First Nations in Comics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en"/>
              <a:t>Israeli-Palestinians (in) Comics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Then, Answer Questions &amp; Chalk Share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0" y="0"/>
            <a:ext cx="8520600" cy="855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Pre-Session Setup</a:t>
            </a:r>
            <a:endParaRPr/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148025" y="855300"/>
            <a:ext cx="7154100" cy="764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en"/>
              <a:t>On the 3x5 Cards, please record: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00" y="1301250"/>
            <a:ext cx="5433375" cy="37390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/>
          <p:nvPr/>
        </p:nvSpPr>
        <p:spPr>
          <a:xfrm>
            <a:off x="226725" y="1535038"/>
            <a:ext cx="5016900" cy="32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Your name</a:t>
            </a:r>
            <a:br>
              <a:rPr lang="en" sz="2800"/>
            </a:br>
            <a:r>
              <a:rPr lang="en" sz="2800"/>
              <a:t>Your email</a:t>
            </a:r>
            <a:br>
              <a:rPr lang="en" sz="2800"/>
            </a:br>
            <a:r>
              <a:rPr lang="en" sz="2800"/>
              <a:t>What you teach (level and subject)</a:t>
            </a:r>
            <a:endParaRPr sz="28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What graphic novels/comics, if any, you have used in the classroom</a:t>
            </a:r>
            <a:endParaRPr sz="2800"/>
          </a:p>
        </p:txBody>
      </p:sp>
      <p:sp>
        <p:nvSpPr>
          <p:cNvPr id="67" name="Shape 67"/>
          <p:cNvSpPr txBox="1"/>
          <p:nvPr/>
        </p:nvSpPr>
        <p:spPr>
          <a:xfrm>
            <a:off x="5451875" y="1362375"/>
            <a:ext cx="3692100" cy="32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2"/>
                </a:solidFill>
              </a:rPr>
              <a:t>2.  </a:t>
            </a:r>
            <a:r>
              <a:rPr lang="en" sz="2800">
                <a:solidFill>
                  <a:schemeClr val="dk2"/>
                </a:solidFill>
              </a:rPr>
              <a:t>Hand in your card to win prizes!</a:t>
            </a:r>
            <a:endParaRPr sz="2800">
              <a:solidFill>
                <a:schemeClr val="dk2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2"/>
                </a:solidFill>
              </a:rPr>
              <a:t>3.  </a:t>
            </a:r>
            <a:r>
              <a:rPr lang="en" sz="2800">
                <a:solidFill>
                  <a:schemeClr val="dk2"/>
                </a:solidFill>
              </a:rPr>
              <a:t>Grab a folder.</a:t>
            </a:r>
            <a:endParaRPr sz="2800">
              <a:solidFill>
                <a:schemeClr val="dk2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2"/>
                </a:solidFill>
              </a:rPr>
              <a:t>4.  Make a pile of the readings for yourself, and begin to peruse.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idx="1" type="subTitle"/>
          </p:nvPr>
        </p:nvSpPr>
        <p:spPr>
          <a:xfrm>
            <a:off x="311700" y="1633450"/>
            <a:ext cx="8520600" cy="330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8000" y="0"/>
            <a:ext cx="5396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Shape 1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" y="1"/>
            <a:ext cx="3570578" cy="507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idx="1" type="subTitle"/>
          </p:nvPr>
        </p:nvSpPr>
        <p:spPr>
          <a:xfrm>
            <a:off x="311700" y="1633450"/>
            <a:ext cx="8520600" cy="330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0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7974" y="0"/>
            <a:ext cx="539602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84856"/>
            <a:ext cx="3659025" cy="45737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idx="1" type="subTitle"/>
          </p:nvPr>
        </p:nvSpPr>
        <p:spPr>
          <a:xfrm>
            <a:off x="311700" y="1633450"/>
            <a:ext cx="8520600" cy="330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7" name="Shape 1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8258" y="-28325"/>
            <a:ext cx="5425742" cy="517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Shape 1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200" y="10700"/>
            <a:ext cx="3464747" cy="506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idx="1" type="subTitle"/>
          </p:nvPr>
        </p:nvSpPr>
        <p:spPr>
          <a:xfrm>
            <a:off x="311700" y="1633450"/>
            <a:ext cx="8520600" cy="330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4" name="Shape 2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8000" y="0"/>
            <a:ext cx="5396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Shape 2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"/>
            <a:ext cx="325720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idx="1" type="subTitle"/>
          </p:nvPr>
        </p:nvSpPr>
        <p:spPr>
          <a:xfrm>
            <a:off x="311700" y="1633450"/>
            <a:ext cx="8520600" cy="330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1" name="Shape 2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2889" y="-42975"/>
            <a:ext cx="5441112" cy="5186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Shape 212"/>
          <p:cNvPicPr preferRelativeResize="0"/>
          <p:nvPr/>
        </p:nvPicPr>
        <p:blipFill rotWithShape="1">
          <a:blip r:embed="rId4">
            <a:alphaModFix/>
          </a:blip>
          <a:srcRect b="0" l="0" r="2429" t="0"/>
          <a:stretch/>
        </p:blipFill>
        <p:spPr>
          <a:xfrm>
            <a:off x="0" y="0"/>
            <a:ext cx="3570025" cy="505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idx="1" type="subTitle"/>
          </p:nvPr>
        </p:nvSpPr>
        <p:spPr>
          <a:xfrm>
            <a:off x="311700" y="1633450"/>
            <a:ext cx="8520600" cy="330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8" name="Shape 2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7974" y="-33675"/>
            <a:ext cx="539602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Shape 2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775" y="0"/>
            <a:ext cx="3212738" cy="507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ctrTitle"/>
          </p:nvPr>
        </p:nvSpPr>
        <p:spPr>
          <a:xfrm>
            <a:off x="0" y="0"/>
            <a:ext cx="9144000" cy="826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 based in the Wheel</a:t>
            </a:r>
            <a:endParaRPr/>
          </a:p>
        </p:txBody>
      </p:sp>
      <p:sp>
        <p:nvSpPr>
          <p:cNvPr id="225" name="Shape 225"/>
          <p:cNvSpPr txBox="1"/>
          <p:nvPr>
            <p:ph idx="1" type="subTitle"/>
          </p:nvPr>
        </p:nvSpPr>
        <p:spPr>
          <a:xfrm>
            <a:off x="311700" y="1243075"/>
            <a:ext cx="8520600" cy="3031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might this graphic novel help students learn…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Foundational Knowledge?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...Application?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...Integration?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… ...The Human Dimension (self and other)?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… … ...Caring?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… … … ...Learning How to Learn?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type="ctrTitle"/>
          </p:nvPr>
        </p:nvSpPr>
        <p:spPr>
          <a:xfrm>
            <a:off x="359850" y="98675"/>
            <a:ext cx="8424300" cy="12951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Graphic Novels &amp; STEAM</a:t>
            </a:r>
            <a:br>
              <a:rPr lang="en"/>
            </a:br>
            <a:r>
              <a:rPr lang="en" sz="2400"/>
              <a:t>(Individual Reading, Small Group Discussion, Chalk Share)</a:t>
            </a:r>
            <a:endParaRPr sz="2400"/>
          </a:p>
        </p:txBody>
      </p:sp>
      <p:sp>
        <p:nvSpPr>
          <p:cNvPr id="231" name="Shape 231"/>
          <p:cNvSpPr txBox="1"/>
          <p:nvPr>
            <p:ph idx="1" type="subTitle"/>
          </p:nvPr>
        </p:nvSpPr>
        <p:spPr>
          <a:xfrm>
            <a:off x="311700" y="1087775"/>
            <a:ext cx="8520600" cy="38463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 Groups:  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i="1" lang="en"/>
              <a:t>Constance &amp; Nano &amp; SWE</a:t>
            </a:r>
            <a:endParaRPr i="1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en"/>
              <a:t>Dignifying Science: Stories About Women Scientists: Barbara McClintock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Then, Answer Questions &amp; Chalk Share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type="ctrTitle"/>
          </p:nvPr>
        </p:nvSpPr>
        <p:spPr>
          <a:xfrm>
            <a:off x="311700" y="232475"/>
            <a:ext cx="8520600" cy="11316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Graphic Novels &amp;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(Individual Reading, Small Group Discussion, Chalk Share)</a:t>
            </a:r>
            <a:endParaRPr sz="2400"/>
          </a:p>
        </p:txBody>
      </p:sp>
      <p:pic>
        <p:nvPicPr>
          <p:cNvPr id="237" name="Shape 2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78825"/>
            <a:ext cx="5459199" cy="29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Shape 2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61900" y="1443100"/>
            <a:ext cx="2318855" cy="347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Shape 2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87550" y="0"/>
            <a:ext cx="3630476" cy="95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>
            <p:ph idx="1" type="subTitle"/>
          </p:nvPr>
        </p:nvSpPr>
        <p:spPr>
          <a:xfrm>
            <a:off x="311700" y="1633450"/>
            <a:ext cx="8520600" cy="330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5" name="Shape 2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8011" y="0"/>
            <a:ext cx="5395977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Shape 2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0" y="0"/>
            <a:ext cx="3390171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ctrTitle"/>
          </p:nvPr>
        </p:nvSpPr>
        <p:spPr>
          <a:xfrm>
            <a:off x="0" y="0"/>
            <a:ext cx="8520600" cy="855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Us</a:t>
            </a:r>
            <a:endParaRPr/>
          </a:p>
        </p:txBody>
      </p:sp>
      <p:sp>
        <p:nvSpPr>
          <p:cNvPr id="73" name="Shape 73"/>
          <p:cNvSpPr txBox="1"/>
          <p:nvPr>
            <p:ph idx="1" type="subTitle"/>
          </p:nvPr>
        </p:nvSpPr>
        <p:spPr>
          <a:xfrm>
            <a:off x="101950" y="267300"/>
            <a:ext cx="7206900" cy="4608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Kate </a:t>
            </a:r>
            <a:r>
              <a:rPr lang="en"/>
              <a:t>is a librarian at Lake Superior College in Duluth, MN. She’s a past ALA Spectrum Scholar and enjoys reading and games.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David </a:t>
            </a:r>
            <a:r>
              <a:rPr lang="en"/>
              <a:t>is a faculty member in rhetoric and writing at UMD, with a BA in English Ed.  He’s co-editor of </a:t>
            </a:r>
            <a:r>
              <a:rPr i="1" lang="en"/>
              <a:t>"Teaching History, Literacy, Tolerance," </a:t>
            </a:r>
            <a:r>
              <a:rPr lang="en"/>
              <a:t>a curriculum for courses in History, Social Studies, Language Arts and Composition.</a:t>
            </a:r>
            <a:endParaRPr/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08850" y="431136"/>
            <a:ext cx="1670550" cy="17890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b.jpg" id="75" name="Shape 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83575" y="2402900"/>
            <a:ext cx="1721099" cy="241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idx="1" type="subTitle"/>
          </p:nvPr>
        </p:nvSpPr>
        <p:spPr>
          <a:xfrm>
            <a:off x="311700" y="1633450"/>
            <a:ext cx="8520600" cy="330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2" name="Shape 2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8011" y="0"/>
            <a:ext cx="5395977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Shape 2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" y="0"/>
            <a:ext cx="343985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ctrTitle"/>
          </p:nvPr>
        </p:nvSpPr>
        <p:spPr>
          <a:xfrm>
            <a:off x="0" y="0"/>
            <a:ext cx="9144000" cy="826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 based in the Wheel</a:t>
            </a:r>
            <a:endParaRPr/>
          </a:p>
        </p:txBody>
      </p:sp>
      <p:sp>
        <p:nvSpPr>
          <p:cNvPr id="259" name="Shape 259"/>
          <p:cNvSpPr txBox="1"/>
          <p:nvPr>
            <p:ph idx="1" type="subTitle"/>
          </p:nvPr>
        </p:nvSpPr>
        <p:spPr>
          <a:xfrm>
            <a:off x="311700" y="1243075"/>
            <a:ext cx="8520600" cy="3031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might this graphic novel help students learn…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Foundational Knowledge?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...Application?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...Integration?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… ...The Human Dimension (self and other)?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… … ...Caring?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… … … ...Learning How to Learn?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ctrTitle"/>
          </p:nvPr>
        </p:nvSpPr>
        <p:spPr>
          <a:xfrm>
            <a:off x="0" y="0"/>
            <a:ext cx="8520600" cy="855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Closure</a:t>
            </a:r>
            <a:endParaRPr/>
          </a:p>
        </p:txBody>
      </p:sp>
      <p:pic>
        <p:nvPicPr>
          <p:cNvPr id="265" name="Shape 2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907945">
            <a:off x="3656570" y="214947"/>
            <a:ext cx="5091989" cy="4134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Shape 2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4025" y="1771749"/>
            <a:ext cx="2970976" cy="102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Shape 2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2424187">
            <a:off x="427236" y="3433553"/>
            <a:ext cx="1976932" cy="18799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ctrTitle"/>
          </p:nvPr>
        </p:nvSpPr>
        <p:spPr>
          <a:xfrm>
            <a:off x="0" y="0"/>
            <a:ext cx="8520600" cy="855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of Session</a:t>
            </a:r>
            <a:endParaRPr/>
          </a:p>
        </p:txBody>
      </p:sp>
      <p:sp>
        <p:nvSpPr>
          <p:cNvPr id="81" name="Shape 81"/>
          <p:cNvSpPr txBox="1"/>
          <p:nvPr>
            <p:ph idx="1" type="subTitle"/>
          </p:nvPr>
        </p:nvSpPr>
        <p:spPr>
          <a:xfrm>
            <a:off x="311700" y="1087775"/>
            <a:ext cx="8520600" cy="38463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b="1" lang="en"/>
              <a:t>The Wheel of Significant Learning</a:t>
            </a:r>
            <a:endParaRPr b="1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b="1" lang="en"/>
              <a:t>Probamon! </a:t>
            </a:r>
            <a:r>
              <a:rPr lang="en" sz="2200"/>
              <a:t>(Large Group Reading, Large Group Discussion)</a:t>
            </a:r>
            <a:endParaRPr sz="22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b="1" lang="en"/>
              <a:t>Graphic Novels &amp; Diversity </a:t>
            </a:r>
            <a:r>
              <a:rPr lang="en" sz="2200"/>
              <a:t>(Individual Reading, Small Group Discussion, Chalk Share)</a:t>
            </a:r>
            <a:endParaRPr sz="22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b="1" lang="en"/>
              <a:t>Graphic Novels &amp; STEAM </a:t>
            </a:r>
            <a:r>
              <a:rPr lang="en" sz="2200"/>
              <a:t>(Individual Reading, Small Group Discussion, Chalk Share)</a:t>
            </a:r>
            <a:endParaRPr sz="22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b="1" lang="en"/>
              <a:t>Closure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ctrTitle"/>
          </p:nvPr>
        </p:nvSpPr>
        <p:spPr>
          <a:xfrm>
            <a:off x="0" y="0"/>
            <a:ext cx="3747900" cy="48351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Wheel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of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Significant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(Dee Fink)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8011" y="0"/>
            <a:ext cx="539597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ctrTitle"/>
          </p:nvPr>
        </p:nvSpPr>
        <p:spPr>
          <a:xfrm>
            <a:off x="0" y="0"/>
            <a:ext cx="9144000" cy="826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 based in the Wheel</a:t>
            </a:r>
            <a:endParaRPr/>
          </a:p>
        </p:txBody>
      </p:sp>
      <p:sp>
        <p:nvSpPr>
          <p:cNvPr id="93" name="Shape 93"/>
          <p:cNvSpPr txBox="1"/>
          <p:nvPr>
            <p:ph idx="1" type="subTitle"/>
          </p:nvPr>
        </p:nvSpPr>
        <p:spPr>
          <a:xfrm>
            <a:off x="311700" y="1243075"/>
            <a:ext cx="8520600" cy="3031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might this graphic novel help students learn…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Foundational Knowledge?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...Application?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...Integration?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… ...The Human Dimension (self and other)?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… … ...Caring?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… … … ...Learning How to Learn?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ctrTitle"/>
          </p:nvPr>
        </p:nvSpPr>
        <p:spPr>
          <a:xfrm>
            <a:off x="311700" y="232475"/>
            <a:ext cx="8520600" cy="14514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Probamon! 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Large Group Reading, 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Large Group Discussion</a:t>
            </a:r>
            <a:endParaRPr sz="2400"/>
          </a:p>
        </p:txBody>
      </p:sp>
      <p:sp>
        <p:nvSpPr>
          <p:cNvPr id="99" name="Shape 99"/>
          <p:cNvSpPr txBox="1"/>
          <p:nvPr>
            <p:ph idx="1" type="subTitle"/>
          </p:nvPr>
        </p:nvSpPr>
        <p:spPr>
          <a:xfrm>
            <a:off x="311700" y="1087775"/>
            <a:ext cx="8520600" cy="38463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4791" y="0"/>
            <a:ext cx="3231519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2249525"/>
            <a:ext cx="1953500" cy="2832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>
            <p:ph type="ctrTitle"/>
          </p:nvPr>
        </p:nvSpPr>
        <p:spPr>
          <a:xfrm>
            <a:off x="2384200" y="4561600"/>
            <a:ext cx="3231600" cy="520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From </a:t>
            </a:r>
            <a:r>
              <a:rPr i="1" lang="en" sz="1800"/>
              <a:t>Reading with Pictures: Comics That Make Kids Smarter</a:t>
            </a:r>
            <a:br>
              <a:rPr i="1" lang="en" sz="1800"/>
            </a:br>
            <a:r>
              <a:rPr lang="en" sz="1800"/>
              <a:t>Josh Elder (editor)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ctrTitle"/>
          </p:nvPr>
        </p:nvSpPr>
        <p:spPr>
          <a:xfrm>
            <a:off x="0" y="185025"/>
            <a:ext cx="9144000" cy="1430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 about </a:t>
            </a:r>
            <a:r>
              <a:rPr i="1" lang="en"/>
              <a:t>Probamon!</a:t>
            </a:r>
            <a:r>
              <a:rPr lang="en"/>
              <a:t> based in the Wheel</a:t>
            </a:r>
            <a:endParaRPr/>
          </a:p>
        </p:txBody>
      </p:sp>
      <p:sp>
        <p:nvSpPr>
          <p:cNvPr id="108" name="Shape 108"/>
          <p:cNvSpPr txBox="1"/>
          <p:nvPr>
            <p:ph idx="1" type="subTitle"/>
          </p:nvPr>
        </p:nvSpPr>
        <p:spPr>
          <a:xfrm>
            <a:off x="311700" y="1730225"/>
            <a:ext cx="8520600" cy="3031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might </a:t>
            </a:r>
            <a:r>
              <a:rPr i="1" lang="en"/>
              <a:t>Probamon! </a:t>
            </a:r>
            <a:r>
              <a:rPr lang="en"/>
              <a:t>help students learn…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Foundational Knowledge?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...Application?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...Integration?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… ...The Human Dimension (self and other)?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… … ...Caring?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… … … ...Learning How to Learn?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4525" y="211875"/>
            <a:ext cx="3647925" cy="4719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20525" y="152400"/>
            <a:ext cx="3691475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