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Lst>
  <p:sldSz cy="5143500" cx="9144000"/>
  <p:notesSz cx="6858000" cy="9144000"/>
  <p:embeddedFontLst>
    <p:embeddedFont>
      <p:font typeface="Roboto Slab"/>
      <p:regular r:id="rId35"/>
      <p:bold r:id="rId36"/>
    </p:embeddedFont>
    <p:embeddedFont>
      <p:font typeface="Oswald Regular"/>
      <p:regular r:id="rId37"/>
      <p:bold r:id="rId38"/>
    </p:embeddedFont>
    <p:embeddedFont>
      <p:font typeface="Roboto"/>
      <p:regular r:id="rId39"/>
      <p:bold r:id="rId40"/>
      <p:italic r:id="rId41"/>
      <p:boldItalic r:id="rId42"/>
    </p:embeddedFont>
    <p:embeddedFont>
      <p:font typeface="Oswald"/>
      <p:regular r:id="rId43"/>
      <p:bold r:id="rId44"/>
    </p:embeddedFont>
    <p:embeddedFont>
      <p:font typeface="Merriweather"/>
      <p:regular r:id="rId45"/>
      <p:bold r:id="rId46"/>
      <p:italic r:id="rId47"/>
      <p:boldItalic r:id="rId4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3E012723-28D5-4D8C-8165-A328D6044A7E}">
  <a:tblStyle styleId="{3E012723-28D5-4D8C-8165-A328D6044A7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bold.fntdata"/><Relationship Id="rId20" Type="http://schemas.openxmlformats.org/officeDocument/2006/relationships/slide" Target="slides/slide14.xml"/><Relationship Id="rId42" Type="http://schemas.openxmlformats.org/officeDocument/2006/relationships/font" Target="fonts/Roboto-boldItalic.fntdata"/><Relationship Id="rId41" Type="http://schemas.openxmlformats.org/officeDocument/2006/relationships/font" Target="fonts/Roboto-italic.fntdata"/><Relationship Id="rId22" Type="http://schemas.openxmlformats.org/officeDocument/2006/relationships/slide" Target="slides/slide16.xml"/><Relationship Id="rId44" Type="http://schemas.openxmlformats.org/officeDocument/2006/relationships/font" Target="fonts/Oswald-bold.fntdata"/><Relationship Id="rId21" Type="http://schemas.openxmlformats.org/officeDocument/2006/relationships/slide" Target="slides/slide15.xml"/><Relationship Id="rId43" Type="http://schemas.openxmlformats.org/officeDocument/2006/relationships/font" Target="fonts/Oswald-regular.fntdata"/><Relationship Id="rId24" Type="http://schemas.openxmlformats.org/officeDocument/2006/relationships/slide" Target="slides/slide18.xml"/><Relationship Id="rId46" Type="http://schemas.openxmlformats.org/officeDocument/2006/relationships/font" Target="fonts/Merriweather-bold.fntdata"/><Relationship Id="rId23" Type="http://schemas.openxmlformats.org/officeDocument/2006/relationships/slide" Target="slides/slide17.xml"/><Relationship Id="rId45" Type="http://schemas.openxmlformats.org/officeDocument/2006/relationships/font" Target="fonts/Merriweath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48" Type="http://schemas.openxmlformats.org/officeDocument/2006/relationships/font" Target="fonts/Merriweather-boldItalic.fntdata"/><Relationship Id="rId25" Type="http://schemas.openxmlformats.org/officeDocument/2006/relationships/slide" Target="slides/slide19.xml"/><Relationship Id="rId47" Type="http://schemas.openxmlformats.org/officeDocument/2006/relationships/font" Target="fonts/Merriweather-italic.fntdata"/><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slide" Target="slides/slide27.xml"/><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RobotoSlab-regular.fntdata"/><Relationship Id="rId12" Type="http://schemas.openxmlformats.org/officeDocument/2006/relationships/slide" Target="slides/slide6.xml"/><Relationship Id="rId34" Type="http://schemas.openxmlformats.org/officeDocument/2006/relationships/slide" Target="slides/slide28.xml"/><Relationship Id="rId15" Type="http://schemas.openxmlformats.org/officeDocument/2006/relationships/slide" Target="slides/slide9.xml"/><Relationship Id="rId37" Type="http://schemas.openxmlformats.org/officeDocument/2006/relationships/font" Target="fonts/OswaldRegular-regular.fntdata"/><Relationship Id="rId14" Type="http://schemas.openxmlformats.org/officeDocument/2006/relationships/slide" Target="slides/slide8.xml"/><Relationship Id="rId36" Type="http://schemas.openxmlformats.org/officeDocument/2006/relationships/font" Target="fonts/RobotoSlab-bold.fntdata"/><Relationship Id="rId17" Type="http://schemas.openxmlformats.org/officeDocument/2006/relationships/slide" Target="slides/slide11.xml"/><Relationship Id="rId39" Type="http://schemas.openxmlformats.org/officeDocument/2006/relationships/font" Target="fonts/Roboto-regular.fntdata"/><Relationship Id="rId16" Type="http://schemas.openxmlformats.org/officeDocument/2006/relationships/slide" Target="slides/slide10.xml"/><Relationship Id="rId38" Type="http://schemas.openxmlformats.org/officeDocument/2006/relationships/font" Target="fonts/OswaldRegular-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ndullify.com/boosting-posts-on-facebook-all-your-burning-questions-answered/" TargetMode="External"/><Relationship Id="rId3" Type="http://schemas.openxmlformats.org/officeDocument/2006/relationships/hyperlink" Target="https://www.wordstream.com/blog/ws/2015/05/21/how-much-does-adwords-cost" TargetMode="External"/><Relationship Id="rId4" Type="http://schemas.openxmlformats.org/officeDocument/2006/relationships/hyperlink" Target="https://www.lamar.com/Duluth/InventoryBrowser"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Google Shape;59;g6b5dcf67ad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6b5dcf67ad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Cole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Google Shape;114;g6ba4e5c417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6ba4e5c41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9" name="Shape 119"/>
        <p:cNvGrpSpPr/>
        <p:nvPr/>
      </p:nvGrpSpPr>
      <p:grpSpPr>
        <a:xfrm>
          <a:off x="0" y="0"/>
          <a:ext cx="0" cy="0"/>
          <a:chOff x="0" y="0"/>
          <a:chExt cx="0" cy="0"/>
        </a:xfrm>
      </p:grpSpPr>
      <p:sp>
        <p:nvSpPr>
          <p:cNvPr id="120" name="Google Shape;120;g6ba4e5c417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6ba4e5c417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Google Shape;126;g6ba4e5c41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6ba4e5c41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6ba4e5c417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6ba4e5c417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Currently- </a:t>
            </a:r>
            <a:endParaRPr b="1"/>
          </a:p>
          <a:p>
            <a:pPr indent="0" lvl="0" marL="0" rtl="0" algn="l">
              <a:spcBef>
                <a:spcPts val="0"/>
              </a:spcBef>
              <a:spcAft>
                <a:spcPts val="0"/>
              </a:spcAft>
              <a:buNone/>
            </a:pPr>
            <a:r>
              <a:rPr lang="en"/>
              <a:t>Trash: 47%</a:t>
            </a:r>
            <a:endParaRPr/>
          </a:p>
          <a:p>
            <a:pPr indent="0" lvl="0" marL="0" rtl="0" algn="l">
              <a:spcBef>
                <a:spcPts val="0"/>
              </a:spcBef>
              <a:spcAft>
                <a:spcPts val="0"/>
              </a:spcAft>
              <a:buNone/>
            </a:pPr>
            <a:r>
              <a:rPr lang="en"/>
              <a:t>Recyclables: 21.6%</a:t>
            </a:r>
            <a:endParaRPr/>
          </a:p>
          <a:p>
            <a:pPr indent="0" lvl="0" marL="0" rtl="0" algn="l">
              <a:spcBef>
                <a:spcPts val="0"/>
              </a:spcBef>
              <a:spcAft>
                <a:spcPts val="0"/>
              </a:spcAft>
              <a:buNone/>
            </a:pPr>
            <a:r>
              <a:rPr lang="en"/>
              <a:t>Compost: 27.2%</a:t>
            </a:r>
            <a:endParaRPr/>
          </a:p>
          <a:p>
            <a:pPr indent="0" lvl="0" marL="0" rtl="0" algn="l">
              <a:spcBef>
                <a:spcPts val="0"/>
              </a:spcBef>
              <a:spcAft>
                <a:spcPts val="0"/>
              </a:spcAft>
              <a:buNone/>
            </a:pPr>
            <a:r>
              <a:rPr lang="en"/>
              <a:t>Liquids: 4.2%</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4 Year Plan (Recyclables, Compost, and Liquids each decrease by 5% each year or a 20% decrease in 4 years)-</a:t>
            </a:r>
            <a:endParaRPr b="1"/>
          </a:p>
          <a:p>
            <a:pPr indent="0" lvl="0" marL="0" rtl="0" algn="l">
              <a:spcBef>
                <a:spcPts val="0"/>
              </a:spcBef>
              <a:spcAft>
                <a:spcPts val="0"/>
              </a:spcAft>
              <a:buNone/>
            </a:pPr>
            <a:r>
              <a:rPr lang="en"/>
              <a:t>Recyclables: 21.6% * .2 = 4.32 &gt; 21.6% - 4.32 = </a:t>
            </a:r>
            <a:r>
              <a:rPr b="1" lang="en"/>
              <a:t>17.28%</a:t>
            </a:r>
            <a:endParaRPr b="1"/>
          </a:p>
          <a:p>
            <a:pPr indent="0" lvl="0" marL="0" rtl="0" algn="l">
              <a:spcBef>
                <a:spcPts val="0"/>
              </a:spcBef>
              <a:spcAft>
                <a:spcPts val="0"/>
              </a:spcAft>
              <a:buNone/>
            </a:pPr>
            <a:r>
              <a:rPr lang="en"/>
              <a:t>Compost: 27.2% * .2 = 4.24 &gt; 21.2 - 4.24 = </a:t>
            </a:r>
            <a:r>
              <a:rPr b="1" lang="en"/>
              <a:t>16.96%</a:t>
            </a:r>
            <a:endParaRPr b="1"/>
          </a:p>
          <a:p>
            <a:pPr indent="0" lvl="0" marL="0" rtl="0" algn="l">
              <a:spcBef>
                <a:spcPts val="0"/>
              </a:spcBef>
              <a:spcAft>
                <a:spcPts val="0"/>
              </a:spcAft>
              <a:buNone/>
            </a:pPr>
            <a:r>
              <a:rPr lang="en"/>
              <a:t>Liquids: 4.2% * .2 = .84 &gt; 4.2 - .84 = </a:t>
            </a:r>
            <a:r>
              <a:rPr b="1" lang="en"/>
              <a:t>3.36%</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17.28% + 16.96% + 3.36% = 37.6%</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Trash = 100% - 37.6% = </a:t>
            </a:r>
            <a:r>
              <a:rPr b="1" lang="en"/>
              <a:t>62.4%</a:t>
            </a:r>
            <a:endParaRPr b="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6ba4e5c417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6ba4e5c417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2" name="Shape 142"/>
        <p:cNvGrpSpPr/>
        <p:nvPr/>
      </p:nvGrpSpPr>
      <p:grpSpPr>
        <a:xfrm>
          <a:off x="0" y="0"/>
          <a:ext cx="0" cy="0"/>
          <a:chOff x="0" y="0"/>
          <a:chExt cx="0" cy="0"/>
        </a:xfrm>
      </p:grpSpPr>
      <p:sp>
        <p:nvSpPr>
          <p:cNvPr id="143" name="Google Shape;143;g6ba4e5c417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6ba4e5c417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7938906734_7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7938906734_7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Riley and Megan</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b="1" lang="en"/>
              <a:t>$1000 for outreach and promotional</a:t>
            </a:r>
            <a:endParaRPr b="1"/>
          </a:p>
          <a:p>
            <a:pPr indent="0" lvl="0" marL="0" rtl="0" algn="l">
              <a:lnSpc>
                <a:spcPct val="115000"/>
              </a:lnSpc>
              <a:spcBef>
                <a:spcPts val="0"/>
              </a:spcBef>
              <a:spcAft>
                <a:spcPts val="0"/>
              </a:spcAft>
              <a:buNone/>
            </a:pPr>
            <a:r>
              <a:rPr lang="en"/>
              <a:t>KUMD Advertising</a:t>
            </a:r>
            <a:endParaRPr/>
          </a:p>
          <a:p>
            <a:pPr indent="-298450" lvl="0" marL="457200" rtl="0" algn="l">
              <a:lnSpc>
                <a:spcPct val="115000"/>
              </a:lnSpc>
              <a:spcBef>
                <a:spcPts val="0"/>
              </a:spcBef>
              <a:spcAft>
                <a:spcPts val="0"/>
              </a:spcAft>
              <a:buSzPts val="1100"/>
              <a:buChar char="-"/>
            </a:pPr>
            <a:r>
              <a:rPr lang="en"/>
              <a:t>$15 per ad for 20 second spot </a:t>
            </a:r>
            <a:endParaRPr/>
          </a:p>
          <a:p>
            <a:pPr indent="-298450" lvl="0" marL="457200" rtl="0" algn="l">
              <a:lnSpc>
                <a:spcPct val="115000"/>
              </a:lnSpc>
              <a:spcBef>
                <a:spcPts val="0"/>
              </a:spcBef>
              <a:spcAft>
                <a:spcPts val="0"/>
              </a:spcAft>
              <a:buSzPts val="1100"/>
              <a:buChar char="-"/>
            </a:pPr>
            <a:r>
              <a:rPr lang="en"/>
              <a:t>Seasonal factors and volume discount may vary price</a:t>
            </a:r>
            <a:endParaRPr/>
          </a:p>
          <a:p>
            <a:pPr indent="-298450" lvl="0" marL="457200" rtl="0" algn="l">
              <a:lnSpc>
                <a:spcPct val="115000"/>
              </a:lnSpc>
              <a:spcBef>
                <a:spcPts val="0"/>
              </a:spcBef>
              <a:spcAft>
                <a:spcPts val="0"/>
              </a:spcAft>
              <a:buSzPts val="1100"/>
              <a:buChar char="-"/>
            </a:pPr>
            <a:r>
              <a:rPr lang="en"/>
              <a:t>Kevin at KUMD</a:t>
            </a:r>
            <a:endParaRPr/>
          </a:p>
          <a:p>
            <a:pPr indent="0" lvl="0" marL="0" rtl="0" algn="l">
              <a:lnSpc>
                <a:spcPct val="115000"/>
              </a:lnSpc>
              <a:spcBef>
                <a:spcPts val="0"/>
              </a:spcBef>
              <a:spcAft>
                <a:spcPts val="0"/>
              </a:spcAft>
              <a:buNone/>
            </a:pPr>
            <a:r>
              <a:rPr lang="en"/>
              <a:t>The Bark</a:t>
            </a:r>
            <a:endParaRPr/>
          </a:p>
          <a:p>
            <a:pPr indent="-298450" lvl="0" marL="457200" rtl="0" algn="l">
              <a:lnSpc>
                <a:spcPct val="115000"/>
              </a:lnSpc>
              <a:spcBef>
                <a:spcPts val="0"/>
              </a:spcBef>
              <a:spcAft>
                <a:spcPts val="0"/>
              </a:spcAft>
              <a:buSzPts val="1100"/>
              <a:buChar char="-"/>
            </a:pPr>
            <a:r>
              <a:rPr lang="en"/>
              <a:t>$75 for print ad</a:t>
            </a:r>
            <a:endParaRPr/>
          </a:p>
          <a:p>
            <a:pPr indent="-298450" lvl="0" marL="457200" rtl="0" algn="l">
              <a:lnSpc>
                <a:spcPct val="115000"/>
              </a:lnSpc>
              <a:spcBef>
                <a:spcPts val="0"/>
              </a:spcBef>
              <a:spcAft>
                <a:spcPts val="0"/>
              </a:spcAft>
              <a:buSzPts val="1100"/>
              <a:buChar char="-"/>
            </a:pPr>
            <a:r>
              <a:rPr lang="en"/>
              <a:t>$50 for online for a week</a:t>
            </a:r>
            <a:endParaRPr/>
          </a:p>
          <a:p>
            <a:pPr indent="-298450" lvl="0" marL="457200" rtl="0" algn="l">
              <a:lnSpc>
                <a:spcPct val="115000"/>
              </a:lnSpc>
              <a:spcBef>
                <a:spcPts val="0"/>
              </a:spcBef>
              <a:spcAft>
                <a:spcPts val="0"/>
              </a:spcAft>
              <a:buSzPts val="1100"/>
              <a:buChar char="-"/>
            </a:pPr>
            <a:r>
              <a:rPr lang="en"/>
              <a:t>Social media→ $50 per post</a:t>
            </a:r>
            <a:endParaRPr/>
          </a:p>
          <a:p>
            <a:pPr indent="-298450" lvl="0" marL="457200" rtl="0" algn="l">
              <a:lnSpc>
                <a:spcPct val="115000"/>
              </a:lnSpc>
              <a:spcBef>
                <a:spcPts val="0"/>
              </a:spcBef>
              <a:spcAft>
                <a:spcPts val="0"/>
              </a:spcAft>
              <a:buSzPts val="1100"/>
              <a:buChar char="-"/>
            </a:pPr>
            <a:r>
              <a:rPr lang="en"/>
              <a:t>Video→ 10 second is $100/video at the beginning as an ad before a longer video and $75 for at the end of the video.</a:t>
            </a:r>
            <a:endParaRPr/>
          </a:p>
          <a:p>
            <a:pPr indent="-298450" lvl="0" marL="457200" rtl="0" algn="l">
              <a:lnSpc>
                <a:spcPct val="115000"/>
              </a:lnSpc>
              <a:spcBef>
                <a:spcPts val="0"/>
              </a:spcBef>
              <a:spcAft>
                <a:spcPts val="0"/>
              </a:spcAft>
              <a:buSzPts val="1100"/>
              <a:buChar char="-"/>
            </a:pPr>
            <a:r>
              <a:rPr lang="en"/>
              <a:t>Order sheet needs to be filled out</a:t>
            </a:r>
            <a:endParaRPr/>
          </a:p>
          <a:p>
            <a:pPr indent="0" lvl="0" marL="0" rtl="0" algn="l">
              <a:lnSpc>
                <a:spcPct val="115000"/>
              </a:lnSpc>
              <a:spcBef>
                <a:spcPts val="0"/>
              </a:spcBef>
              <a:spcAft>
                <a:spcPts val="0"/>
              </a:spcAft>
              <a:buNone/>
            </a:pPr>
            <a:r>
              <a:rPr lang="en"/>
              <a:t>Facebook</a:t>
            </a:r>
            <a:endParaRPr/>
          </a:p>
          <a:p>
            <a:pPr indent="-298450" lvl="0" marL="457200" rtl="0" algn="l">
              <a:lnSpc>
                <a:spcPct val="115000"/>
              </a:lnSpc>
              <a:spcBef>
                <a:spcPts val="0"/>
              </a:spcBef>
              <a:spcAft>
                <a:spcPts val="0"/>
              </a:spcAft>
              <a:buSzPts val="1100"/>
              <a:buChar char="-"/>
            </a:pPr>
            <a:r>
              <a:rPr lang="en"/>
              <a:t>The minimum cost of a boosted facebook post is $1 per day.</a:t>
            </a:r>
            <a:endParaRPr/>
          </a:p>
          <a:p>
            <a:pPr indent="-298450" lvl="0" marL="457200" rtl="0" algn="l">
              <a:lnSpc>
                <a:spcPct val="115000"/>
              </a:lnSpc>
              <a:spcBef>
                <a:spcPts val="0"/>
              </a:spcBef>
              <a:spcAft>
                <a:spcPts val="0"/>
              </a:spcAft>
              <a:buSzPts val="1100"/>
              <a:buChar char="-"/>
            </a:pPr>
            <a:r>
              <a:rPr lang="en"/>
              <a:t>Maining up to how ever much you want to spend on boosting ads</a:t>
            </a:r>
            <a:endParaRPr/>
          </a:p>
          <a:p>
            <a:pPr indent="-298450" lvl="0" marL="457200" rtl="0" algn="l">
              <a:lnSpc>
                <a:spcPct val="115000"/>
              </a:lnSpc>
              <a:spcBef>
                <a:spcPts val="0"/>
              </a:spcBef>
              <a:spcAft>
                <a:spcPts val="0"/>
              </a:spcAft>
              <a:buSzPts val="1100"/>
              <a:buChar char="-"/>
            </a:pPr>
            <a:r>
              <a:rPr lang="en"/>
              <a:t>Set your budget and the duration of ad</a:t>
            </a:r>
            <a:endParaRPr/>
          </a:p>
          <a:p>
            <a:pPr indent="-298450" lvl="0" marL="457200" rtl="0" algn="l">
              <a:lnSpc>
                <a:spcPct val="115000"/>
              </a:lnSpc>
              <a:spcBef>
                <a:spcPts val="0"/>
              </a:spcBef>
              <a:spcAft>
                <a:spcPts val="0"/>
              </a:spcAft>
              <a:buSzPts val="1100"/>
              <a:buChar char="-"/>
            </a:pPr>
            <a:r>
              <a:rPr lang="en"/>
              <a:t>Don’t boost multiple ads at the same time</a:t>
            </a:r>
            <a:endParaRPr/>
          </a:p>
          <a:p>
            <a:pPr indent="-298450" lvl="0" marL="457200" rtl="0" algn="l">
              <a:lnSpc>
                <a:spcPct val="115000"/>
              </a:lnSpc>
              <a:spcBef>
                <a:spcPts val="0"/>
              </a:spcBef>
              <a:spcAft>
                <a:spcPts val="0"/>
              </a:spcAft>
              <a:buSzPts val="1100"/>
              <a:buChar char="-"/>
            </a:pPr>
            <a:r>
              <a:rPr lang="en" u="sng">
                <a:solidFill>
                  <a:srgbClr val="1155CC"/>
                </a:solidFill>
                <a:hlinkClick r:id="rId2"/>
              </a:rPr>
              <a:t>https://undullify.com/boosting-posts-on-facebook-all-your-burning-questions-answered/</a:t>
            </a:r>
            <a:endParaRPr/>
          </a:p>
          <a:p>
            <a:pPr indent="0" lvl="0" marL="0" rtl="0" algn="l">
              <a:lnSpc>
                <a:spcPct val="115000"/>
              </a:lnSpc>
              <a:spcBef>
                <a:spcPts val="0"/>
              </a:spcBef>
              <a:spcAft>
                <a:spcPts val="0"/>
              </a:spcAft>
              <a:buNone/>
            </a:pPr>
            <a:r>
              <a:rPr lang="en"/>
              <a:t>Google ads</a:t>
            </a:r>
            <a:endParaRPr/>
          </a:p>
          <a:p>
            <a:pPr indent="-298450" lvl="0" marL="457200" rtl="0" algn="l">
              <a:lnSpc>
                <a:spcPct val="115000"/>
              </a:lnSpc>
              <a:spcBef>
                <a:spcPts val="0"/>
              </a:spcBef>
              <a:spcAft>
                <a:spcPts val="0"/>
              </a:spcAft>
              <a:buSzPts val="1100"/>
              <a:buChar char="-"/>
            </a:pPr>
            <a:r>
              <a:rPr lang="en"/>
              <a:t>Based on an auction system </a:t>
            </a:r>
            <a:endParaRPr/>
          </a:p>
          <a:p>
            <a:pPr indent="-298450" lvl="0" marL="457200" rtl="0" algn="l">
              <a:lnSpc>
                <a:spcPct val="115000"/>
              </a:lnSpc>
              <a:spcBef>
                <a:spcPts val="0"/>
              </a:spcBef>
              <a:spcAft>
                <a:spcPts val="0"/>
              </a:spcAft>
              <a:buSzPts val="1100"/>
              <a:buChar char="-"/>
            </a:pPr>
            <a:r>
              <a:rPr lang="en"/>
              <a:t>Average Cost Per Click in Google ads is between $1 and $2 on the search network</a:t>
            </a:r>
            <a:endParaRPr/>
          </a:p>
          <a:p>
            <a:pPr indent="-298450" lvl="0" marL="457200" rtl="0" algn="l">
              <a:lnSpc>
                <a:spcPct val="115000"/>
              </a:lnSpc>
              <a:spcBef>
                <a:spcPts val="0"/>
              </a:spcBef>
              <a:spcAft>
                <a:spcPts val="0"/>
              </a:spcAft>
              <a:buSzPts val="1100"/>
              <a:buChar char="-"/>
            </a:pPr>
            <a:r>
              <a:rPr lang="en"/>
              <a:t>Most expensive keywords in Google ads and Bing ads cost $50 or more per click. Generally highly competitive keywords in industries that have high customer lifetime values, like law and insurance.</a:t>
            </a:r>
            <a:endParaRPr/>
          </a:p>
          <a:p>
            <a:pPr indent="-298450" lvl="0" marL="457200" rtl="0" algn="l">
              <a:lnSpc>
                <a:spcPct val="115000"/>
              </a:lnSpc>
              <a:spcBef>
                <a:spcPts val="0"/>
              </a:spcBef>
              <a:spcAft>
                <a:spcPts val="0"/>
              </a:spcAft>
              <a:buSzPts val="1100"/>
              <a:buChar char="-"/>
            </a:pPr>
            <a:r>
              <a:rPr lang="en"/>
              <a:t>Average small business using Google ads spends between $9,000 and $10,000 per month.</a:t>
            </a:r>
            <a:endParaRPr/>
          </a:p>
          <a:p>
            <a:pPr indent="-298450" lvl="0" marL="457200" rtl="0" algn="l">
              <a:lnSpc>
                <a:spcPct val="115000"/>
              </a:lnSpc>
              <a:spcBef>
                <a:spcPts val="0"/>
              </a:spcBef>
              <a:spcAft>
                <a:spcPts val="0"/>
              </a:spcAft>
              <a:buSzPts val="1100"/>
              <a:buChar char="-"/>
            </a:pPr>
            <a:r>
              <a:rPr lang="en" u="sng">
                <a:solidFill>
                  <a:srgbClr val="1155CC"/>
                </a:solidFill>
                <a:hlinkClick r:id="rId3"/>
              </a:rPr>
              <a:t>https://www.wordstream.com/blog/ws/2015/05/21/how-much-does-adwords-cost</a:t>
            </a:r>
            <a:endParaRPr/>
          </a:p>
          <a:p>
            <a:pPr indent="0" lvl="0" marL="0" rtl="0" algn="l">
              <a:lnSpc>
                <a:spcPct val="115000"/>
              </a:lnSpc>
              <a:spcBef>
                <a:spcPts val="0"/>
              </a:spcBef>
              <a:spcAft>
                <a:spcPts val="0"/>
              </a:spcAft>
              <a:buNone/>
            </a:pPr>
            <a:r>
              <a:rPr lang="en"/>
              <a:t>Ad for Sporting events</a:t>
            </a:r>
            <a:endParaRPr/>
          </a:p>
          <a:p>
            <a:pPr indent="-298450" lvl="0" marL="457200" rtl="0" algn="l">
              <a:lnSpc>
                <a:spcPct val="115000"/>
              </a:lnSpc>
              <a:spcBef>
                <a:spcPts val="0"/>
              </a:spcBef>
              <a:spcAft>
                <a:spcPts val="0"/>
              </a:spcAft>
              <a:buSzPts val="1100"/>
              <a:buChar char="-"/>
            </a:pPr>
            <a:r>
              <a:rPr lang="en"/>
              <a:t>Romano Gym, Amsoil Arena, &amp; Malosky Stadium</a:t>
            </a:r>
            <a:endParaRPr/>
          </a:p>
          <a:p>
            <a:pPr indent="-298450" lvl="0" marL="457200" rtl="0" algn="l">
              <a:lnSpc>
                <a:spcPct val="115000"/>
              </a:lnSpc>
              <a:spcBef>
                <a:spcPts val="0"/>
              </a:spcBef>
              <a:spcAft>
                <a:spcPts val="0"/>
              </a:spcAft>
              <a:buSzPts val="1100"/>
              <a:buChar char="-"/>
            </a:pPr>
            <a:r>
              <a:rPr lang="en"/>
              <a:t>No associated cost for UMD approved groups</a:t>
            </a:r>
            <a:endParaRPr/>
          </a:p>
          <a:p>
            <a:pPr indent="-298450" lvl="0" marL="457200" rtl="0" algn="l">
              <a:lnSpc>
                <a:spcPct val="115000"/>
              </a:lnSpc>
              <a:spcBef>
                <a:spcPts val="0"/>
              </a:spcBef>
              <a:spcAft>
                <a:spcPts val="0"/>
              </a:spcAft>
              <a:buSzPts val="1100"/>
              <a:buChar char="-"/>
            </a:pPr>
            <a:r>
              <a:rPr lang="en"/>
              <a:t>Would require some effort and cost for some giveaway item</a:t>
            </a:r>
            <a:endParaRPr/>
          </a:p>
          <a:p>
            <a:pPr indent="0" lvl="0" marL="0" rtl="0" algn="l">
              <a:lnSpc>
                <a:spcPct val="115000"/>
              </a:lnSpc>
              <a:spcBef>
                <a:spcPts val="0"/>
              </a:spcBef>
              <a:spcAft>
                <a:spcPts val="0"/>
              </a:spcAft>
              <a:buNone/>
            </a:pPr>
            <a:r>
              <a:rPr lang="en"/>
              <a:t>Rotary Bulletin/Regular (14’ x 48’)</a:t>
            </a:r>
            <a:endParaRPr/>
          </a:p>
          <a:p>
            <a:pPr indent="-298450" lvl="0" marL="457200" rtl="0" algn="l">
              <a:lnSpc>
                <a:spcPct val="115000"/>
              </a:lnSpc>
              <a:spcBef>
                <a:spcPts val="0"/>
              </a:spcBef>
              <a:spcAft>
                <a:spcPts val="0"/>
              </a:spcAft>
              <a:buSzPts val="1100"/>
              <a:buChar char="-"/>
            </a:pPr>
            <a:r>
              <a:rPr lang="en"/>
              <a:t>Location I-35 at 19th Ave E</a:t>
            </a:r>
            <a:endParaRPr/>
          </a:p>
          <a:p>
            <a:pPr indent="-298450" lvl="0" marL="457200" rtl="0" algn="l">
              <a:lnSpc>
                <a:spcPct val="115000"/>
              </a:lnSpc>
              <a:spcBef>
                <a:spcPts val="0"/>
              </a:spcBef>
              <a:spcAft>
                <a:spcPts val="0"/>
              </a:spcAft>
              <a:buSzPts val="1100"/>
              <a:buChar char="-"/>
            </a:pPr>
            <a:r>
              <a:rPr lang="en"/>
              <a:t>Impressions per week = 147,502</a:t>
            </a:r>
            <a:endParaRPr/>
          </a:p>
          <a:p>
            <a:pPr indent="-298450" lvl="0" marL="457200" rtl="0" algn="l">
              <a:lnSpc>
                <a:spcPct val="115000"/>
              </a:lnSpc>
              <a:spcBef>
                <a:spcPts val="0"/>
              </a:spcBef>
              <a:spcAft>
                <a:spcPts val="0"/>
              </a:spcAft>
              <a:buSzPts val="1100"/>
              <a:buChar char="-"/>
            </a:pPr>
            <a:r>
              <a:rPr lang="en"/>
              <a:t>Price $1,800 - $3,900 in a 4 week period</a:t>
            </a:r>
            <a:endParaRPr/>
          </a:p>
          <a:p>
            <a:pPr indent="-298450" lvl="0" marL="457200" rtl="0" algn="l">
              <a:lnSpc>
                <a:spcPct val="115000"/>
              </a:lnSpc>
              <a:spcBef>
                <a:spcPts val="0"/>
              </a:spcBef>
              <a:spcAft>
                <a:spcPts val="0"/>
              </a:spcAft>
              <a:buSzPts val="1100"/>
              <a:buChar char="-"/>
            </a:pPr>
            <a:r>
              <a:rPr lang="en" u="sng">
                <a:solidFill>
                  <a:srgbClr val="1155CC"/>
                </a:solidFill>
                <a:hlinkClick r:id="rId4"/>
              </a:rPr>
              <a:t>https://www.lamar.com/Duluth/InventoryBrowser</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7938906734_4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7938906734_4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Riley</a:t>
            </a:r>
            <a:endParaRPr/>
          </a:p>
          <a:p>
            <a:pPr indent="0" lvl="0" marL="0" rtl="0" algn="l">
              <a:spcBef>
                <a:spcPts val="0"/>
              </a:spcBef>
              <a:spcAft>
                <a:spcPts val="0"/>
              </a:spcAft>
              <a:buNone/>
            </a:pPr>
            <a:r>
              <a:t/>
            </a:r>
            <a:endParaRPr/>
          </a:p>
          <a:p>
            <a:pPr indent="0" lvl="0" marL="457200" rtl="0" algn="l">
              <a:lnSpc>
                <a:spcPct val="115000"/>
              </a:lnSpc>
              <a:spcBef>
                <a:spcPts val="0"/>
              </a:spcBef>
              <a:spcAft>
                <a:spcPts val="0"/>
              </a:spcAft>
              <a:buNone/>
            </a:pPr>
            <a:r>
              <a:rPr lang="en"/>
              <a:t>This short video is to help drive visual appeals and bring wider awareness to campus through the use of TV monitors and the website. We thought that a short video would be more effective to communicate our message and reach more of our target audience.</a:t>
            </a:r>
            <a:endParaRPr/>
          </a:p>
          <a:p>
            <a:pPr indent="-298450" lvl="0" marL="457200" rtl="0" algn="l">
              <a:lnSpc>
                <a:spcPct val="115000"/>
              </a:lnSpc>
              <a:spcBef>
                <a:spcPts val="0"/>
              </a:spcBef>
              <a:spcAft>
                <a:spcPts val="0"/>
              </a:spcAft>
              <a:buSzPts val="1100"/>
              <a:buChar char="-"/>
            </a:pPr>
            <a:r>
              <a:rPr lang="en"/>
              <a:t>Aim clear 3 to 5 seconds</a:t>
            </a:r>
            <a:endParaRPr/>
          </a:p>
          <a:p>
            <a:pPr indent="-298450" lvl="0" marL="457200" rtl="0" algn="l">
              <a:lnSpc>
                <a:spcPct val="115000"/>
              </a:lnSpc>
              <a:spcBef>
                <a:spcPts val="0"/>
              </a:spcBef>
              <a:spcAft>
                <a:spcPts val="0"/>
              </a:spcAft>
              <a:buSzPts val="1100"/>
              <a:buChar char="-"/>
            </a:pPr>
            <a:r>
              <a:rPr lang="en"/>
              <a:t>Played around campus</a:t>
            </a:r>
            <a:endParaRPr/>
          </a:p>
          <a:p>
            <a:pPr indent="-298450" lvl="1" marL="1371600" rtl="0" algn="l">
              <a:lnSpc>
                <a:spcPct val="115000"/>
              </a:lnSpc>
              <a:spcBef>
                <a:spcPts val="0"/>
              </a:spcBef>
              <a:spcAft>
                <a:spcPts val="0"/>
              </a:spcAft>
              <a:buSzPts val="1100"/>
              <a:buChar char="-"/>
            </a:pPr>
            <a:r>
              <a:rPr lang="en"/>
              <a:t>Lsbe</a:t>
            </a:r>
            <a:endParaRPr/>
          </a:p>
          <a:p>
            <a:pPr indent="-298450" lvl="1" marL="1371600" rtl="0" algn="l">
              <a:lnSpc>
                <a:spcPct val="115000"/>
              </a:lnSpc>
              <a:spcBef>
                <a:spcPts val="0"/>
              </a:spcBef>
              <a:spcAft>
                <a:spcPts val="0"/>
              </a:spcAft>
              <a:buSzPts val="1100"/>
              <a:buChar char="-"/>
            </a:pPr>
            <a:r>
              <a:rPr lang="en"/>
              <a:t>Kirby</a:t>
            </a:r>
            <a:endParaRPr/>
          </a:p>
          <a:p>
            <a:pPr indent="-298450" lvl="1" marL="1371600" rtl="0" algn="l">
              <a:lnSpc>
                <a:spcPct val="115000"/>
              </a:lnSpc>
              <a:spcBef>
                <a:spcPts val="0"/>
              </a:spcBef>
              <a:spcAft>
                <a:spcPts val="0"/>
              </a:spcAft>
              <a:buSzPts val="1100"/>
              <a:buChar char="-"/>
            </a:pPr>
            <a:r>
              <a:rPr lang="en"/>
              <a:t>Athletics</a:t>
            </a:r>
            <a:endParaRPr/>
          </a:p>
          <a:p>
            <a:pPr indent="-298450" lvl="2" marL="1828800" rtl="0" algn="l">
              <a:lnSpc>
                <a:spcPct val="115000"/>
              </a:lnSpc>
              <a:spcBef>
                <a:spcPts val="0"/>
              </a:spcBef>
              <a:spcAft>
                <a:spcPts val="0"/>
              </a:spcAft>
              <a:buSzPts val="1100"/>
              <a:buChar char="-"/>
            </a:pPr>
            <a:r>
              <a:rPr lang="en"/>
              <a:t>Community Outreach</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g7938906734_4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7938906734_4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Riley</a:t>
            </a:r>
            <a:endParaRPr/>
          </a:p>
          <a:p>
            <a:pPr indent="0" lvl="0" marL="0" rtl="0" algn="l">
              <a:spcBef>
                <a:spcPts val="0"/>
              </a:spcBef>
              <a:spcAft>
                <a:spcPts val="0"/>
              </a:spcAft>
              <a:buNone/>
            </a:pPr>
            <a:r>
              <a:t/>
            </a:r>
            <a:endParaRPr/>
          </a:p>
          <a:p>
            <a:pPr indent="0" lvl="0" marL="457200" rtl="0" algn="l">
              <a:lnSpc>
                <a:spcPct val="115000"/>
              </a:lnSpc>
              <a:spcBef>
                <a:spcPts val="0"/>
              </a:spcBef>
              <a:spcAft>
                <a:spcPts val="0"/>
              </a:spcAft>
              <a:buNone/>
            </a:pPr>
            <a:r>
              <a:rPr lang="en"/>
              <a:t>These stickers will have direct contact with each disposal bin in order to help people interact with each receptacle. The overall goal of these stickers is to help bring awareness to consumers of what items go where.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 name="Shape 173"/>
        <p:cNvGrpSpPr/>
        <p:nvPr/>
      </p:nvGrpSpPr>
      <p:grpSpPr>
        <a:xfrm>
          <a:off x="0" y="0"/>
          <a:ext cx="0" cy="0"/>
          <a:chOff x="0" y="0"/>
          <a:chExt cx="0" cy="0"/>
        </a:xfrm>
      </p:grpSpPr>
      <p:sp>
        <p:nvSpPr>
          <p:cNvPr id="174" name="Google Shape;174;g7938906734_4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7938906734_4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Riley</a:t>
            </a:r>
            <a:endParaRPr/>
          </a:p>
          <a:p>
            <a:pPr indent="0" lvl="0" marL="0" rtl="0" algn="l">
              <a:spcBef>
                <a:spcPts val="0"/>
              </a:spcBef>
              <a:spcAft>
                <a:spcPts val="0"/>
              </a:spcAft>
              <a:buNone/>
            </a:pPr>
            <a:r>
              <a:t/>
            </a:r>
            <a:endParaRPr/>
          </a:p>
          <a:p>
            <a:pPr indent="0" lvl="0" marL="457200" rtl="0" algn="l">
              <a:lnSpc>
                <a:spcPct val="115000"/>
              </a:lnSpc>
              <a:spcBef>
                <a:spcPts val="0"/>
              </a:spcBef>
              <a:spcAft>
                <a:spcPts val="0"/>
              </a:spcAft>
              <a:buNone/>
            </a:pPr>
            <a:r>
              <a:rPr lang="en"/>
              <a:t>Placing liquid dumping bins next to each set of disposal bins will reduce the amount of liquid that has to be diverted from the waste bins.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Everyone say their position</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7938906734_4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7938906734_4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Riley</a:t>
            </a:r>
            <a:endParaRPr/>
          </a:p>
          <a:p>
            <a:pPr indent="0" lvl="0" marL="457200" rtl="0" algn="l">
              <a:lnSpc>
                <a:spcPct val="115000"/>
              </a:lnSpc>
              <a:spcBef>
                <a:spcPts val="0"/>
              </a:spcBef>
              <a:spcAft>
                <a:spcPts val="0"/>
              </a:spcAft>
              <a:buNone/>
            </a:pPr>
            <a:r>
              <a:rPr lang="en"/>
              <a:t>From our survey results, 74% of respondents said that the food court was the most frequent place they ate on campus. In addition, many people that eat at the food court are unaware that the majority of products found here are compostable. With this being said, we thought it would be smart to focus some of our efforts on the food court.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7938906734_4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7938906734_4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Megan</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a:t>We have designed a poster that shows items that are commonly placed in the wrong bins. We will use our biannual survey for asking students if they have seen the posters and if they have used them to assist in their waste sorting. </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73da365f7a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73da365f7a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Megan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Social media is a vital way to connect with college students and create a two-way conversation</a:t>
            </a:r>
            <a:endParaRPr/>
          </a:p>
          <a:p>
            <a:pPr indent="0" lvl="0" marL="0" rtl="0" algn="l">
              <a:spcBef>
                <a:spcPts val="0"/>
              </a:spcBef>
              <a:spcAft>
                <a:spcPts val="0"/>
              </a:spcAft>
              <a:buNone/>
            </a:pPr>
            <a:r>
              <a:rPr lang="en"/>
              <a:t>	Live in a horizontal world</a:t>
            </a:r>
            <a:endParaRPr/>
          </a:p>
          <a:p>
            <a:pPr indent="0" lvl="0" marL="0" rtl="0" algn="l">
              <a:spcBef>
                <a:spcPts val="0"/>
              </a:spcBef>
              <a:spcAft>
                <a:spcPts val="0"/>
              </a:spcAft>
              <a:buNone/>
            </a:pPr>
            <a:r>
              <a:rPr lang="en"/>
              <a:t>Currently not engaging students in a conversation</a:t>
            </a:r>
            <a:endParaRPr/>
          </a:p>
          <a:p>
            <a:pPr indent="0" lvl="0" marL="0" rtl="0" algn="l">
              <a:spcBef>
                <a:spcPts val="0"/>
              </a:spcBef>
              <a:spcAft>
                <a:spcPts val="0"/>
              </a:spcAft>
              <a:buNone/>
            </a:pPr>
            <a:r>
              <a:rPr lang="en"/>
              <a:t>	Need to provide relevant information </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a:t>Weekly posts from UMD sustainability social media accounts can advertise visual aids pertaining to waste reduction and sustainable practices. These can be evaluated by checking click rates, likes, shares, retweets, and etc. We can measure the amount of consumers coming into contact with our ads. This then will be surveyed to see if these ads have made direct impacts on consumer behavior.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73da365f7a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73da365f7a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Megan</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None/>
            </a:pPr>
            <a:r>
              <a:rPr lang="en"/>
              <a:t>The Bark, KUMD, and Bulldog Athletics are all routes we have chosen to advertise our campaign around campus. These will be the best methods of reaching our target audience of University of Minnesota Duluth’s (UMD) students, faculty, and staff. We can test how well these ads have reach our consumers by including questions in our biannual survey. We are able to collect data on consumers feelings, insite, additude, and education level that our ads created.</a:t>
            </a:r>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 name="Shape 212"/>
        <p:cNvGrpSpPr/>
        <p:nvPr/>
      </p:nvGrpSpPr>
      <p:grpSpPr>
        <a:xfrm>
          <a:off x="0" y="0"/>
          <a:ext cx="0" cy="0"/>
          <a:chOff x="0" y="0"/>
          <a:chExt cx="0" cy="0"/>
        </a:xfrm>
      </p:grpSpPr>
      <p:sp>
        <p:nvSpPr>
          <p:cNvPr id="213" name="Google Shape;213;g73da365f7a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73da365f7a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David</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78d242126b_4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78d242126b_4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David</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g73da365f7a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73da365f7a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Cole</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7938906734_8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7938906734_8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Megan</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73da365f7a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73da365f7a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 the end of the final paper, add ONLY the interview questions that gave us unique insight/stuck out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g6fa9be06bb_0_1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6fa9be06bb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Cole </a:t>
            </a:r>
            <a:endParaRPr/>
          </a:p>
          <a:p>
            <a:pPr indent="0" lvl="0" marL="0" rtl="0" algn="l">
              <a:spcBef>
                <a:spcPts val="0"/>
              </a:spcBef>
              <a:spcAft>
                <a:spcPts val="0"/>
              </a:spcAft>
              <a:buNone/>
            </a:pPr>
            <a:r>
              <a:t/>
            </a:r>
            <a:endParaRPr b="1" u="sng"/>
          </a:p>
          <a:p>
            <a:pPr indent="0" lvl="0" marL="0" rtl="0" algn="l">
              <a:spcBef>
                <a:spcPts val="0"/>
              </a:spcBef>
              <a:spcAft>
                <a:spcPts val="0"/>
              </a:spcAft>
              <a:buNone/>
            </a:pPr>
            <a:r>
              <a:t/>
            </a:r>
            <a:endParaRPr/>
          </a:p>
          <a:p>
            <a:pPr indent="0" lvl="0" marL="45720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g6fa9be06bb_0_3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6fa9be06bb_0_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1"/>
              </a:buClr>
              <a:buSzPts val="1400"/>
              <a:buFont typeface="Roboto"/>
              <a:buChar char="●"/>
            </a:pPr>
            <a:r>
              <a:rPr lang="en" sz="1400">
                <a:solidFill>
                  <a:schemeClr val="dk1"/>
                </a:solidFill>
                <a:latin typeface="Roboto"/>
                <a:ea typeface="Roboto"/>
                <a:cs typeface="Roboto"/>
                <a:sym typeface="Roboto"/>
              </a:rPr>
              <a:t>Cole</a:t>
            </a:r>
            <a:endParaRPr sz="1400">
              <a:solidFill>
                <a:schemeClr val="dk1"/>
              </a:solidFill>
              <a:latin typeface="Roboto"/>
              <a:ea typeface="Roboto"/>
              <a:cs typeface="Roboto"/>
              <a:sym typeface="Roboto"/>
            </a:endParaRPr>
          </a:p>
          <a:p>
            <a:pPr indent="-317500" lvl="0" marL="457200" rtl="0" algn="l">
              <a:lnSpc>
                <a:spcPct val="115000"/>
              </a:lnSpc>
              <a:spcBef>
                <a:spcPts val="0"/>
              </a:spcBef>
              <a:spcAft>
                <a:spcPts val="0"/>
              </a:spcAft>
              <a:buClr>
                <a:schemeClr val="dk1"/>
              </a:buClr>
              <a:buSzPts val="1400"/>
              <a:buFont typeface="Roboto"/>
              <a:buChar char="●"/>
            </a:pPr>
            <a:r>
              <a:rPr lang="en" sz="1400">
                <a:solidFill>
                  <a:schemeClr val="dk1"/>
                </a:solidFill>
                <a:latin typeface="Roboto"/>
                <a:ea typeface="Roboto"/>
                <a:cs typeface="Roboto"/>
                <a:sym typeface="Roboto"/>
              </a:rPr>
              <a:t>From 2016-2018, approximately 933 pounds of trash have been sorted by UMD’s Office of Sustainability and volunteers. The sorting team found that less than half of items in the waste bins were actually waste</a:t>
            </a:r>
            <a:endParaRPr sz="1400">
              <a:solidFill>
                <a:schemeClr val="dk1"/>
              </a:solidFill>
              <a:latin typeface="Roboto"/>
              <a:ea typeface="Roboto"/>
              <a:cs typeface="Roboto"/>
              <a:sym typeface="Roboto"/>
            </a:endParaRPr>
          </a:p>
          <a:p>
            <a:pPr indent="-304800" lvl="1" marL="914400" rtl="0" algn="l">
              <a:lnSpc>
                <a:spcPct val="115000"/>
              </a:lnSpc>
              <a:spcBef>
                <a:spcPts val="0"/>
              </a:spcBef>
              <a:spcAft>
                <a:spcPts val="0"/>
              </a:spcAft>
              <a:buClr>
                <a:schemeClr val="dk1"/>
              </a:buClr>
              <a:buSzPts val="1200"/>
              <a:buFont typeface="Roboto"/>
              <a:buChar char="○"/>
            </a:pPr>
            <a:r>
              <a:rPr lang="en" sz="1200">
                <a:solidFill>
                  <a:schemeClr val="dk1"/>
                </a:solidFill>
                <a:latin typeface="Roboto"/>
                <a:ea typeface="Roboto"/>
                <a:cs typeface="Roboto"/>
                <a:sym typeface="Roboto"/>
              </a:rPr>
              <a:t>47% of items in the waste bins were actually waste</a:t>
            </a:r>
            <a:endParaRPr sz="1200">
              <a:solidFill>
                <a:schemeClr val="dk1"/>
              </a:solidFill>
              <a:latin typeface="Roboto"/>
              <a:ea typeface="Roboto"/>
              <a:cs typeface="Roboto"/>
              <a:sym typeface="Roboto"/>
            </a:endParaRPr>
          </a:p>
          <a:p>
            <a:pPr indent="-304800" lvl="1" marL="914400" rtl="0" algn="l">
              <a:lnSpc>
                <a:spcPct val="115000"/>
              </a:lnSpc>
              <a:spcBef>
                <a:spcPts val="0"/>
              </a:spcBef>
              <a:spcAft>
                <a:spcPts val="0"/>
              </a:spcAft>
              <a:buClr>
                <a:schemeClr val="dk1"/>
              </a:buClr>
              <a:buSzPts val="1200"/>
              <a:buFont typeface="Roboto"/>
              <a:buChar char="○"/>
            </a:pPr>
            <a:r>
              <a:rPr lang="en" sz="1200">
                <a:solidFill>
                  <a:schemeClr val="dk1"/>
                </a:solidFill>
                <a:latin typeface="Roboto"/>
                <a:ea typeface="Roboto"/>
                <a:cs typeface="Roboto"/>
                <a:sym typeface="Roboto"/>
              </a:rPr>
              <a:t>27.2% of items in the waste bins were compost </a:t>
            </a:r>
            <a:endParaRPr sz="1200">
              <a:solidFill>
                <a:schemeClr val="dk1"/>
              </a:solidFill>
              <a:latin typeface="Roboto"/>
              <a:ea typeface="Roboto"/>
              <a:cs typeface="Roboto"/>
              <a:sym typeface="Roboto"/>
            </a:endParaRPr>
          </a:p>
          <a:p>
            <a:pPr indent="-304800" lvl="1" marL="914400" rtl="0" algn="l">
              <a:lnSpc>
                <a:spcPct val="115000"/>
              </a:lnSpc>
              <a:spcBef>
                <a:spcPts val="0"/>
              </a:spcBef>
              <a:spcAft>
                <a:spcPts val="0"/>
              </a:spcAft>
              <a:buClr>
                <a:schemeClr val="dk1"/>
              </a:buClr>
              <a:buSzPts val="1200"/>
              <a:buFont typeface="Roboto"/>
              <a:buChar char="○"/>
            </a:pPr>
            <a:r>
              <a:rPr lang="en" sz="1200">
                <a:solidFill>
                  <a:schemeClr val="dk1"/>
                </a:solidFill>
                <a:latin typeface="Roboto"/>
                <a:ea typeface="Roboto"/>
                <a:cs typeface="Roboto"/>
                <a:sym typeface="Roboto"/>
              </a:rPr>
              <a:t>21.6% of items in the waste bins were recyclables </a:t>
            </a:r>
            <a:endParaRPr sz="1200">
              <a:solidFill>
                <a:schemeClr val="dk1"/>
              </a:solidFill>
              <a:latin typeface="Roboto"/>
              <a:ea typeface="Roboto"/>
              <a:cs typeface="Roboto"/>
              <a:sym typeface="Roboto"/>
            </a:endParaRPr>
          </a:p>
          <a:p>
            <a:pPr indent="-304800" lvl="1" marL="914400" rtl="0" algn="l">
              <a:lnSpc>
                <a:spcPct val="115000"/>
              </a:lnSpc>
              <a:spcBef>
                <a:spcPts val="0"/>
              </a:spcBef>
              <a:spcAft>
                <a:spcPts val="0"/>
              </a:spcAft>
              <a:buClr>
                <a:schemeClr val="dk1"/>
              </a:buClr>
              <a:buSzPts val="1200"/>
              <a:buFont typeface="Roboto"/>
              <a:buChar char="○"/>
            </a:pPr>
            <a:r>
              <a:rPr lang="en" sz="1200">
                <a:solidFill>
                  <a:schemeClr val="dk1"/>
                </a:solidFill>
                <a:latin typeface="Roboto"/>
                <a:ea typeface="Roboto"/>
                <a:cs typeface="Roboto"/>
                <a:sym typeface="Roboto"/>
              </a:rPr>
              <a:t>4.2% of items in the waste bins were liquids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7441ce9d00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7441ce9d00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David</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73da365f7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73da365f7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David</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 name="Shape 94"/>
        <p:cNvGrpSpPr/>
        <p:nvPr/>
      </p:nvGrpSpPr>
      <p:grpSpPr>
        <a:xfrm>
          <a:off x="0" y="0"/>
          <a:ext cx="0" cy="0"/>
          <a:chOff x="0" y="0"/>
          <a:chExt cx="0" cy="0"/>
        </a:xfrm>
      </p:grpSpPr>
      <p:sp>
        <p:nvSpPr>
          <p:cNvPr id="95" name="Google Shape;95;g73da365f7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73da365f7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73da365f7a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73da365f7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u="sng"/>
              <a:t>Group Notes:</a:t>
            </a:r>
            <a:endParaRPr b="1" u="sng"/>
          </a:p>
          <a:p>
            <a:pPr indent="0" lvl="0" marL="0" rtl="0" algn="l">
              <a:spcBef>
                <a:spcPts val="0"/>
              </a:spcBef>
              <a:spcAft>
                <a:spcPts val="0"/>
              </a:spcAft>
              <a:buNone/>
            </a:pPr>
            <a:r>
              <a:t/>
            </a:r>
            <a:endParaRPr b="1" u="sng"/>
          </a:p>
          <a:p>
            <a:pPr indent="-304800" lvl="0" marL="457200" rtl="0" algn="l">
              <a:lnSpc>
                <a:spcPct val="115000"/>
              </a:lnSpc>
              <a:spcBef>
                <a:spcPts val="0"/>
              </a:spcBef>
              <a:spcAft>
                <a:spcPts val="0"/>
              </a:spcAft>
              <a:buClr>
                <a:schemeClr val="dk1"/>
              </a:buClr>
              <a:buSzPts val="1200"/>
              <a:buFont typeface="Roboto"/>
              <a:buChar char="●"/>
            </a:pPr>
            <a:r>
              <a:rPr lang="en" sz="1200">
                <a:solidFill>
                  <a:schemeClr val="dk1"/>
                </a:solidFill>
                <a:latin typeface="Roboto"/>
                <a:ea typeface="Roboto"/>
                <a:cs typeface="Roboto"/>
                <a:sym typeface="Roboto"/>
              </a:rPr>
              <a:t>To educate- create a behavioral switch</a:t>
            </a:r>
            <a:endParaRPr sz="1200">
              <a:solidFill>
                <a:schemeClr val="dk1"/>
              </a:solidFill>
              <a:latin typeface="Roboto"/>
              <a:ea typeface="Roboto"/>
              <a:cs typeface="Roboto"/>
              <a:sym typeface="Roboto"/>
            </a:endParaRPr>
          </a:p>
          <a:p>
            <a:pPr indent="-304800" lvl="0" marL="457200" rtl="0" algn="l">
              <a:lnSpc>
                <a:spcPct val="115000"/>
              </a:lnSpc>
              <a:spcBef>
                <a:spcPts val="0"/>
              </a:spcBef>
              <a:spcAft>
                <a:spcPts val="0"/>
              </a:spcAft>
              <a:buClr>
                <a:schemeClr val="dk1"/>
              </a:buClr>
              <a:buSzPts val="1200"/>
              <a:buFont typeface="Roboto"/>
              <a:buChar char="●"/>
            </a:pPr>
            <a:r>
              <a:rPr lang="en" sz="1200">
                <a:solidFill>
                  <a:schemeClr val="dk1"/>
                </a:solidFill>
                <a:latin typeface="Roboto"/>
                <a:ea typeface="Roboto"/>
                <a:cs typeface="Roboto"/>
                <a:sym typeface="Roboto"/>
              </a:rPr>
              <a:t>Measurable goal- 47% should be closer to 100%?</a:t>
            </a:r>
            <a:endParaRPr sz="1200">
              <a:solidFill>
                <a:schemeClr val="dk1"/>
              </a:solidFill>
              <a:latin typeface="Roboto"/>
              <a:ea typeface="Roboto"/>
              <a:cs typeface="Roboto"/>
              <a:sym typeface="Roboto"/>
            </a:endParaRPr>
          </a:p>
          <a:p>
            <a:pPr indent="-304800" lvl="0" marL="457200" rtl="0" algn="l">
              <a:lnSpc>
                <a:spcPct val="115000"/>
              </a:lnSpc>
              <a:spcBef>
                <a:spcPts val="0"/>
              </a:spcBef>
              <a:spcAft>
                <a:spcPts val="0"/>
              </a:spcAft>
              <a:buClr>
                <a:schemeClr val="dk1"/>
              </a:buClr>
              <a:buSzPts val="1200"/>
              <a:buFont typeface="Roboto"/>
              <a:buChar char="●"/>
            </a:pPr>
            <a:r>
              <a:rPr lang="en" sz="1200">
                <a:solidFill>
                  <a:schemeClr val="dk1"/>
                </a:solidFill>
                <a:latin typeface="Roboto"/>
                <a:ea typeface="Roboto"/>
                <a:cs typeface="Roboto"/>
                <a:sym typeface="Roboto"/>
              </a:rPr>
              <a:t>Give alternatives</a:t>
            </a:r>
            <a:endParaRPr sz="1200">
              <a:solidFill>
                <a:schemeClr val="dk1"/>
              </a:solidFill>
              <a:latin typeface="Roboto"/>
              <a:ea typeface="Roboto"/>
              <a:cs typeface="Roboto"/>
              <a:sym typeface="Roboto"/>
            </a:endParaRPr>
          </a:p>
          <a:p>
            <a:pPr indent="-304800" lvl="0" marL="457200" rtl="0" algn="l">
              <a:lnSpc>
                <a:spcPct val="115000"/>
              </a:lnSpc>
              <a:spcBef>
                <a:spcPts val="0"/>
              </a:spcBef>
              <a:spcAft>
                <a:spcPts val="0"/>
              </a:spcAft>
              <a:buClr>
                <a:schemeClr val="dk1"/>
              </a:buClr>
              <a:buSzPts val="1200"/>
              <a:buFont typeface="Roboto"/>
              <a:buChar char="●"/>
            </a:pPr>
            <a:r>
              <a:rPr lang="en" sz="1200">
                <a:solidFill>
                  <a:schemeClr val="dk1"/>
                </a:solidFill>
                <a:latin typeface="Roboto"/>
                <a:ea typeface="Roboto"/>
                <a:cs typeface="Roboto"/>
                <a:sym typeface="Roboto"/>
              </a:rPr>
              <a:t>Lowering how much recyclable and compostable goods are found in trash bins by 5%</a:t>
            </a:r>
            <a:endParaRPr sz="1200">
              <a:solidFill>
                <a:schemeClr val="dk1"/>
              </a:solidFill>
              <a:latin typeface="Roboto"/>
              <a:ea typeface="Roboto"/>
              <a:cs typeface="Roboto"/>
              <a:sym typeface="Roboto"/>
            </a:endParaRPr>
          </a:p>
          <a:p>
            <a:pPr indent="-304800" lvl="0" marL="457200" rtl="0" algn="l">
              <a:lnSpc>
                <a:spcPct val="115000"/>
              </a:lnSpc>
              <a:spcBef>
                <a:spcPts val="0"/>
              </a:spcBef>
              <a:spcAft>
                <a:spcPts val="0"/>
              </a:spcAft>
              <a:buClr>
                <a:schemeClr val="dk1"/>
              </a:buClr>
              <a:buSzPts val="1200"/>
              <a:buFont typeface="Roboto"/>
              <a:buChar char="●"/>
            </a:pPr>
            <a:r>
              <a:rPr lang="en" sz="1200">
                <a:solidFill>
                  <a:schemeClr val="dk1"/>
                </a:solidFill>
                <a:latin typeface="Roboto"/>
                <a:ea typeface="Roboto"/>
                <a:cs typeface="Roboto"/>
                <a:sym typeface="Roboto"/>
              </a:rPr>
              <a:t>Change behavior</a:t>
            </a:r>
            <a:endParaRPr b="1" sz="1200"/>
          </a:p>
          <a:p>
            <a:pPr indent="0" lvl="0" marL="0" rtl="0" algn="l">
              <a:spcBef>
                <a:spcPts val="1600"/>
              </a:spcBef>
              <a:spcAft>
                <a:spcPts val="0"/>
              </a:spcAft>
              <a:buNone/>
            </a:pPr>
            <a:r>
              <a:rPr b="1" lang="en" sz="1200" u="sng"/>
              <a:t>Grace’s class notes:</a:t>
            </a:r>
            <a:endParaRPr b="1" sz="1200" u="sng"/>
          </a:p>
          <a:p>
            <a:pPr indent="0" lvl="0" marL="0" rtl="0" algn="l">
              <a:spcBef>
                <a:spcPts val="0"/>
              </a:spcBef>
              <a:spcAft>
                <a:spcPts val="0"/>
              </a:spcAft>
              <a:buNone/>
            </a:pPr>
            <a:r>
              <a:t/>
            </a:r>
            <a:endParaRPr/>
          </a:p>
          <a:p>
            <a:pPr indent="0" lvl="0" marL="0" rtl="0" algn="l">
              <a:spcBef>
                <a:spcPts val="0"/>
              </a:spcBef>
              <a:spcAft>
                <a:spcPts val="0"/>
              </a:spcAft>
              <a:buNone/>
            </a:pPr>
            <a:r>
              <a:rPr lang="en"/>
              <a:t>-</a:t>
            </a:r>
            <a:r>
              <a:rPr lang="en" u="sng"/>
              <a:t>Goals</a:t>
            </a:r>
            <a:r>
              <a:rPr lang="en"/>
              <a:t> are not measurable- more of a big picture level </a:t>
            </a:r>
            <a:endParaRPr/>
          </a:p>
          <a:p>
            <a:pPr indent="0" lvl="0" marL="0" rtl="0" algn="l">
              <a:spcBef>
                <a:spcPts val="0"/>
              </a:spcBef>
              <a:spcAft>
                <a:spcPts val="0"/>
              </a:spcAft>
              <a:buNone/>
            </a:pPr>
            <a:r>
              <a:rPr lang="en"/>
              <a:t>	-level of vision- ex. Our goal is to… create a more sustainable campus through waste management?</a:t>
            </a:r>
            <a:endParaRPr/>
          </a:p>
          <a:p>
            <a:pPr indent="0" lvl="0" marL="0" rtl="0" algn="l">
              <a:spcBef>
                <a:spcPts val="0"/>
              </a:spcBef>
              <a:spcAft>
                <a:spcPts val="0"/>
              </a:spcAft>
              <a:buNone/>
            </a:pPr>
            <a:r>
              <a:rPr lang="en"/>
              <a:t>-</a:t>
            </a:r>
            <a:r>
              <a:rPr lang="en" u="sng"/>
              <a:t>Objectives</a:t>
            </a:r>
            <a:r>
              <a:rPr lang="en"/>
              <a:t> are measurable and the ways that you get to your goal (subsection of goal) ex. </a:t>
            </a:r>
            <a:r>
              <a:rPr b="1" lang="en"/>
              <a:t>Number such as lowering the amount of recyclables and compostables found in the trash bins by 5%</a:t>
            </a:r>
            <a:endParaRPr b="1"/>
          </a:p>
          <a:p>
            <a:pPr indent="0" lvl="0" marL="0" rtl="0" algn="l">
              <a:spcBef>
                <a:spcPts val="0"/>
              </a:spcBef>
              <a:spcAft>
                <a:spcPts val="0"/>
              </a:spcAft>
              <a:buNone/>
            </a:pPr>
            <a:r>
              <a:rPr lang="en"/>
              <a:t>	</a:t>
            </a:r>
            <a:r>
              <a:rPr b="1" lang="en"/>
              <a:t>-As a result of this, the 47% should be closer to 100% trash in the trash bins</a:t>
            </a:r>
            <a:r>
              <a:rPr lang="en"/>
              <a:t> </a:t>
            </a:r>
            <a:endParaRPr/>
          </a:p>
          <a:p>
            <a:pPr indent="0" lvl="0" marL="0" rtl="0" algn="l">
              <a:spcBef>
                <a:spcPts val="0"/>
              </a:spcBef>
              <a:spcAft>
                <a:spcPts val="0"/>
              </a:spcAft>
              <a:buNone/>
            </a:pPr>
            <a:r>
              <a:rPr lang="en"/>
              <a:t>	-By 2025, we hope to be at...</a:t>
            </a:r>
            <a:endParaRPr/>
          </a:p>
          <a:p>
            <a:pPr indent="0" lvl="0" marL="0" rtl="0" algn="l">
              <a:spcBef>
                <a:spcPts val="0"/>
              </a:spcBef>
              <a:spcAft>
                <a:spcPts val="0"/>
              </a:spcAft>
              <a:buNone/>
            </a:pPr>
            <a:r>
              <a:rPr lang="en"/>
              <a:t>-</a:t>
            </a:r>
            <a:r>
              <a:rPr lang="en" u="sng"/>
              <a:t>Strategic initiatives</a:t>
            </a:r>
            <a:r>
              <a:rPr lang="en"/>
              <a:t> are strategies (that are a subsection of objectives) ex. </a:t>
            </a:r>
            <a:r>
              <a:rPr b="1" lang="en"/>
              <a:t>Awareness campaign (educating people)</a:t>
            </a:r>
            <a:endParaRPr b="1"/>
          </a:p>
          <a:p>
            <a:pPr indent="0" lvl="0" marL="0" rtl="0" algn="l">
              <a:spcBef>
                <a:spcPts val="0"/>
              </a:spcBef>
              <a:spcAft>
                <a:spcPts val="0"/>
              </a:spcAft>
              <a:buNone/>
            </a:pPr>
            <a:r>
              <a:rPr lang="en"/>
              <a:t>-</a:t>
            </a:r>
            <a:r>
              <a:rPr lang="en" u="sng"/>
              <a:t>Tactics</a:t>
            </a:r>
            <a:r>
              <a:rPr lang="en"/>
              <a:t> are a subsection of strategic initiatives (you can have as many tactics as you want- tactics are not limited) Tactics are how we do it- </a:t>
            </a:r>
            <a:r>
              <a:rPr b="1" lang="en"/>
              <a:t>Ex. Advertising through visuals such as posters, videos, stickers, etc.</a:t>
            </a:r>
            <a:r>
              <a:rPr lang="en"/>
              <a:t> </a:t>
            </a:r>
            <a:endParaRPr/>
          </a:p>
          <a:p>
            <a:pPr indent="0" lvl="0" marL="0" rtl="0" algn="l">
              <a:spcBef>
                <a:spcPts val="0"/>
              </a:spcBef>
              <a:spcAft>
                <a:spcPts val="0"/>
              </a:spcAft>
              <a:buNone/>
            </a:pPr>
            <a:r>
              <a:rPr lang="en"/>
              <a:t>	-Tactic executions </a:t>
            </a:r>
            <a:endParaRPr/>
          </a:p>
          <a:p>
            <a:pPr indent="457200" lvl="0" marL="457200" rtl="0" algn="l">
              <a:spcBef>
                <a:spcPts val="0"/>
              </a:spcBef>
              <a:spcAft>
                <a:spcPts val="0"/>
              </a:spcAft>
              <a:buNone/>
            </a:pPr>
            <a:r>
              <a:rPr lang="en"/>
              <a:t>-Tactic #1: Ex. Direct marketing by interacting with UMD students and staff via </a:t>
            </a:r>
            <a:r>
              <a:rPr i="1" lang="en"/>
              <a:t>email</a:t>
            </a:r>
            <a:r>
              <a:rPr lang="en"/>
              <a:t>- by sending an informative waste management video? or </a:t>
            </a:r>
            <a:r>
              <a:rPr i="1" lang="en"/>
              <a:t>broadcast media</a:t>
            </a:r>
            <a:r>
              <a:rPr lang="en"/>
              <a:t> on UMD TV’s, or </a:t>
            </a:r>
            <a:r>
              <a:rPr i="1" lang="en"/>
              <a:t>print media</a:t>
            </a:r>
            <a:r>
              <a:rPr lang="en"/>
              <a:t> (ex of print media- infographs posted in the food court) </a:t>
            </a:r>
            <a:endParaRPr/>
          </a:p>
          <a:p>
            <a:pPr indent="0" lvl="0" marL="457200" rtl="0" algn="l">
              <a:spcBef>
                <a:spcPts val="0"/>
              </a:spcBef>
              <a:spcAft>
                <a:spcPts val="0"/>
              </a:spcAft>
              <a:buNone/>
            </a:pPr>
            <a:r>
              <a:rPr lang="en"/>
              <a:t>	-Tactic #2: </a:t>
            </a:r>
            <a:endParaRPr/>
          </a:p>
          <a:p>
            <a:pPr indent="0" lvl="0" marL="457200" rtl="0" algn="l">
              <a:spcBef>
                <a:spcPts val="0"/>
              </a:spcBef>
              <a:spcAft>
                <a:spcPts val="0"/>
              </a:spcAft>
              <a:buNone/>
            </a:pPr>
            <a:r>
              <a:rPr lang="en"/>
              <a:t>	-Tactic #3:</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6ba4e5c417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6ba4e5c417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Grace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Currently- </a:t>
            </a:r>
            <a:endParaRPr b="1"/>
          </a:p>
          <a:p>
            <a:pPr indent="0" lvl="0" marL="0" rtl="0" algn="l">
              <a:spcBef>
                <a:spcPts val="0"/>
              </a:spcBef>
              <a:spcAft>
                <a:spcPts val="0"/>
              </a:spcAft>
              <a:buNone/>
            </a:pPr>
            <a:r>
              <a:rPr lang="en"/>
              <a:t>Trash: 47%</a:t>
            </a:r>
            <a:endParaRPr/>
          </a:p>
          <a:p>
            <a:pPr indent="0" lvl="0" marL="0" rtl="0" algn="l">
              <a:spcBef>
                <a:spcPts val="0"/>
              </a:spcBef>
              <a:spcAft>
                <a:spcPts val="0"/>
              </a:spcAft>
              <a:buNone/>
            </a:pPr>
            <a:r>
              <a:rPr lang="en"/>
              <a:t>Recyclables: 21.6%</a:t>
            </a:r>
            <a:endParaRPr/>
          </a:p>
          <a:p>
            <a:pPr indent="0" lvl="0" marL="0" rtl="0" algn="l">
              <a:spcBef>
                <a:spcPts val="0"/>
              </a:spcBef>
              <a:spcAft>
                <a:spcPts val="0"/>
              </a:spcAft>
              <a:buNone/>
            </a:pPr>
            <a:r>
              <a:rPr lang="en"/>
              <a:t>Compost: 27.2%</a:t>
            </a:r>
            <a:endParaRPr/>
          </a:p>
          <a:p>
            <a:pPr indent="0" lvl="0" marL="0" rtl="0" algn="l">
              <a:spcBef>
                <a:spcPts val="0"/>
              </a:spcBef>
              <a:spcAft>
                <a:spcPts val="0"/>
              </a:spcAft>
              <a:buNone/>
            </a:pPr>
            <a:r>
              <a:rPr lang="en"/>
              <a:t>Liquids: 4.2%</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December 2020 (Decrease in Recyclables, Compost, and Liquids by 5% each)</a:t>
            </a:r>
            <a:endParaRPr b="1"/>
          </a:p>
          <a:p>
            <a:pPr indent="0" lvl="0" marL="0" rtl="0" algn="l">
              <a:spcBef>
                <a:spcPts val="0"/>
              </a:spcBef>
              <a:spcAft>
                <a:spcPts val="0"/>
              </a:spcAft>
              <a:buNone/>
            </a:pPr>
            <a:r>
              <a:rPr lang="en"/>
              <a:t>Recyclables: 21.6% * .05 = 1.08 &gt; 21.6% - 1.08 = </a:t>
            </a:r>
            <a:r>
              <a:rPr b="1" lang="en"/>
              <a:t>20.52%</a:t>
            </a:r>
            <a:endParaRPr b="1"/>
          </a:p>
          <a:p>
            <a:pPr indent="0" lvl="0" marL="0" rtl="0" algn="l">
              <a:spcBef>
                <a:spcPts val="0"/>
              </a:spcBef>
              <a:spcAft>
                <a:spcPts val="0"/>
              </a:spcAft>
              <a:buNone/>
            </a:pPr>
            <a:r>
              <a:rPr lang="en"/>
              <a:t>Compost: 27.2% * .05 = 1.36 &gt; 27.2% - 1.36 = </a:t>
            </a:r>
            <a:r>
              <a:rPr b="1" lang="en"/>
              <a:t>25.84%</a:t>
            </a:r>
            <a:endParaRPr b="1"/>
          </a:p>
          <a:p>
            <a:pPr indent="0" lvl="0" marL="0" rtl="0" algn="l">
              <a:spcBef>
                <a:spcPts val="0"/>
              </a:spcBef>
              <a:spcAft>
                <a:spcPts val="0"/>
              </a:spcAft>
              <a:buNone/>
            </a:pPr>
            <a:r>
              <a:rPr lang="en"/>
              <a:t>Liquids: 4.2% * .05 = .21 &gt; 4.2% - .21 = </a:t>
            </a:r>
            <a:r>
              <a:rPr b="1" lang="en"/>
              <a:t>3.99%</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20.52% + 25.84% + 3.99% = 50.35%</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Trash= 100% - 50.35% = </a:t>
            </a:r>
            <a:r>
              <a:rPr b="1" lang="en"/>
              <a:t>49.65%</a:t>
            </a:r>
            <a:endParaRPr b="1"/>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p:nvPr/>
        </p:nvSpPr>
        <p:spPr>
          <a:xfrm>
            <a:off x="1524800" y="672606"/>
            <a:ext cx="1081625" cy="1124950"/>
          </a:xfrm>
          <a:custGeom>
            <a:rect b="b" l="l" r="r" t="t"/>
            <a:pathLst>
              <a:path extrusionOk="0" h="44998" w="43265">
                <a:moveTo>
                  <a:pt x="0" y="44998"/>
                </a:moveTo>
                <a:lnTo>
                  <a:pt x="0" y="0"/>
                </a:lnTo>
                <a:lnTo>
                  <a:pt x="43265" y="0"/>
                </a:lnTo>
              </a:path>
            </a:pathLst>
          </a:custGeom>
          <a:noFill/>
          <a:ln cap="flat" cmpd="sng" w="28575">
            <a:solidFill>
              <a:schemeClr val="accent2"/>
            </a:solidFill>
            <a:prstDash val="solid"/>
            <a:miter lim="8000"/>
            <a:headEnd len="sm" w="sm" type="none"/>
            <a:tailEnd len="sm" w="sm" type="none"/>
          </a:ln>
        </p:spPr>
      </p:sp>
      <p:sp>
        <p:nvSpPr>
          <p:cNvPr id="11" name="Google Shape;11;p2"/>
          <p:cNvSpPr/>
          <p:nvPr/>
        </p:nvSpPr>
        <p:spPr>
          <a:xfrm rot="10800000">
            <a:off x="6537563" y="3342925"/>
            <a:ext cx="1081625" cy="1124950"/>
          </a:xfrm>
          <a:custGeom>
            <a:rect b="b" l="l" r="r" t="t"/>
            <a:pathLst>
              <a:path extrusionOk="0" h="44998" w="43265">
                <a:moveTo>
                  <a:pt x="0" y="44998"/>
                </a:moveTo>
                <a:lnTo>
                  <a:pt x="0" y="0"/>
                </a:lnTo>
                <a:lnTo>
                  <a:pt x="43265" y="0"/>
                </a:lnTo>
              </a:path>
            </a:pathLst>
          </a:custGeom>
          <a:noFill/>
          <a:ln cap="flat" cmpd="sng" w="28575">
            <a:solidFill>
              <a:schemeClr val="accent2"/>
            </a:solidFill>
            <a:prstDash val="solid"/>
            <a:miter lim="8000"/>
            <a:headEnd len="sm" w="sm" type="none"/>
            <a:tailEnd len="sm" w="sm" type="none"/>
          </a:ln>
        </p:spPr>
      </p:sp>
      <p:cxnSp>
        <p:nvCxnSpPr>
          <p:cNvPr id="12" name="Google Shape;12;p2"/>
          <p:cNvCxnSpPr/>
          <p:nvPr/>
        </p:nvCxnSpPr>
        <p:spPr>
          <a:xfrm>
            <a:off x="4359602" y="2412464"/>
            <a:ext cx="424800" cy="0"/>
          </a:xfrm>
          <a:prstGeom prst="straightConnector1">
            <a:avLst/>
          </a:prstGeom>
          <a:noFill/>
          <a:ln cap="flat" cmpd="sng" w="38100">
            <a:solidFill>
              <a:schemeClr val="accent2"/>
            </a:solidFill>
            <a:prstDash val="solid"/>
            <a:round/>
            <a:headEnd len="sm" w="sm" type="none"/>
            <a:tailEnd len="sm" w="sm" type="none"/>
          </a:ln>
        </p:spPr>
      </p:cxnSp>
      <p:sp>
        <p:nvSpPr>
          <p:cNvPr id="13" name="Google Shape;13;p2"/>
          <p:cNvSpPr txBox="1"/>
          <p:nvPr>
            <p:ph type="ctrTitle"/>
          </p:nvPr>
        </p:nvSpPr>
        <p:spPr>
          <a:xfrm>
            <a:off x="1680302" y="672600"/>
            <a:ext cx="5783400" cy="1457400"/>
          </a:xfrm>
          <a:prstGeom prst="rect">
            <a:avLst/>
          </a:prstGeom>
        </p:spPr>
        <p:txBody>
          <a:bodyPr anchorCtr="0" anchor="b" bIns="91425" lIns="91425" spcFirstLastPara="1" rIns="91425" wrap="square" tIns="91425">
            <a:no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p:txBody>
      </p:sp>
      <p:sp>
        <p:nvSpPr>
          <p:cNvPr id="14" name="Google Shape;14;p2"/>
          <p:cNvSpPr txBox="1"/>
          <p:nvPr>
            <p:ph idx="1" type="subTitle"/>
          </p:nvPr>
        </p:nvSpPr>
        <p:spPr>
          <a:xfrm>
            <a:off x="1680302" y="3049450"/>
            <a:ext cx="5783400" cy="9090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51" name="Shape 51"/>
        <p:cNvGrpSpPr/>
        <p:nvPr/>
      </p:nvGrpSpPr>
      <p:grpSpPr>
        <a:xfrm>
          <a:off x="0" y="0"/>
          <a:ext cx="0" cy="0"/>
          <a:chOff x="0" y="0"/>
          <a:chExt cx="0" cy="0"/>
        </a:xfrm>
      </p:grpSpPr>
      <p:sp>
        <p:nvSpPr>
          <p:cNvPr id="52" name="Google Shape;52;p11"/>
          <p:cNvSpPr/>
          <p:nvPr/>
        </p:nvSpPr>
        <p:spPr>
          <a:xfrm>
            <a:off x="150" y="5076825"/>
            <a:ext cx="9143700" cy="666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11"/>
          <p:cNvSpPr txBox="1"/>
          <p:nvPr>
            <p:ph hasCustomPrompt="1" type="title"/>
          </p:nvPr>
        </p:nvSpPr>
        <p:spPr>
          <a:xfrm>
            <a:off x="387900" y="1152450"/>
            <a:ext cx="8368200" cy="15384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4" name="Google Shape;54;p11"/>
          <p:cNvSpPr txBox="1"/>
          <p:nvPr>
            <p:ph idx="1" type="body"/>
          </p:nvPr>
        </p:nvSpPr>
        <p:spPr>
          <a:xfrm>
            <a:off x="387900" y="2919450"/>
            <a:ext cx="83682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55" name="Google Shape;55;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6" name="Shape 56"/>
        <p:cNvGrpSpPr/>
        <p:nvPr/>
      </p:nvGrpSpPr>
      <p:grpSpPr>
        <a:xfrm>
          <a:off x="0" y="0"/>
          <a:ext cx="0" cy="0"/>
          <a:chOff x="0" y="0"/>
          <a:chExt cx="0" cy="0"/>
        </a:xfrm>
      </p:grpSpPr>
      <p:sp>
        <p:nvSpPr>
          <p:cNvPr id="57" name="Google Shape;57;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6"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cap="flat" cmpd="sng" w="38100">
            <a:solidFill>
              <a:schemeClr val="accent2"/>
            </a:solidFill>
            <a:prstDash val="solid"/>
            <a:round/>
            <a:headEnd len="sm" w="sm" type="none"/>
            <a:tailEnd len="sm" w="sm" type="none"/>
          </a:ln>
        </p:spPr>
      </p:cxnSp>
      <p:sp>
        <p:nvSpPr>
          <p:cNvPr id="18" name="Google Shape;18;p3"/>
          <p:cNvSpPr txBox="1"/>
          <p:nvPr>
            <p:ph type="title"/>
          </p:nvPr>
        </p:nvSpPr>
        <p:spPr>
          <a:xfrm>
            <a:off x="480750" y="1764950"/>
            <a:ext cx="8222100" cy="9075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9" name="Google Shape;19;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cap="flat" cmpd="sng" w="38100">
            <a:solidFill>
              <a:schemeClr val="accent2"/>
            </a:solidFill>
            <a:prstDash val="solid"/>
            <a:round/>
            <a:headEnd len="sm" w="sm" type="none"/>
            <a:tailEnd len="sm" w="sm" type="none"/>
          </a:ln>
        </p:spPr>
      </p:cxnSp>
      <p:sp>
        <p:nvSpPr>
          <p:cNvPr id="22" name="Google Shape;22;p4"/>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Google Shape;23;p4"/>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4" name="Google Shape;24;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5"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cap="flat" cmpd="sng" w="38100">
            <a:solidFill>
              <a:schemeClr val="accent2"/>
            </a:solidFill>
            <a:prstDash val="solid"/>
            <a:round/>
            <a:headEnd len="sm" w="sm" type="none"/>
            <a:tailEnd len="sm" w="sm" type="none"/>
          </a:ln>
        </p:spPr>
      </p:cxnSp>
      <p:sp>
        <p:nvSpPr>
          <p:cNvPr id="27" name="Google Shape;27;p5"/>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Google Shape;28;p5"/>
          <p:cNvSpPr txBox="1"/>
          <p:nvPr>
            <p:ph idx="1" type="body"/>
          </p:nvPr>
        </p:nvSpPr>
        <p:spPr>
          <a:xfrm>
            <a:off x="387900" y="1489825"/>
            <a:ext cx="3999900" cy="3078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9" name="Google Shape;29;p5"/>
          <p:cNvSpPr txBox="1"/>
          <p:nvPr>
            <p:ph idx="2" type="body"/>
          </p:nvPr>
        </p:nvSpPr>
        <p:spPr>
          <a:xfrm>
            <a:off x="4756200" y="1489825"/>
            <a:ext cx="3999900" cy="3078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0" name="Google Shape;30;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1" name="Shape 31"/>
        <p:cNvGrpSpPr/>
        <p:nvPr/>
      </p:nvGrpSpPr>
      <p:grpSpPr>
        <a:xfrm>
          <a:off x="0" y="0"/>
          <a:ext cx="0" cy="0"/>
          <a:chOff x="0" y="0"/>
          <a:chExt cx="0" cy="0"/>
        </a:xfrm>
      </p:grpSpPr>
      <p:sp>
        <p:nvSpPr>
          <p:cNvPr id="32" name="Google Shape;32;p6"/>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4"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cap="flat" cmpd="sng" w="38100">
            <a:solidFill>
              <a:schemeClr val="accent2"/>
            </a:solidFill>
            <a:prstDash val="solid"/>
            <a:round/>
            <a:headEnd len="sm" w="sm" type="none"/>
            <a:tailEnd len="sm" w="sm" type="none"/>
          </a:ln>
        </p:spPr>
      </p:cxnSp>
      <p:sp>
        <p:nvSpPr>
          <p:cNvPr id="36" name="Google Shape;36;p7"/>
          <p:cNvSpPr txBox="1"/>
          <p:nvPr>
            <p:ph type="title"/>
          </p:nvPr>
        </p:nvSpPr>
        <p:spPr>
          <a:xfrm>
            <a:off x="3879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7" name="Google Shape;37;p7"/>
          <p:cNvSpPr txBox="1"/>
          <p:nvPr>
            <p:ph idx="1" type="body"/>
          </p:nvPr>
        </p:nvSpPr>
        <p:spPr>
          <a:xfrm>
            <a:off x="387900" y="1594025"/>
            <a:ext cx="2808000" cy="2681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9" name="Shape 39"/>
        <p:cNvGrpSpPr/>
        <p:nvPr/>
      </p:nvGrpSpPr>
      <p:grpSpPr>
        <a:xfrm>
          <a:off x="0" y="0"/>
          <a:ext cx="0" cy="0"/>
          <a:chOff x="0" y="0"/>
          <a:chExt cx="0" cy="0"/>
        </a:xfrm>
      </p:grpSpPr>
      <p:sp>
        <p:nvSpPr>
          <p:cNvPr id="40" name="Google Shape;40;p8"/>
          <p:cNvSpPr txBox="1"/>
          <p:nvPr>
            <p:ph type="title"/>
          </p:nvPr>
        </p:nvSpPr>
        <p:spPr>
          <a:xfrm>
            <a:off x="490250" y="526350"/>
            <a:ext cx="56187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 name="Google Shape;41;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bg>
      <p:bgPr>
        <a:solidFill>
          <a:srgbClr val="6AA84F"/>
        </a:solidFill>
      </p:bgPr>
    </p:bg>
    <p:spTree>
      <p:nvGrpSpPr>
        <p:cNvPr id="42"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rgbClr val="93C47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9"/>
          <p:cNvSpPr txBox="1"/>
          <p:nvPr>
            <p:ph type="title"/>
          </p:nvPr>
        </p:nvSpPr>
        <p:spPr>
          <a:xfrm>
            <a:off x="265500" y="1209075"/>
            <a:ext cx="4045200" cy="1506300"/>
          </a:xfrm>
          <a:prstGeom prst="rect">
            <a:avLst/>
          </a:prstGeom>
        </p:spPr>
        <p:txBody>
          <a:bodyPr anchorCtr="0" anchor="b" bIns="91425" lIns="91425" spcFirstLastPara="1" rIns="91425" wrap="square" tIns="91425">
            <a:noAutofit/>
          </a:bodyPr>
          <a:lstStyle>
            <a:lvl1pPr lvl="0" algn="ctr">
              <a:spcBef>
                <a:spcPts val="0"/>
              </a:spcBef>
              <a:spcAft>
                <a:spcPts val="0"/>
              </a:spcAft>
              <a:buSzPts val="3800"/>
              <a:buFont typeface="Oswald"/>
              <a:buNone/>
              <a:defRPr sz="3800">
                <a:latin typeface="Oswald"/>
                <a:ea typeface="Oswald"/>
                <a:cs typeface="Oswald"/>
                <a:sym typeface="Oswald"/>
              </a:defRPr>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5" name="Google Shape;45;p9"/>
          <p:cNvSpPr txBox="1"/>
          <p:nvPr>
            <p:ph idx="1" type="subTitle"/>
          </p:nvPr>
        </p:nvSpPr>
        <p:spPr>
          <a:xfrm>
            <a:off x="265500" y="2769001"/>
            <a:ext cx="4045200" cy="134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rgbClr val="B6D7A8"/>
              </a:buClr>
              <a:buSzPts val="2100"/>
              <a:buFont typeface="Merriweather"/>
              <a:buNone/>
              <a:defRPr sz="2100">
                <a:solidFill>
                  <a:srgbClr val="B6D7A8"/>
                </a:solidFill>
                <a:latin typeface="Merriweather"/>
                <a:ea typeface="Merriweather"/>
                <a:cs typeface="Merriweather"/>
                <a:sym typeface="Merriweather"/>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p:txBody>
      </p:sp>
      <p:sp>
        <p:nvSpPr>
          <p:cNvPr id="46" name="Google Shape;46;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Font typeface="Merriweather"/>
              <a:buChar char="●"/>
              <a:defRPr>
                <a:latin typeface="Merriweather"/>
                <a:ea typeface="Merriweather"/>
                <a:cs typeface="Merriweather"/>
                <a:sym typeface="Merriweather"/>
              </a:defRPr>
            </a:lvl1pPr>
            <a:lvl2pPr indent="-304800" lvl="1" marL="914400">
              <a:spcBef>
                <a:spcPts val="1600"/>
              </a:spcBef>
              <a:spcAft>
                <a:spcPts val="0"/>
              </a:spcAft>
              <a:buSzPts val="1200"/>
              <a:buFont typeface="Merriweather"/>
              <a:buChar char="○"/>
              <a:defRPr sz="1200">
                <a:latin typeface="Merriweather"/>
                <a:ea typeface="Merriweather"/>
                <a:cs typeface="Merriweather"/>
                <a:sym typeface="Merriweather"/>
              </a:defRPr>
            </a:lvl2pPr>
            <a:lvl3pPr indent="-304800" lvl="2" marL="1371600">
              <a:spcBef>
                <a:spcPts val="1600"/>
              </a:spcBef>
              <a:spcAft>
                <a:spcPts val="0"/>
              </a:spcAft>
              <a:buSzPts val="1200"/>
              <a:buFont typeface="Merriweather"/>
              <a:buChar char="■"/>
              <a:defRPr sz="1200">
                <a:latin typeface="Merriweather"/>
                <a:ea typeface="Merriweather"/>
                <a:cs typeface="Merriweather"/>
                <a:sym typeface="Merriweather"/>
              </a:defRPr>
            </a:lvl3pPr>
            <a:lvl4pPr indent="-304800" lvl="3" marL="1828800">
              <a:spcBef>
                <a:spcPts val="1600"/>
              </a:spcBef>
              <a:spcAft>
                <a:spcPts val="0"/>
              </a:spcAft>
              <a:buSzPts val="1200"/>
              <a:buFont typeface="Merriweather"/>
              <a:buChar char="●"/>
              <a:defRPr sz="1200">
                <a:latin typeface="Merriweather"/>
                <a:ea typeface="Merriweather"/>
                <a:cs typeface="Merriweather"/>
                <a:sym typeface="Merriweather"/>
              </a:defRPr>
            </a:lvl4pPr>
            <a:lvl5pPr indent="-304800" lvl="4" marL="2286000">
              <a:spcBef>
                <a:spcPts val="1600"/>
              </a:spcBef>
              <a:spcAft>
                <a:spcPts val="0"/>
              </a:spcAft>
              <a:buSzPts val="1200"/>
              <a:buFont typeface="Merriweather"/>
              <a:buChar char="○"/>
              <a:defRPr sz="1200">
                <a:latin typeface="Merriweather"/>
                <a:ea typeface="Merriweather"/>
                <a:cs typeface="Merriweather"/>
                <a:sym typeface="Merriweather"/>
              </a:defRPr>
            </a:lvl5pPr>
            <a:lvl6pPr indent="-304800" lvl="5" marL="2743200">
              <a:spcBef>
                <a:spcPts val="1600"/>
              </a:spcBef>
              <a:spcAft>
                <a:spcPts val="0"/>
              </a:spcAft>
              <a:buSzPts val="1200"/>
              <a:buFont typeface="Merriweather"/>
              <a:buChar char="■"/>
              <a:defRPr sz="1200">
                <a:latin typeface="Merriweather"/>
                <a:ea typeface="Merriweather"/>
                <a:cs typeface="Merriweather"/>
                <a:sym typeface="Merriweather"/>
              </a:defRPr>
            </a:lvl6pPr>
            <a:lvl7pPr indent="-304800" lvl="6" marL="3200400">
              <a:spcBef>
                <a:spcPts val="1600"/>
              </a:spcBef>
              <a:spcAft>
                <a:spcPts val="0"/>
              </a:spcAft>
              <a:buSzPts val="1200"/>
              <a:buFont typeface="Merriweather"/>
              <a:buChar char="●"/>
              <a:defRPr sz="1200">
                <a:latin typeface="Merriweather"/>
                <a:ea typeface="Merriweather"/>
                <a:cs typeface="Merriweather"/>
                <a:sym typeface="Merriweather"/>
              </a:defRPr>
            </a:lvl7pPr>
            <a:lvl8pPr indent="-304800" lvl="7" marL="3657600">
              <a:spcBef>
                <a:spcPts val="1600"/>
              </a:spcBef>
              <a:spcAft>
                <a:spcPts val="0"/>
              </a:spcAft>
              <a:buSzPts val="1200"/>
              <a:buFont typeface="Merriweather"/>
              <a:buChar char="○"/>
              <a:defRPr sz="1200">
                <a:latin typeface="Merriweather"/>
                <a:ea typeface="Merriweather"/>
                <a:cs typeface="Merriweather"/>
                <a:sym typeface="Merriweather"/>
              </a:defRPr>
            </a:lvl8pPr>
            <a:lvl9pPr indent="-304800" lvl="8" marL="4114800">
              <a:spcBef>
                <a:spcPts val="1600"/>
              </a:spcBef>
              <a:spcAft>
                <a:spcPts val="1600"/>
              </a:spcAft>
              <a:buSzPts val="1200"/>
              <a:buFont typeface="Merriweather"/>
              <a:buChar char="■"/>
              <a:defRPr sz="1200">
                <a:latin typeface="Merriweather"/>
                <a:ea typeface="Merriweather"/>
                <a:cs typeface="Merriweather"/>
                <a:sym typeface="Merriweather"/>
              </a:defRPr>
            </a:lvl9pPr>
          </a:lstStyle>
          <a:p/>
        </p:txBody>
      </p:sp>
      <p:sp>
        <p:nvSpPr>
          <p:cNvPr id="47" name="Google Shape;47;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atin typeface="Oswald Regular"/>
                <a:ea typeface="Oswald Regular"/>
                <a:cs typeface="Oswald Regular"/>
                <a:sym typeface="Oswald Regular"/>
              </a:defRPr>
            </a:lvl1pPr>
            <a:lvl2pPr lvl="1">
              <a:buNone/>
              <a:defRPr>
                <a:latin typeface="Oswald Regular"/>
                <a:ea typeface="Oswald Regular"/>
                <a:cs typeface="Oswald Regular"/>
                <a:sym typeface="Oswald Regular"/>
              </a:defRPr>
            </a:lvl2pPr>
            <a:lvl3pPr lvl="2">
              <a:buNone/>
              <a:defRPr>
                <a:latin typeface="Oswald Regular"/>
                <a:ea typeface="Oswald Regular"/>
                <a:cs typeface="Oswald Regular"/>
                <a:sym typeface="Oswald Regular"/>
              </a:defRPr>
            </a:lvl3pPr>
            <a:lvl4pPr lvl="3">
              <a:buNone/>
              <a:defRPr>
                <a:latin typeface="Oswald Regular"/>
                <a:ea typeface="Oswald Regular"/>
                <a:cs typeface="Oswald Regular"/>
                <a:sym typeface="Oswald Regular"/>
              </a:defRPr>
            </a:lvl4pPr>
            <a:lvl5pPr lvl="4">
              <a:buNone/>
              <a:defRPr>
                <a:latin typeface="Oswald Regular"/>
                <a:ea typeface="Oswald Regular"/>
                <a:cs typeface="Oswald Regular"/>
                <a:sym typeface="Oswald Regular"/>
              </a:defRPr>
            </a:lvl5pPr>
            <a:lvl6pPr lvl="5">
              <a:buNone/>
              <a:defRPr>
                <a:latin typeface="Oswald Regular"/>
                <a:ea typeface="Oswald Regular"/>
                <a:cs typeface="Oswald Regular"/>
                <a:sym typeface="Oswald Regular"/>
              </a:defRPr>
            </a:lvl6pPr>
            <a:lvl7pPr lvl="6">
              <a:buNone/>
              <a:defRPr>
                <a:latin typeface="Oswald Regular"/>
                <a:ea typeface="Oswald Regular"/>
                <a:cs typeface="Oswald Regular"/>
                <a:sym typeface="Oswald Regular"/>
              </a:defRPr>
            </a:lvl7pPr>
            <a:lvl8pPr lvl="7">
              <a:buNone/>
              <a:defRPr>
                <a:latin typeface="Oswald Regular"/>
                <a:ea typeface="Oswald Regular"/>
                <a:cs typeface="Oswald Regular"/>
                <a:sym typeface="Oswald Regular"/>
              </a:defRPr>
            </a:lvl8pPr>
            <a:lvl9pPr lvl="8">
              <a:buNone/>
              <a:defRPr>
                <a:latin typeface="Oswald Regular"/>
                <a:ea typeface="Oswald Regular"/>
                <a:cs typeface="Oswald Regular"/>
                <a:sym typeface="Oswald Regular"/>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8" name="Shape 48"/>
        <p:cNvGrpSpPr/>
        <p:nvPr/>
      </p:nvGrpSpPr>
      <p:grpSpPr>
        <a:xfrm>
          <a:off x="0" y="0"/>
          <a:ext cx="0" cy="0"/>
          <a:chOff x="0" y="0"/>
          <a:chExt cx="0" cy="0"/>
        </a:xfrm>
      </p:grpSpPr>
      <p:sp>
        <p:nvSpPr>
          <p:cNvPr id="49" name="Google Shape;49;p10"/>
          <p:cNvSpPr txBox="1"/>
          <p:nvPr>
            <p:ph idx="1" type="body"/>
          </p:nvPr>
        </p:nvSpPr>
        <p:spPr>
          <a:xfrm>
            <a:off x="319500" y="423372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p:txBody>
      </p:sp>
      <p:sp>
        <p:nvSpPr>
          <p:cNvPr id="50" name="Google Shape;50;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rina">
    <p:bg>
      <p:bgPr>
        <a:solidFill>
          <a:srgbClr val="6AA84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87900" y="458025"/>
            <a:ext cx="8368200" cy="6861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p:txBody>
      </p:sp>
      <p:sp>
        <p:nvSpPr>
          <p:cNvPr id="7" name="Google Shape;7;p1"/>
          <p:cNvSpPr txBox="1"/>
          <p:nvPr>
            <p:ph idx="1" type="body"/>
          </p:nvPr>
        </p:nvSpPr>
        <p:spPr>
          <a:xfrm>
            <a:off x="387900" y="1489824"/>
            <a:ext cx="8368200" cy="30789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1"/>
              </a:buClr>
              <a:buSzPts val="1800"/>
              <a:buFont typeface="Merriweather"/>
              <a:buChar char="●"/>
              <a:defRPr sz="1800">
                <a:solidFill>
                  <a:schemeClr val="dk1"/>
                </a:solidFill>
                <a:latin typeface="Merriweather"/>
                <a:ea typeface="Merriweather"/>
                <a:cs typeface="Merriweather"/>
                <a:sym typeface="Merriweather"/>
              </a:defRPr>
            </a:lvl1pPr>
            <a:lvl2pPr indent="-317500" lvl="1" marL="914400">
              <a:lnSpc>
                <a:spcPct val="115000"/>
              </a:lnSpc>
              <a:spcBef>
                <a:spcPts val="1600"/>
              </a:spcBef>
              <a:spcAft>
                <a:spcPts val="0"/>
              </a:spcAft>
              <a:buClr>
                <a:schemeClr val="dk1"/>
              </a:buClr>
              <a:buSzPts val="1400"/>
              <a:buFont typeface="Merriweather"/>
              <a:buChar char="○"/>
              <a:defRPr>
                <a:solidFill>
                  <a:schemeClr val="dk1"/>
                </a:solidFill>
                <a:latin typeface="Merriweather"/>
                <a:ea typeface="Merriweather"/>
                <a:cs typeface="Merriweather"/>
                <a:sym typeface="Merriweather"/>
              </a:defRPr>
            </a:lvl2pPr>
            <a:lvl3pPr indent="-317500" lvl="2" marL="1371600">
              <a:lnSpc>
                <a:spcPct val="115000"/>
              </a:lnSpc>
              <a:spcBef>
                <a:spcPts val="1600"/>
              </a:spcBef>
              <a:spcAft>
                <a:spcPts val="0"/>
              </a:spcAft>
              <a:buClr>
                <a:schemeClr val="dk1"/>
              </a:buClr>
              <a:buSzPts val="1400"/>
              <a:buFont typeface="Merriweather"/>
              <a:buChar char="■"/>
              <a:defRPr>
                <a:solidFill>
                  <a:schemeClr val="dk1"/>
                </a:solidFill>
                <a:latin typeface="Merriweather"/>
                <a:ea typeface="Merriweather"/>
                <a:cs typeface="Merriweather"/>
                <a:sym typeface="Merriweather"/>
              </a:defRPr>
            </a:lvl3pPr>
            <a:lvl4pPr indent="-317500" lvl="3" marL="1828800">
              <a:lnSpc>
                <a:spcPct val="115000"/>
              </a:lnSpc>
              <a:spcBef>
                <a:spcPts val="1600"/>
              </a:spcBef>
              <a:spcAft>
                <a:spcPts val="0"/>
              </a:spcAft>
              <a:buClr>
                <a:schemeClr val="dk1"/>
              </a:buClr>
              <a:buSzPts val="1400"/>
              <a:buFont typeface="Merriweather"/>
              <a:buChar char="●"/>
              <a:defRPr>
                <a:solidFill>
                  <a:schemeClr val="dk1"/>
                </a:solidFill>
                <a:latin typeface="Merriweather"/>
                <a:ea typeface="Merriweather"/>
                <a:cs typeface="Merriweather"/>
                <a:sym typeface="Merriweather"/>
              </a:defRPr>
            </a:lvl4pPr>
            <a:lvl5pPr indent="-317500" lvl="4" marL="2286000">
              <a:lnSpc>
                <a:spcPct val="115000"/>
              </a:lnSpc>
              <a:spcBef>
                <a:spcPts val="1600"/>
              </a:spcBef>
              <a:spcAft>
                <a:spcPts val="0"/>
              </a:spcAft>
              <a:buClr>
                <a:schemeClr val="dk1"/>
              </a:buClr>
              <a:buSzPts val="1400"/>
              <a:buFont typeface="Merriweather"/>
              <a:buChar char="○"/>
              <a:defRPr>
                <a:solidFill>
                  <a:schemeClr val="dk1"/>
                </a:solidFill>
                <a:latin typeface="Merriweather"/>
                <a:ea typeface="Merriweather"/>
                <a:cs typeface="Merriweather"/>
                <a:sym typeface="Merriweather"/>
              </a:defRPr>
            </a:lvl5pPr>
            <a:lvl6pPr indent="-317500" lvl="5" marL="2743200">
              <a:lnSpc>
                <a:spcPct val="115000"/>
              </a:lnSpc>
              <a:spcBef>
                <a:spcPts val="1600"/>
              </a:spcBef>
              <a:spcAft>
                <a:spcPts val="0"/>
              </a:spcAft>
              <a:buClr>
                <a:schemeClr val="dk1"/>
              </a:buClr>
              <a:buSzPts val="1400"/>
              <a:buFont typeface="Merriweather"/>
              <a:buChar char="■"/>
              <a:defRPr>
                <a:solidFill>
                  <a:schemeClr val="dk1"/>
                </a:solidFill>
                <a:latin typeface="Merriweather"/>
                <a:ea typeface="Merriweather"/>
                <a:cs typeface="Merriweather"/>
                <a:sym typeface="Merriweather"/>
              </a:defRPr>
            </a:lvl6pPr>
            <a:lvl7pPr indent="-317500" lvl="6" marL="3200400">
              <a:lnSpc>
                <a:spcPct val="115000"/>
              </a:lnSpc>
              <a:spcBef>
                <a:spcPts val="1600"/>
              </a:spcBef>
              <a:spcAft>
                <a:spcPts val="0"/>
              </a:spcAft>
              <a:buClr>
                <a:schemeClr val="dk1"/>
              </a:buClr>
              <a:buSzPts val="1400"/>
              <a:buFont typeface="Merriweather"/>
              <a:buChar char="●"/>
              <a:defRPr>
                <a:solidFill>
                  <a:schemeClr val="dk1"/>
                </a:solidFill>
                <a:latin typeface="Merriweather"/>
                <a:ea typeface="Merriweather"/>
                <a:cs typeface="Merriweather"/>
                <a:sym typeface="Merriweather"/>
              </a:defRPr>
            </a:lvl7pPr>
            <a:lvl8pPr indent="-317500" lvl="7" marL="3657600">
              <a:lnSpc>
                <a:spcPct val="115000"/>
              </a:lnSpc>
              <a:spcBef>
                <a:spcPts val="1600"/>
              </a:spcBef>
              <a:spcAft>
                <a:spcPts val="0"/>
              </a:spcAft>
              <a:buClr>
                <a:schemeClr val="dk1"/>
              </a:buClr>
              <a:buSzPts val="1400"/>
              <a:buFont typeface="Merriweather"/>
              <a:buChar char="○"/>
              <a:defRPr>
                <a:solidFill>
                  <a:schemeClr val="dk1"/>
                </a:solidFill>
                <a:latin typeface="Merriweather"/>
                <a:ea typeface="Merriweather"/>
                <a:cs typeface="Merriweather"/>
                <a:sym typeface="Merriweather"/>
              </a:defRPr>
            </a:lvl8pPr>
            <a:lvl9pPr indent="-317500" lvl="8" marL="4114800">
              <a:lnSpc>
                <a:spcPct val="115000"/>
              </a:lnSpc>
              <a:spcBef>
                <a:spcPts val="1600"/>
              </a:spcBef>
              <a:spcAft>
                <a:spcPts val="1600"/>
              </a:spcAft>
              <a:buClr>
                <a:schemeClr val="dk1"/>
              </a:buClr>
              <a:buSzPts val="1400"/>
              <a:buFont typeface="Merriweather"/>
              <a:buChar char="■"/>
              <a:defRPr>
                <a:solidFill>
                  <a:schemeClr val="dk1"/>
                </a:solidFill>
                <a:latin typeface="Merriweather"/>
                <a:ea typeface="Merriweather"/>
                <a:cs typeface="Merriweather"/>
                <a:sym typeface="Merriweather"/>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accent2"/>
                </a:solidFill>
                <a:latin typeface="Oswald Regular"/>
                <a:ea typeface="Oswald Regular"/>
                <a:cs typeface="Oswald Regular"/>
                <a:sym typeface="Oswald Regular"/>
              </a:defRPr>
            </a:lvl1pPr>
            <a:lvl2pPr lvl="1" algn="r">
              <a:buNone/>
              <a:defRPr sz="1000">
                <a:solidFill>
                  <a:schemeClr val="accent2"/>
                </a:solidFill>
                <a:latin typeface="Oswald Regular"/>
                <a:ea typeface="Oswald Regular"/>
                <a:cs typeface="Oswald Regular"/>
                <a:sym typeface="Oswald Regular"/>
              </a:defRPr>
            </a:lvl2pPr>
            <a:lvl3pPr lvl="2" algn="r">
              <a:buNone/>
              <a:defRPr sz="1000">
                <a:solidFill>
                  <a:schemeClr val="accent2"/>
                </a:solidFill>
                <a:latin typeface="Oswald Regular"/>
                <a:ea typeface="Oswald Regular"/>
                <a:cs typeface="Oswald Regular"/>
                <a:sym typeface="Oswald Regular"/>
              </a:defRPr>
            </a:lvl3pPr>
            <a:lvl4pPr lvl="3" algn="r">
              <a:buNone/>
              <a:defRPr sz="1000">
                <a:solidFill>
                  <a:schemeClr val="accent2"/>
                </a:solidFill>
                <a:latin typeface="Oswald Regular"/>
                <a:ea typeface="Oswald Regular"/>
                <a:cs typeface="Oswald Regular"/>
                <a:sym typeface="Oswald Regular"/>
              </a:defRPr>
            </a:lvl4pPr>
            <a:lvl5pPr lvl="4" algn="r">
              <a:buNone/>
              <a:defRPr sz="1000">
                <a:solidFill>
                  <a:schemeClr val="accent2"/>
                </a:solidFill>
                <a:latin typeface="Oswald Regular"/>
                <a:ea typeface="Oswald Regular"/>
                <a:cs typeface="Oswald Regular"/>
                <a:sym typeface="Oswald Regular"/>
              </a:defRPr>
            </a:lvl5pPr>
            <a:lvl6pPr lvl="5" algn="r">
              <a:buNone/>
              <a:defRPr sz="1000">
                <a:solidFill>
                  <a:schemeClr val="accent2"/>
                </a:solidFill>
                <a:latin typeface="Oswald Regular"/>
                <a:ea typeface="Oswald Regular"/>
                <a:cs typeface="Oswald Regular"/>
                <a:sym typeface="Oswald Regular"/>
              </a:defRPr>
            </a:lvl6pPr>
            <a:lvl7pPr lvl="6" algn="r">
              <a:buNone/>
              <a:defRPr sz="1000">
                <a:solidFill>
                  <a:schemeClr val="accent2"/>
                </a:solidFill>
                <a:latin typeface="Oswald Regular"/>
                <a:ea typeface="Oswald Regular"/>
                <a:cs typeface="Oswald Regular"/>
                <a:sym typeface="Oswald Regular"/>
              </a:defRPr>
            </a:lvl7pPr>
            <a:lvl8pPr lvl="7" algn="r">
              <a:buNone/>
              <a:defRPr sz="1000">
                <a:solidFill>
                  <a:schemeClr val="accent2"/>
                </a:solidFill>
                <a:latin typeface="Oswald Regular"/>
                <a:ea typeface="Oswald Regular"/>
                <a:cs typeface="Oswald Regular"/>
                <a:sym typeface="Oswald Regular"/>
              </a:defRPr>
            </a:lvl8pPr>
            <a:lvl9pPr lvl="8" algn="r">
              <a:buNone/>
              <a:defRPr sz="1000">
                <a:solidFill>
                  <a:schemeClr val="accent2"/>
                </a:solidFill>
                <a:latin typeface="Oswald Regular"/>
                <a:ea typeface="Oswald Regular"/>
                <a:cs typeface="Oswald Regular"/>
                <a:sym typeface="Oswald Regular"/>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19.png"/><Relationship Id="rId4" Type="http://schemas.openxmlformats.org/officeDocument/2006/relationships/image" Target="../media/image20.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www.youtube.com/watch?v=VUQqOyrOy3g" TargetMode="External"/><Relationship Id="rId4" Type="http://schemas.openxmlformats.org/officeDocument/2006/relationships/image" Target="../media/image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10.png"/><Relationship Id="rId6"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2.png"/><Relationship Id="rId4" Type="http://schemas.openxmlformats.org/officeDocument/2006/relationships/image" Target="../media/image18.png"/><Relationship Id="rId5"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8.png"/><Relationship Id="rId4" Type="http://schemas.openxmlformats.org/officeDocument/2006/relationships/image" Target="../media/image12.png"/><Relationship Id="rId5"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mailto:sustain@d.umn.edu" TargetMode="Externa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7.xml"/><Relationship Id="rId3" Type="http://schemas.openxmlformats.org/officeDocument/2006/relationships/image" Target="../media/image1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pic>
        <p:nvPicPr>
          <p:cNvPr id="62" name="Google Shape;62;p13"/>
          <p:cNvPicPr preferRelativeResize="0"/>
          <p:nvPr/>
        </p:nvPicPr>
        <p:blipFill rotWithShape="1">
          <a:blip r:embed="rId3">
            <a:alphaModFix/>
          </a:blip>
          <a:srcRect b="28284" l="22521" r="17179" t="22746"/>
          <a:stretch/>
        </p:blipFill>
        <p:spPr>
          <a:xfrm>
            <a:off x="339125" y="222375"/>
            <a:ext cx="3669798" cy="4605976"/>
          </a:xfrm>
          <a:prstGeom prst="rect">
            <a:avLst/>
          </a:prstGeom>
          <a:noFill/>
          <a:ln>
            <a:noFill/>
          </a:ln>
        </p:spPr>
      </p:pic>
      <p:sp>
        <p:nvSpPr>
          <p:cNvPr id="63" name="Google Shape;63;p13"/>
          <p:cNvSpPr txBox="1"/>
          <p:nvPr/>
        </p:nvSpPr>
        <p:spPr>
          <a:xfrm>
            <a:off x="164050" y="154950"/>
            <a:ext cx="741600" cy="6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Merriweather"/>
              <a:ea typeface="Merriweather"/>
              <a:cs typeface="Merriweather"/>
              <a:sym typeface="Merriweather"/>
            </a:endParaRPr>
          </a:p>
        </p:txBody>
      </p:sp>
      <p:pic>
        <p:nvPicPr>
          <p:cNvPr id="64" name="Google Shape;64;p13"/>
          <p:cNvPicPr preferRelativeResize="0"/>
          <p:nvPr/>
        </p:nvPicPr>
        <p:blipFill>
          <a:blip r:embed="rId4">
            <a:alphaModFix/>
          </a:blip>
          <a:stretch>
            <a:fillRect/>
          </a:stretch>
        </p:blipFill>
        <p:spPr>
          <a:xfrm>
            <a:off x="4572000" y="-990387"/>
            <a:ext cx="4687649" cy="7031500"/>
          </a:xfrm>
          <a:prstGeom prst="rect">
            <a:avLst/>
          </a:prstGeom>
          <a:noFill/>
          <a:ln>
            <a:noFill/>
          </a:ln>
        </p:spPr>
      </p:pic>
      <p:sp>
        <p:nvSpPr>
          <p:cNvPr id="65" name="Google Shape;65;p13"/>
          <p:cNvSpPr txBox="1"/>
          <p:nvPr/>
        </p:nvSpPr>
        <p:spPr>
          <a:xfrm>
            <a:off x="2767775" y="3302500"/>
            <a:ext cx="255000" cy="2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latin typeface="Impact"/>
                <a:ea typeface="Impact"/>
                <a:cs typeface="Impact"/>
                <a:sym typeface="Impact"/>
              </a:rPr>
              <a:t>.</a:t>
            </a:r>
            <a:endParaRPr sz="4800">
              <a:solidFill>
                <a:srgbClr val="FFFFFF"/>
              </a:solidFill>
              <a:latin typeface="Impact"/>
              <a:ea typeface="Impact"/>
              <a:cs typeface="Impact"/>
              <a:sym typeface="Impac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OBJECTIVE #1: STRATEGIC INITIATIVE</a:t>
            </a:r>
            <a:endParaRPr/>
          </a:p>
        </p:txBody>
      </p:sp>
      <p:sp>
        <p:nvSpPr>
          <p:cNvPr id="118" name="Google Shape;118;p22"/>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sz="2400"/>
              <a:t>S</a:t>
            </a:r>
            <a:r>
              <a:rPr b="1" lang="en" sz="2400"/>
              <a:t>trategic Initiative</a:t>
            </a:r>
            <a:r>
              <a:rPr lang="en" sz="2400"/>
              <a:t>: </a:t>
            </a:r>
            <a:r>
              <a:rPr lang="en" sz="2400">
                <a:solidFill>
                  <a:srgbClr val="FFFFFF"/>
                </a:solidFill>
              </a:rPr>
              <a:t>Creating an awareness campaign to educate the University of Minnesota Duluth students, staff, faculty, and anyone else that is on campus.</a:t>
            </a:r>
            <a:endParaRPr sz="24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OBJECTIVE #1: TACTICS</a:t>
            </a:r>
            <a:endParaRPr/>
          </a:p>
        </p:txBody>
      </p:sp>
      <p:sp>
        <p:nvSpPr>
          <p:cNvPr id="124" name="Google Shape;124;p23"/>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b="1" lang="en" sz="2400"/>
              <a:t>Tactic #1:</a:t>
            </a:r>
            <a:r>
              <a:rPr lang="en" sz="2400"/>
              <a:t> Creating visual aids such as stickers, posters, and videos to help enforce sustainable waste practices</a:t>
            </a:r>
            <a:endParaRPr sz="2400"/>
          </a:p>
          <a:p>
            <a:pPr indent="-381000" lvl="0" marL="457200" rtl="0" algn="l">
              <a:spcBef>
                <a:spcPts val="0"/>
              </a:spcBef>
              <a:spcAft>
                <a:spcPts val="0"/>
              </a:spcAft>
              <a:buSzPts val="2400"/>
              <a:buChar char="●"/>
            </a:pPr>
            <a:r>
              <a:rPr b="1" lang="en" sz="2400"/>
              <a:t>Tactic #2:</a:t>
            </a:r>
            <a:r>
              <a:rPr lang="en" sz="2400"/>
              <a:t> Creating a sense of urgency in order to save our resources on this planet. </a:t>
            </a:r>
            <a:endParaRPr sz="2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24"/>
          <p:cNvSpPr txBox="1"/>
          <p:nvPr>
            <p:ph type="title"/>
          </p:nvPr>
        </p:nvSpPr>
        <p:spPr>
          <a:xfrm>
            <a:off x="291975" y="376925"/>
            <a:ext cx="4045200" cy="2150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MARKETING COMMUNICATIONS OBJECTIVE #2</a:t>
            </a:r>
            <a:endParaRPr/>
          </a:p>
        </p:txBody>
      </p:sp>
      <p:sp>
        <p:nvSpPr>
          <p:cNvPr id="130" name="Google Shape;130;p24"/>
          <p:cNvSpPr txBox="1"/>
          <p:nvPr>
            <p:ph idx="2" type="body"/>
          </p:nvPr>
        </p:nvSpPr>
        <p:spPr>
          <a:xfrm>
            <a:off x="4972275" y="1179875"/>
            <a:ext cx="3837000" cy="344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b="1" lang="en"/>
              <a:t>Long-Term Objective:</a:t>
            </a:r>
            <a:r>
              <a:rPr lang="en"/>
              <a:t> Within 4 years of the initiation of our recommendations, the amount of recyclables in the waste bin will decrease to 17.28%, the amount of compost in waste will decrease to 16.96%, the amount of liquids in waste will decrease to 3.36%, and the amount of trash in waste bin will increase to 62.4%.</a:t>
            </a:r>
            <a:endParaRPr/>
          </a:p>
          <a:p>
            <a:pPr indent="0" lvl="0" marL="0" rtl="0" algn="l">
              <a:spcBef>
                <a:spcPts val="1600"/>
              </a:spcBef>
              <a:spcAft>
                <a:spcPts val="1600"/>
              </a:spcAft>
              <a:buNone/>
            </a:pPr>
            <a:r>
              <a:t/>
            </a:r>
            <a:endParaRPr sz="2000"/>
          </a:p>
        </p:txBody>
      </p:sp>
      <p:pic>
        <p:nvPicPr>
          <p:cNvPr id="131" name="Google Shape;131;p24"/>
          <p:cNvPicPr preferRelativeResize="0"/>
          <p:nvPr/>
        </p:nvPicPr>
        <p:blipFill rotWithShape="1">
          <a:blip r:embed="rId3">
            <a:alphaModFix/>
          </a:blip>
          <a:srcRect b="-1408" l="-802" r="-792" t="-1408"/>
          <a:stretch/>
        </p:blipFill>
        <p:spPr>
          <a:xfrm>
            <a:off x="630725" y="2625250"/>
            <a:ext cx="3367726" cy="19631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5" name="Shape 135"/>
        <p:cNvGrpSpPr/>
        <p:nvPr/>
      </p:nvGrpSpPr>
      <p:grpSpPr>
        <a:xfrm>
          <a:off x="0" y="0"/>
          <a:ext cx="0" cy="0"/>
          <a:chOff x="0" y="0"/>
          <a:chExt cx="0" cy="0"/>
        </a:xfrm>
      </p:grpSpPr>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6"/>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OBJECTIVE #2: STRATEGIC INITIATIVE</a:t>
            </a:r>
            <a:endParaRPr/>
          </a:p>
        </p:txBody>
      </p:sp>
      <p:sp>
        <p:nvSpPr>
          <p:cNvPr id="141" name="Google Shape;141;p26"/>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FFFFFF"/>
                </a:solidFill>
              </a:rPr>
              <a:t>Strategic Initiative:</a:t>
            </a:r>
            <a:r>
              <a:rPr lang="en" sz="2400">
                <a:solidFill>
                  <a:srgbClr val="FFFFFF"/>
                </a:solidFill>
              </a:rPr>
              <a:t> Encouragement of proper waste sorting on campus long-term.</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7"/>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OBJECTIVE #</a:t>
            </a:r>
            <a:r>
              <a:rPr lang="en"/>
              <a:t>2</a:t>
            </a:r>
            <a:r>
              <a:rPr lang="en"/>
              <a:t>: TACTICS</a:t>
            </a:r>
            <a:endParaRPr/>
          </a:p>
        </p:txBody>
      </p:sp>
      <p:sp>
        <p:nvSpPr>
          <p:cNvPr id="147" name="Google Shape;147;p27"/>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Char char="●"/>
            </a:pPr>
            <a:r>
              <a:rPr b="1" lang="en" sz="2400"/>
              <a:t>Tactic #1</a:t>
            </a:r>
            <a:r>
              <a:rPr lang="en" sz="2400"/>
              <a:t>: Creating a 4 year rotational sustainability plan that involves a different focus each year to improve overall awareness of campus initiatives.</a:t>
            </a:r>
            <a:endParaRPr sz="2400"/>
          </a:p>
          <a:p>
            <a:pPr indent="-381000" lvl="0" marL="457200" rtl="0" algn="l">
              <a:spcBef>
                <a:spcPts val="0"/>
              </a:spcBef>
              <a:spcAft>
                <a:spcPts val="0"/>
              </a:spcAft>
              <a:buSzPts val="2400"/>
              <a:buChar char="●"/>
            </a:pPr>
            <a:r>
              <a:rPr b="1" lang="en" sz="2400"/>
              <a:t>Tactic #2</a:t>
            </a:r>
            <a:r>
              <a:rPr lang="en" sz="2400"/>
              <a:t>: Being consistent with the content that is posted and how it is displayed.</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28"/>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MEDIA OUTLETS</a:t>
            </a:r>
            <a:endParaRPr/>
          </a:p>
        </p:txBody>
      </p:sp>
      <p:sp>
        <p:nvSpPr>
          <p:cNvPr id="153" name="Google Shape;153;p28"/>
          <p:cNvSpPr txBox="1"/>
          <p:nvPr>
            <p:ph idx="1" type="body"/>
          </p:nvPr>
        </p:nvSpPr>
        <p:spPr>
          <a:xfrm>
            <a:off x="387900" y="1294350"/>
            <a:ext cx="8368200" cy="3613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Arial"/>
                <a:ea typeface="Arial"/>
                <a:cs typeface="Arial"/>
                <a:sym typeface="Arial"/>
              </a:rPr>
              <a:t>KUMD Advertising</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$15 per ad for 20 second spot </a:t>
            </a:r>
            <a:endParaRPr sz="1100">
              <a:latin typeface="Arial"/>
              <a:ea typeface="Arial"/>
              <a:cs typeface="Arial"/>
              <a:sym typeface="Arial"/>
            </a:endParaRPr>
          </a:p>
          <a:p>
            <a:pPr indent="0" lvl="0" marL="0" rtl="0" algn="l">
              <a:spcBef>
                <a:spcPts val="0"/>
              </a:spcBef>
              <a:spcAft>
                <a:spcPts val="0"/>
              </a:spcAft>
              <a:buNone/>
            </a:pPr>
            <a:r>
              <a:rPr lang="en" sz="1100">
                <a:latin typeface="Arial"/>
                <a:ea typeface="Arial"/>
                <a:cs typeface="Arial"/>
                <a:sym typeface="Arial"/>
              </a:rPr>
              <a:t>The Bark</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$75 for print ad</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$50 for online for a week</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Social media→ $50 per post</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Video→ 10 second is $100/video at the beginning as an ad before a longer video and $75 for at the end of the video.</a:t>
            </a:r>
            <a:endParaRPr sz="1100">
              <a:latin typeface="Arial"/>
              <a:ea typeface="Arial"/>
              <a:cs typeface="Arial"/>
              <a:sym typeface="Arial"/>
            </a:endParaRPr>
          </a:p>
          <a:p>
            <a:pPr indent="0" lvl="0" marL="0" rtl="0" algn="l">
              <a:spcBef>
                <a:spcPts val="0"/>
              </a:spcBef>
              <a:spcAft>
                <a:spcPts val="0"/>
              </a:spcAft>
              <a:buNone/>
            </a:pPr>
            <a:r>
              <a:rPr lang="en" sz="1100">
                <a:latin typeface="Arial"/>
                <a:ea typeface="Arial"/>
                <a:cs typeface="Arial"/>
                <a:sym typeface="Arial"/>
              </a:rPr>
              <a:t>Facebook</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The minimum cost of a boosted facebook post is $1 per day.</a:t>
            </a:r>
            <a:endParaRPr sz="1100">
              <a:latin typeface="Arial"/>
              <a:ea typeface="Arial"/>
              <a:cs typeface="Arial"/>
              <a:sym typeface="Arial"/>
            </a:endParaRPr>
          </a:p>
          <a:p>
            <a:pPr indent="0" lvl="0" marL="0" rtl="0" algn="l">
              <a:spcBef>
                <a:spcPts val="0"/>
              </a:spcBef>
              <a:spcAft>
                <a:spcPts val="0"/>
              </a:spcAft>
              <a:buNone/>
            </a:pPr>
            <a:r>
              <a:rPr lang="en" sz="1100">
                <a:latin typeface="Arial"/>
                <a:ea typeface="Arial"/>
                <a:cs typeface="Arial"/>
                <a:sym typeface="Arial"/>
              </a:rPr>
              <a:t>Google ads</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Based on an auction system </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Average Cost Per Click in Google ads is between $1 and $2 on the search network</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Most expensive keywords in Google ads and Bing ads cost $50 or more per click. </a:t>
            </a:r>
            <a:endParaRPr sz="1100">
              <a:latin typeface="Arial"/>
              <a:ea typeface="Arial"/>
              <a:cs typeface="Arial"/>
              <a:sym typeface="Arial"/>
            </a:endParaRPr>
          </a:p>
          <a:p>
            <a:pPr indent="0" lvl="0" marL="0" rtl="0" algn="l">
              <a:spcBef>
                <a:spcPts val="0"/>
              </a:spcBef>
              <a:spcAft>
                <a:spcPts val="0"/>
              </a:spcAft>
              <a:buNone/>
            </a:pPr>
            <a:r>
              <a:rPr lang="en" sz="1100">
                <a:latin typeface="Arial"/>
                <a:ea typeface="Arial"/>
                <a:cs typeface="Arial"/>
                <a:sym typeface="Arial"/>
              </a:rPr>
              <a:t>Ad for Sporting events</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No associated cost for UMD approved groups</a:t>
            </a:r>
            <a:endParaRPr sz="1100">
              <a:latin typeface="Arial"/>
              <a:ea typeface="Arial"/>
              <a:cs typeface="Arial"/>
              <a:sym typeface="Arial"/>
            </a:endParaRPr>
          </a:p>
          <a:p>
            <a:pPr indent="0" lvl="0" marL="0" rtl="0" algn="l">
              <a:spcBef>
                <a:spcPts val="0"/>
              </a:spcBef>
              <a:spcAft>
                <a:spcPts val="0"/>
              </a:spcAft>
              <a:buNone/>
            </a:pPr>
            <a:r>
              <a:rPr lang="en" sz="1100">
                <a:latin typeface="Arial"/>
                <a:ea typeface="Arial"/>
                <a:cs typeface="Arial"/>
                <a:sym typeface="Arial"/>
              </a:rPr>
              <a:t>Rotary Bulletin/Regular (14’ x 48’)</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Location I-35 at 19th Ave E</a:t>
            </a:r>
            <a:endParaRPr sz="1100">
              <a:latin typeface="Arial"/>
              <a:ea typeface="Arial"/>
              <a:cs typeface="Arial"/>
              <a:sym typeface="Arial"/>
            </a:endParaRPr>
          </a:p>
          <a:p>
            <a:pPr indent="-298450" lvl="0" marL="457200" rtl="0" algn="l">
              <a:spcBef>
                <a:spcPts val="0"/>
              </a:spcBef>
              <a:spcAft>
                <a:spcPts val="0"/>
              </a:spcAft>
              <a:buSzPts val="1100"/>
              <a:buFont typeface="Arial"/>
              <a:buChar char="-"/>
            </a:pPr>
            <a:r>
              <a:rPr lang="en" sz="1100">
                <a:latin typeface="Arial"/>
                <a:ea typeface="Arial"/>
                <a:cs typeface="Arial"/>
                <a:sym typeface="Arial"/>
              </a:rPr>
              <a:t>Price $1,800 - $3,900 in a 4 week period</a:t>
            </a:r>
            <a:endParaRPr sz="1100">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29"/>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VIDEO</a:t>
            </a:r>
            <a:endParaRPr/>
          </a:p>
        </p:txBody>
      </p:sp>
      <p:pic>
        <p:nvPicPr>
          <p:cNvPr id="159" name="Google Shape;159;p29" title="Sustainability Video Updated">
            <a:hlinkClick r:id="rId3"/>
          </p:cNvPr>
          <p:cNvPicPr preferRelativeResize="0"/>
          <p:nvPr/>
        </p:nvPicPr>
        <p:blipFill>
          <a:blip r:embed="rId4">
            <a:alphaModFix/>
          </a:blip>
          <a:stretch>
            <a:fillRect/>
          </a:stretch>
        </p:blipFill>
        <p:spPr>
          <a:xfrm>
            <a:off x="2168925" y="263000"/>
            <a:ext cx="6259500" cy="46946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sp>
        <p:nvSpPr>
          <p:cNvPr id="164" name="Google Shape;164;p30"/>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GARBAGE CAN STICKERS</a:t>
            </a:r>
            <a:endParaRPr/>
          </a:p>
        </p:txBody>
      </p:sp>
      <p:sp>
        <p:nvSpPr>
          <p:cNvPr id="165" name="Google Shape;165;p30"/>
          <p:cNvSpPr/>
          <p:nvPr/>
        </p:nvSpPr>
        <p:spPr>
          <a:xfrm>
            <a:off x="4970750" y="3136725"/>
            <a:ext cx="3581700" cy="14814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30"/>
          <p:cNvSpPr/>
          <p:nvPr/>
        </p:nvSpPr>
        <p:spPr>
          <a:xfrm>
            <a:off x="4951975" y="1448050"/>
            <a:ext cx="3600600" cy="14814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7" name="Google Shape;167;p30"/>
          <p:cNvPicPr preferRelativeResize="0"/>
          <p:nvPr/>
        </p:nvPicPr>
        <p:blipFill>
          <a:blip r:embed="rId3">
            <a:alphaModFix/>
          </a:blip>
          <a:stretch>
            <a:fillRect/>
          </a:stretch>
        </p:blipFill>
        <p:spPr>
          <a:xfrm>
            <a:off x="4952050" y="1417225"/>
            <a:ext cx="3600450" cy="1543050"/>
          </a:xfrm>
          <a:prstGeom prst="rect">
            <a:avLst/>
          </a:prstGeom>
          <a:noFill/>
          <a:ln>
            <a:noFill/>
          </a:ln>
        </p:spPr>
      </p:pic>
      <p:pic>
        <p:nvPicPr>
          <p:cNvPr id="168" name="Google Shape;168;p30"/>
          <p:cNvPicPr preferRelativeResize="0"/>
          <p:nvPr/>
        </p:nvPicPr>
        <p:blipFill>
          <a:blip r:embed="rId4">
            <a:alphaModFix/>
          </a:blip>
          <a:stretch>
            <a:fillRect/>
          </a:stretch>
        </p:blipFill>
        <p:spPr>
          <a:xfrm>
            <a:off x="4952050" y="3136725"/>
            <a:ext cx="3600450" cy="1543050"/>
          </a:xfrm>
          <a:prstGeom prst="rect">
            <a:avLst/>
          </a:prstGeom>
          <a:noFill/>
          <a:ln>
            <a:noFill/>
          </a:ln>
        </p:spPr>
      </p:pic>
      <p:sp>
        <p:nvSpPr>
          <p:cNvPr id="169" name="Google Shape;169;p30"/>
          <p:cNvSpPr/>
          <p:nvPr/>
        </p:nvSpPr>
        <p:spPr>
          <a:xfrm>
            <a:off x="928575" y="1448050"/>
            <a:ext cx="3600600" cy="14814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0" name="Google Shape;170;p30"/>
          <p:cNvPicPr preferRelativeResize="0"/>
          <p:nvPr/>
        </p:nvPicPr>
        <p:blipFill>
          <a:blip r:embed="rId5">
            <a:alphaModFix/>
          </a:blip>
          <a:stretch>
            <a:fillRect/>
          </a:stretch>
        </p:blipFill>
        <p:spPr>
          <a:xfrm>
            <a:off x="928650" y="1417225"/>
            <a:ext cx="3600450" cy="1543050"/>
          </a:xfrm>
          <a:prstGeom prst="rect">
            <a:avLst/>
          </a:prstGeom>
          <a:noFill/>
          <a:ln>
            <a:noFill/>
          </a:ln>
        </p:spPr>
      </p:pic>
      <p:sp>
        <p:nvSpPr>
          <p:cNvPr id="171" name="Google Shape;171;p30"/>
          <p:cNvSpPr/>
          <p:nvPr/>
        </p:nvSpPr>
        <p:spPr>
          <a:xfrm>
            <a:off x="928575" y="3136725"/>
            <a:ext cx="3600600" cy="1481400"/>
          </a:xfrm>
          <a:prstGeom prst="rect">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2" name="Google Shape;172;p30"/>
          <p:cNvPicPr preferRelativeResize="0"/>
          <p:nvPr/>
        </p:nvPicPr>
        <p:blipFill>
          <a:blip r:embed="rId6">
            <a:alphaModFix/>
          </a:blip>
          <a:stretch>
            <a:fillRect/>
          </a:stretch>
        </p:blipFill>
        <p:spPr>
          <a:xfrm>
            <a:off x="928650" y="3136725"/>
            <a:ext cx="3600450" cy="15430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
        <p:nvSpPr>
          <p:cNvPr id="177" name="Google Shape;177;p31"/>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LIQUID DUMPING BINS</a:t>
            </a:r>
            <a:endParaRPr/>
          </a:p>
        </p:txBody>
      </p:sp>
      <p:pic>
        <p:nvPicPr>
          <p:cNvPr id="178" name="Google Shape;178;p31"/>
          <p:cNvPicPr preferRelativeResize="0"/>
          <p:nvPr/>
        </p:nvPicPr>
        <p:blipFill>
          <a:blip r:embed="rId3">
            <a:alphaModFix/>
          </a:blip>
          <a:stretch>
            <a:fillRect/>
          </a:stretch>
        </p:blipFill>
        <p:spPr>
          <a:xfrm>
            <a:off x="976300" y="1409050"/>
            <a:ext cx="7191400" cy="3317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 name="Shape 69"/>
        <p:cNvGrpSpPr/>
        <p:nvPr/>
      </p:nvGrpSpPr>
      <p:grpSpPr>
        <a:xfrm>
          <a:off x="0" y="0"/>
          <a:ext cx="0" cy="0"/>
          <a:chOff x="0" y="0"/>
          <a:chExt cx="0" cy="0"/>
        </a:xfrm>
      </p:grpSpPr>
      <p:sp>
        <p:nvSpPr>
          <p:cNvPr id="70" name="Google Shape;70;p14"/>
          <p:cNvSpPr txBox="1"/>
          <p:nvPr>
            <p:ph type="ctrTitle"/>
          </p:nvPr>
        </p:nvSpPr>
        <p:spPr>
          <a:xfrm>
            <a:off x="1680302" y="843350"/>
            <a:ext cx="5783400" cy="14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WASTE MANAGEMENT AND SUSTAINABILITY</a:t>
            </a:r>
            <a:endParaRPr/>
          </a:p>
        </p:txBody>
      </p:sp>
      <p:sp>
        <p:nvSpPr>
          <p:cNvPr id="71" name="Google Shape;71;p14"/>
          <p:cNvSpPr txBox="1"/>
          <p:nvPr>
            <p:ph idx="1" type="subTitle"/>
          </p:nvPr>
        </p:nvSpPr>
        <p:spPr>
          <a:xfrm>
            <a:off x="4572000" y="2633925"/>
            <a:ext cx="2891700" cy="1824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000">
                <a:latin typeface="Merriweather"/>
                <a:ea typeface="Merriweather"/>
                <a:cs typeface="Merriweather"/>
                <a:sym typeface="Merriweather"/>
              </a:rPr>
              <a:t>Cole Sherwin</a:t>
            </a:r>
            <a:endParaRPr sz="2000">
              <a:latin typeface="Merriweather"/>
              <a:ea typeface="Merriweather"/>
              <a:cs typeface="Merriweather"/>
              <a:sym typeface="Merriweather"/>
            </a:endParaRPr>
          </a:p>
          <a:p>
            <a:pPr indent="0" lvl="0" marL="0" rtl="0" algn="ctr">
              <a:spcBef>
                <a:spcPts val="0"/>
              </a:spcBef>
              <a:spcAft>
                <a:spcPts val="0"/>
              </a:spcAft>
              <a:buNone/>
            </a:pPr>
            <a:r>
              <a:rPr lang="en" sz="2000">
                <a:latin typeface="Merriweather"/>
                <a:ea typeface="Merriweather"/>
                <a:cs typeface="Merriweather"/>
                <a:sym typeface="Merriweather"/>
              </a:rPr>
              <a:t>Megan McCarty</a:t>
            </a:r>
            <a:endParaRPr sz="2000">
              <a:latin typeface="Merriweather"/>
              <a:ea typeface="Merriweather"/>
              <a:cs typeface="Merriweather"/>
              <a:sym typeface="Merriweather"/>
            </a:endParaRPr>
          </a:p>
          <a:p>
            <a:pPr indent="0" lvl="0" marL="0" rtl="0" algn="ctr">
              <a:spcBef>
                <a:spcPts val="0"/>
              </a:spcBef>
              <a:spcAft>
                <a:spcPts val="0"/>
              </a:spcAft>
              <a:buNone/>
            </a:pPr>
            <a:r>
              <a:rPr lang="en" sz="2000">
                <a:latin typeface="Merriweather"/>
                <a:ea typeface="Merriweather"/>
                <a:cs typeface="Merriweather"/>
                <a:sym typeface="Merriweather"/>
              </a:rPr>
              <a:t>Grace Wateland</a:t>
            </a:r>
            <a:endParaRPr sz="2000">
              <a:latin typeface="Merriweather"/>
              <a:ea typeface="Merriweather"/>
              <a:cs typeface="Merriweather"/>
              <a:sym typeface="Merriweather"/>
            </a:endParaRPr>
          </a:p>
          <a:p>
            <a:pPr indent="0" lvl="0" marL="0" rtl="0" algn="ctr">
              <a:spcBef>
                <a:spcPts val="0"/>
              </a:spcBef>
              <a:spcAft>
                <a:spcPts val="0"/>
              </a:spcAft>
              <a:buNone/>
            </a:pPr>
            <a:r>
              <a:rPr lang="en" sz="2000">
                <a:latin typeface="Merriweather"/>
                <a:ea typeface="Merriweather"/>
                <a:cs typeface="Merriweather"/>
                <a:sym typeface="Merriweather"/>
              </a:rPr>
              <a:t>David Voss</a:t>
            </a:r>
            <a:endParaRPr sz="2000">
              <a:latin typeface="Merriweather"/>
              <a:ea typeface="Merriweather"/>
              <a:cs typeface="Merriweather"/>
              <a:sym typeface="Merriweather"/>
            </a:endParaRPr>
          </a:p>
          <a:p>
            <a:pPr indent="0" lvl="0" marL="0" rtl="0" algn="ctr">
              <a:spcBef>
                <a:spcPts val="0"/>
              </a:spcBef>
              <a:spcAft>
                <a:spcPts val="0"/>
              </a:spcAft>
              <a:buNone/>
            </a:pPr>
            <a:r>
              <a:rPr lang="en" sz="2000">
                <a:latin typeface="Merriweather"/>
                <a:ea typeface="Merriweather"/>
                <a:cs typeface="Merriweather"/>
                <a:sym typeface="Merriweather"/>
              </a:rPr>
              <a:t>Riley Primus</a:t>
            </a:r>
            <a:endParaRPr sz="2000">
              <a:latin typeface="Merriweather"/>
              <a:ea typeface="Merriweather"/>
              <a:cs typeface="Merriweather"/>
              <a:sym typeface="Merriweather"/>
            </a:endParaRPr>
          </a:p>
        </p:txBody>
      </p:sp>
      <p:sp>
        <p:nvSpPr>
          <p:cNvPr id="72" name="Google Shape;72;p14"/>
          <p:cNvSpPr txBox="1"/>
          <p:nvPr>
            <p:ph idx="1" type="subTitle"/>
          </p:nvPr>
        </p:nvSpPr>
        <p:spPr>
          <a:xfrm>
            <a:off x="1680300" y="3164775"/>
            <a:ext cx="2891700" cy="762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000">
                <a:latin typeface="Merriweather"/>
                <a:ea typeface="Merriweather"/>
                <a:cs typeface="Merriweather"/>
                <a:sym typeface="Merriweather"/>
              </a:rPr>
              <a:t>EMSA</a:t>
            </a:r>
            <a:endParaRPr sz="2000">
              <a:latin typeface="Merriweather"/>
              <a:ea typeface="Merriweather"/>
              <a:cs typeface="Merriweather"/>
              <a:sym typeface="Merriweather"/>
            </a:endParaRPr>
          </a:p>
          <a:p>
            <a:pPr indent="0" lvl="0" marL="0" rtl="0" algn="ctr">
              <a:spcBef>
                <a:spcPts val="0"/>
              </a:spcBef>
              <a:spcAft>
                <a:spcPts val="0"/>
              </a:spcAft>
              <a:buNone/>
            </a:pPr>
            <a:r>
              <a:rPr lang="en" sz="2000">
                <a:latin typeface="Merriweather"/>
                <a:ea typeface="Merriweather"/>
                <a:cs typeface="Merriweather"/>
                <a:sym typeface="Merriweather"/>
              </a:rPr>
              <a:t>Team</a:t>
            </a:r>
            <a:endParaRPr sz="2000">
              <a:latin typeface="Merriweather"/>
              <a:ea typeface="Merriweather"/>
              <a:cs typeface="Merriweather"/>
              <a:sym typeface="Merriweathe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32"/>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FOOD COURT TRAYS</a:t>
            </a:r>
            <a:endParaRPr/>
          </a:p>
        </p:txBody>
      </p:sp>
      <p:pic>
        <p:nvPicPr>
          <p:cNvPr id="184" name="Google Shape;184;p32"/>
          <p:cNvPicPr preferRelativeResize="0"/>
          <p:nvPr/>
        </p:nvPicPr>
        <p:blipFill>
          <a:blip r:embed="rId3">
            <a:alphaModFix/>
          </a:blip>
          <a:stretch>
            <a:fillRect/>
          </a:stretch>
        </p:blipFill>
        <p:spPr>
          <a:xfrm>
            <a:off x="-1028750" y="-1688500"/>
            <a:ext cx="4970774" cy="7683123"/>
          </a:xfrm>
          <a:prstGeom prst="rect">
            <a:avLst/>
          </a:prstGeom>
          <a:noFill/>
          <a:ln>
            <a:noFill/>
          </a:ln>
        </p:spPr>
      </p:pic>
      <p:pic>
        <p:nvPicPr>
          <p:cNvPr id="185" name="Google Shape;185;p32"/>
          <p:cNvPicPr preferRelativeResize="0"/>
          <p:nvPr/>
        </p:nvPicPr>
        <p:blipFill>
          <a:blip r:embed="rId4">
            <a:alphaModFix/>
          </a:blip>
          <a:stretch>
            <a:fillRect/>
          </a:stretch>
        </p:blipFill>
        <p:spPr>
          <a:xfrm>
            <a:off x="1687874" y="-1730400"/>
            <a:ext cx="5156724" cy="7970524"/>
          </a:xfrm>
          <a:prstGeom prst="rect">
            <a:avLst/>
          </a:prstGeom>
          <a:noFill/>
          <a:ln>
            <a:noFill/>
          </a:ln>
        </p:spPr>
      </p:pic>
      <p:pic>
        <p:nvPicPr>
          <p:cNvPr id="186" name="Google Shape;186;p32"/>
          <p:cNvPicPr preferRelativeResize="0"/>
          <p:nvPr/>
        </p:nvPicPr>
        <p:blipFill>
          <a:blip r:embed="rId5">
            <a:alphaModFix/>
          </a:blip>
          <a:stretch>
            <a:fillRect/>
          </a:stretch>
        </p:blipFill>
        <p:spPr>
          <a:xfrm>
            <a:off x="4801900" y="-1963837"/>
            <a:ext cx="5327000" cy="82338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33"/>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POSTER</a:t>
            </a:r>
            <a:endParaRPr/>
          </a:p>
        </p:txBody>
      </p:sp>
      <p:sp>
        <p:nvSpPr>
          <p:cNvPr id="192" name="Google Shape;192;p33"/>
          <p:cNvSpPr/>
          <p:nvPr/>
        </p:nvSpPr>
        <p:spPr>
          <a:xfrm>
            <a:off x="4572000" y="-42775"/>
            <a:ext cx="4572000" cy="5273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3" name="Google Shape;193;p33"/>
          <p:cNvPicPr preferRelativeResize="0"/>
          <p:nvPr/>
        </p:nvPicPr>
        <p:blipFill>
          <a:blip r:embed="rId3">
            <a:alphaModFix/>
          </a:blip>
          <a:stretch>
            <a:fillRect/>
          </a:stretch>
        </p:blipFill>
        <p:spPr>
          <a:xfrm>
            <a:off x="5250263" y="144050"/>
            <a:ext cx="3215474" cy="4790401"/>
          </a:xfrm>
          <a:prstGeom prst="rect">
            <a:avLst/>
          </a:prstGeom>
          <a:noFill/>
          <a:ln>
            <a:noFill/>
          </a:ln>
        </p:spPr>
      </p:pic>
      <p:sp>
        <p:nvSpPr>
          <p:cNvPr id="194" name="Google Shape;194;p33"/>
          <p:cNvSpPr txBox="1"/>
          <p:nvPr/>
        </p:nvSpPr>
        <p:spPr>
          <a:xfrm>
            <a:off x="5298100" y="2204050"/>
            <a:ext cx="4041900" cy="47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Merriweather"/>
              <a:ea typeface="Merriweather"/>
              <a:cs typeface="Merriweather"/>
              <a:sym typeface="Merriweathe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4"/>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SOCIAL MEDIA</a:t>
            </a:r>
            <a:endParaRPr/>
          </a:p>
        </p:txBody>
      </p:sp>
      <p:pic>
        <p:nvPicPr>
          <p:cNvPr id="200" name="Google Shape;200;p34"/>
          <p:cNvPicPr preferRelativeResize="0"/>
          <p:nvPr/>
        </p:nvPicPr>
        <p:blipFill>
          <a:blip r:embed="rId3">
            <a:alphaModFix/>
          </a:blip>
          <a:stretch>
            <a:fillRect/>
          </a:stretch>
        </p:blipFill>
        <p:spPr>
          <a:xfrm>
            <a:off x="3467550" y="597325"/>
            <a:ext cx="2283942" cy="4317875"/>
          </a:xfrm>
          <a:prstGeom prst="rect">
            <a:avLst/>
          </a:prstGeom>
          <a:noFill/>
          <a:ln>
            <a:noFill/>
          </a:ln>
        </p:spPr>
      </p:pic>
      <p:pic>
        <p:nvPicPr>
          <p:cNvPr id="201" name="Google Shape;201;p34"/>
          <p:cNvPicPr preferRelativeResize="0"/>
          <p:nvPr/>
        </p:nvPicPr>
        <p:blipFill>
          <a:blip r:embed="rId3">
            <a:alphaModFix/>
          </a:blip>
          <a:stretch>
            <a:fillRect/>
          </a:stretch>
        </p:blipFill>
        <p:spPr>
          <a:xfrm>
            <a:off x="6472153" y="597325"/>
            <a:ext cx="2283942" cy="4317875"/>
          </a:xfrm>
          <a:prstGeom prst="rect">
            <a:avLst/>
          </a:prstGeom>
          <a:noFill/>
          <a:ln>
            <a:noFill/>
          </a:ln>
        </p:spPr>
      </p:pic>
      <p:pic>
        <p:nvPicPr>
          <p:cNvPr id="202" name="Google Shape;202;p34"/>
          <p:cNvPicPr preferRelativeResize="0"/>
          <p:nvPr/>
        </p:nvPicPr>
        <p:blipFill>
          <a:blip r:embed="rId4">
            <a:alphaModFix/>
          </a:blip>
          <a:stretch>
            <a:fillRect/>
          </a:stretch>
        </p:blipFill>
        <p:spPr>
          <a:xfrm>
            <a:off x="3467550" y="1202218"/>
            <a:ext cx="2283948" cy="2283945"/>
          </a:xfrm>
          <a:prstGeom prst="rect">
            <a:avLst/>
          </a:prstGeom>
          <a:noFill/>
          <a:ln>
            <a:noFill/>
          </a:ln>
        </p:spPr>
      </p:pic>
      <p:pic>
        <p:nvPicPr>
          <p:cNvPr id="203" name="Google Shape;203;p34"/>
          <p:cNvPicPr preferRelativeResize="0"/>
          <p:nvPr/>
        </p:nvPicPr>
        <p:blipFill>
          <a:blip r:embed="rId5">
            <a:alphaModFix/>
          </a:blip>
          <a:stretch>
            <a:fillRect/>
          </a:stretch>
        </p:blipFill>
        <p:spPr>
          <a:xfrm>
            <a:off x="6472153" y="1202218"/>
            <a:ext cx="2283948" cy="228394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35"/>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KUMD AND THE BARK</a:t>
            </a:r>
            <a:endParaRPr/>
          </a:p>
        </p:txBody>
      </p:sp>
      <p:sp>
        <p:nvSpPr>
          <p:cNvPr id="209" name="Google Shape;209;p35"/>
          <p:cNvSpPr txBox="1"/>
          <p:nvPr>
            <p:ph idx="1" type="body"/>
          </p:nvPr>
        </p:nvSpPr>
        <p:spPr>
          <a:xfrm>
            <a:off x="387900" y="1396125"/>
            <a:ext cx="3350400" cy="3078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300">
                <a:solidFill>
                  <a:srgbClr val="FFFFFF"/>
                </a:solidFill>
                <a:latin typeface="Times New Roman"/>
                <a:ea typeface="Times New Roman"/>
                <a:cs typeface="Times New Roman"/>
                <a:sym typeface="Times New Roman"/>
              </a:rPr>
              <a:t>“Did you know that over 50% of UMD’s waste actually belongs in either the recycling or compost. We need your help to make UMD a more sustainable campus. We have designated bins all around campus to help you sort your waste correctly. Make sure to take 30 seconds to check the posters to see where your items belong. This ad is brought to you by the Sustainability Office located on the campus of The University of Minnesota Duluth. If you have any questions </a:t>
            </a:r>
            <a:endParaRPr b="1" sz="1300">
              <a:solidFill>
                <a:srgbClr val="FFFFFF"/>
              </a:solidFill>
              <a:latin typeface="Times New Roman"/>
              <a:ea typeface="Times New Roman"/>
              <a:cs typeface="Times New Roman"/>
              <a:sym typeface="Times New Roman"/>
            </a:endParaRPr>
          </a:p>
          <a:p>
            <a:pPr indent="0" lvl="0" marL="0" rtl="0" algn="l">
              <a:spcBef>
                <a:spcPts val="0"/>
              </a:spcBef>
              <a:spcAft>
                <a:spcPts val="0"/>
              </a:spcAft>
              <a:buNone/>
            </a:pPr>
            <a:r>
              <a:rPr b="1" lang="en" sz="1300">
                <a:solidFill>
                  <a:srgbClr val="FFFFFF"/>
                </a:solidFill>
                <a:latin typeface="Times New Roman"/>
                <a:ea typeface="Times New Roman"/>
                <a:cs typeface="Times New Roman"/>
                <a:sym typeface="Times New Roman"/>
              </a:rPr>
              <a:t>email us at </a:t>
            </a:r>
            <a:r>
              <a:rPr b="1" lang="en" sz="1300">
                <a:solidFill>
                  <a:srgbClr val="FFFFFF"/>
                </a:solidFill>
                <a:uFill>
                  <a:noFill/>
                </a:uFill>
                <a:latin typeface="Times New Roman"/>
                <a:ea typeface="Times New Roman"/>
                <a:cs typeface="Times New Roman"/>
                <a:sym typeface="Times New Roman"/>
                <a:hlinkClick r:id="rId3"/>
              </a:rPr>
              <a:t>sustain@d.umn.edu</a:t>
            </a:r>
            <a:r>
              <a:rPr b="1" lang="en" sz="1300">
                <a:solidFill>
                  <a:srgbClr val="FFFFFF"/>
                </a:solidFill>
                <a:latin typeface="Times New Roman"/>
                <a:ea typeface="Times New Roman"/>
                <a:cs typeface="Times New Roman"/>
                <a:sym typeface="Times New Roman"/>
              </a:rPr>
              <a:t> or </a:t>
            </a:r>
            <a:endParaRPr b="1" sz="1300">
              <a:solidFill>
                <a:srgbClr val="FFFFFF"/>
              </a:solidFill>
              <a:latin typeface="Times New Roman"/>
              <a:ea typeface="Times New Roman"/>
              <a:cs typeface="Times New Roman"/>
              <a:sym typeface="Times New Roman"/>
            </a:endParaRPr>
          </a:p>
          <a:p>
            <a:pPr indent="0" lvl="0" marL="0" rtl="0" algn="l">
              <a:spcBef>
                <a:spcPts val="0"/>
              </a:spcBef>
              <a:spcAft>
                <a:spcPts val="0"/>
              </a:spcAft>
              <a:buNone/>
            </a:pPr>
            <a:r>
              <a:rPr b="1" lang="en" sz="1300">
                <a:solidFill>
                  <a:srgbClr val="FFFFFF"/>
                </a:solidFill>
                <a:latin typeface="Times New Roman"/>
                <a:ea typeface="Times New Roman"/>
                <a:cs typeface="Times New Roman"/>
                <a:sym typeface="Times New Roman"/>
              </a:rPr>
              <a:t>call us at (218) 726-8198.”</a:t>
            </a:r>
            <a:endParaRPr b="1" sz="1300">
              <a:solidFill>
                <a:srgbClr val="FFFFFF"/>
              </a:solidFill>
            </a:endParaRPr>
          </a:p>
        </p:txBody>
      </p:sp>
      <p:sp>
        <p:nvSpPr>
          <p:cNvPr id="210" name="Google Shape;210;p35"/>
          <p:cNvSpPr/>
          <p:nvPr/>
        </p:nvSpPr>
        <p:spPr>
          <a:xfrm>
            <a:off x="4203975" y="150"/>
            <a:ext cx="49461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11" name="Google Shape;211;p35"/>
          <p:cNvPicPr preferRelativeResize="0"/>
          <p:nvPr/>
        </p:nvPicPr>
        <p:blipFill>
          <a:blip r:embed="rId4">
            <a:alphaModFix/>
          </a:blip>
          <a:stretch>
            <a:fillRect/>
          </a:stretch>
        </p:blipFill>
        <p:spPr>
          <a:xfrm>
            <a:off x="4493638" y="1344950"/>
            <a:ext cx="4366776" cy="336864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36"/>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GOOGLE ADS</a:t>
            </a:r>
            <a:endParaRPr/>
          </a:p>
        </p:txBody>
      </p:sp>
      <p:pic>
        <p:nvPicPr>
          <p:cNvPr id="217" name="Google Shape;217;p36"/>
          <p:cNvPicPr preferRelativeResize="0"/>
          <p:nvPr/>
        </p:nvPicPr>
        <p:blipFill>
          <a:blip r:embed="rId3">
            <a:alphaModFix/>
          </a:blip>
          <a:stretch>
            <a:fillRect/>
          </a:stretch>
        </p:blipFill>
        <p:spPr>
          <a:xfrm>
            <a:off x="2209526" y="1144123"/>
            <a:ext cx="6467773" cy="393499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37"/>
          <p:cNvSpPr txBox="1"/>
          <p:nvPr>
            <p:ph type="title"/>
          </p:nvPr>
        </p:nvSpPr>
        <p:spPr>
          <a:xfrm>
            <a:off x="265500" y="247625"/>
            <a:ext cx="4045200" cy="700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000"/>
              <a:t>KEYWORD LIST TO BID ON</a:t>
            </a:r>
            <a:endParaRPr sz="3000"/>
          </a:p>
        </p:txBody>
      </p:sp>
      <p:sp>
        <p:nvSpPr>
          <p:cNvPr id="223" name="Google Shape;223;p37"/>
          <p:cNvSpPr txBox="1"/>
          <p:nvPr>
            <p:ph idx="2" type="body"/>
          </p:nvPr>
        </p:nvSpPr>
        <p:spPr>
          <a:xfrm>
            <a:off x="369600" y="1181725"/>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Positive</a:t>
            </a:r>
            <a:endParaRPr/>
          </a:p>
          <a:p>
            <a:pPr indent="-317500" lvl="0" marL="457200" rtl="0" algn="l">
              <a:spcBef>
                <a:spcPts val="1600"/>
              </a:spcBef>
              <a:spcAft>
                <a:spcPts val="0"/>
              </a:spcAft>
              <a:buSzPts val="1400"/>
              <a:buAutoNum type="arabicPeriod"/>
            </a:pPr>
            <a:r>
              <a:rPr lang="en" sz="1400"/>
              <a:t>E</a:t>
            </a:r>
            <a:r>
              <a:rPr lang="en" sz="1200"/>
              <a:t>MSA (Environmental Management Systems Agency)</a:t>
            </a:r>
            <a:endParaRPr sz="1200"/>
          </a:p>
          <a:p>
            <a:pPr indent="-304800" lvl="0" marL="457200" rtl="0" algn="l">
              <a:spcBef>
                <a:spcPts val="0"/>
              </a:spcBef>
              <a:spcAft>
                <a:spcPts val="0"/>
              </a:spcAft>
              <a:buSzPts val="1200"/>
              <a:buAutoNum type="arabicPeriod"/>
            </a:pPr>
            <a:r>
              <a:rPr lang="en" sz="1200"/>
              <a:t>Environmental Issues</a:t>
            </a:r>
            <a:endParaRPr sz="1200"/>
          </a:p>
          <a:p>
            <a:pPr indent="-304800" lvl="0" marL="457200" rtl="0" algn="l">
              <a:spcBef>
                <a:spcPts val="0"/>
              </a:spcBef>
              <a:spcAft>
                <a:spcPts val="0"/>
              </a:spcAft>
              <a:buSzPts val="1200"/>
              <a:buAutoNum type="arabicPeriod"/>
            </a:pPr>
            <a:r>
              <a:rPr lang="en" sz="1200"/>
              <a:t>Global Warming</a:t>
            </a:r>
            <a:endParaRPr sz="1200"/>
          </a:p>
          <a:p>
            <a:pPr indent="-304800" lvl="0" marL="457200" rtl="0" algn="l">
              <a:spcBef>
                <a:spcPts val="0"/>
              </a:spcBef>
              <a:spcAft>
                <a:spcPts val="0"/>
              </a:spcAft>
              <a:buSzPts val="1200"/>
              <a:buAutoNum type="arabicPeriod"/>
            </a:pPr>
            <a:r>
              <a:rPr lang="en" sz="1200"/>
              <a:t>Renewable Energy</a:t>
            </a:r>
            <a:endParaRPr sz="1200"/>
          </a:p>
          <a:p>
            <a:pPr indent="-304800" lvl="0" marL="457200" rtl="0" algn="l">
              <a:spcBef>
                <a:spcPts val="0"/>
              </a:spcBef>
              <a:spcAft>
                <a:spcPts val="0"/>
              </a:spcAft>
              <a:buSzPts val="1200"/>
              <a:buAutoNum type="arabicPeriod"/>
            </a:pPr>
            <a:r>
              <a:rPr lang="en" sz="1200"/>
              <a:t>EPA</a:t>
            </a:r>
            <a:endParaRPr sz="1200"/>
          </a:p>
          <a:p>
            <a:pPr indent="-304800" lvl="0" marL="457200" rtl="0" algn="l">
              <a:spcBef>
                <a:spcPts val="0"/>
              </a:spcBef>
              <a:spcAft>
                <a:spcPts val="0"/>
              </a:spcAft>
              <a:buSzPts val="1200"/>
              <a:buAutoNum type="arabicPeriod"/>
            </a:pPr>
            <a:r>
              <a:rPr lang="en" sz="1200"/>
              <a:t>Pollution</a:t>
            </a:r>
            <a:endParaRPr sz="1200"/>
          </a:p>
          <a:p>
            <a:pPr indent="-304800" lvl="0" marL="457200" rtl="0" algn="l">
              <a:spcBef>
                <a:spcPts val="0"/>
              </a:spcBef>
              <a:spcAft>
                <a:spcPts val="0"/>
              </a:spcAft>
              <a:buSzPts val="1200"/>
              <a:buAutoNum type="arabicPeriod"/>
            </a:pPr>
            <a:r>
              <a:rPr lang="en" sz="1200"/>
              <a:t>Climate Change</a:t>
            </a:r>
            <a:endParaRPr sz="1200"/>
          </a:p>
          <a:p>
            <a:pPr indent="-304800" lvl="0" marL="457200" rtl="0" algn="l">
              <a:spcBef>
                <a:spcPts val="0"/>
              </a:spcBef>
              <a:spcAft>
                <a:spcPts val="0"/>
              </a:spcAft>
              <a:buSzPts val="1200"/>
              <a:buAutoNum type="arabicPeriod"/>
            </a:pPr>
            <a:r>
              <a:rPr lang="en" sz="1200"/>
              <a:t>Sustainability</a:t>
            </a:r>
            <a:endParaRPr sz="1200"/>
          </a:p>
          <a:p>
            <a:pPr indent="-304800" lvl="0" marL="457200" rtl="0" algn="l">
              <a:spcBef>
                <a:spcPts val="0"/>
              </a:spcBef>
              <a:spcAft>
                <a:spcPts val="0"/>
              </a:spcAft>
              <a:buSzPts val="1200"/>
              <a:buAutoNum type="arabicPeriod"/>
            </a:pPr>
            <a:r>
              <a:rPr lang="en" sz="1200"/>
              <a:t>Environmental Pollution</a:t>
            </a:r>
            <a:endParaRPr sz="1200"/>
          </a:p>
          <a:p>
            <a:pPr indent="-304800" lvl="0" marL="457200" rtl="0" algn="l">
              <a:spcBef>
                <a:spcPts val="0"/>
              </a:spcBef>
              <a:spcAft>
                <a:spcPts val="0"/>
              </a:spcAft>
              <a:buSzPts val="1200"/>
              <a:buAutoNum type="arabicPeriod"/>
            </a:pPr>
            <a:r>
              <a:rPr lang="en" sz="1200"/>
              <a:t>Recycling</a:t>
            </a:r>
            <a:endParaRPr sz="1200"/>
          </a:p>
          <a:p>
            <a:pPr indent="-304800" lvl="0" marL="457200" rtl="0" algn="l">
              <a:spcBef>
                <a:spcPts val="0"/>
              </a:spcBef>
              <a:spcAft>
                <a:spcPts val="0"/>
              </a:spcAft>
              <a:buSzPts val="1200"/>
              <a:buAutoNum type="arabicPeriod"/>
            </a:pPr>
            <a:r>
              <a:rPr lang="en" sz="1200"/>
              <a:t>Waste</a:t>
            </a:r>
            <a:endParaRPr sz="1200"/>
          </a:p>
          <a:p>
            <a:pPr indent="-304800" lvl="0" marL="457200" rtl="0" algn="l">
              <a:spcBef>
                <a:spcPts val="0"/>
              </a:spcBef>
              <a:spcAft>
                <a:spcPts val="0"/>
              </a:spcAft>
              <a:buSzPts val="1200"/>
              <a:buAutoNum type="arabicPeriod"/>
            </a:pPr>
            <a:r>
              <a:rPr lang="en" sz="1200"/>
              <a:t>Compostable</a:t>
            </a:r>
            <a:endParaRPr sz="1200"/>
          </a:p>
        </p:txBody>
      </p:sp>
      <p:sp>
        <p:nvSpPr>
          <p:cNvPr id="224" name="Google Shape;224;p37"/>
          <p:cNvSpPr txBox="1"/>
          <p:nvPr/>
        </p:nvSpPr>
        <p:spPr>
          <a:xfrm>
            <a:off x="4572000" y="1522375"/>
            <a:ext cx="4333200" cy="301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FFFFFF"/>
                </a:solidFill>
                <a:latin typeface="Merriweather"/>
                <a:ea typeface="Merriweather"/>
                <a:cs typeface="Merriweather"/>
                <a:sym typeface="Merriweather"/>
              </a:rPr>
              <a:t>Negative</a:t>
            </a:r>
            <a:endParaRPr sz="1800">
              <a:solidFill>
                <a:srgbClr val="FFFFFF"/>
              </a:solidFill>
              <a:latin typeface="Merriweather"/>
              <a:ea typeface="Merriweather"/>
              <a:cs typeface="Merriweather"/>
              <a:sym typeface="Merriweather"/>
            </a:endParaRPr>
          </a:p>
          <a:p>
            <a:pPr indent="0" lvl="0" marL="0" rtl="0" algn="l">
              <a:spcBef>
                <a:spcPts val="0"/>
              </a:spcBef>
              <a:spcAft>
                <a:spcPts val="0"/>
              </a:spcAft>
              <a:buNone/>
            </a:pPr>
            <a:r>
              <a:t/>
            </a:r>
            <a:endParaRPr sz="18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AutoNum type="arabicPeriod"/>
            </a:pPr>
            <a:r>
              <a:rPr lang="en" sz="1200">
                <a:solidFill>
                  <a:srgbClr val="FFFFFF"/>
                </a:solidFill>
                <a:latin typeface="Merriweather"/>
                <a:ea typeface="Merriweather"/>
                <a:cs typeface="Merriweather"/>
                <a:sym typeface="Merriweather"/>
              </a:rPr>
              <a:t>Landfill</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AutoNum type="arabicPeriod"/>
            </a:pPr>
            <a:r>
              <a:rPr lang="en" sz="1200">
                <a:solidFill>
                  <a:srgbClr val="FFFFFF"/>
                </a:solidFill>
                <a:latin typeface="Merriweather"/>
                <a:ea typeface="Merriweather"/>
                <a:cs typeface="Merriweather"/>
                <a:sym typeface="Merriweather"/>
              </a:rPr>
              <a:t>Not Real (for people who don’t believe in global warming)</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AutoNum type="arabicPeriod"/>
            </a:pPr>
            <a:r>
              <a:rPr lang="en" sz="1200">
                <a:solidFill>
                  <a:srgbClr val="FFFFFF"/>
                </a:solidFill>
                <a:latin typeface="Merriweather"/>
                <a:ea typeface="Merriweather"/>
                <a:cs typeface="Merriweather"/>
                <a:sym typeface="Merriweather"/>
              </a:rPr>
              <a:t>Conspiracy (for those searching for global warming conspiracies)</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AutoNum type="arabicPeriod"/>
            </a:pPr>
            <a:r>
              <a:rPr lang="en" sz="1200">
                <a:solidFill>
                  <a:srgbClr val="FFFFFF"/>
                </a:solidFill>
                <a:latin typeface="Merriweather"/>
                <a:ea typeface="Merriweather"/>
                <a:cs typeface="Merriweather"/>
                <a:sym typeface="Merriweather"/>
              </a:rPr>
              <a:t>Noise (to eliminate searches for noise pollution)</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AutoNum type="arabicPeriod"/>
            </a:pPr>
            <a:r>
              <a:rPr lang="en" sz="1200">
                <a:solidFill>
                  <a:srgbClr val="FFFFFF"/>
                </a:solidFill>
                <a:latin typeface="Merriweather"/>
                <a:ea typeface="Merriweather"/>
                <a:cs typeface="Merriweather"/>
                <a:sym typeface="Merriweather"/>
              </a:rPr>
              <a:t>Light (to eliminate searches for light pollution)</a:t>
            </a:r>
            <a:endParaRPr sz="1200">
              <a:solidFill>
                <a:srgbClr val="FFFFFF"/>
              </a:solidFill>
              <a:latin typeface="Merriweather"/>
              <a:ea typeface="Merriweather"/>
              <a:cs typeface="Merriweather"/>
              <a:sym typeface="Merriweathe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Google Shape;229;p38"/>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FINANCIAL PERSPECTIVE</a:t>
            </a:r>
            <a:endParaRPr/>
          </a:p>
        </p:txBody>
      </p:sp>
      <p:sp>
        <p:nvSpPr>
          <p:cNvPr id="230" name="Google Shape;230;p38"/>
          <p:cNvSpPr txBox="1"/>
          <p:nvPr>
            <p:ph idx="1" type="body"/>
          </p:nvPr>
        </p:nvSpPr>
        <p:spPr>
          <a:xfrm>
            <a:off x="387900" y="1357799"/>
            <a:ext cx="8368200" cy="3078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a:t>Cost</a:t>
            </a:r>
            <a:endParaRPr/>
          </a:p>
        </p:txBody>
      </p:sp>
      <p:pic>
        <p:nvPicPr>
          <p:cNvPr id="231" name="Google Shape;231;p38"/>
          <p:cNvPicPr preferRelativeResize="0"/>
          <p:nvPr/>
        </p:nvPicPr>
        <p:blipFill>
          <a:blip r:embed="rId3">
            <a:alphaModFix/>
          </a:blip>
          <a:stretch>
            <a:fillRect/>
          </a:stretch>
        </p:blipFill>
        <p:spPr>
          <a:xfrm>
            <a:off x="387900" y="1867949"/>
            <a:ext cx="8043401" cy="31441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5" name="Shape 235"/>
        <p:cNvGrpSpPr/>
        <p:nvPr/>
      </p:nvGrpSpPr>
      <p:grpSpPr>
        <a:xfrm>
          <a:off x="0" y="0"/>
          <a:ext cx="0" cy="0"/>
          <a:chOff x="0" y="0"/>
          <a:chExt cx="0" cy="0"/>
        </a:xfrm>
      </p:grpSpPr>
      <p:sp>
        <p:nvSpPr>
          <p:cNvPr id="236" name="Google Shape;236;p39"/>
          <p:cNvSpPr txBox="1"/>
          <p:nvPr>
            <p:ph idx="2" type="body"/>
          </p:nvPr>
        </p:nvSpPr>
        <p:spPr>
          <a:xfrm>
            <a:off x="4939500" y="1029000"/>
            <a:ext cx="3837000" cy="889500"/>
          </a:xfrm>
          <a:prstGeom prst="rect">
            <a:avLst/>
          </a:prstGeom>
        </p:spPr>
        <p:txBody>
          <a:bodyPr anchorCtr="0" anchor="ctr" bIns="91425" lIns="91425" spcFirstLastPara="1" rIns="91425" wrap="square" tIns="91425">
            <a:noAutofit/>
          </a:bodyPr>
          <a:lstStyle/>
          <a:p>
            <a:pPr indent="0" lvl="0" marL="0" rtl="0" algn="l">
              <a:lnSpc>
                <a:spcPct val="100000"/>
              </a:lnSpc>
              <a:spcBef>
                <a:spcPts val="0"/>
              </a:spcBef>
              <a:spcAft>
                <a:spcPts val="0"/>
              </a:spcAft>
              <a:buNone/>
            </a:pPr>
            <a:r>
              <a:rPr lang="en" sz="4800">
                <a:latin typeface="Oswald"/>
                <a:ea typeface="Oswald"/>
                <a:cs typeface="Oswald"/>
                <a:sym typeface="Oswald"/>
              </a:rPr>
              <a:t>4-YEAR PLAN</a:t>
            </a:r>
            <a:endParaRPr sz="4800"/>
          </a:p>
        </p:txBody>
      </p:sp>
      <p:sp>
        <p:nvSpPr>
          <p:cNvPr id="237" name="Google Shape;237;p39"/>
          <p:cNvSpPr txBox="1"/>
          <p:nvPr/>
        </p:nvSpPr>
        <p:spPr>
          <a:xfrm>
            <a:off x="4992150" y="1918500"/>
            <a:ext cx="3731700" cy="1684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400">
                <a:solidFill>
                  <a:schemeClr val="dk1"/>
                </a:solidFill>
                <a:latin typeface="Oswald"/>
                <a:ea typeface="Oswald"/>
                <a:cs typeface="Oswald"/>
                <a:sym typeface="Oswald"/>
              </a:rPr>
              <a:t>1. SORT YOUR WASTE</a:t>
            </a:r>
            <a:br>
              <a:rPr lang="en" sz="2400">
                <a:solidFill>
                  <a:schemeClr val="dk1"/>
                </a:solidFill>
                <a:latin typeface="Oswald"/>
                <a:ea typeface="Oswald"/>
                <a:cs typeface="Oswald"/>
                <a:sym typeface="Oswald"/>
              </a:rPr>
            </a:br>
            <a:r>
              <a:rPr lang="en" sz="2400">
                <a:solidFill>
                  <a:schemeClr val="dk1"/>
                </a:solidFill>
                <a:latin typeface="Oswald"/>
                <a:ea typeface="Oswald"/>
                <a:cs typeface="Oswald"/>
                <a:sym typeface="Oswald"/>
              </a:rPr>
              <a:t>2. SHARE A RIDE</a:t>
            </a:r>
            <a:endParaRPr sz="2400">
              <a:solidFill>
                <a:schemeClr val="dk1"/>
              </a:solidFill>
              <a:latin typeface="Oswald"/>
              <a:ea typeface="Oswald"/>
              <a:cs typeface="Oswald"/>
              <a:sym typeface="Oswald"/>
            </a:endParaRPr>
          </a:p>
          <a:p>
            <a:pPr indent="0" lvl="0" marL="0" rtl="0" algn="l">
              <a:lnSpc>
                <a:spcPct val="115000"/>
              </a:lnSpc>
              <a:spcBef>
                <a:spcPts val="0"/>
              </a:spcBef>
              <a:spcAft>
                <a:spcPts val="0"/>
              </a:spcAft>
              <a:buNone/>
            </a:pPr>
            <a:r>
              <a:rPr lang="en" sz="2400">
                <a:solidFill>
                  <a:schemeClr val="dk1"/>
                </a:solidFill>
                <a:latin typeface="Oswald"/>
                <a:ea typeface="Oswald"/>
                <a:cs typeface="Oswald"/>
                <a:sym typeface="Oswald"/>
              </a:rPr>
              <a:t>3. CONSERVE YOUR ENERGY</a:t>
            </a:r>
            <a:endParaRPr sz="2400">
              <a:solidFill>
                <a:schemeClr val="dk1"/>
              </a:solidFill>
              <a:latin typeface="Oswald"/>
              <a:ea typeface="Oswald"/>
              <a:cs typeface="Oswald"/>
              <a:sym typeface="Oswald"/>
            </a:endParaRPr>
          </a:p>
          <a:p>
            <a:pPr indent="0" lvl="0" marL="0" rtl="0" algn="l">
              <a:lnSpc>
                <a:spcPct val="115000"/>
              </a:lnSpc>
              <a:spcBef>
                <a:spcPts val="0"/>
              </a:spcBef>
              <a:spcAft>
                <a:spcPts val="0"/>
              </a:spcAft>
              <a:buNone/>
            </a:pPr>
            <a:r>
              <a:rPr lang="en" sz="2400">
                <a:solidFill>
                  <a:schemeClr val="dk1"/>
                </a:solidFill>
                <a:latin typeface="Oswald"/>
                <a:ea typeface="Oswald"/>
                <a:cs typeface="Oswald"/>
                <a:sym typeface="Oswald"/>
              </a:rPr>
              <a:t>4. SAVE YOUR WATER</a:t>
            </a:r>
            <a:endParaRPr sz="2400">
              <a:solidFill>
                <a:schemeClr val="dk1"/>
              </a:solidFill>
              <a:latin typeface="Oswald"/>
              <a:ea typeface="Oswald"/>
              <a:cs typeface="Oswald"/>
              <a:sym typeface="Oswald"/>
            </a:endParaRPr>
          </a:p>
        </p:txBody>
      </p:sp>
      <p:pic>
        <p:nvPicPr>
          <p:cNvPr id="238" name="Google Shape;238;p39"/>
          <p:cNvPicPr preferRelativeResize="0"/>
          <p:nvPr/>
        </p:nvPicPr>
        <p:blipFill rotWithShape="1">
          <a:blip r:embed="rId3">
            <a:alphaModFix/>
          </a:blip>
          <a:srcRect b="28284" l="22521" r="17179" t="22746"/>
          <a:stretch/>
        </p:blipFill>
        <p:spPr>
          <a:xfrm>
            <a:off x="339125" y="222375"/>
            <a:ext cx="3669798" cy="4605976"/>
          </a:xfrm>
          <a:prstGeom prst="rect">
            <a:avLst/>
          </a:prstGeom>
          <a:noFill/>
          <a:ln>
            <a:noFill/>
          </a:ln>
        </p:spPr>
      </p:pic>
      <p:sp>
        <p:nvSpPr>
          <p:cNvPr id="239" name="Google Shape;239;p39"/>
          <p:cNvSpPr txBox="1"/>
          <p:nvPr/>
        </p:nvSpPr>
        <p:spPr>
          <a:xfrm>
            <a:off x="164050" y="154950"/>
            <a:ext cx="741600" cy="67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Merriweather"/>
              <a:ea typeface="Merriweather"/>
              <a:cs typeface="Merriweather"/>
              <a:sym typeface="Merriweather"/>
            </a:endParaRPr>
          </a:p>
        </p:txBody>
      </p:sp>
      <p:sp>
        <p:nvSpPr>
          <p:cNvPr id="240" name="Google Shape;240;p39"/>
          <p:cNvSpPr txBox="1"/>
          <p:nvPr/>
        </p:nvSpPr>
        <p:spPr>
          <a:xfrm>
            <a:off x="2767775" y="3302500"/>
            <a:ext cx="255000" cy="2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4800">
                <a:solidFill>
                  <a:srgbClr val="FFFFFF"/>
                </a:solidFill>
                <a:latin typeface="Impact"/>
                <a:ea typeface="Impact"/>
                <a:cs typeface="Impact"/>
                <a:sym typeface="Impact"/>
              </a:rPr>
              <a:t>.</a:t>
            </a:r>
            <a:endParaRPr sz="4800">
              <a:solidFill>
                <a:srgbClr val="FFFFFF"/>
              </a:solidFill>
              <a:latin typeface="Impact"/>
              <a:ea typeface="Impact"/>
              <a:cs typeface="Impact"/>
              <a:sym typeface="Impact"/>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4" name="Shape 244"/>
        <p:cNvGrpSpPr/>
        <p:nvPr/>
      </p:nvGrpSpPr>
      <p:grpSpPr>
        <a:xfrm>
          <a:off x="0" y="0"/>
          <a:ext cx="0" cy="0"/>
          <a:chOff x="0" y="0"/>
          <a:chExt cx="0" cy="0"/>
        </a:xfrm>
      </p:grpSpPr>
      <p:sp>
        <p:nvSpPr>
          <p:cNvPr id="245" name="Google Shape;245;p40"/>
          <p:cNvSpPr txBox="1"/>
          <p:nvPr>
            <p:ph type="title"/>
          </p:nvPr>
        </p:nvSpPr>
        <p:spPr>
          <a:xfrm>
            <a:off x="387900" y="1535250"/>
            <a:ext cx="8368200" cy="20730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rgbClr val="FFFFFF"/>
                </a:solidFill>
              </a:rPr>
              <a:t>QUESTIONS?</a:t>
            </a:r>
            <a:endParaRPr>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sp>
        <p:nvSpPr>
          <p:cNvPr id="77" name="Google Shape;77;p15"/>
          <p:cNvSpPr txBox="1"/>
          <p:nvPr>
            <p:ph type="title"/>
          </p:nvPr>
        </p:nvSpPr>
        <p:spPr>
          <a:xfrm>
            <a:off x="54125" y="1152450"/>
            <a:ext cx="9090000" cy="1538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chemeClr val="dk1"/>
                </a:solidFill>
              </a:rPr>
              <a:t>Our goal is to create a more </a:t>
            </a:r>
            <a:r>
              <a:rPr lang="en" sz="7200">
                <a:solidFill>
                  <a:schemeClr val="dk1"/>
                </a:solidFill>
              </a:rPr>
              <a:t>sustainable</a:t>
            </a:r>
            <a:r>
              <a:rPr lang="en" sz="7200">
                <a:solidFill>
                  <a:schemeClr val="dk1"/>
                </a:solidFill>
              </a:rPr>
              <a:t> campus</a:t>
            </a:r>
            <a:endParaRPr sz="72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1" name="Shape 81"/>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7"/>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SWOT A</a:t>
            </a:r>
            <a:r>
              <a:rPr lang="en"/>
              <a:t>NALYSIS</a:t>
            </a:r>
            <a:endParaRPr/>
          </a:p>
        </p:txBody>
      </p:sp>
      <p:graphicFrame>
        <p:nvGraphicFramePr>
          <p:cNvPr id="87" name="Google Shape;87;p17"/>
          <p:cNvGraphicFramePr/>
          <p:nvPr/>
        </p:nvGraphicFramePr>
        <p:xfrm>
          <a:off x="500425" y="1144125"/>
          <a:ext cx="3000000" cy="3000000"/>
        </p:xfrm>
        <a:graphic>
          <a:graphicData uri="http://schemas.openxmlformats.org/drawingml/2006/table">
            <a:tbl>
              <a:tblPr>
                <a:noFill/>
                <a:tableStyleId>{3E012723-28D5-4D8C-8165-A328D6044A7E}</a:tableStyleId>
              </a:tblPr>
              <a:tblGrid>
                <a:gridCol w="4127850"/>
                <a:gridCol w="4127850"/>
              </a:tblGrid>
              <a:tr h="357975">
                <a:tc>
                  <a:txBody>
                    <a:bodyPr/>
                    <a:lstStyle/>
                    <a:p>
                      <a:pPr indent="0" lvl="0" marL="0" rtl="0" algn="l">
                        <a:spcBef>
                          <a:spcPts val="0"/>
                        </a:spcBef>
                        <a:spcAft>
                          <a:spcPts val="0"/>
                        </a:spcAft>
                        <a:buNone/>
                      </a:pPr>
                      <a:r>
                        <a:rPr b="1" lang="en">
                          <a:solidFill>
                            <a:srgbClr val="FFFFFF"/>
                          </a:solidFill>
                          <a:latin typeface="Merriweather"/>
                          <a:ea typeface="Merriweather"/>
                          <a:cs typeface="Merriweather"/>
                          <a:sym typeface="Merriweather"/>
                        </a:rPr>
                        <a:t>Strengths</a:t>
                      </a:r>
                      <a:endParaRPr b="1">
                        <a:solidFill>
                          <a:srgbClr val="FFFFFF"/>
                        </a:solidFill>
                        <a:latin typeface="Merriweather"/>
                        <a:ea typeface="Merriweather"/>
                        <a:cs typeface="Merriweather"/>
                        <a:sym typeface="Merriweather"/>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b="1" lang="en">
                          <a:solidFill>
                            <a:srgbClr val="FFFFFF"/>
                          </a:solidFill>
                          <a:latin typeface="Merriweather"/>
                          <a:ea typeface="Merriweather"/>
                          <a:cs typeface="Merriweather"/>
                          <a:sym typeface="Merriweather"/>
                        </a:rPr>
                        <a:t>Weaknesses</a:t>
                      </a:r>
                      <a:endParaRPr b="1">
                        <a:solidFill>
                          <a:srgbClr val="FFFFFF"/>
                        </a:solidFill>
                        <a:latin typeface="Merriweather"/>
                        <a:ea typeface="Merriweather"/>
                        <a:cs typeface="Merriweather"/>
                        <a:sym typeface="Merriweather"/>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1817800">
                <a:tc>
                  <a:txBody>
                    <a:bodyPr/>
                    <a:lstStyle/>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Completed 2 and 1 in progress bin assessments. Which is a comprehensive inventory of the number/type/location of waste/recycle/compost bins across campus-- these assessments have helped streamline waste collection across campus, make bins more consistent, and reduce the overall number of trash bins present.</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Solid baseline data gathered over the last 2.5 year for all campus waste streams.</a:t>
                      </a:r>
                      <a:endParaRPr>
                        <a:solidFill>
                          <a:srgbClr val="FFFFFF"/>
                        </a:solidFill>
                        <a:latin typeface="Merriweather"/>
                        <a:ea typeface="Merriweather"/>
                        <a:cs typeface="Merriweather"/>
                        <a:sym typeface="Merriweather"/>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Poor media exposure</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Constant need to educate students/faculty and staff every year</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Takes time to see the impacts of those changes in data</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People are set in their old ways and are not wanting to learn new things.</a:t>
                      </a:r>
                      <a:endParaRPr sz="1200">
                        <a:solidFill>
                          <a:srgbClr val="FFFFFF"/>
                        </a:solidFill>
                        <a:latin typeface="Merriweather"/>
                        <a:ea typeface="Merriweather"/>
                        <a:cs typeface="Merriweather"/>
                        <a:sym typeface="Merriweather"/>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57975">
                <a:tc>
                  <a:txBody>
                    <a:bodyPr/>
                    <a:lstStyle/>
                    <a:p>
                      <a:pPr indent="0" lvl="0" marL="0" rtl="0" algn="l">
                        <a:spcBef>
                          <a:spcPts val="0"/>
                        </a:spcBef>
                        <a:spcAft>
                          <a:spcPts val="0"/>
                        </a:spcAft>
                        <a:buNone/>
                      </a:pPr>
                      <a:r>
                        <a:rPr b="1" lang="en">
                          <a:solidFill>
                            <a:srgbClr val="FFFFFF"/>
                          </a:solidFill>
                          <a:latin typeface="Merriweather"/>
                          <a:ea typeface="Merriweather"/>
                          <a:cs typeface="Merriweather"/>
                          <a:sym typeface="Merriweather"/>
                        </a:rPr>
                        <a:t>Opportunities</a:t>
                      </a:r>
                      <a:endParaRPr b="1">
                        <a:solidFill>
                          <a:srgbClr val="FFFFFF"/>
                        </a:solidFill>
                        <a:latin typeface="Merriweather"/>
                        <a:ea typeface="Merriweather"/>
                        <a:cs typeface="Merriweather"/>
                        <a:sym typeface="Merriweather"/>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0" lvl="0" marL="0" rtl="0" algn="l">
                        <a:spcBef>
                          <a:spcPts val="0"/>
                        </a:spcBef>
                        <a:spcAft>
                          <a:spcPts val="0"/>
                        </a:spcAft>
                        <a:buNone/>
                      </a:pPr>
                      <a:r>
                        <a:rPr b="1" lang="en">
                          <a:solidFill>
                            <a:srgbClr val="FFFFFF"/>
                          </a:solidFill>
                          <a:latin typeface="Merriweather"/>
                          <a:ea typeface="Merriweather"/>
                          <a:cs typeface="Merriweather"/>
                          <a:sym typeface="Merriweather"/>
                        </a:rPr>
                        <a:t>Threats</a:t>
                      </a:r>
                      <a:endParaRPr b="1">
                        <a:solidFill>
                          <a:srgbClr val="FFFFFF"/>
                        </a:solidFill>
                        <a:latin typeface="Merriweather"/>
                        <a:ea typeface="Merriweather"/>
                        <a:cs typeface="Merriweather"/>
                        <a:sym typeface="Merriweather"/>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981825">
                <a:tc>
                  <a:txBody>
                    <a:bodyPr/>
                    <a:lstStyle/>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Growth</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Removing garbage bins from all classrooms</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More items being able to be recycled</a:t>
                      </a:r>
                      <a:endParaRPr sz="1200">
                        <a:solidFill>
                          <a:srgbClr val="FFFFFF"/>
                        </a:solidFill>
                        <a:latin typeface="Merriweather"/>
                        <a:ea typeface="Merriweather"/>
                        <a:cs typeface="Merriweather"/>
                        <a:sym typeface="Merriweather"/>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a:txBody>
                    <a:bodyPr/>
                    <a:lstStyle/>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Budget cuts: fewer hands/hours to do the same amount of work</a:t>
                      </a:r>
                      <a:endParaRPr sz="1200">
                        <a:solidFill>
                          <a:srgbClr val="FFFFFF"/>
                        </a:solidFill>
                        <a:latin typeface="Merriweather"/>
                        <a:ea typeface="Merriweather"/>
                        <a:cs typeface="Merriweather"/>
                        <a:sym typeface="Merriweather"/>
                      </a:endParaRPr>
                    </a:p>
                    <a:p>
                      <a:pPr indent="-304800" lvl="0" marL="457200" rtl="0" algn="l">
                        <a:spcBef>
                          <a:spcPts val="0"/>
                        </a:spcBef>
                        <a:spcAft>
                          <a:spcPts val="0"/>
                        </a:spcAft>
                        <a:buClr>
                          <a:srgbClr val="FFFFFF"/>
                        </a:buClr>
                        <a:buSzPts val="1200"/>
                        <a:buFont typeface="Merriweather"/>
                        <a:buChar char="●"/>
                      </a:pPr>
                      <a:r>
                        <a:rPr lang="en" sz="1200">
                          <a:solidFill>
                            <a:srgbClr val="FFFFFF"/>
                          </a:solidFill>
                          <a:latin typeface="Merriweather"/>
                          <a:ea typeface="Merriweather"/>
                          <a:cs typeface="Merriweather"/>
                          <a:sym typeface="Merriweather"/>
                        </a:rPr>
                        <a:t>Changes to what can be recycled can impact participation</a:t>
                      </a:r>
                      <a:endParaRPr sz="1200">
                        <a:solidFill>
                          <a:srgbClr val="FFFFFF"/>
                        </a:solidFill>
                        <a:latin typeface="Merriweather"/>
                        <a:ea typeface="Merriweather"/>
                        <a:cs typeface="Merriweather"/>
                        <a:sym typeface="Merriweather"/>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8"/>
          <p:cNvSpPr txBox="1"/>
          <p:nvPr>
            <p:ph type="title"/>
          </p:nvPr>
        </p:nvSpPr>
        <p:spPr>
          <a:xfrm>
            <a:off x="387900" y="458025"/>
            <a:ext cx="8368200" cy="6861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CONSUMER INSIGHTS</a:t>
            </a:r>
            <a:endParaRPr/>
          </a:p>
        </p:txBody>
      </p:sp>
      <p:sp>
        <p:nvSpPr>
          <p:cNvPr id="93" name="Google Shape;93;p18"/>
          <p:cNvSpPr txBox="1"/>
          <p:nvPr>
            <p:ph idx="1" type="body"/>
          </p:nvPr>
        </p:nvSpPr>
        <p:spPr>
          <a:xfrm>
            <a:off x="387900" y="1489824"/>
            <a:ext cx="8368200" cy="30789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sz="1400"/>
              <a:t>Majority of our target market is willing to learn more about sustainability and how they can help make campus more sustainable.</a:t>
            </a:r>
            <a:endParaRPr sz="1400"/>
          </a:p>
          <a:p>
            <a:pPr indent="-317500" lvl="0" marL="457200" rtl="0" algn="l">
              <a:spcBef>
                <a:spcPts val="0"/>
              </a:spcBef>
              <a:spcAft>
                <a:spcPts val="0"/>
              </a:spcAft>
              <a:buSzPts val="1400"/>
              <a:buChar char="●"/>
            </a:pPr>
            <a:r>
              <a:rPr lang="en" sz="1400"/>
              <a:t>3 in-depth interviews and a survey with 77 responses.</a:t>
            </a:r>
            <a:endParaRPr sz="1400"/>
          </a:p>
          <a:p>
            <a:pPr indent="-317500" lvl="0" marL="457200" rtl="0" algn="l">
              <a:spcBef>
                <a:spcPts val="0"/>
              </a:spcBef>
              <a:spcAft>
                <a:spcPts val="0"/>
              </a:spcAft>
              <a:buSzPts val="1400"/>
              <a:buChar char="●"/>
            </a:pPr>
            <a:r>
              <a:rPr lang="en" sz="1400"/>
              <a:t>In our survey we learned that 41 respondents have not heard about any of the sustainability campaigns found on campus.</a:t>
            </a:r>
            <a:endParaRPr sz="1400"/>
          </a:p>
          <a:p>
            <a:pPr indent="-317500" lvl="0" marL="457200" rtl="0" algn="l">
              <a:spcBef>
                <a:spcPts val="0"/>
              </a:spcBef>
              <a:spcAft>
                <a:spcPts val="0"/>
              </a:spcAft>
              <a:buSzPts val="1400"/>
              <a:buChar char="●"/>
            </a:pPr>
            <a:r>
              <a:rPr lang="en" sz="1400"/>
              <a:t>27 respondents said “probably yes” and 18 respondents said “</a:t>
            </a:r>
            <a:r>
              <a:rPr lang="en" sz="1400"/>
              <a:t>definitely</a:t>
            </a:r>
            <a:r>
              <a:rPr lang="en" sz="1400"/>
              <a:t> yes” to listening to a 15 minute speech about changes you can make to  become more sustainable.</a:t>
            </a:r>
            <a:endParaRPr sz="1400"/>
          </a:p>
          <a:p>
            <a:pPr indent="-317500" lvl="0" marL="457200" rtl="0" algn="l">
              <a:spcBef>
                <a:spcPts val="0"/>
              </a:spcBef>
              <a:spcAft>
                <a:spcPts val="0"/>
              </a:spcAft>
              <a:buSzPts val="1400"/>
              <a:buChar char="●"/>
            </a:pPr>
            <a:r>
              <a:rPr lang="en" sz="1400"/>
              <a:t>57% of our respondents have </a:t>
            </a:r>
            <a:r>
              <a:rPr lang="en" sz="1400"/>
              <a:t>definitely</a:t>
            </a:r>
            <a:r>
              <a:rPr lang="en" sz="1400"/>
              <a:t> seen all three of the posters relating to waste, compost, and recycling.</a:t>
            </a:r>
            <a:endParaRPr sz="1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19"/>
          <p:cNvSpPr txBox="1"/>
          <p:nvPr>
            <p:ph type="title"/>
          </p:nvPr>
        </p:nvSpPr>
        <p:spPr>
          <a:xfrm>
            <a:off x="387900" y="555600"/>
            <a:ext cx="2808000" cy="755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3000"/>
              <a:t>TARGET MARKET</a:t>
            </a:r>
            <a:endParaRPr sz="3000"/>
          </a:p>
        </p:txBody>
      </p:sp>
      <p:sp>
        <p:nvSpPr>
          <p:cNvPr id="99" name="Google Shape;99;p19"/>
          <p:cNvSpPr txBox="1"/>
          <p:nvPr>
            <p:ph idx="1" type="body"/>
          </p:nvPr>
        </p:nvSpPr>
        <p:spPr>
          <a:xfrm>
            <a:off x="387900" y="1594025"/>
            <a:ext cx="2808000" cy="2681100"/>
          </a:xfrm>
          <a:prstGeom prst="rect">
            <a:avLst/>
          </a:prstGeom>
        </p:spPr>
        <p:txBody>
          <a:bodyPr anchorCtr="0" anchor="t" bIns="91425" lIns="91425" spcFirstLastPara="1" rIns="91425" wrap="square" tIns="91425">
            <a:noAutofit/>
          </a:bodyPr>
          <a:lstStyle/>
          <a:p>
            <a:pPr indent="-368300" lvl="0" marL="457200" rtl="0" algn="l">
              <a:lnSpc>
                <a:spcPct val="100000"/>
              </a:lnSpc>
              <a:spcBef>
                <a:spcPts val="0"/>
              </a:spcBef>
              <a:spcAft>
                <a:spcPts val="0"/>
              </a:spcAft>
              <a:buClr>
                <a:srgbClr val="FFFFFF"/>
              </a:buClr>
              <a:buSzPts val="2200"/>
              <a:buChar char="●"/>
            </a:pPr>
            <a:r>
              <a:rPr b="1" lang="en" sz="2200">
                <a:solidFill>
                  <a:srgbClr val="FFFFFF"/>
                </a:solidFill>
              </a:rPr>
              <a:t>Primary:</a:t>
            </a:r>
            <a:endParaRPr b="1" sz="2200">
              <a:solidFill>
                <a:srgbClr val="FFFFFF"/>
              </a:solidFill>
            </a:endParaRPr>
          </a:p>
          <a:p>
            <a:pPr indent="0" lvl="0" marL="457200" rtl="0" algn="l">
              <a:lnSpc>
                <a:spcPct val="100000"/>
              </a:lnSpc>
              <a:spcBef>
                <a:spcPts val="0"/>
              </a:spcBef>
              <a:spcAft>
                <a:spcPts val="0"/>
              </a:spcAft>
              <a:buNone/>
            </a:pPr>
            <a:r>
              <a:rPr lang="en" sz="2200">
                <a:solidFill>
                  <a:srgbClr val="FFFFFF"/>
                </a:solidFill>
              </a:rPr>
              <a:t>UMD Students</a:t>
            </a:r>
            <a:endParaRPr sz="2200">
              <a:solidFill>
                <a:srgbClr val="FFFFFF"/>
              </a:solidFill>
            </a:endParaRPr>
          </a:p>
          <a:p>
            <a:pPr indent="-368300" lvl="0" marL="457200" rtl="0" algn="l">
              <a:lnSpc>
                <a:spcPct val="100000"/>
              </a:lnSpc>
              <a:spcBef>
                <a:spcPts val="0"/>
              </a:spcBef>
              <a:spcAft>
                <a:spcPts val="0"/>
              </a:spcAft>
              <a:buClr>
                <a:srgbClr val="FFFFFF"/>
              </a:buClr>
              <a:buSzPts val="2200"/>
              <a:buChar char="●"/>
            </a:pPr>
            <a:r>
              <a:rPr b="1" lang="en" sz="2200">
                <a:solidFill>
                  <a:srgbClr val="FFFFFF"/>
                </a:solidFill>
              </a:rPr>
              <a:t>Secondary</a:t>
            </a:r>
            <a:r>
              <a:rPr b="1" lang="en" sz="2200">
                <a:solidFill>
                  <a:srgbClr val="FFFFFF"/>
                </a:solidFill>
              </a:rPr>
              <a:t>: </a:t>
            </a:r>
            <a:r>
              <a:rPr lang="en" sz="2200">
                <a:solidFill>
                  <a:srgbClr val="FFFFFF"/>
                </a:solidFill>
              </a:rPr>
              <a:t>UMD Staff &amp; Faculty</a:t>
            </a:r>
            <a:endParaRPr sz="2200">
              <a:solidFill>
                <a:srgbClr val="FFFFFF"/>
              </a:solidFill>
            </a:endParaRPr>
          </a:p>
          <a:p>
            <a:pPr indent="-368300" lvl="0" marL="457200" rtl="0" algn="l">
              <a:lnSpc>
                <a:spcPct val="100000"/>
              </a:lnSpc>
              <a:spcBef>
                <a:spcPts val="0"/>
              </a:spcBef>
              <a:spcAft>
                <a:spcPts val="0"/>
              </a:spcAft>
              <a:buClr>
                <a:srgbClr val="FFFFFF"/>
              </a:buClr>
              <a:buSzPts val="2200"/>
              <a:buChar char="●"/>
            </a:pPr>
            <a:r>
              <a:rPr b="1" lang="en" sz="2200">
                <a:solidFill>
                  <a:srgbClr val="FFFFFF"/>
                </a:solidFill>
              </a:rPr>
              <a:t>Tertiary:</a:t>
            </a:r>
            <a:endParaRPr b="1" sz="2200">
              <a:solidFill>
                <a:srgbClr val="FFFFFF"/>
              </a:solidFill>
            </a:endParaRPr>
          </a:p>
          <a:p>
            <a:pPr indent="0" lvl="0" marL="457200" rtl="0" algn="l">
              <a:lnSpc>
                <a:spcPct val="100000"/>
              </a:lnSpc>
              <a:spcBef>
                <a:spcPts val="0"/>
              </a:spcBef>
              <a:spcAft>
                <a:spcPts val="0"/>
              </a:spcAft>
              <a:buNone/>
            </a:pPr>
            <a:r>
              <a:rPr lang="en" sz="2200">
                <a:solidFill>
                  <a:srgbClr val="FFFFFF"/>
                </a:solidFill>
              </a:rPr>
              <a:t>Other people on our Campus</a:t>
            </a:r>
            <a:endParaRPr sz="2200">
              <a:solidFill>
                <a:srgbClr val="FFFFFF"/>
              </a:solidFill>
            </a:endParaRPr>
          </a:p>
          <a:p>
            <a:pPr indent="0" lvl="0" marL="457200" rtl="0" algn="l">
              <a:lnSpc>
                <a:spcPct val="100000"/>
              </a:lnSpc>
              <a:spcBef>
                <a:spcPts val="0"/>
              </a:spcBef>
              <a:spcAft>
                <a:spcPts val="0"/>
              </a:spcAft>
              <a:buNone/>
            </a:pPr>
            <a:r>
              <a:t/>
            </a:r>
            <a:endParaRPr>
              <a:solidFill>
                <a:srgbClr val="FFFFFF"/>
              </a:solidFill>
            </a:endParaRPr>
          </a:p>
        </p:txBody>
      </p:sp>
      <p:sp>
        <p:nvSpPr>
          <p:cNvPr id="100" name="Google Shape;100;p19"/>
          <p:cNvSpPr txBox="1"/>
          <p:nvPr/>
        </p:nvSpPr>
        <p:spPr>
          <a:xfrm>
            <a:off x="5087275" y="1529275"/>
            <a:ext cx="3000000" cy="3000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01" name="Google Shape;101;p19"/>
          <p:cNvPicPr preferRelativeResize="0"/>
          <p:nvPr/>
        </p:nvPicPr>
        <p:blipFill rotWithShape="1">
          <a:blip r:embed="rId3">
            <a:alphaModFix/>
          </a:blip>
          <a:srcRect b="0" l="0" r="0" t="47873"/>
          <a:stretch/>
        </p:blipFill>
        <p:spPr>
          <a:xfrm>
            <a:off x="3412025" y="1002763"/>
            <a:ext cx="5731974" cy="386362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20"/>
          <p:cNvSpPr txBox="1"/>
          <p:nvPr>
            <p:ph type="title"/>
          </p:nvPr>
        </p:nvSpPr>
        <p:spPr>
          <a:xfrm>
            <a:off x="291988" y="978250"/>
            <a:ext cx="4045200" cy="15063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MARKETING COMMUNICATIONS OBJECTIVE #1</a:t>
            </a:r>
            <a:endParaRPr/>
          </a:p>
        </p:txBody>
      </p:sp>
      <p:sp>
        <p:nvSpPr>
          <p:cNvPr id="107" name="Google Shape;107;p20"/>
          <p:cNvSpPr txBox="1"/>
          <p:nvPr>
            <p:ph idx="2" type="body"/>
          </p:nvPr>
        </p:nvSpPr>
        <p:spPr>
          <a:xfrm>
            <a:off x="4939550" y="822525"/>
            <a:ext cx="3837000" cy="3695100"/>
          </a:xfrm>
          <a:prstGeom prst="rect">
            <a:avLst/>
          </a:prstGeom>
        </p:spPr>
        <p:txBody>
          <a:bodyPr anchorCtr="0" anchor="ctr" bIns="91425" lIns="91425" spcFirstLastPara="1" rIns="91425" wrap="square" tIns="91425">
            <a:noAutofit/>
          </a:bodyPr>
          <a:lstStyle/>
          <a:p>
            <a:pPr indent="0" lvl="0" marL="0" rtl="0" algn="l">
              <a:spcBef>
                <a:spcPts val="0"/>
              </a:spcBef>
              <a:spcAft>
                <a:spcPts val="1600"/>
              </a:spcAft>
              <a:buNone/>
            </a:pPr>
            <a:r>
              <a:rPr b="1" lang="en" sz="2400"/>
              <a:t>Short-Term Objective</a:t>
            </a:r>
            <a:r>
              <a:rPr b="1" lang="en" sz="2400"/>
              <a:t>:</a:t>
            </a:r>
            <a:r>
              <a:rPr lang="en" sz="2400"/>
              <a:t> By December of 2020, the amount of recyclables, compostable, and liquids found in the waste bins by will decrease by 5%.</a:t>
            </a:r>
            <a:endParaRPr sz="2400">
              <a:solidFill>
                <a:srgbClr val="FFFFFF"/>
              </a:solidFill>
            </a:endParaRPr>
          </a:p>
        </p:txBody>
      </p:sp>
      <p:pic>
        <p:nvPicPr>
          <p:cNvPr id="108" name="Google Shape;108;p20"/>
          <p:cNvPicPr preferRelativeResize="0"/>
          <p:nvPr/>
        </p:nvPicPr>
        <p:blipFill rotWithShape="1">
          <a:blip r:embed="rId3">
            <a:alphaModFix/>
          </a:blip>
          <a:srcRect b="-1408" l="-802" r="-792" t="-1408"/>
          <a:stretch/>
        </p:blipFill>
        <p:spPr>
          <a:xfrm>
            <a:off x="630725" y="2625250"/>
            <a:ext cx="3367726" cy="1963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2" name="Shape 112"/>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xmlns:r="http://schemas.openxmlformats.org/officeDocument/2006/relationships"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