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6" r:id="rId1"/>
  </p:sldMasterIdLst>
  <p:notesMasterIdLst>
    <p:notesMasterId r:id="rId19"/>
  </p:notesMasterIdLst>
  <p:sldIdLst>
    <p:sldId id="256" r:id="rId2"/>
    <p:sldId id="258" r:id="rId3"/>
    <p:sldId id="268" r:id="rId4"/>
    <p:sldId id="260" r:id="rId5"/>
    <p:sldId id="269" r:id="rId6"/>
    <p:sldId id="259" r:id="rId7"/>
    <p:sldId id="261" r:id="rId8"/>
    <p:sldId id="264" r:id="rId9"/>
    <p:sldId id="270" r:id="rId10"/>
    <p:sldId id="271" r:id="rId11"/>
    <p:sldId id="272" r:id="rId12"/>
    <p:sldId id="273" r:id="rId13"/>
    <p:sldId id="274" r:id="rId14"/>
    <p:sldId id="266" r:id="rId15"/>
    <p:sldId id="275" r:id="rId16"/>
    <p:sldId id="267" r:id="rId17"/>
    <p:sldId id="276"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0165" autoAdjust="0"/>
  </p:normalViewPr>
  <p:slideViewPr>
    <p:cSldViewPr snapToGrid="0">
      <p:cViewPr varScale="1">
        <p:scale>
          <a:sx n="41" d="100"/>
          <a:sy n="41" d="100"/>
        </p:scale>
        <p:origin x="162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C27A13-4A7E-464B-B15E-8331B13F43CD}" type="datetimeFigureOut">
              <a:rPr lang="en-US" smtClean="0"/>
              <a:t>3/22/2018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A6EEAA-3EA1-4249-9FE5-22878B0ECFE1}" type="slidenum">
              <a:rPr lang="en-US" smtClean="0"/>
              <a:t>‹#›</a:t>
            </a:fld>
            <a:endParaRPr lang="en-US"/>
          </a:p>
        </p:txBody>
      </p:sp>
    </p:spTree>
    <p:extLst>
      <p:ext uri="{BB962C8B-B14F-4D97-AF65-F5344CB8AC3E}">
        <p14:creationId xmlns:p14="http://schemas.microsoft.com/office/powerpoint/2010/main" val="107191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Several “data fail” stories shared with us</a:t>
            </a:r>
          </a:p>
          <a:p>
            <a:r>
              <a:rPr lang="en-US" sz="1200" kern="1200" dirty="0" smtClean="0">
                <a:solidFill>
                  <a:schemeClr val="tx1"/>
                </a:solidFill>
                <a:effectLst/>
                <a:latin typeface="+mn-lt"/>
                <a:ea typeface="+mn-ea"/>
                <a:cs typeface="+mn-cs"/>
              </a:rPr>
              <a:t>	Data inaccessible </a:t>
            </a:r>
            <a:r>
              <a:rPr lang="en-US" sz="1200" kern="1200" dirty="0" err="1" smtClean="0">
                <a:solidFill>
                  <a:schemeClr val="tx1"/>
                </a:solidFill>
                <a:effectLst/>
                <a:latin typeface="+mn-lt"/>
                <a:ea typeface="+mn-ea"/>
                <a:cs typeface="+mn-cs"/>
              </a:rPr>
              <a:t>bc</a:t>
            </a:r>
            <a:r>
              <a:rPr lang="en-US" sz="1200" kern="1200" dirty="0" smtClean="0">
                <a:solidFill>
                  <a:schemeClr val="tx1"/>
                </a:solidFill>
                <a:effectLst/>
                <a:latin typeface="+mn-lt"/>
                <a:ea typeface="+mn-ea"/>
                <a:cs typeface="+mn-cs"/>
              </a:rPr>
              <a:t> stored on zip or floppy discs</a:t>
            </a:r>
          </a:p>
          <a:p>
            <a:r>
              <a:rPr lang="en-US" sz="1200" kern="1200" dirty="0" smtClean="0">
                <a:solidFill>
                  <a:schemeClr val="tx1"/>
                </a:solidFill>
                <a:effectLst/>
                <a:latin typeface="+mn-lt"/>
                <a:ea typeface="+mn-ea"/>
                <a:cs typeface="+mn-cs"/>
              </a:rPr>
              <a:t>	Not sure how to re-run old analysis due to poor annotation</a:t>
            </a:r>
          </a:p>
          <a:p>
            <a:r>
              <a:rPr lang="en-US" sz="1200" kern="1200" dirty="0" smtClean="0">
                <a:solidFill>
                  <a:schemeClr val="tx1"/>
                </a:solidFill>
                <a:effectLst/>
                <a:latin typeface="+mn-lt"/>
                <a:ea typeface="+mn-ea"/>
                <a:cs typeface="+mn-cs"/>
              </a:rPr>
              <a:t>	Unsure of who the data was shared with and if it was returned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Lack of forethought and organization leading to frustration/unpreparedness</a:t>
            </a:r>
          </a:p>
          <a:p>
            <a:r>
              <a:rPr lang="en-US" sz="1200" kern="1200" dirty="0" smtClean="0">
                <a:solidFill>
                  <a:schemeClr val="tx1"/>
                </a:solidFill>
                <a:effectLst/>
                <a:latin typeface="+mn-lt"/>
                <a:ea typeface="+mn-ea"/>
                <a:cs typeface="+mn-cs"/>
              </a:rPr>
              <a:t>In-house data managers becoming a thing of the past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Current confusion around NIH's definition of clinical trials introduces new data management requirements for researchers who previously haven’t engaged with this topic</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Attitudes toward data sharing:</a:t>
            </a:r>
          </a:p>
          <a:p>
            <a:r>
              <a:rPr lang="en-US" sz="1200" kern="1200" dirty="0" smtClean="0">
                <a:solidFill>
                  <a:schemeClr val="tx1"/>
                </a:solidFill>
                <a:effectLst/>
                <a:latin typeface="+mn-lt"/>
                <a:ea typeface="+mn-ea"/>
                <a:cs typeface="+mn-cs"/>
              </a:rPr>
              <a:t>Understand that may</a:t>
            </a:r>
            <a:r>
              <a:rPr lang="en-US" sz="1200" kern="1200" baseline="0" dirty="0" smtClean="0">
                <a:solidFill>
                  <a:schemeClr val="tx1"/>
                </a:solidFill>
                <a:effectLst/>
                <a:latin typeface="+mn-lt"/>
                <a:ea typeface="+mn-ea"/>
                <a:cs typeface="+mn-cs"/>
              </a:rPr>
              <a:t> be</a:t>
            </a:r>
            <a:r>
              <a:rPr lang="en-US" sz="1200" kern="1200" dirty="0" smtClean="0">
                <a:solidFill>
                  <a:schemeClr val="tx1"/>
                </a:solidFill>
                <a:effectLst/>
                <a:latin typeface="+mn-lt"/>
                <a:ea typeface="+mn-ea"/>
                <a:cs typeface="+mn-cs"/>
              </a:rPr>
              <a:t> mandated in some cases - human subjects and privacy</a:t>
            </a:r>
          </a:p>
          <a:p>
            <a:r>
              <a:rPr lang="en-US" sz="1200" kern="1200" dirty="0" smtClean="0">
                <a:solidFill>
                  <a:schemeClr val="tx1"/>
                </a:solidFill>
                <a:effectLst/>
                <a:latin typeface="+mn-lt"/>
                <a:ea typeface="+mn-ea"/>
                <a:cs typeface="+mn-cs"/>
              </a:rPr>
              <a:t>Often led by another member of the team who is more devoted to the concept</a:t>
            </a:r>
          </a:p>
          <a:p>
            <a:r>
              <a:rPr lang="en-US" sz="1200" kern="1200" dirty="0" smtClean="0">
                <a:solidFill>
                  <a:schemeClr val="tx1"/>
                </a:solidFill>
                <a:effectLst/>
                <a:latin typeface="+mn-lt"/>
                <a:ea typeface="+mn-ea"/>
                <a:cs typeface="+mn-cs"/>
              </a:rPr>
              <a:t>Historical researcher fear (“data</a:t>
            </a:r>
            <a:r>
              <a:rPr lang="en-US" sz="1200" kern="1200" baseline="0" dirty="0" smtClean="0">
                <a:solidFill>
                  <a:schemeClr val="tx1"/>
                </a:solidFill>
                <a:effectLst/>
                <a:latin typeface="+mn-lt"/>
                <a:ea typeface="+mn-ea"/>
                <a:cs typeface="+mn-cs"/>
              </a:rPr>
              <a:t> parasites”) </a:t>
            </a:r>
            <a:r>
              <a:rPr lang="en-US" sz="1200" kern="1200" dirty="0" smtClean="0">
                <a:solidFill>
                  <a:schemeClr val="tx1"/>
                </a:solidFill>
                <a:effectLst/>
                <a:latin typeface="+mn-lt"/>
                <a:ea typeface="+mn-ea"/>
                <a:cs typeface="+mn-cs"/>
              </a:rPr>
              <a:t>vs thoughtfulness around population being studied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Concerns centered on:</a:t>
            </a:r>
          </a:p>
          <a:p>
            <a:r>
              <a:rPr lang="en-US" sz="1200" kern="1200" dirty="0" smtClean="0">
                <a:solidFill>
                  <a:schemeClr val="tx1"/>
                </a:solidFill>
                <a:effectLst/>
                <a:latin typeface="+mn-lt"/>
                <a:ea typeface="+mn-ea"/>
                <a:cs typeface="+mn-cs"/>
              </a:rPr>
              <a:t>Data ownership in a collaborative (especially international work and policy affecting)</a:t>
            </a:r>
          </a:p>
          <a:p>
            <a:r>
              <a:rPr lang="en-US" sz="1200" kern="1200" dirty="0" smtClean="0">
                <a:solidFill>
                  <a:schemeClr val="tx1"/>
                </a:solidFill>
                <a:effectLst/>
                <a:latin typeface="+mn-lt"/>
                <a:ea typeface="+mn-ea"/>
                <a:cs typeface="+mn-cs"/>
              </a:rPr>
              <a:t>Public harm - misinterpretation of data,</a:t>
            </a:r>
            <a:r>
              <a:rPr lang="en-US" sz="1200" kern="1200" baseline="0" dirty="0" smtClean="0">
                <a:solidFill>
                  <a:schemeClr val="tx1"/>
                </a:solidFill>
                <a:effectLst/>
                <a:latin typeface="+mn-lt"/>
                <a:ea typeface="+mn-ea"/>
                <a:cs typeface="+mn-cs"/>
              </a:rPr>
              <a:t> exposure of vulnerable populations (e.g., indigenous communities)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Recognizing change in expectations around data management</a:t>
            </a:r>
          </a:p>
          <a:p>
            <a:r>
              <a:rPr lang="en-US" sz="1200" kern="1200" dirty="0" smtClean="0">
                <a:solidFill>
                  <a:schemeClr val="tx1"/>
                </a:solidFill>
                <a:effectLst/>
                <a:latin typeface="+mn-lt"/>
                <a:ea typeface="+mn-ea"/>
                <a:cs typeface="+mn-cs"/>
              </a:rPr>
              <a:t>Showed a strong desire to learn more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“...people are looking for efficiencies and methods that will be the best, good business practice so that you won’t lose things, so that the things that you need to interpret will be in the dataset…”</a:t>
            </a:r>
          </a:p>
          <a:p>
            <a:pPr rtl="0"/>
            <a:endParaRPr lang="en-US" dirty="0"/>
          </a:p>
        </p:txBody>
      </p:sp>
      <p:sp>
        <p:nvSpPr>
          <p:cNvPr id="4" name="Slide Number Placeholder 3"/>
          <p:cNvSpPr>
            <a:spLocks noGrp="1"/>
          </p:cNvSpPr>
          <p:nvPr>
            <p:ph type="sldNum" sz="quarter" idx="10"/>
          </p:nvPr>
        </p:nvSpPr>
        <p:spPr/>
        <p:txBody>
          <a:bodyPr/>
          <a:lstStyle/>
          <a:p>
            <a:fld id="{FEA6EEAA-3EA1-4249-9FE5-22878B0ECFE1}" type="slidenum">
              <a:rPr lang="en-US" smtClean="0"/>
              <a:t>9</a:t>
            </a:fld>
            <a:endParaRPr lang="en-US"/>
          </a:p>
        </p:txBody>
      </p:sp>
    </p:spTree>
    <p:extLst>
      <p:ext uri="{BB962C8B-B14F-4D97-AF65-F5344CB8AC3E}">
        <p14:creationId xmlns:p14="http://schemas.microsoft.com/office/powerpoint/2010/main" val="3433982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Equated open access publishing with predatory practices in a lot of cases</a:t>
            </a:r>
          </a:p>
          <a:p>
            <a:r>
              <a:rPr lang="en-US" sz="1200" kern="1200" dirty="0" smtClean="0">
                <a:solidFill>
                  <a:schemeClr val="tx1"/>
                </a:solidFill>
                <a:effectLst/>
                <a:latin typeface="+mn-lt"/>
                <a:ea typeface="+mn-ea"/>
                <a:cs typeface="+mn-cs"/>
              </a:rPr>
              <a:t>Almost all had published open access, but it was due to a colleague decision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Deterred by article processing charges (APCs), describing them as “insulting” and “hilarious”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Another participant - societies journals make their money from membership fees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 and T a huge consideration</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Menial work involved in the publishing process</a:t>
            </a:r>
          </a:p>
          <a:p>
            <a:r>
              <a:rPr lang="en-US" sz="1200" kern="1200" dirty="0" smtClean="0">
                <a:solidFill>
                  <a:schemeClr val="tx1"/>
                </a:solidFill>
                <a:effectLst/>
                <a:latin typeface="+mn-lt"/>
                <a:ea typeface="+mn-ea"/>
                <a:cs typeface="+mn-cs"/>
              </a:rPr>
              <a:t>	Formatting</a:t>
            </a:r>
          </a:p>
          <a:p>
            <a:r>
              <a:rPr lang="en-US" sz="1200" kern="1200" dirty="0" smtClean="0">
                <a:solidFill>
                  <a:schemeClr val="tx1"/>
                </a:solidFill>
                <a:effectLst/>
                <a:latin typeface="+mn-lt"/>
                <a:ea typeface="+mn-ea"/>
                <a:cs typeface="+mn-cs"/>
              </a:rPr>
              <a:t>	Lengthy turnaround times</a:t>
            </a:r>
          </a:p>
          <a:p>
            <a:r>
              <a:rPr lang="en-US" sz="1200" kern="1200" dirty="0" smtClean="0">
                <a:solidFill>
                  <a:schemeClr val="tx1"/>
                </a:solidFill>
                <a:effectLst/>
                <a:latin typeface="+mn-lt"/>
                <a:ea typeface="+mn-ea"/>
                <a:cs typeface="+mn-cs"/>
              </a:rPr>
              <a:t>Concerns about documenting data for sharing sometimes</a:t>
            </a:r>
            <a:r>
              <a:rPr lang="en-US" sz="1200" kern="1200" baseline="0" dirty="0" smtClean="0">
                <a:solidFill>
                  <a:schemeClr val="tx1"/>
                </a:solidFill>
                <a:effectLst/>
                <a:latin typeface="+mn-lt"/>
                <a:ea typeface="+mn-ea"/>
                <a:cs typeface="+mn-cs"/>
              </a:rPr>
              <a:t> reflected a similar tone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A6EEAA-3EA1-4249-9FE5-22878B0ECFE1}" type="slidenum">
              <a:rPr lang="en-US" smtClean="0"/>
              <a:t>10</a:t>
            </a:fld>
            <a:endParaRPr lang="en-US"/>
          </a:p>
        </p:txBody>
      </p:sp>
    </p:spTree>
    <p:extLst>
      <p:ext uri="{BB962C8B-B14F-4D97-AF65-F5344CB8AC3E}">
        <p14:creationId xmlns:p14="http://schemas.microsoft.com/office/powerpoint/2010/main" val="2233448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Because the end goal of public health research is to better the health of the public, they were experienced in disseminating results in a variety of ways and to many audiences.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Wanted to move beyond dissemination to knowledge mobilization.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particular quote was from a researcher who did CBPR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Most spoke about disseminating to other researchers at conferences and seminars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Identified three emerging avenues through which to disseminate their work to broader audiences: </a:t>
            </a:r>
          </a:p>
          <a:p>
            <a:r>
              <a:rPr lang="en-US" sz="1200" kern="1200" dirty="0" smtClean="0">
                <a:solidFill>
                  <a:schemeClr val="tx1"/>
                </a:solidFill>
                <a:effectLst/>
                <a:latin typeface="+mn-lt"/>
                <a:ea typeface="+mn-ea"/>
                <a:cs typeface="+mn-cs"/>
              </a:rPr>
              <a:t>Data sharing </a:t>
            </a:r>
          </a:p>
          <a:p>
            <a:r>
              <a:rPr lang="en-US" sz="1200" kern="1200" dirty="0" smtClean="0">
                <a:solidFill>
                  <a:schemeClr val="tx1"/>
                </a:solidFill>
                <a:effectLst/>
                <a:latin typeface="+mn-lt"/>
                <a:ea typeface="+mn-ea"/>
                <a:cs typeface="+mn-cs"/>
              </a:rPr>
              <a:t>Social media</a:t>
            </a:r>
          </a:p>
          <a:p>
            <a:r>
              <a:rPr lang="en-US" sz="1200" kern="1200" dirty="0" smtClean="0">
                <a:solidFill>
                  <a:schemeClr val="tx1"/>
                </a:solidFill>
                <a:effectLst/>
                <a:latin typeface="+mn-lt"/>
                <a:ea typeface="+mn-ea"/>
                <a:cs typeface="+mn-cs"/>
              </a:rPr>
              <a:t>Data visualization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Data Sharing:</a:t>
            </a:r>
          </a:p>
          <a:p>
            <a:r>
              <a:rPr lang="en-US" sz="1200" kern="1200" dirty="0" smtClean="0">
                <a:solidFill>
                  <a:schemeClr val="tx1"/>
                </a:solidFill>
                <a:effectLst/>
                <a:latin typeface="+mn-lt"/>
                <a:ea typeface="+mn-ea"/>
                <a:cs typeface="+mn-cs"/>
              </a:rPr>
              <a:t>Tentative curiosity</a:t>
            </a:r>
          </a:p>
          <a:p>
            <a:r>
              <a:rPr lang="en-US" sz="1200" kern="1200" dirty="0" smtClean="0">
                <a:solidFill>
                  <a:schemeClr val="tx1"/>
                </a:solidFill>
                <a:effectLst/>
                <a:latin typeface="+mn-lt"/>
                <a:ea typeface="+mn-ea"/>
                <a:cs typeface="+mn-cs"/>
              </a:rPr>
              <a:t>Looking for ways to tackle their fears in this area – i.e., maintain some form of control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Social Media:</a:t>
            </a:r>
          </a:p>
          <a:p>
            <a:r>
              <a:rPr lang="en-US" sz="1200" kern="1200" dirty="0" smtClean="0">
                <a:solidFill>
                  <a:schemeClr val="tx1"/>
                </a:solidFill>
                <a:effectLst/>
                <a:latin typeface="+mn-lt"/>
                <a:ea typeface="+mn-ea"/>
                <a:cs typeface="+mn-cs"/>
              </a:rPr>
              <a:t>Thought of social media as self promotion = distasteful</a:t>
            </a:r>
          </a:p>
          <a:p>
            <a:r>
              <a:rPr lang="en-US" sz="1200" kern="1200" dirty="0" smtClean="0">
                <a:solidFill>
                  <a:schemeClr val="tx1"/>
                </a:solidFill>
                <a:effectLst/>
                <a:latin typeface="+mn-lt"/>
                <a:ea typeface="+mn-ea"/>
                <a:cs typeface="+mn-cs"/>
              </a:rPr>
              <a:t>Did not think of it as research dissemination</a:t>
            </a:r>
          </a:p>
          <a:p>
            <a:r>
              <a:rPr lang="en-US" sz="1200" kern="1200" dirty="0" smtClean="0">
                <a:solidFill>
                  <a:schemeClr val="tx1"/>
                </a:solidFill>
                <a:effectLst/>
                <a:latin typeface="+mn-lt"/>
                <a:ea typeface="+mn-ea"/>
                <a:cs typeface="+mn-cs"/>
              </a:rPr>
              <a:t>Still intrigued, worried about who might manage such a campaign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Data Visualization:</a:t>
            </a:r>
          </a:p>
          <a:p>
            <a:r>
              <a:rPr lang="en-US" sz="1200" kern="1200" dirty="0" smtClean="0">
                <a:solidFill>
                  <a:schemeClr val="tx1"/>
                </a:solidFill>
                <a:effectLst/>
                <a:latin typeface="+mn-lt"/>
                <a:ea typeface="+mn-ea"/>
                <a:cs typeface="+mn-cs"/>
              </a:rPr>
              <a:t>Participants wanted to be able to “tell a story” in a few images</a:t>
            </a:r>
          </a:p>
          <a:p>
            <a:r>
              <a:rPr lang="en-US" sz="1200" kern="1200" dirty="0" smtClean="0">
                <a:solidFill>
                  <a:schemeClr val="tx1"/>
                </a:solidFill>
                <a:effectLst/>
                <a:latin typeface="+mn-lt"/>
                <a:ea typeface="+mn-ea"/>
                <a:cs typeface="+mn-cs"/>
              </a:rPr>
              <a:t>Easily understood and interpreted</a:t>
            </a:r>
          </a:p>
          <a:p>
            <a:r>
              <a:rPr lang="en-US" sz="1200" kern="1200" dirty="0" smtClean="0">
                <a:solidFill>
                  <a:schemeClr val="tx1"/>
                </a:solidFill>
                <a:effectLst/>
                <a:latin typeface="+mn-lt"/>
                <a:ea typeface="+mn-ea"/>
                <a:cs typeface="+mn-cs"/>
              </a:rPr>
              <a:t>Spectrum of comfort with this concept</a:t>
            </a:r>
          </a:p>
          <a:p>
            <a:r>
              <a:rPr lang="en-US" sz="1200" kern="1200" dirty="0" smtClean="0">
                <a:solidFill>
                  <a:schemeClr val="tx1"/>
                </a:solidFill>
                <a:effectLst/>
                <a:latin typeface="+mn-lt"/>
                <a:ea typeface="+mn-ea"/>
                <a:cs typeface="+mn-cs"/>
              </a:rPr>
              <a:t>Worried about misinterpretation and loss of meaning</a:t>
            </a:r>
          </a:p>
          <a:p>
            <a:r>
              <a:rPr lang="en-US" sz="1200" kern="1200" dirty="0" smtClean="0">
                <a:solidFill>
                  <a:schemeClr val="tx1"/>
                </a:solidFill>
                <a:effectLst/>
                <a:latin typeface="+mn-lt"/>
                <a:ea typeface="+mn-ea"/>
                <a:cs typeface="+mn-cs"/>
              </a:rPr>
              <a:t>Concern about the necessary expertise (e.g., graphic design) and the number of tools potentially involved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A6EEAA-3EA1-4249-9FE5-22878B0ECFE1}" type="slidenum">
              <a:rPr lang="en-US" smtClean="0"/>
              <a:t>11</a:t>
            </a:fld>
            <a:endParaRPr lang="en-US"/>
          </a:p>
        </p:txBody>
      </p:sp>
    </p:spTree>
    <p:extLst>
      <p:ext uri="{BB962C8B-B14F-4D97-AF65-F5344CB8AC3E}">
        <p14:creationId xmlns:p14="http://schemas.microsoft.com/office/powerpoint/2010/main" val="2379386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Feel public health is misunderstood (manifests as an absence of illness)</a:t>
            </a:r>
          </a:p>
          <a:p>
            <a:r>
              <a:rPr lang="en-US" sz="1200" kern="1200" dirty="0" smtClean="0">
                <a:solidFill>
                  <a:schemeClr val="tx1"/>
                </a:solidFill>
                <a:effectLst/>
                <a:latin typeface="+mn-lt"/>
                <a:ea typeface="+mn-ea"/>
                <a:cs typeface="+mn-cs"/>
              </a:rPr>
              <a:t>Barrier to uptake of evidence-based recommendations, interventions, and policies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Feel it is their responsibility to change that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Barriers:</a:t>
            </a:r>
          </a:p>
          <a:p>
            <a:r>
              <a:rPr lang="en-US" sz="1200" kern="1200" dirty="0" smtClean="0">
                <a:solidFill>
                  <a:schemeClr val="tx1"/>
                </a:solidFill>
                <a:effectLst/>
                <a:latin typeface="+mn-lt"/>
                <a:ea typeface="+mn-ea"/>
                <a:cs typeface="+mn-cs"/>
              </a:rPr>
              <a:t>Cost</a:t>
            </a:r>
          </a:p>
          <a:p>
            <a:r>
              <a:rPr lang="en-US" sz="1200" kern="1200" dirty="0" smtClean="0">
                <a:solidFill>
                  <a:schemeClr val="tx1"/>
                </a:solidFill>
                <a:effectLst/>
                <a:latin typeface="+mn-lt"/>
                <a:ea typeface="+mn-ea"/>
                <a:cs typeface="+mn-cs"/>
              </a:rPr>
              <a:t>Lack of clear communication mechanism</a:t>
            </a:r>
          </a:p>
          <a:p>
            <a:r>
              <a:rPr lang="en-US" sz="1200" kern="1200" dirty="0" smtClean="0">
                <a:solidFill>
                  <a:schemeClr val="tx1"/>
                </a:solidFill>
                <a:effectLst/>
                <a:latin typeface="+mn-lt"/>
                <a:ea typeface="+mn-ea"/>
                <a:cs typeface="+mn-cs"/>
              </a:rPr>
              <a:t>Lack of training in</a:t>
            </a:r>
            <a:r>
              <a:rPr lang="en-US" sz="1200" kern="1200" baseline="0" dirty="0" smtClean="0">
                <a:solidFill>
                  <a:schemeClr val="tx1"/>
                </a:solidFill>
                <a:effectLst/>
                <a:latin typeface="+mn-lt"/>
                <a:ea typeface="+mn-ea"/>
                <a:cs typeface="+mn-cs"/>
              </a:rPr>
              <a:t> knowledge translation activities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Potential for misinterpretation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Opportunities:</a:t>
            </a:r>
          </a:p>
          <a:p>
            <a:r>
              <a:rPr lang="en-US" sz="1200" kern="1200" dirty="0" smtClean="0">
                <a:solidFill>
                  <a:schemeClr val="tx1"/>
                </a:solidFill>
                <a:effectLst/>
                <a:latin typeface="+mn-lt"/>
                <a:ea typeface="+mn-ea"/>
                <a:cs typeface="+mn-cs"/>
              </a:rPr>
              <a:t>Educate the public on how research agendas are set</a:t>
            </a:r>
          </a:p>
          <a:p>
            <a:r>
              <a:rPr lang="en-US" sz="1200" kern="1200" dirty="0" smtClean="0">
                <a:solidFill>
                  <a:schemeClr val="tx1"/>
                </a:solidFill>
                <a:effectLst/>
                <a:latin typeface="+mn-lt"/>
                <a:ea typeface="+mn-ea"/>
                <a:cs typeface="+mn-cs"/>
              </a:rPr>
              <a:t>Highlight the cost effectiveness of research</a:t>
            </a:r>
          </a:p>
          <a:p>
            <a:r>
              <a:rPr lang="en-US" sz="1200" kern="1200" dirty="0" smtClean="0">
                <a:solidFill>
                  <a:schemeClr val="tx1"/>
                </a:solidFill>
                <a:effectLst/>
                <a:latin typeface="+mn-lt"/>
                <a:ea typeface="+mn-ea"/>
                <a:cs typeface="+mn-cs"/>
              </a:rPr>
              <a:t>Include community members as active participants in research</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FEA6EEAA-3EA1-4249-9FE5-22878B0ECFE1}" type="slidenum">
              <a:rPr lang="en-US" smtClean="0"/>
              <a:t>12</a:t>
            </a:fld>
            <a:endParaRPr lang="en-US"/>
          </a:p>
        </p:txBody>
      </p:sp>
    </p:spTree>
    <p:extLst>
      <p:ext uri="{BB962C8B-B14F-4D97-AF65-F5344CB8AC3E}">
        <p14:creationId xmlns:p14="http://schemas.microsoft.com/office/powerpoint/2010/main" val="1253804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AB3A824-1A51-4B26-AD58-A6D8E14F6C04}" type="datetimeFigureOut">
              <a:rPr lang="en-US" smtClean="0"/>
              <a:t>3/22/2018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558438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857E33E-8B18-4087-B112-809917729534}" type="datetimeFigureOut">
              <a:rPr lang="en-US" smtClean="0"/>
              <a:t>3/22/2018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057689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3FFE419-2371-464F-8239-3959401C3561}" type="datetimeFigureOut">
              <a:rPr lang="en-US" smtClean="0"/>
              <a:t>3/22/2018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0886211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D162C4-EDD9-4389-A98B-B87ECEA2A816}" type="datetimeFigureOut">
              <a:rPr lang="en-US" smtClean="0"/>
              <a:t>3/22/2018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04868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E5059C3-6A89-4494-99FF-5A4D6FFD50EB}" type="datetimeFigureOut">
              <a:rPr lang="en-US" smtClean="0"/>
              <a:t>3/22/2018</a:t>
            </a:fld>
            <a:endParaRPr lang="en-US" dirty="0"/>
          </a:p>
        </p:txBody>
      </p:sp>
      <p:sp>
        <p:nvSpPr>
          <p:cNvPr id="5" name="Footer Placeholder 4"/>
          <p:cNvSpPr>
            <a:spLocks noGrp="1"/>
          </p:cNvSpPr>
          <p:nvPr>
            <p:ph type="ftr" sz="quarter" idx="11"/>
          </p:nvPr>
        </p:nvSpPr>
        <p:spPr/>
        <p:txBody>
          <a:bodyPr/>
          <a:lstStyle/>
          <a:p>
            <a:r>
              <a:rPr lang="en-US" smtClean="0"/>
              <a:t>
              </a:t>
            </a:r>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5937703"/>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A954B2F-12DE-47F5-8894-472B206D2E1E}" type="datetimeFigureOut">
              <a:rPr lang="en-US" smtClean="0"/>
              <a:t>3/22/2018</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07540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CBC1C18-307B-4F68-A007-B5B542270E8D}" type="datetimeFigureOut">
              <a:rPr lang="en-US" smtClean="0"/>
              <a:t>3/22/2018</a:t>
            </a:fld>
            <a:endParaRPr lang="en-US" dirty="0"/>
          </a:p>
        </p:txBody>
      </p:sp>
      <p:sp>
        <p:nvSpPr>
          <p:cNvPr id="8" name="Footer Placeholder 7"/>
          <p:cNvSpPr>
            <a:spLocks noGrp="1"/>
          </p:cNvSpPr>
          <p:nvPr>
            <p:ph type="ftr" sz="quarter" idx="11"/>
          </p:nvPr>
        </p:nvSpPr>
        <p:spPr/>
        <p:txBody>
          <a:bodyPr/>
          <a:lstStyle/>
          <a:p>
            <a:r>
              <a:rPr lang="en-US"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513870882"/>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FAF3416-4057-4DAA-829D-4CA07428D088}" type="datetimeFigureOut">
              <a:rPr lang="en-US" smtClean="0"/>
              <a:t>3/22/2018</a:t>
            </a:fld>
            <a:endParaRPr lang="en-US" dirty="0"/>
          </a:p>
        </p:txBody>
      </p:sp>
      <p:sp>
        <p:nvSpPr>
          <p:cNvPr id="4" name="Footer Placeholder 3"/>
          <p:cNvSpPr>
            <a:spLocks noGrp="1"/>
          </p:cNvSpPr>
          <p:nvPr>
            <p:ph type="ftr" sz="quarter" idx="11"/>
          </p:nvPr>
        </p:nvSpPr>
        <p:spPr/>
        <p:txBody>
          <a:bodyPr/>
          <a:lstStyle/>
          <a:p>
            <a:r>
              <a:rPr lang="en-US" smtClean="0"/>
              <a:t>
              </a:t>
            </a:r>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08476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21D9284-D300-4297-87F7-E791DCC15DB1}" type="datetimeFigureOut">
              <a:rPr lang="en-US" smtClean="0"/>
              <a:t>3/22/2018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
              </a:t>
            </a:r>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461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7D525BB-DA17-4BA0-B3C8-3AC3ABC827E6}" type="datetimeFigureOut">
              <a:rPr lang="en-US" smtClean="0"/>
              <a:t>3/22/2018</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233117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16C4C9A-3960-41CF-A4E9-2A8FB932454B}" type="datetimeFigureOut">
              <a:rPr lang="en-US" smtClean="0"/>
              <a:t>3/22/2018</a:t>
            </a:fld>
            <a:endParaRPr lang="en-US" dirty="0"/>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2836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CBC1C18-307B-4F68-A007-B5B542270E8D}" type="datetimeFigureOut">
              <a:rPr lang="en-US" smtClean="0"/>
              <a:t>3/22/2018</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smtClean="0"/>
              <a:t>
              </a:t>
            </a:r>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D22F896-40B5-4ADD-8801-0D06FADFA09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3135175"/>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sr.ithaka.org/publications/supporting-the-changing-research-practices-of-public-health-scholar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experts.umn.edu/en/persons/shanda-hunt" TargetMode="External"/><Relationship Id="rId2" Type="http://schemas.openxmlformats.org/officeDocument/2006/relationships/hyperlink" Target="mailto:hunt0081@umn.edu" TargetMode="Externa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hyperlink" Target="https://experts.umn.edu/en/persons/caitlin-j-bakker" TargetMode="External"/><Relationship Id="rId4" Type="http://schemas.openxmlformats.org/officeDocument/2006/relationships/hyperlink" Target="mailto:cjbakker@umn.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52" y="1843087"/>
            <a:ext cx="9472698" cy="2414587"/>
          </a:xfrm>
        </p:spPr>
        <p:txBody>
          <a:bodyPr>
            <a:normAutofit/>
          </a:bodyPr>
          <a:lstStyle/>
          <a:p>
            <a:r>
              <a:rPr lang="en-US" sz="5300" dirty="0"/>
              <a:t>How Data and Publishing Intersect for Public Health </a:t>
            </a:r>
            <a:r>
              <a:rPr lang="en-US" sz="5300" dirty="0" smtClean="0"/>
              <a:t>Researchers</a:t>
            </a:r>
            <a:br>
              <a:rPr lang="en-US" sz="5300" dirty="0" smtClean="0"/>
            </a:br>
            <a:endParaRPr lang="en-US" sz="2700" dirty="0"/>
          </a:p>
        </p:txBody>
      </p:sp>
      <p:sp>
        <p:nvSpPr>
          <p:cNvPr id="3" name="Subtitle 2"/>
          <p:cNvSpPr>
            <a:spLocks noGrp="1"/>
          </p:cNvSpPr>
          <p:nvPr>
            <p:ph type="subTitle" idx="1"/>
          </p:nvPr>
        </p:nvSpPr>
        <p:spPr>
          <a:xfrm>
            <a:off x="1100051" y="4455619"/>
            <a:ext cx="10058400" cy="1416543"/>
          </a:xfrm>
        </p:spPr>
        <p:txBody>
          <a:bodyPr>
            <a:normAutofit/>
          </a:bodyPr>
          <a:lstStyle/>
          <a:p>
            <a:pPr>
              <a:lnSpc>
                <a:spcPct val="100000"/>
              </a:lnSpc>
              <a:spcAft>
                <a:spcPts val="0"/>
              </a:spcAft>
            </a:pPr>
            <a:r>
              <a:rPr lang="en-US" dirty="0"/>
              <a:t>A Conversation Around Broad Definitions of </a:t>
            </a:r>
            <a:r>
              <a:rPr lang="en-US" dirty="0" smtClean="0"/>
              <a:t>Dissemination</a:t>
            </a:r>
          </a:p>
          <a:p>
            <a:pPr>
              <a:lnSpc>
                <a:spcPct val="100000"/>
              </a:lnSpc>
              <a:spcAft>
                <a:spcPts val="0"/>
              </a:spcAft>
            </a:pPr>
            <a:r>
              <a:rPr lang="en-US" dirty="0" smtClean="0"/>
              <a:t>Shanda hunt + Caitlin </a:t>
            </a:r>
            <a:r>
              <a:rPr lang="en-US" dirty="0" err="1" smtClean="0"/>
              <a:t>bakker</a:t>
            </a:r>
            <a:r>
              <a:rPr lang="en-US" dirty="0"/>
              <a:t/>
            </a:r>
            <a:br>
              <a:rPr lang="en-US" dirty="0"/>
            </a:br>
            <a:endParaRPr lang="en-US" dirty="0"/>
          </a:p>
        </p:txBody>
      </p:sp>
      <p:pic>
        <p:nvPicPr>
          <p:cNvPr id="1026" name="Picture 2" descr="https://lh5.googleusercontent.com/0rEH9ZYkb7XLDYxxlrFT6aEjzLV50IfIykd7OAXZZ4Of9CT7jZl1g1kGziUonnCXPteAH6DaEHkCNeI4U1HqvFF3r2MaALfZ5b3r4xS7W-xmKqCnnDLsNmewqE0VN9NGuJ9dO5Koum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0504" y="5529262"/>
            <a:ext cx="2057400" cy="68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39468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Misunderstanding of the Publication Industry</a:t>
            </a:r>
            <a:endParaRPr lang="en-US" dirty="0"/>
          </a:p>
        </p:txBody>
      </p:sp>
      <p:sp>
        <p:nvSpPr>
          <p:cNvPr id="3" name="Content Placeholder 2"/>
          <p:cNvSpPr>
            <a:spLocks noGrp="1"/>
          </p:cNvSpPr>
          <p:nvPr>
            <p:ph idx="1"/>
          </p:nvPr>
        </p:nvSpPr>
        <p:spPr>
          <a:xfrm>
            <a:off x="1097280" y="2373923"/>
            <a:ext cx="10058400" cy="3495170"/>
          </a:xfrm>
        </p:spPr>
        <p:txBody>
          <a:bodyPr>
            <a:normAutofit fontScale="92500"/>
          </a:bodyPr>
          <a:lstStyle/>
          <a:p>
            <a:r>
              <a:rPr lang="en-US" sz="3000" dirty="0"/>
              <a:t>“[W]hen journals start charging you to publish your work, I just feel like there’s a commercialism aspect to it that I feel runs counter to...the system in which we do research. Almost all of our research is </a:t>
            </a:r>
            <a:r>
              <a:rPr lang="en-US" sz="3000" dirty="0" smtClean="0"/>
              <a:t>externally </a:t>
            </a:r>
            <a:r>
              <a:rPr lang="en-US" sz="3000" dirty="0"/>
              <a:t>funded…. And I don’t like it if people suddenly start trying to make money off that. I don’t know that it’s a good use of taxpayer money, to be able to pay publishers to put my work out there when there are options to not do that.”</a:t>
            </a:r>
          </a:p>
          <a:p>
            <a:r>
              <a:rPr lang="en-US" dirty="0"/>
              <a:t/>
            </a:r>
            <a:br>
              <a:rPr lang="en-US" dirty="0"/>
            </a:br>
            <a:endParaRPr lang="en-US" dirty="0"/>
          </a:p>
        </p:txBody>
      </p:sp>
    </p:spTree>
    <p:extLst>
      <p:ext uri="{BB962C8B-B14F-4D97-AF65-F5344CB8AC3E}">
        <p14:creationId xmlns:p14="http://schemas.microsoft.com/office/powerpoint/2010/main" val="4115109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Dissemination in Many Forms Highly Valued</a:t>
            </a:r>
            <a:endParaRPr lang="en-US" dirty="0"/>
          </a:p>
        </p:txBody>
      </p:sp>
      <p:sp>
        <p:nvSpPr>
          <p:cNvPr id="3" name="Content Placeholder 2"/>
          <p:cNvSpPr>
            <a:spLocks noGrp="1"/>
          </p:cNvSpPr>
          <p:nvPr>
            <p:ph idx="1"/>
          </p:nvPr>
        </p:nvSpPr>
        <p:spPr>
          <a:xfrm>
            <a:off x="1097280" y="2379406"/>
            <a:ext cx="10058400" cy="3489687"/>
          </a:xfrm>
        </p:spPr>
        <p:txBody>
          <a:bodyPr>
            <a:normAutofit lnSpcReduction="10000"/>
          </a:bodyPr>
          <a:lstStyle/>
          <a:p>
            <a:r>
              <a:rPr lang="en-US" sz="3000" dirty="0"/>
              <a:t>"We write reports for community members that are readable by community members all the time, and interviews with local American Indian-based periodicals, and other media, radio. [These are] identified by community members, by our community partners. I do feel it’s really important to have those outlets because that’s </a:t>
            </a:r>
            <a:r>
              <a:rPr lang="en-US" sz="3000" dirty="0" smtClean="0"/>
              <a:t>one </a:t>
            </a:r>
            <a:r>
              <a:rPr lang="en-US" sz="3000" dirty="0"/>
              <a:t>important way for the information to get out to community members."</a:t>
            </a:r>
          </a:p>
          <a:p>
            <a:r>
              <a:rPr lang="en-US" dirty="0"/>
              <a:t/>
            </a:r>
            <a:br>
              <a:rPr lang="en-US" dirty="0"/>
            </a:br>
            <a:endParaRPr lang="en-US" dirty="0"/>
          </a:p>
        </p:txBody>
      </p:sp>
    </p:spTree>
    <p:extLst>
      <p:ext uri="{BB962C8B-B14F-4D97-AF65-F5344CB8AC3E}">
        <p14:creationId xmlns:p14="http://schemas.microsoft.com/office/powerpoint/2010/main" val="40814739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Communicating </a:t>
            </a:r>
            <a:r>
              <a:rPr lang="en-US" dirty="0" smtClean="0"/>
              <a:t>Public Health </a:t>
            </a:r>
            <a:r>
              <a:rPr lang="en-US" dirty="0"/>
              <a:t>to the </a:t>
            </a:r>
            <a:r>
              <a:rPr lang="en-US" dirty="0" smtClean="0"/>
              <a:t>Public </a:t>
            </a:r>
            <a:r>
              <a:rPr lang="en-US" dirty="0"/>
              <a:t>was </a:t>
            </a:r>
            <a:r>
              <a:rPr lang="en-US" dirty="0" smtClean="0"/>
              <a:t>Becoming More Recognized </a:t>
            </a:r>
            <a:r>
              <a:rPr lang="en-US" dirty="0"/>
              <a:t>as a P</a:t>
            </a:r>
            <a:r>
              <a:rPr lang="en-US" dirty="0" smtClean="0"/>
              <a:t>riority</a:t>
            </a:r>
            <a:endParaRPr lang="en-US" dirty="0"/>
          </a:p>
        </p:txBody>
      </p:sp>
      <p:sp>
        <p:nvSpPr>
          <p:cNvPr id="3" name="Content Placeholder 2"/>
          <p:cNvSpPr>
            <a:spLocks noGrp="1"/>
          </p:cNvSpPr>
          <p:nvPr>
            <p:ph idx="1"/>
          </p:nvPr>
        </p:nvSpPr>
        <p:spPr>
          <a:xfrm>
            <a:off x="1097280" y="2349910"/>
            <a:ext cx="10058400" cy="3519184"/>
          </a:xfrm>
        </p:spPr>
        <p:txBody>
          <a:bodyPr>
            <a:normAutofit lnSpcReduction="10000"/>
          </a:bodyPr>
          <a:lstStyle/>
          <a:p>
            <a:r>
              <a:rPr lang="en-US" sz="3000" dirty="0"/>
              <a:t>“I think we could be more intentional about how we engage with members of the community, broadly defined – not just individuals and families, but organizations, nonprofit organizations, departments of health, industries – in how we set research agendas, so that what we're doing is going to actually be viewed as valuable by stakeholders within the broader community.”</a:t>
            </a:r>
          </a:p>
          <a:p>
            <a:r>
              <a:rPr lang="en-US" dirty="0"/>
              <a:t/>
            </a:r>
            <a:br>
              <a:rPr lang="en-US" dirty="0"/>
            </a:br>
            <a:endParaRPr lang="en-US" dirty="0"/>
          </a:p>
        </p:txBody>
      </p:sp>
    </p:spTree>
    <p:extLst>
      <p:ext uri="{BB962C8B-B14F-4D97-AF65-F5344CB8AC3E}">
        <p14:creationId xmlns:p14="http://schemas.microsoft.com/office/powerpoint/2010/main" val="2959745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1097279" y="2048608"/>
            <a:ext cx="10350305" cy="4114800"/>
          </a:xfrm>
        </p:spPr>
        <p:txBody>
          <a:bodyPr>
            <a:normAutofit fontScale="92500" lnSpcReduction="10000"/>
          </a:bodyPr>
          <a:lstStyle/>
          <a:p>
            <a:r>
              <a:rPr lang="en-US" sz="3200" dirty="0" smtClean="0"/>
              <a:t>Creative population in terms of dissemination</a:t>
            </a:r>
          </a:p>
          <a:p>
            <a:endParaRPr lang="en-US" sz="2200" dirty="0" smtClean="0"/>
          </a:p>
          <a:p>
            <a:r>
              <a:rPr lang="en-US" sz="3200" dirty="0" smtClean="0"/>
              <a:t>Open to new platforms for dissemination</a:t>
            </a:r>
          </a:p>
          <a:p>
            <a:endParaRPr lang="en-US" sz="2200" dirty="0" smtClean="0"/>
          </a:p>
          <a:p>
            <a:r>
              <a:rPr lang="en-US" sz="3200" dirty="0" smtClean="0"/>
              <a:t>Clear opportunities for education</a:t>
            </a:r>
          </a:p>
          <a:p>
            <a:endParaRPr lang="en-US" sz="2200" dirty="0"/>
          </a:p>
          <a:p>
            <a:r>
              <a:rPr lang="en-US" sz="3200" dirty="0" smtClean="0"/>
              <a:t>Data and publishing intersect in many ways, but particularly when researchers are looking for ways to communicate their work to the public</a:t>
            </a:r>
            <a:endParaRPr lang="en-US" sz="3200" dirty="0"/>
          </a:p>
        </p:txBody>
      </p:sp>
    </p:spTree>
    <p:extLst>
      <p:ext uri="{BB962C8B-B14F-4D97-AF65-F5344CB8AC3E}">
        <p14:creationId xmlns:p14="http://schemas.microsoft.com/office/powerpoint/2010/main" val="25892317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 for Library Science</a:t>
            </a:r>
            <a:endParaRPr lang="en-US" dirty="0"/>
          </a:p>
        </p:txBody>
      </p:sp>
      <p:sp>
        <p:nvSpPr>
          <p:cNvPr id="3" name="Content Placeholder 2"/>
          <p:cNvSpPr>
            <a:spLocks noGrp="1"/>
          </p:cNvSpPr>
          <p:nvPr>
            <p:ph idx="1"/>
          </p:nvPr>
        </p:nvSpPr>
        <p:spPr>
          <a:xfrm>
            <a:off x="1097280" y="2286000"/>
            <a:ext cx="10058400" cy="4264268"/>
          </a:xfrm>
        </p:spPr>
        <p:txBody>
          <a:bodyPr>
            <a:normAutofit/>
          </a:bodyPr>
          <a:lstStyle/>
          <a:p>
            <a:pPr marL="6160" indent="0">
              <a:spcBef>
                <a:spcPts val="0"/>
              </a:spcBef>
              <a:buNone/>
            </a:pPr>
            <a:r>
              <a:rPr lang="en-US" sz="3200" dirty="0" smtClean="0"/>
              <a:t>Better their data management skills to improve incidents of data reuse or sharing</a:t>
            </a:r>
          </a:p>
          <a:p>
            <a:pPr marL="6160" indent="0">
              <a:spcBef>
                <a:spcPts val="0"/>
              </a:spcBef>
              <a:buNone/>
            </a:pPr>
            <a:endParaRPr lang="en-US" sz="3200" dirty="0" smtClean="0"/>
          </a:p>
          <a:p>
            <a:pPr marL="6160" indent="0">
              <a:spcBef>
                <a:spcPts val="0"/>
              </a:spcBef>
              <a:buNone/>
            </a:pPr>
            <a:r>
              <a:rPr lang="en-US" sz="3200" dirty="0" smtClean="0"/>
              <a:t>Reframe datasets as a research output which can be cited and </a:t>
            </a:r>
            <a:r>
              <a:rPr lang="en-US" sz="3200" dirty="0" smtClean="0"/>
              <a:t>considered in </a:t>
            </a:r>
            <a:r>
              <a:rPr lang="en-US" sz="3200" dirty="0" smtClean="0"/>
              <a:t>the P&amp;T process</a:t>
            </a:r>
          </a:p>
          <a:p>
            <a:pPr marL="6160" indent="0">
              <a:spcBef>
                <a:spcPts val="0"/>
              </a:spcBef>
              <a:buNone/>
            </a:pPr>
            <a:endParaRPr lang="en-US" sz="3200" dirty="0"/>
          </a:p>
          <a:p>
            <a:pPr marL="6160" indent="0">
              <a:spcBef>
                <a:spcPts val="0"/>
              </a:spcBef>
              <a:buNone/>
            </a:pPr>
            <a:r>
              <a:rPr lang="en-US" sz="3200" dirty="0" smtClean="0"/>
              <a:t>Articulate the complexity of the publishing industry to highlight the necessity of open science</a:t>
            </a:r>
            <a:endParaRPr lang="en-US" sz="3200" dirty="0"/>
          </a:p>
        </p:txBody>
      </p:sp>
    </p:spTree>
    <p:extLst>
      <p:ext uri="{BB962C8B-B14F-4D97-AF65-F5344CB8AC3E}">
        <p14:creationId xmlns:p14="http://schemas.microsoft.com/office/powerpoint/2010/main" val="138357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Recommendations for Library Science</a:t>
            </a:r>
          </a:p>
        </p:txBody>
      </p:sp>
      <p:sp>
        <p:nvSpPr>
          <p:cNvPr id="3" name="Content Placeholder 2"/>
          <p:cNvSpPr>
            <a:spLocks noGrp="1"/>
          </p:cNvSpPr>
          <p:nvPr>
            <p:ph idx="1"/>
          </p:nvPr>
        </p:nvSpPr>
        <p:spPr>
          <a:xfrm>
            <a:off x="1097279" y="1934307"/>
            <a:ext cx="10359097" cy="4554415"/>
          </a:xfrm>
        </p:spPr>
        <p:txBody>
          <a:bodyPr>
            <a:normAutofit/>
          </a:bodyPr>
          <a:lstStyle/>
          <a:p>
            <a:pPr marL="6160" indent="0">
              <a:spcBef>
                <a:spcPts val="0"/>
              </a:spcBef>
              <a:spcAft>
                <a:spcPts val="0"/>
              </a:spcAft>
              <a:buNone/>
            </a:pPr>
            <a:r>
              <a:rPr lang="en-US" sz="3000" dirty="0"/>
              <a:t>Encourage open access publishing as one strategy for communicating with the public, which includes public health </a:t>
            </a:r>
            <a:r>
              <a:rPr lang="en-US" sz="3000" dirty="0" smtClean="0"/>
              <a:t>practitioners</a:t>
            </a:r>
          </a:p>
          <a:p>
            <a:pPr marL="6160" indent="0">
              <a:spcBef>
                <a:spcPts val="0"/>
              </a:spcBef>
              <a:spcAft>
                <a:spcPts val="0"/>
              </a:spcAft>
              <a:buNone/>
            </a:pPr>
            <a:endParaRPr lang="en-US" sz="3000" dirty="0"/>
          </a:p>
          <a:p>
            <a:pPr marL="6160" indent="0">
              <a:spcBef>
                <a:spcPts val="0"/>
              </a:spcBef>
              <a:spcAft>
                <a:spcPts val="0"/>
              </a:spcAft>
              <a:buNone/>
            </a:pPr>
            <a:r>
              <a:rPr lang="en-US" sz="3000" dirty="0" smtClean="0"/>
              <a:t>Encourage </a:t>
            </a:r>
            <a:r>
              <a:rPr lang="en-US" sz="3000" dirty="0"/>
              <a:t>them to leverage social media and data visualizations – as publishing alternatives or enhancements – to communicate with the </a:t>
            </a:r>
            <a:r>
              <a:rPr lang="en-US" sz="3000" dirty="0" smtClean="0"/>
              <a:t>public</a:t>
            </a:r>
          </a:p>
          <a:p>
            <a:pPr marL="6160" indent="0">
              <a:spcBef>
                <a:spcPts val="0"/>
              </a:spcBef>
              <a:spcAft>
                <a:spcPts val="0"/>
              </a:spcAft>
              <a:buNone/>
            </a:pPr>
            <a:endParaRPr lang="en-US" sz="3000" dirty="0"/>
          </a:p>
          <a:p>
            <a:pPr marL="6160" indent="0">
              <a:spcBef>
                <a:spcPts val="0"/>
              </a:spcBef>
              <a:spcAft>
                <a:spcPts val="0"/>
              </a:spcAft>
              <a:buNone/>
            </a:pPr>
            <a:r>
              <a:rPr lang="en-US" sz="3000" dirty="0"/>
              <a:t>Ensure they know how to maintain control over their outputs through embargoes, restricted access, and licensing</a:t>
            </a:r>
          </a:p>
          <a:p>
            <a:endParaRPr lang="en-US" dirty="0"/>
          </a:p>
        </p:txBody>
      </p:sp>
    </p:spTree>
    <p:extLst>
      <p:ext uri="{BB962C8B-B14F-4D97-AF65-F5344CB8AC3E}">
        <p14:creationId xmlns:p14="http://schemas.microsoft.com/office/powerpoint/2010/main" val="32721209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Outputs</a:t>
            </a:r>
            <a:endParaRPr lang="en-US" dirty="0"/>
          </a:p>
        </p:txBody>
      </p:sp>
      <p:sp>
        <p:nvSpPr>
          <p:cNvPr id="3" name="Content Placeholder 2"/>
          <p:cNvSpPr>
            <a:spLocks noGrp="1"/>
          </p:cNvSpPr>
          <p:nvPr>
            <p:ph idx="1"/>
          </p:nvPr>
        </p:nvSpPr>
        <p:spPr>
          <a:xfrm>
            <a:off x="1097280" y="2281084"/>
            <a:ext cx="10058400" cy="3588010"/>
          </a:xfrm>
        </p:spPr>
        <p:txBody>
          <a:bodyPr/>
          <a:lstStyle/>
          <a:p>
            <a:pPr marL="6160" indent="0">
              <a:buNone/>
            </a:pPr>
            <a:r>
              <a:rPr lang="en-US" sz="3000" dirty="0" smtClean="0"/>
              <a:t>“A </a:t>
            </a:r>
            <a:r>
              <a:rPr lang="en-US" sz="3000" dirty="0"/>
              <a:t>Qualitative Analysis of the Information Science Needs of Public Health Researchers in an Academic </a:t>
            </a:r>
            <a:r>
              <a:rPr lang="en-US" sz="3000" dirty="0" smtClean="0"/>
              <a:t>Setting” – Manuscript to be published in the Journal of the Medical </a:t>
            </a:r>
            <a:r>
              <a:rPr lang="en-US" sz="3000" smtClean="0"/>
              <a:t>Library Association, </a:t>
            </a:r>
            <a:r>
              <a:rPr lang="en-US" sz="3000" dirty="0" smtClean="0"/>
              <a:t>April 2018</a:t>
            </a:r>
          </a:p>
          <a:p>
            <a:pPr marL="6160" indent="0">
              <a:buNone/>
            </a:pPr>
            <a:endParaRPr lang="en-US" sz="3000" dirty="0" smtClean="0"/>
          </a:p>
          <a:p>
            <a:pPr marL="6160" indent="0">
              <a:buNone/>
            </a:pPr>
            <a:r>
              <a:rPr lang="en-US" sz="3000" dirty="0" smtClean="0"/>
              <a:t>“</a:t>
            </a:r>
            <a:r>
              <a:rPr lang="en-US" sz="3000" dirty="0" smtClean="0">
                <a:hlinkClick r:id="rId2"/>
              </a:rPr>
              <a:t>Supporting </a:t>
            </a:r>
            <a:r>
              <a:rPr lang="en-US" sz="3000" dirty="0">
                <a:hlinkClick r:id="rId2"/>
              </a:rPr>
              <a:t>the Changing Research Practices of Public Health </a:t>
            </a:r>
            <a:r>
              <a:rPr lang="en-US" sz="3000" dirty="0" smtClean="0">
                <a:hlinkClick r:id="rId2"/>
              </a:rPr>
              <a:t>Scholars</a:t>
            </a:r>
            <a:r>
              <a:rPr lang="en-US" sz="3000" dirty="0" smtClean="0"/>
              <a:t>” - </a:t>
            </a:r>
            <a:r>
              <a:rPr lang="en-US" sz="3000" dirty="0" err="1" smtClean="0"/>
              <a:t>Ithaka</a:t>
            </a:r>
            <a:r>
              <a:rPr lang="en-US" sz="3000" dirty="0" smtClean="0"/>
              <a:t> S+R multi-institutional report, December 2017</a:t>
            </a:r>
            <a:endParaRPr lang="en-US" sz="3000" dirty="0"/>
          </a:p>
          <a:p>
            <a:pPr marL="6160" indent="0">
              <a:buNone/>
            </a:pPr>
            <a:endParaRPr lang="en-US" dirty="0" smtClean="0"/>
          </a:p>
        </p:txBody>
      </p:sp>
    </p:spTree>
    <p:extLst>
      <p:ext uri="{BB962C8B-B14F-4D97-AF65-F5344CB8AC3E}">
        <p14:creationId xmlns:p14="http://schemas.microsoft.com/office/powerpoint/2010/main" val="3490456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US" dirty="0"/>
          </a:p>
        </p:txBody>
      </p:sp>
      <p:sp>
        <p:nvSpPr>
          <p:cNvPr id="3" name="Content Placeholder 2"/>
          <p:cNvSpPr>
            <a:spLocks noGrp="1"/>
          </p:cNvSpPr>
          <p:nvPr>
            <p:ph idx="1"/>
          </p:nvPr>
        </p:nvSpPr>
        <p:spPr>
          <a:xfrm>
            <a:off x="1097280" y="2031022"/>
            <a:ext cx="10058400" cy="3838071"/>
          </a:xfrm>
        </p:spPr>
        <p:txBody>
          <a:bodyPr>
            <a:noAutofit/>
          </a:bodyPr>
          <a:lstStyle/>
          <a:p>
            <a:r>
              <a:rPr lang="en-US" sz="3200" dirty="0" smtClean="0"/>
              <a:t>Shanda Hunt</a:t>
            </a:r>
          </a:p>
          <a:p>
            <a:r>
              <a:rPr lang="en-US" sz="3200" dirty="0" smtClean="0">
                <a:hlinkClick r:id="rId2"/>
              </a:rPr>
              <a:t>hunt0081@umn.edu</a:t>
            </a:r>
            <a:endParaRPr lang="en-US" sz="3200" dirty="0" smtClean="0"/>
          </a:p>
          <a:p>
            <a:r>
              <a:rPr lang="en-US" sz="3200" dirty="0" smtClean="0">
                <a:hlinkClick r:id="rId3"/>
              </a:rPr>
              <a:t>UMN Experts Profile</a:t>
            </a:r>
            <a:endParaRPr lang="en-US" sz="3200" dirty="0" smtClean="0"/>
          </a:p>
          <a:p>
            <a:endParaRPr lang="en-US" sz="1200" dirty="0"/>
          </a:p>
          <a:p>
            <a:r>
              <a:rPr lang="en-US" sz="3200" dirty="0" smtClean="0"/>
              <a:t>Caitlin Bakker</a:t>
            </a:r>
          </a:p>
          <a:p>
            <a:r>
              <a:rPr lang="en-US" sz="3200" dirty="0" smtClean="0">
                <a:hlinkClick r:id="rId4"/>
              </a:rPr>
              <a:t>cjbakker@umn.edu</a:t>
            </a:r>
            <a:endParaRPr lang="en-US" sz="3200" dirty="0" smtClean="0"/>
          </a:p>
          <a:p>
            <a:r>
              <a:rPr lang="en-US" sz="3200" dirty="0" smtClean="0">
                <a:hlinkClick r:id="rId5"/>
              </a:rPr>
              <a:t>UMN Experts Profile</a:t>
            </a:r>
            <a:endParaRPr lang="en-US" sz="3200" dirty="0"/>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62622" y="5447068"/>
            <a:ext cx="2498437" cy="755480"/>
          </a:xfrm>
          <a:prstGeom prst="rect">
            <a:avLst/>
          </a:prstGeom>
        </p:spPr>
      </p:pic>
    </p:spTree>
    <p:extLst>
      <p:ext uri="{BB962C8B-B14F-4D97-AF65-F5344CB8AC3E}">
        <p14:creationId xmlns:p14="http://schemas.microsoft.com/office/powerpoint/2010/main" val="1453519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Ithaka</a:t>
            </a:r>
            <a:r>
              <a:rPr lang="en-US" dirty="0" smtClean="0"/>
              <a:t> S + R Study</a:t>
            </a:r>
            <a:endParaRPr lang="en-US" dirty="0"/>
          </a:p>
        </p:txBody>
      </p:sp>
      <p:sp>
        <p:nvSpPr>
          <p:cNvPr id="3" name="Content Placeholder 2"/>
          <p:cNvSpPr>
            <a:spLocks noGrp="1"/>
          </p:cNvSpPr>
          <p:nvPr>
            <p:ph idx="1"/>
          </p:nvPr>
        </p:nvSpPr>
        <p:spPr>
          <a:xfrm>
            <a:off x="1097280" y="1971674"/>
            <a:ext cx="10058400" cy="3897419"/>
          </a:xfrm>
        </p:spPr>
        <p:txBody>
          <a:bodyPr>
            <a:normAutofit lnSpcReduction="10000"/>
          </a:bodyPr>
          <a:lstStyle/>
          <a:p>
            <a:pPr marL="6160" indent="0">
              <a:buNone/>
            </a:pPr>
            <a:r>
              <a:rPr lang="en-US" sz="2800" dirty="0" smtClean="0"/>
              <a:t>Seven Participating Institutions</a:t>
            </a:r>
          </a:p>
          <a:p>
            <a:pPr marL="6160" indent="0">
              <a:buNone/>
            </a:pPr>
            <a:endParaRPr lang="en-US" sz="1200" dirty="0" smtClean="0"/>
          </a:p>
          <a:p>
            <a:pPr lvl="3"/>
            <a:r>
              <a:rPr lang="en-US" sz="2800" dirty="0" smtClean="0"/>
              <a:t>Johns Hopkins University</a:t>
            </a:r>
          </a:p>
          <a:p>
            <a:pPr lvl="3"/>
            <a:r>
              <a:rPr lang="en-US" sz="2800" dirty="0" smtClean="0"/>
              <a:t>University of Alabama</a:t>
            </a:r>
          </a:p>
          <a:p>
            <a:pPr lvl="3"/>
            <a:r>
              <a:rPr lang="en-US" sz="2800" dirty="0" smtClean="0"/>
              <a:t>University of Arizona</a:t>
            </a:r>
          </a:p>
          <a:p>
            <a:pPr lvl="3"/>
            <a:r>
              <a:rPr lang="en-US" sz="2800" dirty="0" smtClean="0"/>
              <a:t>University of Illinois</a:t>
            </a:r>
          </a:p>
          <a:p>
            <a:pPr lvl="3"/>
            <a:r>
              <a:rPr lang="en-US" sz="2800" dirty="0" smtClean="0"/>
              <a:t>University of Iowa</a:t>
            </a:r>
          </a:p>
          <a:p>
            <a:pPr lvl="3"/>
            <a:r>
              <a:rPr lang="en-US" sz="2800" b="1" dirty="0" smtClean="0"/>
              <a:t>University of Minnesota</a:t>
            </a:r>
          </a:p>
          <a:p>
            <a:pPr lvl="3"/>
            <a:r>
              <a:rPr lang="en-US" sz="2800" dirty="0" smtClean="0"/>
              <a:t>University of Washington</a:t>
            </a:r>
            <a:endParaRPr lang="en-US" sz="2800" dirty="0"/>
          </a:p>
        </p:txBody>
      </p:sp>
    </p:spTree>
    <p:extLst>
      <p:ext uri="{BB962C8B-B14F-4D97-AF65-F5344CB8AC3E}">
        <p14:creationId xmlns:p14="http://schemas.microsoft.com/office/powerpoint/2010/main" val="29819899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University of Minnesota Team</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00363" y="2157412"/>
            <a:ext cx="5614988" cy="3743325"/>
          </a:xfrm>
        </p:spPr>
      </p:pic>
      <p:sp>
        <p:nvSpPr>
          <p:cNvPr id="6" name="TextBox 5"/>
          <p:cNvSpPr txBox="1"/>
          <p:nvPr/>
        </p:nvSpPr>
        <p:spPr>
          <a:xfrm>
            <a:off x="752000" y="2157413"/>
            <a:ext cx="2457449" cy="3600986"/>
          </a:xfrm>
          <a:prstGeom prst="rect">
            <a:avLst/>
          </a:prstGeom>
          <a:noFill/>
        </p:spPr>
        <p:txBody>
          <a:bodyPr wrap="square" rtlCol="0">
            <a:spAutoFit/>
          </a:bodyPr>
          <a:lstStyle/>
          <a:p>
            <a:r>
              <a:rPr lang="en-US" sz="2400" b="1" dirty="0" smtClean="0">
                <a:solidFill>
                  <a:schemeClr val="tx1">
                    <a:lumMod val="75000"/>
                    <a:lumOff val="25000"/>
                  </a:schemeClr>
                </a:solidFill>
              </a:rPr>
              <a:t>Shanda Hunt, MPH</a:t>
            </a:r>
          </a:p>
          <a:p>
            <a:endParaRPr lang="en-US" sz="2400" dirty="0" smtClean="0">
              <a:solidFill>
                <a:schemeClr val="tx1">
                  <a:lumMod val="75000"/>
                  <a:lumOff val="25000"/>
                </a:schemeClr>
              </a:solidFill>
            </a:endParaRPr>
          </a:p>
          <a:p>
            <a:r>
              <a:rPr lang="en-US" sz="2400" dirty="0" smtClean="0">
                <a:solidFill>
                  <a:schemeClr val="tx1">
                    <a:lumMod val="75000"/>
                    <a:lumOff val="25000"/>
                  </a:schemeClr>
                </a:solidFill>
              </a:rPr>
              <a:t>Public Health Librarian</a:t>
            </a:r>
          </a:p>
          <a:p>
            <a:endParaRPr lang="en-US" sz="2400" dirty="0" smtClean="0">
              <a:solidFill>
                <a:schemeClr val="tx1">
                  <a:lumMod val="75000"/>
                  <a:lumOff val="25000"/>
                </a:schemeClr>
              </a:solidFill>
            </a:endParaRPr>
          </a:p>
          <a:p>
            <a:r>
              <a:rPr lang="en-US" sz="2400" dirty="0" smtClean="0">
                <a:solidFill>
                  <a:schemeClr val="tx1">
                    <a:lumMod val="75000"/>
                    <a:lumOff val="25000"/>
                  </a:schemeClr>
                </a:solidFill>
              </a:rPr>
              <a:t>Data Curation Specialist</a:t>
            </a:r>
          </a:p>
          <a:p>
            <a:endParaRPr lang="en-US" dirty="0">
              <a:solidFill>
                <a:schemeClr val="tx1">
                  <a:lumMod val="75000"/>
                  <a:lumOff val="25000"/>
                </a:schemeClr>
              </a:solidFill>
            </a:endParaRPr>
          </a:p>
          <a:p>
            <a:endParaRPr lang="en-US" dirty="0">
              <a:solidFill>
                <a:schemeClr val="tx1">
                  <a:lumMod val="75000"/>
                  <a:lumOff val="25000"/>
                </a:schemeClr>
              </a:solidFill>
            </a:endParaRPr>
          </a:p>
        </p:txBody>
      </p:sp>
      <p:sp>
        <p:nvSpPr>
          <p:cNvPr id="7" name="TextBox 6"/>
          <p:cNvSpPr txBox="1"/>
          <p:nvPr/>
        </p:nvSpPr>
        <p:spPr>
          <a:xfrm>
            <a:off x="8804909" y="2157413"/>
            <a:ext cx="2786063" cy="3600986"/>
          </a:xfrm>
          <a:prstGeom prst="rect">
            <a:avLst/>
          </a:prstGeom>
          <a:noFill/>
        </p:spPr>
        <p:txBody>
          <a:bodyPr wrap="square" rtlCol="0">
            <a:spAutoFit/>
          </a:bodyPr>
          <a:lstStyle/>
          <a:p>
            <a:r>
              <a:rPr lang="en-US" sz="2400" b="1" dirty="0" smtClean="0">
                <a:solidFill>
                  <a:schemeClr val="tx1">
                    <a:lumMod val="75000"/>
                    <a:lumOff val="25000"/>
                  </a:schemeClr>
                </a:solidFill>
              </a:rPr>
              <a:t>Caitlin Bakker, </a:t>
            </a:r>
          </a:p>
          <a:p>
            <a:r>
              <a:rPr lang="en-US" sz="2400" b="1" dirty="0" smtClean="0">
                <a:solidFill>
                  <a:schemeClr val="tx1">
                    <a:lumMod val="75000"/>
                    <a:lumOff val="25000"/>
                  </a:schemeClr>
                </a:solidFill>
              </a:rPr>
              <a:t>MLIS</a:t>
            </a:r>
          </a:p>
          <a:p>
            <a:endParaRPr lang="en-US" sz="2400" dirty="0" smtClean="0">
              <a:solidFill>
                <a:schemeClr val="tx1">
                  <a:lumMod val="75000"/>
                  <a:lumOff val="25000"/>
                </a:schemeClr>
              </a:solidFill>
            </a:endParaRPr>
          </a:p>
          <a:p>
            <a:r>
              <a:rPr lang="en-US" sz="2400" dirty="0" smtClean="0">
                <a:solidFill>
                  <a:schemeClr val="tx1">
                    <a:lumMod val="75000"/>
                    <a:lumOff val="25000"/>
                  </a:schemeClr>
                </a:solidFill>
              </a:rPr>
              <a:t>Research Services Librarian</a:t>
            </a:r>
          </a:p>
          <a:p>
            <a:endParaRPr lang="en-US" sz="2400" dirty="0" smtClean="0">
              <a:solidFill>
                <a:schemeClr val="tx1">
                  <a:lumMod val="75000"/>
                  <a:lumOff val="25000"/>
                </a:schemeClr>
              </a:solidFill>
            </a:endParaRPr>
          </a:p>
          <a:p>
            <a:r>
              <a:rPr lang="en-US" sz="2400" dirty="0" smtClean="0">
                <a:solidFill>
                  <a:schemeClr val="tx1">
                    <a:lumMod val="75000"/>
                    <a:lumOff val="25000"/>
                  </a:schemeClr>
                </a:solidFill>
              </a:rPr>
              <a:t>Medical School Librarian</a:t>
            </a:r>
          </a:p>
          <a:p>
            <a:endParaRPr lang="en-US" dirty="0"/>
          </a:p>
          <a:p>
            <a:endParaRPr lang="en-US" dirty="0"/>
          </a:p>
        </p:txBody>
      </p:sp>
    </p:spTree>
    <p:extLst>
      <p:ext uri="{BB962C8B-B14F-4D97-AF65-F5344CB8AC3E}">
        <p14:creationId xmlns:p14="http://schemas.microsoft.com/office/powerpoint/2010/main" val="798164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Health</a:t>
            </a:r>
            <a:endParaRPr lang="en-US" dirty="0"/>
          </a:p>
        </p:txBody>
      </p:sp>
      <p:sp>
        <p:nvSpPr>
          <p:cNvPr id="3" name="Content Placeholder 2"/>
          <p:cNvSpPr>
            <a:spLocks noGrp="1"/>
          </p:cNvSpPr>
          <p:nvPr>
            <p:ph idx="1"/>
          </p:nvPr>
        </p:nvSpPr>
        <p:spPr>
          <a:xfrm>
            <a:off x="1097280" y="2214562"/>
            <a:ext cx="10058400" cy="3654531"/>
          </a:xfrm>
        </p:spPr>
        <p:txBody>
          <a:bodyPr>
            <a:normAutofit/>
          </a:bodyPr>
          <a:lstStyle/>
          <a:p>
            <a:pPr marL="6160" indent="0" algn="ctr">
              <a:buNone/>
            </a:pPr>
            <a:r>
              <a:rPr lang="en-US" sz="3200" dirty="0" smtClean="0"/>
              <a:t>“The </a:t>
            </a:r>
            <a:r>
              <a:rPr lang="en-US" sz="3200" dirty="0"/>
              <a:t>combination of science, skill and beliefs that is directed to the maintenance and improvement of the health of all people </a:t>
            </a:r>
            <a:r>
              <a:rPr lang="en-US" sz="3200" dirty="0" smtClean="0"/>
              <a:t>through collective and social action.”</a:t>
            </a:r>
          </a:p>
          <a:p>
            <a:pPr marL="6160" indent="0" algn="ctr">
              <a:buNone/>
            </a:pPr>
            <a:endParaRPr lang="en-US" sz="3200" dirty="0"/>
          </a:p>
          <a:p>
            <a:pPr marL="6160" indent="0" algn="ctr">
              <a:buNone/>
            </a:pPr>
            <a:r>
              <a:rPr lang="en-US" sz="3200" dirty="0" smtClean="0"/>
              <a:t>Inherently Interdisciplinary</a:t>
            </a:r>
          </a:p>
          <a:p>
            <a:pPr marL="6160" indent="0" algn="ctr">
              <a:buNone/>
            </a:pPr>
            <a:endParaRPr lang="en-US" sz="3200" dirty="0"/>
          </a:p>
        </p:txBody>
      </p:sp>
      <p:sp>
        <p:nvSpPr>
          <p:cNvPr id="4" name="TextBox 3"/>
          <p:cNvSpPr txBox="1"/>
          <p:nvPr/>
        </p:nvSpPr>
        <p:spPr>
          <a:xfrm>
            <a:off x="1097280" y="5957888"/>
            <a:ext cx="10058400" cy="276999"/>
          </a:xfrm>
          <a:prstGeom prst="rect">
            <a:avLst/>
          </a:prstGeom>
          <a:noFill/>
        </p:spPr>
        <p:txBody>
          <a:bodyPr wrap="square" rtlCol="0">
            <a:spAutoFit/>
          </a:bodyPr>
          <a:lstStyle/>
          <a:p>
            <a:r>
              <a:rPr lang="en-US" sz="1200" dirty="0">
                <a:solidFill>
                  <a:schemeClr val="tx1">
                    <a:lumMod val="75000"/>
                    <a:lumOff val="25000"/>
                  </a:schemeClr>
                </a:solidFill>
              </a:rPr>
              <a:t>Last JM, </a:t>
            </a:r>
            <a:r>
              <a:rPr lang="en-US" sz="1200" dirty="0" err="1">
                <a:solidFill>
                  <a:schemeClr val="tx1">
                    <a:lumMod val="75000"/>
                    <a:lumOff val="25000"/>
                  </a:schemeClr>
                </a:solidFill>
              </a:rPr>
              <a:t>Spasoff</a:t>
            </a:r>
            <a:r>
              <a:rPr lang="en-US" sz="1200" dirty="0">
                <a:solidFill>
                  <a:schemeClr val="tx1">
                    <a:lumMod val="75000"/>
                    <a:lumOff val="25000"/>
                  </a:schemeClr>
                </a:solidFill>
              </a:rPr>
              <a:t> RA, Harris SS. A dictionary of epidemiology. 4th ed. New York: Oxford University Press; 2001. </a:t>
            </a:r>
          </a:p>
        </p:txBody>
      </p:sp>
    </p:spTree>
    <p:extLst>
      <p:ext uri="{BB962C8B-B14F-4D97-AF65-F5344CB8AC3E}">
        <p14:creationId xmlns:p14="http://schemas.microsoft.com/office/powerpoint/2010/main" val="6751666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UMN School of Public Health</a:t>
            </a:r>
            <a:endParaRPr lang="en-US" dirty="0"/>
          </a:p>
        </p:txBody>
      </p:sp>
      <p:sp>
        <p:nvSpPr>
          <p:cNvPr id="3" name="Content Placeholder 2"/>
          <p:cNvSpPr>
            <a:spLocks noGrp="1"/>
          </p:cNvSpPr>
          <p:nvPr>
            <p:ph idx="1"/>
          </p:nvPr>
        </p:nvSpPr>
        <p:spPr>
          <a:xfrm>
            <a:off x="1097280" y="2028824"/>
            <a:ext cx="10058400" cy="3840269"/>
          </a:xfrm>
        </p:spPr>
        <p:txBody>
          <a:bodyPr>
            <a:noAutofit/>
          </a:bodyPr>
          <a:lstStyle/>
          <a:p>
            <a:pPr marL="0" indent="0">
              <a:lnSpc>
                <a:spcPct val="100000"/>
              </a:lnSpc>
              <a:spcBef>
                <a:spcPts val="0"/>
              </a:spcBef>
              <a:spcAft>
                <a:spcPts val="0"/>
              </a:spcAft>
              <a:buNone/>
            </a:pPr>
            <a:r>
              <a:rPr lang="en-US" sz="2800" dirty="0"/>
              <a:t>O</a:t>
            </a:r>
            <a:r>
              <a:rPr lang="en-US" sz="2800" dirty="0" smtClean="0"/>
              <a:t>ne </a:t>
            </a:r>
            <a:r>
              <a:rPr lang="en-US" sz="2800" dirty="0"/>
              <a:t>of the first public health programs offered in the United </a:t>
            </a:r>
            <a:r>
              <a:rPr lang="en-US" sz="2800" dirty="0" smtClean="0"/>
              <a:t>States</a:t>
            </a:r>
          </a:p>
          <a:p>
            <a:pPr marL="0" indent="0">
              <a:lnSpc>
                <a:spcPct val="100000"/>
              </a:lnSpc>
              <a:spcBef>
                <a:spcPts val="400"/>
              </a:spcBef>
              <a:spcAft>
                <a:spcPts val="0"/>
              </a:spcAft>
              <a:buNone/>
            </a:pPr>
            <a:endParaRPr lang="en-US" sz="1400" dirty="0" smtClean="0"/>
          </a:p>
          <a:p>
            <a:pPr marL="0" indent="0">
              <a:lnSpc>
                <a:spcPct val="100000"/>
              </a:lnSpc>
              <a:spcBef>
                <a:spcPts val="400"/>
              </a:spcBef>
              <a:spcAft>
                <a:spcPts val="0"/>
              </a:spcAft>
              <a:buNone/>
            </a:pPr>
            <a:r>
              <a:rPr lang="en-US" sz="2800" dirty="0" smtClean="0"/>
              <a:t>Ranked </a:t>
            </a:r>
            <a:r>
              <a:rPr lang="en-US" sz="2800" dirty="0"/>
              <a:t>8th in the </a:t>
            </a:r>
            <a:r>
              <a:rPr lang="en-US" sz="2800" dirty="0" smtClean="0"/>
              <a:t>nation</a:t>
            </a:r>
          </a:p>
          <a:p>
            <a:pPr marL="0" indent="0">
              <a:lnSpc>
                <a:spcPct val="100000"/>
              </a:lnSpc>
              <a:spcBef>
                <a:spcPts val="400"/>
              </a:spcBef>
              <a:spcAft>
                <a:spcPts val="0"/>
              </a:spcAft>
              <a:buNone/>
            </a:pPr>
            <a:endParaRPr lang="en-US" sz="1400" dirty="0" smtClean="0"/>
          </a:p>
          <a:p>
            <a:pPr marL="0" indent="0">
              <a:lnSpc>
                <a:spcPct val="100000"/>
              </a:lnSpc>
              <a:spcBef>
                <a:spcPts val="400"/>
              </a:spcBef>
              <a:spcAft>
                <a:spcPts val="0"/>
              </a:spcAft>
              <a:buNone/>
            </a:pPr>
            <a:r>
              <a:rPr lang="en-US" sz="2800" dirty="0"/>
              <a:t>F</a:t>
            </a:r>
            <a:r>
              <a:rPr lang="en-US" sz="2800" dirty="0" smtClean="0"/>
              <a:t>our </a:t>
            </a:r>
            <a:r>
              <a:rPr lang="en-US" sz="2800" dirty="0"/>
              <a:t>divisions: </a:t>
            </a:r>
            <a:endParaRPr lang="en-US" sz="2800" dirty="0" smtClean="0"/>
          </a:p>
          <a:p>
            <a:pPr marL="0" indent="0">
              <a:lnSpc>
                <a:spcPct val="100000"/>
              </a:lnSpc>
              <a:spcBef>
                <a:spcPts val="400"/>
              </a:spcBef>
              <a:spcAft>
                <a:spcPts val="0"/>
              </a:spcAft>
              <a:buNone/>
            </a:pPr>
            <a:r>
              <a:rPr lang="en-US" sz="2800" dirty="0"/>
              <a:t>	</a:t>
            </a:r>
            <a:r>
              <a:rPr lang="en-US" sz="2800" dirty="0" smtClean="0"/>
              <a:t>Biostatistics</a:t>
            </a:r>
          </a:p>
          <a:p>
            <a:pPr marL="0" indent="0">
              <a:lnSpc>
                <a:spcPct val="100000"/>
              </a:lnSpc>
              <a:spcBef>
                <a:spcPts val="400"/>
              </a:spcBef>
              <a:spcAft>
                <a:spcPts val="0"/>
              </a:spcAft>
              <a:buNone/>
            </a:pPr>
            <a:r>
              <a:rPr lang="en-US" sz="2800" dirty="0"/>
              <a:t>	</a:t>
            </a:r>
            <a:r>
              <a:rPr lang="en-US" sz="2800" dirty="0" smtClean="0"/>
              <a:t>Environmental </a:t>
            </a:r>
            <a:r>
              <a:rPr lang="en-US" sz="2800" dirty="0"/>
              <a:t>Health </a:t>
            </a:r>
            <a:r>
              <a:rPr lang="en-US" sz="2800" dirty="0" smtClean="0"/>
              <a:t>Sciences</a:t>
            </a:r>
          </a:p>
          <a:p>
            <a:pPr marL="0" indent="0">
              <a:lnSpc>
                <a:spcPct val="100000"/>
              </a:lnSpc>
              <a:spcBef>
                <a:spcPts val="400"/>
              </a:spcBef>
              <a:spcAft>
                <a:spcPts val="0"/>
              </a:spcAft>
              <a:buNone/>
            </a:pPr>
            <a:r>
              <a:rPr lang="en-US" sz="2800" dirty="0"/>
              <a:t>	</a:t>
            </a:r>
            <a:r>
              <a:rPr lang="en-US" sz="2800" dirty="0" smtClean="0"/>
              <a:t>Epidemiology </a:t>
            </a:r>
            <a:r>
              <a:rPr lang="en-US" sz="2800" dirty="0"/>
              <a:t>&amp; Community </a:t>
            </a:r>
            <a:r>
              <a:rPr lang="en-US" sz="2800" dirty="0" smtClean="0"/>
              <a:t>Health</a:t>
            </a:r>
          </a:p>
          <a:p>
            <a:pPr marL="0" indent="0">
              <a:lnSpc>
                <a:spcPct val="100000"/>
              </a:lnSpc>
              <a:spcBef>
                <a:spcPts val="400"/>
              </a:spcBef>
              <a:spcAft>
                <a:spcPts val="0"/>
              </a:spcAft>
              <a:buNone/>
            </a:pPr>
            <a:r>
              <a:rPr lang="en-US" sz="2800" dirty="0"/>
              <a:t>	</a:t>
            </a:r>
            <a:r>
              <a:rPr lang="en-US" sz="2800" dirty="0" smtClean="0"/>
              <a:t>Health </a:t>
            </a:r>
            <a:r>
              <a:rPr lang="en-US" sz="2800" dirty="0"/>
              <a:t>Policy &amp; Management </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8579" y="2947987"/>
            <a:ext cx="3987549" cy="2749656"/>
          </a:xfrm>
          <a:prstGeom prst="rect">
            <a:avLst/>
          </a:prstGeom>
        </p:spPr>
      </p:pic>
    </p:spTree>
    <p:extLst>
      <p:ext uri="{BB962C8B-B14F-4D97-AF65-F5344CB8AC3E}">
        <p14:creationId xmlns:p14="http://schemas.microsoft.com/office/powerpoint/2010/main" val="3811225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Recruitment</a:t>
            </a:r>
            <a:endParaRPr lang="en-US" dirty="0"/>
          </a:p>
        </p:txBody>
      </p:sp>
      <p:sp>
        <p:nvSpPr>
          <p:cNvPr id="3" name="Content Placeholder 2"/>
          <p:cNvSpPr>
            <a:spLocks noGrp="1"/>
          </p:cNvSpPr>
          <p:nvPr>
            <p:ph idx="1"/>
          </p:nvPr>
        </p:nvSpPr>
        <p:spPr>
          <a:xfrm>
            <a:off x="1097280" y="2043112"/>
            <a:ext cx="10058400" cy="3825981"/>
          </a:xfrm>
        </p:spPr>
        <p:txBody>
          <a:bodyPr>
            <a:normAutofit/>
          </a:bodyPr>
          <a:lstStyle/>
          <a:p>
            <a:pPr marL="0" indent="0">
              <a:spcAft>
                <a:spcPts val="600"/>
              </a:spcAft>
              <a:buNone/>
            </a:pPr>
            <a:r>
              <a:rPr lang="en-US" sz="3200" dirty="0" smtClean="0"/>
              <a:t>Obtained list of faculty from SPH website</a:t>
            </a:r>
          </a:p>
          <a:p>
            <a:pPr marL="0" indent="0">
              <a:spcAft>
                <a:spcPts val="600"/>
              </a:spcAft>
              <a:buNone/>
            </a:pPr>
            <a:r>
              <a:rPr lang="en-US" sz="3200" dirty="0" smtClean="0"/>
              <a:t>Sort: Division + Alphabetical</a:t>
            </a:r>
          </a:p>
          <a:p>
            <a:pPr marL="0" indent="0">
              <a:spcAft>
                <a:spcPts val="600"/>
              </a:spcAft>
              <a:buNone/>
            </a:pPr>
            <a:r>
              <a:rPr lang="en-US" sz="3200" dirty="0" smtClean="0"/>
              <a:t>Email script</a:t>
            </a:r>
          </a:p>
          <a:p>
            <a:pPr marL="0" indent="0">
              <a:spcAft>
                <a:spcPts val="600"/>
              </a:spcAft>
              <a:buNone/>
            </a:pPr>
            <a:r>
              <a:rPr lang="en-US" sz="3200" dirty="0" smtClean="0"/>
              <a:t>First 20 on each division’s list (80 invites)</a:t>
            </a:r>
          </a:p>
          <a:p>
            <a:pPr marL="0" indent="0">
              <a:spcAft>
                <a:spcPts val="600"/>
              </a:spcAft>
              <a:buNone/>
            </a:pPr>
            <a:r>
              <a:rPr lang="en-US" sz="3200" dirty="0" smtClean="0"/>
              <a:t>24 participants</a:t>
            </a:r>
            <a:endParaRPr lang="en-US" sz="3200" dirty="0"/>
          </a:p>
        </p:txBody>
      </p:sp>
    </p:spTree>
    <p:extLst>
      <p:ext uri="{BB962C8B-B14F-4D97-AF65-F5344CB8AC3E}">
        <p14:creationId xmlns:p14="http://schemas.microsoft.com/office/powerpoint/2010/main" val="33513738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a:t>
            </a:r>
            <a:endParaRPr lang="en-US" dirty="0"/>
          </a:p>
        </p:txBody>
      </p:sp>
      <p:sp>
        <p:nvSpPr>
          <p:cNvPr id="3" name="Content Placeholder 2"/>
          <p:cNvSpPr>
            <a:spLocks noGrp="1"/>
          </p:cNvSpPr>
          <p:nvPr>
            <p:ph idx="1"/>
          </p:nvPr>
        </p:nvSpPr>
        <p:spPr>
          <a:xfrm>
            <a:off x="1097280" y="2143124"/>
            <a:ext cx="10058400" cy="3725969"/>
          </a:xfrm>
        </p:spPr>
        <p:txBody>
          <a:bodyPr/>
          <a:lstStyle/>
          <a:p>
            <a:pPr marL="0" indent="0">
              <a:spcAft>
                <a:spcPts val="600"/>
              </a:spcAft>
              <a:buNone/>
            </a:pPr>
            <a:r>
              <a:rPr lang="en-US" sz="3200" dirty="0" smtClean="0"/>
              <a:t>Transcripts created by </a:t>
            </a:r>
            <a:r>
              <a:rPr lang="en-US" sz="3200" dirty="0" err="1" smtClean="0"/>
              <a:t>VerbalInk</a:t>
            </a:r>
            <a:endParaRPr lang="en-US" sz="3200" dirty="0" smtClean="0"/>
          </a:p>
          <a:p>
            <a:pPr marL="0" indent="0">
              <a:spcAft>
                <a:spcPts val="600"/>
              </a:spcAft>
              <a:buNone/>
            </a:pPr>
            <a:r>
              <a:rPr lang="en-US" sz="3200" dirty="0" err="1" smtClean="0"/>
              <a:t>NVivo</a:t>
            </a:r>
            <a:r>
              <a:rPr lang="en-US" sz="3200" dirty="0" smtClean="0"/>
              <a:t> 11 Pro</a:t>
            </a:r>
          </a:p>
          <a:p>
            <a:pPr marL="0" indent="0">
              <a:spcAft>
                <a:spcPts val="600"/>
              </a:spcAft>
              <a:buNone/>
            </a:pPr>
            <a:r>
              <a:rPr lang="en-US" sz="3200" dirty="0" smtClean="0"/>
              <a:t>Independently coded by 2 coders</a:t>
            </a:r>
          </a:p>
          <a:p>
            <a:pPr marL="0" indent="0">
              <a:spcAft>
                <a:spcPts val="600"/>
              </a:spcAft>
              <a:buNone/>
            </a:pPr>
            <a:r>
              <a:rPr lang="en-US" sz="3200" dirty="0" smtClean="0"/>
              <a:t>Grounded theory approach</a:t>
            </a:r>
          </a:p>
          <a:p>
            <a:pPr marL="6160" indent="0">
              <a:buNone/>
            </a:pPr>
            <a:endParaRPr lang="en-US" dirty="0"/>
          </a:p>
        </p:txBody>
      </p:sp>
    </p:spTree>
    <p:extLst>
      <p:ext uri="{BB962C8B-B14F-4D97-AF65-F5344CB8AC3E}">
        <p14:creationId xmlns:p14="http://schemas.microsoft.com/office/powerpoint/2010/main" val="1041167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a:xfrm>
            <a:off x="1097280" y="2028824"/>
            <a:ext cx="10058400" cy="3840269"/>
          </a:xfrm>
        </p:spPr>
        <p:txBody>
          <a:bodyPr>
            <a:normAutofit lnSpcReduction="10000"/>
          </a:bodyPr>
          <a:lstStyle/>
          <a:p>
            <a:pPr marL="6160" indent="0" fontAlgn="base">
              <a:buNone/>
            </a:pPr>
            <a:r>
              <a:rPr lang="en-US" sz="3200" dirty="0"/>
              <a:t>D</a:t>
            </a:r>
            <a:r>
              <a:rPr lang="en-US" sz="3200" dirty="0" smtClean="0"/>
              <a:t>ata management</a:t>
            </a:r>
            <a:r>
              <a:rPr lang="en-US" sz="3200" dirty="0"/>
              <a:t> </a:t>
            </a:r>
            <a:r>
              <a:rPr lang="en-US" sz="3200" dirty="0" smtClean="0"/>
              <a:t>was an afterthought</a:t>
            </a:r>
          </a:p>
          <a:p>
            <a:pPr marL="6160" indent="0" fontAlgn="base">
              <a:buNone/>
            </a:pPr>
            <a:r>
              <a:rPr lang="en-US" sz="3200" dirty="0"/>
              <a:t/>
            </a:r>
            <a:br>
              <a:rPr lang="en-US" sz="3200" dirty="0"/>
            </a:br>
            <a:r>
              <a:rPr lang="en-US" sz="3200" dirty="0"/>
              <a:t>Some misunderstanding of the publication industry</a:t>
            </a:r>
          </a:p>
          <a:p>
            <a:pPr marL="6160" indent="0" fontAlgn="base">
              <a:buNone/>
            </a:pPr>
            <a:r>
              <a:rPr lang="en-US" sz="3200" dirty="0"/>
              <a:t/>
            </a:r>
            <a:br>
              <a:rPr lang="en-US" sz="3200" dirty="0"/>
            </a:br>
            <a:r>
              <a:rPr lang="en-US" sz="3200" dirty="0"/>
              <a:t>Dissemination in many forms highly </a:t>
            </a:r>
            <a:r>
              <a:rPr lang="en-US" sz="3200" dirty="0" smtClean="0"/>
              <a:t>valued</a:t>
            </a:r>
          </a:p>
          <a:p>
            <a:pPr marL="6160" indent="0" fontAlgn="base">
              <a:buNone/>
            </a:pPr>
            <a:endParaRPr lang="en-US" sz="3200" dirty="0"/>
          </a:p>
          <a:p>
            <a:pPr marL="6160" indent="0" fontAlgn="base">
              <a:spcBef>
                <a:spcPts val="0"/>
              </a:spcBef>
              <a:buNone/>
            </a:pPr>
            <a:r>
              <a:rPr lang="en-US" sz="3200" dirty="0"/>
              <a:t>Communicating public health to the public was becoming more recognized as a priority</a:t>
            </a:r>
          </a:p>
          <a:p>
            <a:pPr marL="6160" indent="0" fontAlgn="base">
              <a:buNone/>
            </a:pPr>
            <a:endParaRPr lang="en-US" dirty="0"/>
          </a:p>
          <a:p>
            <a:pPr marL="6160" indent="0">
              <a:buNone/>
            </a:pPr>
            <a:endParaRPr lang="en-US" dirty="0"/>
          </a:p>
        </p:txBody>
      </p:sp>
    </p:spTree>
    <p:extLst>
      <p:ext uri="{BB962C8B-B14F-4D97-AF65-F5344CB8AC3E}">
        <p14:creationId xmlns:p14="http://schemas.microsoft.com/office/powerpoint/2010/main" val="4138748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Management was an Afterthought</a:t>
            </a:r>
            <a:endParaRPr lang="en-US" dirty="0"/>
          </a:p>
        </p:txBody>
      </p:sp>
      <p:sp>
        <p:nvSpPr>
          <p:cNvPr id="3" name="Content Placeholder 2"/>
          <p:cNvSpPr>
            <a:spLocks noGrp="1"/>
          </p:cNvSpPr>
          <p:nvPr>
            <p:ph idx="1"/>
          </p:nvPr>
        </p:nvSpPr>
        <p:spPr>
          <a:xfrm>
            <a:off x="1097280" y="2225964"/>
            <a:ext cx="10058400" cy="3643130"/>
          </a:xfrm>
        </p:spPr>
        <p:txBody>
          <a:bodyPr>
            <a:normAutofit fontScale="92500" lnSpcReduction="10000"/>
          </a:bodyPr>
          <a:lstStyle/>
          <a:p>
            <a:r>
              <a:rPr lang="en-US" sz="3000" dirty="0"/>
              <a:t>“Cause I've looked at, say, my old codes for data analysis, and I had a lot of comments on there, ‘This is what this line does,’ and so on and so forth. But even still, when I go through it, it was just, I don't know what I did</a:t>
            </a:r>
            <a:r>
              <a:rPr lang="en-US" sz="3000" dirty="0" smtClean="0"/>
              <a:t>.”</a:t>
            </a:r>
          </a:p>
          <a:p>
            <a:endParaRPr lang="en-US" sz="3000" dirty="0" smtClean="0"/>
          </a:p>
          <a:p>
            <a:r>
              <a:rPr lang="en-US" sz="3000" dirty="0" smtClean="0"/>
              <a:t>“</a:t>
            </a:r>
            <a:r>
              <a:rPr lang="en-US" sz="3000" dirty="0"/>
              <a:t>[I]t's very hard to keep up with where those datasets are and whether you've shared them with people who might still have them. And even if it's requested to get it back, did they respond to your email? Did you follow up</a:t>
            </a:r>
            <a:r>
              <a:rPr lang="en-US" sz="3000" dirty="0" smtClean="0"/>
              <a:t>?”</a:t>
            </a:r>
            <a:endParaRPr lang="en-US" sz="3000" dirty="0"/>
          </a:p>
          <a:p>
            <a:endParaRPr lang="en-US" dirty="0"/>
          </a:p>
        </p:txBody>
      </p:sp>
    </p:spTree>
    <p:extLst>
      <p:ext uri="{BB962C8B-B14F-4D97-AF65-F5344CB8AC3E}">
        <p14:creationId xmlns:p14="http://schemas.microsoft.com/office/powerpoint/2010/main" val="518797756"/>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515</TotalTime>
  <Words>897</Words>
  <Application>Microsoft Office PowerPoint</Application>
  <PresentationFormat>Widescreen</PresentationFormat>
  <Paragraphs>185</Paragraphs>
  <Slides>17</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Calibri</vt:lpstr>
      <vt:lpstr>Calibri Light</vt:lpstr>
      <vt:lpstr>Retrospect</vt:lpstr>
      <vt:lpstr>How Data and Publishing Intersect for Public Health Researchers </vt:lpstr>
      <vt:lpstr>Ithaka S + R Study</vt:lpstr>
      <vt:lpstr>University of Minnesota Team</vt:lpstr>
      <vt:lpstr>Public Health</vt:lpstr>
      <vt:lpstr>UMN School of Public Health</vt:lpstr>
      <vt:lpstr>Recruitment</vt:lpstr>
      <vt:lpstr>Analysis</vt:lpstr>
      <vt:lpstr>Findings</vt:lpstr>
      <vt:lpstr>Data Management was an Afterthought</vt:lpstr>
      <vt:lpstr>Misunderstanding of the Publication Industry</vt:lpstr>
      <vt:lpstr>Dissemination in Many Forms Highly Valued</vt:lpstr>
      <vt:lpstr>Communicating Public Health to the Public was Becoming More Recognized as a Priority</vt:lpstr>
      <vt:lpstr>Summary</vt:lpstr>
      <vt:lpstr>Recommendations for Library Science</vt:lpstr>
      <vt:lpstr>Recommendations for Library Science</vt:lpstr>
      <vt:lpstr>Research Outputs</vt:lpstr>
      <vt:lpstr>Thank You</vt:lpstr>
    </vt:vector>
  </TitlesOfParts>
  <Company>University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Health Research Needs Assessment Shanda Hunt &amp; Caitlin Bakker</dc:title>
  <dc:creator>Shanda L Hunt</dc:creator>
  <cp:lastModifiedBy>Shanda L Hunt</cp:lastModifiedBy>
  <cp:revision>41</cp:revision>
  <dcterms:created xsi:type="dcterms:W3CDTF">2017-10-15T00:05:26Z</dcterms:created>
  <dcterms:modified xsi:type="dcterms:W3CDTF">2018-03-22T19:32:12Z</dcterms:modified>
</cp:coreProperties>
</file>