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 id="278" r:id="rId23"/>
    <p:sldId id="294" r:id="rId24"/>
    <p:sldId id="293" r:id="rId25"/>
    <p:sldId id="295" r:id="rId26"/>
    <p:sldId id="297" r:id="rId27"/>
    <p:sldId id="299" r:id="rId28"/>
    <p:sldId id="298" r:id="rId29"/>
    <p:sldId id="300" r:id="rId30"/>
    <p:sldId id="301" r:id="rId31"/>
    <p:sldId id="279" r:id="rId32"/>
    <p:sldId id="281" r:id="rId33"/>
    <p:sldId id="282" r:id="rId34"/>
    <p:sldId id="283" r:id="rId35"/>
    <p:sldId id="284" r:id="rId36"/>
    <p:sldId id="285" r:id="rId37"/>
    <p:sldId id="286" r:id="rId38"/>
    <p:sldId id="287" r:id="rId39"/>
    <p:sldId id="302" r:id="rId40"/>
    <p:sldId id="303" r:id="rId41"/>
    <p:sldId id="304" r:id="rId42"/>
    <p:sldId id="305" r:id="rId43"/>
    <p:sldId id="307" r:id="rId44"/>
    <p:sldId id="308" r:id="rId45"/>
    <p:sldId id="288" r:id="rId46"/>
    <p:sldId id="289" r:id="rId47"/>
    <p:sldId id="290" r:id="rId48"/>
    <p:sldId id="291" r:id="rId49"/>
  </p:sldIdLst>
  <p:sldSz cx="12192000" cy="6858000"/>
  <p:notesSz cx="701675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0" autoAdjust="0"/>
    <p:restoredTop sz="88676" autoAdjust="0"/>
  </p:normalViewPr>
  <p:slideViewPr>
    <p:cSldViewPr snapToGrid="0">
      <p:cViewPr>
        <p:scale>
          <a:sx n="60" d="100"/>
          <a:sy n="60" d="100"/>
        </p:scale>
        <p:origin x="936"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0592" cy="467072"/>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4534" y="0"/>
            <a:ext cx="3040592" cy="467072"/>
          </a:xfrm>
          <a:prstGeom prst="rect">
            <a:avLst/>
          </a:prstGeom>
        </p:spPr>
        <p:txBody>
          <a:bodyPr vert="horz" lIns="93287" tIns="46644" rIns="93287" bIns="46644" rtlCol="0"/>
          <a:lstStyle>
            <a:lvl1pPr algn="r">
              <a:defRPr sz="1200"/>
            </a:lvl1pPr>
          </a:lstStyle>
          <a:p>
            <a:fld id="{2C880B98-9459-4114-A891-816606EABF78}" type="datetimeFigureOut">
              <a:rPr lang="en-US" smtClean="0"/>
              <a:t>5/7/2014</a:t>
            </a:fld>
            <a:endParaRPr lang="en-US"/>
          </a:p>
        </p:txBody>
      </p:sp>
      <p:sp>
        <p:nvSpPr>
          <p:cNvPr id="4" name="Slide Image Placeholder 3"/>
          <p:cNvSpPr>
            <a:spLocks noGrp="1" noRot="1" noChangeAspect="1"/>
          </p:cNvSpPr>
          <p:nvPr>
            <p:ph type="sldImg" idx="2"/>
          </p:nvPr>
        </p:nvSpPr>
        <p:spPr>
          <a:xfrm>
            <a:off x="715963" y="1163638"/>
            <a:ext cx="5584825" cy="3141662"/>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675" y="4480004"/>
            <a:ext cx="5613400" cy="3665458"/>
          </a:xfrm>
          <a:prstGeom prst="rect">
            <a:avLst/>
          </a:prstGeom>
        </p:spPr>
        <p:txBody>
          <a:bodyPr vert="horz" lIns="93287" tIns="46644" rIns="93287" bIns="4664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40592" cy="467071"/>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4534" y="8842030"/>
            <a:ext cx="3040592" cy="467071"/>
          </a:xfrm>
          <a:prstGeom prst="rect">
            <a:avLst/>
          </a:prstGeom>
        </p:spPr>
        <p:txBody>
          <a:bodyPr vert="horz" lIns="93287" tIns="46644" rIns="93287" bIns="46644" rtlCol="0" anchor="b"/>
          <a:lstStyle>
            <a:lvl1pPr algn="r">
              <a:defRPr sz="1200"/>
            </a:lvl1pPr>
          </a:lstStyle>
          <a:p>
            <a:fld id="{E541DD2C-64CE-41BB-8DD8-33D0DA366E32}" type="slidenum">
              <a:rPr lang="en-US" smtClean="0"/>
              <a:t>‹#›</a:t>
            </a:fld>
            <a:endParaRPr lang="en-US"/>
          </a:p>
        </p:txBody>
      </p:sp>
    </p:spTree>
    <p:extLst>
      <p:ext uri="{BB962C8B-B14F-4D97-AF65-F5344CB8AC3E}">
        <p14:creationId xmlns:p14="http://schemas.microsoft.com/office/powerpoint/2010/main" val="1817454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1</a:t>
            </a:fld>
            <a:endParaRPr lang="en-US"/>
          </a:p>
        </p:txBody>
      </p:sp>
    </p:spTree>
    <p:extLst>
      <p:ext uri="{BB962C8B-B14F-4D97-AF65-F5344CB8AC3E}">
        <p14:creationId xmlns:p14="http://schemas.microsoft.com/office/powerpoint/2010/main" val="1248924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This figure diagrams the main concept behind rain garden design, originally called a bioretention area. The concept behind the design was to mimic a water retention area that existed before development. The Prince George's County Department of Environmental Resources in Maryland was the first to incorporate this idea in a residential neighborhood for the purpose of stormwater management, and was highly successful.</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10</a:t>
            </a:fld>
            <a:endParaRPr lang="en-US"/>
          </a:p>
        </p:txBody>
      </p:sp>
    </p:spTree>
    <p:extLst>
      <p:ext uri="{BB962C8B-B14F-4D97-AF65-F5344CB8AC3E}">
        <p14:creationId xmlns:p14="http://schemas.microsoft.com/office/powerpoint/2010/main" val="410369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solidFill>
                  <a:schemeClr val="dk1"/>
                </a:solidFill>
              </a:rPr>
              <a:t>Several studies have focused on imperviousness and the effect this has on water quality. This diagram compares imperviousness in natural ground cover, low density residential or rural, medium density residential, and high density or industrial. Increased imperviousness causes more severe and frequent flooding, and the increased flow causes stream and river banks to widen or down-cut stream beds. This type of channel instability can increase erosion and habitat destruction.</a:t>
            </a:r>
            <a:r>
              <a:rPr lang="en" baseline="30000" dirty="0" smtClean="0">
                <a:solidFill>
                  <a:schemeClr val="dk1"/>
                </a:solidFill>
              </a:rPr>
              <a:t> </a:t>
            </a:r>
            <a:r>
              <a:rPr lang="en" dirty="0" smtClean="0">
                <a:solidFill>
                  <a:schemeClr val="dk1"/>
                </a:solidFill>
              </a:rPr>
              <a:t>Research in many different areas have come to a similar conclusion: that there is a threshold for stability at around 10% imperviousness. This highlights the potentially large impact a pervious surface has on water quality. Though It is generally not feasible to keep imperviousness under 10%, it is possible to manage water quality considering already existing infrastructure.</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11</a:t>
            </a:fld>
            <a:endParaRPr lang="en-US"/>
          </a:p>
        </p:txBody>
      </p:sp>
    </p:spTree>
    <p:extLst>
      <p:ext uri="{BB962C8B-B14F-4D97-AF65-F5344CB8AC3E}">
        <p14:creationId xmlns:p14="http://schemas.microsoft.com/office/powerpoint/2010/main" val="3325592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lnSpc>
                <a:spcPct val="115000"/>
              </a:lnSpc>
              <a:buClr>
                <a:schemeClr val="dk1"/>
              </a:buClr>
              <a:buSzPct val="100000"/>
              <a:buFont typeface="Arial"/>
              <a:buNone/>
            </a:pPr>
            <a:r>
              <a:rPr lang="en" dirty="0" smtClean="0">
                <a:solidFill>
                  <a:srgbClr val="00000A"/>
                </a:solidFill>
              </a:rPr>
              <a:t>This scatterplot shows the increase in the site runoff coefficient as a result of site impervious cover, developed from over 40 runoff monitoring sites across the nation. The runoff coefficient ranges from zero to one and expresses the fraction of rainfall volume that is actually converted into storm runoff volume.</a:t>
            </a:r>
          </a:p>
          <a:p>
            <a:endParaRPr lang="en" dirty="0" smtClean="0">
              <a:solidFill>
                <a:srgbClr val="00000A"/>
              </a:solidFill>
            </a:endParaRPr>
          </a:p>
          <a:p>
            <a:pPr lvl="0" rtl="0">
              <a:lnSpc>
                <a:spcPct val="115000"/>
              </a:lnSpc>
              <a:buClr>
                <a:schemeClr val="dk1"/>
              </a:buClr>
              <a:buSzPct val="100000"/>
              <a:buFont typeface="Arial"/>
              <a:buNone/>
            </a:pPr>
            <a:r>
              <a:rPr lang="en" dirty="0" smtClean="0">
                <a:solidFill>
                  <a:schemeClr val="dk1"/>
                </a:solidFill>
              </a:rPr>
              <a:t>This study found that the total runoff volume for a one-acre parking lot is 16 times the amount produced by an undeveloped meadow. To visualize this.. if there was a one-inch rainstorm, the total runoff from the one-acre meadow would fill a standard size office to a depth of about two feet. If that same acre was completely paved, a one-inch rainstorm would completely fill the office, as well as the </a:t>
            </a:r>
            <a:r>
              <a:rPr lang="en" i="1" dirty="0" smtClean="0">
                <a:solidFill>
                  <a:schemeClr val="dk1"/>
                </a:solidFill>
              </a:rPr>
              <a:t>two </a:t>
            </a:r>
            <a:r>
              <a:rPr lang="en" dirty="0" smtClean="0">
                <a:solidFill>
                  <a:schemeClr val="dk1"/>
                </a:solidFill>
              </a:rPr>
              <a:t>next to it”</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12</a:t>
            </a:fld>
            <a:endParaRPr lang="en-US"/>
          </a:p>
        </p:txBody>
      </p:sp>
    </p:spTree>
    <p:extLst>
      <p:ext uri="{BB962C8B-B14F-4D97-AF65-F5344CB8AC3E}">
        <p14:creationId xmlns:p14="http://schemas.microsoft.com/office/powerpoint/2010/main" val="4053071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This is a short list of effects due to pollutants. Many studies have consistently shown that urban pollutants in waterways are directly related to the amount of impervious surfaces in watersheds. In fact, imperviousness was found to be the most predictive variable when studying pollutant loads found in waterways. A large source of these pollutants are from non-point sources, such as stormwater runoff, which is difficult to measure and regulate.</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13</a:t>
            </a:fld>
            <a:endParaRPr lang="en-US"/>
          </a:p>
        </p:txBody>
      </p:sp>
    </p:spTree>
    <p:extLst>
      <p:ext uri="{BB962C8B-B14F-4D97-AF65-F5344CB8AC3E}">
        <p14:creationId xmlns:p14="http://schemas.microsoft.com/office/powerpoint/2010/main" val="3792605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Not all pollutants are directly carried into open water bodies, some stormwater is able to infiltrate into soils, such as in stormwater detention ponds and wetlands. Not only do they enable some control over peak stormwater flows, but they actively remove and filter water pollutants. This observation has let to their application in stormwater runoff treatment. </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14</a:t>
            </a:fld>
            <a:endParaRPr lang="en-US"/>
          </a:p>
        </p:txBody>
      </p:sp>
    </p:spTree>
    <p:extLst>
      <p:ext uri="{BB962C8B-B14F-4D97-AF65-F5344CB8AC3E}">
        <p14:creationId xmlns:p14="http://schemas.microsoft.com/office/powerpoint/2010/main" val="4283239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One study wanted to test the ability of soils to treat stormwater, specifically by mimicking rain gardens using boxes with exiting water ports. They found that adsorption was over 90% for lead, over 80% for copper and between about 50% and 70% for zinc. They also found that there was an overall removal of organic nitrogen, ammonia and ammonium, and that depth was an important factor in the amount observed. In the upper ports, effluent showed a reduction of 38% to 57% and at middle and lower ports there was a reduction of 68% to 75%.</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15</a:t>
            </a:fld>
            <a:endParaRPr lang="en-US"/>
          </a:p>
        </p:txBody>
      </p:sp>
    </p:spTree>
    <p:extLst>
      <p:ext uri="{BB962C8B-B14F-4D97-AF65-F5344CB8AC3E}">
        <p14:creationId xmlns:p14="http://schemas.microsoft.com/office/powerpoint/2010/main" val="29345363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Unfortunately, study on actual rain gardens has not been a widely researched topic. The U.S. geological Survey conducted a study during 2002-04 to address this lack of information. Surface and subsurface water was measured in five rain gardens in the Minneapolis-St. Paul metropolitan area to evaluate their effect on water quality.</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16</a:t>
            </a:fld>
            <a:endParaRPr lang="en-US"/>
          </a:p>
        </p:txBody>
      </p:sp>
    </p:spTree>
    <p:extLst>
      <p:ext uri="{BB962C8B-B14F-4D97-AF65-F5344CB8AC3E}">
        <p14:creationId xmlns:p14="http://schemas.microsoft.com/office/powerpoint/2010/main" val="4255843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buClr>
                <a:schemeClr val="dk1"/>
              </a:buClr>
              <a:buSzPct val="100000"/>
              <a:buFont typeface="Arial"/>
              <a:buNone/>
            </a:pPr>
            <a:r>
              <a:rPr lang="en" dirty="0" smtClean="0"/>
              <a:t>Size and design of the rain gardens was found to be a very important aspect of their effectiveness at reducing overflow and proper infiltration of runoff.</a:t>
            </a:r>
          </a:p>
          <a:p>
            <a:pPr lvl="0" rtl="0">
              <a:buClr>
                <a:schemeClr val="dk1"/>
              </a:buClr>
              <a:buSzPct val="100000"/>
              <a:buFont typeface="Arial"/>
              <a:buNone/>
            </a:pPr>
            <a:r>
              <a:rPr lang="en" dirty="0" smtClean="0"/>
              <a:t>Differing soil properties was found to be a contributing factor to rain garden effectiveness. Clay soils caused more water to flow over the rain gardens whereas sandy or gravelly soils encouraged infiltration.</a:t>
            </a:r>
          </a:p>
          <a:p>
            <a:pPr lvl="0" rtl="0">
              <a:buClr>
                <a:schemeClr val="dk1"/>
              </a:buClr>
              <a:buSzPct val="100000"/>
              <a:buFont typeface="Arial"/>
              <a:buNone/>
            </a:pPr>
            <a:r>
              <a:rPr lang="en" dirty="0" smtClean="0"/>
              <a:t>Other important factors contributing to effectiveness included contributing drainage area, frequency and duration of storm events, capacity to store runoff and increase infiltration before overflow occurs, vegetation type, and materials used in the construction of the base of the rain garden.</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17</a:t>
            </a:fld>
            <a:endParaRPr lang="en-US"/>
          </a:p>
        </p:txBody>
      </p:sp>
    </p:spTree>
    <p:extLst>
      <p:ext uri="{BB962C8B-B14F-4D97-AF65-F5344CB8AC3E}">
        <p14:creationId xmlns:p14="http://schemas.microsoft.com/office/powerpoint/2010/main" val="1162932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buClr>
                <a:schemeClr val="dk1"/>
              </a:buClr>
              <a:buSzPct val="100000"/>
              <a:buFont typeface="Arial"/>
              <a:buNone/>
            </a:pPr>
            <a:r>
              <a:rPr lang="en" dirty="0" smtClean="0"/>
              <a:t>The study found that suspended solids, including nutrients, were measured at much lower levels in outflow as compared to inflow.</a:t>
            </a:r>
          </a:p>
          <a:p>
            <a:pPr lvl="0" rtl="0">
              <a:buClr>
                <a:schemeClr val="dk1"/>
              </a:buClr>
              <a:buSzPct val="100000"/>
              <a:buFont typeface="Arial"/>
              <a:buNone/>
            </a:pPr>
            <a:r>
              <a:rPr lang="en" dirty="0" smtClean="0"/>
              <a:t>There was a general reduction of chlorine and nitrite plus nitrate nitrogen concentrations compared to background conditions in one of the rain gardens</a:t>
            </a:r>
          </a:p>
          <a:p>
            <a:pPr lvl="0" rtl="0">
              <a:buClr>
                <a:schemeClr val="dk1"/>
              </a:buClr>
              <a:buSzPct val="100000"/>
              <a:buFont typeface="Arial"/>
              <a:buNone/>
            </a:pPr>
            <a:r>
              <a:rPr lang="en" dirty="0" smtClean="0"/>
              <a:t>Overall, the study found that there was some reduction of certain contaminants but there was also high variability between rain gardens.</a:t>
            </a:r>
          </a:p>
          <a:p>
            <a:pPr lvl="0" rtl="0">
              <a:buClr>
                <a:schemeClr val="dk1"/>
              </a:buClr>
              <a:buSzPct val="100000"/>
              <a:buFont typeface="Arial"/>
              <a:buNone/>
            </a:pPr>
            <a:r>
              <a:rPr lang="en" dirty="0" smtClean="0"/>
              <a:t>This study was done with some newly established rain gardens, so further study on rain gardens as they mature may shed some light on long term benefits of rain garden use. </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18</a:t>
            </a:fld>
            <a:endParaRPr lang="en-US"/>
          </a:p>
        </p:txBody>
      </p:sp>
    </p:spTree>
    <p:extLst>
      <p:ext uri="{BB962C8B-B14F-4D97-AF65-F5344CB8AC3E}">
        <p14:creationId xmlns:p14="http://schemas.microsoft.com/office/powerpoint/2010/main" val="913347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buNone/>
            </a:pPr>
            <a:r>
              <a:rPr lang="en" dirty="0" smtClean="0"/>
              <a:t>Impervious surfaces, especially dark colored ones such as pavement, absorb and reflect heat from the sun. In warmer times of the year, areas near impervious surfaces can have an air temperature 10 to 12 degrees warmer than the original green spaces they replaced. As water flows over these areas, receiving waters see an increase of temperature. These increased water temperatures can have several negative effects on aquatic ecosystem processes like biological productivity, stream metabolism, contaminant toxicity, and the loss of aquatic biodiversity.</a:t>
            </a:r>
          </a:p>
          <a:p>
            <a:endParaRPr lang="en" dirty="0" smtClean="0"/>
          </a:p>
          <a:p>
            <a:pPr lvl="0" rtl="0">
              <a:buClr>
                <a:schemeClr val="dk1"/>
              </a:buClr>
              <a:buSzPct val="100000"/>
              <a:buFont typeface="Arial"/>
              <a:buNone/>
            </a:pPr>
            <a:r>
              <a:rPr lang="en" dirty="0" smtClean="0"/>
              <a:t>A six month study of 5 different streams with different levels of impervious cover had average temperatures that were higher than a forested reference stream. The temperature increase of the streams were directly related to the size of the impervious areas in the source watersheds.</a:t>
            </a:r>
          </a:p>
          <a:p>
            <a:pPr lvl="0" rtl="0">
              <a:buClr>
                <a:schemeClr val="dk1"/>
              </a:buClr>
              <a:buSzPct val="100000"/>
              <a:buFont typeface="Arial"/>
              <a:buNone/>
            </a:pPr>
            <a:r>
              <a:rPr lang="en" dirty="0" smtClean="0"/>
              <a:t>Additionally, several studies have shown a correlation between impervious surfaces and impaired aquatic biodiversity</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19</a:t>
            </a:fld>
            <a:endParaRPr lang="en-US"/>
          </a:p>
        </p:txBody>
      </p:sp>
    </p:spTree>
    <p:extLst>
      <p:ext uri="{BB962C8B-B14F-4D97-AF65-F5344CB8AC3E}">
        <p14:creationId xmlns:p14="http://schemas.microsoft.com/office/powerpoint/2010/main" val="422671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2</a:t>
            </a:fld>
            <a:endParaRPr lang="en-US"/>
          </a:p>
        </p:txBody>
      </p:sp>
    </p:spTree>
    <p:extLst>
      <p:ext uri="{BB962C8B-B14F-4D97-AF65-F5344CB8AC3E}">
        <p14:creationId xmlns:p14="http://schemas.microsoft.com/office/powerpoint/2010/main" val="664297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buClr>
                <a:schemeClr val="dk1"/>
              </a:buClr>
              <a:buSzPct val="100000"/>
              <a:buFont typeface="Arial"/>
              <a:buNone/>
            </a:pPr>
            <a:r>
              <a:rPr lang="en" dirty="0" smtClean="0"/>
              <a:t>I know I have focused heavily on rain gardens, but that is because they have shown to be a highly effective way to combat imperviousness. Impervious surfaces in urban areas will always exist, though the amount of impervious surface can always be managed and controlled. The choice to include added green space, increased tree cover, and features like rain gardens will only benefit the quality of water running into our lakes and streams.</a:t>
            </a:r>
          </a:p>
          <a:p>
            <a:pPr lvl="0" rtl="0">
              <a:buClr>
                <a:schemeClr val="dk1"/>
              </a:buClr>
              <a:buSzPct val="100000"/>
              <a:buFont typeface="Arial"/>
              <a:buNone/>
            </a:pPr>
            <a:r>
              <a:rPr lang="en" dirty="0" smtClean="0"/>
              <a:t>In particular, the implementation of rain gardens is an incredibly efficient use of space creating not only a method for water retention and treatment, but also added biodiversity and aesthetic beauty</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20</a:t>
            </a:fld>
            <a:endParaRPr lang="en-US"/>
          </a:p>
        </p:txBody>
      </p:sp>
    </p:spTree>
    <p:extLst>
      <p:ext uri="{BB962C8B-B14F-4D97-AF65-F5344CB8AC3E}">
        <p14:creationId xmlns:p14="http://schemas.microsoft.com/office/powerpoint/2010/main" val="17357311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buClr>
                <a:schemeClr val="dk1"/>
              </a:buClr>
              <a:buSzPct val="100000"/>
              <a:buFont typeface="Arial"/>
              <a:buNone/>
            </a:pPr>
            <a:r>
              <a:rPr lang="en" dirty="0" smtClean="0">
                <a:solidFill>
                  <a:srgbClr val="1A1A1A"/>
                </a:solidFill>
              </a:rPr>
              <a:t>Initially, the installation of a rain garden will be more work than a similar sized area of lawn, but maintenance is low after the plants mature. They require some weeding and watering in the first two years, and may require some thinning in later years as plants mature.</a:t>
            </a:r>
          </a:p>
          <a:p>
            <a:pPr lvl="0" rtl="0">
              <a:buClr>
                <a:schemeClr val="dk1"/>
              </a:buClr>
              <a:buSzPct val="100000"/>
              <a:buFont typeface="Arial"/>
              <a:buNone/>
            </a:pPr>
            <a:r>
              <a:rPr lang="en" dirty="0" smtClean="0">
                <a:solidFill>
                  <a:srgbClr val="1A1A1A"/>
                </a:solidFill>
              </a:rPr>
              <a:t>Plants will die in the winter months, rain gardens don't always look like people may want them to, but the dead and dormant plants can be left over winter. They should be cut back in the spring to allow new shoots to emerge.</a:t>
            </a:r>
          </a:p>
          <a:p>
            <a:pPr lvl="0" rtl="0">
              <a:buClr>
                <a:schemeClr val="dk1"/>
              </a:buClr>
              <a:buSzPct val="100000"/>
              <a:buFont typeface="Arial"/>
              <a:buNone/>
            </a:pPr>
            <a:r>
              <a:rPr lang="en" dirty="0" smtClean="0">
                <a:solidFill>
                  <a:srgbClr val="1A1A1A"/>
                </a:solidFill>
              </a:rPr>
              <a:t>You can't plant just anything in a rain garden and expect it to thrive, but the addition of grasses, sedges, and rushes with the flowering species can create diversity of root growth and depth.</a:t>
            </a:r>
          </a:p>
          <a:p>
            <a:pPr lvl="0" rtl="0">
              <a:buNone/>
            </a:pPr>
            <a:r>
              <a:rPr lang="en" dirty="0" smtClean="0">
                <a:solidFill>
                  <a:srgbClr val="1A1A1A"/>
                </a:solidFill>
              </a:rPr>
              <a:t>These varied types of roots contribute to healthy plant competition which in turn allows the plants to outgrow and out-compete other species such as weeds</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21</a:t>
            </a:fld>
            <a:endParaRPr lang="en-US"/>
          </a:p>
        </p:txBody>
      </p:sp>
    </p:spTree>
    <p:extLst>
      <p:ext uri="{BB962C8B-B14F-4D97-AF65-F5344CB8AC3E}">
        <p14:creationId xmlns:p14="http://schemas.microsoft.com/office/powerpoint/2010/main" val="2087823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The listed benefits of rain gardens such as increased neighborhood insect and plant diversity and added aesthetic beauty are direct and observable. The unseen benefits of rain gardens are more far-reaching and valuable to the future of our water resources A rain garden has the potential to mimic a natural wetland; allowing added infiltration and filtration of numerous contaminants. When constructed properly, rain gardens can be one good solution to a growing problem.</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22</a:t>
            </a:fld>
            <a:endParaRPr lang="en-US"/>
          </a:p>
        </p:txBody>
      </p:sp>
    </p:spTree>
    <p:extLst>
      <p:ext uri="{BB962C8B-B14F-4D97-AF65-F5344CB8AC3E}">
        <p14:creationId xmlns:p14="http://schemas.microsoft.com/office/powerpoint/2010/main" val="29756652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30</a:t>
            </a:fld>
            <a:endParaRPr lang="en-US"/>
          </a:p>
        </p:txBody>
      </p:sp>
    </p:spTree>
    <p:extLst>
      <p:ext uri="{BB962C8B-B14F-4D97-AF65-F5344CB8AC3E}">
        <p14:creationId xmlns:p14="http://schemas.microsoft.com/office/powerpoint/2010/main" val="662172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31</a:t>
            </a:fld>
            <a:endParaRPr lang="en-US"/>
          </a:p>
        </p:txBody>
      </p:sp>
    </p:spTree>
    <p:extLst>
      <p:ext uri="{BB962C8B-B14F-4D97-AF65-F5344CB8AC3E}">
        <p14:creationId xmlns:p14="http://schemas.microsoft.com/office/powerpoint/2010/main" val="31321663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32</a:t>
            </a:fld>
            <a:endParaRPr lang="en-US"/>
          </a:p>
        </p:txBody>
      </p:sp>
    </p:spTree>
    <p:extLst>
      <p:ext uri="{BB962C8B-B14F-4D97-AF65-F5344CB8AC3E}">
        <p14:creationId xmlns:p14="http://schemas.microsoft.com/office/powerpoint/2010/main" val="33265678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33</a:t>
            </a:fld>
            <a:endParaRPr lang="en-US"/>
          </a:p>
        </p:txBody>
      </p:sp>
    </p:spTree>
    <p:extLst>
      <p:ext uri="{BB962C8B-B14F-4D97-AF65-F5344CB8AC3E}">
        <p14:creationId xmlns:p14="http://schemas.microsoft.com/office/powerpoint/2010/main" val="3638199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34</a:t>
            </a:fld>
            <a:endParaRPr lang="en-US"/>
          </a:p>
        </p:txBody>
      </p:sp>
    </p:spTree>
    <p:extLst>
      <p:ext uri="{BB962C8B-B14F-4D97-AF65-F5344CB8AC3E}">
        <p14:creationId xmlns:p14="http://schemas.microsoft.com/office/powerpoint/2010/main" val="24377130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35</a:t>
            </a:fld>
            <a:endParaRPr lang="en-US"/>
          </a:p>
        </p:txBody>
      </p:sp>
    </p:spTree>
    <p:extLst>
      <p:ext uri="{BB962C8B-B14F-4D97-AF65-F5344CB8AC3E}">
        <p14:creationId xmlns:p14="http://schemas.microsoft.com/office/powerpoint/2010/main" val="24801427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36</a:t>
            </a:fld>
            <a:endParaRPr lang="en-US"/>
          </a:p>
        </p:txBody>
      </p:sp>
    </p:spTree>
    <p:extLst>
      <p:ext uri="{BB962C8B-B14F-4D97-AF65-F5344CB8AC3E}">
        <p14:creationId xmlns:p14="http://schemas.microsoft.com/office/powerpoint/2010/main" val="3340643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a:t>
            </a:fld>
            <a:endParaRPr lang="en-US"/>
          </a:p>
        </p:txBody>
      </p:sp>
    </p:spTree>
    <p:extLst>
      <p:ext uri="{BB962C8B-B14F-4D97-AF65-F5344CB8AC3E}">
        <p14:creationId xmlns:p14="http://schemas.microsoft.com/office/powerpoint/2010/main" val="18434371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37</a:t>
            </a:fld>
            <a:endParaRPr lang="en-US"/>
          </a:p>
        </p:txBody>
      </p:sp>
    </p:spTree>
    <p:extLst>
      <p:ext uri="{BB962C8B-B14F-4D97-AF65-F5344CB8AC3E}">
        <p14:creationId xmlns:p14="http://schemas.microsoft.com/office/powerpoint/2010/main" val="24197045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38</a:t>
            </a:fld>
            <a:endParaRPr lang="en-US"/>
          </a:p>
        </p:txBody>
      </p:sp>
    </p:spTree>
    <p:extLst>
      <p:ext uri="{BB962C8B-B14F-4D97-AF65-F5344CB8AC3E}">
        <p14:creationId xmlns:p14="http://schemas.microsoft.com/office/powerpoint/2010/main" val="31062403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45</a:t>
            </a:fld>
            <a:endParaRPr lang="en-US"/>
          </a:p>
        </p:txBody>
      </p:sp>
    </p:spTree>
    <p:extLst>
      <p:ext uri="{BB962C8B-B14F-4D97-AF65-F5344CB8AC3E}">
        <p14:creationId xmlns:p14="http://schemas.microsoft.com/office/powerpoint/2010/main" val="30938893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An in depth look at the cost and benefit analysis of pervious surfaces for roads, sidewalks, and parking lots as a method to reduce impervious surfaces.  </a:t>
            </a:r>
          </a:p>
          <a:p>
            <a:pPr lvl="0"/>
            <a:r>
              <a:rPr lang="en-US" dirty="0"/>
              <a:t>Maximizing effectiveness of road salt application without overuse and possible alternatives is another area of study we recommend to explore.</a:t>
            </a:r>
          </a:p>
          <a:p>
            <a:pPr lvl="0"/>
            <a:r>
              <a:rPr lang="en-US" dirty="0"/>
              <a:t>Analyzing the use of high phosphorus and nitrogen fertilizers and the effectiveness of limiting their use in urban environments.  </a:t>
            </a:r>
          </a:p>
          <a:p>
            <a:pPr lvl="0"/>
            <a:r>
              <a:rPr lang="en-US" dirty="0"/>
              <a:t>The long term effectiveness of rain garden soil treatments.  </a:t>
            </a:r>
          </a:p>
          <a:p>
            <a:pPr lvl="0"/>
            <a:r>
              <a:rPr lang="en-US" dirty="0"/>
              <a:t>Studies on rain gardens as they mature because this may shed light on long term benefits of rain gardens. </a:t>
            </a:r>
          </a:p>
          <a:p>
            <a:pPr lvl="0"/>
            <a:r>
              <a:rPr lang="en-US" dirty="0"/>
              <a:t>The influence of active transportation on energy consumption and its impact on carbon emission, air quality, and climate change.</a:t>
            </a:r>
          </a:p>
          <a:p>
            <a:pPr lvl="0"/>
            <a:r>
              <a:rPr lang="en-US" dirty="0"/>
              <a:t>Addition or enhancement of  marked pedestrian crosswalks</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46</a:t>
            </a:fld>
            <a:endParaRPr lang="en-US"/>
          </a:p>
        </p:txBody>
      </p:sp>
    </p:spTree>
    <p:extLst>
      <p:ext uri="{BB962C8B-B14F-4D97-AF65-F5344CB8AC3E}">
        <p14:creationId xmlns:p14="http://schemas.microsoft.com/office/powerpoint/2010/main" val="14126392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47</a:t>
            </a:fld>
            <a:endParaRPr lang="en-US"/>
          </a:p>
        </p:txBody>
      </p:sp>
    </p:spTree>
    <p:extLst>
      <p:ext uri="{BB962C8B-B14F-4D97-AF65-F5344CB8AC3E}">
        <p14:creationId xmlns:p14="http://schemas.microsoft.com/office/powerpoint/2010/main" val="5893154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48</a:t>
            </a:fld>
            <a:endParaRPr lang="en-US"/>
          </a:p>
        </p:txBody>
      </p:sp>
    </p:spTree>
    <p:extLst>
      <p:ext uri="{BB962C8B-B14F-4D97-AF65-F5344CB8AC3E}">
        <p14:creationId xmlns:p14="http://schemas.microsoft.com/office/powerpoint/2010/main" val="3161200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4</a:t>
            </a:fld>
            <a:endParaRPr lang="en-US"/>
          </a:p>
        </p:txBody>
      </p:sp>
    </p:spTree>
    <p:extLst>
      <p:ext uri="{BB962C8B-B14F-4D97-AF65-F5344CB8AC3E}">
        <p14:creationId xmlns:p14="http://schemas.microsoft.com/office/powerpoint/2010/main" val="409132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41DD2C-64CE-41BB-8DD8-33D0DA366E32}" type="slidenum">
              <a:rPr lang="en-US" smtClean="0"/>
              <a:t>5</a:t>
            </a:fld>
            <a:endParaRPr lang="en-US"/>
          </a:p>
        </p:txBody>
      </p:sp>
    </p:spTree>
    <p:extLst>
      <p:ext uri="{BB962C8B-B14F-4D97-AF65-F5344CB8AC3E}">
        <p14:creationId xmlns:p14="http://schemas.microsoft.com/office/powerpoint/2010/main" val="3623470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The city of North St. Paul works with the Minnesota Pollution Control Agency to continually update a plan on how to best manage the discharge of stormwater. The main focus is to reduce sediment and pollutants that enter surface water and flow into storm sewer systems. Currently, Kohlman Lake is a lake fed by the North St. Paul watershed which has been placed on the Minnesota Pollution Control Agencies Impaired Waters List. Much of the water that falls on North St. Paul is transported over impervious surfaces such as lawns, pavement, roads, and roofs, and eventually flows into Kohlman Creek which then flows into Kohlman Lake.</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6</a:t>
            </a:fld>
            <a:endParaRPr lang="en-US"/>
          </a:p>
        </p:txBody>
      </p:sp>
    </p:spTree>
    <p:extLst>
      <p:ext uri="{BB962C8B-B14F-4D97-AF65-F5344CB8AC3E}">
        <p14:creationId xmlns:p14="http://schemas.microsoft.com/office/powerpoint/2010/main" val="1861925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solidFill>
                  <a:schemeClr val="dk1"/>
                </a:solidFill>
              </a:rPr>
              <a:t>These impervious surfaces cause a large amount of runoff. </a:t>
            </a:r>
            <a:r>
              <a:rPr lang="en" dirty="0" smtClean="0">
                <a:solidFill>
                  <a:srgbClr val="00000A"/>
                </a:solidFill>
              </a:rPr>
              <a:t>Traditional methods to divert stormwater runoff are accomplished through an underground network of pipes which are then diverted to holding ponds or discharged directly into surface waters.</a:t>
            </a:r>
            <a:r>
              <a:rPr lang="en" dirty="0" smtClean="0">
                <a:solidFill>
                  <a:schemeClr val="dk1"/>
                </a:solidFill>
              </a:rPr>
              <a:t> This is an effective way to quickly deal with excess stormwater, but does little to </a:t>
            </a:r>
            <a:r>
              <a:rPr lang="en" dirty="0" smtClean="0">
                <a:solidFill>
                  <a:srgbClr val="00000A"/>
                </a:solidFill>
              </a:rPr>
              <a:t>treat the runoff before it is released into th</a:t>
            </a:r>
            <a:r>
              <a:rPr lang="en" dirty="0" smtClean="0">
                <a:solidFill>
                  <a:schemeClr val="dk1"/>
                </a:solidFill>
              </a:rPr>
              <a:t>e environment. This causes a rise in water temperature, an increase in pollutants and nutrients, decreases water clarity and has negative effects on biota. Imperviousness also increases flooding and channel instability.</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7</a:t>
            </a:fld>
            <a:endParaRPr lang="en-US"/>
          </a:p>
        </p:txBody>
      </p:sp>
    </p:spTree>
    <p:extLst>
      <p:ext uri="{BB962C8B-B14F-4D97-AF65-F5344CB8AC3E}">
        <p14:creationId xmlns:p14="http://schemas.microsoft.com/office/powerpoint/2010/main" val="173418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871">
              <a:defRPr/>
            </a:pPr>
            <a:r>
              <a:rPr lang="en" dirty="0" smtClean="0"/>
              <a:t>Rain gardens or bioretention areas, increasing green space, and increasing pervious surfaces by narrowing roadways are a few options discussed in the North St. Paul Living Streets Plan. But we wanted to find out, how effective are these methods? </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8</a:t>
            </a:fld>
            <a:endParaRPr lang="en-US"/>
          </a:p>
        </p:txBody>
      </p:sp>
    </p:spTree>
    <p:extLst>
      <p:ext uri="{BB962C8B-B14F-4D97-AF65-F5344CB8AC3E}">
        <p14:creationId xmlns:p14="http://schemas.microsoft.com/office/powerpoint/2010/main" val="527988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buClr>
                <a:schemeClr val="dk1"/>
              </a:buClr>
              <a:buSzPct val="100000"/>
              <a:buFont typeface="Arial"/>
              <a:buNone/>
            </a:pPr>
            <a:r>
              <a:rPr lang="en" dirty="0" smtClean="0"/>
              <a:t>Rain gardens are one proposed way to reduce the negative effects from imperviousness.</a:t>
            </a:r>
          </a:p>
          <a:p>
            <a:pPr lvl="0" rtl="0">
              <a:buClr>
                <a:schemeClr val="dk1"/>
              </a:buClr>
              <a:buSzPct val="100000"/>
              <a:buFont typeface="Arial"/>
              <a:buNone/>
            </a:pPr>
            <a:r>
              <a:rPr lang="en" dirty="0" smtClean="0"/>
              <a:t>Because they are able to retain and hold water, allowing it to infiltrate into the soil, they have the effect of counteracting impervious surfaces. Native plants and nearby trees and shrubs benefit from this, allowing roots to grow deep into the soil, infiltrating nutrients into the ground. Beyond localized benefits, rain gardens recharge local and regional aquifers, protect against flooding, and protect streams and lakes from harmful pollutants such as fertilizers, pesticides and oil. In fact, they allow about 30% more water to soak into the ground compared to a patch of traditional lawn</a:t>
            </a:r>
          </a:p>
          <a:p>
            <a:endParaRPr lang="en-US" dirty="0"/>
          </a:p>
        </p:txBody>
      </p:sp>
      <p:sp>
        <p:nvSpPr>
          <p:cNvPr id="4" name="Slide Number Placeholder 3"/>
          <p:cNvSpPr>
            <a:spLocks noGrp="1"/>
          </p:cNvSpPr>
          <p:nvPr>
            <p:ph type="sldNum" sz="quarter" idx="10"/>
          </p:nvPr>
        </p:nvSpPr>
        <p:spPr/>
        <p:txBody>
          <a:bodyPr/>
          <a:lstStyle/>
          <a:p>
            <a:fld id="{E541DD2C-64CE-41BB-8DD8-33D0DA366E32}" type="slidenum">
              <a:rPr lang="en-US" smtClean="0"/>
              <a:t>9</a:t>
            </a:fld>
            <a:endParaRPr lang="en-US"/>
          </a:p>
        </p:txBody>
      </p:sp>
    </p:spTree>
    <p:extLst>
      <p:ext uri="{BB962C8B-B14F-4D97-AF65-F5344CB8AC3E}">
        <p14:creationId xmlns:p14="http://schemas.microsoft.com/office/powerpoint/2010/main" val="3394571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11E1421C-1EC1-42A3-AAF5-0FE92FE2D768}" type="datetimeFigureOut">
              <a:rPr lang="en-US" smtClean="0"/>
              <a:t>5/7/2014</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F6B64F26-E8BA-43E7-9A11-6A9C0B925431}" type="slidenum">
              <a:rPr lang="en-US" smtClean="0"/>
              <a:t>‹#›</a:t>
            </a:fld>
            <a:endParaRPr lang="en-US"/>
          </a:p>
        </p:txBody>
      </p:sp>
    </p:spTree>
    <p:extLst>
      <p:ext uri="{BB962C8B-B14F-4D97-AF65-F5344CB8AC3E}">
        <p14:creationId xmlns:p14="http://schemas.microsoft.com/office/powerpoint/2010/main" val="3468883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E1421C-1EC1-42A3-AAF5-0FE92FE2D768}" type="datetimeFigureOut">
              <a:rPr lang="en-US" smtClean="0"/>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64F26-E8BA-43E7-9A11-6A9C0B925431}" type="slidenum">
              <a:rPr lang="en-US" smtClean="0"/>
              <a:t>‹#›</a:t>
            </a:fld>
            <a:endParaRPr lang="en-US"/>
          </a:p>
        </p:txBody>
      </p:sp>
    </p:spTree>
    <p:extLst>
      <p:ext uri="{BB962C8B-B14F-4D97-AF65-F5344CB8AC3E}">
        <p14:creationId xmlns:p14="http://schemas.microsoft.com/office/powerpoint/2010/main" val="252770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11E1421C-1EC1-42A3-AAF5-0FE92FE2D768}" type="datetimeFigureOut">
              <a:rPr lang="en-US" smtClean="0"/>
              <a:t>5/7/2014</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F6B64F26-E8BA-43E7-9A11-6A9C0B925431}" type="slidenum">
              <a:rPr lang="en-US" smtClean="0"/>
              <a:t>‹#›</a:t>
            </a:fld>
            <a:endParaRPr lang="en-US"/>
          </a:p>
        </p:txBody>
      </p:sp>
    </p:spTree>
    <p:extLst>
      <p:ext uri="{BB962C8B-B14F-4D97-AF65-F5344CB8AC3E}">
        <p14:creationId xmlns:p14="http://schemas.microsoft.com/office/powerpoint/2010/main" val="3231132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E1421C-1EC1-42A3-AAF5-0FE92FE2D768}" type="datetimeFigureOut">
              <a:rPr lang="en-US" smtClean="0"/>
              <a:t>5/7/2014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F6B64F26-E8BA-43E7-9A11-6A9C0B925431}" type="slidenum">
              <a:rPr lang="en-US" smtClean="0"/>
              <a:t>‹#›</a:t>
            </a:fld>
            <a:endParaRPr lang="en-US"/>
          </a:p>
        </p:txBody>
      </p:sp>
    </p:spTree>
    <p:extLst>
      <p:ext uri="{BB962C8B-B14F-4D97-AF65-F5344CB8AC3E}">
        <p14:creationId xmlns:p14="http://schemas.microsoft.com/office/powerpoint/2010/main" val="785413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11E1421C-1EC1-42A3-AAF5-0FE92FE2D768}" type="datetimeFigureOut">
              <a:rPr lang="en-US" smtClean="0"/>
              <a:t>5/7/2014</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F6B64F26-E8BA-43E7-9A11-6A9C0B925431}" type="slidenum">
              <a:rPr lang="en-US" smtClean="0"/>
              <a:t>‹#›</a:t>
            </a:fld>
            <a:endParaRPr lang="en-US"/>
          </a:p>
        </p:txBody>
      </p:sp>
    </p:spTree>
    <p:extLst>
      <p:ext uri="{BB962C8B-B14F-4D97-AF65-F5344CB8AC3E}">
        <p14:creationId xmlns:p14="http://schemas.microsoft.com/office/powerpoint/2010/main" val="124904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E1421C-1EC1-42A3-AAF5-0FE92FE2D768}" type="datetimeFigureOut">
              <a:rPr lang="en-US" smtClean="0"/>
              <a:t>5/7/2014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64F26-E8BA-43E7-9A11-6A9C0B925431}" type="slidenum">
              <a:rPr lang="en-US" smtClean="0"/>
              <a:t>‹#›</a:t>
            </a:fld>
            <a:endParaRPr lang="en-US"/>
          </a:p>
        </p:txBody>
      </p:sp>
    </p:spTree>
    <p:extLst>
      <p:ext uri="{BB962C8B-B14F-4D97-AF65-F5344CB8AC3E}">
        <p14:creationId xmlns:p14="http://schemas.microsoft.com/office/powerpoint/2010/main" val="1298531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E1421C-1EC1-42A3-AAF5-0FE92FE2D768}" type="datetimeFigureOut">
              <a:rPr lang="en-US" smtClean="0"/>
              <a:t>5/7/2014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B64F26-E8BA-43E7-9A11-6A9C0B925431}" type="slidenum">
              <a:rPr lang="en-US" smtClean="0"/>
              <a:t>‹#›</a:t>
            </a:fld>
            <a:endParaRPr lang="en-US"/>
          </a:p>
        </p:txBody>
      </p:sp>
    </p:spTree>
    <p:extLst>
      <p:ext uri="{BB962C8B-B14F-4D97-AF65-F5344CB8AC3E}">
        <p14:creationId xmlns:p14="http://schemas.microsoft.com/office/powerpoint/2010/main" val="1187454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E1421C-1EC1-42A3-AAF5-0FE92FE2D768}" type="datetimeFigureOut">
              <a:rPr lang="en-US" smtClean="0"/>
              <a:t>5/7/2014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B64F26-E8BA-43E7-9A11-6A9C0B925431}" type="slidenum">
              <a:rPr lang="en-US" smtClean="0"/>
              <a:t>‹#›</a:t>
            </a:fld>
            <a:endParaRPr lang="en-US"/>
          </a:p>
        </p:txBody>
      </p:sp>
    </p:spTree>
    <p:extLst>
      <p:ext uri="{BB962C8B-B14F-4D97-AF65-F5344CB8AC3E}">
        <p14:creationId xmlns:p14="http://schemas.microsoft.com/office/powerpoint/2010/main" val="485412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E1421C-1EC1-42A3-AAF5-0FE92FE2D768}" type="datetimeFigureOut">
              <a:rPr lang="en-US" smtClean="0"/>
              <a:t>5/7/2014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B64F26-E8BA-43E7-9A11-6A9C0B925431}" type="slidenum">
              <a:rPr lang="en-US" smtClean="0"/>
              <a:t>‹#›</a:t>
            </a:fld>
            <a:endParaRPr lang="en-US"/>
          </a:p>
        </p:txBody>
      </p:sp>
    </p:spTree>
    <p:extLst>
      <p:ext uri="{BB962C8B-B14F-4D97-AF65-F5344CB8AC3E}">
        <p14:creationId xmlns:p14="http://schemas.microsoft.com/office/powerpoint/2010/main" val="13430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11E1421C-1EC1-42A3-AAF5-0FE92FE2D768}" type="datetimeFigureOut">
              <a:rPr lang="en-US" smtClean="0"/>
              <a:t>5/7/2014</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F6B64F26-E8BA-43E7-9A11-6A9C0B925431}" type="slidenum">
              <a:rPr lang="en-US" smtClean="0"/>
              <a:t>‹#›</a:t>
            </a:fld>
            <a:endParaRPr lang="en-US"/>
          </a:p>
        </p:txBody>
      </p:sp>
    </p:spTree>
    <p:extLst>
      <p:ext uri="{BB962C8B-B14F-4D97-AF65-F5344CB8AC3E}">
        <p14:creationId xmlns:p14="http://schemas.microsoft.com/office/powerpoint/2010/main" val="233695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E1421C-1EC1-42A3-AAF5-0FE92FE2D768}" type="datetimeFigureOut">
              <a:rPr lang="en-US" smtClean="0"/>
              <a:t>5/7/2014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64F26-E8BA-43E7-9A11-6A9C0B925431}" type="slidenum">
              <a:rPr lang="en-US" smtClean="0"/>
              <a:t>‹#›</a:t>
            </a:fld>
            <a:endParaRPr lang="en-US"/>
          </a:p>
        </p:txBody>
      </p:sp>
    </p:spTree>
    <p:extLst>
      <p:ext uri="{BB962C8B-B14F-4D97-AF65-F5344CB8AC3E}">
        <p14:creationId xmlns:p14="http://schemas.microsoft.com/office/powerpoint/2010/main" val="2749510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11E1421C-1EC1-42A3-AAF5-0FE92FE2D768}" type="datetimeFigureOut">
              <a:rPr lang="en-US" smtClean="0"/>
              <a:t>5/7/2014</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F6B64F26-E8BA-43E7-9A11-6A9C0B925431}"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68524559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3800" dirty="0" smtClean="0"/>
              <a:t>A Public health assessment                               of the north </a:t>
            </a:r>
            <a:r>
              <a:rPr lang="en-US" sz="3800" dirty="0" err="1" smtClean="0"/>
              <a:t>st.</a:t>
            </a:r>
            <a:r>
              <a:rPr lang="en-US" sz="3800" dirty="0" smtClean="0"/>
              <a:t> </a:t>
            </a:r>
            <a:r>
              <a:rPr lang="en-US" sz="3800" dirty="0" err="1" smtClean="0"/>
              <a:t>paul</a:t>
            </a:r>
            <a:r>
              <a:rPr lang="en-US" sz="3800" dirty="0" smtClean="0"/>
              <a:t> living streets plan</a:t>
            </a:r>
            <a:endParaRPr lang="en-US" sz="3800" dirty="0"/>
          </a:p>
        </p:txBody>
      </p:sp>
      <p:sp>
        <p:nvSpPr>
          <p:cNvPr id="3" name="Subtitle 2"/>
          <p:cNvSpPr>
            <a:spLocks noGrp="1"/>
          </p:cNvSpPr>
          <p:nvPr>
            <p:ph type="subTitle" idx="1"/>
          </p:nvPr>
        </p:nvSpPr>
        <p:spPr>
          <a:xfrm>
            <a:off x="581194" y="3378848"/>
            <a:ext cx="10993546" cy="590321"/>
          </a:xfrm>
        </p:spPr>
        <p:txBody>
          <a:bodyPr>
            <a:noAutofit/>
          </a:bodyPr>
          <a:lstStyle/>
          <a:p>
            <a:pPr algn="ctr"/>
            <a:r>
              <a:rPr lang="en-US" sz="2400" dirty="0" smtClean="0"/>
              <a:t>University of Minnesota</a:t>
            </a:r>
          </a:p>
          <a:p>
            <a:pPr algn="ctr"/>
            <a:r>
              <a:rPr lang="en-US" sz="2400" dirty="0" smtClean="0"/>
              <a:t>School of public health</a:t>
            </a:r>
          </a:p>
          <a:p>
            <a:pPr algn="ctr"/>
            <a:r>
              <a:rPr lang="en-US" sz="2400" dirty="0" smtClean="0"/>
              <a:t>Division of environmental health sciences</a:t>
            </a:r>
          </a:p>
          <a:p>
            <a:pPr algn="ctr"/>
            <a:r>
              <a:rPr lang="en-US" sz="2400" dirty="0" smtClean="0"/>
              <a:t>In  partnership with the resilient communities project</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357009345"/>
              </p:ext>
            </p:extLst>
          </p:nvPr>
        </p:nvGraphicFramePr>
        <p:xfrm>
          <a:off x="2176379" y="5644951"/>
          <a:ext cx="8127999" cy="370840"/>
        </p:xfrm>
        <a:graphic>
          <a:graphicData uri="http://schemas.openxmlformats.org/drawingml/2006/table">
            <a:tbl>
              <a:tblPr firstRow="1" bandRow="1">
                <a:tableStyleId>{5C22544A-7EE6-4342-B048-85BDC9FD1C3A}</a:tableStyleId>
              </a:tblPr>
              <a:tblGrid>
                <a:gridCol w="2709333"/>
                <a:gridCol w="2709333"/>
                <a:gridCol w="2709333"/>
              </a:tblGrid>
              <a:tr h="370840">
                <a:tc>
                  <a:txBody>
                    <a:bodyPr/>
                    <a:lstStyle/>
                    <a:p>
                      <a:pPr algn="ctr"/>
                      <a:r>
                        <a:rPr lang="en-US" sz="1400" b="0" dirty="0" smtClean="0"/>
                        <a:t>ELIZABETH</a:t>
                      </a:r>
                      <a:r>
                        <a:rPr lang="en-US" sz="1400" b="0" baseline="0" dirty="0" smtClean="0"/>
                        <a:t> NARTEN</a:t>
                      </a:r>
                      <a:endParaRPr lang="en-US" sz="1400"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400" b="0" dirty="0" smtClean="0"/>
                        <a:t>TEEGAN</a:t>
                      </a:r>
                      <a:r>
                        <a:rPr lang="en-US" sz="1400" b="0" baseline="0" dirty="0" smtClean="0"/>
                        <a:t> WYDRA</a:t>
                      </a:r>
                      <a:endParaRPr lang="en-US" sz="1400"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lang="en-US" sz="1400" b="0" dirty="0" smtClean="0"/>
                        <a:t>EMILY YANG</a:t>
                      </a:r>
                      <a:endParaRPr lang="en-US" sz="1400" b="0"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39542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4692650"/>
            <a:ext cx="2085474" cy="1042403"/>
          </a:xfrm>
        </p:spPr>
        <p:txBody>
          <a:bodyPr>
            <a:noAutofit/>
          </a:bodyPr>
          <a:lstStyle/>
          <a:p>
            <a:r>
              <a:rPr lang="en-US" sz="3200" dirty="0" err="1" smtClean="0"/>
              <a:t>tion</a:t>
            </a:r>
            <a:r>
              <a:rPr lang="en-US" sz="3200" dirty="0" smtClean="0"/>
              <a:t> Design</a:t>
            </a:r>
            <a:endParaRPr lang="en-US" sz="3200" dirty="0"/>
          </a:p>
        </p:txBody>
      </p:sp>
      <p:sp>
        <p:nvSpPr>
          <p:cNvPr id="6" name="Content Placeholder 5"/>
          <p:cNvSpPr>
            <a:spLocks noGrp="1"/>
          </p:cNvSpPr>
          <p:nvPr>
            <p:ph type="body" sz="half" idx="4294967295"/>
          </p:nvPr>
        </p:nvSpPr>
        <p:spPr>
          <a:xfrm>
            <a:off x="136042" y="647456"/>
            <a:ext cx="4063999" cy="3890211"/>
          </a:xfrm>
        </p:spPr>
        <p:txBody>
          <a:bodyPr/>
          <a:lstStyle/>
          <a:p>
            <a:r>
              <a:rPr lang="en-US" sz="2800" dirty="0" err="1" smtClean="0"/>
              <a:t>Bioretention</a:t>
            </a:r>
            <a:r>
              <a:rPr lang="en-US" sz="2800" dirty="0" smtClean="0"/>
              <a:t> Design</a:t>
            </a:r>
          </a:p>
          <a:p>
            <a:pPr lvl="1"/>
            <a:r>
              <a:rPr lang="en" sz="2600" dirty="0" smtClean="0"/>
              <a:t>Mimics </a:t>
            </a:r>
            <a:r>
              <a:rPr lang="en" sz="2600" dirty="0"/>
              <a:t>natural retention areas that existed before development.</a:t>
            </a:r>
          </a:p>
          <a:p>
            <a:pPr marL="0" indent="0">
              <a:buNone/>
            </a:pPr>
            <a:endParaRPr lang="en-US" dirty="0"/>
          </a:p>
        </p:txBody>
      </p:sp>
      <p:pic>
        <p:nvPicPr>
          <p:cNvPr id="7" name="Shape 86"/>
          <p:cNvPicPr preferRelativeResize="0"/>
          <p:nvPr/>
        </p:nvPicPr>
        <p:blipFill>
          <a:blip r:embed="rId3"/>
          <a:stretch>
            <a:fillRect/>
          </a:stretch>
        </p:blipFill>
        <p:spPr>
          <a:xfrm>
            <a:off x="4200041" y="197672"/>
            <a:ext cx="7991959" cy="6660327"/>
          </a:xfrm>
          <a:prstGeom prst="rect">
            <a:avLst/>
          </a:prstGeom>
          <a:noFill/>
          <a:ln>
            <a:noFill/>
          </a:ln>
        </p:spPr>
      </p:pic>
    </p:spTree>
    <p:extLst>
      <p:ext uri="{BB962C8B-B14F-4D97-AF65-F5344CB8AC3E}">
        <p14:creationId xmlns:p14="http://schemas.microsoft.com/office/powerpoint/2010/main" val="9735757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hape 91"/>
          <p:cNvPicPr preferRelativeResize="0"/>
          <p:nvPr/>
        </p:nvPicPr>
        <p:blipFill>
          <a:blip r:embed="rId3"/>
          <a:stretch>
            <a:fill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986111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96"/>
          <p:cNvPicPr preferRelativeResize="0"/>
          <p:nvPr/>
        </p:nvPicPr>
        <p:blipFill>
          <a:blip r:embed="rId3"/>
          <a:stretch>
            <a:fillRect/>
          </a:stretch>
        </p:blipFill>
        <p:spPr>
          <a:xfrm>
            <a:off x="0" y="0"/>
            <a:ext cx="12512842" cy="6858000"/>
          </a:xfrm>
          <a:prstGeom prst="rect">
            <a:avLst/>
          </a:prstGeom>
          <a:noFill/>
          <a:ln>
            <a:noFill/>
          </a:ln>
        </p:spPr>
      </p:pic>
    </p:spTree>
    <p:extLst>
      <p:ext uri="{BB962C8B-B14F-4D97-AF65-F5344CB8AC3E}">
        <p14:creationId xmlns:p14="http://schemas.microsoft.com/office/powerpoint/2010/main" val="1658794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Effects of pollutants</a:t>
            </a:r>
            <a:endParaRPr lang="en-US" sz="3600" dirty="0"/>
          </a:p>
        </p:txBody>
      </p:sp>
      <p:sp>
        <p:nvSpPr>
          <p:cNvPr id="3" name="Content Placeholder 2"/>
          <p:cNvSpPr>
            <a:spLocks noGrp="1"/>
          </p:cNvSpPr>
          <p:nvPr>
            <p:ph sz="half" idx="1"/>
          </p:nvPr>
        </p:nvSpPr>
        <p:spPr>
          <a:xfrm>
            <a:off x="1303088" y="2228003"/>
            <a:ext cx="4458702" cy="3633047"/>
          </a:xfrm>
        </p:spPr>
        <p:txBody>
          <a:bodyPr>
            <a:normAutofit/>
          </a:bodyPr>
          <a:lstStyle/>
          <a:p>
            <a:r>
              <a:rPr lang="en-US" sz="2800" dirty="0"/>
              <a:t>Oxygen </a:t>
            </a:r>
            <a:r>
              <a:rPr lang="en-US" sz="2800" dirty="0" smtClean="0"/>
              <a:t>Depletion</a:t>
            </a:r>
            <a:endParaRPr lang="en-US" sz="2800" dirty="0"/>
          </a:p>
          <a:p>
            <a:r>
              <a:rPr lang="en-US" sz="2800" dirty="0"/>
              <a:t>Eutrophication</a:t>
            </a:r>
          </a:p>
          <a:p>
            <a:r>
              <a:rPr lang="en-US" sz="2800" dirty="0"/>
              <a:t>Species Stress</a:t>
            </a:r>
          </a:p>
          <a:p>
            <a:r>
              <a:rPr lang="en-US" sz="2800" dirty="0"/>
              <a:t>Toxicity</a:t>
            </a:r>
          </a:p>
          <a:p>
            <a:endParaRPr lang="en-US" dirty="0"/>
          </a:p>
        </p:txBody>
      </p:sp>
      <p:sp>
        <p:nvSpPr>
          <p:cNvPr id="4" name="Content Placeholder 3"/>
          <p:cNvSpPr>
            <a:spLocks noGrp="1"/>
          </p:cNvSpPr>
          <p:nvPr>
            <p:ph sz="half" idx="2"/>
          </p:nvPr>
        </p:nvSpPr>
        <p:spPr>
          <a:xfrm>
            <a:off x="6429050" y="2098842"/>
            <a:ext cx="4666741" cy="3294313"/>
          </a:xfrm>
        </p:spPr>
        <p:txBody>
          <a:bodyPr>
            <a:normAutofit/>
          </a:bodyPr>
          <a:lstStyle/>
          <a:p>
            <a:r>
              <a:rPr lang="en-US" sz="2800" dirty="0"/>
              <a:t>Algal Blooms</a:t>
            </a:r>
          </a:p>
          <a:p>
            <a:r>
              <a:rPr lang="en-US" sz="2800" dirty="0"/>
              <a:t>Impact Recreational Use</a:t>
            </a:r>
          </a:p>
          <a:p>
            <a:r>
              <a:rPr lang="en-US" sz="2800" dirty="0"/>
              <a:t>Lowered Aesthetic Value</a:t>
            </a:r>
          </a:p>
          <a:p>
            <a:endParaRPr lang="en-US" dirty="0"/>
          </a:p>
        </p:txBody>
      </p:sp>
    </p:spTree>
    <p:extLst>
      <p:ext uri="{BB962C8B-B14F-4D97-AF65-F5344CB8AC3E}">
        <p14:creationId xmlns:p14="http://schemas.microsoft.com/office/powerpoint/2010/main" val="2969619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107"/>
          <p:cNvPicPr preferRelativeResize="0"/>
          <p:nvPr/>
        </p:nvPicPr>
        <p:blipFill>
          <a:blip r:embed="rId3"/>
          <a:stretch>
            <a:fill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108588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Studies on pollution removal</a:t>
            </a:r>
            <a:endParaRPr lang="en-US" sz="3600" dirty="0"/>
          </a:p>
        </p:txBody>
      </p:sp>
      <p:sp>
        <p:nvSpPr>
          <p:cNvPr id="3" name="Content Placeholder 2"/>
          <p:cNvSpPr>
            <a:spLocks noGrp="1"/>
          </p:cNvSpPr>
          <p:nvPr>
            <p:ph sz="half" idx="1"/>
          </p:nvPr>
        </p:nvSpPr>
        <p:spPr>
          <a:xfrm>
            <a:off x="1543719" y="2228003"/>
            <a:ext cx="4338386" cy="3633047"/>
          </a:xfrm>
        </p:spPr>
        <p:txBody>
          <a:bodyPr>
            <a:normAutofit/>
          </a:bodyPr>
          <a:lstStyle/>
          <a:p>
            <a:r>
              <a:rPr lang="en-US" sz="2800" dirty="0"/>
              <a:t>Metal </a:t>
            </a:r>
            <a:r>
              <a:rPr lang="en-US" sz="2800" dirty="0" smtClean="0"/>
              <a:t>removal</a:t>
            </a:r>
            <a:r>
              <a:rPr lang="en-US" sz="2800" dirty="0"/>
              <a:t>:</a:t>
            </a:r>
          </a:p>
          <a:p>
            <a:pPr lvl="1"/>
            <a:r>
              <a:rPr lang="en-US" sz="2600" dirty="0"/>
              <a:t>90% of lead</a:t>
            </a:r>
          </a:p>
          <a:p>
            <a:pPr lvl="1"/>
            <a:r>
              <a:rPr lang="en-US" sz="2600" dirty="0"/>
              <a:t>80% of copper</a:t>
            </a:r>
          </a:p>
          <a:p>
            <a:pPr lvl="1"/>
            <a:r>
              <a:rPr lang="en-US" sz="2600" dirty="0"/>
              <a:t>50-70% of </a:t>
            </a:r>
            <a:r>
              <a:rPr lang="en-US" sz="2600" dirty="0" smtClean="0"/>
              <a:t>zinc</a:t>
            </a:r>
            <a:endParaRPr lang="en-US" sz="2600" dirty="0"/>
          </a:p>
        </p:txBody>
      </p:sp>
      <p:sp>
        <p:nvSpPr>
          <p:cNvPr id="4" name="Content Placeholder 3"/>
          <p:cNvSpPr>
            <a:spLocks noGrp="1"/>
          </p:cNvSpPr>
          <p:nvPr>
            <p:ph sz="half" idx="2"/>
          </p:nvPr>
        </p:nvSpPr>
        <p:spPr>
          <a:xfrm>
            <a:off x="5907679" y="2361687"/>
            <a:ext cx="5422392" cy="3633047"/>
          </a:xfrm>
        </p:spPr>
        <p:txBody>
          <a:bodyPr>
            <a:normAutofit/>
          </a:bodyPr>
          <a:lstStyle/>
          <a:p>
            <a:r>
              <a:rPr lang="en-US" sz="2800" dirty="0"/>
              <a:t>Organic nitrogen, ammonia, ammonium reduction:</a:t>
            </a:r>
          </a:p>
          <a:p>
            <a:pPr lvl="1"/>
            <a:r>
              <a:rPr lang="en-US" sz="2600" dirty="0"/>
              <a:t>38-57% in upper ports</a:t>
            </a:r>
          </a:p>
          <a:p>
            <a:pPr lvl="1"/>
            <a:r>
              <a:rPr lang="en-US" sz="2600" dirty="0"/>
              <a:t>68-75% in middle and lower ports</a:t>
            </a:r>
          </a:p>
          <a:p>
            <a:endParaRPr lang="en-US" dirty="0"/>
          </a:p>
        </p:txBody>
      </p:sp>
    </p:spTree>
    <p:extLst>
      <p:ext uri="{BB962C8B-B14F-4D97-AF65-F5344CB8AC3E}">
        <p14:creationId xmlns:p14="http://schemas.microsoft.com/office/powerpoint/2010/main" val="30055491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120"/>
          <p:cNvPicPr preferRelativeResize="0"/>
          <p:nvPr/>
        </p:nvPicPr>
        <p:blipFill>
          <a:blip r:embed="rId3"/>
          <a:stretch>
            <a:fill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425640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Findings from </a:t>
            </a:r>
            <a:r>
              <a:rPr lang="en-US" sz="3600" dirty="0" err="1" smtClean="0"/>
              <a:t>usgs</a:t>
            </a:r>
            <a:r>
              <a:rPr lang="en-US" sz="3600" dirty="0" smtClean="0"/>
              <a:t> study:</a:t>
            </a:r>
            <a:endParaRPr lang="en-US" sz="3600" dirty="0"/>
          </a:p>
        </p:txBody>
      </p:sp>
      <p:sp>
        <p:nvSpPr>
          <p:cNvPr id="3" name="Content Placeholder 2"/>
          <p:cNvSpPr>
            <a:spLocks noGrp="1"/>
          </p:cNvSpPr>
          <p:nvPr>
            <p:ph idx="1"/>
          </p:nvPr>
        </p:nvSpPr>
        <p:spPr>
          <a:xfrm>
            <a:off x="581192" y="2180496"/>
            <a:ext cx="11029615" cy="4677504"/>
          </a:xfrm>
        </p:spPr>
        <p:txBody>
          <a:bodyPr/>
          <a:lstStyle/>
          <a:p>
            <a:r>
              <a:rPr lang="en-US" sz="2800" dirty="0"/>
              <a:t>Size and design of rain gardens important</a:t>
            </a:r>
          </a:p>
          <a:p>
            <a:r>
              <a:rPr lang="en-US" sz="2800" dirty="0"/>
              <a:t>Soil properties a contributing factor</a:t>
            </a:r>
          </a:p>
          <a:p>
            <a:r>
              <a:rPr lang="en-US" sz="2800" dirty="0"/>
              <a:t>Other important factors:</a:t>
            </a:r>
          </a:p>
          <a:p>
            <a:pPr lvl="1"/>
            <a:r>
              <a:rPr lang="en-US" sz="2400" dirty="0"/>
              <a:t>drainage area</a:t>
            </a:r>
          </a:p>
          <a:p>
            <a:pPr lvl="1"/>
            <a:r>
              <a:rPr lang="en-US" sz="2400" dirty="0"/>
              <a:t>frequency and duration of storm events</a:t>
            </a:r>
          </a:p>
          <a:p>
            <a:pPr lvl="1"/>
            <a:r>
              <a:rPr lang="en-US" sz="2400" dirty="0"/>
              <a:t>capacity of rain garden</a:t>
            </a:r>
          </a:p>
          <a:p>
            <a:pPr lvl="1"/>
            <a:r>
              <a:rPr lang="en-US" sz="2400" dirty="0"/>
              <a:t>vegetation types</a:t>
            </a:r>
          </a:p>
          <a:p>
            <a:pPr lvl="1"/>
            <a:r>
              <a:rPr lang="en-US" sz="2400" dirty="0"/>
              <a:t>materials in construction of base</a:t>
            </a:r>
          </a:p>
        </p:txBody>
      </p:sp>
    </p:spTree>
    <p:extLst>
      <p:ext uri="{BB962C8B-B14F-4D97-AF65-F5344CB8AC3E}">
        <p14:creationId xmlns:p14="http://schemas.microsoft.com/office/powerpoint/2010/main" val="1113353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Findings from </a:t>
            </a:r>
            <a:r>
              <a:rPr lang="en-US" sz="3600" dirty="0" err="1" smtClean="0"/>
              <a:t>usgs</a:t>
            </a:r>
            <a:r>
              <a:rPr lang="en-US" sz="3600" dirty="0" smtClean="0"/>
              <a:t> study (</a:t>
            </a:r>
            <a:r>
              <a:rPr lang="en-US" sz="3600" dirty="0" err="1" smtClean="0"/>
              <a:t>cont</a:t>
            </a:r>
            <a:r>
              <a:rPr lang="en-US" sz="3600" dirty="0" smtClean="0"/>
              <a:t>) : </a:t>
            </a:r>
            <a:endParaRPr lang="en-US" sz="3600" dirty="0"/>
          </a:p>
        </p:txBody>
      </p:sp>
      <p:sp>
        <p:nvSpPr>
          <p:cNvPr id="3" name="Content Placeholder 2"/>
          <p:cNvSpPr>
            <a:spLocks noGrp="1"/>
          </p:cNvSpPr>
          <p:nvPr>
            <p:ph idx="1"/>
          </p:nvPr>
        </p:nvSpPr>
        <p:spPr/>
        <p:txBody>
          <a:bodyPr/>
          <a:lstStyle/>
          <a:p>
            <a:r>
              <a:rPr lang="en-US" sz="2800" dirty="0"/>
              <a:t>Suspended solids including nutrients were lower</a:t>
            </a:r>
          </a:p>
          <a:p>
            <a:r>
              <a:rPr lang="en-US" sz="2800" dirty="0"/>
              <a:t>Reduction of chlorine</a:t>
            </a:r>
          </a:p>
          <a:p>
            <a:r>
              <a:rPr lang="en-US" sz="2800" dirty="0"/>
              <a:t>Reduction of nitrite and nitrate</a:t>
            </a:r>
          </a:p>
          <a:p>
            <a:r>
              <a:rPr lang="en-US" sz="2800" dirty="0"/>
              <a:t>High variability between gardens</a:t>
            </a:r>
          </a:p>
          <a:p>
            <a:r>
              <a:rPr lang="en-US" sz="2800" dirty="0"/>
              <a:t>Recommended further studies</a:t>
            </a:r>
          </a:p>
          <a:p>
            <a:pPr marL="0" indent="0">
              <a:buNone/>
            </a:pPr>
            <a:endParaRPr lang="en-US" dirty="0"/>
          </a:p>
        </p:txBody>
      </p:sp>
    </p:spTree>
    <p:extLst>
      <p:ext uri="{BB962C8B-B14F-4D97-AF65-F5344CB8AC3E}">
        <p14:creationId xmlns:p14="http://schemas.microsoft.com/office/powerpoint/2010/main" val="730768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Increased water temperatures effect</a:t>
            </a:r>
            <a:endParaRPr lang="en-US" sz="3600" dirty="0"/>
          </a:p>
        </p:txBody>
      </p:sp>
      <p:sp>
        <p:nvSpPr>
          <p:cNvPr id="3" name="Content Placeholder 2"/>
          <p:cNvSpPr>
            <a:spLocks noGrp="1"/>
          </p:cNvSpPr>
          <p:nvPr>
            <p:ph idx="1"/>
          </p:nvPr>
        </p:nvSpPr>
        <p:spPr/>
        <p:txBody>
          <a:bodyPr/>
          <a:lstStyle/>
          <a:p>
            <a:r>
              <a:rPr lang="en-US" sz="2800" dirty="0"/>
              <a:t>Biological productivity</a:t>
            </a:r>
          </a:p>
          <a:p>
            <a:r>
              <a:rPr lang="en-US" sz="2800" dirty="0"/>
              <a:t>Stream metabolism</a:t>
            </a:r>
          </a:p>
          <a:p>
            <a:r>
              <a:rPr lang="en-US" sz="2800" dirty="0"/>
              <a:t>Contaminant toxicity</a:t>
            </a:r>
          </a:p>
          <a:p>
            <a:r>
              <a:rPr lang="en-US" sz="2800" dirty="0"/>
              <a:t>Aquatic biodiversity</a:t>
            </a:r>
          </a:p>
          <a:p>
            <a:pPr marL="0" indent="0">
              <a:buNone/>
            </a:pPr>
            <a:endParaRPr lang="en-US" dirty="0"/>
          </a:p>
        </p:txBody>
      </p:sp>
    </p:spTree>
    <p:extLst>
      <p:ext uri="{BB962C8B-B14F-4D97-AF65-F5344CB8AC3E}">
        <p14:creationId xmlns:p14="http://schemas.microsoft.com/office/powerpoint/2010/main" val="4027044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city of north </a:t>
            </a:r>
            <a:r>
              <a:rPr lang="en-US" sz="3600" dirty="0" err="1" smtClean="0"/>
              <a:t>st.</a:t>
            </a:r>
            <a:r>
              <a:rPr lang="en-US" sz="3600" dirty="0" smtClean="0"/>
              <a:t> </a:t>
            </a:r>
            <a:r>
              <a:rPr lang="en-US" sz="3600" dirty="0" err="1" smtClean="0"/>
              <a:t>paul</a:t>
            </a:r>
            <a:endParaRPr lang="en-US" sz="3600" dirty="0"/>
          </a:p>
        </p:txBody>
      </p:sp>
      <p:sp>
        <p:nvSpPr>
          <p:cNvPr id="3" name="Content Placeholder 2"/>
          <p:cNvSpPr>
            <a:spLocks noGrp="1"/>
          </p:cNvSpPr>
          <p:nvPr>
            <p:ph idx="1"/>
          </p:nvPr>
        </p:nvSpPr>
        <p:spPr>
          <a:xfrm>
            <a:off x="581192" y="2180496"/>
            <a:ext cx="5843671" cy="4340620"/>
          </a:xfrm>
        </p:spPr>
        <p:txBody>
          <a:bodyPr>
            <a:normAutofit/>
          </a:bodyPr>
          <a:lstStyle/>
          <a:p>
            <a:r>
              <a:rPr lang="en-US" sz="2800" dirty="0" smtClean="0"/>
              <a:t>Located in eastern Ramsey County</a:t>
            </a:r>
          </a:p>
          <a:p>
            <a:endParaRPr lang="en-US" sz="2800" dirty="0" smtClean="0"/>
          </a:p>
          <a:p>
            <a:r>
              <a:rPr lang="en-US" sz="2800" dirty="0" smtClean="0"/>
              <a:t>20 year Capital Improvement Plan to upgrade major infrastructure</a:t>
            </a:r>
          </a:p>
          <a:p>
            <a:pPr lvl="1"/>
            <a:r>
              <a:rPr lang="en-US" sz="2600" dirty="0" smtClean="0"/>
              <a:t>Living Streets Plan</a:t>
            </a:r>
          </a:p>
          <a:p>
            <a:endParaRPr lang="en-US" sz="2800" dirty="0"/>
          </a:p>
        </p:txBody>
      </p:sp>
      <p:pic>
        <p:nvPicPr>
          <p:cNvPr id="4" name="Shape 32"/>
          <p:cNvPicPr preferRelativeResize="0"/>
          <p:nvPr/>
        </p:nvPicPr>
        <p:blipFill rotWithShape="1">
          <a:blip r:embed="rId3"/>
          <a:srcRect l="21912" r="13160"/>
          <a:stretch/>
        </p:blipFill>
        <p:spPr>
          <a:xfrm>
            <a:off x="7683622" y="2180496"/>
            <a:ext cx="3746377" cy="4340620"/>
          </a:xfrm>
          <a:prstGeom prst="rect">
            <a:avLst/>
          </a:prstGeom>
        </p:spPr>
      </p:pic>
    </p:spTree>
    <p:extLst>
      <p:ext uri="{BB962C8B-B14F-4D97-AF65-F5344CB8AC3E}">
        <p14:creationId xmlns:p14="http://schemas.microsoft.com/office/powerpoint/2010/main" val="18170119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Benefits of rain gardens</a:t>
            </a:r>
            <a:endParaRPr lang="en-US" sz="3600" dirty="0"/>
          </a:p>
        </p:txBody>
      </p:sp>
      <p:sp>
        <p:nvSpPr>
          <p:cNvPr id="3" name="Content Placeholder 2"/>
          <p:cNvSpPr>
            <a:spLocks noGrp="1"/>
          </p:cNvSpPr>
          <p:nvPr>
            <p:ph idx="1"/>
          </p:nvPr>
        </p:nvSpPr>
        <p:spPr>
          <a:xfrm>
            <a:off x="581192" y="2180496"/>
            <a:ext cx="11029615" cy="4209609"/>
          </a:xfrm>
        </p:spPr>
        <p:txBody>
          <a:bodyPr/>
          <a:lstStyle/>
          <a:p>
            <a:endParaRPr lang="en-US" sz="2800" dirty="0" smtClean="0"/>
          </a:p>
          <a:p>
            <a:r>
              <a:rPr lang="en-US" sz="2800" dirty="0" smtClean="0"/>
              <a:t>Lower </a:t>
            </a:r>
            <a:r>
              <a:rPr lang="en-US" sz="2800" dirty="0" err="1"/>
              <a:t>stormwater</a:t>
            </a:r>
            <a:r>
              <a:rPr lang="en-US" sz="2800" dirty="0"/>
              <a:t> loads</a:t>
            </a:r>
          </a:p>
          <a:p>
            <a:r>
              <a:rPr lang="en-US" sz="2800" dirty="0"/>
              <a:t>Natural pollution removal</a:t>
            </a:r>
          </a:p>
          <a:p>
            <a:r>
              <a:rPr lang="en-US" sz="2800" dirty="0"/>
              <a:t>Lower maintenance than equal area of turf grass</a:t>
            </a:r>
          </a:p>
          <a:p>
            <a:r>
              <a:rPr lang="en-US" sz="2800" dirty="0"/>
              <a:t>More cost-effective when compared to a system of curbs and gutters</a:t>
            </a:r>
          </a:p>
          <a:p>
            <a:r>
              <a:rPr lang="en-US" sz="2800" dirty="0"/>
              <a:t>Increased biodiversity</a:t>
            </a:r>
          </a:p>
          <a:p>
            <a:r>
              <a:rPr lang="en-US" sz="2800" dirty="0"/>
              <a:t>Aesthetic beauty</a:t>
            </a:r>
          </a:p>
          <a:p>
            <a:pPr marL="0" indent="0">
              <a:buNone/>
            </a:pPr>
            <a:endParaRPr lang="en-US" dirty="0"/>
          </a:p>
        </p:txBody>
      </p:sp>
    </p:spTree>
    <p:extLst>
      <p:ext uri="{BB962C8B-B14F-4D97-AF65-F5344CB8AC3E}">
        <p14:creationId xmlns:p14="http://schemas.microsoft.com/office/powerpoint/2010/main" val="1287039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Other considerations</a:t>
            </a:r>
            <a:endParaRPr lang="en-US" sz="3600" dirty="0"/>
          </a:p>
        </p:txBody>
      </p:sp>
      <p:sp>
        <p:nvSpPr>
          <p:cNvPr id="3" name="Content Placeholder 2"/>
          <p:cNvSpPr>
            <a:spLocks noGrp="1"/>
          </p:cNvSpPr>
          <p:nvPr>
            <p:ph idx="1"/>
          </p:nvPr>
        </p:nvSpPr>
        <p:spPr/>
        <p:txBody>
          <a:bodyPr/>
          <a:lstStyle/>
          <a:p>
            <a:r>
              <a:rPr lang="en-US" sz="2800" dirty="0"/>
              <a:t>Maintenance required</a:t>
            </a:r>
          </a:p>
          <a:p>
            <a:r>
              <a:rPr lang="en-US" sz="2800" dirty="0"/>
              <a:t>Off-season aesthetics</a:t>
            </a:r>
          </a:p>
          <a:p>
            <a:r>
              <a:rPr lang="en-US" sz="2800" dirty="0"/>
              <a:t>Vegetation matters</a:t>
            </a:r>
          </a:p>
          <a:p>
            <a:r>
              <a:rPr lang="en-US" sz="2800" dirty="0"/>
              <a:t>Plant competition with weeds</a:t>
            </a:r>
          </a:p>
          <a:p>
            <a:pPr marL="0" indent="0">
              <a:buNone/>
            </a:pPr>
            <a:endParaRPr lang="en-US" dirty="0"/>
          </a:p>
        </p:txBody>
      </p:sp>
    </p:spTree>
    <p:extLst>
      <p:ext uri="{BB962C8B-B14F-4D97-AF65-F5344CB8AC3E}">
        <p14:creationId xmlns:p14="http://schemas.microsoft.com/office/powerpoint/2010/main" val="2428330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155"/>
          <p:cNvPicPr preferRelativeResize="0"/>
          <p:nvPr/>
        </p:nvPicPr>
        <p:blipFill>
          <a:blip r:embed="rId3"/>
          <a:stretch>
            <a:fillRect/>
          </a:stretch>
        </p:blipFill>
        <p:spPr>
          <a:xfrm>
            <a:off x="1695052" y="669850"/>
            <a:ext cx="9277748" cy="5947517"/>
          </a:xfrm>
          <a:prstGeom prst="rect">
            <a:avLst/>
          </a:prstGeom>
          <a:noFill/>
          <a:ln>
            <a:noFill/>
          </a:ln>
        </p:spPr>
      </p:pic>
    </p:spTree>
    <p:extLst>
      <p:ext uri="{BB962C8B-B14F-4D97-AF65-F5344CB8AC3E}">
        <p14:creationId xmlns:p14="http://schemas.microsoft.com/office/powerpoint/2010/main" val="40756378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200" dirty="0" smtClean="0"/>
              <a:t>SUCCESSFUL RAIN GARDEN PROGRAMS - BLOOMINGTON</a:t>
            </a:r>
            <a:endParaRPr lang="en-US" sz="3200" dirty="0"/>
          </a:p>
        </p:txBody>
      </p:sp>
      <p:sp>
        <p:nvSpPr>
          <p:cNvPr id="8" name="Content Placeholder 7"/>
          <p:cNvSpPr>
            <a:spLocks noGrp="1"/>
          </p:cNvSpPr>
          <p:nvPr>
            <p:ph sz="half" idx="1"/>
          </p:nvPr>
        </p:nvSpPr>
        <p:spPr>
          <a:xfrm>
            <a:off x="443837" y="2054032"/>
            <a:ext cx="6328923" cy="4803968"/>
          </a:xfrm>
        </p:spPr>
        <p:txBody>
          <a:bodyPr>
            <a:noAutofit/>
          </a:bodyPr>
          <a:lstStyle/>
          <a:p>
            <a:r>
              <a:rPr lang="en-US" sz="2200" dirty="0"/>
              <a:t>Project created to address impaired </a:t>
            </a:r>
            <a:r>
              <a:rPr lang="en-US" sz="2200" dirty="0" smtClean="0"/>
              <a:t>Minnesota </a:t>
            </a:r>
            <a:r>
              <a:rPr lang="en-US" sz="2200" dirty="0" smtClean="0"/>
              <a:t>River</a:t>
            </a:r>
          </a:p>
          <a:p>
            <a:pPr lvl="1"/>
            <a:r>
              <a:rPr lang="en-US" sz="2000" dirty="0" smtClean="0"/>
              <a:t>Partially funded by Clean Water Land and Legacy Amendment</a:t>
            </a:r>
            <a:endParaRPr lang="en-US" sz="2000" dirty="0"/>
          </a:p>
          <a:p>
            <a:r>
              <a:rPr lang="en-US" sz="2200" dirty="0"/>
              <a:t>Curb-cut rain gardens and pervious pavement</a:t>
            </a:r>
          </a:p>
          <a:p>
            <a:r>
              <a:rPr lang="en-US" sz="2200" dirty="0"/>
              <a:t>Voluntary </a:t>
            </a:r>
            <a:r>
              <a:rPr lang="en-US" sz="2200" dirty="0" smtClean="0"/>
              <a:t>participation, ~</a:t>
            </a:r>
            <a:r>
              <a:rPr lang="en-US" sz="2200" dirty="0"/>
              <a:t>50 gardens planted since 2009</a:t>
            </a:r>
          </a:p>
          <a:p>
            <a:r>
              <a:rPr lang="en-US" sz="2200" dirty="0"/>
              <a:t>Captured annually</a:t>
            </a:r>
            <a:r>
              <a:rPr lang="en-US" sz="2200" dirty="0" smtClean="0"/>
              <a:t>: </a:t>
            </a:r>
          </a:p>
          <a:p>
            <a:pPr lvl="1"/>
            <a:r>
              <a:rPr lang="en-US" sz="2000" dirty="0" smtClean="0"/>
              <a:t>1.5 </a:t>
            </a:r>
            <a:r>
              <a:rPr lang="en-US" sz="2000" dirty="0"/>
              <a:t>tons sediment, 15 pounds phosphorus</a:t>
            </a:r>
            <a:r>
              <a:rPr lang="en-US" sz="2000" dirty="0" smtClean="0"/>
              <a:t>, </a:t>
            </a:r>
            <a:r>
              <a:rPr lang="en-US" sz="2000" dirty="0" smtClean="0"/>
              <a:t>18 </a:t>
            </a:r>
            <a:r>
              <a:rPr lang="en-US" sz="2000" dirty="0"/>
              <a:t>ac-</a:t>
            </a:r>
            <a:r>
              <a:rPr lang="en-US" sz="2000" dirty="0" err="1"/>
              <a:t>ft</a:t>
            </a:r>
            <a:r>
              <a:rPr lang="en-US" sz="2000" dirty="0"/>
              <a:t> </a:t>
            </a:r>
            <a:r>
              <a:rPr lang="en-US" sz="2000" dirty="0" err="1"/>
              <a:t>stormwater</a:t>
            </a:r>
            <a:r>
              <a:rPr lang="en-US" sz="2000" dirty="0"/>
              <a:t> </a:t>
            </a:r>
            <a:r>
              <a:rPr lang="en-US" sz="2000" dirty="0" smtClean="0"/>
              <a:t>volume</a:t>
            </a:r>
            <a:endParaRPr lang="en-US" sz="2000" dirty="0"/>
          </a:p>
        </p:txBody>
      </p:sp>
      <p:pic>
        <p:nvPicPr>
          <p:cNvPr id="10" name="Content Placeholder 11" descr="GSBW.png"/>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847" t="-3187" r="25391" b="-1"/>
          <a:stretch/>
        </p:blipFill>
        <p:spPr>
          <a:xfrm>
            <a:off x="6372136" y="2446421"/>
            <a:ext cx="5405444" cy="3575050"/>
          </a:xfrm>
        </p:spPr>
      </p:pic>
    </p:spTree>
    <p:extLst>
      <p:ext uri="{BB962C8B-B14F-4D97-AF65-F5344CB8AC3E}">
        <p14:creationId xmlns:p14="http://schemas.microsoft.com/office/powerpoint/2010/main" val="26647985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SUCCESSFUL RAIN GARDEN PROGRAMS - MAPLEWOOD</a:t>
            </a:r>
            <a:endParaRPr lang="en-US" sz="3200" dirty="0"/>
          </a:p>
        </p:txBody>
      </p:sp>
      <p:sp>
        <p:nvSpPr>
          <p:cNvPr id="10" name="Content Placeholder 9"/>
          <p:cNvSpPr>
            <a:spLocks noGrp="1"/>
          </p:cNvSpPr>
          <p:nvPr>
            <p:ph sz="half" idx="1"/>
          </p:nvPr>
        </p:nvSpPr>
        <p:spPr>
          <a:xfrm>
            <a:off x="581193" y="2228003"/>
            <a:ext cx="5422390" cy="4362629"/>
          </a:xfrm>
        </p:spPr>
        <p:txBody>
          <a:bodyPr>
            <a:normAutofit fontScale="77500" lnSpcReduction="20000"/>
          </a:bodyPr>
          <a:lstStyle/>
          <a:p>
            <a:r>
              <a:rPr lang="en-US" sz="3100" dirty="0" smtClean="0"/>
              <a:t>Program in place since 1996</a:t>
            </a:r>
          </a:p>
          <a:p>
            <a:pPr lvl="1"/>
            <a:r>
              <a:rPr lang="en-US" sz="2800" dirty="0" smtClean="0"/>
              <a:t>Supported by Environmental          Utility Fund fee</a:t>
            </a:r>
          </a:p>
          <a:p>
            <a:r>
              <a:rPr lang="en-US" sz="3100" dirty="0" smtClean="0"/>
              <a:t>Over 700 home and 60 city rain gardens have been installed in conjunction with street reconstruction</a:t>
            </a:r>
          </a:p>
          <a:p>
            <a:r>
              <a:rPr lang="en-US" sz="3100" dirty="0" smtClean="0"/>
              <a:t>Voluntary participation with incentives</a:t>
            </a:r>
          </a:p>
          <a:p>
            <a:r>
              <a:rPr lang="en-US" sz="3100" dirty="0" smtClean="0"/>
              <a:t>Maintenance not an issue</a:t>
            </a:r>
          </a:p>
          <a:p>
            <a:pPr lvl="1"/>
            <a:r>
              <a:rPr lang="en-US" sz="2800" dirty="0" smtClean="0"/>
              <a:t>City inspections</a:t>
            </a:r>
          </a:p>
          <a:p>
            <a:pPr lvl="1"/>
            <a:r>
              <a:rPr lang="en-US" sz="2800" dirty="0" smtClean="0"/>
              <a:t>~95% compliance</a:t>
            </a:r>
          </a:p>
          <a:p>
            <a:endParaRPr lang="en-US" dirty="0" smtClean="0"/>
          </a:p>
          <a:p>
            <a:endParaRPr lang="en-US" dirty="0"/>
          </a:p>
        </p:txBody>
      </p:sp>
      <p:pic>
        <p:nvPicPr>
          <p:cNvPr id="12" name="Content Placeholder 11" descr="Maplewood Mall.jpg"/>
          <p:cNvPicPr>
            <a:picLocks noGrp="1" noChangeAspect="1"/>
          </p:cNvPicPr>
          <p:nvPr>
            <p:ph sz="half" idx="2"/>
          </p:nvPr>
        </p:nvPicPr>
        <p:blipFill>
          <a:blip r:embed="rId2" cstate="print">
            <a:extLst>
              <a:ext uri="{28A0092B-C50C-407E-A947-70E740481C1C}">
                <a14:useLocalDpi xmlns:a14="http://schemas.microsoft.com/office/drawing/2010/main" val="0"/>
              </a:ext>
            </a:extLst>
          </a:blip>
          <a:srcRect l="379" r="379"/>
          <a:stretch>
            <a:fillRect/>
          </a:stretch>
        </p:blipFill>
        <p:spPr>
          <a:xfrm>
            <a:off x="5921048" y="2482003"/>
            <a:ext cx="5693248" cy="3814523"/>
          </a:xfrm>
        </p:spPr>
      </p:pic>
    </p:spTree>
    <p:extLst>
      <p:ext uri="{BB962C8B-B14F-4D97-AF65-F5344CB8AC3E}">
        <p14:creationId xmlns:p14="http://schemas.microsoft.com/office/powerpoint/2010/main" val="57558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Urban green space</a:t>
            </a:r>
            <a:endParaRPr lang="en-US" sz="3600" dirty="0"/>
          </a:p>
        </p:txBody>
      </p:sp>
      <p:sp>
        <p:nvSpPr>
          <p:cNvPr id="6" name="Content Placeholder 5"/>
          <p:cNvSpPr>
            <a:spLocks noGrp="1"/>
          </p:cNvSpPr>
          <p:nvPr>
            <p:ph sz="half" idx="1"/>
          </p:nvPr>
        </p:nvSpPr>
        <p:spPr>
          <a:xfrm>
            <a:off x="581193" y="2228003"/>
            <a:ext cx="5422390" cy="4335892"/>
          </a:xfrm>
        </p:spPr>
        <p:txBody>
          <a:bodyPr>
            <a:normAutofit fontScale="92500" lnSpcReduction="10000"/>
          </a:bodyPr>
          <a:lstStyle/>
          <a:p>
            <a:r>
              <a:rPr lang="en-US" sz="2800" dirty="0" smtClean="0"/>
              <a:t>Living Streets Plan Objective: Enhance the Urban </a:t>
            </a:r>
            <a:r>
              <a:rPr lang="en-US" sz="2800" dirty="0"/>
              <a:t>F</a:t>
            </a:r>
            <a:r>
              <a:rPr lang="en-US" sz="2800" dirty="0" smtClean="0"/>
              <a:t>orest</a:t>
            </a:r>
          </a:p>
          <a:p>
            <a:pPr lvl="1"/>
            <a:r>
              <a:rPr lang="en-US" sz="2000" dirty="0" smtClean="0"/>
              <a:t>Urban parks, street trees, landscaped boulevards, public gardens, wetlands, etc.</a:t>
            </a:r>
          </a:p>
          <a:p>
            <a:endParaRPr lang="en-US" dirty="0" smtClean="0"/>
          </a:p>
          <a:p>
            <a:r>
              <a:rPr lang="en-US" sz="2800" dirty="0" smtClean="0"/>
              <a:t>        green space  =       health</a:t>
            </a:r>
          </a:p>
          <a:p>
            <a:r>
              <a:rPr lang="en-US" sz="2800" dirty="0" smtClean="0"/>
              <a:t>Benefits to health:</a:t>
            </a:r>
          </a:p>
          <a:p>
            <a:pPr lvl="1"/>
            <a:r>
              <a:rPr lang="en-US" sz="2100" dirty="0" smtClean="0"/>
              <a:t>Environmental</a:t>
            </a:r>
          </a:p>
          <a:p>
            <a:pPr lvl="1"/>
            <a:r>
              <a:rPr lang="en-US" sz="2100" dirty="0" smtClean="0"/>
              <a:t>Physical</a:t>
            </a:r>
          </a:p>
          <a:p>
            <a:pPr lvl="1"/>
            <a:r>
              <a:rPr lang="en-US" sz="2100" dirty="0" smtClean="0"/>
              <a:t>Mental</a:t>
            </a:r>
            <a:endParaRPr lang="en-US" sz="2100" dirty="0"/>
          </a:p>
        </p:txBody>
      </p:sp>
      <p:pic>
        <p:nvPicPr>
          <p:cNvPr id="8" name="Content Placeholder 7" descr="urban-green-space.jpg"/>
          <p:cNvPicPr>
            <a:picLocks noGrp="1" noChangeAspect="1"/>
          </p:cNvPicPr>
          <p:nvPr>
            <p:ph sz="half" idx="2"/>
          </p:nvPr>
        </p:nvPicPr>
        <p:blipFill>
          <a:blip r:embed="rId2">
            <a:extLst>
              <a:ext uri="{28A0092B-C50C-407E-A947-70E740481C1C}">
                <a14:useLocalDpi xmlns:a14="http://schemas.microsoft.com/office/drawing/2010/main" val="0"/>
              </a:ext>
            </a:extLst>
          </a:blip>
          <a:srcRect l="7877" r="7877"/>
          <a:stretch>
            <a:fillRect/>
          </a:stretch>
        </p:blipFill>
        <p:spPr>
          <a:xfrm>
            <a:off x="6188417" y="2629056"/>
            <a:ext cx="5422392" cy="3633047"/>
          </a:xfrm>
        </p:spPr>
      </p:pic>
      <p:sp>
        <p:nvSpPr>
          <p:cNvPr id="9" name="Up Arrow 8"/>
          <p:cNvSpPr/>
          <p:nvPr/>
        </p:nvSpPr>
        <p:spPr>
          <a:xfrm>
            <a:off x="1176421" y="3943683"/>
            <a:ext cx="441158" cy="628316"/>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Up Arrow 9"/>
          <p:cNvSpPr/>
          <p:nvPr/>
        </p:nvSpPr>
        <p:spPr>
          <a:xfrm>
            <a:off x="3775240" y="3949031"/>
            <a:ext cx="441158" cy="628316"/>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851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dirty="0" smtClean="0"/>
              <a:t>Benefits of Street trees</a:t>
            </a:r>
            <a:endParaRPr lang="en-US" sz="3600" dirty="0"/>
          </a:p>
        </p:txBody>
      </p:sp>
      <p:sp>
        <p:nvSpPr>
          <p:cNvPr id="6" name="Text Placeholder 5"/>
          <p:cNvSpPr>
            <a:spLocks noGrp="1"/>
          </p:cNvSpPr>
          <p:nvPr>
            <p:ph type="body" idx="1"/>
          </p:nvPr>
        </p:nvSpPr>
        <p:spPr/>
        <p:txBody>
          <a:bodyPr/>
          <a:lstStyle/>
          <a:p>
            <a:r>
              <a:rPr lang="en-US" sz="3000" dirty="0" smtClean="0"/>
              <a:t>Environmental Health</a:t>
            </a:r>
            <a:endParaRPr lang="en-US" sz="3000" dirty="0"/>
          </a:p>
        </p:txBody>
      </p:sp>
      <p:sp>
        <p:nvSpPr>
          <p:cNvPr id="7" name="Content Placeholder 6"/>
          <p:cNvSpPr>
            <a:spLocks noGrp="1"/>
          </p:cNvSpPr>
          <p:nvPr>
            <p:ph sz="half" idx="2"/>
          </p:nvPr>
        </p:nvSpPr>
        <p:spPr/>
        <p:txBody>
          <a:bodyPr>
            <a:normAutofit/>
          </a:bodyPr>
          <a:lstStyle/>
          <a:p>
            <a:r>
              <a:rPr lang="en-US" sz="2800" dirty="0" smtClean="0"/>
              <a:t>Lower air temperature</a:t>
            </a:r>
          </a:p>
          <a:p>
            <a:r>
              <a:rPr lang="en-US" sz="2800" dirty="0" smtClean="0"/>
              <a:t>Reduce </a:t>
            </a:r>
            <a:r>
              <a:rPr lang="en-US" sz="2800" dirty="0" err="1" smtClean="0"/>
              <a:t>stormwater</a:t>
            </a:r>
            <a:endParaRPr lang="en-US" sz="2800" dirty="0" smtClean="0"/>
          </a:p>
          <a:p>
            <a:r>
              <a:rPr lang="en-US" sz="2800" dirty="0" smtClean="0"/>
              <a:t>Prevent erosion</a:t>
            </a:r>
          </a:p>
          <a:p>
            <a:r>
              <a:rPr lang="en-US" sz="2800" dirty="0" smtClean="0"/>
              <a:t>Move water to groundwater table</a:t>
            </a:r>
          </a:p>
          <a:p>
            <a:r>
              <a:rPr lang="en-US" sz="2800" dirty="0" smtClean="0"/>
              <a:t>Filter the air we breathe</a:t>
            </a:r>
          </a:p>
        </p:txBody>
      </p:sp>
      <p:sp>
        <p:nvSpPr>
          <p:cNvPr id="8" name="Text Placeholder 7"/>
          <p:cNvSpPr>
            <a:spLocks noGrp="1"/>
          </p:cNvSpPr>
          <p:nvPr>
            <p:ph type="body" sz="quarter" idx="3"/>
          </p:nvPr>
        </p:nvSpPr>
        <p:spPr>
          <a:xfrm>
            <a:off x="6844577" y="2250892"/>
            <a:ext cx="4331423" cy="553373"/>
          </a:xfrm>
        </p:spPr>
        <p:txBody>
          <a:bodyPr/>
          <a:lstStyle/>
          <a:p>
            <a:r>
              <a:rPr lang="en-US" sz="3000" dirty="0" smtClean="0"/>
              <a:t>Community-Wide</a:t>
            </a:r>
            <a:endParaRPr lang="en-US" sz="3000" dirty="0"/>
          </a:p>
        </p:txBody>
      </p:sp>
      <p:sp>
        <p:nvSpPr>
          <p:cNvPr id="9" name="Content Placeholder 8"/>
          <p:cNvSpPr>
            <a:spLocks noGrp="1"/>
          </p:cNvSpPr>
          <p:nvPr>
            <p:ph sz="quarter" idx="4"/>
          </p:nvPr>
        </p:nvSpPr>
        <p:spPr>
          <a:xfrm>
            <a:off x="6551920" y="2926052"/>
            <a:ext cx="4624080" cy="3490790"/>
          </a:xfrm>
        </p:spPr>
        <p:txBody>
          <a:bodyPr>
            <a:normAutofit/>
          </a:bodyPr>
          <a:lstStyle/>
          <a:p>
            <a:r>
              <a:rPr lang="en-US" sz="2800" dirty="0" smtClean="0"/>
              <a:t>Absorb traffic noise</a:t>
            </a:r>
          </a:p>
          <a:p>
            <a:r>
              <a:rPr lang="en-US" sz="2800" dirty="0" smtClean="0"/>
              <a:t>Increase privacy</a:t>
            </a:r>
          </a:p>
          <a:p>
            <a:r>
              <a:rPr lang="en-US" sz="2800" dirty="0" smtClean="0"/>
              <a:t>Enhance safety</a:t>
            </a:r>
          </a:p>
          <a:p>
            <a:r>
              <a:rPr lang="en-US" sz="2800" dirty="0" smtClean="0"/>
              <a:t>Reduce crime</a:t>
            </a:r>
          </a:p>
          <a:p>
            <a:r>
              <a:rPr lang="en-US" sz="2800" dirty="0" smtClean="0"/>
              <a:t>Increase property value</a:t>
            </a:r>
          </a:p>
          <a:p>
            <a:r>
              <a:rPr lang="en-US" sz="2800" dirty="0" smtClean="0"/>
              <a:t>Increase revenue at shops</a:t>
            </a:r>
            <a:endParaRPr lang="en-US" sz="2800" dirty="0"/>
          </a:p>
        </p:txBody>
      </p:sp>
    </p:spTree>
    <p:extLst>
      <p:ext uri="{BB962C8B-B14F-4D97-AF65-F5344CB8AC3E}">
        <p14:creationId xmlns:p14="http://schemas.microsoft.com/office/powerpoint/2010/main" val="41179756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hy tree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36211" y="0"/>
            <a:ext cx="4906210" cy="6858000"/>
          </a:xfrm>
          <a:prstGeom prst="rect">
            <a:avLst/>
          </a:prstGeom>
        </p:spPr>
      </p:pic>
      <p:sp>
        <p:nvSpPr>
          <p:cNvPr id="4" name="TextBox 3"/>
          <p:cNvSpPr txBox="1"/>
          <p:nvPr/>
        </p:nvSpPr>
        <p:spPr>
          <a:xfrm>
            <a:off x="8943473" y="1296737"/>
            <a:ext cx="2660315" cy="707886"/>
          </a:xfrm>
          <a:prstGeom prst="rect">
            <a:avLst/>
          </a:prstGeom>
          <a:noFill/>
        </p:spPr>
        <p:txBody>
          <a:bodyPr wrap="square" rtlCol="0">
            <a:spAutoFit/>
          </a:bodyPr>
          <a:lstStyle/>
          <a:p>
            <a:pPr algn="ctr"/>
            <a:r>
              <a:rPr lang="en-US" sz="2000" dirty="0" smtClean="0"/>
              <a:t>Value of mature tree =</a:t>
            </a:r>
          </a:p>
          <a:p>
            <a:pPr algn="ctr"/>
            <a:r>
              <a:rPr lang="en-US" sz="2000" dirty="0" smtClean="0"/>
              <a:t>$1000 - $10,000</a:t>
            </a:r>
            <a:endParaRPr lang="en-US" sz="2000" dirty="0"/>
          </a:p>
        </p:txBody>
      </p:sp>
      <p:sp>
        <p:nvSpPr>
          <p:cNvPr id="5" name="TextBox 4"/>
          <p:cNvSpPr txBox="1"/>
          <p:nvPr/>
        </p:nvSpPr>
        <p:spPr>
          <a:xfrm>
            <a:off x="548107" y="1737894"/>
            <a:ext cx="2673684" cy="1323439"/>
          </a:xfrm>
          <a:prstGeom prst="rect">
            <a:avLst/>
          </a:prstGeom>
          <a:noFill/>
        </p:spPr>
        <p:txBody>
          <a:bodyPr wrap="square" rtlCol="0">
            <a:spAutoFit/>
          </a:bodyPr>
          <a:lstStyle/>
          <a:p>
            <a:pPr algn="ctr"/>
            <a:r>
              <a:rPr lang="en-US" sz="2000" dirty="0"/>
              <a:t>I</a:t>
            </a:r>
            <a:r>
              <a:rPr lang="en-US" sz="2000" dirty="0" smtClean="0"/>
              <a:t>ncrease in       property value</a:t>
            </a:r>
          </a:p>
          <a:p>
            <a:pPr algn="ctr"/>
            <a:r>
              <a:rPr lang="en-US" sz="2000" dirty="0"/>
              <a:t>R</a:t>
            </a:r>
            <a:r>
              <a:rPr lang="en-US" sz="2000" dirty="0" smtClean="0"/>
              <a:t>eduction in      heating/cooling costs</a:t>
            </a:r>
            <a:endParaRPr lang="en-US" sz="2000" dirty="0"/>
          </a:p>
        </p:txBody>
      </p:sp>
      <p:sp>
        <p:nvSpPr>
          <p:cNvPr id="6" name="TextBox 5"/>
          <p:cNvSpPr txBox="1"/>
          <p:nvPr/>
        </p:nvSpPr>
        <p:spPr>
          <a:xfrm>
            <a:off x="9010316" y="3154947"/>
            <a:ext cx="2473158" cy="707886"/>
          </a:xfrm>
          <a:prstGeom prst="rect">
            <a:avLst/>
          </a:prstGeom>
          <a:noFill/>
        </p:spPr>
        <p:txBody>
          <a:bodyPr wrap="square" rtlCol="0">
            <a:spAutoFit/>
          </a:bodyPr>
          <a:lstStyle/>
          <a:p>
            <a:pPr algn="ctr"/>
            <a:r>
              <a:rPr lang="en-US" sz="2000" dirty="0" smtClean="0"/>
              <a:t>Presence of trees  cuts crime by 7%</a:t>
            </a:r>
            <a:endParaRPr lang="en-US" sz="2000" dirty="0"/>
          </a:p>
        </p:txBody>
      </p:sp>
      <p:sp>
        <p:nvSpPr>
          <p:cNvPr id="7" name="TextBox 6"/>
          <p:cNvSpPr txBox="1"/>
          <p:nvPr/>
        </p:nvSpPr>
        <p:spPr>
          <a:xfrm>
            <a:off x="561475" y="4077369"/>
            <a:ext cx="2580105" cy="1600438"/>
          </a:xfrm>
          <a:prstGeom prst="rect">
            <a:avLst/>
          </a:prstGeom>
          <a:noFill/>
        </p:spPr>
        <p:txBody>
          <a:bodyPr wrap="square" rtlCol="0">
            <a:spAutoFit/>
          </a:bodyPr>
          <a:lstStyle/>
          <a:p>
            <a:pPr algn="ctr"/>
            <a:r>
              <a:rPr lang="en-US" sz="2000" dirty="0" smtClean="0"/>
              <a:t>1 acre of forest</a:t>
            </a:r>
          </a:p>
          <a:p>
            <a:pPr algn="ctr"/>
            <a:r>
              <a:rPr lang="en-US" sz="2000" dirty="0" smtClean="0"/>
              <a:t>6 tons of CO2</a:t>
            </a:r>
          </a:p>
          <a:p>
            <a:pPr algn="ctr"/>
            <a:r>
              <a:rPr lang="en-US" sz="2000" dirty="0" smtClean="0"/>
              <a:t>4 tons of O2</a:t>
            </a:r>
          </a:p>
          <a:p>
            <a:pPr algn="ctr"/>
            <a:r>
              <a:rPr lang="en-US" sz="2000" dirty="0" smtClean="0"/>
              <a:t>18 people </a:t>
            </a:r>
          </a:p>
          <a:p>
            <a:endParaRPr lang="en-US" dirty="0"/>
          </a:p>
        </p:txBody>
      </p:sp>
      <p:sp>
        <p:nvSpPr>
          <p:cNvPr id="8" name="TextBox 7"/>
          <p:cNvSpPr txBox="1"/>
          <p:nvPr/>
        </p:nvSpPr>
        <p:spPr>
          <a:xfrm>
            <a:off x="9010316" y="5173579"/>
            <a:ext cx="2379579" cy="1323439"/>
          </a:xfrm>
          <a:prstGeom prst="rect">
            <a:avLst/>
          </a:prstGeom>
          <a:noFill/>
        </p:spPr>
        <p:txBody>
          <a:bodyPr wrap="square" rtlCol="0">
            <a:spAutoFit/>
          </a:bodyPr>
          <a:lstStyle/>
          <a:p>
            <a:pPr algn="ctr"/>
            <a:r>
              <a:rPr lang="en-US" sz="2000" dirty="0" smtClean="0"/>
              <a:t>60 – 200 million spaces available to plant trees along  U.S. streets</a:t>
            </a:r>
            <a:endParaRPr lang="en-US" sz="2000" dirty="0"/>
          </a:p>
        </p:txBody>
      </p:sp>
    </p:spTree>
    <p:extLst>
      <p:ext uri="{BB962C8B-B14F-4D97-AF65-F5344CB8AC3E}">
        <p14:creationId xmlns:p14="http://schemas.microsoft.com/office/powerpoint/2010/main" val="22929334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Neighborhood greenness</a:t>
            </a:r>
            <a:endParaRPr lang="en-US" sz="3600" dirty="0"/>
          </a:p>
        </p:txBody>
      </p:sp>
      <p:sp>
        <p:nvSpPr>
          <p:cNvPr id="3" name="Content Placeholder 2"/>
          <p:cNvSpPr>
            <a:spLocks noGrp="1"/>
          </p:cNvSpPr>
          <p:nvPr>
            <p:ph idx="1"/>
          </p:nvPr>
        </p:nvSpPr>
        <p:spPr>
          <a:xfrm>
            <a:off x="581192" y="2180496"/>
            <a:ext cx="11029615" cy="4281957"/>
          </a:xfrm>
        </p:spPr>
        <p:txBody>
          <a:bodyPr>
            <a:normAutofit/>
          </a:bodyPr>
          <a:lstStyle/>
          <a:p>
            <a:r>
              <a:rPr lang="en-US" sz="2800" dirty="0" smtClean="0"/>
              <a:t>Inspires physical activity</a:t>
            </a:r>
          </a:p>
          <a:p>
            <a:pPr lvl="1"/>
            <a:r>
              <a:rPr lang="en-US" sz="2000" dirty="0" smtClean="0"/>
              <a:t>People want to get out and enjoy nature</a:t>
            </a:r>
          </a:p>
          <a:p>
            <a:pPr lvl="1"/>
            <a:r>
              <a:rPr lang="en-US" sz="2000" dirty="0" smtClean="0"/>
              <a:t>Walking distances judged to be less on streets with trees, more trips on foot (Tilt et al., 2006)</a:t>
            </a:r>
          </a:p>
          <a:p>
            <a:r>
              <a:rPr lang="en-US" sz="2800" dirty="0" smtClean="0"/>
              <a:t>Makes you feel better about your health</a:t>
            </a:r>
          </a:p>
          <a:p>
            <a:pPr lvl="1"/>
            <a:r>
              <a:rPr lang="en-US" sz="2000" dirty="0" smtClean="0"/>
              <a:t>People living in greener environments have better self-perceived health (Maas et al., 2006)</a:t>
            </a:r>
          </a:p>
          <a:p>
            <a:r>
              <a:rPr lang="en-US" sz="2800" dirty="0" smtClean="0"/>
              <a:t>Improves mental health</a:t>
            </a:r>
          </a:p>
          <a:p>
            <a:pPr lvl="1"/>
            <a:r>
              <a:rPr lang="en-US" sz="2000" dirty="0" smtClean="0"/>
              <a:t>Restorative, relaxing, heightens focus</a:t>
            </a:r>
          </a:p>
          <a:p>
            <a:pPr lvl="1"/>
            <a:r>
              <a:rPr lang="en-US" sz="2000" dirty="0" smtClean="0"/>
              <a:t>Moving to greener areas shows sustained mental health improvements (</a:t>
            </a:r>
            <a:r>
              <a:rPr lang="en-US" sz="2000" dirty="0" err="1" smtClean="0"/>
              <a:t>Alcock</a:t>
            </a:r>
            <a:r>
              <a:rPr lang="en-US" sz="2000" dirty="0" smtClean="0"/>
              <a:t> et al., 2013)</a:t>
            </a:r>
            <a:endParaRPr lang="en-US" sz="2000" dirty="0"/>
          </a:p>
        </p:txBody>
      </p:sp>
    </p:spTree>
    <p:extLst>
      <p:ext uri="{BB962C8B-B14F-4D97-AF65-F5344CB8AC3E}">
        <p14:creationId xmlns:p14="http://schemas.microsoft.com/office/powerpoint/2010/main" val="18524757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Urban forestry challenges</a:t>
            </a:r>
            <a:endParaRPr lang="en-US" sz="3600" dirty="0"/>
          </a:p>
        </p:txBody>
      </p:sp>
      <p:sp>
        <p:nvSpPr>
          <p:cNvPr id="3" name="Content Placeholder 2"/>
          <p:cNvSpPr>
            <a:spLocks noGrp="1"/>
          </p:cNvSpPr>
          <p:nvPr>
            <p:ph idx="1"/>
          </p:nvPr>
        </p:nvSpPr>
        <p:spPr>
          <a:xfrm>
            <a:off x="581192" y="2180496"/>
            <a:ext cx="11029615" cy="3983299"/>
          </a:xfrm>
        </p:spPr>
        <p:txBody>
          <a:bodyPr>
            <a:normAutofit/>
          </a:bodyPr>
          <a:lstStyle/>
          <a:p>
            <a:r>
              <a:rPr lang="en-US" sz="2800" dirty="0" smtClean="0"/>
              <a:t>Relationship between health and natural green space is complex</a:t>
            </a:r>
          </a:p>
          <a:p>
            <a:pPr lvl="1"/>
            <a:r>
              <a:rPr lang="en-US" sz="2600" dirty="0" smtClean="0"/>
              <a:t>“Just because you build it, doesn’t mean they will come”</a:t>
            </a:r>
          </a:p>
          <a:p>
            <a:pPr lvl="1"/>
            <a:r>
              <a:rPr lang="en-US" sz="2600" dirty="0" smtClean="0"/>
              <a:t>Community outreach and education initiatives</a:t>
            </a:r>
          </a:p>
          <a:p>
            <a:r>
              <a:rPr lang="en-US" sz="2800" dirty="0" smtClean="0"/>
              <a:t>Management and maintenance issues</a:t>
            </a:r>
          </a:p>
          <a:p>
            <a:pPr lvl="1"/>
            <a:r>
              <a:rPr lang="en-US" sz="2600" dirty="0" smtClean="0"/>
              <a:t>Invasive species</a:t>
            </a:r>
          </a:p>
          <a:p>
            <a:pPr lvl="1"/>
            <a:r>
              <a:rPr lang="en-US" sz="2600" dirty="0" smtClean="0"/>
              <a:t>Pollution</a:t>
            </a:r>
          </a:p>
        </p:txBody>
      </p:sp>
    </p:spTree>
    <p:extLst>
      <p:ext uri="{BB962C8B-B14F-4D97-AF65-F5344CB8AC3E}">
        <p14:creationId xmlns:p14="http://schemas.microsoft.com/office/powerpoint/2010/main" val="2463192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Vision of living streets plan</a:t>
            </a:r>
            <a:endParaRPr lang="en-US" sz="3600" dirty="0"/>
          </a:p>
        </p:txBody>
      </p:sp>
      <p:sp>
        <p:nvSpPr>
          <p:cNvPr id="3" name="Content Placeholder 2"/>
          <p:cNvSpPr>
            <a:spLocks noGrp="1"/>
          </p:cNvSpPr>
          <p:nvPr>
            <p:ph idx="1"/>
          </p:nvPr>
        </p:nvSpPr>
        <p:spPr>
          <a:xfrm>
            <a:off x="581192" y="2180496"/>
            <a:ext cx="5386471" cy="4051862"/>
          </a:xfrm>
        </p:spPr>
        <p:txBody>
          <a:bodyPr>
            <a:normAutofit/>
          </a:bodyPr>
          <a:lstStyle/>
          <a:p>
            <a:r>
              <a:rPr lang="en-US" sz="2800" dirty="0" smtClean="0"/>
              <a:t>Directly responds to concerns</a:t>
            </a:r>
          </a:p>
          <a:p>
            <a:pPr lvl="1"/>
            <a:r>
              <a:rPr lang="en-US" sz="2600" dirty="0" err="1" smtClean="0"/>
              <a:t>Stormwater</a:t>
            </a:r>
            <a:r>
              <a:rPr lang="en-US" sz="2600" dirty="0" smtClean="0"/>
              <a:t> runoff</a:t>
            </a:r>
          </a:p>
          <a:p>
            <a:pPr lvl="1"/>
            <a:r>
              <a:rPr lang="en-US" sz="2600" dirty="0" smtClean="0"/>
              <a:t>Modes of transportation</a:t>
            </a:r>
          </a:p>
          <a:p>
            <a:pPr lvl="1"/>
            <a:r>
              <a:rPr lang="en-US" sz="2600" dirty="0" smtClean="0"/>
              <a:t>Active </a:t>
            </a:r>
            <a:r>
              <a:rPr lang="en-US" sz="2600" dirty="0"/>
              <a:t>l</a:t>
            </a:r>
            <a:r>
              <a:rPr lang="en-US" sz="2600" dirty="0" smtClean="0"/>
              <a:t>iving</a:t>
            </a:r>
          </a:p>
          <a:p>
            <a:r>
              <a:rPr lang="en-US" sz="2800" dirty="0" smtClean="0"/>
              <a:t>Living Streets and Public Health</a:t>
            </a:r>
            <a:endParaRPr lang="en-US" sz="2800" dirty="0"/>
          </a:p>
        </p:txBody>
      </p:sp>
      <p:pic>
        <p:nvPicPr>
          <p:cNvPr id="4" name="Shape 39"/>
          <p:cNvPicPr preferRelativeResize="0"/>
          <p:nvPr/>
        </p:nvPicPr>
        <p:blipFill>
          <a:blip r:embed="rId3"/>
          <a:stretch>
            <a:fillRect/>
          </a:stretch>
        </p:blipFill>
        <p:spPr>
          <a:xfrm>
            <a:off x="6184231" y="2180496"/>
            <a:ext cx="5643145" cy="4051862"/>
          </a:xfrm>
          <a:prstGeom prst="rect">
            <a:avLst/>
          </a:prstGeom>
        </p:spPr>
      </p:pic>
    </p:spTree>
    <p:extLst>
      <p:ext uri="{BB962C8B-B14F-4D97-AF65-F5344CB8AC3E}">
        <p14:creationId xmlns:p14="http://schemas.microsoft.com/office/powerpoint/2010/main" val="21185820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North </a:t>
            </a:r>
            <a:r>
              <a:rPr lang="en-US" sz="3600" dirty="0" err="1" smtClean="0"/>
              <a:t>st.</a:t>
            </a:r>
            <a:r>
              <a:rPr lang="en-US" sz="3600" dirty="0" smtClean="0"/>
              <a:t> Paul – A </a:t>
            </a:r>
            <a:r>
              <a:rPr lang="en-US" sz="3600" dirty="0" err="1" smtClean="0"/>
              <a:t>greenstep</a:t>
            </a:r>
            <a:r>
              <a:rPr lang="en-US" sz="3600" dirty="0" smtClean="0"/>
              <a:t> city</a:t>
            </a:r>
            <a:endParaRPr lang="en-US" sz="3600" dirty="0"/>
          </a:p>
        </p:txBody>
      </p:sp>
      <p:sp>
        <p:nvSpPr>
          <p:cNvPr id="4" name="Content Placeholder 3"/>
          <p:cNvSpPr>
            <a:spLocks noGrp="1"/>
          </p:cNvSpPr>
          <p:nvPr>
            <p:ph sz="half" idx="1"/>
          </p:nvPr>
        </p:nvSpPr>
        <p:spPr>
          <a:xfrm>
            <a:off x="581193" y="2141763"/>
            <a:ext cx="6104642" cy="3760537"/>
          </a:xfrm>
        </p:spPr>
        <p:txBody>
          <a:bodyPr>
            <a:normAutofit fontScale="92500" lnSpcReduction="20000"/>
          </a:bodyPr>
          <a:lstStyle/>
          <a:p>
            <a:pPr marL="0" indent="0">
              <a:buNone/>
            </a:pPr>
            <a:endParaRPr lang="en-US" sz="2800" dirty="0" smtClean="0"/>
          </a:p>
          <a:p>
            <a:r>
              <a:rPr lang="en-US" sz="2800" dirty="0" smtClean="0"/>
              <a:t>Joined in 2012</a:t>
            </a:r>
          </a:p>
          <a:p>
            <a:r>
              <a:rPr lang="en-US" sz="2800" dirty="0" smtClean="0"/>
              <a:t>Voluntary, free, continuous improvement program</a:t>
            </a:r>
          </a:p>
          <a:p>
            <a:r>
              <a:rPr lang="en-US" sz="2800" dirty="0" smtClean="0"/>
              <a:t>Complete action items from a list of     28 sustainability and quality-of-life     “best practices”</a:t>
            </a:r>
          </a:p>
          <a:p>
            <a:pPr lvl="1"/>
            <a:r>
              <a:rPr lang="en-US" sz="2600" dirty="0" smtClean="0"/>
              <a:t>Many directly relate to objectives of  Living Streets Plan</a:t>
            </a:r>
            <a:endParaRPr lang="en-US" sz="2600" dirty="0"/>
          </a:p>
        </p:txBody>
      </p:sp>
      <p:pic>
        <p:nvPicPr>
          <p:cNvPr id="6" name="Content Placeholder 5" descr="GreenStep.jpg"/>
          <p:cNvPicPr>
            <a:picLocks noGrp="1" noChangeAspect="1"/>
          </p:cNvPicPr>
          <p:nvPr>
            <p:ph sz="half" idx="2"/>
          </p:nvPr>
        </p:nvPicPr>
        <p:blipFill>
          <a:blip r:embed="rId3">
            <a:extLst>
              <a:ext uri="{28A0092B-C50C-407E-A947-70E740481C1C}">
                <a14:useLocalDpi xmlns:a14="http://schemas.microsoft.com/office/drawing/2010/main" val="0"/>
              </a:ext>
            </a:extLst>
          </a:blip>
          <a:srcRect l="5229" r="5229"/>
          <a:stretch>
            <a:fillRect/>
          </a:stretch>
        </p:blipFill>
        <p:spPr>
          <a:xfrm>
            <a:off x="6997690" y="2959219"/>
            <a:ext cx="4108018" cy="2752406"/>
          </a:xfrm>
        </p:spPr>
      </p:pic>
    </p:spTree>
    <p:extLst>
      <p:ext uri="{BB962C8B-B14F-4D97-AF65-F5344CB8AC3E}">
        <p14:creationId xmlns:p14="http://schemas.microsoft.com/office/powerpoint/2010/main" val="4508312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Pedestrian movement	</a:t>
            </a:r>
            <a:endParaRPr lang="en-US" sz="3600" dirty="0"/>
          </a:p>
        </p:txBody>
      </p:sp>
      <p:sp>
        <p:nvSpPr>
          <p:cNvPr id="3" name="Content Placeholder 2"/>
          <p:cNvSpPr>
            <a:spLocks noGrp="1"/>
          </p:cNvSpPr>
          <p:nvPr>
            <p:ph idx="1"/>
          </p:nvPr>
        </p:nvSpPr>
        <p:spPr>
          <a:xfrm>
            <a:off x="581193" y="2180496"/>
            <a:ext cx="4616449" cy="4340620"/>
          </a:xfrm>
        </p:spPr>
        <p:txBody>
          <a:bodyPr/>
          <a:lstStyle/>
          <a:p>
            <a:r>
              <a:rPr lang="en-US" sz="2800" dirty="0"/>
              <a:t>Bicycling and walking account for:</a:t>
            </a:r>
          </a:p>
          <a:p>
            <a:pPr lvl="1"/>
            <a:r>
              <a:rPr lang="en-US" sz="2400" dirty="0"/>
              <a:t>11.4% of </a:t>
            </a:r>
            <a:r>
              <a:rPr lang="en-US" sz="2400" dirty="0" smtClean="0"/>
              <a:t>trips</a:t>
            </a:r>
            <a:endParaRPr lang="en-US" sz="2400" dirty="0"/>
          </a:p>
          <a:p>
            <a:pPr lvl="1"/>
            <a:r>
              <a:rPr lang="en-US" sz="2400" dirty="0"/>
              <a:t>14.9% of roadway </a:t>
            </a:r>
            <a:r>
              <a:rPr lang="en-US" sz="2400" dirty="0" smtClean="0"/>
              <a:t>fatalities</a:t>
            </a:r>
            <a:endParaRPr lang="en-US" sz="2400" dirty="0"/>
          </a:p>
          <a:p>
            <a:pPr lvl="1"/>
            <a:r>
              <a:rPr lang="en-US" sz="2400" dirty="0"/>
              <a:t>2.1% of federal </a:t>
            </a:r>
            <a:r>
              <a:rPr lang="en-US" sz="2400" dirty="0" smtClean="0"/>
              <a:t>funding</a:t>
            </a:r>
          </a:p>
          <a:p>
            <a:r>
              <a:rPr lang="en-US" sz="2600" dirty="0" smtClean="0"/>
              <a:t>27% of pedestrians are under 16 years of age or over 65</a:t>
            </a:r>
            <a:endParaRPr lang="en-US" sz="2600" dirty="0"/>
          </a:p>
          <a:p>
            <a:endParaRPr lang="en-US" dirty="0"/>
          </a:p>
        </p:txBody>
      </p:sp>
      <p:pic>
        <p:nvPicPr>
          <p:cNvPr id="4" name="Shape 162"/>
          <p:cNvPicPr preferRelativeResize="0"/>
          <p:nvPr/>
        </p:nvPicPr>
        <p:blipFill rotWithShape="1">
          <a:blip r:embed="rId3"/>
          <a:srcRect l="5865" r="2483"/>
          <a:stretch/>
        </p:blipFill>
        <p:spPr>
          <a:xfrm>
            <a:off x="5964618" y="2180496"/>
            <a:ext cx="5176624" cy="4340620"/>
          </a:xfrm>
          <a:prstGeom prst="rect">
            <a:avLst/>
          </a:prstGeom>
        </p:spPr>
      </p:pic>
    </p:spTree>
    <p:extLst>
      <p:ext uri="{BB962C8B-B14F-4D97-AF65-F5344CB8AC3E}">
        <p14:creationId xmlns:p14="http://schemas.microsoft.com/office/powerpoint/2010/main" val="21369976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Minnesota pedestrian movement</a:t>
            </a:r>
            <a:endParaRPr lang="en-US" sz="3600" dirty="0"/>
          </a:p>
        </p:txBody>
      </p:sp>
      <p:sp>
        <p:nvSpPr>
          <p:cNvPr id="3" name="Content Placeholder 2"/>
          <p:cNvSpPr>
            <a:spLocks noGrp="1"/>
          </p:cNvSpPr>
          <p:nvPr>
            <p:ph idx="1"/>
          </p:nvPr>
        </p:nvSpPr>
        <p:spPr>
          <a:xfrm>
            <a:off x="581193" y="2180496"/>
            <a:ext cx="6373060" cy="4364683"/>
          </a:xfrm>
        </p:spPr>
        <p:txBody>
          <a:bodyPr/>
          <a:lstStyle/>
          <a:p>
            <a:r>
              <a:rPr lang="en-US" sz="2800" dirty="0"/>
              <a:t>40% do not drive</a:t>
            </a:r>
          </a:p>
          <a:p>
            <a:pPr lvl="1"/>
            <a:r>
              <a:rPr lang="en-US" sz="2600" dirty="0"/>
              <a:t>Children, elderly, and individuals with a disability</a:t>
            </a:r>
          </a:p>
          <a:p>
            <a:r>
              <a:rPr lang="en-US" sz="2800" dirty="0"/>
              <a:t>16% increase in walking </a:t>
            </a:r>
          </a:p>
          <a:p>
            <a:r>
              <a:rPr lang="en-US" sz="2800" dirty="0"/>
              <a:t>Pedestrian movement campaigns</a:t>
            </a:r>
          </a:p>
          <a:p>
            <a:pPr marL="0" indent="0">
              <a:buNone/>
            </a:pPr>
            <a:endParaRPr lang="en-US" dirty="0"/>
          </a:p>
        </p:txBody>
      </p:sp>
      <p:pic>
        <p:nvPicPr>
          <p:cNvPr id="4" name="Shape 174"/>
          <p:cNvPicPr preferRelativeResize="0"/>
          <p:nvPr/>
        </p:nvPicPr>
        <p:blipFill rotWithShape="1">
          <a:blip r:embed="rId3"/>
          <a:srcRect t="22654" b="-447"/>
          <a:stretch/>
        </p:blipFill>
        <p:spPr>
          <a:xfrm>
            <a:off x="5689520" y="1822723"/>
            <a:ext cx="6117231" cy="897136"/>
          </a:xfrm>
          <a:prstGeom prst="rect">
            <a:avLst/>
          </a:prstGeom>
        </p:spPr>
      </p:pic>
      <p:pic>
        <p:nvPicPr>
          <p:cNvPr id="5" name="Shape 177"/>
          <p:cNvPicPr preferRelativeResize="0"/>
          <p:nvPr/>
        </p:nvPicPr>
        <p:blipFill>
          <a:blip r:embed="rId4"/>
          <a:stretch>
            <a:fillRect/>
          </a:stretch>
        </p:blipFill>
        <p:spPr>
          <a:xfrm>
            <a:off x="8475627" y="2925679"/>
            <a:ext cx="1809750" cy="3619500"/>
          </a:xfrm>
          <a:prstGeom prst="rect">
            <a:avLst/>
          </a:prstGeom>
        </p:spPr>
      </p:pic>
    </p:spTree>
    <p:extLst>
      <p:ext uri="{BB962C8B-B14F-4D97-AF65-F5344CB8AC3E}">
        <p14:creationId xmlns:p14="http://schemas.microsoft.com/office/powerpoint/2010/main" val="152701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Pedestrian-friendly communities : Sidewalks</a:t>
            </a:r>
            <a:endParaRPr lang="en-US" sz="3600" dirty="0"/>
          </a:p>
        </p:txBody>
      </p:sp>
      <p:sp>
        <p:nvSpPr>
          <p:cNvPr id="3" name="Content Placeholder 2"/>
          <p:cNvSpPr>
            <a:spLocks noGrp="1"/>
          </p:cNvSpPr>
          <p:nvPr>
            <p:ph idx="1"/>
          </p:nvPr>
        </p:nvSpPr>
        <p:spPr>
          <a:xfrm>
            <a:off x="581192" y="2180496"/>
            <a:ext cx="4712703" cy="3678303"/>
          </a:xfrm>
        </p:spPr>
        <p:txBody>
          <a:bodyPr/>
          <a:lstStyle/>
          <a:p>
            <a:r>
              <a:rPr lang="en-US" sz="2800" dirty="0"/>
              <a:t>Proven safeguard</a:t>
            </a:r>
          </a:p>
          <a:p>
            <a:r>
              <a:rPr lang="en-US" sz="2800" dirty="0"/>
              <a:t>Connects the community</a:t>
            </a:r>
          </a:p>
          <a:p>
            <a:r>
              <a:rPr lang="en-US" sz="2800" dirty="0"/>
              <a:t>Use of green space and landscape</a:t>
            </a:r>
          </a:p>
          <a:p>
            <a:r>
              <a:rPr lang="en-US" sz="2800" dirty="0"/>
              <a:t>Safe Routes to School</a:t>
            </a:r>
          </a:p>
          <a:p>
            <a:pPr marL="0" indent="0">
              <a:buNone/>
            </a:pPr>
            <a:endParaRPr lang="en-US" dirty="0"/>
          </a:p>
        </p:txBody>
      </p:sp>
      <p:pic>
        <p:nvPicPr>
          <p:cNvPr id="4" name="Shape 184"/>
          <p:cNvPicPr preferRelativeResize="0"/>
          <p:nvPr/>
        </p:nvPicPr>
        <p:blipFill>
          <a:blip r:embed="rId3"/>
          <a:stretch>
            <a:fillRect/>
          </a:stretch>
        </p:blipFill>
        <p:spPr>
          <a:xfrm>
            <a:off x="6501190" y="2180496"/>
            <a:ext cx="4856621" cy="4299833"/>
          </a:xfrm>
          <a:prstGeom prst="rect">
            <a:avLst/>
          </a:prstGeom>
        </p:spPr>
      </p:pic>
    </p:spTree>
    <p:extLst>
      <p:ext uri="{BB962C8B-B14F-4D97-AF65-F5344CB8AC3E}">
        <p14:creationId xmlns:p14="http://schemas.microsoft.com/office/powerpoint/2010/main" val="34149171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Pervious concrete</a:t>
            </a:r>
            <a:endParaRPr lang="en-US" sz="3600" dirty="0"/>
          </a:p>
        </p:txBody>
      </p:sp>
      <p:sp>
        <p:nvSpPr>
          <p:cNvPr id="3" name="Content Placeholder 2"/>
          <p:cNvSpPr>
            <a:spLocks noGrp="1"/>
          </p:cNvSpPr>
          <p:nvPr>
            <p:ph idx="1"/>
          </p:nvPr>
        </p:nvSpPr>
        <p:spPr>
          <a:xfrm>
            <a:off x="581193" y="2180496"/>
            <a:ext cx="4905208" cy="3678303"/>
          </a:xfrm>
        </p:spPr>
        <p:txBody>
          <a:bodyPr/>
          <a:lstStyle/>
          <a:p>
            <a:r>
              <a:rPr lang="en-US" sz="2800" dirty="0"/>
              <a:t>Reduce impervious surfaces</a:t>
            </a:r>
          </a:p>
          <a:p>
            <a:r>
              <a:rPr lang="en-US" sz="2800" dirty="0"/>
              <a:t>Drawbacks of pervious concrete</a:t>
            </a:r>
          </a:p>
          <a:p>
            <a:pPr lvl="1"/>
            <a:r>
              <a:rPr lang="en-US" sz="2600" dirty="0" smtClean="0"/>
              <a:t> Test </a:t>
            </a:r>
            <a:r>
              <a:rPr lang="en-US" sz="2600" dirty="0"/>
              <a:t>pilot </a:t>
            </a:r>
            <a:r>
              <a:rPr lang="en-US" sz="2600" dirty="0" smtClean="0"/>
              <a:t>projects</a:t>
            </a:r>
            <a:endParaRPr lang="en-US" sz="2600" dirty="0"/>
          </a:p>
          <a:p>
            <a:r>
              <a:rPr lang="en-US" sz="2800" dirty="0"/>
              <a:t>Cost</a:t>
            </a:r>
          </a:p>
          <a:p>
            <a:pPr marL="0" indent="0">
              <a:buNone/>
            </a:pPr>
            <a:endParaRPr lang="en-US" dirty="0"/>
          </a:p>
        </p:txBody>
      </p:sp>
      <p:pic>
        <p:nvPicPr>
          <p:cNvPr id="4" name="Shape 191"/>
          <p:cNvPicPr preferRelativeResize="0"/>
          <p:nvPr/>
        </p:nvPicPr>
        <p:blipFill>
          <a:blip r:embed="rId3"/>
          <a:stretch>
            <a:fillRect/>
          </a:stretch>
        </p:blipFill>
        <p:spPr>
          <a:xfrm>
            <a:off x="5807242" y="1922045"/>
            <a:ext cx="5514808" cy="4526881"/>
          </a:xfrm>
          <a:prstGeom prst="rect">
            <a:avLst/>
          </a:prstGeom>
        </p:spPr>
      </p:pic>
    </p:spTree>
    <p:extLst>
      <p:ext uri="{BB962C8B-B14F-4D97-AF65-F5344CB8AC3E}">
        <p14:creationId xmlns:p14="http://schemas.microsoft.com/office/powerpoint/2010/main" val="22764669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Active travel to school</a:t>
            </a:r>
            <a:endParaRPr lang="en-US" sz="3600" dirty="0"/>
          </a:p>
        </p:txBody>
      </p:sp>
      <p:sp>
        <p:nvSpPr>
          <p:cNvPr id="3" name="Content Placeholder 2"/>
          <p:cNvSpPr>
            <a:spLocks noGrp="1"/>
          </p:cNvSpPr>
          <p:nvPr>
            <p:ph idx="1"/>
          </p:nvPr>
        </p:nvSpPr>
        <p:spPr/>
        <p:txBody>
          <a:bodyPr>
            <a:normAutofit/>
          </a:bodyPr>
          <a:lstStyle/>
          <a:p>
            <a:r>
              <a:rPr lang="en-US" sz="2800" dirty="0" smtClean="0"/>
              <a:t>Decline in rate of children walking and bicycling to school</a:t>
            </a:r>
          </a:p>
          <a:p>
            <a:pPr lvl="1"/>
            <a:r>
              <a:rPr lang="en-US" sz="2600" dirty="0" smtClean="0"/>
              <a:t>1977 – 48% </a:t>
            </a:r>
          </a:p>
          <a:p>
            <a:pPr lvl="1"/>
            <a:r>
              <a:rPr lang="en-US" sz="2600" dirty="0" smtClean="0"/>
              <a:t>2007 – 16% </a:t>
            </a:r>
          </a:p>
          <a:p>
            <a:r>
              <a:rPr lang="en-US" sz="2800" dirty="0" smtClean="0"/>
              <a:t>2011 survey revealed lack of sidewalks as a barrier</a:t>
            </a:r>
          </a:p>
          <a:p>
            <a:r>
              <a:rPr lang="en-US" sz="2800" dirty="0" smtClean="0"/>
              <a:t>Built environment influence on physical activity</a:t>
            </a:r>
            <a:endParaRPr lang="en-US" sz="2800" dirty="0"/>
          </a:p>
        </p:txBody>
      </p:sp>
    </p:spTree>
    <p:extLst>
      <p:ext uri="{BB962C8B-B14F-4D97-AF65-F5344CB8AC3E}">
        <p14:creationId xmlns:p14="http://schemas.microsoft.com/office/powerpoint/2010/main" val="39847815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Safe routes to school (SRTS)</a:t>
            </a:r>
            <a:endParaRPr lang="en-US" sz="3600" dirty="0"/>
          </a:p>
        </p:txBody>
      </p:sp>
      <p:sp>
        <p:nvSpPr>
          <p:cNvPr id="3" name="Content Placeholder 2"/>
          <p:cNvSpPr>
            <a:spLocks noGrp="1"/>
          </p:cNvSpPr>
          <p:nvPr>
            <p:ph idx="1"/>
          </p:nvPr>
        </p:nvSpPr>
        <p:spPr>
          <a:xfrm>
            <a:off x="581193" y="2180496"/>
            <a:ext cx="5314282" cy="3678303"/>
          </a:xfrm>
        </p:spPr>
        <p:txBody>
          <a:bodyPr>
            <a:normAutofit/>
          </a:bodyPr>
          <a:lstStyle/>
          <a:p>
            <a:r>
              <a:rPr lang="en-US" sz="2800" dirty="0" smtClean="0"/>
              <a:t>Walking remains risky mode of travel</a:t>
            </a:r>
          </a:p>
          <a:p>
            <a:r>
              <a:rPr lang="en-US" sz="2800" dirty="0" smtClean="0"/>
              <a:t>Initiative began in Denmark</a:t>
            </a:r>
          </a:p>
          <a:p>
            <a:r>
              <a:rPr lang="en-US" sz="2800" dirty="0" smtClean="0"/>
              <a:t>National initiatives to increase Safe Routes to School</a:t>
            </a:r>
            <a:endParaRPr lang="en-US" sz="2800" dirty="0"/>
          </a:p>
        </p:txBody>
      </p:sp>
      <p:pic>
        <p:nvPicPr>
          <p:cNvPr id="5" name="Shape 203"/>
          <p:cNvPicPr preferRelativeResize="0"/>
          <p:nvPr/>
        </p:nvPicPr>
        <p:blipFill>
          <a:blip r:embed="rId3"/>
          <a:stretch>
            <a:fillRect/>
          </a:stretch>
        </p:blipFill>
        <p:spPr>
          <a:xfrm>
            <a:off x="6352674" y="1862698"/>
            <a:ext cx="5258134" cy="1562305"/>
          </a:xfrm>
          <a:prstGeom prst="rect">
            <a:avLst/>
          </a:prstGeom>
        </p:spPr>
      </p:pic>
      <p:pic>
        <p:nvPicPr>
          <p:cNvPr id="4" name="Shape 205"/>
          <p:cNvPicPr preferRelativeResize="0"/>
          <p:nvPr/>
        </p:nvPicPr>
        <p:blipFill rotWithShape="1">
          <a:blip r:embed="rId4"/>
          <a:srcRect l="9019" t="-1590" r="105" b="3040"/>
          <a:stretch/>
        </p:blipFill>
        <p:spPr>
          <a:xfrm>
            <a:off x="6352674" y="3146154"/>
            <a:ext cx="5258134" cy="3502617"/>
          </a:xfrm>
          <a:prstGeom prst="rect">
            <a:avLst/>
          </a:prstGeom>
        </p:spPr>
      </p:pic>
    </p:spTree>
    <p:extLst>
      <p:ext uri="{BB962C8B-B14F-4D97-AF65-F5344CB8AC3E}">
        <p14:creationId xmlns:p14="http://schemas.microsoft.com/office/powerpoint/2010/main" val="42783527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SRTS Initiatives</a:t>
            </a:r>
            <a:endParaRPr lang="en-US" sz="3600" dirty="0"/>
          </a:p>
        </p:txBody>
      </p:sp>
      <p:sp>
        <p:nvSpPr>
          <p:cNvPr id="3" name="Content Placeholder 2"/>
          <p:cNvSpPr>
            <a:spLocks noGrp="1"/>
          </p:cNvSpPr>
          <p:nvPr>
            <p:ph idx="1"/>
          </p:nvPr>
        </p:nvSpPr>
        <p:spPr>
          <a:xfrm>
            <a:off x="581193" y="2180496"/>
            <a:ext cx="6613692" cy="3678303"/>
          </a:xfrm>
        </p:spPr>
        <p:txBody>
          <a:bodyPr>
            <a:normAutofit lnSpcReduction="10000"/>
          </a:bodyPr>
          <a:lstStyle/>
          <a:p>
            <a:r>
              <a:rPr lang="en-US" sz="2800" dirty="0" smtClean="0"/>
              <a:t>Funding for SRTS in 1998</a:t>
            </a:r>
          </a:p>
          <a:p>
            <a:pPr lvl="1"/>
            <a:r>
              <a:rPr lang="en-US" sz="2600" dirty="0" smtClean="0"/>
              <a:t>Marin County, CA</a:t>
            </a:r>
          </a:p>
          <a:p>
            <a:r>
              <a:rPr lang="en-US" sz="2800" dirty="0" smtClean="0"/>
              <a:t>2005 Federal Bill</a:t>
            </a:r>
          </a:p>
          <a:p>
            <a:pPr lvl="1"/>
            <a:r>
              <a:rPr lang="en-US" sz="2600" dirty="0" smtClean="0"/>
              <a:t>Allocated funds to states for SRTS</a:t>
            </a:r>
          </a:p>
          <a:p>
            <a:r>
              <a:rPr lang="en-US" sz="2800" dirty="0" smtClean="0"/>
              <a:t>Health People 2020</a:t>
            </a:r>
          </a:p>
          <a:p>
            <a:pPr lvl="1"/>
            <a:r>
              <a:rPr lang="en-US" sz="2600" dirty="0" smtClean="0"/>
              <a:t>Increase proportion of trips made to school by walking</a:t>
            </a:r>
            <a:endParaRPr lang="en-US" sz="2600" dirty="0"/>
          </a:p>
        </p:txBody>
      </p:sp>
      <p:pic>
        <p:nvPicPr>
          <p:cNvPr id="4" name="Shape 212"/>
          <p:cNvPicPr preferRelativeResize="0"/>
          <p:nvPr/>
        </p:nvPicPr>
        <p:blipFill>
          <a:blip r:embed="rId3"/>
          <a:stretch>
            <a:fillRect/>
          </a:stretch>
        </p:blipFill>
        <p:spPr>
          <a:xfrm>
            <a:off x="7383475" y="3952772"/>
            <a:ext cx="4227333" cy="2748238"/>
          </a:xfrm>
          <a:prstGeom prst="rect">
            <a:avLst/>
          </a:prstGeom>
        </p:spPr>
      </p:pic>
      <p:pic>
        <p:nvPicPr>
          <p:cNvPr id="5" name="Shape 213"/>
          <p:cNvPicPr preferRelativeResize="0"/>
          <p:nvPr/>
        </p:nvPicPr>
        <p:blipFill>
          <a:blip r:embed="rId4"/>
          <a:stretch>
            <a:fillRect/>
          </a:stretch>
        </p:blipFill>
        <p:spPr>
          <a:xfrm>
            <a:off x="7853798" y="1849812"/>
            <a:ext cx="3286686" cy="1969103"/>
          </a:xfrm>
          <a:prstGeom prst="rect">
            <a:avLst/>
          </a:prstGeom>
        </p:spPr>
      </p:pic>
    </p:spTree>
    <p:extLst>
      <p:ext uri="{BB962C8B-B14F-4D97-AF65-F5344CB8AC3E}">
        <p14:creationId xmlns:p14="http://schemas.microsoft.com/office/powerpoint/2010/main" val="13319256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Minnesota safe routes to school</a:t>
            </a:r>
            <a:endParaRPr lang="en-US" sz="3600" dirty="0"/>
          </a:p>
        </p:txBody>
      </p:sp>
      <p:sp>
        <p:nvSpPr>
          <p:cNvPr id="3" name="Content Placeholder 2"/>
          <p:cNvSpPr>
            <a:spLocks noGrp="1"/>
          </p:cNvSpPr>
          <p:nvPr>
            <p:ph idx="1"/>
          </p:nvPr>
        </p:nvSpPr>
        <p:spPr>
          <a:xfrm>
            <a:off x="581192" y="2180496"/>
            <a:ext cx="5386471" cy="3678303"/>
          </a:xfrm>
        </p:spPr>
        <p:txBody>
          <a:bodyPr>
            <a:normAutofit/>
          </a:bodyPr>
          <a:lstStyle/>
          <a:p>
            <a:r>
              <a:rPr lang="en-US" sz="2800" dirty="0"/>
              <a:t>101 communities participating since 2006</a:t>
            </a:r>
          </a:p>
          <a:p>
            <a:r>
              <a:rPr lang="en-US" sz="2800" dirty="0"/>
              <a:t>Funds infrastructure and non-infrastructure improvement projects</a:t>
            </a:r>
          </a:p>
          <a:p>
            <a:r>
              <a:rPr lang="en-US" sz="2800" dirty="0"/>
              <a:t>Work in partnership with State agencies </a:t>
            </a:r>
          </a:p>
        </p:txBody>
      </p:sp>
      <p:pic>
        <p:nvPicPr>
          <p:cNvPr id="4" name="Shape 220"/>
          <p:cNvPicPr preferRelativeResize="0"/>
          <p:nvPr/>
        </p:nvPicPr>
        <p:blipFill rotWithShape="1">
          <a:blip r:embed="rId3"/>
          <a:srcRect l="24409" r="25126"/>
          <a:stretch/>
        </p:blipFill>
        <p:spPr>
          <a:xfrm>
            <a:off x="6535202" y="1953760"/>
            <a:ext cx="2560672" cy="2570114"/>
          </a:xfrm>
          <a:prstGeom prst="rect">
            <a:avLst/>
          </a:prstGeom>
        </p:spPr>
      </p:pic>
      <p:pic>
        <p:nvPicPr>
          <p:cNvPr id="5" name="Shape 221"/>
          <p:cNvPicPr preferRelativeResize="0"/>
          <p:nvPr/>
        </p:nvPicPr>
        <p:blipFill>
          <a:blip r:embed="rId4"/>
          <a:stretch>
            <a:fillRect/>
          </a:stretch>
        </p:blipFill>
        <p:spPr>
          <a:xfrm>
            <a:off x="8345258" y="4523874"/>
            <a:ext cx="3265550" cy="2163326"/>
          </a:xfrm>
          <a:prstGeom prst="rect">
            <a:avLst/>
          </a:prstGeom>
        </p:spPr>
      </p:pic>
    </p:spTree>
    <p:extLst>
      <p:ext uri="{BB962C8B-B14F-4D97-AF65-F5344CB8AC3E}">
        <p14:creationId xmlns:p14="http://schemas.microsoft.com/office/powerpoint/2010/main" val="5559514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600" dirty="0" smtClean="0"/>
              <a:t>The active living movement</a:t>
            </a:r>
            <a:endParaRPr lang="en-US" sz="3600" dirty="0"/>
          </a:p>
        </p:txBody>
      </p:sp>
      <p:sp>
        <p:nvSpPr>
          <p:cNvPr id="5" name="Content Placeholder 4"/>
          <p:cNvSpPr>
            <a:spLocks noGrp="1"/>
          </p:cNvSpPr>
          <p:nvPr>
            <p:ph sz="half" idx="1"/>
          </p:nvPr>
        </p:nvSpPr>
        <p:spPr>
          <a:xfrm>
            <a:off x="581192" y="2228003"/>
            <a:ext cx="7673387" cy="4296903"/>
          </a:xfrm>
        </p:spPr>
        <p:txBody>
          <a:bodyPr>
            <a:normAutofit lnSpcReduction="10000"/>
          </a:bodyPr>
          <a:lstStyle/>
          <a:p>
            <a:r>
              <a:rPr lang="en-US" sz="2800" dirty="0" smtClean="0"/>
              <a:t>Create and promote environments that make     it safe, accessible, and efficient for everyone to integrate physical activity into their daily lives</a:t>
            </a:r>
          </a:p>
          <a:p>
            <a:r>
              <a:rPr lang="en-US" sz="2800" dirty="0"/>
              <a:t>Opportunity for North St. Paul = </a:t>
            </a:r>
            <a:r>
              <a:rPr lang="en-US" sz="2800" dirty="0" smtClean="0"/>
              <a:t>    infrastructure </a:t>
            </a:r>
            <a:r>
              <a:rPr lang="en-US" sz="2800" dirty="0"/>
              <a:t>improvements + </a:t>
            </a:r>
            <a:r>
              <a:rPr lang="en-US" sz="2800" dirty="0" smtClean="0"/>
              <a:t>health promotion </a:t>
            </a:r>
          </a:p>
          <a:p>
            <a:r>
              <a:rPr lang="en-US" sz="2800" dirty="0" smtClean="0"/>
              <a:t>Why this movement is so important to        public health:</a:t>
            </a:r>
          </a:p>
          <a:p>
            <a:pPr lvl="1"/>
            <a:r>
              <a:rPr lang="en-US" sz="2200" dirty="0" smtClean="0"/>
              <a:t>Rise in sedentary lifestyles</a:t>
            </a:r>
          </a:p>
          <a:p>
            <a:pPr lvl="1"/>
            <a:r>
              <a:rPr lang="en-US" sz="2200" dirty="0" smtClean="0"/>
              <a:t>Decrease in physical activity</a:t>
            </a:r>
          </a:p>
        </p:txBody>
      </p:sp>
      <p:pic>
        <p:nvPicPr>
          <p:cNvPr id="7" name="Content Placeholder 6" descr="active living 2.jpg"/>
          <p:cNvPicPr>
            <a:picLocks noGrp="1" noChangeAspect="1"/>
          </p:cNvPicPr>
          <p:nvPr>
            <p:ph sz="half" idx="2"/>
          </p:nvPr>
        </p:nvPicPr>
        <p:blipFill>
          <a:blip r:embed="rId2">
            <a:extLst>
              <a:ext uri="{28A0092B-C50C-407E-A947-70E740481C1C}">
                <a14:useLocalDpi xmlns:a14="http://schemas.microsoft.com/office/drawing/2010/main" val="0"/>
              </a:ext>
            </a:extLst>
          </a:blip>
          <a:srcRect l="-16754" r="-16754"/>
          <a:stretch>
            <a:fillRect/>
          </a:stretch>
        </p:blipFill>
        <p:spPr>
          <a:xfrm>
            <a:off x="8555069" y="2116860"/>
            <a:ext cx="3159453" cy="2116859"/>
          </a:xfrm>
        </p:spPr>
      </p:pic>
      <p:pic>
        <p:nvPicPr>
          <p:cNvPr id="9" name="Picture 8" descr="active living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0540" y="4376219"/>
            <a:ext cx="3012982" cy="2256829"/>
          </a:xfrm>
          <a:prstGeom prst="rect">
            <a:avLst/>
          </a:prstGeom>
        </p:spPr>
      </p:pic>
    </p:spTree>
    <p:extLst>
      <p:ext uri="{BB962C8B-B14F-4D97-AF65-F5344CB8AC3E}">
        <p14:creationId xmlns:p14="http://schemas.microsoft.com/office/powerpoint/2010/main" val="2610329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Urban communities</a:t>
            </a:r>
            <a:endParaRPr lang="en-US" sz="3600" dirty="0"/>
          </a:p>
        </p:txBody>
      </p:sp>
      <p:sp>
        <p:nvSpPr>
          <p:cNvPr id="3" name="Content Placeholder 2"/>
          <p:cNvSpPr>
            <a:spLocks noGrp="1"/>
          </p:cNvSpPr>
          <p:nvPr>
            <p:ph idx="1"/>
          </p:nvPr>
        </p:nvSpPr>
        <p:spPr>
          <a:xfrm>
            <a:off x="581192" y="1715956"/>
            <a:ext cx="9765965" cy="1573357"/>
          </a:xfrm>
        </p:spPr>
        <p:txBody>
          <a:bodyPr>
            <a:normAutofit/>
          </a:bodyPr>
          <a:lstStyle/>
          <a:p>
            <a:r>
              <a:rPr lang="en-US" sz="2800" dirty="0" smtClean="0"/>
              <a:t>Projected to rise from 46.6% to 69.6% between 2000 and 2050</a:t>
            </a:r>
          </a:p>
        </p:txBody>
      </p:sp>
      <p:pic>
        <p:nvPicPr>
          <p:cNvPr id="4" name="Shape 46"/>
          <p:cNvPicPr preferRelativeResize="0"/>
          <p:nvPr/>
        </p:nvPicPr>
        <p:blipFill>
          <a:blip r:embed="rId3"/>
          <a:stretch>
            <a:fillRect/>
          </a:stretch>
        </p:blipFill>
        <p:spPr>
          <a:xfrm>
            <a:off x="6337299" y="3289313"/>
            <a:ext cx="5573964" cy="3154264"/>
          </a:xfrm>
          <a:prstGeom prst="rect">
            <a:avLst/>
          </a:prstGeom>
        </p:spPr>
      </p:pic>
      <p:sp>
        <p:nvSpPr>
          <p:cNvPr id="5" name="TextBox 4"/>
          <p:cNvSpPr txBox="1"/>
          <p:nvPr/>
        </p:nvSpPr>
        <p:spPr>
          <a:xfrm>
            <a:off x="581192" y="2500959"/>
            <a:ext cx="6012113" cy="3942618"/>
          </a:xfrm>
          <a:prstGeom prst="rect">
            <a:avLst/>
          </a:prstGeom>
          <a:noFill/>
        </p:spPr>
        <p:txBody>
          <a:bodyPr wrap="square" rtlCol="0">
            <a:spAutoFit/>
          </a:bodyPr>
          <a:lstStyle/>
          <a:p>
            <a:pPr lvl="0" defTabSz="457200">
              <a:spcBef>
                <a:spcPct val="20000"/>
              </a:spcBef>
              <a:spcAft>
                <a:spcPts val="600"/>
              </a:spcAft>
              <a:buClr>
                <a:srgbClr val="8CB64A"/>
              </a:buClr>
              <a:buSzPct val="92000"/>
            </a:pPr>
            <a:endParaRPr lang="en-US" sz="2800" dirty="0">
              <a:solidFill>
                <a:srgbClr val="3D3D3D"/>
              </a:solidFill>
            </a:endParaRPr>
          </a:p>
          <a:p>
            <a:pPr marL="306000" lvl="0" indent="-306000" defTabSz="457200">
              <a:spcBef>
                <a:spcPct val="20000"/>
              </a:spcBef>
              <a:spcAft>
                <a:spcPts val="600"/>
              </a:spcAft>
              <a:buClr>
                <a:srgbClr val="8CB64A"/>
              </a:buClr>
              <a:buSzPct val="92000"/>
              <a:buFont typeface="Wingdings 2" panose="05020102010507070707" pitchFamily="18" charset="2"/>
              <a:buChar char=""/>
            </a:pPr>
            <a:r>
              <a:rPr lang="en-US" sz="2800" dirty="0">
                <a:solidFill>
                  <a:srgbClr val="3D3D3D"/>
                </a:solidFill>
              </a:rPr>
              <a:t>Concerns </a:t>
            </a:r>
          </a:p>
          <a:p>
            <a:pPr marL="630000" lvl="1" indent="-306000" defTabSz="457200">
              <a:spcBef>
                <a:spcPct val="20000"/>
              </a:spcBef>
              <a:spcAft>
                <a:spcPts val="600"/>
              </a:spcAft>
              <a:buClr>
                <a:srgbClr val="8CB64A"/>
              </a:buClr>
              <a:buSzPct val="92000"/>
              <a:buFont typeface="Wingdings 2" panose="05020102010507070707" pitchFamily="18" charset="2"/>
              <a:buChar char=""/>
            </a:pPr>
            <a:r>
              <a:rPr lang="en-US" sz="2600" dirty="0" smtClean="0">
                <a:solidFill>
                  <a:srgbClr val="3D3D3D"/>
                </a:solidFill>
              </a:rPr>
              <a:t>Increased </a:t>
            </a:r>
            <a:r>
              <a:rPr lang="en-US" sz="2600" dirty="0">
                <a:solidFill>
                  <a:srgbClr val="3D3D3D"/>
                </a:solidFill>
              </a:rPr>
              <a:t>percentage of </a:t>
            </a:r>
            <a:r>
              <a:rPr lang="en-US" sz="2600" dirty="0" smtClean="0">
                <a:solidFill>
                  <a:srgbClr val="3D3D3D"/>
                </a:solidFill>
              </a:rPr>
              <a:t>      </a:t>
            </a:r>
            <a:r>
              <a:rPr lang="en-US" sz="2600" dirty="0" err="1" smtClean="0">
                <a:solidFill>
                  <a:srgbClr val="3D3D3D"/>
                </a:solidFill>
              </a:rPr>
              <a:t>stormwater</a:t>
            </a:r>
            <a:r>
              <a:rPr lang="en-US" sz="2600" dirty="0" smtClean="0">
                <a:solidFill>
                  <a:srgbClr val="3D3D3D"/>
                </a:solidFill>
              </a:rPr>
              <a:t> </a:t>
            </a:r>
            <a:r>
              <a:rPr lang="en-US" sz="2600" dirty="0">
                <a:solidFill>
                  <a:srgbClr val="3D3D3D"/>
                </a:solidFill>
              </a:rPr>
              <a:t>runoff</a:t>
            </a:r>
          </a:p>
          <a:p>
            <a:pPr marL="630000" lvl="1" indent="-306000" defTabSz="457200">
              <a:spcBef>
                <a:spcPct val="20000"/>
              </a:spcBef>
              <a:spcAft>
                <a:spcPts val="600"/>
              </a:spcAft>
              <a:buClr>
                <a:srgbClr val="8CB64A"/>
              </a:buClr>
              <a:buSzPct val="92000"/>
              <a:buFont typeface="Wingdings 2" panose="05020102010507070707" pitchFamily="18" charset="2"/>
              <a:buChar char=""/>
            </a:pPr>
            <a:r>
              <a:rPr lang="en-US" sz="2600" dirty="0">
                <a:solidFill>
                  <a:srgbClr val="3D3D3D"/>
                </a:solidFill>
              </a:rPr>
              <a:t>Dependence on motor vehicles</a:t>
            </a:r>
          </a:p>
          <a:p>
            <a:pPr marL="630000" lvl="1" indent="-306000" defTabSz="457200">
              <a:spcBef>
                <a:spcPct val="20000"/>
              </a:spcBef>
              <a:spcAft>
                <a:spcPts val="600"/>
              </a:spcAft>
              <a:buClr>
                <a:srgbClr val="8CB64A"/>
              </a:buClr>
              <a:buSzPct val="92000"/>
              <a:buFont typeface="Wingdings 2" panose="05020102010507070707" pitchFamily="18" charset="2"/>
              <a:buChar char=""/>
            </a:pPr>
            <a:r>
              <a:rPr lang="en-US" sz="2600" dirty="0">
                <a:solidFill>
                  <a:srgbClr val="3D3D3D"/>
                </a:solidFill>
              </a:rPr>
              <a:t>Physical inactivity and sedentary lifestyles</a:t>
            </a:r>
          </a:p>
          <a:p>
            <a:endParaRPr lang="en-US" dirty="0"/>
          </a:p>
        </p:txBody>
      </p:sp>
    </p:spTree>
    <p:extLst>
      <p:ext uri="{BB962C8B-B14F-4D97-AF65-F5344CB8AC3E}">
        <p14:creationId xmlns:p14="http://schemas.microsoft.com/office/powerpoint/2010/main" val="2824809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dc obesit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961" y="224138"/>
            <a:ext cx="11479217" cy="6399966"/>
          </a:xfrm>
          <a:prstGeom prst="rect">
            <a:avLst/>
          </a:prstGeom>
        </p:spPr>
      </p:pic>
    </p:spTree>
    <p:extLst>
      <p:ext uri="{BB962C8B-B14F-4D97-AF65-F5344CB8AC3E}">
        <p14:creationId xmlns:p14="http://schemas.microsoft.com/office/powerpoint/2010/main" val="7176047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Active Living research</a:t>
            </a:r>
            <a:endParaRPr lang="en-US" sz="3600" dirty="0"/>
          </a:p>
        </p:txBody>
      </p:sp>
      <p:sp>
        <p:nvSpPr>
          <p:cNvPr id="3" name="Content Placeholder 2"/>
          <p:cNvSpPr>
            <a:spLocks noGrp="1"/>
          </p:cNvSpPr>
          <p:nvPr>
            <p:ph idx="1"/>
          </p:nvPr>
        </p:nvSpPr>
        <p:spPr>
          <a:xfrm>
            <a:off x="323709" y="2180496"/>
            <a:ext cx="11678423" cy="4531192"/>
          </a:xfrm>
        </p:spPr>
        <p:txBody>
          <a:bodyPr>
            <a:normAutofit/>
          </a:bodyPr>
          <a:lstStyle/>
          <a:p>
            <a:r>
              <a:rPr lang="en-US" sz="2800" dirty="0" smtClean="0"/>
              <a:t>Physical activity offers numerous health benefits to people of all ages</a:t>
            </a:r>
          </a:p>
          <a:p>
            <a:r>
              <a:rPr lang="en-US" sz="2800" dirty="0" smtClean="0"/>
              <a:t>Research shows Active Living:</a:t>
            </a:r>
          </a:p>
          <a:p>
            <a:pPr lvl="1"/>
            <a:r>
              <a:rPr lang="en-US" sz="2400" dirty="0" smtClean="0"/>
              <a:t>Improves physical and mental health</a:t>
            </a:r>
          </a:p>
          <a:p>
            <a:pPr lvl="1"/>
            <a:r>
              <a:rPr lang="en-US" sz="2400" dirty="0" smtClean="0"/>
              <a:t>Decreases risk of chronic disease and associated medical costs</a:t>
            </a:r>
          </a:p>
          <a:p>
            <a:pPr lvl="1"/>
            <a:r>
              <a:rPr lang="en-US" sz="2400" dirty="0" smtClean="0"/>
              <a:t>Reduces transportation costs</a:t>
            </a:r>
          </a:p>
          <a:p>
            <a:pPr lvl="1"/>
            <a:r>
              <a:rPr lang="en-US" sz="2400" dirty="0" smtClean="0"/>
              <a:t>Improves air quality</a:t>
            </a:r>
          </a:p>
          <a:p>
            <a:pPr lvl="1"/>
            <a:r>
              <a:rPr lang="en-US" sz="2400" dirty="0" smtClean="0"/>
              <a:t>Builds stronger, safer communities</a:t>
            </a:r>
          </a:p>
          <a:p>
            <a:pPr lvl="1"/>
            <a:r>
              <a:rPr lang="en-US" sz="2400" dirty="0" smtClean="0"/>
              <a:t>Improves quality of life</a:t>
            </a:r>
            <a:endParaRPr lang="en-US" sz="2400" dirty="0"/>
          </a:p>
        </p:txBody>
      </p:sp>
    </p:spTree>
    <p:extLst>
      <p:ext uri="{BB962C8B-B14F-4D97-AF65-F5344CB8AC3E}">
        <p14:creationId xmlns:p14="http://schemas.microsoft.com/office/powerpoint/2010/main" val="14164953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LR_Infographic_ChangingCommunities_Feb201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024" y="0"/>
            <a:ext cx="6934842" cy="6858000"/>
          </a:xfrm>
          <a:prstGeom prst="rect">
            <a:avLst/>
          </a:prstGeom>
        </p:spPr>
      </p:pic>
    </p:spTree>
    <p:extLst>
      <p:ext uri="{BB962C8B-B14F-4D97-AF65-F5344CB8AC3E}">
        <p14:creationId xmlns:p14="http://schemas.microsoft.com/office/powerpoint/2010/main" val="20346893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10 things your city can do to promote active living</a:t>
            </a:r>
            <a:endParaRPr lang="en-US" sz="3000" dirty="0"/>
          </a:p>
        </p:txBody>
      </p:sp>
      <p:sp>
        <p:nvSpPr>
          <p:cNvPr id="4" name="Content Placeholder 3"/>
          <p:cNvSpPr txBox="1">
            <a:spLocks noGrp="1"/>
          </p:cNvSpPr>
          <p:nvPr>
            <p:ph idx="1"/>
          </p:nvPr>
        </p:nvSpPr>
        <p:spPr>
          <a:xfrm>
            <a:off x="693245" y="1242823"/>
            <a:ext cx="11029615" cy="5977022"/>
          </a:xfrm>
          <a:prstGeom prst="rect">
            <a:avLst/>
          </a:prstGeom>
          <a:noFill/>
        </p:spPr>
        <p:txBody>
          <a:bodyPr wrap="square" rtlCol="0">
            <a:spAutoFit/>
          </a:bodyPr>
          <a:lstStyle/>
          <a:p>
            <a:endParaRPr lang="en-US" sz="1400" dirty="0" smtClean="0"/>
          </a:p>
          <a:p>
            <a:endParaRPr lang="en-US" sz="1400" dirty="0"/>
          </a:p>
          <a:p>
            <a:pPr marL="0" indent="0">
              <a:buNone/>
            </a:pPr>
            <a:r>
              <a:rPr lang="en-US" dirty="0"/>
              <a:t>1. </a:t>
            </a:r>
            <a:r>
              <a:rPr lang="en-US" dirty="0" smtClean="0"/>
              <a:t> Join </a:t>
            </a:r>
            <a:r>
              <a:rPr lang="en-US" dirty="0"/>
              <a:t>Let’s Move Cities and Towns, a campaign to engage municipal leaders to help end childhood obesity.</a:t>
            </a:r>
          </a:p>
          <a:p>
            <a:pPr marL="0" indent="0">
              <a:buNone/>
            </a:pPr>
            <a:r>
              <a:rPr lang="en-US" dirty="0"/>
              <a:t>2. </a:t>
            </a:r>
            <a:r>
              <a:rPr lang="en-US" dirty="0" smtClean="0"/>
              <a:t> Adopt </a:t>
            </a:r>
            <a:r>
              <a:rPr lang="en-US" dirty="0"/>
              <a:t>a Complete Streets policy, ensuring access and connectivity to multimodal transportation for all users.</a:t>
            </a:r>
          </a:p>
          <a:p>
            <a:pPr marL="0" indent="0">
              <a:buNone/>
            </a:pPr>
            <a:r>
              <a:rPr lang="en-US" dirty="0"/>
              <a:t>3. </a:t>
            </a:r>
            <a:r>
              <a:rPr lang="en-US" dirty="0" smtClean="0"/>
              <a:t> Convert </a:t>
            </a:r>
            <a:r>
              <a:rPr lang="en-US" dirty="0"/>
              <a:t>vacant or paved lots into playgrounds, parks or community gardens.</a:t>
            </a:r>
          </a:p>
          <a:p>
            <a:pPr marL="0" indent="0">
              <a:buNone/>
            </a:pPr>
            <a:r>
              <a:rPr lang="en-US" dirty="0"/>
              <a:t>4</a:t>
            </a:r>
            <a:r>
              <a:rPr lang="en-US" dirty="0" smtClean="0"/>
              <a:t>.  </a:t>
            </a:r>
            <a:r>
              <a:rPr lang="en-US" dirty="0"/>
              <a:t>Form partnerships with local schools to develop Safe Routes to School programs and/or joint-use agreements for </a:t>
            </a:r>
            <a:r>
              <a:rPr lang="en-US" dirty="0" smtClean="0"/>
              <a:t>  community </a:t>
            </a:r>
            <a:r>
              <a:rPr lang="en-US" dirty="0"/>
              <a:t>access to recreational facilities.</a:t>
            </a:r>
          </a:p>
          <a:p>
            <a:pPr marL="0" indent="0">
              <a:buNone/>
            </a:pPr>
            <a:r>
              <a:rPr lang="en-US" dirty="0"/>
              <a:t>5. </a:t>
            </a:r>
            <a:r>
              <a:rPr lang="en-US" dirty="0" smtClean="0"/>
              <a:t> Conduct </a:t>
            </a:r>
            <a:r>
              <a:rPr lang="en-US" dirty="0"/>
              <a:t>an inventory of parks, open space, vacant land, sidewalks and recreational facilities; engage residents and area stakeholders to identify needs and opportunities to create, expand or enhance these areas.</a:t>
            </a:r>
          </a:p>
          <a:p>
            <a:pPr marL="0" indent="0">
              <a:buNone/>
            </a:pPr>
            <a:r>
              <a:rPr lang="en-US" dirty="0"/>
              <a:t>6. </a:t>
            </a:r>
            <a:r>
              <a:rPr lang="en-US" dirty="0" smtClean="0"/>
              <a:t> Create </a:t>
            </a:r>
            <a:r>
              <a:rPr lang="en-US" dirty="0"/>
              <a:t>a welcoming, safe, and attractive environment — beautify streets, parks, and trails by ensuring adequate tree canopy, lighting, attractive landscaping, art, benches and safety features.</a:t>
            </a:r>
          </a:p>
          <a:p>
            <a:pPr marL="0" indent="0">
              <a:buNone/>
            </a:pPr>
            <a:r>
              <a:rPr lang="en-US" dirty="0"/>
              <a:t>7. </a:t>
            </a:r>
            <a:r>
              <a:rPr lang="en-US" dirty="0" smtClean="0"/>
              <a:t> Implement </a:t>
            </a:r>
            <a:r>
              <a:rPr lang="en-US" dirty="0"/>
              <a:t>appropriate and attractive traffic-calming design features.</a:t>
            </a:r>
          </a:p>
          <a:p>
            <a:pPr marL="0" indent="0">
              <a:buNone/>
            </a:pPr>
            <a:r>
              <a:rPr lang="en-US" dirty="0"/>
              <a:t>8</a:t>
            </a:r>
            <a:r>
              <a:rPr lang="en-US" dirty="0" smtClean="0"/>
              <a:t>.  </a:t>
            </a:r>
            <a:r>
              <a:rPr lang="en-US" dirty="0"/>
              <a:t>Create policy to evaluate the health impacts of all new development.</a:t>
            </a:r>
          </a:p>
          <a:p>
            <a:pPr marL="0" indent="0">
              <a:buNone/>
            </a:pPr>
            <a:r>
              <a:rPr lang="en-US" dirty="0"/>
              <a:t>9. </a:t>
            </a:r>
            <a:r>
              <a:rPr lang="en-US" dirty="0" smtClean="0"/>
              <a:t> Support </a:t>
            </a:r>
            <a:r>
              <a:rPr lang="en-US" dirty="0"/>
              <a:t>community programming such as festivals, charity walks/runs and entertainment in parks</a:t>
            </a:r>
            <a:r>
              <a:rPr lang="en-US" dirty="0" smtClean="0"/>
              <a:t>.</a:t>
            </a:r>
          </a:p>
          <a:p>
            <a:pPr marL="0" indent="0">
              <a:buNone/>
            </a:pPr>
            <a:r>
              <a:rPr lang="en-US" dirty="0" smtClean="0"/>
              <a:t>10.  Develop public education campaigns to encourage active living.</a:t>
            </a:r>
          </a:p>
          <a:p>
            <a:endParaRPr lang="en-US" dirty="0"/>
          </a:p>
        </p:txBody>
      </p:sp>
    </p:spTree>
    <p:extLst>
      <p:ext uri="{BB962C8B-B14F-4D97-AF65-F5344CB8AC3E}">
        <p14:creationId xmlns:p14="http://schemas.microsoft.com/office/powerpoint/2010/main" val="2449449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Metro area living streets policies</a:t>
            </a:r>
            <a:endParaRPr lang="en-US" sz="3600" dirty="0"/>
          </a:p>
        </p:txBody>
      </p:sp>
      <p:sp>
        <p:nvSpPr>
          <p:cNvPr id="3" name="Content Placeholder 2"/>
          <p:cNvSpPr>
            <a:spLocks noGrp="1"/>
          </p:cNvSpPr>
          <p:nvPr>
            <p:ph idx="1"/>
          </p:nvPr>
        </p:nvSpPr>
        <p:spPr>
          <a:xfrm>
            <a:off x="568742" y="2441990"/>
            <a:ext cx="11029615" cy="3678303"/>
          </a:xfrm>
        </p:spPr>
        <p:txBody>
          <a:bodyPr/>
          <a:lstStyle/>
          <a:p>
            <a:r>
              <a:rPr lang="en-US" sz="2800" dirty="0" smtClean="0"/>
              <a:t>Edina, Minnesota – policy adopted in 2013</a:t>
            </a:r>
          </a:p>
          <a:p>
            <a:r>
              <a:rPr lang="en-US" sz="2800" dirty="0" smtClean="0"/>
              <a:t>Maplewood, Minnesota – policy adopted in 2013</a:t>
            </a:r>
          </a:p>
          <a:p>
            <a:r>
              <a:rPr lang="en-US" sz="2800" dirty="0" smtClean="0"/>
              <a:t>Minnesota Complete Streets Cities</a:t>
            </a:r>
          </a:p>
          <a:p>
            <a:pPr lvl="1"/>
            <a:r>
              <a:rPr lang="en-US" sz="2400" dirty="0" smtClean="0"/>
              <a:t>Many shared objectives with North St. Paul Living Streets Plan</a:t>
            </a:r>
          </a:p>
          <a:p>
            <a:pPr lvl="1"/>
            <a:r>
              <a:rPr lang="en-US" sz="2400" dirty="0" smtClean="0"/>
              <a:t>2010 statewide legislation</a:t>
            </a:r>
          </a:p>
          <a:p>
            <a:pPr lvl="1"/>
            <a:r>
              <a:rPr lang="en-US" sz="2400" dirty="0" smtClean="0"/>
              <a:t>25 participating cities</a:t>
            </a:r>
          </a:p>
          <a:p>
            <a:pPr lvl="1"/>
            <a:endParaRPr lang="en-US" dirty="0"/>
          </a:p>
        </p:txBody>
      </p:sp>
    </p:spTree>
    <p:extLst>
      <p:ext uri="{BB962C8B-B14F-4D97-AF65-F5344CB8AC3E}">
        <p14:creationId xmlns:p14="http://schemas.microsoft.com/office/powerpoint/2010/main" val="281234197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Conclusion &amp; recommendations</a:t>
            </a:r>
            <a:endParaRPr lang="en-US" sz="3600" dirty="0"/>
          </a:p>
        </p:txBody>
      </p:sp>
      <p:sp>
        <p:nvSpPr>
          <p:cNvPr id="3" name="Content Placeholder 2"/>
          <p:cNvSpPr>
            <a:spLocks noGrp="1"/>
          </p:cNvSpPr>
          <p:nvPr>
            <p:ph idx="1"/>
          </p:nvPr>
        </p:nvSpPr>
        <p:spPr/>
        <p:txBody>
          <a:bodyPr>
            <a:normAutofit/>
          </a:bodyPr>
          <a:lstStyle/>
          <a:p>
            <a:r>
              <a:rPr lang="en-US" sz="2800" dirty="0"/>
              <a:t>Public health benefits</a:t>
            </a:r>
          </a:p>
          <a:p>
            <a:r>
              <a:rPr lang="en-US" sz="2800" dirty="0"/>
              <a:t>Initiatives and Community Engagement</a:t>
            </a:r>
          </a:p>
          <a:p>
            <a:pPr lvl="1"/>
            <a:r>
              <a:rPr lang="en-US" sz="2600" dirty="0"/>
              <a:t>Strengthen citizen support</a:t>
            </a:r>
          </a:p>
          <a:p>
            <a:r>
              <a:rPr lang="en-US" sz="2800" dirty="0"/>
              <a:t>City of North St. Paul as an Urban Ecosystem</a:t>
            </a:r>
          </a:p>
        </p:txBody>
      </p:sp>
    </p:spTree>
    <p:extLst>
      <p:ext uri="{BB962C8B-B14F-4D97-AF65-F5344CB8AC3E}">
        <p14:creationId xmlns:p14="http://schemas.microsoft.com/office/powerpoint/2010/main" val="30578084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Further work and studies</a:t>
            </a:r>
            <a:endParaRPr lang="en-US" sz="3600" dirty="0"/>
          </a:p>
        </p:txBody>
      </p:sp>
      <p:sp>
        <p:nvSpPr>
          <p:cNvPr id="3" name="Content Placeholder 2"/>
          <p:cNvSpPr>
            <a:spLocks noGrp="1"/>
          </p:cNvSpPr>
          <p:nvPr>
            <p:ph idx="1"/>
          </p:nvPr>
        </p:nvSpPr>
        <p:spPr>
          <a:xfrm>
            <a:off x="581193" y="2005263"/>
            <a:ext cx="11029615" cy="4535022"/>
          </a:xfrm>
        </p:spPr>
        <p:txBody>
          <a:bodyPr>
            <a:normAutofit/>
          </a:bodyPr>
          <a:lstStyle/>
          <a:p>
            <a:pPr lvl="0"/>
            <a:r>
              <a:rPr lang="en-US" sz="2400" dirty="0" smtClean="0"/>
              <a:t>Cost </a:t>
            </a:r>
            <a:r>
              <a:rPr lang="en-US" sz="2400" dirty="0"/>
              <a:t>and benefit analysis of pervious surfaces for roads, sidewalks, and parking </a:t>
            </a:r>
            <a:r>
              <a:rPr lang="en-US" sz="2400" dirty="0" smtClean="0"/>
              <a:t>lots</a:t>
            </a:r>
          </a:p>
          <a:p>
            <a:pPr lvl="0"/>
            <a:r>
              <a:rPr lang="en-US" sz="2400" dirty="0" smtClean="0"/>
              <a:t>Road </a:t>
            </a:r>
            <a:r>
              <a:rPr lang="en-US" sz="2400" dirty="0"/>
              <a:t>salt application without overuse and possible alternatives </a:t>
            </a:r>
            <a:endParaRPr lang="en-US" sz="2400" dirty="0" smtClean="0"/>
          </a:p>
          <a:p>
            <a:pPr lvl="0"/>
            <a:r>
              <a:rPr lang="en-US" sz="2400" dirty="0" smtClean="0"/>
              <a:t>Use of </a:t>
            </a:r>
            <a:r>
              <a:rPr lang="en-US" sz="2400" dirty="0"/>
              <a:t>high phosphorus and nitrogen fertilizers </a:t>
            </a:r>
            <a:endParaRPr lang="en-US" sz="2400" dirty="0" smtClean="0"/>
          </a:p>
          <a:p>
            <a:pPr lvl="0"/>
            <a:r>
              <a:rPr lang="en-US" sz="2400" dirty="0" smtClean="0"/>
              <a:t>The </a:t>
            </a:r>
            <a:r>
              <a:rPr lang="en-US" sz="2400" dirty="0"/>
              <a:t>long term effectiveness of rain garden soil treatments.  </a:t>
            </a:r>
          </a:p>
          <a:p>
            <a:pPr lvl="0"/>
            <a:r>
              <a:rPr lang="en-US" sz="2400" dirty="0"/>
              <a:t>Studies </a:t>
            </a:r>
            <a:r>
              <a:rPr lang="en-US" sz="2400" dirty="0" smtClean="0"/>
              <a:t>on mature </a:t>
            </a:r>
            <a:r>
              <a:rPr lang="en-US" sz="2400" dirty="0" smtClean="0"/>
              <a:t>rain gardens.</a:t>
            </a:r>
            <a:r>
              <a:rPr lang="en-US" sz="2400" dirty="0"/>
              <a:t> </a:t>
            </a:r>
          </a:p>
          <a:p>
            <a:pPr lvl="0"/>
            <a:r>
              <a:rPr lang="en-US" sz="2400" dirty="0" smtClean="0"/>
              <a:t>Impacts of active transportation on energy consumption</a:t>
            </a:r>
          </a:p>
          <a:p>
            <a:pPr lvl="0"/>
            <a:r>
              <a:rPr lang="en-US" sz="2400" dirty="0" smtClean="0"/>
              <a:t>Addition </a:t>
            </a:r>
            <a:r>
              <a:rPr lang="en-US" sz="2400" dirty="0"/>
              <a:t>or enhancement of </a:t>
            </a:r>
            <a:r>
              <a:rPr lang="en-US" sz="2400" dirty="0" smtClean="0"/>
              <a:t>marked </a:t>
            </a:r>
            <a:r>
              <a:rPr lang="en-US" sz="2400" dirty="0"/>
              <a:t>pedestrian </a:t>
            </a:r>
            <a:r>
              <a:rPr lang="en-US" sz="2400" dirty="0" smtClean="0"/>
              <a:t>crosswalks</a:t>
            </a:r>
          </a:p>
          <a:p>
            <a:pPr lvl="0"/>
            <a:r>
              <a:rPr lang="en-US" sz="2400" dirty="0" smtClean="0"/>
              <a:t>Long-term sustainability of a newly developed urban forest</a:t>
            </a:r>
            <a:endParaRPr lang="en-US" sz="2400" dirty="0"/>
          </a:p>
          <a:p>
            <a:pPr marL="0" indent="0">
              <a:buNone/>
            </a:pPr>
            <a:endParaRPr lang="en-US" dirty="0"/>
          </a:p>
        </p:txBody>
      </p:sp>
    </p:spTree>
    <p:extLst>
      <p:ext uri="{BB962C8B-B14F-4D97-AF65-F5344CB8AC3E}">
        <p14:creationId xmlns:p14="http://schemas.microsoft.com/office/powerpoint/2010/main" val="11186708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Frequently asked questions and concerns</a:t>
            </a:r>
            <a:endParaRPr lang="en-US" sz="3600" dirty="0"/>
          </a:p>
        </p:txBody>
      </p:sp>
      <p:sp>
        <p:nvSpPr>
          <p:cNvPr id="3" name="Content Placeholder 2"/>
          <p:cNvSpPr>
            <a:spLocks noGrp="1"/>
          </p:cNvSpPr>
          <p:nvPr>
            <p:ph idx="1"/>
          </p:nvPr>
        </p:nvSpPr>
        <p:spPr/>
        <p:txBody>
          <a:bodyPr/>
          <a:lstStyle/>
          <a:p>
            <a:r>
              <a:rPr lang="en-US" sz="2800" dirty="0"/>
              <a:t>Tool for City staff</a:t>
            </a:r>
          </a:p>
          <a:p>
            <a:r>
              <a:rPr lang="en-US" sz="2800" dirty="0"/>
              <a:t>Addresses specific concerns</a:t>
            </a:r>
          </a:p>
          <a:p>
            <a:pPr lvl="1"/>
            <a:r>
              <a:rPr lang="en-US" sz="2600" dirty="0"/>
              <a:t>Rain gardens</a:t>
            </a:r>
          </a:p>
          <a:p>
            <a:pPr lvl="1"/>
            <a:r>
              <a:rPr lang="en-US" sz="2600" dirty="0"/>
              <a:t>Sidewalks</a:t>
            </a:r>
          </a:p>
          <a:p>
            <a:pPr lvl="1"/>
            <a:r>
              <a:rPr lang="en-US" sz="2600" dirty="0"/>
              <a:t>Active </a:t>
            </a:r>
            <a:r>
              <a:rPr lang="en-US" sz="2600" dirty="0" smtClean="0"/>
              <a:t>living</a:t>
            </a:r>
            <a:endParaRPr lang="en-US" sz="2600" dirty="0"/>
          </a:p>
          <a:p>
            <a:endParaRPr lang="en-US" dirty="0"/>
          </a:p>
        </p:txBody>
      </p:sp>
    </p:spTree>
    <p:extLst>
      <p:ext uri="{BB962C8B-B14F-4D97-AF65-F5344CB8AC3E}">
        <p14:creationId xmlns:p14="http://schemas.microsoft.com/office/powerpoint/2010/main" val="17433116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acknowledgements</a:t>
            </a:r>
            <a:endParaRPr lang="en-US" sz="3600" dirty="0"/>
          </a:p>
        </p:txBody>
      </p:sp>
      <p:sp>
        <p:nvSpPr>
          <p:cNvPr id="3" name="Content Placeholder 2"/>
          <p:cNvSpPr>
            <a:spLocks noGrp="1"/>
          </p:cNvSpPr>
          <p:nvPr>
            <p:ph idx="1"/>
          </p:nvPr>
        </p:nvSpPr>
        <p:spPr>
          <a:xfrm>
            <a:off x="581192" y="1996012"/>
            <a:ext cx="11029615" cy="4861988"/>
          </a:xfrm>
        </p:spPr>
        <p:txBody>
          <a:bodyPr>
            <a:normAutofit fontScale="70000" lnSpcReduction="20000"/>
          </a:bodyPr>
          <a:lstStyle/>
          <a:p>
            <a:pPr lvl="0"/>
            <a:r>
              <a:rPr lang="en-US" sz="2600" dirty="0" smtClean="0"/>
              <a:t>Elizabeth </a:t>
            </a:r>
            <a:r>
              <a:rPr lang="en-US" sz="2600" dirty="0"/>
              <a:t>Wattenberg Ph.D. – Project Advisor, School of Public Health, University of Minnesota</a:t>
            </a:r>
          </a:p>
          <a:p>
            <a:pPr lvl="0"/>
            <a:r>
              <a:rPr lang="en-US" sz="2600" dirty="0"/>
              <a:t>Matt </a:t>
            </a:r>
            <a:r>
              <a:rPr lang="en-US" sz="2600" dirty="0" err="1"/>
              <a:t>Simcik</a:t>
            </a:r>
            <a:r>
              <a:rPr lang="en-US" sz="2600" dirty="0"/>
              <a:t> Ph.D. – Project Advisor, School of Public Health, University of Minnesota</a:t>
            </a:r>
          </a:p>
          <a:p>
            <a:pPr lvl="0"/>
            <a:r>
              <a:rPr lang="en-US" sz="2600" dirty="0" err="1"/>
              <a:t>Petrona</a:t>
            </a:r>
            <a:r>
              <a:rPr lang="en-US" sz="2600" dirty="0"/>
              <a:t> Lee Ph.D. – Project Advisor, School of Public Health, University of Minnesota</a:t>
            </a:r>
          </a:p>
          <a:p>
            <a:pPr lvl="0"/>
            <a:r>
              <a:rPr lang="en-US" sz="2600" dirty="0"/>
              <a:t>Mike Greco – Resilient Communities Project, Program Manager</a:t>
            </a:r>
          </a:p>
          <a:p>
            <a:pPr lvl="0"/>
            <a:r>
              <a:rPr lang="en-US" sz="2600" dirty="0"/>
              <a:t>Cliff </a:t>
            </a:r>
            <a:r>
              <a:rPr lang="en-US" sz="2600" dirty="0" err="1"/>
              <a:t>Aichinger</a:t>
            </a:r>
            <a:r>
              <a:rPr lang="en-US" sz="2600" dirty="0"/>
              <a:t> – Ramsey-Washington Metro Watershed District, Administrator</a:t>
            </a:r>
          </a:p>
          <a:p>
            <a:pPr lvl="0"/>
            <a:r>
              <a:rPr lang="en-US" sz="2600" dirty="0"/>
              <a:t>Sage </a:t>
            </a:r>
            <a:r>
              <a:rPr lang="en-US" sz="2600" dirty="0" err="1"/>
              <a:t>Passi</a:t>
            </a:r>
            <a:r>
              <a:rPr lang="en-US" sz="2600" dirty="0"/>
              <a:t> – Ramsey-Washington Metro Watershed District, Watershed Education Specialist</a:t>
            </a:r>
          </a:p>
          <a:p>
            <a:pPr lvl="0"/>
            <a:r>
              <a:rPr lang="en-US" sz="2600" dirty="0"/>
              <a:t>Shelly Pederson – City of Bloomington, City Engineer</a:t>
            </a:r>
          </a:p>
          <a:p>
            <a:pPr lvl="0"/>
            <a:r>
              <a:rPr lang="en-US" sz="2600" dirty="0"/>
              <a:t>Steven Segar – City of Bloomington, Civil Engineer</a:t>
            </a:r>
          </a:p>
          <a:p>
            <a:pPr lvl="0"/>
            <a:r>
              <a:rPr lang="en-US" sz="2600" dirty="0"/>
              <a:t>Bryan </a:t>
            </a:r>
            <a:r>
              <a:rPr lang="en-US" sz="2600" dirty="0" err="1"/>
              <a:t>Gruidl</a:t>
            </a:r>
            <a:r>
              <a:rPr lang="en-US" sz="2600" dirty="0"/>
              <a:t> – City of Bloomington, Senior Water Resources Manager</a:t>
            </a:r>
          </a:p>
          <a:p>
            <a:pPr lvl="0"/>
            <a:r>
              <a:rPr lang="en-US" sz="2600" dirty="0"/>
              <a:t>Mark Nolan – City of Edina, Transportation Planner</a:t>
            </a:r>
          </a:p>
          <a:p>
            <a:pPr lvl="0"/>
            <a:r>
              <a:rPr lang="en-US" sz="2600" dirty="0"/>
              <a:t>Ross </a:t>
            </a:r>
            <a:r>
              <a:rPr lang="en-US" sz="2600" dirty="0" err="1"/>
              <a:t>Bintner</a:t>
            </a:r>
            <a:r>
              <a:rPr lang="en-US" sz="2600" dirty="0"/>
              <a:t> – City of Edina, Environmental Engineer</a:t>
            </a:r>
          </a:p>
          <a:p>
            <a:pPr lvl="0"/>
            <a:r>
              <a:rPr lang="en-US" sz="2600" dirty="0"/>
              <a:t>Michael Thompson – City of Maplewood, Director of Public Works/City Engineer</a:t>
            </a:r>
          </a:p>
          <a:p>
            <a:pPr lvl="0"/>
            <a:r>
              <a:rPr lang="en-US" sz="2600" dirty="0"/>
              <a:t>Steve Love – City of Maplewood, Assistant City Engineer</a:t>
            </a:r>
          </a:p>
          <a:p>
            <a:pPr marL="0" lvl="0" indent="0">
              <a:buNone/>
            </a:pPr>
            <a:endParaRPr lang="en-US" dirty="0"/>
          </a:p>
        </p:txBody>
      </p:sp>
    </p:spTree>
    <p:extLst>
      <p:ext uri="{BB962C8B-B14F-4D97-AF65-F5344CB8AC3E}">
        <p14:creationId xmlns:p14="http://schemas.microsoft.com/office/powerpoint/2010/main" val="1533543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Sustainable solutions</a:t>
            </a:r>
            <a:endParaRPr lang="en-US" sz="3600" dirty="0"/>
          </a:p>
        </p:txBody>
      </p:sp>
      <p:sp>
        <p:nvSpPr>
          <p:cNvPr id="3" name="Content Placeholder 2"/>
          <p:cNvSpPr>
            <a:spLocks noGrp="1"/>
          </p:cNvSpPr>
          <p:nvPr>
            <p:ph idx="1"/>
          </p:nvPr>
        </p:nvSpPr>
        <p:spPr/>
        <p:txBody>
          <a:bodyPr>
            <a:normAutofit/>
          </a:bodyPr>
          <a:lstStyle/>
          <a:p>
            <a:r>
              <a:rPr lang="en-US" sz="2800" dirty="0" smtClean="0"/>
              <a:t>Goal of Public Health Assessment</a:t>
            </a:r>
          </a:p>
          <a:p>
            <a:pPr lvl="1"/>
            <a:r>
              <a:rPr lang="en-US" sz="2600" dirty="0" smtClean="0"/>
              <a:t>Manage </a:t>
            </a:r>
            <a:r>
              <a:rPr lang="en-US" sz="2600" dirty="0" err="1" smtClean="0"/>
              <a:t>Stormwater</a:t>
            </a:r>
            <a:endParaRPr lang="en-US" sz="2600" dirty="0" smtClean="0"/>
          </a:p>
          <a:p>
            <a:pPr lvl="1"/>
            <a:r>
              <a:rPr lang="en-US" sz="2600" dirty="0" smtClean="0"/>
              <a:t>Enhance Urban Green Space</a:t>
            </a:r>
          </a:p>
          <a:p>
            <a:pPr lvl="1"/>
            <a:r>
              <a:rPr lang="en-US" sz="2600" dirty="0" smtClean="0"/>
              <a:t>Accommodate Pedestrian Movement</a:t>
            </a:r>
          </a:p>
          <a:p>
            <a:pPr lvl="1"/>
            <a:r>
              <a:rPr lang="en-US" sz="2600" dirty="0" smtClean="0"/>
              <a:t>Promote Active Living</a:t>
            </a:r>
            <a:endParaRPr lang="en-US" sz="2600" dirty="0"/>
          </a:p>
        </p:txBody>
      </p:sp>
    </p:spTree>
    <p:extLst>
      <p:ext uri="{BB962C8B-B14F-4D97-AF65-F5344CB8AC3E}">
        <p14:creationId xmlns:p14="http://schemas.microsoft.com/office/powerpoint/2010/main" val="2220681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hape 60"/>
          <p:cNvPicPr preferRelativeResize="0"/>
          <p:nvPr/>
        </p:nvPicPr>
        <p:blipFill>
          <a:blip r:embed="rId3"/>
          <a:stretch>
            <a:fill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878019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67"/>
          <p:cNvPicPr preferRelativeResize="0"/>
          <p:nvPr/>
        </p:nvPicPr>
        <p:blipFill>
          <a:blip r:embed="rId3"/>
          <a:stretch>
            <a:fillRect/>
          </a:stretch>
        </p:blipFill>
        <p:spPr>
          <a:xfrm>
            <a:off x="0" y="0"/>
            <a:ext cx="12192000" cy="6858000"/>
          </a:xfrm>
          <a:prstGeom prst="rect">
            <a:avLst/>
          </a:prstGeom>
          <a:noFill/>
          <a:ln>
            <a:noFill/>
          </a:ln>
        </p:spPr>
      </p:pic>
    </p:spTree>
    <p:extLst>
      <p:ext uri="{BB962C8B-B14F-4D97-AF65-F5344CB8AC3E}">
        <p14:creationId xmlns:p14="http://schemas.microsoft.com/office/powerpoint/2010/main" val="3264772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Reducing </a:t>
            </a:r>
            <a:r>
              <a:rPr lang="en-US" sz="3600" dirty="0" err="1" smtClean="0"/>
              <a:t>stormwater</a:t>
            </a:r>
            <a:endParaRPr lang="en-US" sz="3600" dirty="0"/>
          </a:p>
        </p:txBody>
      </p:sp>
      <p:sp>
        <p:nvSpPr>
          <p:cNvPr id="3" name="Content Placeholder 2"/>
          <p:cNvSpPr>
            <a:spLocks noGrp="1"/>
          </p:cNvSpPr>
          <p:nvPr>
            <p:ph idx="1"/>
          </p:nvPr>
        </p:nvSpPr>
        <p:spPr>
          <a:xfrm>
            <a:off x="581193" y="2180496"/>
            <a:ext cx="5242092" cy="3678303"/>
          </a:xfrm>
        </p:spPr>
        <p:txBody>
          <a:bodyPr/>
          <a:lstStyle/>
          <a:p>
            <a:r>
              <a:rPr lang="en-US" sz="2800" dirty="0"/>
              <a:t>Rain gardens/</a:t>
            </a:r>
            <a:r>
              <a:rPr lang="en-US" sz="2800" dirty="0" err="1"/>
              <a:t>bioretention</a:t>
            </a:r>
            <a:r>
              <a:rPr lang="en-US" sz="2800" dirty="0"/>
              <a:t> areas</a:t>
            </a:r>
          </a:p>
          <a:p>
            <a:r>
              <a:rPr lang="en-US" sz="2800" dirty="0"/>
              <a:t>Increasing green space</a:t>
            </a:r>
          </a:p>
          <a:p>
            <a:r>
              <a:rPr lang="en-US" sz="2800" dirty="0"/>
              <a:t>Increasing pervious surfaces</a:t>
            </a:r>
          </a:p>
          <a:p>
            <a:r>
              <a:rPr lang="en-US" sz="2800" dirty="0"/>
              <a:t>Reducing imperviousness</a:t>
            </a:r>
          </a:p>
          <a:p>
            <a:endParaRPr lang="en-US" dirty="0"/>
          </a:p>
        </p:txBody>
      </p:sp>
      <p:pic>
        <p:nvPicPr>
          <p:cNvPr id="4" name="Picture 2" descr="https://lh5.googleusercontent.com/QGTabQ12QUVsC454YfoGdTU68dtTyIyZmzuA0PwAf9xOP6jLQzxTz-tt11Fmid0985stXUb2purgv9PeIofxqnFROq361XRSsiSp9et4bo6GOpup1OJjJkOIpgzqcxug1u1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1057" y="1891737"/>
            <a:ext cx="3518606" cy="47111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5422226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hape 79"/>
          <p:cNvPicPr preferRelativeResize="0"/>
          <p:nvPr/>
        </p:nvPicPr>
        <p:blipFill>
          <a:blip r:embed="rId3"/>
          <a:stretch>
            <a:fillRect/>
          </a:stretch>
        </p:blipFill>
        <p:spPr>
          <a:xfrm>
            <a:off x="1587047" y="800800"/>
            <a:ext cx="9169185" cy="5840631"/>
          </a:xfrm>
          <a:prstGeom prst="rect">
            <a:avLst/>
          </a:prstGeom>
          <a:noFill/>
          <a:ln>
            <a:noFill/>
          </a:ln>
        </p:spPr>
      </p:pic>
    </p:spTree>
    <p:extLst>
      <p:ext uri="{BB962C8B-B14F-4D97-AF65-F5344CB8AC3E}">
        <p14:creationId xmlns:p14="http://schemas.microsoft.com/office/powerpoint/2010/main" val="3765621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171717"/>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Office Theme">
  <a:themeElements>
    <a:clrScheme name="Office">
      <a:dk1>
        <a:sysClr val="windowText" lastClr="171717"/>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Template>
  <TotalTime>2969</TotalTime>
  <Words>3427</Words>
  <Application>Microsoft Office PowerPoint</Application>
  <PresentationFormat>Widescreen</PresentationFormat>
  <Paragraphs>344</Paragraphs>
  <Slides>48</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48</vt:i4>
      </vt:variant>
    </vt:vector>
  </HeadingPairs>
  <TitlesOfParts>
    <vt:vector size="53" baseType="lpstr">
      <vt:lpstr>Arial</vt:lpstr>
      <vt:lpstr>Calibri</vt:lpstr>
      <vt:lpstr>Gill Sans MT</vt:lpstr>
      <vt:lpstr>Wingdings 2</vt:lpstr>
      <vt:lpstr>Dividend</vt:lpstr>
      <vt:lpstr>A Public health assessment                               of the north st. paul living streets plan</vt:lpstr>
      <vt:lpstr>The city of north st. paul</vt:lpstr>
      <vt:lpstr>Vision of living streets plan</vt:lpstr>
      <vt:lpstr>Urban communities</vt:lpstr>
      <vt:lpstr>Sustainable solutions</vt:lpstr>
      <vt:lpstr>PowerPoint Presentation</vt:lpstr>
      <vt:lpstr>PowerPoint Presentation</vt:lpstr>
      <vt:lpstr>Reducing stormwater</vt:lpstr>
      <vt:lpstr>PowerPoint Presentation</vt:lpstr>
      <vt:lpstr>tion Design</vt:lpstr>
      <vt:lpstr>PowerPoint Presentation</vt:lpstr>
      <vt:lpstr>PowerPoint Presentation</vt:lpstr>
      <vt:lpstr>Effects of pollutants</vt:lpstr>
      <vt:lpstr>PowerPoint Presentation</vt:lpstr>
      <vt:lpstr>Studies on pollution removal</vt:lpstr>
      <vt:lpstr>PowerPoint Presentation</vt:lpstr>
      <vt:lpstr>Findings from usgs study:</vt:lpstr>
      <vt:lpstr>Findings from usgs study (cont) : </vt:lpstr>
      <vt:lpstr>Increased water temperatures effect</vt:lpstr>
      <vt:lpstr>Benefits of rain gardens</vt:lpstr>
      <vt:lpstr>Other considerations</vt:lpstr>
      <vt:lpstr>PowerPoint Presentation</vt:lpstr>
      <vt:lpstr>SUCCESSFUL RAIN GARDEN PROGRAMS - BLOOMINGTON</vt:lpstr>
      <vt:lpstr>SUCCESSFUL RAIN GARDEN PROGRAMS - MAPLEWOOD</vt:lpstr>
      <vt:lpstr>Urban green space</vt:lpstr>
      <vt:lpstr>Benefits of Street trees</vt:lpstr>
      <vt:lpstr>PowerPoint Presentation</vt:lpstr>
      <vt:lpstr>Neighborhood greenness</vt:lpstr>
      <vt:lpstr>Urban forestry challenges</vt:lpstr>
      <vt:lpstr>North st. Paul – A greenstep city</vt:lpstr>
      <vt:lpstr>Pedestrian movement </vt:lpstr>
      <vt:lpstr>Minnesota pedestrian movement</vt:lpstr>
      <vt:lpstr>Pedestrian-friendly communities : Sidewalks</vt:lpstr>
      <vt:lpstr>Pervious concrete</vt:lpstr>
      <vt:lpstr>Active travel to school</vt:lpstr>
      <vt:lpstr>Safe routes to school (SRTS)</vt:lpstr>
      <vt:lpstr>SRTS Initiatives</vt:lpstr>
      <vt:lpstr>Minnesota safe routes to school</vt:lpstr>
      <vt:lpstr>The active living movement</vt:lpstr>
      <vt:lpstr>PowerPoint Presentation</vt:lpstr>
      <vt:lpstr>Active Living research</vt:lpstr>
      <vt:lpstr>PowerPoint Presentation</vt:lpstr>
      <vt:lpstr>10 things your city can do to promote active living</vt:lpstr>
      <vt:lpstr>Metro area living streets policies</vt:lpstr>
      <vt:lpstr>Conclusion &amp; recommendations</vt:lpstr>
      <vt:lpstr>Further work and studies</vt:lpstr>
      <vt:lpstr>Frequently asked questions and concerns</vt:lpstr>
      <vt:lpstr>acknowledgements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Public health assessment of the north st. paul living streets plan</dc:title>
  <dc:creator>Emily Yang</dc:creator>
  <cp:lastModifiedBy>Emily Yang</cp:lastModifiedBy>
  <cp:revision>74</cp:revision>
  <cp:lastPrinted>2014-05-07T18:49:56Z</cp:lastPrinted>
  <dcterms:created xsi:type="dcterms:W3CDTF">2014-05-05T03:43:08Z</dcterms:created>
  <dcterms:modified xsi:type="dcterms:W3CDTF">2014-05-07T20:28:23Z</dcterms:modified>
</cp:coreProperties>
</file>