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5"/>
  </p:notesMasterIdLst>
  <p:sldIdLst>
    <p:sldId id="256" r:id="rId2"/>
    <p:sldId id="257" r:id="rId3"/>
    <p:sldId id="266" r:id="rId4"/>
    <p:sldId id="269" r:id="rId5"/>
    <p:sldId id="267" r:id="rId6"/>
    <p:sldId id="268" r:id="rId7"/>
    <p:sldId id="260" r:id="rId8"/>
    <p:sldId id="261" r:id="rId9"/>
    <p:sldId id="270" r:id="rId10"/>
    <p:sldId id="284" r:id="rId11"/>
    <p:sldId id="310" r:id="rId12"/>
    <p:sldId id="314" r:id="rId13"/>
    <p:sldId id="541" r:id="rId14"/>
    <p:sldId id="265" r:id="rId15"/>
    <p:sldId id="311" r:id="rId16"/>
    <p:sldId id="551" r:id="rId17"/>
    <p:sldId id="539" r:id="rId18"/>
    <p:sldId id="542" r:id="rId19"/>
    <p:sldId id="312" r:id="rId20"/>
    <p:sldId id="330" r:id="rId21"/>
    <p:sldId id="293" r:id="rId22"/>
    <p:sldId id="573" r:id="rId23"/>
    <p:sldId id="334" r:id="rId24"/>
    <p:sldId id="277" r:id="rId25"/>
    <p:sldId id="525" r:id="rId26"/>
    <p:sldId id="1100" r:id="rId27"/>
    <p:sldId id="278" r:id="rId28"/>
    <p:sldId id="1091" r:id="rId29"/>
    <p:sldId id="1123" r:id="rId30"/>
    <p:sldId id="294" r:id="rId31"/>
    <p:sldId id="527" r:id="rId32"/>
    <p:sldId id="523" r:id="rId33"/>
    <p:sldId id="367" r:id="rId34"/>
    <p:sldId id="622" r:id="rId35"/>
    <p:sldId id="623" r:id="rId36"/>
    <p:sldId id="369" r:id="rId37"/>
    <p:sldId id="370" r:id="rId38"/>
    <p:sldId id="1160" r:id="rId39"/>
    <p:sldId id="533" r:id="rId40"/>
    <p:sldId id="626" r:id="rId41"/>
    <p:sldId id="1158" r:id="rId42"/>
    <p:sldId id="1095" r:id="rId43"/>
    <p:sldId id="494" r:id="rId4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73" autoAdjust="0"/>
  </p:normalViewPr>
  <p:slideViewPr>
    <p:cSldViewPr snapToGrid="0">
      <p:cViewPr varScale="1">
        <p:scale>
          <a:sx n="105" d="100"/>
          <a:sy n="105" d="100"/>
        </p:scale>
        <p:origin x="1830" y="96"/>
      </p:cViewPr>
      <p:guideLst/>
    </p:cSldViewPr>
  </p:slideViewPr>
  <p:notesTextViewPr>
    <p:cViewPr>
      <p:scale>
        <a:sx n="1" d="1"/>
        <a:sy n="1" d="1"/>
      </p:scale>
      <p:origin x="0" y="0"/>
    </p:cViewPr>
  </p:notesTextViewPr>
  <p:sorterViewPr>
    <p:cViewPr>
      <p:scale>
        <a:sx n="100" d="100"/>
        <a:sy n="100" d="100"/>
      </p:scale>
      <p:origin x="0" y="-277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_rels/data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ata2.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_rels/data4.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49.png"/><Relationship Id="rId7" Type="http://schemas.openxmlformats.org/officeDocument/2006/relationships/image" Target="../media/image62.png"/><Relationship Id="rId2" Type="http://schemas.openxmlformats.org/officeDocument/2006/relationships/image" Target="../media/image48.svg"/><Relationship Id="rId1" Type="http://schemas.openxmlformats.org/officeDocument/2006/relationships/image" Target="../media/image47.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0.svg"/></Relationships>
</file>

<file path=ppt/diagrams/_rels/drawing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svg"/><Relationship Id="rId1" Type="http://schemas.openxmlformats.org/officeDocument/2006/relationships/image" Target="../media/image22.png"/><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diagrams/_rels/drawing2.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svg"/><Relationship Id="rId1" Type="http://schemas.openxmlformats.org/officeDocument/2006/relationships/image" Target="../media/image43.png"/><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image" Target="../media/image46.svg"/></Relationships>
</file>

<file path=ppt/diagrams/_rels/drawing4.xml.rels><?xml version="1.0" encoding="UTF-8" standalone="yes"?>
<Relationships xmlns="http://schemas.openxmlformats.org/package/2006/relationships"><Relationship Id="rId8" Type="http://schemas.openxmlformats.org/officeDocument/2006/relationships/image" Target="../media/image63.svg"/><Relationship Id="rId3" Type="http://schemas.openxmlformats.org/officeDocument/2006/relationships/image" Target="../media/image49.png"/><Relationship Id="rId7" Type="http://schemas.openxmlformats.org/officeDocument/2006/relationships/image" Target="../media/image62.png"/><Relationship Id="rId2" Type="http://schemas.openxmlformats.org/officeDocument/2006/relationships/image" Target="../media/image48.svg"/><Relationship Id="rId1" Type="http://schemas.openxmlformats.org/officeDocument/2006/relationships/image" Target="../media/image47.png"/><Relationship Id="rId6" Type="http://schemas.openxmlformats.org/officeDocument/2006/relationships/image" Target="../media/image61.svg"/><Relationship Id="rId5" Type="http://schemas.openxmlformats.org/officeDocument/2006/relationships/image" Target="../media/image60.png"/><Relationship Id="rId4" Type="http://schemas.openxmlformats.org/officeDocument/2006/relationships/image" Target="../media/image5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1F8B4FA-E441-4E9F-B6F5-923C808CAB47}"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74FD8F10-5D26-4687-BA9F-C6ABDEBBA8B0}">
      <dgm:prSet/>
      <dgm:spPr/>
      <dgm:t>
        <a:bodyPr/>
        <a:lstStyle/>
        <a:p>
          <a:pPr>
            <a:lnSpc>
              <a:spcPct val="100000"/>
            </a:lnSpc>
          </a:pPr>
          <a:r>
            <a:rPr lang="en-US" dirty="0"/>
            <a:t>Know your personal, and your organization’s orientation toward time.</a:t>
          </a:r>
        </a:p>
      </dgm:t>
    </dgm:pt>
    <dgm:pt modelId="{A9653CB7-23D3-48C0-B624-C7E43C66CE80}" type="parTrans" cxnId="{A7CB277B-7026-4542-88C6-DA5DFACC0C49}">
      <dgm:prSet/>
      <dgm:spPr/>
      <dgm:t>
        <a:bodyPr/>
        <a:lstStyle/>
        <a:p>
          <a:endParaRPr lang="en-US"/>
        </a:p>
      </dgm:t>
    </dgm:pt>
    <dgm:pt modelId="{77012818-1BE2-4A0E-84C0-E0FD741D7E33}" type="sibTrans" cxnId="{A7CB277B-7026-4542-88C6-DA5DFACC0C49}">
      <dgm:prSet/>
      <dgm:spPr/>
      <dgm:t>
        <a:bodyPr/>
        <a:lstStyle/>
        <a:p>
          <a:endParaRPr lang="en-US"/>
        </a:p>
      </dgm:t>
    </dgm:pt>
    <dgm:pt modelId="{61692642-446C-4F1F-A10A-CEFBB3661A71}">
      <dgm:prSet/>
      <dgm:spPr/>
      <dgm:t>
        <a:bodyPr/>
        <a:lstStyle/>
        <a:p>
          <a:pPr>
            <a:lnSpc>
              <a:spcPct val="100000"/>
            </a:lnSpc>
          </a:pPr>
          <a:r>
            <a:rPr lang="en-US" dirty="0"/>
            <a:t>Develop future fluency and literacy skills.</a:t>
          </a:r>
        </a:p>
      </dgm:t>
    </dgm:pt>
    <dgm:pt modelId="{9FB3B3EB-A180-4182-BEBB-5B3C0F315C9E}" type="parTrans" cxnId="{982D31AF-8754-43B1-A944-2E7FEF652D1A}">
      <dgm:prSet/>
      <dgm:spPr/>
      <dgm:t>
        <a:bodyPr/>
        <a:lstStyle/>
        <a:p>
          <a:endParaRPr lang="en-US"/>
        </a:p>
      </dgm:t>
    </dgm:pt>
    <dgm:pt modelId="{C298E0D3-1DB4-423F-B618-9DB6EC740D7A}" type="sibTrans" cxnId="{982D31AF-8754-43B1-A944-2E7FEF652D1A}">
      <dgm:prSet/>
      <dgm:spPr/>
      <dgm:t>
        <a:bodyPr/>
        <a:lstStyle/>
        <a:p>
          <a:endParaRPr lang="en-US"/>
        </a:p>
      </dgm:t>
    </dgm:pt>
    <dgm:pt modelId="{7B5850F5-770C-4D72-9B62-25A5196F506B}">
      <dgm:prSet/>
      <dgm:spPr/>
      <dgm:t>
        <a:bodyPr/>
        <a:lstStyle/>
        <a:p>
          <a:pPr>
            <a:lnSpc>
              <a:spcPct val="100000"/>
            </a:lnSpc>
          </a:pPr>
          <a:r>
            <a:rPr lang="en-US" dirty="0"/>
            <a:t>Appreciate the value of innovation, design, and hybrid thinking to support foresight leadership.</a:t>
          </a:r>
        </a:p>
      </dgm:t>
    </dgm:pt>
    <dgm:pt modelId="{7105FEFB-A12B-4A83-9AF2-AF27555781D5}" type="parTrans" cxnId="{DE4078E3-1E5D-4D33-A49E-4008A68FD149}">
      <dgm:prSet/>
      <dgm:spPr/>
      <dgm:t>
        <a:bodyPr/>
        <a:lstStyle/>
        <a:p>
          <a:endParaRPr lang="en-US"/>
        </a:p>
      </dgm:t>
    </dgm:pt>
    <dgm:pt modelId="{C41E9487-2D63-481A-9DCA-DB17198114DC}" type="sibTrans" cxnId="{DE4078E3-1E5D-4D33-A49E-4008A68FD149}">
      <dgm:prSet/>
      <dgm:spPr/>
      <dgm:t>
        <a:bodyPr/>
        <a:lstStyle/>
        <a:p>
          <a:endParaRPr lang="en-US"/>
        </a:p>
      </dgm:t>
    </dgm:pt>
    <dgm:pt modelId="{3DEBDAEB-A0E8-4154-8725-5AB70BC23073}" type="pres">
      <dgm:prSet presAssocID="{E1F8B4FA-E441-4E9F-B6F5-923C808CAB47}" presName="root" presStyleCnt="0">
        <dgm:presLayoutVars>
          <dgm:dir/>
          <dgm:resizeHandles val="exact"/>
        </dgm:presLayoutVars>
      </dgm:prSet>
      <dgm:spPr/>
    </dgm:pt>
    <dgm:pt modelId="{C9DA38BD-BF76-45AA-9031-ABA2C883D75B}" type="pres">
      <dgm:prSet presAssocID="{74FD8F10-5D26-4687-BA9F-C6ABDEBBA8B0}" presName="compNode" presStyleCnt="0"/>
      <dgm:spPr/>
    </dgm:pt>
    <dgm:pt modelId="{E7A2A485-F772-4B05-B34B-22960100C491}" type="pres">
      <dgm:prSet presAssocID="{74FD8F10-5D26-4687-BA9F-C6ABDEBBA8B0}"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Presentation with Org Chart"/>
        </a:ext>
      </dgm:extLst>
    </dgm:pt>
    <dgm:pt modelId="{E50C9ADB-EDC9-4A3D-8C29-7C0B735FDEDD}" type="pres">
      <dgm:prSet presAssocID="{74FD8F10-5D26-4687-BA9F-C6ABDEBBA8B0}" presName="spaceRect" presStyleCnt="0"/>
      <dgm:spPr/>
    </dgm:pt>
    <dgm:pt modelId="{506D7946-8462-475E-A96B-7854DF887B1F}" type="pres">
      <dgm:prSet presAssocID="{74FD8F10-5D26-4687-BA9F-C6ABDEBBA8B0}" presName="textRect" presStyleLbl="revTx" presStyleIdx="0" presStyleCnt="3">
        <dgm:presLayoutVars>
          <dgm:chMax val="1"/>
          <dgm:chPref val="1"/>
        </dgm:presLayoutVars>
      </dgm:prSet>
      <dgm:spPr/>
    </dgm:pt>
    <dgm:pt modelId="{7A268590-2AEC-417C-B3C5-CB0107F14161}" type="pres">
      <dgm:prSet presAssocID="{77012818-1BE2-4A0E-84C0-E0FD741D7E33}" presName="sibTrans" presStyleCnt="0"/>
      <dgm:spPr/>
    </dgm:pt>
    <dgm:pt modelId="{AD2E1EDA-D9F6-4E59-83C2-B7AB8667044D}" type="pres">
      <dgm:prSet presAssocID="{61692642-446C-4F1F-A10A-CEFBB3661A71}" presName="compNode" presStyleCnt="0"/>
      <dgm:spPr/>
    </dgm:pt>
    <dgm:pt modelId="{638660FE-15EF-4E21-AE67-20116AEC4B7A}" type="pres">
      <dgm:prSet presAssocID="{61692642-446C-4F1F-A10A-CEFBB3661A71}"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Books"/>
        </a:ext>
      </dgm:extLst>
    </dgm:pt>
    <dgm:pt modelId="{25C20E23-29BA-4B3B-8D28-2E6174CD661E}" type="pres">
      <dgm:prSet presAssocID="{61692642-446C-4F1F-A10A-CEFBB3661A71}" presName="spaceRect" presStyleCnt="0"/>
      <dgm:spPr/>
    </dgm:pt>
    <dgm:pt modelId="{ABAAEABA-CBAC-487B-B6F9-C4B0423E44C3}" type="pres">
      <dgm:prSet presAssocID="{61692642-446C-4F1F-A10A-CEFBB3661A71}" presName="textRect" presStyleLbl="revTx" presStyleIdx="1" presStyleCnt="3">
        <dgm:presLayoutVars>
          <dgm:chMax val="1"/>
          <dgm:chPref val="1"/>
        </dgm:presLayoutVars>
      </dgm:prSet>
      <dgm:spPr/>
    </dgm:pt>
    <dgm:pt modelId="{FB8A931E-C0C5-445A-BB3D-F1F8C8063FE5}" type="pres">
      <dgm:prSet presAssocID="{C298E0D3-1DB4-423F-B618-9DB6EC740D7A}" presName="sibTrans" presStyleCnt="0"/>
      <dgm:spPr/>
    </dgm:pt>
    <dgm:pt modelId="{F2D8C62C-453B-43DB-A102-C2896DA85804}" type="pres">
      <dgm:prSet presAssocID="{7B5850F5-770C-4D72-9B62-25A5196F506B}" presName="compNode" presStyleCnt="0"/>
      <dgm:spPr/>
    </dgm:pt>
    <dgm:pt modelId="{8BF61C00-D6A8-43A6-9486-9EAC1C269BA1}" type="pres">
      <dgm:prSet presAssocID="{7B5850F5-770C-4D72-9B62-25A5196F506B}"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Group Success"/>
        </a:ext>
      </dgm:extLst>
    </dgm:pt>
    <dgm:pt modelId="{4D24E531-C6EF-44D0-9824-109141672B82}" type="pres">
      <dgm:prSet presAssocID="{7B5850F5-770C-4D72-9B62-25A5196F506B}" presName="spaceRect" presStyleCnt="0"/>
      <dgm:spPr/>
    </dgm:pt>
    <dgm:pt modelId="{7DDDDE49-F54A-404C-A5A8-80CF24945AF8}" type="pres">
      <dgm:prSet presAssocID="{7B5850F5-770C-4D72-9B62-25A5196F506B}" presName="textRect" presStyleLbl="revTx" presStyleIdx="2" presStyleCnt="3">
        <dgm:presLayoutVars>
          <dgm:chMax val="1"/>
          <dgm:chPref val="1"/>
        </dgm:presLayoutVars>
      </dgm:prSet>
      <dgm:spPr/>
    </dgm:pt>
  </dgm:ptLst>
  <dgm:cxnLst>
    <dgm:cxn modelId="{48CCE02A-EC3D-4B9A-8EEB-FE7AD94E49AD}" type="presOf" srcId="{61692642-446C-4F1F-A10A-CEFBB3661A71}" destId="{ABAAEABA-CBAC-487B-B6F9-C4B0423E44C3}" srcOrd="0" destOrd="0" presId="urn:microsoft.com/office/officeart/2018/2/layout/IconLabelList"/>
    <dgm:cxn modelId="{A7CB277B-7026-4542-88C6-DA5DFACC0C49}" srcId="{E1F8B4FA-E441-4E9F-B6F5-923C808CAB47}" destId="{74FD8F10-5D26-4687-BA9F-C6ABDEBBA8B0}" srcOrd="0" destOrd="0" parTransId="{A9653CB7-23D3-48C0-B624-C7E43C66CE80}" sibTransId="{77012818-1BE2-4A0E-84C0-E0FD741D7E33}"/>
    <dgm:cxn modelId="{B859379E-6F2C-45D5-9F33-08CA49D24634}" type="presOf" srcId="{74FD8F10-5D26-4687-BA9F-C6ABDEBBA8B0}" destId="{506D7946-8462-475E-A96B-7854DF887B1F}" srcOrd="0" destOrd="0" presId="urn:microsoft.com/office/officeart/2018/2/layout/IconLabelList"/>
    <dgm:cxn modelId="{982D31AF-8754-43B1-A944-2E7FEF652D1A}" srcId="{E1F8B4FA-E441-4E9F-B6F5-923C808CAB47}" destId="{61692642-446C-4F1F-A10A-CEFBB3661A71}" srcOrd="1" destOrd="0" parTransId="{9FB3B3EB-A180-4182-BEBB-5B3C0F315C9E}" sibTransId="{C298E0D3-1DB4-423F-B618-9DB6EC740D7A}"/>
    <dgm:cxn modelId="{50E8EFCC-BBEB-41AB-8345-370CDE62A7FC}" type="presOf" srcId="{E1F8B4FA-E441-4E9F-B6F5-923C808CAB47}" destId="{3DEBDAEB-A0E8-4154-8725-5AB70BC23073}" srcOrd="0" destOrd="0" presId="urn:microsoft.com/office/officeart/2018/2/layout/IconLabelList"/>
    <dgm:cxn modelId="{E5AF41D2-CEE7-4168-B3BF-95271CB0C549}" type="presOf" srcId="{7B5850F5-770C-4D72-9B62-25A5196F506B}" destId="{7DDDDE49-F54A-404C-A5A8-80CF24945AF8}" srcOrd="0" destOrd="0" presId="urn:microsoft.com/office/officeart/2018/2/layout/IconLabelList"/>
    <dgm:cxn modelId="{DE4078E3-1E5D-4D33-A49E-4008A68FD149}" srcId="{E1F8B4FA-E441-4E9F-B6F5-923C808CAB47}" destId="{7B5850F5-770C-4D72-9B62-25A5196F506B}" srcOrd="2" destOrd="0" parTransId="{7105FEFB-A12B-4A83-9AF2-AF27555781D5}" sibTransId="{C41E9487-2D63-481A-9DCA-DB17198114DC}"/>
    <dgm:cxn modelId="{2CDAC65C-F041-4ED3-B140-F7E9FB73ACDB}" type="presParOf" srcId="{3DEBDAEB-A0E8-4154-8725-5AB70BC23073}" destId="{C9DA38BD-BF76-45AA-9031-ABA2C883D75B}" srcOrd="0" destOrd="0" presId="urn:microsoft.com/office/officeart/2018/2/layout/IconLabelList"/>
    <dgm:cxn modelId="{7B5E5E7C-E3AA-4AF7-AC2B-19CDD22620E2}" type="presParOf" srcId="{C9DA38BD-BF76-45AA-9031-ABA2C883D75B}" destId="{E7A2A485-F772-4B05-B34B-22960100C491}" srcOrd="0" destOrd="0" presId="urn:microsoft.com/office/officeart/2018/2/layout/IconLabelList"/>
    <dgm:cxn modelId="{816176AE-CA25-449E-9111-6D1B55A8FE42}" type="presParOf" srcId="{C9DA38BD-BF76-45AA-9031-ABA2C883D75B}" destId="{E50C9ADB-EDC9-4A3D-8C29-7C0B735FDEDD}" srcOrd="1" destOrd="0" presId="urn:microsoft.com/office/officeart/2018/2/layout/IconLabelList"/>
    <dgm:cxn modelId="{6292A14F-97FB-43A3-81F1-72AEAC51EFF6}" type="presParOf" srcId="{C9DA38BD-BF76-45AA-9031-ABA2C883D75B}" destId="{506D7946-8462-475E-A96B-7854DF887B1F}" srcOrd="2" destOrd="0" presId="urn:microsoft.com/office/officeart/2018/2/layout/IconLabelList"/>
    <dgm:cxn modelId="{972CC887-6667-4DEA-BA13-380967711471}" type="presParOf" srcId="{3DEBDAEB-A0E8-4154-8725-5AB70BC23073}" destId="{7A268590-2AEC-417C-B3C5-CB0107F14161}" srcOrd="1" destOrd="0" presId="urn:microsoft.com/office/officeart/2018/2/layout/IconLabelList"/>
    <dgm:cxn modelId="{2C2A531A-54F1-43E1-B62F-48F31699EBE6}" type="presParOf" srcId="{3DEBDAEB-A0E8-4154-8725-5AB70BC23073}" destId="{AD2E1EDA-D9F6-4E59-83C2-B7AB8667044D}" srcOrd="2" destOrd="0" presId="urn:microsoft.com/office/officeart/2018/2/layout/IconLabelList"/>
    <dgm:cxn modelId="{1DA41FA1-645F-4EA4-B41F-D34B03E0EDF4}" type="presParOf" srcId="{AD2E1EDA-D9F6-4E59-83C2-B7AB8667044D}" destId="{638660FE-15EF-4E21-AE67-20116AEC4B7A}" srcOrd="0" destOrd="0" presId="urn:microsoft.com/office/officeart/2018/2/layout/IconLabelList"/>
    <dgm:cxn modelId="{92705018-3A08-40F3-8E6C-DFF88B32E928}" type="presParOf" srcId="{AD2E1EDA-D9F6-4E59-83C2-B7AB8667044D}" destId="{25C20E23-29BA-4B3B-8D28-2E6174CD661E}" srcOrd="1" destOrd="0" presId="urn:microsoft.com/office/officeart/2018/2/layout/IconLabelList"/>
    <dgm:cxn modelId="{C0ED3A11-B7E6-4E47-AC7D-B13126EB739E}" type="presParOf" srcId="{AD2E1EDA-D9F6-4E59-83C2-B7AB8667044D}" destId="{ABAAEABA-CBAC-487B-B6F9-C4B0423E44C3}" srcOrd="2" destOrd="0" presId="urn:microsoft.com/office/officeart/2018/2/layout/IconLabelList"/>
    <dgm:cxn modelId="{68AE0982-E6AC-4E25-9F2A-9219CF622123}" type="presParOf" srcId="{3DEBDAEB-A0E8-4154-8725-5AB70BC23073}" destId="{FB8A931E-C0C5-445A-BB3D-F1F8C8063FE5}" srcOrd="3" destOrd="0" presId="urn:microsoft.com/office/officeart/2018/2/layout/IconLabelList"/>
    <dgm:cxn modelId="{4B7488E7-1378-4891-8ED9-3F10D7DBD105}" type="presParOf" srcId="{3DEBDAEB-A0E8-4154-8725-5AB70BC23073}" destId="{F2D8C62C-453B-43DB-A102-C2896DA85804}" srcOrd="4" destOrd="0" presId="urn:microsoft.com/office/officeart/2018/2/layout/IconLabelList"/>
    <dgm:cxn modelId="{5922ECFA-90AE-4A17-A20C-4186C19F4438}" type="presParOf" srcId="{F2D8C62C-453B-43DB-A102-C2896DA85804}" destId="{8BF61C00-D6A8-43A6-9486-9EAC1C269BA1}" srcOrd="0" destOrd="0" presId="urn:microsoft.com/office/officeart/2018/2/layout/IconLabelList"/>
    <dgm:cxn modelId="{E50AA181-8CF0-4FE5-959F-FDDA68125CA5}" type="presParOf" srcId="{F2D8C62C-453B-43DB-A102-C2896DA85804}" destId="{4D24E531-C6EF-44D0-9824-109141672B82}" srcOrd="1" destOrd="0" presId="urn:microsoft.com/office/officeart/2018/2/layout/IconLabelList"/>
    <dgm:cxn modelId="{F4C57B3E-31A4-4110-BA9A-25761B1FB17E}" type="presParOf" srcId="{F2D8C62C-453B-43DB-A102-C2896DA85804}" destId="{7DDDDE49-F54A-404C-A5A8-80CF24945AF8}"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4F29D1E-BAC1-41BE-93B1-DCC18A23424F}"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8B873328-22F5-4C81-89EC-AD952DCF6F4F}">
      <dgm:prSet/>
      <dgm:spPr/>
      <dgm:t>
        <a:bodyPr/>
        <a:lstStyle/>
        <a:p>
          <a:pPr>
            <a:lnSpc>
              <a:spcPct val="100000"/>
            </a:lnSpc>
          </a:pPr>
          <a:r>
            <a:rPr lang="en-US" dirty="0"/>
            <a:t>Appreciate the use of vision-based scenarios.</a:t>
          </a:r>
        </a:p>
      </dgm:t>
    </dgm:pt>
    <dgm:pt modelId="{F5CD6532-FDC0-4DFF-99FE-170E50CF2FA0}" type="parTrans" cxnId="{281F7643-C93D-4D6A-BEA1-12931BC76068}">
      <dgm:prSet/>
      <dgm:spPr/>
      <dgm:t>
        <a:bodyPr/>
        <a:lstStyle/>
        <a:p>
          <a:endParaRPr lang="en-US"/>
        </a:p>
      </dgm:t>
    </dgm:pt>
    <dgm:pt modelId="{FE135387-DCFA-4A7F-BA51-32A4ACDD669D}" type="sibTrans" cxnId="{281F7643-C93D-4D6A-BEA1-12931BC76068}">
      <dgm:prSet/>
      <dgm:spPr/>
      <dgm:t>
        <a:bodyPr/>
        <a:lstStyle/>
        <a:p>
          <a:endParaRPr lang="en-US"/>
        </a:p>
      </dgm:t>
    </dgm:pt>
    <dgm:pt modelId="{F468064F-3C31-42A5-9467-B58EADD77394}">
      <dgm:prSet/>
      <dgm:spPr/>
      <dgm:t>
        <a:bodyPr/>
        <a:lstStyle/>
        <a:p>
          <a:pPr>
            <a:lnSpc>
              <a:spcPct val="100000"/>
            </a:lnSpc>
          </a:pPr>
          <a:r>
            <a:rPr lang="en-US" dirty="0"/>
            <a:t>Stimulate strategic conversations about espoused visions looking backwards from the future.</a:t>
          </a:r>
        </a:p>
      </dgm:t>
    </dgm:pt>
    <dgm:pt modelId="{8754E276-EC80-4BB9-8F88-C94C0C2FA3E0}" type="parTrans" cxnId="{96F836E8-F099-4679-A9DF-CE56CE49A84C}">
      <dgm:prSet/>
      <dgm:spPr/>
      <dgm:t>
        <a:bodyPr/>
        <a:lstStyle/>
        <a:p>
          <a:endParaRPr lang="en-US"/>
        </a:p>
      </dgm:t>
    </dgm:pt>
    <dgm:pt modelId="{9DEE6B54-720C-4D01-9FEF-E02C4111E4C1}" type="sibTrans" cxnId="{96F836E8-F099-4679-A9DF-CE56CE49A84C}">
      <dgm:prSet/>
      <dgm:spPr/>
      <dgm:t>
        <a:bodyPr/>
        <a:lstStyle/>
        <a:p>
          <a:endParaRPr lang="en-US"/>
        </a:p>
      </dgm:t>
    </dgm:pt>
    <dgm:pt modelId="{C1D403CA-E827-4B7F-A1EF-2EECC06F6F1E}">
      <dgm:prSet/>
      <dgm:spPr/>
      <dgm:t>
        <a:bodyPr/>
        <a:lstStyle/>
        <a:p>
          <a:pPr>
            <a:lnSpc>
              <a:spcPct val="100000"/>
            </a:lnSpc>
          </a:pPr>
          <a:r>
            <a:rPr lang="en-US" dirty="0"/>
            <a:t>Navigate change efforts with the creative power of Appreciation, Influence and Control.</a:t>
          </a:r>
        </a:p>
      </dgm:t>
    </dgm:pt>
    <dgm:pt modelId="{41BF14C3-0A9E-40EA-83E8-99B688A0C806}" type="parTrans" cxnId="{968EA892-9196-4953-AF52-60CE5EC195DC}">
      <dgm:prSet/>
      <dgm:spPr/>
      <dgm:t>
        <a:bodyPr/>
        <a:lstStyle/>
        <a:p>
          <a:endParaRPr lang="en-US"/>
        </a:p>
      </dgm:t>
    </dgm:pt>
    <dgm:pt modelId="{DBB051DA-6573-46AF-8E91-12B7D847B9D0}" type="sibTrans" cxnId="{968EA892-9196-4953-AF52-60CE5EC195DC}">
      <dgm:prSet/>
      <dgm:spPr/>
      <dgm:t>
        <a:bodyPr/>
        <a:lstStyle/>
        <a:p>
          <a:endParaRPr lang="en-US"/>
        </a:p>
      </dgm:t>
    </dgm:pt>
    <dgm:pt modelId="{C8B64FCA-94FA-44B8-9746-5F6EB79FE092}">
      <dgm:prSet/>
      <dgm:spPr/>
      <dgm:t>
        <a:bodyPr/>
        <a:lstStyle/>
        <a:p>
          <a:pPr>
            <a:lnSpc>
              <a:spcPct val="100000"/>
            </a:lnSpc>
          </a:pPr>
          <a:r>
            <a:rPr lang="en-US" dirty="0"/>
            <a:t>Be clear and intentional about a professional and/ or an organizational leadership legacy.</a:t>
          </a:r>
        </a:p>
      </dgm:t>
    </dgm:pt>
    <dgm:pt modelId="{32C5B42E-99D7-452E-ADC3-00EAFF25D98F}" type="parTrans" cxnId="{E32AAB2B-B879-45B1-BF4D-8F82F1D50FCC}">
      <dgm:prSet/>
      <dgm:spPr/>
      <dgm:t>
        <a:bodyPr/>
        <a:lstStyle/>
        <a:p>
          <a:endParaRPr lang="en-US"/>
        </a:p>
      </dgm:t>
    </dgm:pt>
    <dgm:pt modelId="{796A38C9-1AF4-4437-8D45-EA169B544395}" type="sibTrans" cxnId="{E32AAB2B-B879-45B1-BF4D-8F82F1D50FCC}">
      <dgm:prSet/>
      <dgm:spPr/>
      <dgm:t>
        <a:bodyPr/>
        <a:lstStyle/>
        <a:p>
          <a:endParaRPr lang="en-US"/>
        </a:p>
      </dgm:t>
    </dgm:pt>
    <dgm:pt modelId="{1CBE12B4-98F6-49F2-B7AF-D0679EFB272E}" type="pres">
      <dgm:prSet presAssocID="{84F29D1E-BAC1-41BE-93B1-DCC18A23424F}" presName="root" presStyleCnt="0">
        <dgm:presLayoutVars>
          <dgm:dir/>
          <dgm:resizeHandles val="exact"/>
        </dgm:presLayoutVars>
      </dgm:prSet>
      <dgm:spPr/>
    </dgm:pt>
    <dgm:pt modelId="{78E80CDD-3F9D-46C9-98D9-712182EB0908}" type="pres">
      <dgm:prSet presAssocID="{8B873328-22F5-4C81-89EC-AD952DCF6F4F}" presName="compNode" presStyleCnt="0"/>
      <dgm:spPr/>
    </dgm:pt>
    <dgm:pt modelId="{FECA8AB5-98A2-44AA-9F5F-E213D7D665EB}" type="pres">
      <dgm:prSet presAssocID="{8B873328-22F5-4C81-89EC-AD952DCF6F4F}"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Eyes"/>
        </a:ext>
      </dgm:extLst>
    </dgm:pt>
    <dgm:pt modelId="{2AE95265-0C21-4859-BD87-4F607604AADA}" type="pres">
      <dgm:prSet presAssocID="{8B873328-22F5-4C81-89EC-AD952DCF6F4F}" presName="spaceRect" presStyleCnt="0"/>
      <dgm:spPr/>
    </dgm:pt>
    <dgm:pt modelId="{84068233-82BC-42AA-BF19-308C5C8B0645}" type="pres">
      <dgm:prSet presAssocID="{8B873328-22F5-4C81-89EC-AD952DCF6F4F}" presName="textRect" presStyleLbl="revTx" presStyleIdx="0" presStyleCnt="4">
        <dgm:presLayoutVars>
          <dgm:chMax val="1"/>
          <dgm:chPref val="1"/>
        </dgm:presLayoutVars>
      </dgm:prSet>
      <dgm:spPr/>
    </dgm:pt>
    <dgm:pt modelId="{4D12A3E5-4176-478C-ACC8-19AC0F93DBCD}" type="pres">
      <dgm:prSet presAssocID="{FE135387-DCFA-4A7F-BA51-32A4ACDD669D}" presName="sibTrans" presStyleCnt="0"/>
      <dgm:spPr/>
    </dgm:pt>
    <dgm:pt modelId="{0ABE1466-CA6F-4818-AF04-D42AE6ECD1DE}" type="pres">
      <dgm:prSet presAssocID="{F468064F-3C31-42A5-9467-B58EADD77394}" presName="compNode" presStyleCnt="0"/>
      <dgm:spPr/>
    </dgm:pt>
    <dgm:pt modelId="{EB4DB21D-1502-4ECD-988D-33F613121721}" type="pres">
      <dgm:prSet presAssocID="{F468064F-3C31-42A5-9467-B58EADD7739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Questions"/>
        </a:ext>
      </dgm:extLst>
    </dgm:pt>
    <dgm:pt modelId="{54A88FB6-ABC2-488A-9D7A-D291D918C190}" type="pres">
      <dgm:prSet presAssocID="{F468064F-3C31-42A5-9467-B58EADD77394}" presName="spaceRect" presStyleCnt="0"/>
      <dgm:spPr/>
    </dgm:pt>
    <dgm:pt modelId="{09F88182-5DEB-47CB-B2C4-24D8062603E8}" type="pres">
      <dgm:prSet presAssocID="{F468064F-3C31-42A5-9467-B58EADD77394}" presName="textRect" presStyleLbl="revTx" presStyleIdx="1" presStyleCnt="4">
        <dgm:presLayoutVars>
          <dgm:chMax val="1"/>
          <dgm:chPref val="1"/>
        </dgm:presLayoutVars>
      </dgm:prSet>
      <dgm:spPr/>
    </dgm:pt>
    <dgm:pt modelId="{BD1C8F08-8BED-4515-81A6-A47F8D3E73DC}" type="pres">
      <dgm:prSet presAssocID="{9DEE6B54-720C-4D01-9FEF-E02C4111E4C1}" presName="sibTrans" presStyleCnt="0"/>
      <dgm:spPr/>
    </dgm:pt>
    <dgm:pt modelId="{6EDB8911-E1A1-4EE1-8ACE-29DFD99AFE73}" type="pres">
      <dgm:prSet presAssocID="{C1D403CA-E827-4B7F-A1EF-2EECC06F6F1E}" presName="compNode" presStyleCnt="0"/>
      <dgm:spPr/>
    </dgm:pt>
    <dgm:pt modelId="{5BA34359-275F-481C-B496-756A0F4B32D0}" type="pres">
      <dgm:prSet presAssocID="{C1D403CA-E827-4B7F-A1EF-2EECC06F6F1E}"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onnections"/>
        </a:ext>
      </dgm:extLst>
    </dgm:pt>
    <dgm:pt modelId="{C1F69519-B3B5-42A3-92C5-729E79ED9BE4}" type="pres">
      <dgm:prSet presAssocID="{C1D403CA-E827-4B7F-A1EF-2EECC06F6F1E}" presName="spaceRect" presStyleCnt="0"/>
      <dgm:spPr/>
    </dgm:pt>
    <dgm:pt modelId="{DDA407F7-EF1E-44D5-928B-A778EB575C66}" type="pres">
      <dgm:prSet presAssocID="{C1D403CA-E827-4B7F-A1EF-2EECC06F6F1E}" presName="textRect" presStyleLbl="revTx" presStyleIdx="2" presStyleCnt="4">
        <dgm:presLayoutVars>
          <dgm:chMax val="1"/>
          <dgm:chPref val="1"/>
        </dgm:presLayoutVars>
      </dgm:prSet>
      <dgm:spPr/>
    </dgm:pt>
    <dgm:pt modelId="{A001FE6B-46C7-48F7-9271-3BA9A5EBB84C}" type="pres">
      <dgm:prSet presAssocID="{DBB051DA-6573-46AF-8E91-12B7D847B9D0}" presName="sibTrans" presStyleCnt="0"/>
      <dgm:spPr/>
    </dgm:pt>
    <dgm:pt modelId="{D2A25D23-596E-4740-954C-0155664076D4}" type="pres">
      <dgm:prSet presAssocID="{C8B64FCA-94FA-44B8-9746-5F6EB79FE092}" presName="compNode" presStyleCnt="0"/>
      <dgm:spPr/>
    </dgm:pt>
    <dgm:pt modelId="{82890C1C-6F46-48D3-BC45-A9F87F5AFF71}" type="pres">
      <dgm:prSet presAssocID="{C8B64FCA-94FA-44B8-9746-5F6EB79FE092}"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Hierarchy"/>
        </a:ext>
      </dgm:extLst>
    </dgm:pt>
    <dgm:pt modelId="{4E6CD7DF-1957-4129-AB46-1157F2C6D2D7}" type="pres">
      <dgm:prSet presAssocID="{C8B64FCA-94FA-44B8-9746-5F6EB79FE092}" presName="spaceRect" presStyleCnt="0"/>
      <dgm:spPr/>
    </dgm:pt>
    <dgm:pt modelId="{B906D5D5-9487-4D0E-8A5D-C96AB216F790}" type="pres">
      <dgm:prSet presAssocID="{C8B64FCA-94FA-44B8-9746-5F6EB79FE092}" presName="textRect" presStyleLbl="revTx" presStyleIdx="3" presStyleCnt="4">
        <dgm:presLayoutVars>
          <dgm:chMax val="1"/>
          <dgm:chPref val="1"/>
        </dgm:presLayoutVars>
      </dgm:prSet>
      <dgm:spPr/>
    </dgm:pt>
  </dgm:ptLst>
  <dgm:cxnLst>
    <dgm:cxn modelId="{E32AAB2B-B879-45B1-BF4D-8F82F1D50FCC}" srcId="{84F29D1E-BAC1-41BE-93B1-DCC18A23424F}" destId="{C8B64FCA-94FA-44B8-9746-5F6EB79FE092}" srcOrd="3" destOrd="0" parTransId="{32C5B42E-99D7-452E-ADC3-00EAFF25D98F}" sibTransId="{796A38C9-1AF4-4437-8D45-EA169B544395}"/>
    <dgm:cxn modelId="{47FAAC62-E341-4072-B508-F0CDCEB98570}" type="presOf" srcId="{C8B64FCA-94FA-44B8-9746-5F6EB79FE092}" destId="{B906D5D5-9487-4D0E-8A5D-C96AB216F790}" srcOrd="0" destOrd="0" presId="urn:microsoft.com/office/officeart/2018/2/layout/IconLabelList"/>
    <dgm:cxn modelId="{281F7643-C93D-4D6A-BEA1-12931BC76068}" srcId="{84F29D1E-BAC1-41BE-93B1-DCC18A23424F}" destId="{8B873328-22F5-4C81-89EC-AD952DCF6F4F}" srcOrd="0" destOrd="0" parTransId="{F5CD6532-FDC0-4DFF-99FE-170E50CF2FA0}" sibTransId="{FE135387-DCFA-4A7F-BA51-32A4ACDD669D}"/>
    <dgm:cxn modelId="{912BEB4D-E8D6-4D95-BC05-71FAAECE9804}" type="presOf" srcId="{C1D403CA-E827-4B7F-A1EF-2EECC06F6F1E}" destId="{DDA407F7-EF1E-44D5-928B-A778EB575C66}" srcOrd="0" destOrd="0" presId="urn:microsoft.com/office/officeart/2018/2/layout/IconLabelList"/>
    <dgm:cxn modelId="{067D1D57-0B06-4827-9EDC-D5AB1A5D8FAD}" type="presOf" srcId="{84F29D1E-BAC1-41BE-93B1-DCC18A23424F}" destId="{1CBE12B4-98F6-49F2-B7AF-D0679EFB272E}" srcOrd="0" destOrd="0" presId="urn:microsoft.com/office/officeart/2018/2/layout/IconLabelList"/>
    <dgm:cxn modelId="{968EA892-9196-4953-AF52-60CE5EC195DC}" srcId="{84F29D1E-BAC1-41BE-93B1-DCC18A23424F}" destId="{C1D403CA-E827-4B7F-A1EF-2EECC06F6F1E}" srcOrd="2" destOrd="0" parTransId="{41BF14C3-0A9E-40EA-83E8-99B688A0C806}" sibTransId="{DBB051DA-6573-46AF-8E91-12B7D847B9D0}"/>
    <dgm:cxn modelId="{570FABB2-0AB6-4F7F-926F-6954B46B0C67}" type="presOf" srcId="{F468064F-3C31-42A5-9467-B58EADD77394}" destId="{09F88182-5DEB-47CB-B2C4-24D8062603E8}" srcOrd="0" destOrd="0" presId="urn:microsoft.com/office/officeart/2018/2/layout/IconLabelList"/>
    <dgm:cxn modelId="{068666E5-61DD-4135-AA95-EA8CA63C08D7}" type="presOf" srcId="{8B873328-22F5-4C81-89EC-AD952DCF6F4F}" destId="{84068233-82BC-42AA-BF19-308C5C8B0645}" srcOrd="0" destOrd="0" presId="urn:microsoft.com/office/officeart/2018/2/layout/IconLabelList"/>
    <dgm:cxn modelId="{96F836E8-F099-4679-A9DF-CE56CE49A84C}" srcId="{84F29D1E-BAC1-41BE-93B1-DCC18A23424F}" destId="{F468064F-3C31-42A5-9467-B58EADD77394}" srcOrd="1" destOrd="0" parTransId="{8754E276-EC80-4BB9-8F88-C94C0C2FA3E0}" sibTransId="{9DEE6B54-720C-4D01-9FEF-E02C4111E4C1}"/>
    <dgm:cxn modelId="{A6CA7E36-CD1C-4647-83BF-1AF2D3D7FFBF}" type="presParOf" srcId="{1CBE12B4-98F6-49F2-B7AF-D0679EFB272E}" destId="{78E80CDD-3F9D-46C9-98D9-712182EB0908}" srcOrd="0" destOrd="0" presId="urn:microsoft.com/office/officeart/2018/2/layout/IconLabelList"/>
    <dgm:cxn modelId="{7D0049FE-CF21-4174-8137-89D999C4F50B}" type="presParOf" srcId="{78E80CDD-3F9D-46C9-98D9-712182EB0908}" destId="{FECA8AB5-98A2-44AA-9F5F-E213D7D665EB}" srcOrd="0" destOrd="0" presId="urn:microsoft.com/office/officeart/2018/2/layout/IconLabelList"/>
    <dgm:cxn modelId="{E6515326-DB57-40FA-A386-9464ED5D6BE6}" type="presParOf" srcId="{78E80CDD-3F9D-46C9-98D9-712182EB0908}" destId="{2AE95265-0C21-4859-BD87-4F607604AADA}" srcOrd="1" destOrd="0" presId="urn:microsoft.com/office/officeart/2018/2/layout/IconLabelList"/>
    <dgm:cxn modelId="{0759331E-5683-489E-B360-E1642F61F744}" type="presParOf" srcId="{78E80CDD-3F9D-46C9-98D9-712182EB0908}" destId="{84068233-82BC-42AA-BF19-308C5C8B0645}" srcOrd="2" destOrd="0" presId="urn:microsoft.com/office/officeart/2018/2/layout/IconLabelList"/>
    <dgm:cxn modelId="{21AF2F15-411F-4DB1-A919-E0D39F363B7F}" type="presParOf" srcId="{1CBE12B4-98F6-49F2-B7AF-D0679EFB272E}" destId="{4D12A3E5-4176-478C-ACC8-19AC0F93DBCD}" srcOrd="1" destOrd="0" presId="urn:microsoft.com/office/officeart/2018/2/layout/IconLabelList"/>
    <dgm:cxn modelId="{62D66C24-7211-49C0-A90E-742B080A50CF}" type="presParOf" srcId="{1CBE12B4-98F6-49F2-B7AF-D0679EFB272E}" destId="{0ABE1466-CA6F-4818-AF04-D42AE6ECD1DE}" srcOrd="2" destOrd="0" presId="urn:microsoft.com/office/officeart/2018/2/layout/IconLabelList"/>
    <dgm:cxn modelId="{CD0EAA89-DBDA-4606-859F-5A0DB273B937}" type="presParOf" srcId="{0ABE1466-CA6F-4818-AF04-D42AE6ECD1DE}" destId="{EB4DB21D-1502-4ECD-988D-33F613121721}" srcOrd="0" destOrd="0" presId="urn:microsoft.com/office/officeart/2018/2/layout/IconLabelList"/>
    <dgm:cxn modelId="{41C3E0C1-8A25-4414-A446-C62176A16084}" type="presParOf" srcId="{0ABE1466-CA6F-4818-AF04-D42AE6ECD1DE}" destId="{54A88FB6-ABC2-488A-9D7A-D291D918C190}" srcOrd="1" destOrd="0" presId="urn:microsoft.com/office/officeart/2018/2/layout/IconLabelList"/>
    <dgm:cxn modelId="{F6119CF5-F026-49C8-AC86-8CD040E24FE8}" type="presParOf" srcId="{0ABE1466-CA6F-4818-AF04-D42AE6ECD1DE}" destId="{09F88182-5DEB-47CB-B2C4-24D8062603E8}" srcOrd="2" destOrd="0" presId="urn:microsoft.com/office/officeart/2018/2/layout/IconLabelList"/>
    <dgm:cxn modelId="{BDF9B078-4680-4AA5-BEF1-0997002019FA}" type="presParOf" srcId="{1CBE12B4-98F6-49F2-B7AF-D0679EFB272E}" destId="{BD1C8F08-8BED-4515-81A6-A47F8D3E73DC}" srcOrd="3" destOrd="0" presId="urn:microsoft.com/office/officeart/2018/2/layout/IconLabelList"/>
    <dgm:cxn modelId="{D21584B5-B18E-4C98-AE90-F36BD606D797}" type="presParOf" srcId="{1CBE12B4-98F6-49F2-B7AF-D0679EFB272E}" destId="{6EDB8911-E1A1-4EE1-8ACE-29DFD99AFE73}" srcOrd="4" destOrd="0" presId="urn:microsoft.com/office/officeart/2018/2/layout/IconLabelList"/>
    <dgm:cxn modelId="{B80D647B-D077-4B66-9B26-C920EF1AEF66}" type="presParOf" srcId="{6EDB8911-E1A1-4EE1-8ACE-29DFD99AFE73}" destId="{5BA34359-275F-481C-B496-756A0F4B32D0}" srcOrd="0" destOrd="0" presId="urn:microsoft.com/office/officeart/2018/2/layout/IconLabelList"/>
    <dgm:cxn modelId="{3EA252CE-EF74-4660-98D8-F8728CAD175A}" type="presParOf" srcId="{6EDB8911-E1A1-4EE1-8ACE-29DFD99AFE73}" destId="{C1F69519-B3B5-42A3-92C5-729E79ED9BE4}" srcOrd="1" destOrd="0" presId="urn:microsoft.com/office/officeart/2018/2/layout/IconLabelList"/>
    <dgm:cxn modelId="{021DF01C-A952-413C-A486-6EB5D9064DDB}" type="presParOf" srcId="{6EDB8911-E1A1-4EE1-8ACE-29DFD99AFE73}" destId="{DDA407F7-EF1E-44D5-928B-A778EB575C66}" srcOrd="2" destOrd="0" presId="urn:microsoft.com/office/officeart/2018/2/layout/IconLabelList"/>
    <dgm:cxn modelId="{9BCE3C47-B6DF-4021-972F-65E706A223D2}" type="presParOf" srcId="{1CBE12B4-98F6-49F2-B7AF-D0679EFB272E}" destId="{A001FE6B-46C7-48F7-9271-3BA9A5EBB84C}" srcOrd="5" destOrd="0" presId="urn:microsoft.com/office/officeart/2018/2/layout/IconLabelList"/>
    <dgm:cxn modelId="{5C3ABD9D-B147-4244-9BE4-FA92273F28E9}" type="presParOf" srcId="{1CBE12B4-98F6-49F2-B7AF-D0679EFB272E}" destId="{D2A25D23-596E-4740-954C-0155664076D4}" srcOrd="6" destOrd="0" presId="urn:microsoft.com/office/officeart/2018/2/layout/IconLabelList"/>
    <dgm:cxn modelId="{689F83A4-D2DA-46A5-B135-52A5EF9F65BD}" type="presParOf" srcId="{D2A25D23-596E-4740-954C-0155664076D4}" destId="{82890C1C-6F46-48D3-BC45-A9F87F5AFF71}" srcOrd="0" destOrd="0" presId="urn:microsoft.com/office/officeart/2018/2/layout/IconLabelList"/>
    <dgm:cxn modelId="{73298B24-9E4B-4BCC-8041-454A1333C52F}" type="presParOf" srcId="{D2A25D23-596E-4740-954C-0155664076D4}" destId="{4E6CD7DF-1957-4129-AB46-1157F2C6D2D7}" srcOrd="1" destOrd="0" presId="urn:microsoft.com/office/officeart/2018/2/layout/IconLabelList"/>
    <dgm:cxn modelId="{367E2156-BEC5-4335-B8E7-168C3663569F}" type="presParOf" srcId="{D2A25D23-596E-4740-954C-0155664076D4}" destId="{B906D5D5-9487-4D0E-8A5D-C96AB216F790}"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78A5D6F-63B9-4A25-96C5-FA9F0F1C1B7B}" type="doc">
      <dgm:prSet loTypeId="urn:microsoft.com/office/officeart/2005/8/layout/vProcess5" loCatId="process" qsTypeId="urn:microsoft.com/office/officeart/2005/8/quickstyle/simple1" qsCatId="simple" csTypeId="urn:microsoft.com/office/officeart/2005/8/colors/colorful5" csCatId="colorful"/>
      <dgm:spPr/>
      <dgm:t>
        <a:bodyPr/>
        <a:lstStyle/>
        <a:p>
          <a:endParaRPr lang="en-US"/>
        </a:p>
      </dgm:t>
    </dgm:pt>
    <dgm:pt modelId="{E0BC17E5-0BA5-44E0-888B-822EF6BD8257}">
      <dgm:prSet/>
      <dgm:spPr/>
      <dgm:t>
        <a:bodyPr/>
        <a:lstStyle/>
        <a:p>
          <a:r>
            <a:rPr lang="en-US" dirty="0"/>
            <a:t>What are the implications for society, healthcare and the health care professions?</a:t>
          </a:r>
        </a:p>
      </dgm:t>
    </dgm:pt>
    <dgm:pt modelId="{68D959FC-1122-42F2-BFF5-97D6669BEBFF}" type="parTrans" cxnId="{5A2F28CC-F09B-46F8-AED6-5763CEBBA5E3}">
      <dgm:prSet/>
      <dgm:spPr/>
      <dgm:t>
        <a:bodyPr/>
        <a:lstStyle/>
        <a:p>
          <a:endParaRPr lang="en-US"/>
        </a:p>
      </dgm:t>
    </dgm:pt>
    <dgm:pt modelId="{4F8892D9-BB00-4AF9-B282-3B331F90381C}" type="sibTrans" cxnId="{5A2F28CC-F09B-46F8-AED6-5763CEBBA5E3}">
      <dgm:prSet/>
      <dgm:spPr/>
      <dgm:t>
        <a:bodyPr/>
        <a:lstStyle/>
        <a:p>
          <a:endParaRPr lang="en-US" dirty="0"/>
        </a:p>
      </dgm:t>
    </dgm:pt>
    <dgm:pt modelId="{7A07DF19-101F-49DA-A87C-4B556FEF8B51}">
      <dgm:prSet/>
      <dgm:spPr/>
      <dgm:t>
        <a:bodyPr/>
        <a:lstStyle/>
        <a:p>
          <a:r>
            <a:rPr lang="en-US" dirty="0"/>
            <a:t>If parts of the scenario are desirable what actions need to be taken to increase the chances of  it happening?</a:t>
          </a:r>
        </a:p>
      </dgm:t>
    </dgm:pt>
    <dgm:pt modelId="{0AAD02F5-4796-46CC-8A51-16ADE6C008DA}" type="parTrans" cxnId="{200A79EF-3195-437C-A503-582B6C95A7C7}">
      <dgm:prSet/>
      <dgm:spPr/>
      <dgm:t>
        <a:bodyPr/>
        <a:lstStyle/>
        <a:p>
          <a:endParaRPr lang="en-US"/>
        </a:p>
      </dgm:t>
    </dgm:pt>
    <dgm:pt modelId="{10AC5128-EAB1-4D6B-B16E-B70B6379BED8}" type="sibTrans" cxnId="{200A79EF-3195-437C-A503-582B6C95A7C7}">
      <dgm:prSet/>
      <dgm:spPr/>
      <dgm:t>
        <a:bodyPr/>
        <a:lstStyle/>
        <a:p>
          <a:endParaRPr lang="en-US" dirty="0"/>
        </a:p>
      </dgm:t>
    </dgm:pt>
    <dgm:pt modelId="{E91DC421-6491-4D22-911B-30BA13FAD6D9}">
      <dgm:prSet/>
      <dgm:spPr/>
      <dgm:t>
        <a:bodyPr/>
        <a:lstStyle/>
        <a:p>
          <a:r>
            <a:rPr lang="en-US" dirty="0"/>
            <a:t>If parts are undesirable what actions need to be taken to prevent them from happening?</a:t>
          </a:r>
        </a:p>
      </dgm:t>
    </dgm:pt>
    <dgm:pt modelId="{ABE2C798-C636-4367-9F73-FA6E72490BD0}" type="parTrans" cxnId="{A8C0BF92-038A-4567-B431-8F3681A166E2}">
      <dgm:prSet/>
      <dgm:spPr/>
      <dgm:t>
        <a:bodyPr/>
        <a:lstStyle/>
        <a:p>
          <a:endParaRPr lang="en-US"/>
        </a:p>
      </dgm:t>
    </dgm:pt>
    <dgm:pt modelId="{E99B62F1-44B0-4799-B72B-2389D6BD5A07}" type="sibTrans" cxnId="{A8C0BF92-038A-4567-B431-8F3681A166E2}">
      <dgm:prSet/>
      <dgm:spPr/>
      <dgm:t>
        <a:bodyPr/>
        <a:lstStyle/>
        <a:p>
          <a:endParaRPr lang="en-US"/>
        </a:p>
      </dgm:t>
    </dgm:pt>
    <dgm:pt modelId="{594BD2BB-EB8C-455F-81CE-0F4B0808F942}" type="pres">
      <dgm:prSet presAssocID="{E78A5D6F-63B9-4A25-96C5-FA9F0F1C1B7B}" presName="outerComposite" presStyleCnt="0">
        <dgm:presLayoutVars>
          <dgm:chMax val="5"/>
          <dgm:dir/>
          <dgm:resizeHandles val="exact"/>
        </dgm:presLayoutVars>
      </dgm:prSet>
      <dgm:spPr/>
    </dgm:pt>
    <dgm:pt modelId="{932A31DE-BD5C-4968-A131-C54D97CCBCFB}" type="pres">
      <dgm:prSet presAssocID="{E78A5D6F-63B9-4A25-96C5-FA9F0F1C1B7B}" presName="dummyMaxCanvas" presStyleCnt="0">
        <dgm:presLayoutVars/>
      </dgm:prSet>
      <dgm:spPr/>
    </dgm:pt>
    <dgm:pt modelId="{F8D57A6E-9B66-4DDC-A4F7-3571540EFAF6}" type="pres">
      <dgm:prSet presAssocID="{E78A5D6F-63B9-4A25-96C5-FA9F0F1C1B7B}" presName="ThreeNodes_1" presStyleLbl="node1" presStyleIdx="0" presStyleCnt="3">
        <dgm:presLayoutVars>
          <dgm:bulletEnabled val="1"/>
        </dgm:presLayoutVars>
      </dgm:prSet>
      <dgm:spPr/>
    </dgm:pt>
    <dgm:pt modelId="{82A27034-4A4C-4960-9A4D-B13035577B09}" type="pres">
      <dgm:prSet presAssocID="{E78A5D6F-63B9-4A25-96C5-FA9F0F1C1B7B}" presName="ThreeNodes_2" presStyleLbl="node1" presStyleIdx="1" presStyleCnt="3">
        <dgm:presLayoutVars>
          <dgm:bulletEnabled val="1"/>
        </dgm:presLayoutVars>
      </dgm:prSet>
      <dgm:spPr/>
    </dgm:pt>
    <dgm:pt modelId="{AAE1441E-50FD-417F-BBEE-7D444F44CD7A}" type="pres">
      <dgm:prSet presAssocID="{E78A5D6F-63B9-4A25-96C5-FA9F0F1C1B7B}" presName="ThreeNodes_3" presStyleLbl="node1" presStyleIdx="2" presStyleCnt="3">
        <dgm:presLayoutVars>
          <dgm:bulletEnabled val="1"/>
        </dgm:presLayoutVars>
      </dgm:prSet>
      <dgm:spPr/>
    </dgm:pt>
    <dgm:pt modelId="{B929070B-C49F-44CB-9BB1-8BC3AC83DEB8}" type="pres">
      <dgm:prSet presAssocID="{E78A5D6F-63B9-4A25-96C5-FA9F0F1C1B7B}" presName="ThreeConn_1-2" presStyleLbl="fgAccFollowNode1" presStyleIdx="0" presStyleCnt="2">
        <dgm:presLayoutVars>
          <dgm:bulletEnabled val="1"/>
        </dgm:presLayoutVars>
      </dgm:prSet>
      <dgm:spPr/>
    </dgm:pt>
    <dgm:pt modelId="{DF7584E6-CF90-41B1-9B51-CFAA042B1DAE}" type="pres">
      <dgm:prSet presAssocID="{E78A5D6F-63B9-4A25-96C5-FA9F0F1C1B7B}" presName="ThreeConn_2-3" presStyleLbl="fgAccFollowNode1" presStyleIdx="1" presStyleCnt="2">
        <dgm:presLayoutVars>
          <dgm:bulletEnabled val="1"/>
        </dgm:presLayoutVars>
      </dgm:prSet>
      <dgm:spPr/>
    </dgm:pt>
    <dgm:pt modelId="{E57FD23C-8C38-48BD-8A61-85E24DF1A198}" type="pres">
      <dgm:prSet presAssocID="{E78A5D6F-63B9-4A25-96C5-FA9F0F1C1B7B}" presName="ThreeNodes_1_text" presStyleLbl="node1" presStyleIdx="2" presStyleCnt="3">
        <dgm:presLayoutVars>
          <dgm:bulletEnabled val="1"/>
        </dgm:presLayoutVars>
      </dgm:prSet>
      <dgm:spPr/>
    </dgm:pt>
    <dgm:pt modelId="{EB92D3BA-0FE8-48DC-B15A-0873FC02C137}" type="pres">
      <dgm:prSet presAssocID="{E78A5D6F-63B9-4A25-96C5-FA9F0F1C1B7B}" presName="ThreeNodes_2_text" presStyleLbl="node1" presStyleIdx="2" presStyleCnt="3">
        <dgm:presLayoutVars>
          <dgm:bulletEnabled val="1"/>
        </dgm:presLayoutVars>
      </dgm:prSet>
      <dgm:spPr/>
    </dgm:pt>
    <dgm:pt modelId="{630DFF52-2D1C-4B95-9FDB-688EC58C789C}" type="pres">
      <dgm:prSet presAssocID="{E78A5D6F-63B9-4A25-96C5-FA9F0F1C1B7B}" presName="ThreeNodes_3_text" presStyleLbl="node1" presStyleIdx="2" presStyleCnt="3">
        <dgm:presLayoutVars>
          <dgm:bulletEnabled val="1"/>
        </dgm:presLayoutVars>
      </dgm:prSet>
      <dgm:spPr/>
    </dgm:pt>
  </dgm:ptLst>
  <dgm:cxnLst>
    <dgm:cxn modelId="{08215506-741E-4C36-B12F-62F07E8562B3}" type="presOf" srcId="{4F8892D9-BB00-4AF9-B282-3B331F90381C}" destId="{B929070B-C49F-44CB-9BB1-8BC3AC83DEB8}" srcOrd="0" destOrd="0" presId="urn:microsoft.com/office/officeart/2005/8/layout/vProcess5"/>
    <dgm:cxn modelId="{A86F3F1B-F742-451E-968B-36B804A36B67}" type="presOf" srcId="{E78A5D6F-63B9-4A25-96C5-FA9F0F1C1B7B}" destId="{594BD2BB-EB8C-455F-81CE-0F4B0808F942}" srcOrd="0" destOrd="0" presId="urn:microsoft.com/office/officeart/2005/8/layout/vProcess5"/>
    <dgm:cxn modelId="{44BE455D-8DB8-4E97-8652-0A2BA9E0B424}" type="presOf" srcId="{E0BC17E5-0BA5-44E0-888B-822EF6BD8257}" destId="{F8D57A6E-9B66-4DDC-A4F7-3571540EFAF6}" srcOrd="0" destOrd="0" presId="urn:microsoft.com/office/officeart/2005/8/layout/vProcess5"/>
    <dgm:cxn modelId="{4DABDD86-E44C-48A3-BB0F-1FDAB82CA803}" type="presOf" srcId="{10AC5128-EAB1-4D6B-B16E-B70B6379BED8}" destId="{DF7584E6-CF90-41B1-9B51-CFAA042B1DAE}" srcOrd="0" destOrd="0" presId="urn:microsoft.com/office/officeart/2005/8/layout/vProcess5"/>
    <dgm:cxn modelId="{A8C0BF92-038A-4567-B431-8F3681A166E2}" srcId="{E78A5D6F-63B9-4A25-96C5-FA9F0F1C1B7B}" destId="{E91DC421-6491-4D22-911B-30BA13FAD6D9}" srcOrd="2" destOrd="0" parTransId="{ABE2C798-C636-4367-9F73-FA6E72490BD0}" sibTransId="{E99B62F1-44B0-4799-B72B-2389D6BD5A07}"/>
    <dgm:cxn modelId="{0367D6C1-FC42-4F5A-8BF2-7DC0EB96D1D1}" type="presOf" srcId="{7A07DF19-101F-49DA-A87C-4B556FEF8B51}" destId="{82A27034-4A4C-4960-9A4D-B13035577B09}" srcOrd="0" destOrd="0" presId="urn:microsoft.com/office/officeart/2005/8/layout/vProcess5"/>
    <dgm:cxn modelId="{5A2F28CC-F09B-46F8-AED6-5763CEBBA5E3}" srcId="{E78A5D6F-63B9-4A25-96C5-FA9F0F1C1B7B}" destId="{E0BC17E5-0BA5-44E0-888B-822EF6BD8257}" srcOrd="0" destOrd="0" parTransId="{68D959FC-1122-42F2-BFF5-97D6669BEBFF}" sibTransId="{4F8892D9-BB00-4AF9-B282-3B331F90381C}"/>
    <dgm:cxn modelId="{C67477E4-F892-44B6-8DF3-259737256482}" type="presOf" srcId="{E0BC17E5-0BA5-44E0-888B-822EF6BD8257}" destId="{E57FD23C-8C38-48BD-8A61-85E24DF1A198}" srcOrd="1" destOrd="0" presId="urn:microsoft.com/office/officeart/2005/8/layout/vProcess5"/>
    <dgm:cxn modelId="{200A79EF-3195-437C-A503-582B6C95A7C7}" srcId="{E78A5D6F-63B9-4A25-96C5-FA9F0F1C1B7B}" destId="{7A07DF19-101F-49DA-A87C-4B556FEF8B51}" srcOrd="1" destOrd="0" parTransId="{0AAD02F5-4796-46CC-8A51-16ADE6C008DA}" sibTransId="{10AC5128-EAB1-4D6B-B16E-B70B6379BED8}"/>
    <dgm:cxn modelId="{4F3CBCF1-29CA-42B4-9C59-9612DF9CCC67}" type="presOf" srcId="{E91DC421-6491-4D22-911B-30BA13FAD6D9}" destId="{630DFF52-2D1C-4B95-9FDB-688EC58C789C}" srcOrd="1" destOrd="0" presId="urn:microsoft.com/office/officeart/2005/8/layout/vProcess5"/>
    <dgm:cxn modelId="{EDBA9CF2-45C2-421E-86EA-5700591C5560}" type="presOf" srcId="{E91DC421-6491-4D22-911B-30BA13FAD6D9}" destId="{AAE1441E-50FD-417F-BBEE-7D444F44CD7A}" srcOrd="0" destOrd="0" presId="urn:microsoft.com/office/officeart/2005/8/layout/vProcess5"/>
    <dgm:cxn modelId="{86EA76F6-5E87-423D-A7FA-F1A13E1B8BCB}" type="presOf" srcId="{7A07DF19-101F-49DA-A87C-4B556FEF8B51}" destId="{EB92D3BA-0FE8-48DC-B15A-0873FC02C137}" srcOrd="1" destOrd="0" presId="urn:microsoft.com/office/officeart/2005/8/layout/vProcess5"/>
    <dgm:cxn modelId="{FE02120D-7FBA-4683-A5B2-B9997BF32868}" type="presParOf" srcId="{594BD2BB-EB8C-455F-81CE-0F4B0808F942}" destId="{932A31DE-BD5C-4968-A131-C54D97CCBCFB}" srcOrd="0" destOrd="0" presId="urn:microsoft.com/office/officeart/2005/8/layout/vProcess5"/>
    <dgm:cxn modelId="{260CB0A7-694E-4136-A0CD-A5241A41D15E}" type="presParOf" srcId="{594BD2BB-EB8C-455F-81CE-0F4B0808F942}" destId="{F8D57A6E-9B66-4DDC-A4F7-3571540EFAF6}" srcOrd="1" destOrd="0" presId="urn:microsoft.com/office/officeart/2005/8/layout/vProcess5"/>
    <dgm:cxn modelId="{55F8D4DE-C27B-441C-8AFC-F1DDA12228F2}" type="presParOf" srcId="{594BD2BB-EB8C-455F-81CE-0F4B0808F942}" destId="{82A27034-4A4C-4960-9A4D-B13035577B09}" srcOrd="2" destOrd="0" presId="urn:microsoft.com/office/officeart/2005/8/layout/vProcess5"/>
    <dgm:cxn modelId="{7754FF38-0E64-4D8C-8ADE-19926B56D722}" type="presParOf" srcId="{594BD2BB-EB8C-455F-81CE-0F4B0808F942}" destId="{AAE1441E-50FD-417F-BBEE-7D444F44CD7A}" srcOrd="3" destOrd="0" presId="urn:microsoft.com/office/officeart/2005/8/layout/vProcess5"/>
    <dgm:cxn modelId="{CD384F33-AF4E-4D71-B0E2-6CA7995811B6}" type="presParOf" srcId="{594BD2BB-EB8C-455F-81CE-0F4B0808F942}" destId="{B929070B-C49F-44CB-9BB1-8BC3AC83DEB8}" srcOrd="4" destOrd="0" presId="urn:microsoft.com/office/officeart/2005/8/layout/vProcess5"/>
    <dgm:cxn modelId="{17C5EBE1-B848-448E-A407-8D3408B62F19}" type="presParOf" srcId="{594BD2BB-EB8C-455F-81CE-0F4B0808F942}" destId="{DF7584E6-CF90-41B1-9B51-CFAA042B1DAE}" srcOrd="5" destOrd="0" presId="urn:microsoft.com/office/officeart/2005/8/layout/vProcess5"/>
    <dgm:cxn modelId="{B9E77B10-8CF4-42B4-8140-4A27155962B6}" type="presParOf" srcId="{594BD2BB-EB8C-455F-81CE-0F4B0808F942}" destId="{E57FD23C-8C38-48BD-8A61-85E24DF1A198}" srcOrd="6" destOrd="0" presId="urn:microsoft.com/office/officeart/2005/8/layout/vProcess5"/>
    <dgm:cxn modelId="{D72674F8-625A-45D3-9E79-F0B1963487CD}" type="presParOf" srcId="{594BD2BB-EB8C-455F-81CE-0F4B0808F942}" destId="{EB92D3BA-0FE8-48DC-B15A-0873FC02C137}" srcOrd="7" destOrd="0" presId="urn:microsoft.com/office/officeart/2005/8/layout/vProcess5"/>
    <dgm:cxn modelId="{B1049BDA-0F98-4E0A-B300-25F9BE8265CB}" type="presParOf" srcId="{594BD2BB-EB8C-455F-81CE-0F4B0808F942}" destId="{630DFF52-2D1C-4B95-9FDB-688EC58C789C}"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6D00EFD4-C3F5-407B-A29F-97E7465511DB}" type="doc">
      <dgm:prSet loTypeId="urn:microsoft.com/office/officeart/2018/2/layout/IconLabelList" loCatId="icon" qsTypeId="urn:microsoft.com/office/officeart/2005/8/quickstyle/simple1" qsCatId="simple" csTypeId="urn:microsoft.com/office/officeart/2005/8/colors/accent1_2" csCatId="accent1" phldr="1"/>
      <dgm:spPr/>
      <dgm:t>
        <a:bodyPr/>
        <a:lstStyle/>
        <a:p>
          <a:endParaRPr lang="en-US"/>
        </a:p>
      </dgm:t>
    </dgm:pt>
    <dgm:pt modelId="{92838F22-659C-461F-94B1-481B0B8BA4ED}">
      <dgm:prSet/>
      <dgm:spPr/>
      <dgm:t>
        <a:bodyPr/>
        <a:lstStyle/>
        <a:p>
          <a:pPr>
            <a:lnSpc>
              <a:spcPct val="100000"/>
            </a:lnSpc>
          </a:pPr>
          <a:r>
            <a:rPr lang="en-US" dirty="0"/>
            <a:t>Navigate change efforts with the creative power of Appreciation, Influence and Control.</a:t>
          </a:r>
        </a:p>
      </dgm:t>
    </dgm:pt>
    <dgm:pt modelId="{93903883-B933-48FF-B259-2E1102C50204}" type="parTrans" cxnId="{97786B7E-3A8D-4400-A779-5115367256C5}">
      <dgm:prSet/>
      <dgm:spPr/>
      <dgm:t>
        <a:bodyPr/>
        <a:lstStyle/>
        <a:p>
          <a:endParaRPr lang="en-US"/>
        </a:p>
      </dgm:t>
    </dgm:pt>
    <dgm:pt modelId="{73AC6ADB-7CCA-4179-A716-D952FB4B4932}" type="sibTrans" cxnId="{97786B7E-3A8D-4400-A779-5115367256C5}">
      <dgm:prSet/>
      <dgm:spPr/>
      <dgm:t>
        <a:bodyPr/>
        <a:lstStyle/>
        <a:p>
          <a:endParaRPr lang="en-US"/>
        </a:p>
      </dgm:t>
    </dgm:pt>
    <dgm:pt modelId="{BB0B60D4-F4E8-4A99-9C8B-7E7DE8447648}">
      <dgm:prSet/>
      <dgm:spPr/>
      <dgm:t>
        <a:bodyPr/>
        <a:lstStyle/>
        <a:p>
          <a:pPr>
            <a:lnSpc>
              <a:spcPct val="100000"/>
            </a:lnSpc>
          </a:pPr>
          <a:r>
            <a:rPr lang="en-US" dirty="0"/>
            <a:t>Be clear and intentional about a professional and/ or an organizational leadership legacy.</a:t>
          </a:r>
        </a:p>
      </dgm:t>
    </dgm:pt>
    <dgm:pt modelId="{E90FF96B-043F-4123-AC74-B8A4F7F788EF}" type="parTrans" cxnId="{0D82E14A-87DC-45E6-B638-8DE3D3FBF80E}">
      <dgm:prSet/>
      <dgm:spPr/>
      <dgm:t>
        <a:bodyPr/>
        <a:lstStyle/>
        <a:p>
          <a:endParaRPr lang="en-US"/>
        </a:p>
      </dgm:t>
    </dgm:pt>
    <dgm:pt modelId="{206ECE46-8D30-4EA6-A42A-B5FABCC299A1}" type="sibTrans" cxnId="{0D82E14A-87DC-45E6-B638-8DE3D3FBF80E}">
      <dgm:prSet/>
      <dgm:spPr/>
      <dgm:t>
        <a:bodyPr/>
        <a:lstStyle/>
        <a:p>
          <a:endParaRPr lang="en-US"/>
        </a:p>
      </dgm:t>
    </dgm:pt>
    <dgm:pt modelId="{FA3379B0-C401-475E-8C00-1DA007CD5880}">
      <dgm:prSet/>
      <dgm:spPr/>
      <dgm:t>
        <a:bodyPr/>
        <a:lstStyle/>
        <a:p>
          <a:pPr>
            <a:lnSpc>
              <a:spcPct val="100000"/>
            </a:lnSpc>
          </a:pPr>
          <a:r>
            <a:rPr lang="en-US" dirty="0"/>
            <a:t>Make a pledge to future generations.</a:t>
          </a:r>
        </a:p>
      </dgm:t>
    </dgm:pt>
    <dgm:pt modelId="{DD386660-8362-48EB-A3AC-91AA9BC5BBAE}" type="parTrans" cxnId="{B9054E77-6738-4B09-B714-C410796DB971}">
      <dgm:prSet/>
      <dgm:spPr/>
      <dgm:t>
        <a:bodyPr/>
        <a:lstStyle/>
        <a:p>
          <a:endParaRPr lang="en-US"/>
        </a:p>
      </dgm:t>
    </dgm:pt>
    <dgm:pt modelId="{87F17051-95D5-4821-BA21-6ECD50A46927}" type="sibTrans" cxnId="{B9054E77-6738-4B09-B714-C410796DB971}">
      <dgm:prSet/>
      <dgm:spPr/>
      <dgm:t>
        <a:bodyPr/>
        <a:lstStyle/>
        <a:p>
          <a:endParaRPr lang="en-US"/>
        </a:p>
      </dgm:t>
    </dgm:pt>
    <dgm:pt modelId="{3F9830CE-AF1A-48EB-B962-D19A578007F1}">
      <dgm:prSet/>
      <dgm:spPr/>
      <dgm:t>
        <a:bodyPr/>
        <a:lstStyle/>
        <a:p>
          <a:pPr>
            <a:lnSpc>
              <a:spcPct val="100000"/>
            </a:lnSpc>
          </a:pPr>
          <a:r>
            <a:rPr lang="en-US" dirty="0"/>
            <a:t>Explore the ANA Innovation Enterprise resources and spread the word about your innovation contributions.</a:t>
          </a:r>
        </a:p>
      </dgm:t>
    </dgm:pt>
    <dgm:pt modelId="{DD8CBB0A-1F72-4813-B765-63C08F4162A3}" type="parTrans" cxnId="{8DC06B7C-58AC-4215-9936-CADBBCE2188A}">
      <dgm:prSet/>
      <dgm:spPr/>
      <dgm:t>
        <a:bodyPr/>
        <a:lstStyle/>
        <a:p>
          <a:endParaRPr lang="en-US"/>
        </a:p>
      </dgm:t>
    </dgm:pt>
    <dgm:pt modelId="{A2C1B9CA-2C47-4489-925A-99A2BD03AA1D}" type="sibTrans" cxnId="{8DC06B7C-58AC-4215-9936-CADBBCE2188A}">
      <dgm:prSet/>
      <dgm:spPr/>
      <dgm:t>
        <a:bodyPr/>
        <a:lstStyle/>
        <a:p>
          <a:endParaRPr lang="en-US"/>
        </a:p>
      </dgm:t>
    </dgm:pt>
    <dgm:pt modelId="{ED9C0AAB-A9BC-41EF-BC0D-F975D98D9BC4}" type="pres">
      <dgm:prSet presAssocID="{6D00EFD4-C3F5-407B-A29F-97E7465511DB}" presName="root" presStyleCnt="0">
        <dgm:presLayoutVars>
          <dgm:dir/>
          <dgm:resizeHandles val="exact"/>
        </dgm:presLayoutVars>
      </dgm:prSet>
      <dgm:spPr/>
    </dgm:pt>
    <dgm:pt modelId="{1D478163-D806-4297-9CB5-BD43B8337F6B}" type="pres">
      <dgm:prSet presAssocID="{92838F22-659C-461F-94B1-481B0B8BA4ED}" presName="compNode" presStyleCnt="0"/>
      <dgm:spPr/>
    </dgm:pt>
    <dgm:pt modelId="{E811F9CD-3D6B-4C04-8AF1-01680EFC74D2}" type="pres">
      <dgm:prSet presAssocID="{92838F22-659C-461F-94B1-481B0B8BA4ED}"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Connections"/>
        </a:ext>
      </dgm:extLst>
    </dgm:pt>
    <dgm:pt modelId="{8CD0FD99-16F6-4A57-AB91-DD6EFEA11D6F}" type="pres">
      <dgm:prSet presAssocID="{92838F22-659C-461F-94B1-481B0B8BA4ED}" presName="spaceRect" presStyleCnt="0"/>
      <dgm:spPr/>
    </dgm:pt>
    <dgm:pt modelId="{E1DD1742-E6E0-4C34-9A05-6110CD72B068}" type="pres">
      <dgm:prSet presAssocID="{92838F22-659C-461F-94B1-481B0B8BA4ED}" presName="textRect" presStyleLbl="revTx" presStyleIdx="0" presStyleCnt="4">
        <dgm:presLayoutVars>
          <dgm:chMax val="1"/>
          <dgm:chPref val="1"/>
        </dgm:presLayoutVars>
      </dgm:prSet>
      <dgm:spPr/>
    </dgm:pt>
    <dgm:pt modelId="{3F4BE58D-54AD-487B-98FB-9CA4C362C993}" type="pres">
      <dgm:prSet presAssocID="{73AC6ADB-7CCA-4179-A716-D952FB4B4932}" presName="sibTrans" presStyleCnt="0"/>
      <dgm:spPr/>
    </dgm:pt>
    <dgm:pt modelId="{DE52CBB5-0695-4B03-8146-825415D9A0E4}" type="pres">
      <dgm:prSet presAssocID="{BB0B60D4-F4E8-4A99-9C8B-7E7DE8447648}" presName="compNode" presStyleCnt="0"/>
      <dgm:spPr/>
    </dgm:pt>
    <dgm:pt modelId="{EA380F47-3E7B-4807-B02E-71D18CA8C691}" type="pres">
      <dgm:prSet presAssocID="{BB0B60D4-F4E8-4A99-9C8B-7E7DE8447648}"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Hierarchy"/>
        </a:ext>
      </dgm:extLst>
    </dgm:pt>
    <dgm:pt modelId="{243D115F-AC8B-472B-887A-E2E2CA3D940C}" type="pres">
      <dgm:prSet presAssocID="{BB0B60D4-F4E8-4A99-9C8B-7E7DE8447648}" presName="spaceRect" presStyleCnt="0"/>
      <dgm:spPr/>
    </dgm:pt>
    <dgm:pt modelId="{5C3B1159-16BA-4775-9E95-27FE3BDE2AD3}" type="pres">
      <dgm:prSet presAssocID="{BB0B60D4-F4E8-4A99-9C8B-7E7DE8447648}" presName="textRect" presStyleLbl="revTx" presStyleIdx="1" presStyleCnt="4">
        <dgm:presLayoutVars>
          <dgm:chMax val="1"/>
          <dgm:chPref val="1"/>
        </dgm:presLayoutVars>
      </dgm:prSet>
      <dgm:spPr/>
    </dgm:pt>
    <dgm:pt modelId="{F847EB79-49F1-4CFF-9ED0-A5D601A25F21}" type="pres">
      <dgm:prSet presAssocID="{206ECE46-8D30-4EA6-A42A-B5FABCC299A1}" presName="sibTrans" presStyleCnt="0"/>
      <dgm:spPr/>
    </dgm:pt>
    <dgm:pt modelId="{B1FEF75D-A131-45C8-B0E3-F721EE6B512B}" type="pres">
      <dgm:prSet presAssocID="{FA3379B0-C401-475E-8C00-1DA007CD5880}" presName="compNode" presStyleCnt="0"/>
      <dgm:spPr/>
    </dgm:pt>
    <dgm:pt modelId="{41F0A422-A369-47BC-AAC2-47A26F0D1C44}" type="pres">
      <dgm:prSet presAssocID="{FA3379B0-C401-475E-8C00-1DA007CD5880}"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Open Hand with Plant"/>
        </a:ext>
      </dgm:extLst>
    </dgm:pt>
    <dgm:pt modelId="{E0FE5124-380D-4502-9081-7626303ED4B0}" type="pres">
      <dgm:prSet presAssocID="{FA3379B0-C401-475E-8C00-1DA007CD5880}" presName="spaceRect" presStyleCnt="0"/>
      <dgm:spPr/>
    </dgm:pt>
    <dgm:pt modelId="{4A24399A-1A60-4A21-BDDB-3B9F29D596E6}" type="pres">
      <dgm:prSet presAssocID="{FA3379B0-C401-475E-8C00-1DA007CD5880}" presName="textRect" presStyleLbl="revTx" presStyleIdx="2" presStyleCnt="4">
        <dgm:presLayoutVars>
          <dgm:chMax val="1"/>
          <dgm:chPref val="1"/>
        </dgm:presLayoutVars>
      </dgm:prSet>
      <dgm:spPr/>
    </dgm:pt>
    <dgm:pt modelId="{E1CECC66-FCED-4A30-A71A-04E85B6A628E}" type="pres">
      <dgm:prSet presAssocID="{87F17051-95D5-4821-BA21-6ECD50A46927}" presName="sibTrans" presStyleCnt="0"/>
      <dgm:spPr/>
    </dgm:pt>
    <dgm:pt modelId="{DDE51957-1AED-44E0-B5C8-E5843D3CBEBF}" type="pres">
      <dgm:prSet presAssocID="{3F9830CE-AF1A-48EB-B962-D19A578007F1}" presName="compNode" presStyleCnt="0"/>
      <dgm:spPr/>
    </dgm:pt>
    <dgm:pt modelId="{48452067-0AC5-4BD6-821B-4D8482E57085}" type="pres">
      <dgm:prSet presAssocID="{3F9830CE-AF1A-48EB-B962-D19A578007F1}"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Lightbulb"/>
        </a:ext>
      </dgm:extLst>
    </dgm:pt>
    <dgm:pt modelId="{D66437B9-1493-4443-AB62-169A18BCB6ED}" type="pres">
      <dgm:prSet presAssocID="{3F9830CE-AF1A-48EB-B962-D19A578007F1}" presName="spaceRect" presStyleCnt="0"/>
      <dgm:spPr/>
    </dgm:pt>
    <dgm:pt modelId="{B7199B12-5046-432A-A989-F1EC36001168}" type="pres">
      <dgm:prSet presAssocID="{3F9830CE-AF1A-48EB-B962-D19A578007F1}" presName="textRect" presStyleLbl="revTx" presStyleIdx="3" presStyleCnt="4">
        <dgm:presLayoutVars>
          <dgm:chMax val="1"/>
          <dgm:chPref val="1"/>
        </dgm:presLayoutVars>
      </dgm:prSet>
      <dgm:spPr/>
    </dgm:pt>
  </dgm:ptLst>
  <dgm:cxnLst>
    <dgm:cxn modelId="{1E83EA30-45FD-441A-A026-18D1547BA556}" type="presOf" srcId="{6D00EFD4-C3F5-407B-A29F-97E7465511DB}" destId="{ED9C0AAB-A9BC-41EF-BC0D-F975D98D9BC4}" srcOrd="0" destOrd="0" presId="urn:microsoft.com/office/officeart/2018/2/layout/IconLabelList"/>
    <dgm:cxn modelId="{0D82E14A-87DC-45E6-B638-8DE3D3FBF80E}" srcId="{6D00EFD4-C3F5-407B-A29F-97E7465511DB}" destId="{BB0B60D4-F4E8-4A99-9C8B-7E7DE8447648}" srcOrd="1" destOrd="0" parTransId="{E90FF96B-043F-4123-AC74-B8A4F7F788EF}" sibTransId="{206ECE46-8D30-4EA6-A42A-B5FABCC299A1}"/>
    <dgm:cxn modelId="{9A70B16E-F635-4962-B8E5-4E5A0381A4C7}" type="presOf" srcId="{3F9830CE-AF1A-48EB-B962-D19A578007F1}" destId="{B7199B12-5046-432A-A989-F1EC36001168}" srcOrd="0" destOrd="0" presId="urn:microsoft.com/office/officeart/2018/2/layout/IconLabelList"/>
    <dgm:cxn modelId="{B9054E77-6738-4B09-B714-C410796DB971}" srcId="{6D00EFD4-C3F5-407B-A29F-97E7465511DB}" destId="{FA3379B0-C401-475E-8C00-1DA007CD5880}" srcOrd="2" destOrd="0" parTransId="{DD386660-8362-48EB-A3AC-91AA9BC5BBAE}" sibTransId="{87F17051-95D5-4821-BA21-6ECD50A46927}"/>
    <dgm:cxn modelId="{8DC06B7C-58AC-4215-9936-CADBBCE2188A}" srcId="{6D00EFD4-C3F5-407B-A29F-97E7465511DB}" destId="{3F9830CE-AF1A-48EB-B962-D19A578007F1}" srcOrd="3" destOrd="0" parTransId="{DD8CBB0A-1F72-4813-B765-63C08F4162A3}" sibTransId="{A2C1B9CA-2C47-4489-925A-99A2BD03AA1D}"/>
    <dgm:cxn modelId="{97786B7E-3A8D-4400-A779-5115367256C5}" srcId="{6D00EFD4-C3F5-407B-A29F-97E7465511DB}" destId="{92838F22-659C-461F-94B1-481B0B8BA4ED}" srcOrd="0" destOrd="0" parTransId="{93903883-B933-48FF-B259-2E1102C50204}" sibTransId="{73AC6ADB-7CCA-4179-A716-D952FB4B4932}"/>
    <dgm:cxn modelId="{DEE3A0D0-19D5-4411-A190-7733E509F1F9}" type="presOf" srcId="{FA3379B0-C401-475E-8C00-1DA007CD5880}" destId="{4A24399A-1A60-4A21-BDDB-3B9F29D596E6}" srcOrd="0" destOrd="0" presId="urn:microsoft.com/office/officeart/2018/2/layout/IconLabelList"/>
    <dgm:cxn modelId="{454B10DE-1940-40A4-A68A-874CDB515C0A}" type="presOf" srcId="{92838F22-659C-461F-94B1-481B0B8BA4ED}" destId="{E1DD1742-E6E0-4C34-9A05-6110CD72B068}" srcOrd="0" destOrd="0" presId="urn:microsoft.com/office/officeart/2018/2/layout/IconLabelList"/>
    <dgm:cxn modelId="{EB6776EC-5900-4C39-85C4-F8D52FE650FA}" type="presOf" srcId="{BB0B60D4-F4E8-4A99-9C8B-7E7DE8447648}" destId="{5C3B1159-16BA-4775-9E95-27FE3BDE2AD3}" srcOrd="0" destOrd="0" presId="urn:microsoft.com/office/officeart/2018/2/layout/IconLabelList"/>
    <dgm:cxn modelId="{FD7BE9E5-5F6A-480D-BC57-EEB286E2E97A}" type="presParOf" srcId="{ED9C0AAB-A9BC-41EF-BC0D-F975D98D9BC4}" destId="{1D478163-D806-4297-9CB5-BD43B8337F6B}" srcOrd="0" destOrd="0" presId="urn:microsoft.com/office/officeart/2018/2/layout/IconLabelList"/>
    <dgm:cxn modelId="{65E493D7-11B3-4945-9021-17EC8044AC3D}" type="presParOf" srcId="{1D478163-D806-4297-9CB5-BD43B8337F6B}" destId="{E811F9CD-3D6B-4C04-8AF1-01680EFC74D2}" srcOrd="0" destOrd="0" presId="urn:microsoft.com/office/officeart/2018/2/layout/IconLabelList"/>
    <dgm:cxn modelId="{007A561F-3FED-4A6D-9205-51D9EF65FD5C}" type="presParOf" srcId="{1D478163-D806-4297-9CB5-BD43B8337F6B}" destId="{8CD0FD99-16F6-4A57-AB91-DD6EFEA11D6F}" srcOrd="1" destOrd="0" presId="urn:microsoft.com/office/officeart/2018/2/layout/IconLabelList"/>
    <dgm:cxn modelId="{CE973DB8-F80E-44A8-A6A2-3B48FBEE9B91}" type="presParOf" srcId="{1D478163-D806-4297-9CB5-BD43B8337F6B}" destId="{E1DD1742-E6E0-4C34-9A05-6110CD72B068}" srcOrd="2" destOrd="0" presId="urn:microsoft.com/office/officeart/2018/2/layout/IconLabelList"/>
    <dgm:cxn modelId="{C9935B68-09CB-4278-9BEC-8A29C9449FE4}" type="presParOf" srcId="{ED9C0AAB-A9BC-41EF-BC0D-F975D98D9BC4}" destId="{3F4BE58D-54AD-487B-98FB-9CA4C362C993}" srcOrd="1" destOrd="0" presId="urn:microsoft.com/office/officeart/2018/2/layout/IconLabelList"/>
    <dgm:cxn modelId="{BF44AB33-A608-441F-91AF-D1F6D2C25DE1}" type="presParOf" srcId="{ED9C0AAB-A9BC-41EF-BC0D-F975D98D9BC4}" destId="{DE52CBB5-0695-4B03-8146-825415D9A0E4}" srcOrd="2" destOrd="0" presId="urn:microsoft.com/office/officeart/2018/2/layout/IconLabelList"/>
    <dgm:cxn modelId="{0B975CA6-8694-4D79-8AD5-E386409BE590}" type="presParOf" srcId="{DE52CBB5-0695-4B03-8146-825415D9A0E4}" destId="{EA380F47-3E7B-4807-B02E-71D18CA8C691}" srcOrd="0" destOrd="0" presId="urn:microsoft.com/office/officeart/2018/2/layout/IconLabelList"/>
    <dgm:cxn modelId="{6C6B841A-285F-4418-9D2F-3D9BC7D78254}" type="presParOf" srcId="{DE52CBB5-0695-4B03-8146-825415D9A0E4}" destId="{243D115F-AC8B-472B-887A-E2E2CA3D940C}" srcOrd="1" destOrd="0" presId="urn:microsoft.com/office/officeart/2018/2/layout/IconLabelList"/>
    <dgm:cxn modelId="{F858B49C-EB04-4DCA-AA27-56DC91D06818}" type="presParOf" srcId="{DE52CBB5-0695-4B03-8146-825415D9A0E4}" destId="{5C3B1159-16BA-4775-9E95-27FE3BDE2AD3}" srcOrd="2" destOrd="0" presId="urn:microsoft.com/office/officeart/2018/2/layout/IconLabelList"/>
    <dgm:cxn modelId="{0791E485-DC39-4F8B-B1BE-A19B4966431B}" type="presParOf" srcId="{ED9C0AAB-A9BC-41EF-BC0D-F975D98D9BC4}" destId="{F847EB79-49F1-4CFF-9ED0-A5D601A25F21}" srcOrd="3" destOrd="0" presId="urn:microsoft.com/office/officeart/2018/2/layout/IconLabelList"/>
    <dgm:cxn modelId="{6E8FB106-ED1B-442B-A228-87B6F46DD893}" type="presParOf" srcId="{ED9C0AAB-A9BC-41EF-BC0D-F975D98D9BC4}" destId="{B1FEF75D-A131-45C8-B0E3-F721EE6B512B}" srcOrd="4" destOrd="0" presId="urn:microsoft.com/office/officeart/2018/2/layout/IconLabelList"/>
    <dgm:cxn modelId="{3858C0C7-441E-4FB5-BB9A-94479E4E9E7F}" type="presParOf" srcId="{B1FEF75D-A131-45C8-B0E3-F721EE6B512B}" destId="{41F0A422-A369-47BC-AAC2-47A26F0D1C44}" srcOrd="0" destOrd="0" presId="urn:microsoft.com/office/officeart/2018/2/layout/IconLabelList"/>
    <dgm:cxn modelId="{D0FB03F4-4825-41CC-B703-A66E82435C13}" type="presParOf" srcId="{B1FEF75D-A131-45C8-B0E3-F721EE6B512B}" destId="{E0FE5124-380D-4502-9081-7626303ED4B0}" srcOrd="1" destOrd="0" presId="urn:microsoft.com/office/officeart/2018/2/layout/IconLabelList"/>
    <dgm:cxn modelId="{D37C6FB9-8055-4064-B71D-A66CD0ADC0CF}" type="presParOf" srcId="{B1FEF75D-A131-45C8-B0E3-F721EE6B512B}" destId="{4A24399A-1A60-4A21-BDDB-3B9F29D596E6}" srcOrd="2" destOrd="0" presId="urn:microsoft.com/office/officeart/2018/2/layout/IconLabelList"/>
    <dgm:cxn modelId="{BEC2B0EF-6988-4DD9-94F2-2678A1E8847A}" type="presParOf" srcId="{ED9C0AAB-A9BC-41EF-BC0D-F975D98D9BC4}" destId="{E1CECC66-FCED-4A30-A71A-04E85B6A628E}" srcOrd="5" destOrd="0" presId="urn:microsoft.com/office/officeart/2018/2/layout/IconLabelList"/>
    <dgm:cxn modelId="{FFD59166-E5C1-4DA5-B24C-FADD2BCF81E8}" type="presParOf" srcId="{ED9C0AAB-A9BC-41EF-BC0D-F975D98D9BC4}" destId="{DDE51957-1AED-44E0-B5C8-E5843D3CBEBF}" srcOrd="6" destOrd="0" presId="urn:microsoft.com/office/officeart/2018/2/layout/IconLabelList"/>
    <dgm:cxn modelId="{52A0DC0A-4498-4807-AF50-C3D3BDF135B6}" type="presParOf" srcId="{DDE51957-1AED-44E0-B5C8-E5843D3CBEBF}" destId="{48452067-0AC5-4BD6-821B-4D8482E57085}" srcOrd="0" destOrd="0" presId="urn:microsoft.com/office/officeart/2018/2/layout/IconLabelList"/>
    <dgm:cxn modelId="{8C259DBB-8952-4259-A890-BD53CB5EA2C4}" type="presParOf" srcId="{DDE51957-1AED-44E0-B5C8-E5843D3CBEBF}" destId="{D66437B9-1493-4443-AB62-169A18BCB6ED}" srcOrd="1" destOrd="0" presId="urn:microsoft.com/office/officeart/2018/2/layout/IconLabelList"/>
    <dgm:cxn modelId="{F2EEA849-D4A5-4E85-A059-B6CA60A92832}" type="presParOf" srcId="{DDE51957-1AED-44E0-B5C8-E5843D3CBEBF}" destId="{B7199B12-5046-432A-A989-F1EC36001168}"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A2A485-F772-4B05-B34B-22960100C491}">
      <dsp:nvSpPr>
        <dsp:cNvPr id="0" name=""/>
        <dsp:cNvSpPr/>
      </dsp:nvSpPr>
      <dsp:spPr>
        <a:xfrm>
          <a:off x="849587" y="698178"/>
          <a:ext cx="978380" cy="97838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06D7946-8462-475E-A96B-7854DF887B1F}">
      <dsp:nvSpPr>
        <dsp:cNvPr id="0" name=""/>
        <dsp:cNvSpPr/>
      </dsp:nvSpPr>
      <dsp:spPr>
        <a:xfrm>
          <a:off x="251687" y="1976293"/>
          <a:ext cx="217417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kern="1200" dirty="0"/>
            <a:t>Know your personal, and your organization’s orientation toward time.</a:t>
          </a:r>
        </a:p>
      </dsp:txBody>
      <dsp:txXfrm>
        <a:off x="251687" y="1976293"/>
        <a:ext cx="2174179" cy="720000"/>
      </dsp:txXfrm>
    </dsp:sp>
    <dsp:sp modelId="{638660FE-15EF-4E21-AE67-20116AEC4B7A}">
      <dsp:nvSpPr>
        <dsp:cNvPr id="0" name=""/>
        <dsp:cNvSpPr/>
      </dsp:nvSpPr>
      <dsp:spPr>
        <a:xfrm>
          <a:off x="3404248" y="698178"/>
          <a:ext cx="978380" cy="97838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BAAEABA-CBAC-487B-B6F9-C4B0423E44C3}">
      <dsp:nvSpPr>
        <dsp:cNvPr id="0" name=""/>
        <dsp:cNvSpPr/>
      </dsp:nvSpPr>
      <dsp:spPr>
        <a:xfrm>
          <a:off x="2806349" y="1976293"/>
          <a:ext cx="217417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kern="1200" dirty="0"/>
            <a:t>Develop future fluency and literacy skills.</a:t>
          </a:r>
        </a:p>
      </dsp:txBody>
      <dsp:txXfrm>
        <a:off x="2806349" y="1976293"/>
        <a:ext cx="2174179" cy="720000"/>
      </dsp:txXfrm>
    </dsp:sp>
    <dsp:sp modelId="{8BF61C00-D6A8-43A6-9486-9EAC1C269BA1}">
      <dsp:nvSpPr>
        <dsp:cNvPr id="0" name=""/>
        <dsp:cNvSpPr/>
      </dsp:nvSpPr>
      <dsp:spPr>
        <a:xfrm>
          <a:off x="5958909" y="698178"/>
          <a:ext cx="978380" cy="97838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DDDDE49-F54A-404C-A5A8-80CF24945AF8}">
      <dsp:nvSpPr>
        <dsp:cNvPr id="0" name=""/>
        <dsp:cNvSpPr/>
      </dsp:nvSpPr>
      <dsp:spPr>
        <a:xfrm>
          <a:off x="5361010" y="1976293"/>
          <a:ext cx="217417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533400">
            <a:lnSpc>
              <a:spcPct val="100000"/>
            </a:lnSpc>
            <a:spcBef>
              <a:spcPct val="0"/>
            </a:spcBef>
            <a:spcAft>
              <a:spcPct val="35000"/>
            </a:spcAft>
            <a:buNone/>
          </a:pPr>
          <a:r>
            <a:rPr lang="en-US" sz="1200" kern="1200" dirty="0"/>
            <a:t>Appreciate the value of innovation, design, and hybrid thinking to support foresight leadership.</a:t>
          </a:r>
        </a:p>
      </dsp:txBody>
      <dsp:txXfrm>
        <a:off x="5361010" y="1976293"/>
        <a:ext cx="2174179" cy="720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CA8AB5-98A2-44AA-9F5F-E213D7D665EB}">
      <dsp:nvSpPr>
        <dsp:cNvPr id="0" name=""/>
        <dsp:cNvSpPr/>
      </dsp:nvSpPr>
      <dsp:spPr>
        <a:xfrm>
          <a:off x="434833" y="1337703"/>
          <a:ext cx="707167" cy="70716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4068233-82BC-42AA-BF19-308C5C8B0645}">
      <dsp:nvSpPr>
        <dsp:cNvPr id="0" name=""/>
        <dsp:cNvSpPr/>
      </dsp:nvSpPr>
      <dsp:spPr>
        <a:xfrm>
          <a:off x="2675" y="2300903"/>
          <a:ext cx="1571484" cy="62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Appreciate the use of vision-based scenarios.</a:t>
          </a:r>
        </a:p>
      </dsp:txBody>
      <dsp:txXfrm>
        <a:off x="2675" y="2300903"/>
        <a:ext cx="1571484" cy="628593"/>
      </dsp:txXfrm>
    </dsp:sp>
    <dsp:sp modelId="{EB4DB21D-1502-4ECD-988D-33F613121721}">
      <dsp:nvSpPr>
        <dsp:cNvPr id="0" name=""/>
        <dsp:cNvSpPr/>
      </dsp:nvSpPr>
      <dsp:spPr>
        <a:xfrm>
          <a:off x="2281327" y="1337703"/>
          <a:ext cx="707167" cy="70716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9F88182-5DEB-47CB-B2C4-24D8062603E8}">
      <dsp:nvSpPr>
        <dsp:cNvPr id="0" name=""/>
        <dsp:cNvSpPr/>
      </dsp:nvSpPr>
      <dsp:spPr>
        <a:xfrm>
          <a:off x="1849169" y="2300903"/>
          <a:ext cx="1571484" cy="62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Stimulate strategic conversations about espoused visions looking backwards from the future.</a:t>
          </a:r>
        </a:p>
      </dsp:txBody>
      <dsp:txXfrm>
        <a:off x="1849169" y="2300903"/>
        <a:ext cx="1571484" cy="628593"/>
      </dsp:txXfrm>
    </dsp:sp>
    <dsp:sp modelId="{5BA34359-275F-481C-B496-756A0F4B32D0}">
      <dsp:nvSpPr>
        <dsp:cNvPr id="0" name=""/>
        <dsp:cNvSpPr/>
      </dsp:nvSpPr>
      <dsp:spPr>
        <a:xfrm>
          <a:off x="4127822" y="1337703"/>
          <a:ext cx="707167" cy="70716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DA407F7-EF1E-44D5-928B-A778EB575C66}">
      <dsp:nvSpPr>
        <dsp:cNvPr id="0" name=""/>
        <dsp:cNvSpPr/>
      </dsp:nvSpPr>
      <dsp:spPr>
        <a:xfrm>
          <a:off x="3695663" y="2300903"/>
          <a:ext cx="1571484" cy="62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Navigate change efforts with the creative power of Appreciation, Influence and Control.</a:t>
          </a:r>
        </a:p>
      </dsp:txBody>
      <dsp:txXfrm>
        <a:off x="3695663" y="2300903"/>
        <a:ext cx="1571484" cy="628593"/>
      </dsp:txXfrm>
    </dsp:sp>
    <dsp:sp modelId="{82890C1C-6F46-48D3-BC45-A9F87F5AFF71}">
      <dsp:nvSpPr>
        <dsp:cNvPr id="0" name=""/>
        <dsp:cNvSpPr/>
      </dsp:nvSpPr>
      <dsp:spPr>
        <a:xfrm>
          <a:off x="5974316" y="1337703"/>
          <a:ext cx="707167" cy="70716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906D5D5-9487-4D0E-8A5D-C96AB216F790}">
      <dsp:nvSpPr>
        <dsp:cNvPr id="0" name=""/>
        <dsp:cNvSpPr/>
      </dsp:nvSpPr>
      <dsp:spPr>
        <a:xfrm>
          <a:off x="5542158" y="2300903"/>
          <a:ext cx="1571484" cy="62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Be clear and intentional about a professional and/ or an organizational leadership legacy.</a:t>
          </a:r>
        </a:p>
      </dsp:txBody>
      <dsp:txXfrm>
        <a:off x="5542158" y="2300903"/>
        <a:ext cx="1571484" cy="62859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D57A6E-9B66-4DDC-A4F7-3571540EFAF6}">
      <dsp:nvSpPr>
        <dsp:cNvPr id="0" name=""/>
        <dsp:cNvSpPr/>
      </dsp:nvSpPr>
      <dsp:spPr>
        <a:xfrm>
          <a:off x="0" y="0"/>
          <a:ext cx="6703695" cy="1305763"/>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What are the implications for society, healthcare and the health care professions?</a:t>
          </a:r>
        </a:p>
      </dsp:txBody>
      <dsp:txXfrm>
        <a:off x="38244" y="38244"/>
        <a:ext cx="5294675" cy="1229275"/>
      </dsp:txXfrm>
    </dsp:sp>
    <dsp:sp modelId="{82A27034-4A4C-4960-9A4D-B13035577B09}">
      <dsp:nvSpPr>
        <dsp:cNvPr id="0" name=""/>
        <dsp:cNvSpPr/>
      </dsp:nvSpPr>
      <dsp:spPr>
        <a:xfrm>
          <a:off x="591502" y="1523390"/>
          <a:ext cx="6703695" cy="1305763"/>
        </a:xfrm>
        <a:prstGeom prst="roundRect">
          <a:avLst>
            <a:gd name="adj" fmla="val 10000"/>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If parts of the scenario are desirable what actions need to be taken to increase the chances of  it happening?</a:t>
          </a:r>
        </a:p>
      </dsp:txBody>
      <dsp:txXfrm>
        <a:off x="629746" y="1561634"/>
        <a:ext cx="5186958" cy="1229275"/>
      </dsp:txXfrm>
    </dsp:sp>
    <dsp:sp modelId="{AAE1441E-50FD-417F-BBEE-7D444F44CD7A}">
      <dsp:nvSpPr>
        <dsp:cNvPr id="0" name=""/>
        <dsp:cNvSpPr/>
      </dsp:nvSpPr>
      <dsp:spPr>
        <a:xfrm>
          <a:off x="1183004" y="3046780"/>
          <a:ext cx="6703695" cy="1305763"/>
        </a:xfrm>
        <a:prstGeom prst="roundRect">
          <a:avLst>
            <a:gd name="adj" fmla="val 10000"/>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l" defTabSz="1066800">
            <a:lnSpc>
              <a:spcPct val="90000"/>
            </a:lnSpc>
            <a:spcBef>
              <a:spcPct val="0"/>
            </a:spcBef>
            <a:spcAft>
              <a:spcPct val="35000"/>
            </a:spcAft>
            <a:buNone/>
          </a:pPr>
          <a:r>
            <a:rPr lang="en-US" sz="2400" kern="1200" dirty="0"/>
            <a:t>If parts are undesirable what actions need to be taken to prevent them from happening?</a:t>
          </a:r>
        </a:p>
      </dsp:txBody>
      <dsp:txXfrm>
        <a:off x="1221248" y="3085024"/>
        <a:ext cx="5186958" cy="1229275"/>
      </dsp:txXfrm>
    </dsp:sp>
    <dsp:sp modelId="{B929070B-C49F-44CB-9BB1-8BC3AC83DEB8}">
      <dsp:nvSpPr>
        <dsp:cNvPr id="0" name=""/>
        <dsp:cNvSpPr/>
      </dsp:nvSpPr>
      <dsp:spPr>
        <a:xfrm>
          <a:off x="5854948" y="990203"/>
          <a:ext cx="848746" cy="848746"/>
        </a:xfrm>
        <a:prstGeom prst="downArrow">
          <a:avLst>
            <a:gd name="adj1" fmla="val 55000"/>
            <a:gd name="adj2" fmla="val 45000"/>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dirty="0"/>
        </a:p>
      </dsp:txBody>
      <dsp:txXfrm>
        <a:off x="6045916" y="990203"/>
        <a:ext cx="466810" cy="638681"/>
      </dsp:txXfrm>
    </dsp:sp>
    <dsp:sp modelId="{DF7584E6-CF90-41B1-9B51-CFAA042B1DAE}">
      <dsp:nvSpPr>
        <dsp:cNvPr id="0" name=""/>
        <dsp:cNvSpPr/>
      </dsp:nvSpPr>
      <dsp:spPr>
        <a:xfrm>
          <a:off x="6446451" y="2504889"/>
          <a:ext cx="848746" cy="848746"/>
        </a:xfrm>
        <a:prstGeom prst="downArrow">
          <a:avLst>
            <a:gd name="adj1" fmla="val 55000"/>
            <a:gd name="adj2" fmla="val 45000"/>
          </a:avLst>
        </a:prstGeom>
        <a:solidFill>
          <a:schemeClr val="accent5">
            <a:tint val="40000"/>
            <a:alpha val="90000"/>
            <a:hueOff val="-6739762"/>
            <a:satOff val="-22832"/>
            <a:lumOff val="-2928"/>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1600200">
            <a:lnSpc>
              <a:spcPct val="90000"/>
            </a:lnSpc>
            <a:spcBef>
              <a:spcPct val="0"/>
            </a:spcBef>
            <a:spcAft>
              <a:spcPct val="35000"/>
            </a:spcAft>
            <a:buNone/>
          </a:pPr>
          <a:endParaRPr lang="en-US" sz="3600" kern="1200" dirty="0"/>
        </a:p>
      </dsp:txBody>
      <dsp:txXfrm>
        <a:off x="6637419" y="2504889"/>
        <a:ext cx="466810" cy="6386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11F9CD-3D6B-4C04-8AF1-01680EFC74D2}">
      <dsp:nvSpPr>
        <dsp:cNvPr id="0" name=""/>
        <dsp:cNvSpPr/>
      </dsp:nvSpPr>
      <dsp:spPr>
        <a:xfrm>
          <a:off x="434833" y="1337703"/>
          <a:ext cx="707167" cy="70716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DD1742-E6E0-4C34-9A05-6110CD72B068}">
      <dsp:nvSpPr>
        <dsp:cNvPr id="0" name=""/>
        <dsp:cNvSpPr/>
      </dsp:nvSpPr>
      <dsp:spPr>
        <a:xfrm>
          <a:off x="2675" y="2300903"/>
          <a:ext cx="1571484" cy="62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Navigate change efforts with the creative power of Appreciation, Influence and Control.</a:t>
          </a:r>
        </a:p>
      </dsp:txBody>
      <dsp:txXfrm>
        <a:off x="2675" y="2300903"/>
        <a:ext cx="1571484" cy="628593"/>
      </dsp:txXfrm>
    </dsp:sp>
    <dsp:sp modelId="{EA380F47-3E7B-4807-B02E-71D18CA8C691}">
      <dsp:nvSpPr>
        <dsp:cNvPr id="0" name=""/>
        <dsp:cNvSpPr/>
      </dsp:nvSpPr>
      <dsp:spPr>
        <a:xfrm>
          <a:off x="2281327" y="1337703"/>
          <a:ext cx="707167" cy="70716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5C3B1159-16BA-4775-9E95-27FE3BDE2AD3}">
      <dsp:nvSpPr>
        <dsp:cNvPr id="0" name=""/>
        <dsp:cNvSpPr/>
      </dsp:nvSpPr>
      <dsp:spPr>
        <a:xfrm>
          <a:off x="1849169" y="2300903"/>
          <a:ext cx="1571484" cy="62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Be clear and intentional about a professional and/ or an organizational leadership legacy.</a:t>
          </a:r>
        </a:p>
      </dsp:txBody>
      <dsp:txXfrm>
        <a:off x="1849169" y="2300903"/>
        <a:ext cx="1571484" cy="628593"/>
      </dsp:txXfrm>
    </dsp:sp>
    <dsp:sp modelId="{41F0A422-A369-47BC-AAC2-47A26F0D1C44}">
      <dsp:nvSpPr>
        <dsp:cNvPr id="0" name=""/>
        <dsp:cNvSpPr/>
      </dsp:nvSpPr>
      <dsp:spPr>
        <a:xfrm>
          <a:off x="4127822" y="1337703"/>
          <a:ext cx="707167" cy="70716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A24399A-1A60-4A21-BDDB-3B9F29D596E6}">
      <dsp:nvSpPr>
        <dsp:cNvPr id="0" name=""/>
        <dsp:cNvSpPr/>
      </dsp:nvSpPr>
      <dsp:spPr>
        <a:xfrm>
          <a:off x="3695663" y="2300903"/>
          <a:ext cx="1571484" cy="62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Make a pledge to future generations.</a:t>
          </a:r>
        </a:p>
      </dsp:txBody>
      <dsp:txXfrm>
        <a:off x="3695663" y="2300903"/>
        <a:ext cx="1571484" cy="628593"/>
      </dsp:txXfrm>
    </dsp:sp>
    <dsp:sp modelId="{48452067-0AC5-4BD6-821B-4D8482E57085}">
      <dsp:nvSpPr>
        <dsp:cNvPr id="0" name=""/>
        <dsp:cNvSpPr/>
      </dsp:nvSpPr>
      <dsp:spPr>
        <a:xfrm>
          <a:off x="5974316" y="1337703"/>
          <a:ext cx="707167" cy="70716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7199B12-5046-432A-A989-F1EC36001168}">
      <dsp:nvSpPr>
        <dsp:cNvPr id="0" name=""/>
        <dsp:cNvSpPr/>
      </dsp:nvSpPr>
      <dsp:spPr>
        <a:xfrm>
          <a:off x="5542158" y="2300903"/>
          <a:ext cx="1571484" cy="62859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US" sz="1100" kern="1200" dirty="0"/>
            <a:t>Explore the ANA Innovation Enterprise resources and spread the word about your innovation contributions.</a:t>
          </a:r>
        </a:p>
      </dsp:txBody>
      <dsp:txXfrm>
        <a:off x="5542158" y="2300903"/>
        <a:ext cx="1571484" cy="628593"/>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layout4.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92492D-41C3-4C38-8EE9-2339F82774D2}" type="datetimeFigureOut">
              <a:rPr lang="en-US" smtClean="0"/>
              <a:t>2/29/2024</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150F691-1C1E-4903-82BE-085793BC0A93}" type="slidenum">
              <a:rPr lang="en-US" smtClean="0"/>
              <a:t>‹#›</a:t>
            </a:fld>
            <a:endParaRPr lang="en-US" dirty="0"/>
          </a:p>
        </p:txBody>
      </p:sp>
    </p:spTree>
    <p:extLst>
      <p:ext uri="{BB962C8B-B14F-4D97-AF65-F5344CB8AC3E}">
        <p14:creationId xmlns:p14="http://schemas.microsoft.com/office/powerpoint/2010/main" val="20521053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a:extLst>
              <a:ext uri="{FF2B5EF4-FFF2-40B4-BE49-F238E27FC236}">
                <a16:creationId xmlns:a16="http://schemas.microsoft.com/office/drawing/2014/main" id="{135D233E-F4CC-B999-0553-84773FAA8A6A}"/>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
        <p:nvSpPr>
          <p:cNvPr id="66563" name="Rectangle 3">
            <a:extLst>
              <a:ext uri="{FF2B5EF4-FFF2-40B4-BE49-F238E27FC236}">
                <a16:creationId xmlns:a16="http://schemas.microsoft.com/office/drawing/2014/main" id="{D96E319B-66EB-969D-8E37-6F852D0F71F2}"/>
              </a:ext>
            </a:extLst>
          </p:cNvPr>
          <p:cNvSpPr>
            <a:spLocks noGrp="1" noRot="1" noChangeAspect="1" noChangeArrowheads="1" noTextEdit="1"/>
          </p:cNvSpPr>
          <p:nvPr>
            <p:ph type="sldImg"/>
          </p:nvPr>
        </p:nvSpPr>
        <p:spPr>
          <a:ln cap="flat"/>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1443038" y="1171575"/>
            <a:ext cx="4216400" cy="3162300"/>
          </a:xfrm>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People become future blind when they become Lost and trapped in yesterday’s decisions, choices and consequences this results in many of us becoming  risk averse. Second some us feel betrayed by expectations  when we realize we have to negotiate the expectations of our  youth with the realities and experience of life. Another factor that contributes to future blindness is the fact that social  systems once protective are destabilizing.  Additionally, people today are often overwhelmed with information and decisions and sometimes we become bewildered by change, complexity and discontinuities.  As a result Dr. Hudson observes that many people develop a discourse of regret versus hope.  It is the job of a leader to shift the nature of discourse in an organization to one of hope, inspiration, aspiration and vision.  Creating a vision of the future that touches, moves and inspires people in an organization involves the develop of foresight leadership. Foresight is the antidote to being future blind. The development of foresight pre-supposes that leaders develop actively develop and master the art and science of anticipation that is associated with the development of future literacy skills. There are a number of resources available to help leaders activate and develop their foresight leadership skills. </a:t>
            </a: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defTabSz="941192">
              <a:spcBef>
                <a:spcPct val="0"/>
              </a:spcBef>
              <a:defRPr/>
            </a:pPr>
            <a:fld id="{043B55A0-73D9-44C1-9C07-FEA982466E44}" type="slidenum">
              <a:rPr lang="en-US" altLang="en-US">
                <a:solidFill>
                  <a:prstClr val="black"/>
                </a:solidFill>
              </a:rPr>
              <a:pPr defTabSz="941192">
                <a:spcBef>
                  <a:spcPct val="0"/>
                </a:spcBef>
                <a:defRPr/>
              </a:pPr>
              <a:t>14</a:t>
            </a:fld>
            <a:endParaRPr lang="en-US" altLang="en-US" dirty="0">
              <a:solidFill>
                <a:prstClr val="black"/>
              </a:solidFill>
            </a:endParaRPr>
          </a:p>
        </p:txBody>
      </p:sp>
    </p:spTree>
    <p:extLst>
      <p:ext uri="{BB962C8B-B14F-4D97-AF65-F5344CB8AC3E}">
        <p14:creationId xmlns:p14="http://schemas.microsoft.com/office/powerpoint/2010/main" val="14460451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xfrm>
            <a:off x="1443038" y="1171575"/>
            <a:ext cx="4216400" cy="3162300"/>
          </a:xfrm>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People become future blind when they become Lost and trapped in yesterday’s decisions, choices and consequences this results in many of us becoming  risk averse. Second some us feel betrayed by expectations  when we realize we have to negotiate the expectations of our  youth with the realities and experience of life. Another factor that contributes to future blindness is the fact that social  systems once protective are destabilizing.  Additionally people today are often overwhelmed with information and decisions and sometimes we become bewildered by change, complexity and discontinuities.  As a result Dr. Hudson observes that many people develop a discourse of regret versus hope.  It is the job of a leader to shift the nature of discourse in an organization to one of hope, inspiration, aspiration and vision.  Creating a vision of the future that touches, moves and inspires people in an organization involves the develop of foresight leadership. Foresight is the antidote to being future blind. The development of foresight pre-supposes that leaders develop actively develop and master the art and science of anticipation that is associated with the development of future literacy skills. There are a number of resources available to help leaders activate and develop their foresight leadership skills. </a:t>
            </a: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64718" indent="-294122">
              <a:spcBef>
                <a:spcPct val="30000"/>
              </a:spcBef>
              <a:defRPr sz="1200">
                <a:solidFill>
                  <a:schemeClr val="tx1"/>
                </a:solidFill>
                <a:latin typeface="Arial" panose="020B0604020202020204" pitchFamily="34" charset="0"/>
              </a:defRPr>
            </a:lvl2pPr>
            <a:lvl3pPr marL="1176490" indent="-235298">
              <a:spcBef>
                <a:spcPct val="30000"/>
              </a:spcBef>
              <a:defRPr sz="1200">
                <a:solidFill>
                  <a:schemeClr val="tx1"/>
                </a:solidFill>
                <a:latin typeface="Arial" panose="020B0604020202020204" pitchFamily="34" charset="0"/>
              </a:defRPr>
            </a:lvl3pPr>
            <a:lvl4pPr marL="1647086" indent="-235298">
              <a:spcBef>
                <a:spcPct val="30000"/>
              </a:spcBef>
              <a:defRPr sz="1200">
                <a:solidFill>
                  <a:schemeClr val="tx1"/>
                </a:solidFill>
                <a:latin typeface="Arial" panose="020B0604020202020204" pitchFamily="34" charset="0"/>
              </a:defRPr>
            </a:lvl4pPr>
            <a:lvl5pPr marL="2117682" indent="-235298">
              <a:spcBef>
                <a:spcPct val="30000"/>
              </a:spcBef>
              <a:defRPr sz="1200">
                <a:solidFill>
                  <a:schemeClr val="tx1"/>
                </a:solidFill>
                <a:latin typeface="Arial" panose="020B0604020202020204" pitchFamily="34" charset="0"/>
              </a:defRPr>
            </a:lvl5pPr>
            <a:lvl6pPr marL="2588278" indent="-235298" eaLnBrk="0" fontAlgn="base" hangingPunct="0">
              <a:spcBef>
                <a:spcPct val="30000"/>
              </a:spcBef>
              <a:spcAft>
                <a:spcPct val="0"/>
              </a:spcAft>
              <a:defRPr sz="1200">
                <a:solidFill>
                  <a:schemeClr val="tx1"/>
                </a:solidFill>
                <a:latin typeface="Arial" panose="020B0604020202020204" pitchFamily="34" charset="0"/>
              </a:defRPr>
            </a:lvl6pPr>
            <a:lvl7pPr marL="3058874" indent="-235298" eaLnBrk="0" fontAlgn="base" hangingPunct="0">
              <a:spcBef>
                <a:spcPct val="30000"/>
              </a:spcBef>
              <a:spcAft>
                <a:spcPct val="0"/>
              </a:spcAft>
              <a:defRPr sz="1200">
                <a:solidFill>
                  <a:schemeClr val="tx1"/>
                </a:solidFill>
                <a:latin typeface="Arial" panose="020B0604020202020204" pitchFamily="34" charset="0"/>
              </a:defRPr>
            </a:lvl7pPr>
            <a:lvl8pPr marL="3529470" indent="-235298" eaLnBrk="0" fontAlgn="base" hangingPunct="0">
              <a:spcBef>
                <a:spcPct val="30000"/>
              </a:spcBef>
              <a:spcAft>
                <a:spcPct val="0"/>
              </a:spcAft>
              <a:defRPr sz="1200">
                <a:solidFill>
                  <a:schemeClr val="tx1"/>
                </a:solidFill>
                <a:latin typeface="Arial" panose="020B0604020202020204" pitchFamily="34" charset="0"/>
              </a:defRPr>
            </a:lvl8pPr>
            <a:lvl9pPr marL="4000066" indent="-235298" eaLnBrk="0" fontAlgn="base" hangingPunct="0">
              <a:spcBef>
                <a:spcPct val="30000"/>
              </a:spcBef>
              <a:spcAft>
                <a:spcPct val="0"/>
              </a:spcAft>
              <a:defRPr sz="1200">
                <a:solidFill>
                  <a:schemeClr val="tx1"/>
                </a:solidFill>
                <a:latin typeface="Arial" panose="020B0604020202020204" pitchFamily="34" charset="0"/>
              </a:defRPr>
            </a:lvl9pPr>
          </a:lstStyle>
          <a:p>
            <a:pPr defTabSz="941192">
              <a:spcBef>
                <a:spcPct val="0"/>
              </a:spcBef>
              <a:defRPr/>
            </a:pPr>
            <a:fld id="{043B55A0-73D9-44C1-9C07-FEA982466E44}" type="slidenum">
              <a:rPr lang="en-US" altLang="en-US">
                <a:solidFill>
                  <a:prstClr val="black"/>
                </a:solidFill>
              </a:rPr>
              <a:pPr defTabSz="941192">
                <a:spcBef>
                  <a:spcPct val="0"/>
                </a:spcBef>
                <a:defRPr/>
              </a:pPr>
              <a:t>15</a:t>
            </a:fld>
            <a:endParaRPr lang="en-US" altLang="en-US" dirty="0">
              <a:solidFill>
                <a:prstClr val="black"/>
              </a:solidFill>
            </a:endParaRPr>
          </a:p>
        </p:txBody>
      </p:sp>
    </p:spTree>
    <p:extLst>
      <p:ext uri="{BB962C8B-B14F-4D97-AF65-F5344CB8AC3E}">
        <p14:creationId xmlns:p14="http://schemas.microsoft.com/office/powerpoint/2010/main" val="72887226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80F36E-55F5-4EA7-B196-999C0C8813F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692572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80F36E-55F5-4EA7-B196-999C0C8813F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181573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Over time, I have come to believe the following principles are essential to the develop of foresight leadership:</a:t>
            </a:r>
          </a:p>
          <a:p>
            <a:pPr eaLnBrk="1" hangingPunct="1"/>
            <a:r>
              <a:rPr lang="en-US" altLang="en-US" dirty="0">
                <a:latin typeface="Arial" panose="020B0604020202020204" pitchFamily="34" charset="0"/>
              </a:rPr>
              <a:t>Know your personal, and your organization’s orientation toward time.</a:t>
            </a:r>
          </a:p>
          <a:p>
            <a:pPr eaLnBrk="1" hangingPunct="1"/>
            <a:r>
              <a:rPr lang="en-US" altLang="en-US" dirty="0">
                <a:latin typeface="Arial" panose="020B0604020202020204" pitchFamily="34" charset="0"/>
              </a:rPr>
              <a:t>Appreciate the value of innovation and design thinking to support foresight leadership.</a:t>
            </a:r>
          </a:p>
          <a:p>
            <a:pPr eaLnBrk="1" hangingPunct="1"/>
            <a:r>
              <a:rPr lang="en-US" altLang="en-US" dirty="0">
                <a:latin typeface="Arial" panose="020B0604020202020204" pitchFamily="34" charset="0"/>
              </a:rPr>
              <a:t>Develop future fluency and future literacy skills.</a:t>
            </a:r>
          </a:p>
          <a:p>
            <a:pPr eaLnBrk="1" hangingPunct="1"/>
            <a:r>
              <a:rPr lang="en-US" altLang="en-US" dirty="0">
                <a:latin typeface="Arial" panose="020B0604020202020204" pitchFamily="34" charset="0"/>
              </a:rPr>
              <a:t>Actively monitor industry trends, forecasts, disruptions.</a:t>
            </a:r>
          </a:p>
          <a:p>
            <a:pPr eaLnBrk="1" hangingPunct="1"/>
            <a:r>
              <a:rPr lang="en-US" altLang="en-US" dirty="0">
                <a:latin typeface="Arial" panose="020B0604020202020204" pitchFamily="34" charset="0"/>
              </a:rPr>
              <a:t>Discern logical consequences of trends using futures thinking tools and techniques.</a:t>
            </a:r>
          </a:p>
          <a:p>
            <a:pPr eaLnBrk="1" hangingPunct="1"/>
            <a:endParaRPr lang="en-US" altLang="en-US" dirty="0">
              <a:latin typeface="Arial" panose="020B0604020202020204" pitchFamily="34" charset="0"/>
            </a:endParaRPr>
          </a:p>
          <a:p>
            <a:pPr eaLnBrk="1" hangingPunct="1"/>
            <a:endParaRPr lang="en-US" altLang="en-US" dirty="0">
              <a:latin typeface="Arial" panose="020B0604020202020204" pitchFamily="34" charset="0"/>
            </a:endParaRP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248A11AE-61C2-4140-BCD2-776ECE9CF3D4}"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21</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525634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Check out the resources and links on this slide. Of particulate interest is the Your Tube video by Dr. Philip Zimbardo titled the  Secret Powers of Time – Zimbardo and his colleagues believe people operate in one of six-time perspectives past, Past-negative Past-positive</a:t>
            </a:r>
          </a:p>
          <a:p>
            <a:r>
              <a:rPr lang="en-US" dirty="0"/>
              <a:t>Present fatalistic,</a:t>
            </a:r>
          </a:p>
          <a:p>
            <a:r>
              <a:rPr lang="en-US" dirty="0"/>
              <a:t>Present hedonistic</a:t>
            </a:r>
          </a:p>
          <a:p>
            <a:r>
              <a:rPr lang="en-US" dirty="0"/>
              <a:t>Future</a:t>
            </a:r>
          </a:p>
          <a:p>
            <a:r>
              <a:rPr lang="en-US" dirty="0"/>
              <a:t>Transcendental future </a:t>
            </a:r>
          </a:p>
          <a:p>
            <a:r>
              <a:rPr lang="en-US" dirty="0"/>
              <a:t>If want to understand more deeply your time perspective I invite you to take the time paradox survey and reflect on how your assessed time perspective influences your foresight leadership development. </a:t>
            </a:r>
          </a:p>
          <a:p>
            <a:endParaRPr lang="en-US" dirty="0"/>
          </a:p>
          <a:p>
            <a:r>
              <a:rPr lang="en-US" dirty="0"/>
              <a:t>Slawinski and Bansal note </a:t>
            </a:r>
          </a:p>
          <a:p>
            <a:endParaRPr lang="en-US" dirty="0"/>
          </a:p>
          <a:p>
            <a:r>
              <a:rPr lang="en-US" dirty="0"/>
              <a:t>Organizations that focus on the present over the future prioritize efficiency over learning and exploitation over exploration organizations that tend to focus on the past over the future tend to favor tradition over innovation</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A81F43E-34E2-439D-B09E-5D1238F4F5DD}"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48955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Click on the hyperlink in this slide and learn what the United Nations Education and Scientific Organizations are doing to help people round the world develop a future thinking orientation. Check out the references and resources at the end of this lecture to learn more about future literacy and how to develop knowledge, skills, and abilities to become more future literate. The University of Minnesota School of Nursing has been a pace setter in many areas and has always had a future time orientation. The School of Nursing is a leader in the development of knowledge, learning, and service activities that push the envelope in terms of research, education and practice.  In particular the work of the Katherine J Densford International Center of Nursing Leadership has stimulated dialogues and discussions about the value, and importance and impact of nursing knowledge and wisdom work.  Past projects include sharing the knowledge of nursing leaders with the Summit of Sages Initiative and the development of the Densford Center Library of Nursing Leaders. In the Fall of 2018 under my leadership the Center turned its attention to the issue of nursing foresight..  The School of Nursing and the Densford Center hosted an invitational summit to explore and develop the idea nursing foresight leadership.</a:t>
            </a:r>
          </a:p>
        </p:txBody>
      </p:sp>
      <p:sp>
        <p:nvSpPr>
          <p:cNvPr id="4" name="Slide Number Placeholder 3"/>
          <p:cNvSpPr>
            <a:spLocks noGrp="1"/>
          </p:cNvSpPr>
          <p:nvPr>
            <p:ph type="sldNum" sz="quarter" idx="5"/>
          </p:nvPr>
        </p:nvSpPr>
        <p:spPr/>
        <p:txBody>
          <a:bodyPr/>
          <a:lstStyle/>
          <a:p>
            <a:fld id="{0580F36E-55F5-4EA7-B196-999C0C8813F1}" type="slidenum">
              <a:rPr lang="en-US" smtClean="0"/>
              <a:t>23</a:t>
            </a:fld>
            <a:endParaRPr lang="en-US" dirty="0"/>
          </a:p>
        </p:txBody>
      </p:sp>
    </p:spTree>
    <p:extLst>
      <p:ext uri="{BB962C8B-B14F-4D97-AF65-F5344CB8AC3E}">
        <p14:creationId xmlns:p14="http://schemas.microsoft.com/office/powerpoint/2010/main" val="25610863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200" b="0" i="0" u="none" strike="noStrike" cap="none" dirty="0">
                <a:solidFill>
                  <a:schemeClr val="dk1"/>
                </a:solidFill>
                <a:latin typeface="Calibri"/>
                <a:ea typeface="Calibri"/>
                <a:cs typeface="Calibri"/>
                <a:sym typeface="Calibri"/>
              </a:rPr>
              <a:t>The five competencies of explore, relate, design, deliver and share are essential to a nursing foresight leadership skill set. As a leader you must play with new ideas, work together in community , map out solutions, make solutions real through piloting and rapid prototyping of projects an ideas and then inspire and share the learning through story telling, and communication strategies that help people understand and appreciate the consequences and impacts of emerging trends. There is also a </a:t>
            </a:r>
            <a:r>
              <a:rPr lang="en-US" sz="1200" b="0" i="0" u="none" strike="noStrike" cap="none" dirty="0">
                <a:solidFill>
                  <a:schemeClr val="dk1"/>
                </a:solidFill>
                <a:latin typeface="+mn-lt"/>
                <a:ea typeface="Calibri"/>
                <a:cs typeface="Calibri"/>
                <a:sym typeface="Calibri"/>
              </a:rPr>
              <a:t>survey https://docs.google.com/forms/d/e/1FAIpQLSeGW__0tqUKGCN9rJnrbno-VnOEtpQK7qboTFrj5LSXAys_Gw/viewform  one can take to gauge and assess your  future ready skills </a:t>
            </a:r>
            <a:endParaRPr sz="1200" b="0" i="0" u="none" strike="noStrike" cap="none" dirty="0">
              <a:solidFill>
                <a:schemeClr val="dk1"/>
              </a:solidFill>
              <a:latin typeface="Calibri"/>
              <a:ea typeface="Calibri"/>
              <a:cs typeface="Calibri"/>
              <a:sym typeface="Calibri"/>
            </a:endParaRPr>
          </a:p>
        </p:txBody>
      </p:sp>
      <p:sp>
        <p:nvSpPr>
          <p:cNvPr id="260" name="Shape 260"/>
          <p:cNvSpPr>
            <a:spLocks noGrp="1" noRot="1" noChangeAspect="1"/>
          </p:cNvSpPr>
          <p:nvPr>
            <p:ph type="sldImg" idx="2"/>
          </p:nvPr>
        </p:nvSpPr>
        <p:spPr>
          <a:xfrm>
            <a:off x="1371600" y="1143000"/>
            <a:ext cx="4114800" cy="30861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Creating the future depends on appreciating the value of innovation and design thinking. Recall  Chris Mc Goff’s words from the Change versus Transformation Prime…. Transformation is a creation and not a fix. Crafting a vision of a desired future requires design thinking and creativity and appreciation of the value of innovation in action. Links associated with this slide will lead you to resources about the complexity and dynamics of design required in a health eco-system.  Supporting creativity and innovation in an organization requires appreciation of creativity with a well defined purpose in mind. The future we model in the next slide outlines the competencies and skills leaders need to create to support a foresight leadership agenda</a:t>
            </a:r>
          </a:p>
        </p:txBody>
      </p:sp>
      <p:sp>
        <p:nvSpPr>
          <p:cNvPr id="4" name="Slide Number Placeholder 3"/>
          <p:cNvSpPr>
            <a:spLocks noGrp="1"/>
          </p:cNvSpPr>
          <p:nvPr>
            <p:ph type="sldNum" sz="quarter" idx="5"/>
          </p:nvPr>
        </p:nvSpPr>
        <p:spPr/>
        <p:txBody>
          <a:bodyPr/>
          <a:lstStyle/>
          <a:p>
            <a:fld id="{0580F36E-55F5-4EA7-B196-999C0C8813F1}" type="slidenum">
              <a:rPr lang="en-US" smtClean="0"/>
              <a:t>25</a:t>
            </a:fld>
            <a:endParaRPr lang="en-US" dirty="0"/>
          </a:p>
        </p:txBody>
      </p:sp>
    </p:spTree>
    <p:extLst>
      <p:ext uri="{BB962C8B-B14F-4D97-AF65-F5344CB8AC3E}">
        <p14:creationId xmlns:p14="http://schemas.microsoft.com/office/powerpoint/2010/main" val="25573974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AC581273-CF92-4CC2-8DAF-8EF12AF8AC56}" type="slidenum">
              <a:rPr lang="en-US" altLang="en-US">
                <a:solidFill>
                  <a:srgbClr val="000000"/>
                </a:solidFill>
                <a:latin typeface="Times" panose="02020603050405020304" pitchFamily="18" charset="0"/>
                <a:ea typeface="ＭＳ Ｐゴシック" panose="020B0600070205080204" pitchFamily="34" charset="-128"/>
              </a:rPr>
              <a:pPr/>
              <a:t>27</a:t>
            </a:fld>
            <a:endParaRPr lang="en-US" altLang="en-US" dirty="0">
              <a:solidFill>
                <a:srgbClr val="000000"/>
              </a:solidFill>
              <a:latin typeface="Times" panose="02020603050405020304" pitchFamily="18" charset="0"/>
              <a:ea typeface="ＭＳ Ｐゴシック" panose="020B0600070205080204" pitchFamily="34" charset="-128"/>
            </a:endParaRPr>
          </a:p>
        </p:txBody>
      </p:sp>
      <p:sp>
        <p:nvSpPr>
          <p:cNvPr id="210947"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10948"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a:spcBef>
                <a:spcPct val="0"/>
              </a:spcBef>
            </a:pPr>
            <a:endParaRPr lang="en-GB" altLang="en-US" sz="2000" dirty="0">
              <a:ea typeface="ＭＳ Ｐゴシック" panose="020B0600070205080204" pitchFamily="34" charset="-128"/>
            </a:endParaRPr>
          </a:p>
        </p:txBody>
      </p:sp>
    </p:spTree>
    <p:extLst>
      <p:ext uri="{BB962C8B-B14F-4D97-AF65-F5344CB8AC3E}">
        <p14:creationId xmlns:p14="http://schemas.microsoft.com/office/powerpoint/2010/main" val="8090259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a:extLst>
              <a:ext uri="{FF2B5EF4-FFF2-40B4-BE49-F238E27FC236}">
                <a16:creationId xmlns:a16="http://schemas.microsoft.com/office/drawing/2014/main" id="{F5583BA0-14CD-87E0-00CB-DF6443A9B0B6}"/>
              </a:ext>
            </a:extLst>
          </p:cNvPr>
          <p:cNvSpPr>
            <a:spLocks noGrp="1" noRot="1" noChangeAspect="1" noTextEdit="1"/>
          </p:cNvSpPr>
          <p:nvPr>
            <p:ph type="sldImg"/>
          </p:nvPr>
        </p:nvSpPr>
        <p:spPr>
          <a:ln/>
        </p:spPr>
      </p:sp>
      <p:sp>
        <p:nvSpPr>
          <p:cNvPr id="71683" name="Notes Placeholder 2">
            <a:extLst>
              <a:ext uri="{FF2B5EF4-FFF2-40B4-BE49-F238E27FC236}">
                <a16:creationId xmlns:a16="http://schemas.microsoft.com/office/drawing/2014/main" id="{4DDDACAC-2A25-ADF3-FBB2-1453B90B0450}"/>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07874" name="Shape 1664"/>
          <p:cNvSpPr>
            <a:spLocks noGrp="1" noRot="1" noChangeAspect="1" noTextEdit="1"/>
          </p:cNvSpPr>
          <p:nvPr>
            <p:ph type="sldImg" idx="2"/>
          </p:nvPr>
        </p:nvSpPr>
        <p:spPr bwMode="auto">
          <a:custGeom>
            <a:avLst/>
            <a:gdLst>
              <a:gd name="T0" fmla="*/ 0 w 120000"/>
              <a:gd name="T1" fmla="*/ 0 h 120000"/>
              <a:gd name="T2" fmla="*/ 2147483647 w 120000"/>
              <a:gd name="T3" fmla="*/ 0 h 120000"/>
              <a:gd name="T4" fmla="*/ 2147483647 w 120000"/>
              <a:gd name="T5" fmla="*/ 2147483647 h 120000"/>
              <a:gd name="T6" fmla="*/ 0 w 120000"/>
              <a:gd name="T7" fmla="*/ 2147483647 h 120000"/>
              <a:gd name="T8" fmla="*/ 0 w 120000"/>
              <a:gd name="T9" fmla="*/ 0 h 120000"/>
              <a:gd name="T10" fmla="*/ 0 60000 65536"/>
              <a:gd name="T11" fmla="*/ 0 60000 65536"/>
              <a:gd name="T12" fmla="*/ 0 60000 65536"/>
              <a:gd name="T13" fmla="*/ 0 60000 65536"/>
              <a:gd name="T14" fmla="*/ 0 60000 65536"/>
              <a:gd name="T15" fmla="*/ 0 w 120000"/>
              <a:gd name="T16" fmla="*/ 0 h 120000"/>
              <a:gd name="T17" fmla="*/ 120000 w 120000"/>
              <a:gd name="T18" fmla="*/ 120000 h 120000"/>
            </a:gdLst>
            <a:ahLst/>
            <a:cxnLst>
              <a:cxn ang="T10">
                <a:pos x="T0" y="T1"/>
              </a:cxn>
              <a:cxn ang="T11">
                <a:pos x="T2" y="T3"/>
              </a:cxn>
              <a:cxn ang="T12">
                <a:pos x="T4" y="T5"/>
              </a:cxn>
              <a:cxn ang="T13">
                <a:pos x="T6" y="T7"/>
              </a:cxn>
              <a:cxn ang="T14">
                <a:pos x="T8" y="T9"/>
              </a:cxn>
            </a:cxnLst>
            <a:rect l="T15" t="T16" r="T17" b="T18"/>
            <a:pathLst>
              <a:path w="120000" h="120000" extrusionOk="0">
                <a:moveTo>
                  <a:pt x="0" y="0"/>
                </a:moveTo>
                <a:lnTo>
                  <a:pt x="120000" y="0"/>
                </a:lnTo>
                <a:lnTo>
                  <a:pt x="120000" y="120000"/>
                </a:lnTo>
                <a:lnTo>
                  <a:pt x="0" y="120000"/>
                </a:lnTo>
                <a:lnTo>
                  <a:pt x="0" y="0"/>
                </a:lnTo>
                <a:close/>
              </a:path>
            </a:pathLst>
          </a:custGeom>
          <a:noFill/>
          <a:ln cap="flat">
            <a:solidFill>
              <a:srgbClr val="000000"/>
            </a:solidFill>
            <a:round/>
            <a:headEnd type="none" w="med" len="med"/>
            <a:tailEnd type="none" w="med" len="med"/>
          </a:ln>
          <a:extLst>
            <a:ext uri="{909E8E84-426E-40DD-AFC4-6F175D3DCCD1}">
              <a14:hiddenFill xmlns:a14="http://schemas.microsoft.com/office/drawing/2010/main">
                <a:solidFill>
                  <a:srgbClr val="FFFFFF"/>
                </a:solidFill>
              </a14:hiddenFill>
            </a:ext>
          </a:extLst>
        </p:spPr>
      </p:sp>
      <p:sp>
        <p:nvSpPr>
          <p:cNvPr id="207875" name="Shape 1665"/>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5" tIns="91425" rIns="91425" bIns="91425" numCol="1" anchor="t" anchorCtr="0" compatLnSpc="1">
            <a:prstTxWarp prst="textNoShape">
              <a:avLst/>
            </a:prstTxWarp>
          </a:bodyPr>
          <a:lstStyle/>
          <a:p>
            <a:pPr>
              <a:spcBef>
                <a:spcPct val="0"/>
              </a:spcBef>
            </a:pPr>
            <a:r>
              <a:rPr lang="en-US" altLang="en-US" dirty="0">
                <a:latin typeface="Arial" panose="020B0604020202020204" pitchFamily="34" charset="0"/>
                <a:ea typeface="ＭＳ Ｐゴシック" panose="020B0600070205080204" pitchFamily="34" charset="-128"/>
              </a:rPr>
              <a:t>In 2008 Tim Brown, IDEO published the article that became the most cited article till today in HBR, entitled Design Thinking.</a:t>
            </a:r>
          </a:p>
          <a:p>
            <a:pPr>
              <a:spcBef>
                <a:spcPct val="0"/>
              </a:spcBef>
            </a:pPr>
            <a:r>
              <a:rPr lang="en-US" altLang="en-US" dirty="0">
                <a:latin typeface="Arial" panose="020B0604020202020204" pitchFamily="34" charset="0"/>
                <a:ea typeface="ＭＳ Ｐゴシック" panose="020B0600070205080204" pitchFamily="34" charset="-128"/>
              </a:rPr>
              <a:t>Martin and Brown went on to publish books in 2008 and 2009 which featured case studies and references to each other.</a:t>
            </a:r>
            <a:br>
              <a:rPr lang="en-US" altLang="en-US" dirty="0">
                <a:latin typeface="Arial" panose="020B0604020202020204" pitchFamily="34" charset="0"/>
                <a:ea typeface="ＭＳ Ｐゴシック" panose="020B0600070205080204" pitchFamily="34" charset="-128"/>
              </a:rPr>
            </a:br>
            <a:r>
              <a:rPr lang="en-US" altLang="en-US" dirty="0">
                <a:latin typeface="Arial" panose="020B0604020202020204" pitchFamily="34" charset="0"/>
                <a:ea typeface="ＭＳ Ｐゴシック" panose="020B0600070205080204" pitchFamily="34" charset="-128"/>
              </a:rPr>
              <a:t>Both others met through working with P&amp;G … Martin claimed to have suggested the label “design thinking” for IDEO’s practices … check Financial Times India article by Martin.</a:t>
            </a:r>
          </a:p>
        </p:txBody>
      </p:sp>
    </p:spTree>
    <p:extLst>
      <p:ext uri="{BB962C8B-B14F-4D97-AF65-F5344CB8AC3E}">
        <p14:creationId xmlns:p14="http://schemas.microsoft.com/office/powerpoint/2010/main" val="87418835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Appreciate the use of vision-based scenarios.</a:t>
            </a:r>
          </a:p>
          <a:p>
            <a:pPr eaLnBrk="1" hangingPunct="1"/>
            <a:r>
              <a:rPr lang="en-US" altLang="en-US" dirty="0">
                <a:latin typeface="Arial" panose="020B0604020202020204" pitchFamily="34" charset="0"/>
              </a:rPr>
              <a:t>Stimulate strategic conversations about espoused visions looking backwards from the future.</a:t>
            </a:r>
          </a:p>
          <a:p>
            <a:pPr eaLnBrk="1" hangingPunct="1"/>
            <a:r>
              <a:rPr lang="en-US" altLang="en-US" dirty="0">
                <a:latin typeface="Arial" panose="020B0604020202020204" pitchFamily="34" charset="0"/>
              </a:rPr>
              <a:t>Navigate change efforts with the creative power of Appreciation, Influence and Control.</a:t>
            </a:r>
          </a:p>
          <a:p>
            <a:pPr eaLnBrk="1" hangingPunct="1"/>
            <a:r>
              <a:rPr lang="en-US" altLang="en-US" dirty="0">
                <a:latin typeface="Arial" panose="020B0604020202020204" pitchFamily="34" charset="0"/>
              </a:rPr>
              <a:t>Be clear and intentional about a professional nursing leadership legacy.</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Some years ago I studied with Philip and Mikela Tarlow.. They wrote a fascinating book, referenced at the end of this presentation titled Navigating the Future: A personal guide to achieving success in the New Millennium.  In this work they note what the future holds for you depends on what you hold for the future. So in essence as you become more clear about what you want the future to be, that future will be realized through you conscious intentions to create it.  Unfortunately many of us are become victims of what developmental psychologist Frederick Hudson calls future blindness.  Hudson studies adult development and discovered many adults become future blind for the following reasons.</a:t>
            </a:r>
          </a:p>
          <a:p>
            <a:pPr eaLnBrk="1" hangingPunct="1"/>
            <a:endParaRPr lang="en-US" altLang="en-US" dirty="0">
              <a:latin typeface="Arial" panose="020B0604020202020204" pitchFamily="34" charset="0"/>
            </a:endParaRP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31DD3B0F-5DC3-4D4B-A936-E38F7D5572A2}"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30</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3127913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key of course to the foresight process is the active monitoring of industry trends, forecasts and the anticipation of disruptive innovations. Many organizations do not have process in place to actively gather information about what is next in the industry. </a:t>
            </a:r>
          </a:p>
          <a:p>
            <a:r>
              <a:rPr lang="en-US" dirty="0"/>
              <a:t> Authors Deering ,Dilts, &amp;  Russell, J. (2002) in their book . Alpha leadership:  Tools for business leaders who want more from life. John Wiley, NY. Ask the question is your organization more frog or bat?</a:t>
            </a:r>
          </a:p>
          <a:p>
            <a:endParaRPr lang="en-US" dirty="0"/>
          </a:p>
        </p:txBody>
      </p:sp>
      <p:sp>
        <p:nvSpPr>
          <p:cNvPr id="4" name="Slide Number Placeholder 3"/>
          <p:cNvSpPr>
            <a:spLocks noGrp="1"/>
          </p:cNvSpPr>
          <p:nvPr>
            <p:ph type="sldNum" sz="quarter" idx="5"/>
          </p:nvPr>
        </p:nvSpPr>
        <p:spPr/>
        <p:txBody>
          <a:bodyPr/>
          <a:lstStyle/>
          <a:p>
            <a:fld id="{0580F36E-55F5-4EA7-B196-999C0C8813F1}" type="slidenum">
              <a:rPr lang="en-US" smtClean="0"/>
              <a:t>31</a:t>
            </a:fld>
            <a:endParaRPr lang="en-US" dirty="0"/>
          </a:p>
        </p:txBody>
      </p:sp>
    </p:spTree>
    <p:extLst>
      <p:ext uri="{BB962C8B-B14F-4D97-AF65-F5344CB8AC3E}">
        <p14:creationId xmlns:p14="http://schemas.microsoft.com/office/powerpoint/2010/main" val="23211615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An integral approach to considering the future involves attention to four dimensions, the personal, the cultural, the behavioral and the social. Think of an emerging topic related to the future of nursing and health like data science, genetics, artificial intelligence, climate change…. How can you use the questions to unpack and make explicit some of the consequences of these topics in terms of the future?</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80F36E-55F5-4EA7-B196-999C0C8813F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495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a:extLst>
              <a:ext uri="{FF2B5EF4-FFF2-40B4-BE49-F238E27FC236}">
                <a16:creationId xmlns:a16="http://schemas.microsoft.com/office/drawing/2014/main" id="{F6E7A3AE-6F42-4247-96BB-502DF729C89D}"/>
              </a:ext>
            </a:extLst>
          </p:cNvPr>
          <p:cNvSpPr>
            <a:spLocks noGrp="1" noRot="1" noChangeAspect="1" noChangeArrowheads="1" noTextEdit="1"/>
          </p:cNvSpPr>
          <p:nvPr>
            <p:ph type="sldImg"/>
          </p:nvPr>
        </p:nvSpPr>
        <p:spPr>
          <a:ln/>
        </p:spPr>
      </p:sp>
      <p:sp>
        <p:nvSpPr>
          <p:cNvPr id="131075" name="Notes Placeholder 2">
            <a:extLst>
              <a:ext uri="{FF2B5EF4-FFF2-40B4-BE49-F238E27FC236}">
                <a16:creationId xmlns:a16="http://schemas.microsoft.com/office/drawing/2014/main" id="{59878E1A-6D2F-4780-877F-BCBBA36508A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Trends come alive through the creation of scenarios…A scenario is a method for telling a story about the future.  It can be based on reliable or speculative data. For example the Robert Wood Johnson Foundation commissioned the Institute for Alternative Future to create and develop scenarios about the Future of Health in 2032. The next slide has a hyper links to the final report. Click on it and read the scenarios…which one resonates the most with you  Which one do you think is most likely to emerge? Which one do you want to emerge?</a:t>
            </a:r>
          </a:p>
        </p:txBody>
      </p:sp>
      <p:sp>
        <p:nvSpPr>
          <p:cNvPr id="131076" name="Slide Number Placeholder 3">
            <a:extLst>
              <a:ext uri="{FF2B5EF4-FFF2-40B4-BE49-F238E27FC236}">
                <a16:creationId xmlns:a16="http://schemas.microsoft.com/office/drawing/2014/main" id="{E93DF99F-83FD-47CE-9D77-7DD418ACC063}"/>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EADEC061-208C-4CFD-97A2-3938B01D4774}"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33</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714810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addition to the Four Scenarios about Health and Health Care in 2032 The IAF has other scenarios about health care int the future as well as the future of human services in  year 2035</a:t>
            </a:r>
          </a:p>
        </p:txBody>
      </p:sp>
      <p:sp>
        <p:nvSpPr>
          <p:cNvPr id="4" name="Slide Number Placeholder 3"/>
          <p:cNvSpPr>
            <a:spLocks noGrp="1"/>
          </p:cNvSpPr>
          <p:nvPr>
            <p:ph type="sldNum" sz="quarter" idx="5"/>
          </p:nvPr>
        </p:nvSpPr>
        <p:spPr/>
        <p:txBody>
          <a:bodyPr/>
          <a:lstStyle/>
          <a:p>
            <a:fld id="{0580F36E-55F5-4EA7-B196-999C0C8813F1}" type="slidenum">
              <a:rPr lang="en-US" smtClean="0"/>
              <a:t>34</a:t>
            </a:fld>
            <a:endParaRPr lang="en-US" dirty="0"/>
          </a:p>
        </p:txBody>
      </p:sp>
    </p:spTree>
    <p:extLst>
      <p:ext uri="{BB962C8B-B14F-4D97-AF65-F5344CB8AC3E}">
        <p14:creationId xmlns:p14="http://schemas.microsoft.com/office/powerpoint/2010/main" val="101444454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Read and reflect on these four Human  Service Scenarios for the year 2035  what are the implications of each of these for the future of nursing and health? Strategic conversations about scenarios like this should be organized around the following questions</a:t>
            </a:r>
          </a:p>
        </p:txBody>
      </p:sp>
      <p:sp>
        <p:nvSpPr>
          <p:cNvPr id="4" name="Slide Number Placeholder 3"/>
          <p:cNvSpPr>
            <a:spLocks noGrp="1"/>
          </p:cNvSpPr>
          <p:nvPr>
            <p:ph type="sldNum" sz="quarter" idx="5"/>
          </p:nvPr>
        </p:nvSpPr>
        <p:spPr/>
        <p:txBody>
          <a:bodyPr/>
          <a:lstStyle/>
          <a:p>
            <a:fld id="{0580F36E-55F5-4EA7-B196-999C0C8813F1}" type="slidenum">
              <a:rPr lang="en-US" smtClean="0"/>
              <a:t>35</a:t>
            </a:fld>
            <a:endParaRPr lang="en-US" dirty="0"/>
          </a:p>
        </p:txBody>
      </p:sp>
    </p:spTree>
    <p:extLst>
      <p:ext uri="{BB962C8B-B14F-4D97-AF65-F5344CB8AC3E}">
        <p14:creationId xmlns:p14="http://schemas.microsoft.com/office/powerpoint/2010/main" val="2247517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Slide Image Placeholder 1">
            <a:extLst>
              <a:ext uri="{FF2B5EF4-FFF2-40B4-BE49-F238E27FC236}">
                <a16:creationId xmlns:a16="http://schemas.microsoft.com/office/drawing/2014/main" id="{757C3682-F9B7-4463-B1D5-E0B4F4BCE782}"/>
              </a:ext>
            </a:extLst>
          </p:cNvPr>
          <p:cNvSpPr>
            <a:spLocks noGrp="1" noRot="1" noChangeAspect="1" noChangeArrowheads="1" noTextEdit="1"/>
          </p:cNvSpPr>
          <p:nvPr>
            <p:ph type="sldImg"/>
          </p:nvPr>
        </p:nvSpPr>
        <p:spPr>
          <a:ln/>
        </p:spPr>
      </p:sp>
      <p:sp>
        <p:nvSpPr>
          <p:cNvPr id="135171" name="Notes Placeholder 2">
            <a:extLst>
              <a:ext uri="{FF2B5EF4-FFF2-40B4-BE49-F238E27FC236}">
                <a16:creationId xmlns:a16="http://schemas.microsoft.com/office/drawing/2014/main" id="{6E857DA0-2FBD-4249-801C-D097D75B6D4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How plausible does the scenario seem?</a:t>
            </a:r>
          </a:p>
          <a:p>
            <a:pPr eaLnBrk="1" hangingPunct="1"/>
            <a:r>
              <a:rPr lang="en-US" altLang="en-US" dirty="0">
                <a:latin typeface="Arial" panose="020B0604020202020204" pitchFamily="34" charset="0"/>
              </a:rPr>
              <a:t>What thoughts does it bring to mind?</a:t>
            </a:r>
          </a:p>
          <a:p>
            <a:pPr eaLnBrk="1" hangingPunct="1"/>
            <a:r>
              <a:rPr lang="en-US" altLang="en-US" dirty="0">
                <a:latin typeface="Arial" panose="020B0604020202020204" pitchFamily="34" charset="0"/>
              </a:rPr>
              <a:t>What feelings does it generate?</a:t>
            </a:r>
          </a:p>
          <a:p>
            <a:pPr eaLnBrk="1" hangingPunct="1"/>
            <a:endParaRPr lang="en-US" altLang="en-US" dirty="0">
              <a:latin typeface="Arial" panose="020B0604020202020204" pitchFamily="34" charset="0"/>
            </a:endParaRPr>
          </a:p>
        </p:txBody>
      </p:sp>
      <p:sp>
        <p:nvSpPr>
          <p:cNvPr id="135172" name="Slide Number Placeholder 3">
            <a:extLst>
              <a:ext uri="{FF2B5EF4-FFF2-40B4-BE49-F238E27FC236}">
                <a16:creationId xmlns:a16="http://schemas.microsoft.com/office/drawing/2014/main" id="{B6450B16-DCFE-468D-9502-33DE79D78D8B}"/>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54E23ED5-6CD0-4FA4-B1FA-B8AD8C501EB7}"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36</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1274943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a:extLst>
              <a:ext uri="{FF2B5EF4-FFF2-40B4-BE49-F238E27FC236}">
                <a16:creationId xmlns:a16="http://schemas.microsoft.com/office/drawing/2014/main" id="{1FCCF77E-9FF5-4D47-8924-2E8890DAB215}"/>
              </a:ext>
            </a:extLst>
          </p:cNvPr>
          <p:cNvSpPr>
            <a:spLocks noGrp="1" noRot="1" noChangeAspect="1" noChangeArrowheads="1" noTextEdit="1"/>
          </p:cNvSpPr>
          <p:nvPr>
            <p:ph type="sldImg"/>
          </p:nvPr>
        </p:nvSpPr>
        <p:spPr>
          <a:ln/>
        </p:spPr>
      </p:sp>
      <p:sp>
        <p:nvSpPr>
          <p:cNvPr id="137219" name="Notes Placeholder 2">
            <a:extLst>
              <a:ext uri="{FF2B5EF4-FFF2-40B4-BE49-F238E27FC236}">
                <a16:creationId xmlns:a16="http://schemas.microsoft.com/office/drawing/2014/main" id="{B3A36AC6-604B-45B4-84E8-C489E75D6B13}"/>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What are the implications for society, healthcare and  health care professions especially nursing?</a:t>
            </a:r>
          </a:p>
          <a:p>
            <a:pPr eaLnBrk="1" hangingPunct="1"/>
            <a:r>
              <a:rPr lang="en-US" altLang="en-US" dirty="0">
                <a:latin typeface="Arial" panose="020B0604020202020204" pitchFamily="34" charset="0"/>
              </a:rPr>
              <a:t>If parts of the scenario are desirable what actions need to be taken to increase the chances of  it happening?</a:t>
            </a:r>
          </a:p>
          <a:p>
            <a:pPr eaLnBrk="1" hangingPunct="1"/>
            <a:r>
              <a:rPr lang="en-US" altLang="en-US" dirty="0">
                <a:latin typeface="Arial" panose="020B0604020202020204" pitchFamily="34" charset="0"/>
              </a:rPr>
              <a:t>If parts are undesirable what actions need to be taken to prevent them from happening?</a:t>
            </a:r>
          </a:p>
          <a:p>
            <a:pPr eaLnBrk="1" hangingPunct="1"/>
            <a:endParaRPr lang="en-US" altLang="en-US" dirty="0">
              <a:latin typeface="Arial" panose="020B0604020202020204" pitchFamily="34" charset="0"/>
            </a:endParaRPr>
          </a:p>
        </p:txBody>
      </p:sp>
      <p:sp>
        <p:nvSpPr>
          <p:cNvPr id="137220" name="Slide Number Placeholder 3">
            <a:extLst>
              <a:ext uri="{FF2B5EF4-FFF2-40B4-BE49-F238E27FC236}">
                <a16:creationId xmlns:a16="http://schemas.microsoft.com/office/drawing/2014/main" id="{2C597FDC-186A-427A-B19B-9547164A7E38}"/>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99A1E5E8-C269-46CD-A722-42EC31419DFF}" type="slidenum">
              <a:rPr kumimoji="0" lang="en-US" alt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37</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404190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dirty="0">
                <a:latin typeface="Arial" panose="020B0604020202020204" pitchFamily="34" charset="0"/>
              </a:rPr>
              <a:t>Appreciate the use of vision-based scenarios.</a:t>
            </a:r>
          </a:p>
          <a:p>
            <a:pPr eaLnBrk="1" hangingPunct="1"/>
            <a:r>
              <a:rPr lang="en-US" altLang="en-US" dirty="0">
                <a:latin typeface="Arial" panose="020B0604020202020204" pitchFamily="34" charset="0"/>
              </a:rPr>
              <a:t>Stimulate strategic conversations about espoused visions looking backwards from the future.</a:t>
            </a:r>
          </a:p>
          <a:p>
            <a:pPr eaLnBrk="1" hangingPunct="1"/>
            <a:r>
              <a:rPr lang="en-US" altLang="en-US" dirty="0">
                <a:latin typeface="Arial" panose="020B0604020202020204" pitchFamily="34" charset="0"/>
              </a:rPr>
              <a:t>Navigate change efforts with the creative power of Appreciation, Influence and Control.</a:t>
            </a:r>
          </a:p>
          <a:p>
            <a:pPr eaLnBrk="1" hangingPunct="1"/>
            <a:r>
              <a:rPr lang="en-US" altLang="en-US" dirty="0">
                <a:latin typeface="Arial" panose="020B0604020202020204" pitchFamily="34" charset="0"/>
              </a:rPr>
              <a:t>Be clear and intentional about a professional nursing leadership legacy.</a:t>
            </a:r>
          </a:p>
          <a:p>
            <a:pPr eaLnBrk="1" hangingPunct="1"/>
            <a:endParaRPr lang="en-US" altLang="en-US" dirty="0">
              <a:latin typeface="Arial" panose="020B0604020202020204" pitchFamily="34" charset="0"/>
            </a:endParaRPr>
          </a:p>
          <a:p>
            <a:pPr eaLnBrk="1" hangingPunct="1"/>
            <a:r>
              <a:rPr lang="en-US" altLang="en-US" dirty="0">
                <a:latin typeface="Arial" panose="020B0604020202020204" pitchFamily="34" charset="0"/>
              </a:rPr>
              <a:t>Some years ago I studied with Philip and Mikela Tarlow.. They wrote a fascinating book, referenced at the end of this presentation titled Navigating the Future: A personal guide to achieving success in the New Millennium.  In this work they note what the future holds for you depends on what you hold for the future. So in essence as you become more clear about what you want the future to be, that future will be realized through you conscious intentions to create it.  Unfortunately many of us are become victims of what developmental psychologist Frederick Hudson calls future blindness.  Hudson studies adult development and discovered many adults become future blind for the following reasons.</a:t>
            </a:r>
          </a:p>
          <a:p>
            <a:pPr eaLnBrk="1" hangingPunct="1"/>
            <a:endParaRPr lang="en-US" altLang="en-US" dirty="0">
              <a:latin typeface="Arial" panose="020B0604020202020204" pitchFamily="34" charset="0"/>
            </a:endParaRPr>
          </a:p>
        </p:txBody>
      </p:sp>
      <p:sp>
        <p:nvSpPr>
          <p:cNvPr id="5325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marL="0" marR="0" lvl="0" indent="0" algn="r" defTabSz="914400" rtl="0" eaLnBrk="1" fontAlgn="auto" latinLnBrk="0" hangingPunct="1">
              <a:lnSpc>
                <a:spcPct val="100000"/>
              </a:lnSpc>
              <a:spcBef>
                <a:spcPct val="0"/>
              </a:spcBef>
              <a:spcAft>
                <a:spcPts val="0"/>
              </a:spcAft>
              <a:buClrTx/>
              <a:buSzTx/>
              <a:buFontTx/>
              <a:buNone/>
              <a:tabLst/>
              <a:defRPr/>
            </a:pPr>
            <a:fld id="{31DD3B0F-5DC3-4D4B-A936-E38F7D5572A2}" type="slidenum">
              <a:rPr kumimoji="0" lang="en-US" alt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auto" latinLnBrk="0" hangingPunct="1">
                <a:lnSpc>
                  <a:spcPct val="100000"/>
                </a:lnSpc>
                <a:spcBef>
                  <a:spcPct val="0"/>
                </a:spcBef>
                <a:spcAft>
                  <a:spcPts val="0"/>
                </a:spcAft>
                <a:buClrTx/>
                <a:buSzTx/>
                <a:buFontTx/>
                <a:buNone/>
                <a:tabLst/>
                <a:defRPr/>
              </a:pPr>
              <a:t>38</a:t>
            </a:fld>
            <a:endParaRPr kumimoji="0" lang="en-US" alt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93146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Slide Image Placeholder 1">
            <a:extLst>
              <a:ext uri="{FF2B5EF4-FFF2-40B4-BE49-F238E27FC236}">
                <a16:creationId xmlns:a16="http://schemas.microsoft.com/office/drawing/2014/main" id="{6FAE4D20-C884-218F-5B58-5FA01B8C1F6A}"/>
              </a:ext>
            </a:extLst>
          </p:cNvPr>
          <p:cNvSpPr>
            <a:spLocks noGrp="1" noRot="1" noChangeAspect="1" noTextEdit="1"/>
          </p:cNvSpPr>
          <p:nvPr>
            <p:ph type="sldImg"/>
          </p:nvPr>
        </p:nvSpPr>
        <p:spPr>
          <a:ln/>
        </p:spPr>
      </p:sp>
      <p:sp>
        <p:nvSpPr>
          <p:cNvPr id="69635" name="Notes Placeholder 2">
            <a:extLst>
              <a:ext uri="{FF2B5EF4-FFF2-40B4-BE49-F238E27FC236}">
                <a16:creationId xmlns:a16="http://schemas.microsoft.com/office/drawing/2014/main" id="{3F32B725-3B69-7EEC-9911-97908D9D8AEF}"/>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a direction or decision has been made about pursuit of a desired future, Leaders must navigate change with the appreciation, influence and control. The AIC model of leadership developed by William Smith is simple, elegant and powerful. Smith observes once a purpose is determined it sets up energies related to ideals, values and goals. And success is achieved with degrees of appreciation, influence and control.  A leader's task is to help people compare and contrast the ideal with the reality, and discern who is going to support or not support the  vision into action, and then one is challenged to decide what to do about it.  Successful foresight initiatives have equal amounts of appreciation, influence and control factors. I invite you to learn more about the AIC model and consider how you can incorporate this model in your own leadership skill set.  </a:t>
            </a:r>
          </a:p>
        </p:txBody>
      </p:sp>
      <p:sp>
        <p:nvSpPr>
          <p:cNvPr id="4" name="Slide Number Placeholder 3"/>
          <p:cNvSpPr>
            <a:spLocks noGrp="1"/>
          </p:cNvSpPr>
          <p:nvPr>
            <p:ph type="sldNum" sz="quarter" idx="5"/>
          </p:nvPr>
        </p:nvSpPr>
        <p:spPr/>
        <p:txBody>
          <a:bodyPr/>
          <a:lstStyle/>
          <a:p>
            <a:fld id="{0580F36E-55F5-4EA7-B196-999C0C8813F1}" type="slidenum">
              <a:rPr lang="en-US" smtClean="0"/>
              <a:t>39</a:t>
            </a:fld>
            <a:endParaRPr lang="en-US" dirty="0"/>
          </a:p>
        </p:txBody>
      </p:sp>
    </p:spTree>
    <p:extLst>
      <p:ext uri="{BB962C8B-B14F-4D97-AF65-F5344CB8AC3E}">
        <p14:creationId xmlns:p14="http://schemas.microsoft.com/office/powerpoint/2010/main" val="393993748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this brings us to the issue of a personal and or professional leadership legacy. As you consider the future considering your personal and or professional past – what difference do you want to make in the world of nursing and health? What do you want to be known for?   What stories will people tell after you leave your organization? What contributions will be most remembered when you are ready to retire? Create a career legacy map with a desired future in mind and begin to exercise your foresight leadership to make a positive difference in the world of nursing and health… </a:t>
            </a:r>
          </a:p>
          <a:p>
            <a:endParaRPr lang="en-US" dirty="0"/>
          </a:p>
          <a:p>
            <a:r>
              <a:rPr lang="en-US" dirty="0"/>
              <a:t>I hope you continue to learn more about foresight and futures literacy. Check out some of the references and resources in the next slide..  Visit the Foresight Leadership Future of Nursing and Health Web resource at www.foresight-leadership .org   Join the  Foresight leadership Future of Nursing and Health learning community on Linked in. Add your voice to the conversations about trends, impacts, consequences and developments likely to influence the future of nursing, health, and the planet… explore, learn and contribute because you are the next generation nursing leaders responsible for creating the professional future  of nursing and health,</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580F36E-55F5-4EA7-B196-999C0C8813F1}"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465295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marL="0" marR="0" lvl="0" indent="0" algn="r" defTabSz="457200" rtl="0" eaLnBrk="1" fontAlgn="auto" latinLnBrk="0" hangingPunct="1">
              <a:lnSpc>
                <a:spcPct val="100000"/>
              </a:lnSpc>
              <a:spcBef>
                <a:spcPct val="0"/>
              </a:spcBef>
              <a:spcAft>
                <a:spcPts val="0"/>
              </a:spcAft>
              <a:buClrTx/>
              <a:buSzTx/>
              <a:buFontTx/>
              <a:buNone/>
              <a:tabLst/>
              <a:defRPr/>
            </a:pPr>
            <a:fld id="{0706284A-C45E-43A2-808B-A6BB068818F3}"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ＭＳ Ｐゴシック" panose="020B0600070205080204" pitchFamily="34" charset="-128"/>
                <a:cs typeface="+mn-cs"/>
              </a:rPr>
              <a:pPr marL="0" marR="0" lvl="0" indent="0" algn="r" defTabSz="457200" rtl="0" eaLnBrk="1" fontAlgn="auto" latinLnBrk="0" hangingPunct="1">
                <a:lnSpc>
                  <a:spcPct val="100000"/>
                </a:lnSpc>
                <a:spcBef>
                  <a:spcPct val="0"/>
                </a:spcBef>
                <a:spcAft>
                  <a:spcPts val="0"/>
                </a:spcAft>
                <a:buClrTx/>
                <a:buSzTx/>
                <a:buFontTx/>
                <a:buNone/>
                <a:tabLst/>
                <a:defRPr/>
              </a:pPr>
              <a:t>42</a:t>
            </a:fld>
            <a:endParaRPr kumimoji="0" lang="en-US" altLang="en-US" sz="1200" b="0" i="0" u="none" strike="noStrike" kern="1200" cap="none" spc="0" normalizeH="0" baseline="0" noProof="0" dirty="0">
              <a:ln>
                <a:noFill/>
              </a:ln>
              <a:solidFill>
                <a:srgbClr val="000000"/>
              </a:solidFill>
              <a:effectLst/>
              <a:uLnTx/>
              <a:uFillTx/>
              <a:latin typeface="Arial" panose="020B0604020202020204" pitchFamily="34" charset="0"/>
              <a:ea typeface="ＭＳ Ｐゴシック" panose="020B0600070205080204" pitchFamily="34" charset="-128"/>
              <a:cs typeface="+mn-cs"/>
            </a:endParaRPr>
          </a:p>
        </p:txBody>
      </p:sp>
      <p:sp>
        <p:nvSpPr>
          <p:cNvPr id="99331" name="Rectangle 2"/>
          <p:cNvSpPr>
            <a:spLocks noGrp="1" noRot="1" noChangeAspect="1" noChangeArrowheads="1" noTextEdit="1"/>
          </p:cNvSpPr>
          <p:nvPr>
            <p:ph type="sldImg"/>
          </p:nvPr>
        </p:nvSpPr>
        <p:spPr bwMode="auto">
          <a:xfrm>
            <a:off x="1141413" y="685800"/>
            <a:ext cx="4575175" cy="34305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933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02" tIns="45702" rIns="91402" bIns="45702" numCol="1" anchor="t" anchorCtr="0" compatLnSpc="1">
            <a:prstTxWarp prst="textNoShape">
              <a:avLst/>
            </a:prstTxWarp>
          </a:bodyPr>
          <a:lstStyle/>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30906021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55060" indent="-290408">
              <a:spcBef>
                <a:spcPct val="30000"/>
              </a:spcBef>
              <a:defRPr sz="1200">
                <a:solidFill>
                  <a:schemeClr val="tx1"/>
                </a:solidFill>
                <a:latin typeface="Calibri" pitchFamily="34" charset="0"/>
              </a:defRPr>
            </a:lvl2pPr>
            <a:lvl3pPr marL="1161631" indent="-232326">
              <a:spcBef>
                <a:spcPct val="30000"/>
              </a:spcBef>
              <a:defRPr sz="1200">
                <a:solidFill>
                  <a:schemeClr val="tx1"/>
                </a:solidFill>
                <a:latin typeface="Calibri" pitchFamily="34" charset="0"/>
              </a:defRPr>
            </a:lvl3pPr>
            <a:lvl4pPr marL="1626283" indent="-232326">
              <a:spcBef>
                <a:spcPct val="30000"/>
              </a:spcBef>
              <a:defRPr sz="1200">
                <a:solidFill>
                  <a:schemeClr val="tx1"/>
                </a:solidFill>
                <a:latin typeface="Calibri" pitchFamily="34" charset="0"/>
              </a:defRPr>
            </a:lvl4pPr>
            <a:lvl5pPr marL="2090936" indent="-232326">
              <a:spcBef>
                <a:spcPct val="30000"/>
              </a:spcBef>
              <a:defRPr sz="1200">
                <a:solidFill>
                  <a:schemeClr val="tx1"/>
                </a:solidFill>
                <a:latin typeface="Calibri" pitchFamily="34" charset="0"/>
              </a:defRPr>
            </a:lvl5pPr>
            <a:lvl6pPr marL="2555588" indent="-232326" eaLnBrk="0" fontAlgn="base" hangingPunct="0">
              <a:spcBef>
                <a:spcPct val="30000"/>
              </a:spcBef>
              <a:spcAft>
                <a:spcPct val="0"/>
              </a:spcAft>
              <a:defRPr sz="1200">
                <a:solidFill>
                  <a:schemeClr val="tx1"/>
                </a:solidFill>
                <a:latin typeface="Calibri" pitchFamily="34" charset="0"/>
              </a:defRPr>
            </a:lvl6pPr>
            <a:lvl7pPr marL="3020240" indent="-232326" eaLnBrk="0" fontAlgn="base" hangingPunct="0">
              <a:spcBef>
                <a:spcPct val="30000"/>
              </a:spcBef>
              <a:spcAft>
                <a:spcPct val="0"/>
              </a:spcAft>
              <a:defRPr sz="1200">
                <a:solidFill>
                  <a:schemeClr val="tx1"/>
                </a:solidFill>
                <a:latin typeface="Calibri" pitchFamily="34" charset="0"/>
              </a:defRPr>
            </a:lvl7pPr>
            <a:lvl8pPr marL="3484893" indent="-232326" eaLnBrk="0" fontAlgn="base" hangingPunct="0">
              <a:spcBef>
                <a:spcPct val="30000"/>
              </a:spcBef>
              <a:spcAft>
                <a:spcPct val="0"/>
              </a:spcAft>
              <a:defRPr sz="1200">
                <a:solidFill>
                  <a:schemeClr val="tx1"/>
                </a:solidFill>
                <a:latin typeface="Calibri" pitchFamily="34" charset="0"/>
              </a:defRPr>
            </a:lvl8pPr>
            <a:lvl9pPr marL="3949545" indent="-232326" eaLnBrk="0" fontAlgn="base" hangingPunct="0">
              <a:spcBef>
                <a:spcPct val="30000"/>
              </a:spcBef>
              <a:spcAft>
                <a:spcPct val="0"/>
              </a:spcAft>
              <a:defRPr sz="1200">
                <a:solidFill>
                  <a:schemeClr val="tx1"/>
                </a:solidFill>
                <a:latin typeface="Calibri" pitchFamily="34" charset="0"/>
              </a:defRPr>
            </a:lvl9pPr>
          </a:lstStyle>
          <a:p>
            <a:pPr>
              <a:spcBef>
                <a:spcPct val="0"/>
              </a:spcBef>
            </a:pPr>
            <a:fld id="{163B27DE-FA3D-4D60-8088-051D166071A3}" type="slidenum">
              <a:rPr lang="en-US" altLang="en-US">
                <a:solidFill>
                  <a:srgbClr val="000000"/>
                </a:solidFill>
                <a:latin typeface="Arial" charset="0"/>
                <a:ea typeface="ＭＳ Ｐゴシック" pitchFamily="34" charset="-128"/>
              </a:rPr>
              <a:pPr>
                <a:spcBef>
                  <a:spcPct val="0"/>
                </a:spcBef>
              </a:pPr>
              <a:t>43</a:t>
            </a:fld>
            <a:endParaRPr lang="en-US" altLang="en-US" dirty="0">
              <a:solidFill>
                <a:srgbClr val="000000"/>
              </a:solidFill>
              <a:latin typeface="Arial" charset="0"/>
              <a:ea typeface="ＭＳ Ｐゴシック" pitchFamily="34" charset="-128"/>
            </a:endParaRPr>
          </a:p>
        </p:txBody>
      </p:sp>
      <p:sp>
        <p:nvSpPr>
          <p:cNvPr id="53251" name="Rectangle 2"/>
          <p:cNvSpPr>
            <a:spLocks noGrp="1" noRot="1" noChangeAspect="1" noChangeArrowheads="1" noTextEdit="1"/>
          </p:cNvSpPr>
          <p:nvPr>
            <p:ph type="sldImg"/>
          </p:nvPr>
        </p:nvSpPr>
        <p:spPr bwMode="auto">
          <a:xfrm>
            <a:off x="1149350" y="698500"/>
            <a:ext cx="4656138" cy="34925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892" tIns="46447" rIns="92892" bIns="46447" numCol="1" anchor="t" anchorCtr="0" compatLnSpc="1">
            <a:prstTxWarp prst="textNoShape">
              <a:avLst/>
            </a:prstTxWarp>
          </a:bodyPr>
          <a:lstStyle/>
          <a:p>
            <a:pPr eaLnBrk="1" hangingPunct="1"/>
            <a:endParaRPr lang="en-US" altLang="en-US" dirty="0">
              <a:ea typeface="ＭＳ Ｐゴシック"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id="{8B900801-88AD-8717-B839-1AF6CD54C092}"/>
              </a:ext>
            </a:extLst>
          </p:cNvPr>
          <p:cNvSpPr>
            <a:spLocks noGrp="1" noRot="1" noChangeAspect="1" noTextEdit="1"/>
          </p:cNvSpPr>
          <p:nvPr>
            <p:ph type="sldImg"/>
          </p:nvPr>
        </p:nvSpPr>
        <p:spPr>
          <a:ln/>
        </p:spPr>
      </p:sp>
      <p:sp>
        <p:nvSpPr>
          <p:cNvPr id="70659" name="Notes Placeholder 2">
            <a:extLst>
              <a:ext uri="{FF2B5EF4-FFF2-40B4-BE49-F238E27FC236}">
                <a16:creationId xmlns:a16="http://schemas.microsoft.com/office/drawing/2014/main" id="{2FE8926A-0E1D-24CD-CC11-5EBBECE923D0}"/>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Slide Image Placeholder 1">
            <a:extLst>
              <a:ext uri="{FF2B5EF4-FFF2-40B4-BE49-F238E27FC236}">
                <a16:creationId xmlns:a16="http://schemas.microsoft.com/office/drawing/2014/main" id="{384046BC-EEF8-5BB5-18D2-D0CFF15B6CB3}"/>
              </a:ext>
            </a:extLst>
          </p:cNvPr>
          <p:cNvSpPr>
            <a:spLocks noGrp="1" noRot="1" noChangeAspect="1" noTextEdit="1"/>
          </p:cNvSpPr>
          <p:nvPr>
            <p:ph type="sldImg"/>
          </p:nvPr>
        </p:nvSpPr>
        <p:spPr>
          <a:ln/>
        </p:spPr>
      </p:sp>
      <p:sp>
        <p:nvSpPr>
          <p:cNvPr id="59395" name="Notes Placeholder 2">
            <a:extLst>
              <a:ext uri="{FF2B5EF4-FFF2-40B4-BE49-F238E27FC236}">
                <a16:creationId xmlns:a16="http://schemas.microsoft.com/office/drawing/2014/main" id="{05F115E0-FE93-3EF8-2F7D-F2DD0E5D9963}"/>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id="{09DEE142-27DE-93CF-D430-F02255E31169}"/>
              </a:ext>
            </a:extLst>
          </p:cNvPr>
          <p:cNvSpPr>
            <a:spLocks noGrp="1" noRot="1" noChangeAspect="1" noTextEdit="1"/>
          </p:cNvSpPr>
          <p:nvPr>
            <p:ph type="sldImg"/>
          </p:nvPr>
        </p:nvSpPr>
        <p:spPr>
          <a:ln/>
        </p:spPr>
      </p:sp>
      <p:sp>
        <p:nvSpPr>
          <p:cNvPr id="60419" name="Notes Placeholder 2">
            <a:extLst>
              <a:ext uri="{FF2B5EF4-FFF2-40B4-BE49-F238E27FC236}">
                <a16:creationId xmlns:a16="http://schemas.microsoft.com/office/drawing/2014/main" id="{301783F2-858E-5877-DBE7-0F45CACF17A6}"/>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a:extLst>
              <a:ext uri="{FF2B5EF4-FFF2-40B4-BE49-F238E27FC236}">
                <a16:creationId xmlns:a16="http://schemas.microsoft.com/office/drawing/2014/main" id="{464FED7F-6382-7403-B6D5-4CDBE7927C73}"/>
              </a:ext>
            </a:extLst>
          </p:cNvPr>
          <p:cNvSpPr>
            <a:spLocks noGrp="1" noRot="1" noChangeAspect="1" noTextEdit="1"/>
          </p:cNvSpPr>
          <p:nvPr>
            <p:ph type="sldImg"/>
          </p:nvPr>
        </p:nvSpPr>
        <p:spPr>
          <a:ln/>
        </p:spPr>
      </p:sp>
      <p:sp>
        <p:nvSpPr>
          <p:cNvPr id="72707" name="Notes Placeholder 2">
            <a:extLst>
              <a:ext uri="{FF2B5EF4-FFF2-40B4-BE49-F238E27FC236}">
                <a16:creationId xmlns:a16="http://schemas.microsoft.com/office/drawing/2014/main" id="{C593F47C-01E3-5615-A822-CF04FF071D92}"/>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Slide Image Placeholder 1">
            <a:extLst>
              <a:ext uri="{FF2B5EF4-FFF2-40B4-BE49-F238E27FC236}">
                <a16:creationId xmlns:a16="http://schemas.microsoft.com/office/drawing/2014/main" id="{1337D52A-BF27-BE19-1024-78BD8A258520}"/>
              </a:ext>
            </a:extLst>
          </p:cNvPr>
          <p:cNvSpPr>
            <a:spLocks noGrp="1" noRot="1" noChangeAspect="1" noTextEdit="1"/>
          </p:cNvSpPr>
          <p:nvPr>
            <p:ph type="sldImg"/>
          </p:nvPr>
        </p:nvSpPr>
        <p:spPr>
          <a:ln/>
        </p:spPr>
      </p:sp>
      <p:sp>
        <p:nvSpPr>
          <p:cNvPr id="96259" name="Notes Placeholder 2">
            <a:extLst>
              <a:ext uri="{FF2B5EF4-FFF2-40B4-BE49-F238E27FC236}">
                <a16:creationId xmlns:a16="http://schemas.microsoft.com/office/drawing/2014/main" id="{85C683FF-B7B3-446F-3051-1AD24B339665}"/>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Slide Image Placeholder 1">
            <a:extLst>
              <a:ext uri="{FF2B5EF4-FFF2-40B4-BE49-F238E27FC236}">
                <a16:creationId xmlns:a16="http://schemas.microsoft.com/office/drawing/2014/main" id="{B1CB6645-FF1B-8F0E-A697-ACBEB1159BF1}"/>
              </a:ext>
            </a:extLst>
          </p:cNvPr>
          <p:cNvSpPr>
            <a:spLocks noGrp="1" noRot="1" noChangeAspect="1" noTextEdit="1"/>
          </p:cNvSpPr>
          <p:nvPr>
            <p:ph type="sldImg"/>
          </p:nvPr>
        </p:nvSpPr>
        <p:spPr>
          <a:ln/>
        </p:spPr>
      </p:sp>
      <p:sp>
        <p:nvSpPr>
          <p:cNvPr id="103427" name="Notes Placeholder 2">
            <a:extLst>
              <a:ext uri="{FF2B5EF4-FFF2-40B4-BE49-F238E27FC236}">
                <a16:creationId xmlns:a16="http://schemas.microsoft.com/office/drawing/2014/main" id="{AAA8C4F2-5F4D-B39E-C438-87B169C01648}"/>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lstStyle/>
          <a:p>
            <a:pPr eaLnBrk="1" hangingPunct="1"/>
            <a:endParaRPr lang="en-US" altLang="en-US" dirty="0">
              <a:latin typeface="Arial" panose="020B0604020202020204" pitchFamily="34" charset="0"/>
            </a:endParaRPr>
          </a:p>
        </p:txBody>
      </p:sp>
      <p:sp>
        <p:nvSpPr>
          <p:cNvPr id="103428" name="Slide Number Placeholder 3">
            <a:extLst>
              <a:ext uri="{FF2B5EF4-FFF2-40B4-BE49-F238E27FC236}">
                <a16:creationId xmlns:a16="http://schemas.microsoft.com/office/drawing/2014/main" id="{AA6DA0D1-51EC-34A8-830A-3AA1C2158670}"/>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fld id="{5038D891-91F4-404D-8C89-2D893617015F}" type="slidenum">
              <a:rPr lang="en-US" altLang="en-US">
                <a:latin typeface="Arial" panose="020B0604020202020204" pitchFamily="34" charset="0"/>
              </a:rPr>
              <a:pPr/>
              <a:t>11</a:t>
            </a:fld>
            <a:endParaRPr lang="en-US" altLang="en-US" dirty="0">
              <a:latin typeface="Arial" panose="020B0604020202020204" pitchFamily="34" charset="0"/>
            </a:endParaRPr>
          </a:p>
        </p:txBody>
      </p:sp>
    </p:spTree>
    <p:extLst>
      <p:ext uri="{BB962C8B-B14F-4D97-AF65-F5344CB8AC3E}">
        <p14:creationId xmlns:p14="http://schemas.microsoft.com/office/powerpoint/2010/main" val="36275084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35669328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3734221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35635503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1381478" y="476250"/>
            <a:ext cx="6299200" cy="1276350"/>
          </a:xfrm>
        </p:spPr>
        <p:txBody>
          <a:bodyPr/>
          <a:lstStyle/>
          <a:p>
            <a:r>
              <a:rPr lang="en-US"/>
              <a:t>Click to edit Master title style</a:t>
            </a:r>
          </a:p>
        </p:txBody>
      </p:sp>
      <p:sp>
        <p:nvSpPr>
          <p:cNvPr id="3" name="Text Placeholder 2"/>
          <p:cNvSpPr>
            <a:spLocks noGrp="1"/>
          </p:cNvSpPr>
          <p:nvPr>
            <p:ph type="body" sz="half" idx="1"/>
          </p:nvPr>
        </p:nvSpPr>
        <p:spPr>
          <a:xfrm>
            <a:off x="1117600" y="1981200"/>
            <a:ext cx="3386667"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39733" y="1981200"/>
            <a:ext cx="3386667" cy="4114800"/>
          </a:xfrm>
        </p:spPr>
        <p:txBody>
          <a:bodyPr/>
          <a:lstStyle/>
          <a:p>
            <a:pPr lvl="0"/>
            <a:endParaRPr lang="en-US" noProof="0" dirty="0"/>
          </a:p>
        </p:txBody>
      </p:sp>
    </p:spTree>
    <p:extLst>
      <p:ext uri="{BB962C8B-B14F-4D97-AF65-F5344CB8AC3E}">
        <p14:creationId xmlns:p14="http://schemas.microsoft.com/office/powerpoint/2010/main" val="9256066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1381478" y="476250"/>
            <a:ext cx="6299200" cy="1276350"/>
          </a:xfrm>
        </p:spPr>
        <p:txBody>
          <a:bodyPr/>
          <a:lstStyle/>
          <a:p>
            <a:r>
              <a:rPr lang="en-US"/>
              <a:t>Click to edit Master title style</a:t>
            </a:r>
          </a:p>
        </p:txBody>
      </p:sp>
      <p:sp>
        <p:nvSpPr>
          <p:cNvPr id="3" name="ClipArt Placeholder 2"/>
          <p:cNvSpPr>
            <a:spLocks noGrp="1"/>
          </p:cNvSpPr>
          <p:nvPr>
            <p:ph type="clipArt" sz="half" idx="1"/>
          </p:nvPr>
        </p:nvSpPr>
        <p:spPr>
          <a:xfrm>
            <a:off x="1117600" y="1981200"/>
            <a:ext cx="3386667" cy="4114800"/>
          </a:xfrm>
        </p:spPr>
        <p:txBody>
          <a:bodyPr/>
          <a:lstStyle/>
          <a:p>
            <a:pPr lvl="0"/>
            <a:endParaRPr lang="en-US" noProof="0" dirty="0"/>
          </a:p>
        </p:txBody>
      </p:sp>
      <p:sp>
        <p:nvSpPr>
          <p:cNvPr id="4" name="Text Placeholder 3"/>
          <p:cNvSpPr>
            <a:spLocks noGrp="1"/>
          </p:cNvSpPr>
          <p:nvPr>
            <p:ph type="body" sz="half" idx="2"/>
          </p:nvPr>
        </p:nvSpPr>
        <p:spPr>
          <a:xfrm>
            <a:off x="4639733" y="1981200"/>
            <a:ext cx="3386667"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523428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ext Placeholder 2"/>
          <p:cNvSpPr>
            <a:spLocks noGrp="1"/>
          </p:cNvSpPr>
          <p:nvPr>
            <p:ph type="body" sz="half" idx="1"/>
          </p:nvPr>
        </p:nvSpPr>
        <p:spPr>
          <a:xfrm>
            <a:off x="457200" y="1600200"/>
            <a:ext cx="8229600" cy="21859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7200" y="3938590"/>
            <a:ext cx="8229600" cy="21875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DCC4CD1B-43B6-4F84-AA76-46F1945E1A36}"/>
              </a:ext>
            </a:extLst>
          </p:cNvPr>
          <p:cNvSpPr>
            <a:spLocks noGrp="1" noChangeArrowheads="1"/>
          </p:cNvSpPr>
          <p:nvPr>
            <p:ph type="dt" sz="half" idx="10"/>
          </p:nvPr>
        </p:nvSpPr>
        <p:spPr>
          <a:ln/>
        </p:spPr>
        <p:txBody>
          <a:bodyPr/>
          <a:lstStyle>
            <a:lvl1pPr>
              <a:defRPr/>
            </a:lvl1pPr>
          </a:lstStyle>
          <a:p>
            <a:pPr>
              <a:defRPr/>
            </a:pPr>
            <a:endParaRPr lang="en-US" dirty="0"/>
          </a:p>
        </p:txBody>
      </p:sp>
      <p:sp>
        <p:nvSpPr>
          <p:cNvPr id="6" name="Rectangle 5">
            <a:extLst>
              <a:ext uri="{FF2B5EF4-FFF2-40B4-BE49-F238E27FC236}">
                <a16:creationId xmlns:a16="http://schemas.microsoft.com/office/drawing/2014/main" id="{64AB0FD2-5548-44D0-A442-2B415BB5D82A}"/>
              </a:ext>
            </a:extLst>
          </p:cNvPr>
          <p:cNvSpPr>
            <a:spLocks noGrp="1" noChangeArrowheads="1"/>
          </p:cNvSpPr>
          <p:nvPr>
            <p:ph type="ftr" sz="quarter" idx="11"/>
          </p:nvPr>
        </p:nvSpPr>
        <p:spPr>
          <a:ln/>
        </p:spPr>
        <p:txBody>
          <a:bodyPr/>
          <a:lstStyle>
            <a:lvl1pPr>
              <a:defRPr/>
            </a:lvl1pPr>
          </a:lstStyle>
          <a:p>
            <a:pPr>
              <a:defRPr/>
            </a:pPr>
            <a:endParaRPr lang="en-US" dirty="0"/>
          </a:p>
        </p:txBody>
      </p:sp>
      <p:sp>
        <p:nvSpPr>
          <p:cNvPr id="7" name="Rectangle 6">
            <a:extLst>
              <a:ext uri="{FF2B5EF4-FFF2-40B4-BE49-F238E27FC236}">
                <a16:creationId xmlns:a16="http://schemas.microsoft.com/office/drawing/2014/main" id="{1A8143A1-0993-46B2-BDA6-70705D35638B}"/>
              </a:ext>
            </a:extLst>
          </p:cNvPr>
          <p:cNvSpPr>
            <a:spLocks noGrp="1" noChangeArrowheads="1"/>
          </p:cNvSpPr>
          <p:nvPr>
            <p:ph type="sldNum" sz="quarter" idx="12"/>
          </p:nvPr>
        </p:nvSpPr>
        <p:spPr>
          <a:ln/>
        </p:spPr>
        <p:txBody>
          <a:bodyPr/>
          <a:lstStyle>
            <a:lvl1pPr>
              <a:defRPr/>
            </a:lvl1pPr>
          </a:lstStyle>
          <a:p>
            <a:pPr>
              <a:defRPr/>
            </a:pPr>
            <a:fld id="{196FCDF2-2053-4D95-91F1-AD3E2DD40CBE}" type="slidenum">
              <a:rPr lang="en-US" altLang="en-US"/>
              <a:pPr>
                <a:defRPr/>
              </a:pPr>
              <a:t>‹#›</a:t>
            </a:fld>
            <a:endParaRPr lang="en-US" altLang="en-US" dirty="0"/>
          </a:p>
        </p:txBody>
      </p:sp>
    </p:spTree>
    <p:extLst>
      <p:ext uri="{BB962C8B-B14F-4D97-AF65-F5344CB8AC3E}">
        <p14:creationId xmlns:p14="http://schemas.microsoft.com/office/powerpoint/2010/main" val="30984773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cSld name="Standard Slide">
    <p:spTree>
      <p:nvGrpSpPr>
        <p:cNvPr id="1" name="Shape 20"/>
        <p:cNvGrpSpPr/>
        <p:nvPr/>
      </p:nvGrpSpPr>
      <p:grpSpPr>
        <a:xfrm>
          <a:off x="0" y="0"/>
          <a:ext cx="0" cy="0"/>
          <a:chOff x="0" y="0"/>
          <a:chExt cx="0" cy="0"/>
        </a:xfrm>
      </p:grpSpPr>
      <p:sp>
        <p:nvSpPr>
          <p:cNvPr id="22" name="Shape 22"/>
          <p:cNvSpPr txBox="1">
            <a:spLocks noGrp="1"/>
          </p:cNvSpPr>
          <p:nvPr>
            <p:ph type="title"/>
          </p:nvPr>
        </p:nvSpPr>
        <p:spPr>
          <a:xfrm>
            <a:off x="409277" y="341250"/>
            <a:ext cx="8671799" cy="679200"/>
          </a:xfrm>
          <a:prstGeom prst="rect">
            <a:avLst/>
          </a:prstGeom>
        </p:spPr>
        <p:txBody>
          <a:bodyPr lIns="91425" tIns="91425" rIns="91425" bIns="91425" anchor="b"/>
          <a:lstStyle>
            <a:lvl1pPr rtl="0">
              <a:spcBef>
                <a:spcPts val="0"/>
              </a:spcBef>
              <a:buNone/>
              <a:defRPr sz="2700" b="1">
                <a:solidFill>
                  <a:srgbClr val="0B5394"/>
                </a:solidFill>
              </a:defRPr>
            </a:lvl1pPr>
            <a:lvl2pPr rtl="0">
              <a:spcBef>
                <a:spcPts val="0"/>
              </a:spcBef>
              <a:buNone/>
              <a:defRPr sz="2250" b="1">
                <a:solidFill>
                  <a:srgbClr val="0B5394"/>
                </a:solidFill>
              </a:defRPr>
            </a:lvl2pPr>
            <a:lvl3pPr rtl="0">
              <a:spcBef>
                <a:spcPts val="0"/>
              </a:spcBef>
              <a:buNone/>
              <a:defRPr sz="2250" b="1">
                <a:solidFill>
                  <a:srgbClr val="0B5394"/>
                </a:solidFill>
              </a:defRPr>
            </a:lvl3pPr>
            <a:lvl4pPr rtl="0">
              <a:spcBef>
                <a:spcPts val="0"/>
              </a:spcBef>
              <a:buNone/>
              <a:defRPr sz="2250" b="1">
                <a:solidFill>
                  <a:srgbClr val="0B5394"/>
                </a:solidFill>
              </a:defRPr>
            </a:lvl4pPr>
            <a:lvl5pPr rtl="0">
              <a:spcBef>
                <a:spcPts val="0"/>
              </a:spcBef>
              <a:buNone/>
              <a:defRPr sz="2250" b="1">
                <a:solidFill>
                  <a:srgbClr val="0B5394"/>
                </a:solidFill>
              </a:defRPr>
            </a:lvl5pPr>
            <a:lvl6pPr rtl="0">
              <a:spcBef>
                <a:spcPts val="0"/>
              </a:spcBef>
              <a:buNone/>
              <a:defRPr sz="2250" b="1">
                <a:solidFill>
                  <a:srgbClr val="0B5394"/>
                </a:solidFill>
              </a:defRPr>
            </a:lvl6pPr>
            <a:lvl7pPr rtl="0">
              <a:spcBef>
                <a:spcPts val="0"/>
              </a:spcBef>
              <a:buNone/>
              <a:defRPr sz="2250" b="1">
                <a:solidFill>
                  <a:srgbClr val="0B5394"/>
                </a:solidFill>
              </a:defRPr>
            </a:lvl7pPr>
            <a:lvl8pPr rtl="0">
              <a:spcBef>
                <a:spcPts val="0"/>
              </a:spcBef>
              <a:buNone/>
              <a:defRPr sz="2250" b="1">
                <a:solidFill>
                  <a:srgbClr val="0B5394"/>
                </a:solidFill>
              </a:defRPr>
            </a:lvl8pPr>
            <a:lvl9pPr>
              <a:spcBef>
                <a:spcPts val="0"/>
              </a:spcBef>
              <a:buNone/>
              <a:defRPr sz="2250" b="1">
                <a:solidFill>
                  <a:srgbClr val="0B5394"/>
                </a:solidFill>
              </a:defRPr>
            </a:lvl9pPr>
          </a:lstStyle>
          <a:p>
            <a:endParaRPr/>
          </a:p>
        </p:txBody>
      </p:sp>
      <p:sp>
        <p:nvSpPr>
          <p:cNvPr id="23" name="Shape 23"/>
          <p:cNvSpPr txBox="1">
            <a:spLocks noGrp="1"/>
          </p:cNvSpPr>
          <p:nvPr>
            <p:ph type="subTitle" idx="1"/>
          </p:nvPr>
        </p:nvSpPr>
        <p:spPr>
          <a:xfrm>
            <a:off x="260052" y="727225"/>
            <a:ext cx="4812299" cy="393600"/>
          </a:xfrm>
          <a:prstGeom prst="rect">
            <a:avLst/>
          </a:prstGeom>
        </p:spPr>
        <p:txBody>
          <a:bodyPr lIns="91425" tIns="91425" rIns="91425" bIns="91425"/>
          <a:lstStyle>
            <a:lvl1pPr rtl="0">
              <a:spcBef>
                <a:spcPts val="0"/>
              </a:spcBef>
              <a:buNone/>
              <a:defRPr sz="1350">
                <a:solidFill>
                  <a:srgbClr val="999999"/>
                </a:solidFil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a:p>
        </p:txBody>
      </p:sp>
      <p:sp>
        <p:nvSpPr>
          <p:cNvPr id="24" name="Shape 24"/>
          <p:cNvSpPr txBox="1">
            <a:spLocks noGrp="1"/>
          </p:cNvSpPr>
          <p:nvPr>
            <p:ph type="body" idx="2"/>
          </p:nvPr>
        </p:nvSpPr>
        <p:spPr>
          <a:xfrm>
            <a:off x="323027" y="1358354"/>
            <a:ext cx="8439899" cy="4853099"/>
          </a:xfrm>
          <a:prstGeom prst="rect">
            <a:avLst/>
          </a:prstGeom>
        </p:spPr>
        <p:txBody>
          <a:bodyPr lIns="91425" tIns="91425" rIns="91425" bIns="91425"/>
          <a:lstStyle>
            <a:lvl1pPr rtl="0">
              <a:spcBef>
                <a:spcPts val="0"/>
              </a:spcBef>
              <a:buClr>
                <a:srgbClr val="666666"/>
              </a:buClr>
              <a:buSzPct val="100000"/>
              <a:defRPr sz="1800">
                <a:solidFill>
                  <a:srgbClr val="666666"/>
                </a:solidFill>
              </a:defRPr>
            </a:lvl1pPr>
            <a:lvl2pPr rtl="0">
              <a:spcBef>
                <a:spcPts val="0"/>
              </a:spcBef>
              <a:buClr>
                <a:srgbClr val="999999"/>
              </a:buClr>
              <a:buSzPct val="100000"/>
              <a:defRPr sz="1800">
                <a:solidFill>
                  <a:srgbClr val="999999"/>
                </a:solidFill>
              </a:defRPr>
            </a:lvl2pPr>
            <a:lvl3pPr rtl="0">
              <a:spcBef>
                <a:spcPts val="0"/>
              </a:spcBef>
              <a:buClr>
                <a:srgbClr val="999999"/>
              </a:buClr>
              <a:buSzPct val="100000"/>
              <a:defRPr sz="1800">
                <a:solidFill>
                  <a:srgbClr val="999999"/>
                </a:solidFill>
              </a:defRPr>
            </a:lvl3pPr>
            <a:lvl4pPr rtl="0">
              <a:spcBef>
                <a:spcPts val="0"/>
              </a:spcBef>
              <a:buClr>
                <a:srgbClr val="999999"/>
              </a:buClr>
              <a:buSzPct val="100000"/>
              <a:defRPr sz="1800">
                <a:solidFill>
                  <a:srgbClr val="999999"/>
                </a:solidFill>
              </a:defRPr>
            </a:lvl4pPr>
            <a:lvl5pPr rtl="0">
              <a:spcBef>
                <a:spcPts val="0"/>
              </a:spcBef>
              <a:buClr>
                <a:srgbClr val="999999"/>
              </a:buClr>
              <a:buSzPct val="100000"/>
              <a:defRPr sz="1800">
                <a:solidFill>
                  <a:srgbClr val="999999"/>
                </a:solidFill>
              </a:defRPr>
            </a:lvl5pPr>
            <a:lvl6pPr rtl="0">
              <a:spcBef>
                <a:spcPts val="0"/>
              </a:spcBef>
              <a:buClr>
                <a:srgbClr val="999999"/>
              </a:buClr>
              <a:buSzPct val="100000"/>
              <a:defRPr sz="1800">
                <a:solidFill>
                  <a:srgbClr val="999999"/>
                </a:solidFill>
              </a:defRPr>
            </a:lvl6pPr>
            <a:lvl7pPr rtl="0">
              <a:spcBef>
                <a:spcPts val="0"/>
              </a:spcBef>
              <a:buClr>
                <a:srgbClr val="999999"/>
              </a:buClr>
              <a:buSzPct val="100000"/>
              <a:defRPr sz="1800">
                <a:solidFill>
                  <a:srgbClr val="999999"/>
                </a:solidFill>
              </a:defRPr>
            </a:lvl7pPr>
            <a:lvl8pPr rtl="0">
              <a:spcBef>
                <a:spcPts val="0"/>
              </a:spcBef>
              <a:buClr>
                <a:srgbClr val="999999"/>
              </a:buClr>
              <a:buSzPct val="100000"/>
              <a:defRPr sz="1800">
                <a:solidFill>
                  <a:srgbClr val="999999"/>
                </a:solidFill>
              </a:defRPr>
            </a:lvl8pPr>
            <a:lvl9pPr>
              <a:spcBef>
                <a:spcPts val="0"/>
              </a:spcBef>
              <a:buClr>
                <a:srgbClr val="999999"/>
              </a:buClr>
              <a:buSzPct val="100000"/>
              <a:defRPr sz="1800">
                <a:solidFill>
                  <a:srgbClr val="999999"/>
                </a:solidFill>
              </a:defRPr>
            </a:lvl9pPr>
          </a:lstStyle>
          <a:p>
            <a:endParaRPr/>
          </a:p>
        </p:txBody>
      </p:sp>
      <p:sp>
        <p:nvSpPr>
          <p:cNvPr id="5" name="Shape 21"/>
          <p:cNvSpPr txBox="1">
            <a:spLocks noGrp="1"/>
          </p:cNvSpPr>
          <p:nvPr>
            <p:ph type="sldNum" idx="10"/>
          </p:nvPr>
        </p:nvSpPr>
        <p:spPr>
          <a:xfrm>
            <a:off x="8556626" y="6464300"/>
            <a:ext cx="549275" cy="393700"/>
          </a:xfrm>
        </p:spPr>
        <p:txBody>
          <a:bodyPr lIns="91425" tIns="91425" rIns="91425" bIns="91425" anchor="t">
            <a:noAutofit/>
          </a:bodyPr>
          <a:lstStyle>
            <a:lvl1pPr eaLnBrk="0" hangingPunct="0">
              <a:defRPr>
                <a:latin typeface="Arial" panose="020B0604020202020204" pitchFamily="34" charset="0"/>
              </a:defRPr>
            </a:lvl1pPr>
          </a:lstStyle>
          <a:p>
            <a:fld id="{8BBDC21F-E370-46A2-B565-1D8C115D8945}" type="slidenum">
              <a:rPr lang="en-US" altLang="en-US"/>
              <a:pPr/>
              <a:t>‹#›</a:t>
            </a:fld>
            <a:endParaRPr lang="en-US" altLang="en-US" dirty="0"/>
          </a:p>
        </p:txBody>
      </p:sp>
    </p:spTree>
    <p:extLst>
      <p:ext uri="{BB962C8B-B14F-4D97-AF65-F5344CB8AC3E}">
        <p14:creationId xmlns:p14="http://schemas.microsoft.com/office/powerpoint/2010/main" val="6859768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2258331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35099516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22841721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2740960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1826970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1332959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20052962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799A29C-6B3E-4B62-A0B0-C81A92BB7911}" type="datetimeFigureOut">
              <a:rPr lang="en-US" smtClean="0"/>
              <a:t>2/29/2024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4D55611-1E57-4181-84C6-F43A48E6413E}" type="slidenum">
              <a:rPr lang="en-US" smtClean="0"/>
              <a:t>‹#›</a:t>
            </a:fld>
            <a:endParaRPr lang="en-US" dirty="0"/>
          </a:p>
        </p:txBody>
      </p:sp>
    </p:spTree>
    <p:extLst>
      <p:ext uri="{BB962C8B-B14F-4D97-AF65-F5344CB8AC3E}">
        <p14:creationId xmlns:p14="http://schemas.microsoft.com/office/powerpoint/2010/main" val="42354605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99A29C-6B3E-4B62-A0B0-C81A92BB7911}" type="datetimeFigureOut">
              <a:rPr lang="en-US" smtClean="0"/>
              <a:t>2/29/2024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D55611-1E57-4181-84C6-F43A48E6413E}" type="slidenum">
              <a:rPr lang="en-US" smtClean="0"/>
              <a:t>‹#›</a:t>
            </a:fld>
            <a:endParaRPr lang="en-US" dirty="0"/>
          </a:p>
        </p:txBody>
      </p:sp>
    </p:spTree>
    <p:extLst>
      <p:ext uri="{BB962C8B-B14F-4D97-AF65-F5344CB8AC3E}">
        <p14:creationId xmlns:p14="http://schemas.microsoft.com/office/powerpoint/2010/main" val="16184406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s://web.p.ebscohost.com/ehost/detail/detail?vid=0&amp;sid=c2452e26-f6d4-46ae-a209-fef4f039bc71%40redis&amp;bdata=JkF1dGhUeXBlPWlwLHVpZCZzaXRlPWVob3N0LWxpdmU%3d#AN=173436640&amp;db=keh"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mindtools.com/abyeaeb/the-disney-creative-strategy" TargetMode="External"/><Relationship Id="rId2" Type="http://schemas.openxmlformats.org/officeDocument/2006/relationships/notesSlide" Target="../notesSlides/notesSlide8.xml"/><Relationship Id="rId1" Type="http://schemas.openxmlformats.org/officeDocument/2006/relationships/slideLayout" Target="../slideLayouts/slideLayout12.xml"/><Relationship Id="rId6" Type="http://schemas.openxmlformats.org/officeDocument/2006/relationships/hyperlink" Target="http://www.nlpu.com/Patterns/pattern7.htm" TargetMode="External"/><Relationship Id="rId5" Type="http://schemas.openxmlformats.org/officeDocument/2006/relationships/image" Target="../media/image10.wmf"/><Relationship Id="rId4" Type="http://schemas.openxmlformats.org/officeDocument/2006/relationships/oleObject" Target="../embeddings/oleObject5.bin"/></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www.nlpu.com/Articles/AlphaLeader.htm" TargetMode="External"/><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hyperlink" Target="https://www.youtube.com/watch?v=SBGuWa3MmLE&amp;feature=youtu.be" TargetMode="External"/><Relationship Id="rId1" Type="http://schemas.openxmlformats.org/officeDocument/2006/relationships/slideLayout" Target="../slideLayouts/slideLayout1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3" Type="http://schemas.openxmlformats.org/officeDocument/2006/relationships/hyperlink" Target="http://foresight-leadership.org/"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hyperlink" Target="https://conservancy.umn.edu/handle/11299/192481" TargetMode="Externa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onservancy.umn.edu/handle/11299/192481"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hyperlink" Target="https://planetaryhealthalliance.org/" TargetMode="External"/><Relationship Id="rId4" Type="http://schemas.openxmlformats.org/officeDocument/2006/relationships/hyperlink" Target="http://millennium.surge.sh/" TargetMode="Externa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A3oIiH7BLm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hyperlink" Target="http://www.thetimeparadox.com/surveys/" TargetMode="External"/></Relationships>
</file>

<file path=ppt/slides/_rels/slide23.xml.rels><?xml version="1.0" encoding="UTF-8" standalone="yes"?>
<Relationships xmlns="http://schemas.openxmlformats.org/package/2006/relationships"><Relationship Id="rId8" Type="http://schemas.openxmlformats.org/officeDocument/2006/relationships/image" Target="../media/image34.png"/><Relationship Id="rId13" Type="http://schemas.openxmlformats.org/officeDocument/2006/relationships/image" Target="../media/image38.png"/><Relationship Id="rId3" Type="http://schemas.openxmlformats.org/officeDocument/2006/relationships/image" Target="../media/image29.png"/><Relationship Id="rId7" Type="http://schemas.openxmlformats.org/officeDocument/2006/relationships/image" Target="../media/image33.png"/><Relationship Id="rId12" Type="http://schemas.openxmlformats.org/officeDocument/2006/relationships/hyperlink" Target="https://www.youtube.com/watch?v=SBGuWa3MmLE&amp;feature=youtu.b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7.png"/><Relationship Id="rId5" Type="http://schemas.openxmlformats.org/officeDocument/2006/relationships/image" Target="../media/image31.png"/><Relationship Id="rId10" Type="http://schemas.openxmlformats.org/officeDocument/2006/relationships/image" Target="../media/image36.png"/><Relationship Id="rId4" Type="http://schemas.openxmlformats.org/officeDocument/2006/relationships/image" Target="../media/image30.png"/><Relationship Id="rId9" Type="http://schemas.openxmlformats.org/officeDocument/2006/relationships/image" Target="../media/image35.png"/></Relationships>
</file>

<file path=ppt/slides/_rels/slide24.xml.rels><?xml version="1.0" encoding="UTF-8" standalone="yes"?>
<Relationships xmlns="http://schemas.openxmlformats.org/package/2006/relationships"><Relationship Id="rId3" Type="http://schemas.openxmlformats.org/officeDocument/2006/relationships/hyperlink" Target="http://futurewe.org/framework/" TargetMode="External"/><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3" Type="http://schemas.openxmlformats.org/officeDocument/2006/relationships/hyperlink" Target="https://www.worktechacademy.com/seven-design-thinking-principles-that-will-help-hybrid-work-succeed/" TargetMode="External"/><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40.jpeg"/></Relationships>
</file>

<file path=ppt/slides/_rels/slide26.xml.rels><?xml version="1.0" encoding="UTF-8" standalone="yes"?>
<Relationships xmlns="http://schemas.openxmlformats.org/package/2006/relationships"><Relationship Id="rId3" Type="http://schemas.openxmlformats.org/officeDocument/2006/relationships/hyperlink" Target="https://www.sciencedirect.com/science/article/abs/pii/S1541461220300215" TargetMode="External"/><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s://www.indeed.com/career-advice/career-development/characteristics-of-culture-of-innovation" TargetMode="External"/><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hyperlink" Target="https://coop2012.files.wordpress.com/2012/01/buchanan_wicked_problems.pdf" TargetMode="External"/><Relationship Id="rId13" Type="http://schemas.openxmlformats.org/officeDocument/2006/relationships/hyperlink" Target="https://books.google.com/books?id=yjgO70g_qbsC&amp;printsec=frontcover&amp;dq=inauthor:%22Tom+Kelley%22&amp;hl=en&amp;sa=X&amp;ved=0CDUQ6AEwBGoVChMIoOyBwP6IyAIVAQqSCh0SyAEs#v=onepage&amp;q&amp;f=false" TargetMode="External"/><Relationship Id="rId18" Type="http://schemas.openxmlformats.org/officeDocument/2006/relationships/hyperlink" Target="https://www.nursingworld.org/practice-policy/innovation/team/" TargetMode="External"/><Relationship Id="rId3" Type="http://schemas.openxmlformats.org/officeDocument/2006/relationships/hyperlink" Target="https://en.wikipedia.org/wiki/Herbert_A._Simon" TargetMode="External"/><Relationship Id="rId7" Type="http://schemas.openxmlformats.org/officeDocument/2006/relationships/hyperlink" Target="https://books.google.se/books?id=ZjZ3mflzJtUC&amp;redir_esc=y" TargetMode="External"/><Relationship Id="rId12" Type="http://schemas.openxmlformats.org/officeDocument/2006/relationships/hyperlink" Target="http://designthinking.ideo.com/" TargetMode="External"/><Relationship Id="rId17" Type="http://schemas.openxmlformats.org/officeDocument/2006/relationships/hyperlink" Target="https://www.ideo.com/images/uploads/news/pdfs/DesignForAction.pdf" TargetMode="External"/><Relationship Id="rId2" Type="http://schemas.openxmlformats.org/officeDocument/2006/relationships/notesSlide" Target="../notesSlides/notesSlide20.xml"/><Relationship Id="rId16" Type="http://schemas.openxmlformats.org/officeDocument/2006/relationships/hyperlink" Target="http://onlinelibrary.wiley.com/doi/10.1111/caim.12023/pdf" TargetMode="External"/><Relationship Id="rId1" Type="http://schemas.openxmlformats.org/officeDocument/2006/relationships/slideLayout" Target="../slideLayouts/slideLayout15.xml"/><Relationship Id="rId6" Type="http://schemas.openxmlformats.org/officeDocument/2006/relationships/hyperlink" Target="https://en.wikipedia.org/wiki/Donald_Sch%C3%B6n" TargetMode="External"/><Relationship Id="rId11" Type="http://schemas.openxmlformats.org/officeDocument/2006/relationships/hyperlink" Target="http://thisisdesignthinking.net/why-this-site/the-study/" TargetMode="External"/><Relationship Id="rId5" Type="http://schemas.openxmlformats.org/officeDocument/2006/relationships/hyperlink" Target="https://books.google.se/books/about/How_designers_think.html?id=gGVQAAAAMAAJ" TargetMode="External"/><Relationship Id="rId15" Type="http://schemas.openxmlformats.org/officeDocument/2006/relationships/hyperlink" Target="http://rogerlmartin.com/lets-read/the-opposable-mind" TargetMode="External"/><Relationship Id="rId10" Type="http://schemas.openxmlformats.org/officeDocument/2006/relationships/hyperlink" Target="http://oro.open.ac.uk/3281/1/Designerly-_DisciplinevScience.pdf" TargetMode="External"/><Relationship Id="rId4" Type="http://schemas.openxmlformats.org/officeDocument/2006/relationships/hyperlink" Target="https://books.google.com/books/about/How_Designers_Think.html?id=lPvqZJNAdG8C" TargetMode="External"/><Relationship Id="rId9" Type="http://schemas.openxmlformats.org/officeDocument/2006/relationships/hyperlink" Target="https://hbr.org/2008/06/design-thinking" TargetMode="External"/><Relationship Id="rId14" Type="http://schemas.openxmlformats.org/officeDocument/2006/relationships/hyperlink" Target="https://books.google.se/books?id=yjgO70g_qbsC&amp;printsec=frontcover&amp;dq=kelley+2001+innovation&amp;hl=sv&amp;sa=X&amp;ved=0CEgQ6AEwA2oVChMIhIzijdjVxwIVxo0sCh06Rgi9#v=onepage&amp;q=kelley%202001%20innovation&amp;f=false"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designjustice.org/read-the-principles"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en.wikipedia.org/wiki/Scenario_planning" TargetMode="External"/><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image" Target="../media/image53.jpeg"/></Relationships>
</file>

<file path=ppt/slides/_rels/slide34.xml.rels><?xml version="1.0" encoding="UTF-8" standalone="yes"?>
<Relationships xmlns="http://schemas.openxmlformats.org/package/2006/relationships"><Relationship Id="rId3" Type="http://schemas.openxmlformats.org/officeDocument/2006/relationships/hyperlink" Target="https://wayback.archive-it.org/13466/20200205000104/https:/altfutures.org/projects/health-and-health-care-in-2032/" TargetMode="External"/><Relationship Id="rId7" Type="http://schemas.openxmlformats.org/officeDocument/2006/relationships/image" Target="../media/image57.png"/><Relationship Id="rId2" Type="http://schemas.openxmlformats.org/officeDocument/2006/relationships/notesSlide" Target="../notesSlides/notesSlide25.xml"/><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5.xml.rels><?xml version="1.0" encoding="UTF-8" standalone="yes"?>
<Relationships xmlns="http://schemas.openxmlformats.org/package/2006/relationships"><Relationship Id="rId3" Type="http://schemas.openxmlformats.org/officeDocument/2006/relationships/hyperlink" Target="https://wayback.archive-it.org/13466/20200204235511/https:/altfutures.org/projects/human-progress-and-human-services-2035/" TargetMode="External"/><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58.png"/></Relationships>
</file>

<file path=ppt/slides/_rels/slide36.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3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hyperlink" Target="https://www.youtube.com/watch?v=RFvVJmIXu68" TargetMode="External"/><Relationship Id="rId5" Type="http://schemas.openxmlformats.org/officeDocument/2006/relationships/hyperlink" Target="http://www.odii.com/" TargetMode="External"/><Relationship Id="rId4" Type="http://schemas.openxmlformats.org/officeDocument/2006/relationships/image" Target="../media/image65.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hyperlink" Target="https://allentough.com/articles/fgpledge.htm" TargetMode="External"/><Relationship Id="rId1" Type="http://schemas.openxmlformats.org/officeDocument/2006/relationships/slideLayout" Target="../slideLayouts/slideLayout2.xml"/><Relationship Id="rId5" Type="http://schemas.openxmlformats.org/officeDocument/2006/relationships/hyperlink" Target="https://www.nursingworld.org/practice-policy/innovation/innovation-guide/" TargetMode="External"/><Relationship Id="rId4" Type="http://schemas.openxmlformats.org/officeDocument/2006/relationships/hyperlink" Target="https://www.wenger-trayner.com/introduction-to-communities-of-practice/" TargetMode="External"/></Relationships>
</file>

<file path=ppt/slides/_rels/slide41.xml.rels><?xml version="1.0" encoding="UTF-8" standalone="yes"?>
<Relationships xmlns="http://schemas.openxmlformats.org/package/2006/relationships"><Relationship Id="rId8" Type="http://schemas.openxmlformats.org/officeDocument/2006/relationships/hyperlink" Target="https://link.springer.com/chapter/10.1007/978-3-319-91695-8_6" TargetMode="External"/><Relationship Id="rId3" Type="http://schemas.openxmlformats.org/officeDocument/2006/relationships/image" Target="../media/image67.png"/><Relationship Id="rId7" Type="http://schemas.openxmlformats.org/officeDocument/2006/relationships/hyperlink" Target="https://web.p.ebscohost.com/ehost/detail/detail?vid=0&amp;sid=78a65f4e-3aef-4a41-a915-682a9ec5559b%40redis&amp;bdata=JkF1dGhUeXBlPWlwLHVpZCZzaXRlPWVob3N0LWxpdmU%3d#AN=173436640&amp;db=keh" TargetMode="External"/><Relationship Id="rId2" Type="http://schemas.openxmlformats.org/officeDocument/2006/relationships/notesSlide" Target="../notesSlides/notesSlide31.xml"/><Relationship Id="rId1" Type="http://schemas.openxmlformats.org/officeDocument/2006/relationships/slideLayout" Target="../slideLayouts/slideLayout2.xml"/><Relationship Id="rId6" Type="http://schemas.openxmlformats.org/officeDocument/2006/relationships/hyperlink" Target="https://secretan.com/tools/forums/why-be-do_forum/" TargetMode="External"/><Relationship Id="rId5" Type="http://schemas.openxmlformats.org/officeDocument/2006/relationships/hyperlink" Target="https://secretan.com/about-us/higher-ground-leadership/" TargetMode="External"/><Relationship Id="rId4" Type="http://schemas.openxmlformats.org/officeDocument/2006/relationships/hyperlink" Target="https://www.etsu.edu/nursing/documents/creating_a_career_legacy_map.pdf"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wmf"/></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6.wmf"/></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image" Target="../media/image7.wmf"/></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8.wmf"/></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2E62931-8EB4-42BB-BAAB-D8757BE66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7F1C81C6-5815-28CB-C045-247EBB2F3A77}"/>
              </a:ext>
            </a:extLst>
          </p:cNvPr>
          <p:cNvSpPr>
            <a:spLocks noGrp="1"/>
          </p:cNvSpPr>
          <p:nvPr>
            <p:ph type="ctrTitle"/>
          </p:nvPr>
        </p:nvSpPr>
        <p:spPr>
          <a:xfrm>
            <a:off x="4504134" y="728664"/>
            <a:ext cx="4373533" cy="3157080"/>
          </a:xfrm>
          <a:noFill/>
        </p:spPr>
        <p:txBody>
          <a:bodyPr>
            <a:normAutofit/>
          </a:bodyPr>
          <a:lstStyle/>
          <a:p>
            <a:pPr algn="l"/>
            <a:r>
              <a:rPr lang="en-US" sz="4500" dirty="0"/>
              <a:t>Creativity,  Foresight, Innovation</a:t>
            </a:r>
          </a:p>
        </p:txBody>
      </p:sp>
      <p:sp>
        <p:nvSpPr>
          <p:cNvPr id="3" name="Subtitle 2">
            <a:extLst>
              <a:ext uri="{FF2B5EF4-FFF2-40B4-BE49-F238E27FC236}">
                <a16:creationId xmlns:a16="http://schemas.microsoft.com/office/drawing/2014/main" id="{A4D0336B-9150-DB52-1E4D-65310C190596}"/>
              </a:ext>
            </a:extLst>
          </p:cNvPr>
          <p:cNvSpPr>
            <a:spLocks noGrp="1"/>
          </p:cNvSpPr>
          <p:nvPr>
            <p:ph type="subTitle" idx="1"/>
          </p:nvPr>
        </p:nvSpPr>
        <p:spPr>
          <a:xfrm>
            <a:off x="4775594" y="4072045"/>
            <a:ext cx="4290767" cy="2057289"/>
          </a:xfrm>
          <a:noFill/>
        </p:spPr>
        <p:txBody>
          <a:bodyPr>
            <a:normAutofit/>
          </a:bodyPr>
          <a:lstStyle/>
          <a:p>
            <a:pPr algn="l"/>
            <a:r>
              <a:rPr lang="en-US" dirty="0">
                <a:hlinkClick r:id="rId2"/>
              </a:rPr>
              <a:t>Advancing the American Nurses Association Innovation Enterprise </a:t>
            </a:r>
            <a:endParaRPr lang="en-US" dirty="0"/>
          </a:p>
        </p:txBody>
      </p:sp>
      <p:pic>
        <p:nvPicPr>
          <p:cNvPr id="5" name="Picture 4" descr="Lightbulb idea concept">
            <a:extLst>
              <a:ext uri="{FF2B5EF4-FFF2-40B4-BE49-F238E27FC236}">
                <a16:creationId xmlns:a16="http://schemas.microsoft.com/office/drawing/2014/main" id="{49D484A9-E817-6C52-E66A-273F78CA0C65}"/>
              </a:ext>
            </a:extLst>
          </p:cNvPr>
          <p:cNvPicPr>
            <a:picLocks noChangeAspect="1"/>
          </p:cNvPicPr>
          <p:nvPr/>
        </p:nvPicPr>
        <p:blipFill rotWithShape="1">
          <a:blip r:embed="rId3"/>
          <a:srcRect l="4055" r="52105" b="-1"/>
          <a:stretch/>
        </p:blipFill>
        <p:spPr>
          <a:xfrm>
            <a:off x="20" y="10"/>
            <a:ext cx="4504114" cy="6857990"/>
          </a:xfrm>
          <a:prstGeom prst="rect">
            <a:avLst/>
          </a:prstGeom>
        </p:spPr>
      </p:pic>
      <p:sp>
        <p:nvSpPr>
          <p:cNvPr id="4" name="TextBox 3">
            <a:extLst>
              <a:ext uri="{FF2B5EF4-FFF2-40B4-BE49-F238E27FC236}">
                <a16:creationId xmlns:a16="http://schemas.microsoft.com/office/drawing/2014/main" id="{9DBF61BC-A64F-CD8B-AC31-97055466A996}"/>
              </a:ext>
            </a:extLst>
          </p:cNvPr>
          <p:cNvSpPr txBox="1"/>
          <p:nvPr/>
        </p:nvSpPr>
        <p:spPr>
          <a:xfrm>
            <a:off x="5055079" y="5313872"/>
            <a:ext cx="3822588" cy="923330"/>
          </a:xfrm>
          <a:prstGeom prst="rect">
            <a:avLst/>
          </a:prstGeom>
          <a:noFill/>
        </p:spPr>
        <p:txBody>
          <a:bodyPr wrap="square" rtlCol="0">
            <a:spAutoFit/>
          </a:bodyPr>
          <a:lstStyle/>
          <a:p>
            <a:r>
              <a:rPr lang="en-US" dirty="0"/>
              <a:t>Daniel J Pesut PhD RN FAAN</a:t>
            </a:r>
          </a:p>
          <a:p>
            <a:r>
              <a:rPr lang="en-US" dirty="0"/>
              <a:t>Chair, National Advisory Board ANA</a:t>
            </a:r>
          </a:p>
          <a:p>
            <a:r>
              <a:rPr lang="en-US" dirty="0"/>
              <a:t>Innovation Enterprise</a:t>
            </a:r>
          </a:p>
        </p:txBody>
      </p:sp>
    </p:spTree>
    <p:extLst>
      <p:ext uri="{BB962C8B-B14F-4D97-AF65-F5344CB8AC3E}">
        <p14:creationId xmlns:p14="http://schemas.microsoft.com/office/powerpoint/2010/main" val="17916232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a:extLst>
              <a:ext uri="{FF2B5EF4-FFF2-40B4-BE49-F238E27FC236}">
                <a16:creationId xmlns:a16="http://schemas.microsoft.com/office/drawing/2014/main" id="{F12ADF6C-22FB-76BD-059A-862B61850663}"/>
              </a:ext>
            </a:extLst>
          </p:cNvPr>
          <p:cNvSpPr>
            <a:spLocks noGrp="1" noChangeArrowheads="1"/>
          </p:cNvSpPr>
          <p:nvPr>
            <p:ph type="title"/>
          </p:nvPr>
        </p:nvSpPr>
        <p:spPr/>
        <p:txBody>
          <a:bodyPr/>
          <a:lstStyle/>
          <a:p>
            <a:pPr>
              <a:defRPr/>
            </a:pPr>
            <a:r>
              <a:rPr lang="en-US" dirty="0">
                <a:hlinkClick r:id="rId3"/>
              </a:rPr>
              <a:t>Disney Creativity Strategy</a:t>
            </a:r>
            <a:endParaRPr lang="en-US" dirty="0"/>
          </a:p>
        </p:txBody>
      </p:sp>
      <p:sp>
        <p:nvSpPr>
          <p:cNvPr id="18436" name="Rectangle 3">
            <a:extLst>
              <a:ext uri="{FF2B5EF4-FFF2-40B4-BE49-F238E27FC236}">
                <a16:creationId xmlns:a16="http://schemas.microsoft.com/office/drawing/2014/main" id="{7BAA0FFD-6FDD-502D-BF44-9708AD516D96}"/>
              </a:ext>
            </a:extLst>
          </p:cNvPr>
          <p:cNvSpPr>
            <a:spLocks noGrp="1" noChangeArrowheads="1"/>
          </p:cNvSpPr>
          <p:nvPr>
            <p:ph type="body" sz="half" idx="1"/>
          </p:nvPr>
        </p:nvSpPr>
        <p:spPr>
          <a:noFill/>
        </p:spPr>
        <p:txBody>
          <a:bodyPr/>
          <a:lstStyle/>
          <a:p>
            <a:r>
              <a:rPr lang="en-US" altLang="en-US" sz="3200" dirty="0"/>
              <a:t>Dreamer</a:t>
            </a:r>
          </a:p>
          <a:p>
            <a:r>
              <a:rPr lang="en-US" altLang="en-US" sz="3200" dirty="0"/>
              <a:t>Realist</a:t>
            </a:r>
          </a:p>
          <a:p>
            <a:r>
              <a:rPr lang="en-US" altLang="en-US" sz="3200" dirty="0"/>
              <a:t>Critic</a:t>
            </a:r>
          </a:p>
        </p:txBody>
      </p:sp>
      <p:graphicFrame>
        <p:nvGraphicFramePr>
          <p:cNvPr id="18434" name="Object 4">
            <a:hlinkClick r:id="" action="ppaction://ole?verb=0"/>
            <a:extLst>
              <a:ext uri="{FF2B5EF4-FFF2-40B4-BE49-F238E27FC236}">
                <a16:creationId xmlns:a16="http://schemas.microsoft.com/office/drawing/2014/main" id="{07833EAE-577F-B57D-9B97-84AEEAA86558}"/>
              </a:ext>
            </a:extLst>
          </p:cNvPr>
          <p:cNvGraphicFramePr>
            <a:graphicFrameLocks noGrp="1"/>
          </p:cNvGraphicFramePr>
          <p:nvPr>
            <p:ph type="clipArt" sz="half" idx="2"/>
            <p:extLst>
              <p:ext uri="{D42A27DB-BD31-4B8C-83A1-F6EECF244321}">
                <p14:modId xmlns:p14="http://schemas.microsoft.com/office/powerpoint/2010/main" val="1515070334"/>
              </p:ext>
            </p:extLst>
          </p:nvPr>
        </p:nvGraphicFramePr>
        <p:xfrm>
          <a:off x="3599132" y="1433690"/>
          <a:ext cx="5012267" cy="4267200"/>
        </p:xfrm>
        <a:graphic>
          <a:graphicData uri="http://schemas.openxmlformats.org/presentationml/2006/ole">
            <mc:AlternateContent xmlns:mc="http://schemas.openxmlformats.org/markup-compatibility/2006">
              <mc:Choice xmlns:v="urn:schemas-microsoft-com:vml" Requires="v">
                <p:oleObj name="Microsoft ClipArt Gallery" r:id="rId4" imgW="3944880" imgH="3968640" progId="MS_ClipArt_Gallery">
                  <p:embed/>
                </p:oleObj>
              </mc:Choice>
              <mc:Fallback>
                <p:oleObj name="Microsoft ClipArt Gallery" r:id="rId4" imgW="3944880" imgH="3968640" progId="MS_ClipArt_Gallery">
                  <p:embed/>
                  <p:pic>
                    <p:nvPicPr>
                      <p:cNvPr id="18434" name="Object 4">
                        <a:hlinkClick r:id="" action="ppaction://ole?verb=0"/>
                        <a:extLst>
                          <a:ext uri="{FF2B5EF4-FFF2-40B4-BE49-F238E27FC236}">
                            <a16:creationId xmlns:a16="http://schemas.microsoft.com/office/drawing/2014/main" id="{07833EAE-577F-B57D-9B97-84AEEAA86558}"/>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99132" y="1433690"/>
                        <a:ext cx="5012267" cy="426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37" name="Rectangle 5">
            <a:extLst>
              <a:ext uri="{FF2B5EF4-FFF2-40B4-BE49-F238E27FC236}">
                <a16:creationId xmlns:a16="http://schemas.microsoft.com/office/drawing/2014/main" id="{FC2266B0-2D01-D506-6305-7C511DD359EA}"/>
              </a:ext>
            </a:extLst>
          </p:cNvPr>
          <p:cNvSpPr>
            <a:spLocks noChangeArrowheads="1"/>
          </p:cNvSpPr>
          <p:nvPr/>
        </p:nvSpPr>
        <p:spPr bwMode="auto">
          <a:xfrm>
            <a:off x="4531078" y="2133307"/>
            <a:ext cx="3116774" cy="4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80434" tIns="39511" rIns="80434" bIns="39511">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n-US" sz="2133" dirty="0"/>
              <a:t>Dreamer, Realist, Critic?</a:t>
            </a:r>
          </a:p>
        </p:txBody>
      </p:sp>
      <p:sp>
        <p:nvSpPr>
          <p:cNvPr id="18438" name="Text Box 6">
            <a:extLst>
              <a:ext uri="{FF2B5EF4-FFF2-40B4-BE49-F238E27FC236}">
                <a16:creationId xmlns:a16="http://schemas.microsoft.com/office/drawing/2014/main" id="{80DE01EF-B679-E121-111F-CF6D7C7CA7AD}"/>
              </a:ext>
            </a:extLst>
          </p:cNvPr>
          <p:cNvSpPr txBox="1">
            <a:spLocks noChangeArrowheads="1"/>
          </p:cNvSpPr>
          <p:nvPr/>
        </p:nvSpPr>
        <p:spPr bwMode="auto">
          <a:xfrm>
            <a:off x="358422" y="5815190"/>
            <a:ext cx="7903126" cy="5300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n-US" sz="1422" dirty="0"/>
              <a:t>Dilts, R. (1990). </a:t>
            </a:r>
            <a:r>
              <a:rPr lang="en-US" altLang="en-US" sz="1422" dirty="0">
                <a:hlinkClick r:id="rId6"/>
              </a:rPr>
              <a:t>Walt Disney the dreamer, realist and the critic.  </a:t>
            </a:r>
            <a:r>
              <a:rPr lang="en-US" altLang="en-US" sz="1422" dirty="0"/>
              <a:t>Dynamic Learning Publications. </a:t>
            </a:r>
          </a:p>
          <a:p>
            <a:r>
              <a:rPr lang="en-US" altLang="en-US" sz="1422" dirty="0"/>
              <a:t>P.O. Box 1112 Ben Loman California, 995005. Tel 408-336-3457.</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a:extLst>
              <a:ext uri="{FF2B5EF4-FFF2-40B4-BE49-F238E27FC236}">
                <a16:creationId xmlns:a16="http://schemas.microsoft.com/office/drawing/2014/main" id="{EC7041A9-F414-268E-682E-51EAF26E5DEA}"/>
              </a:ext>
            </a:extLst>
          </p:cNvPr>
          <p:cNvSpPr>
            <a:spLocks noGrp="1" noChangeArrowheads="1"/>
          </p:cNvSpPr>
          <p:nvPr>
            <p:ph type="title"/>
          </p:nvPr>
        </p:nvSpPr>
        <p:spPr/>
        <p:txBody>
          <a:bodyPr/>
          <a:lstStyle/>
          <a:p>
            <a:pPr algn="ctr" eaLnBrk="1" hangingPunct="1">
              <a:defRPr/>
            </a:pPr>
            <a:r>
              <a:rPr lang="en-US" sz="2844" dirty="0"/>
              <a:t>VALUE PATTERNS RELATED TO DREAMERS, REALISTS AND CRITICS</a:t>
            </a:r>
            <a:br>
              <a:rPr lang="en-US" sz="2844" dirty="0">
                <a:solidFill>
                  <a:srgbClr val="CC0033"/>
                </a:solidFill>
              </a:rPr>
            </a:br>
            <a:endParaRPr lang="en-US" sz="2844" dirty="0">
              <a:solidFill>
                <a:srgbClr val="CC0033"/>
              </a:solidFill>
            </a:endParaRPr>
          </a:p>
        </p:txBody>
      </p:sp>
      <p:graphicFrame>
        <p:nvGraphicFramePr>
          <p:cNvPr id="205827" name="Group 3">
            <a:extLst>
              <a:ext uri="{FF2B5EF4-FFF2-40B4-BE49-F238E27FC236}">
                <a16:creationId xmlns:a16="http://schemas.microsoft.com/office/drawing/2014/main" id="{AAC8AD0D-7695-DD3E-0B43-4C8B58F96AB6}"/>
              </a:ext>
            </a:extLst>
          </p:cNvPr>
          <p:cNvGraphicFramePr>
            <a:graphicFrameLocks noGrp="1"/>
          </p:cNvGraphicFramePr>
          <p:nvPr>
            <p:extLst>
              <p:ext uri="{D42A27DB-BD31-4B8C-83A1-F6EECF244321}">
                <p14:modId xmlns:p14="http://schemas.microsoft.com/office/powerpoint/2010/main" val="1366346565"/>
              </p:ext>
            </p:extLst>
          </p:nvPr>
        </p:nvGraphicFramePr>
        <p:xfrm>
          <a:off x="1388534" y="1845734"/>
          <a:ext cx="6742290" cy="3365500"/>
        </p:xfrm>
        <a:graphic>
          <a:graphicData uri="http://schemas.openxmlformats.org/drawingml/2006/table">
            <a:tbl>
              <a:tblPr/>
              <a:tblGrid>
                <a:gridCol w="1685970">
                  <a:extLst>
                    <a:ext uri="{9D8B030D-6E8A-4147-A177-3AD203B41FA5}">
                      <a16:colId xmlns:a16="http://schemas.microsoft.com/office/drawing/2014/main" val="20000"/>
                    </a:ext>
                  </a:extLst>
                </a:gridCol>
                <a:gridCol w="1685970">
                  <a:extLst>
                    <a:ext uri="{9D8B030D-6E8A-4147-A177-3AD203B41FA5}">
                      <a16:colId xmlns:a16="http://schemas.microsoft.com/office/drawing/2014/main" val="20001"/>
                    </a:ext>
                  </a:extLst>
                </a:gridCol>
                <a:gridCol w="1684380">
                  <a:extLst>
                    <a:ext uri="{9D8B030D-6E8A-4147-A177-3AD203B41FA5}">
                      <a16:colId xmlns:a16="http://schemas.microsoft.com/office/drawing/2014/main" val="20002"/>
                    </a:ext>
                  </a:extLst>
                </a:gridCol>
                <a:gridCol w="1685970">
                  <a:extLst>
                    <a:ext uri="{9D8B030D-6E8A-4147-A177-3AD203B41FA5}">
                      <a16:colId xmlns:a16="http://schemas.microsoft.com/office/drawing/2014/main" val="20003"/>
                    </a:ext>
                  </a:extLst>
                </a:gridCol>
              </a:tblGrid>
              <a:tr h="75917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300" b="0" i="0" u="none" strike="noStrike" cap="none" normalizeH="0" baseline="0" dirty="0">
                        <a:ln>
                          <a:noFill/>
                        </a:ln>
                        <a:solidFill>
                          <a:srgbClr val="CC0033"/>
                        </a:solidFill>
                        <a:effectLst/>
                        <a:latin typeface="Arial" charset="0"/>
                      </a:endParaRPr>
                    </a:p>
                  </a:txBody>
                  <a:tcPr marL="91443" marR="91443" marT="40640" marB="40640" horzOverflow="overflow">
                    <a:lnL cap="flat">
                      <a:noFill/>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rgbClr val="CC0033"/>
                          </a:solidFill>
                          <a:effectLst/>
                          <a:latin typeface="Times New Roman" pitchFamily="18" charset="0"/>
                          <a:ea typeface="Times New Roman" pitchFamily="18" charset="0"/>
                          <a:cs typeface="CG Times" pitchFamily="18" charset="0"/>
                        </a:rPr>
                        <a:t>DREAMER</a:t>
                      </a:r>
                      <a:endParaRPr kumimoji="0" lang="en-US" sz="1600" b="0" i="0" u="none" strike="noStrike" cap="none" normalizeH="0" baseline="0" dirty="0">
                        <a:ln>
                          <a:noFill/>
                        </a:ln>
                        <a:solidFill>
                          <a:srgbClr val="CC0033"/>
                        </a:solidFill>
                        <a:effectLst/>
                        <a:latin typeface="Arial" charset="0"/>
                        <a:ea typeface="Times New Roman" pitchFamily="18" charset="0"/>
                        <a:cs typeface="CG Times" pitchFamily="18" charset="0"/>
                      </a:endParaRPr>
                    </a:p>
                  </a:txBody>
                  <a:tcPr marL="91443" marR="91443" marT="40640" marB="406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rgbClr val="CC0033"/>
                          </a:solidFill>
                          <a:effectLst/>
                          <a:latin typeface="Times New Roman" pitchFamily="18" charset="0"/>
                          <a:ea typeface="Times New Roman" pitchFamily="18" charset="0"/>
                          <a:cs typeface="CG Times" pitchFamily="18" charset="0"/>
                        </a:rPr>
                        <a:t>REALIST</a:t>
                      </a:r>
                      <a:endParaRPr kumimoji="0" lang="en-US" sz="900" b="0" i="0" u="none" strike="noStrike" cap="none" normalizeH="0" baseline="0" dirty="0">
                        <a:ln>
                          <a:noFill/>
                        </a:ln>
                        <a:solidFill>
                          <a:srgbClr val="CC0033"/>
                        </a:solidFill>
                        <a:effectLst/>
                        <a:latin typeface="Times New Roman" pitchFamily="18" charset="0"/>
                        <a:ea typeface="Times New Roman" pitchFamily="18" charset="0"/>
                        <a:cs typeface="CG Times" pitchFamily="18" charset="0"/>
                      </a:endParaRPr>
                    </a:p>
                  </a:txBody>
                  <a:tcPr marL="91443" marR="91443" marT="40640" marB="406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cap="flat">
                      <a:noFill/>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rgbClr val="CC0033"/>
                          </a:solidFill>
                          <a:effectLst/>
                          <a:latin typeface="Times New Roman" pitchFamily="18" charset="0"/>
                          <a:ea typeface="Times New Roman" pitchFamily="18" charset="0"/>
                          <a:cs typeface="CG Times" pitchFamily="18" charset="0"/>
                        </a:rPr>
                        <a:t>CRITIC</a:t>
                      </a:r>
                      <a:endParaRPr kumimoji="0" lang="en-US" sz="1600" b="0" i="0" u="none" strike="noStrike" cap="none" normalizeH="0" baseline="0" dirty="0">
                        <a:ln>
                          <a:noFill/>
                        </a:ln>
                        <a:solidFill>
                          <a:srgbClr val="CC0033"/>
                        </a:solidFill>
                        <a:effectLst/>
                        <a:latin typeface="Arial" charset="0"/>
                        <a:ea typeface="Times New Roman" pitchFamily="18" charset="0"/>
                        <a:cs typeface="CG Times" pitchFamily="18" charset="0"/>
                      </a:endParaRPr>
                    </a:p>
                  </a:txBody>
                  <a:tcPr marL="91443" marR="91443" marT="40640" marB="40640" horzOverflow="overflow">
                    <a:lnL w="12700" cap="flat" cmpd="sng" algn="ctr">
                      <a:solidFill>
                        <a:srgbClr val="000000"/>
                      </a:solidFill>
                      <a:prstDash val="solid"/>
                      <a:round/>
                      <a:headEnd type="none" w="med" len="med"/>
                      <a:tailEnd type="none" w="med" len="med"/>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74133">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rgbClr val="CC0033"/>
                          </a:solidFill>
                          <a:effectLst/>
                          <a:latin typeface="Times New Roman" pitchFamily="18" charset="0"/>
                          <a:ea typeface="Times New Roman" pitchFamily="18" charset="0"/>
                          <a:cs typeface="CG Times" pitchFamily="18" charset="0"/>
                        </a:rPr>
                        <a:t>Orientation</a:t>
                      </a:r>
                      <a:endParaRPr kumimoji="0" lang="en-US" sz="1600" b="0" i="0" u="none" strike="noStrike" cap="none" normalizeH="0" baseline="0" dirty="0">
                        <a:ln>
                          <a:noFill/>
                        </a:ln>
                        <a:solidFill>
                          <a:srgbClr val="CC0033"/>
                        </a:solidFill>
                        <a:effectLst/>
                        <a:latin typeface="Arial" charset="0"/>
                        <a:ea typeface="Times New Roman" pitchFamily="18" charset="0"/>
                        <a:cs typeface="CG Times" pitchFamily="18" charset="0"/>
                      </a:endParaRPr>
                    </a:p>
                  </a:txBody>
                  <a:tcPr marL="91443" marR="91443" marT="40640" marB="40640"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rgbClr val="CC0033"/>
                          </a:solidFill>
                          <a:effectLst/>
                          <a:latin typeface="Times New Roman" pitchFamily="18" charset="0"/>
                          <a:ea typeface="Times New Roman" pitchFamily="18" charset="0"/>
                          <a:cs typeface="CG Times" pitchFamily="18" charset="0"/>
                        </a:rPr>
                        <a:t>What</a:t>
                      </a:r>
                      <a:endParaRPr kumimoji="0" lang="en-US" sz="1600" b="0" i="0" u="none" strike="noStrike" cap="none" normalizeH="0" baseline="0" dirty="0">
                        <a:ln>
                          <a:noFill/>
                        </a:ln>
                        <a:solidFill>
                          <a:srgbClr val="CC0033"/>
                        </a:solidFill>
                        <a:effectLst/>
                        <a:latin typeface="Arial" charset="0"/>
                        <a:ea typeface="Times New Roman" pitchFamily="18" charset="0"/>
                        <a:cs typeface="CG Times" pitchFamily="18" charset="0"/>
                      </a:endParaRPr>
                    </a:p>
                  </a:txBody>
                  <a:tcPr marL="91443" marR="91443" marT="40640" marB="406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rgbClr val="CC0033"/>
                          </a:solidFill>
                          <a:effectLst/>
                          <a:latin typeface="Times New Roman" pitchFamily="18" charset="0"/>
                          <a:ea typeface="Times New Roman" pitchFamily="18" charset="0"/>
                          <a:cs typeface="CG Times" pitchFamily="18" charset="0"/>
                        </a:rPr>
                        <a:t>How</a:t>
                      </a:r>
                      <a:endParaRPr kumimoji="0" lang="en-US" sz="1600" b="0" i="0" u="none" strike="noStrike" cap="none" normalizeH="0" baseline="0" dirty="0">
                        <a:ln>
                          <a:noFill/>
                        </a:ln>
                        <a:solidFill>
                          <a:srgbClr val="CC0033"/>
                        </a:solidFill>
                        <a:effectLst/>
                        <a:latin typeface="Arial" charset="0"/>
                        <a:ea typeface="Times New Roman" pitchFamily="18" charset="0"/>
                        <a:cs typeface="CG Times" pitchFamily="18" charset="0"/>
                      </a:endParaRPr>
                    </a:p>
                  </a:txBody>
                  <a:tcPr marL="91443" marR="91443" marT="40640" marB="406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rgbClr val="CC0033"/>
                          </a:solidFill>
                          <a:effectLst/>
                          <a:latin typeface="Times New Roman" pitchFamily="18" charset="0"/>
                          <a:ea typeface="Times New Roman" pitchFamily="18" charset="0"/>
                          <a:cs typeface="CG Times" pitchFamily="18" charset="0"/>
                        </a:rPr>
                        <a:t>Why</a:t>
                      </a:r>
                      <a:endParaRPr kumimoji="0" lang="en-US" sz="1600" b="0" i="0" u="none" strike="noStrike" cap="none" normalizeH="0" baseline="0" dirty="0">
                        <a:ln>
                          <a:noFill/>
                        </a:ln>
                        <a:solidFill>
                          <a:srgbClr val="CC0033"/>
                        </a:solidFill>
                        <a:effectLst/>
                        <a:latin typeface="Arial" charset="0"/>
                        <a:ea typeface="Times New Roman" pitchFamily="18" charset="0"/>
                        <a:cs typeface="CG Times" pitchFamily="18" charset="0"/>
                      </a:endParaRPr>
                    </a:p>
                  </a:txBody>
                  <a:tcPr marL="91443" marR="91443" marT="40640" marB="40640"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132189">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Representation</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Preference</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Approach</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Time Frame</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Time Orientation</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Reference</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txBody>
                  <a:tcPr marL="91443" marR="91443" marT="40640" marB="40640"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Vision</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Toward</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Long Term</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Future</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Internal-Self</a:t>
                      </a:r>
                      <a:endParaRPr kumimoji="0" lang="en-US" sz="1600" b="0" i="0" u="none" strike="noStrike" cap="none" normalizeH="0" baseline="0" dirty="0">
                        <a:ln>
                          <a:noFill/>
                        </a:ln>
                        <a:solidFill>
                          <a:schemeClr val="tx1"/>
                        </a:solidFill>
                        <a:effectLst/>
                        <a:latin typeface="Arial" charset="0"/>
                        <a:ea typeface="Times New Roman" pitchFamily="18" charset="0"/>
                        <a:cs typeface="CG Times" pitchFamily="18" charset="0"/>
                      </a:endParaRPr>
                    </a:p>
                  </a:txBody>
                  <a:tcPr marL="91443" marR="91443" marT="40640" marB="406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Action</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Toward</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Short Term</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Present</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External-</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Environment</a:t>
                      </a:r>
                      <a:endParaRPr kumimoji="0" lang="en-US" sz="1600" b="0" i="0" u="none" strike="noStrike" cap="none" normalizeH="0" baseline="0" dirty="0">
                        <a:ln>
                          <a:noFill/>
                        </a:ln>
                        <a:solidFill>
                          <a:schemeClr val="tx1"/>
                        </a:solidFill>
                        <a:effectLst/>
                        <a:latin typeface="Arial" charset="0"/>
                        <a:ea typeface="Times New Roman" pitchFamily="18" charset="0"/>
                        <a:cs typeface="CG Times" pitchFamily="18" charset="0"/>
                      </a:endParaRPr>
                    </a:p>
                  </a:txBody>
                  <a:tcPr marL="91443" marR="91443" marT="40640" marB="4064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Logic</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Away</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Long/Short Term</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Past/Future</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External-</a:t>
                      </a:r>
                      <a:endParaRPr kumimoji="0" lang="en-US" sz="9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rPr>
                        <a:t>Others</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200" b="0" i="0" u="none" strike="noStrike" cap="none" normalizeH="0" baseline="0" dirty="0">
                        <a:ln>
                          <a:noFill/>
                        </a:ln>
                        <a:solidFill>
                          <a:schemeClr val="tx1"/>
                        </a:solidFill>
                        <a:effectLst/>
                        <a:latin typeface="Times New Roman" pitchFamily="18" charset="0"/>
                        <a:ea typeface="Times New Roman" pitchFamily="18" charset="0"/>
                        <a:cs typeface="CG Times"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endParaRPr kumimoji="0" lang="en-US" sz="1600" b="0" i="0" u="none" strike="noStrike" cap="none" normalizeH="0" baseline="0" dirty="0">
                        <a:ln>
                          <a:noFill/>
                        </a:ln>
                        <a:solidFill>
                          <a:schemeClr val="tx1"/>
                        </a:solidFill>
                        <a:effectLst/>
                        <a:latin typeface="Arial" charset="0"/>
                        <a:ea typeface="Times New Roman" pitchFamily="18" charset="0"/>
                        <a:cs typeface="CG Times" pitchFamily="18" charset="0"/>
                      </a:endParaRPr>
                    </a:p>
                  </a:txBody>
                  <a:tcPr marL="91443" marR="91443" marT="40640" marB="40640"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2"/>
                  </a:ext>
                </a:extLst>
              </a:tr>
            </a:tbl>
          </a:graphicData>
        </a:graphic>
      </p:graphicFrame>
      <p:sp>
        <p:nvSpPr>
          <p:cNvPr id="52245" name="Text Box 25">
            <a:extLst>
              <a:ext uri="{FF2B5EF4-FFF2-40B4-BE49-F238E27FC236}">
                <a16:creationId xmlns:a16="http://schemas.microsoft.com/office/drawing/2014/main" id="{4C73E62A-48FE-E167-64EB-B51F32D4633C}"/>
              </a:ext>
            </a:extLst>
          </p:cNvPr>
          <p:cNvSpPr txBox="1">
            <a:spLocks noChangeArrowheads="1"/>
          </p:cNvSpPr>
          <p:nvPr/>
        </p:nvSpPr>
        <p:spPr bwMode="auto">
          <a:xfrm>
            <a:off x="432919" y="5366279"/>
            <a:ext cx="6957354" cy="475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n-US" sz="1244" dirty="0"/>
              <a:t>Dilts, R., Epstein, T., Dilts, R.W.  (1991).  Tools for dreamers:  Strategies for creativity and the </a:t>
            </a:r>
          </a:p>
          <a:p>
            <a:r>
              <a:rPr lang="en-US" altLang="en-US" sz="1244" dirty="0"/>
              <a:t>structure of innovation.  Meta Publications:  Cupertino, California.</a:t>
            </a:r>
          </a:p>
        </p:txBody>
      </p:sp>
    </p:spTree>
    <p:extLst>
      <p:ext uri="{BB962C8B-B14F-4D97-AF65-F5344CB8AC3E}">
        <p14:creationId xmlns:p14="http://schemas.microsoft.com/office/powerpoint/2010/main" val="40075320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0" y="0"/>
            <a:ext cx="9144000" cy="7053263"/>
          </a:xfrm>
        </p:spPr>
      </p:pic>
      <p:sp>
        <p:nvSpPr>
          <p:cNvPr id="56323" name="Title 4"/>
          <p:cNvSpPr>
            <a:spLocks noGrp="1"/>
          </p:cNvSpPr>
          <p:nvPr>
            <p:ph type="title"/>
          </p:nvPr>
        </p:nvSpPr>
        <p:spPr>
          <a:xfrm>
            <a:off x="4037013" y="5262563"/>
            <a:ext cx="4892675" cy="1143000"/>
          </a:xfrm>
        </p:spPr>
        <p:txBody>
          <a:bodyPr>
            <a:normAutofit fontScale="90000"/>
          </a:bodyPr>
          <a:lstStyle/>
          <a:p>
            <a:r>
              <a:rPr lang="en-US" altLang="en-US" dirty="0">
                <a:solidFill>
                  <a:schemeClr val="bg1"/>
                </a:solidFill>
                <a:hlinkClick r:id="rId3"/>
              </a:rPr>
              <a:t>Alpha Leadership</a:t>
            </a:r>
            <a:r>
              <a:rPr lang="en-US" altLang="en-US" dirty="0">
                <a:solidFill>
                  <a:schemeClr val="bg1"/>
                </a:solidFill>
              </a:rPr>
              <a:t>:</a:t>
            </a:r>
            <a:br>
              <a:rPr lang="en-US" altLang="en-US" dirty="0">
                <a:solidFill>
                  <a:schemeClr val="bg1"/>
                </a:solidFill>
              </a:rPr>
            </a:br>
            <a:r>
              <a:rPr lang="en-US" altLang="en-US" dirty="0">
                <a:solidFill>
                  <a:schemeClr val="bg1"/>
                </a:solidFill>
              </a:rPr>
              <a:t>Anticipate, Align, Act</a:t>
            </a:r>
            <a:endParaRPr lang="en-US" altLang="en-US" dirty="0"/>
          </a:p>
        </p:txBody>
      </p:sp>
    </p:spTree>
    <p:extLst>
      <p:ext uri="{BB962C8B-B14F-4D97-AF65-F5344CB8AC3E}">
        <p14:creationId xmlns:p14="http://schemas.microsoft.com/office/powerpoint/2010/main" val="9227532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A26E39AE-D92B-4A0E-8B08-424CED023222}"/>
              </a:ext>
            </a:extLst>
          </p:cNvPr>
          <p:cNvSpPr>
            <a:spLocks noGrp="1"/>
          </p:cNvSpPr>
          <p:nvPr>
            <p:ph type="title"/>
          </p:nvPr>
        </p:nvSpPr>
        <p:spPr>
          <a:xfrm>
            <a:off x="480060" y="325369"/>
            <a:ext cx="3276451" cy="1956841"/>
          </a:xfrm>
        </p:spPr>
        <p:txBody>
          <a:bodyPr vert="horz" lIns="91440" tIns="45720" rIns="91440" bIns="45720" rtlCol="0" anchor="b">
            <a:normAutofit/>
          </a:bodyPr>
          <a:lstStyle/>
          <a:p>
            <a:r>
              <a:rPr lang="en-US" sz="4700" dirty="0"/>
              <a:t>Future Blind</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 name="connsiteX0" fmla="*/ 0 w 2606040"/>
              <a:gd name="connsiteY0" fmla="*/ 0 h 18288"/>
              <a:gd name="connsiteX1" fmla="*/ 599389 w 2606040"/>
              <a:gd name="connsiteY1" fmla="*/ 0 h 18288"/>
              <a:gd name="connsiteX2" fmla="*/ 1303020 w 2606040"/>
              <a:gd name="connsiteY2" fmla="*/ 0 h 18288"/>
              <a:gd name="connsiteX3" fmla="*/ 1876349 w 2606040"/>
              <a:gd name="connsiteY3" fmla="*/ 0 h 18288"/>
              <a:gd name="connsiteX4" fmla="*/ 2606040 w 2606040"/>
              <a:gd name="connsiteY4" fmla="*/ 0 h 18288"/>
              <a:gd name="connsiteX5" fmla="*/ 2606040 w 2606040"/>
              <a:gd name="connsiteY5" fmla="*/ 18288 h 18288"/>
              <a:gd name="connsiteX6" fmla="*/ 1980590 w 2606040"/>
              <a:gd name="connsiteY6" fmla="*/ 18288 h 18288"/>
              <a:gd name="connsiteX7" fmla="*/ 1276960 w 2606040"/>
              <a:gd name="connsiteY7" fmla="*/ 18288 h 18288"/>
              <a:gd name="connsiteX8" fmla="*/ 65151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6645" y="4461"/>
                  <a:pt x="2607031" y="13181"/>
                  <a:pt x="2606040" y="18288"/>
                </a:cubicBezTo>
                <a:cubicBezTo>
                  <a:pt x="2260204" y="29342"/>
                  <a:pt x="2175708" y="5614"/>
                  <a:pt x="1902409" y="18288"/>
                </a:cubicBezTo>
                <a:cubicBezTo>
                  <a:pt x="1638502" y="41064"/>
                  <a:pt x="1460923" y="-16269"/>
                  <a:pt x="1276960" y="18288"/>
                </a:cubicBezTo>
                <a:cubicBezTo>
                  <a:pt x="1057717" y="14361"/>
                  <a:pt x="867956" y="2320"/>
                  <a:pt x="677570" y="18288"/>
                </a:cubicBezTo>
                <a:cubicBezTo>
                  <a:pt x="457951" y="33373"/>
                  <a:pt x="189752" y="55388"/>
                  <a:pt x="0" y="18288"/>
                </a:cubicBezTo>
                <a:cubicBezTo>
                  <a:pt x="1586" y="13022"/>
                  <a:pt x="-95" y="4569"/>
                  <a:pt x="0" y="0"/>
                </a:cubicBezTo>
                <a:close/>
              </a:path>
              <a:path w="2606040" h="18288"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6314" y="8448"/>
                  <a:pt x="2606550" y="14527"/>
                  <a:pt x="2606040" y="18288"/>
                </a:cubicBezTo>
                <a:cubicBezTo>
                  <a:pt x="2344840" y="2643"/>
                  <a:pt x="2192043" y="7399"/>
                  <a:pt x="1980590" y="18288"/>
                </a:cubicBezTo>
                <a:cubicBezTo>
                  <a:pt x="1783984" y="-9745"/>
                  <a:pt x="1487673" y="45908"/>
                  <a:pt x="1276960" y="18288"/>
                </a:cubicBezTo>
                <a:cubicBezTo>
                  <a:pt x="1088134" y="-41257"/>
                  <a:pt x="877974" y="49968"/>
                  <a:pt x="651510" y="18288"/>
                </a:cubicBezTo>
                <a:cubicBezTo>
                  <a:pt x="430798" y="-27764"/>
                  <a:pt x="132889" y="-33467"/>
                  <a:pt x="0" y="18288"/>
                </a:cubicBezTo>
                <a:cubicBezTo>
                  <a:pt x="212" y="10845"/>
                  <a:pt x="-833" y="6193"/>
                  <a:pt x="0" y="0"/>
                </a:cubicBezTo>
                <a:close/>
              </a:path>
              <a:path w="2606040" h="18288"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6166" y="3680"/>
                  <a:pt x="2606905" y="11461"/>
                  <a:pt x="2606040" y="18288"/>
                </a:cubicBezTo>
                <a:cubicBezTo>
                  <a:pt x="2234648" y="26976"/>
                  <a:pt x="2180202" y="-10361"/>
                  <a:pt x="1902409" y="18288"/>
                </a:cubicBezTo>
                <a:cubicBezTo>
                  <a:pt x="1635562" y="47194"/>
                  <a:pt x="1477339" y="4794"/>
                  <a:pt x="1276960" y="18288"/>
                </a:cubicBezTo>
                <a:cubicBezTo>
                  <a:pt x="1058094" y="66922"/>
                  <a:pt x="904206" y="-20636"/>
                  <a:pt x="677570" y="18288"/>
                </a:cubicBezTo>
                <a:cubicBezTo>
                  <a:pt x="485746" y="14713"/>
                  <a:pt x="195925" y="33005"/>
                  <a:pt x="0" y="18288"/>
                </a:cubicBezTo>
                <a:cubicBezTo>
                  <a:pt x="1168" y="12774"/>
                  <a:pt x="-229" y="374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Content Placeholder 3">
            <a:extLst>
              <a:ext uri="{FF2B5EF4-FFF2-40B4-BE49-F238E27FC236}">
                <a16:creationId xmlns:a16="http://schemas.microsoft.com/office/drawing/2014/main" id="{DF0CDF01-861D-4DD6-9002-AD484F40F6D8}"/>
              </a:ext>
            </a:extLst>
          </p:cNvPr>
          <p:cNvPicPr>
            <a:picLocks noGrp="1" noChangeAspect="1"/>
          </p:cNvPicPr>
          <p:nvPr>
            <p:ph idx="1"/>
          </p:nvPr>
        </p:nvPicPr>
        <p:blipFill rotWithShape="1">
          <a:blip r:embed="rId2"/>
          <a:srcRect l="17258" r="2070"/>
          <a:stretch/>
        </p:blipFill>
        <p:spPr>
          <a:xfrm>
            <a:off x="3983776"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313397529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useBgFill="1">
        <p:nvSpPr>
          <p:cNvPr id="39945" name="Rectangle 39944">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938" name="Rectangle 2"/>
          <p:cNvSpPr>
            <a:spLocks noGrp="1" noChangeArrowheads="1"/>
          </p:cNvSpPr>
          <p:nvPr>
            <p:ph type="title"/>
          </p:nvPr>
        </p:nvSpPr>
        <p:spPr>
          <a:xfrm>
            <a:off x="628650" y="556995"/>
            <a:ext cx="7886700" cy="1133693"/>
          </a:xfrm>
        </p:spPr>
        <p:txBody>
          <a:bodyPr>
            <a:normAutofit/>
          </a:bodyPr>
          <a:lstStyle/>
          <a:p>
            <a:pPr eaLnBrk="1" hangingPunct="1"/>
            <a:r>
              <a:rPr lang="en-US" altLang="en-US" sz="4500" dirty="0">
                <a:latin typeface="Verdana" panose="020B0604030504040204" pitchFamily="34" charset="0"/>
                <a:ea typeface="Verdana" panose="020B0604030504040204" pitchFamily="34" charset="0"/>
              </a:rPr>
              <a:t>Future Blind </a:t>
            </a:r>
          </a:p>
        </p:txBody>
      </p:sp>
      <p:sp>
        <p:nvSpPr>
          <p:cNvPr id="16387" name="Rectangle 3"/>
          <p:cNvSpPr>
            <a:spLocks noChangeArrowheads="1"/>
          </p:cNvSpPr>
          <p:nvPr/>
        </p:nvSpPr>
        <p:spPr>
          <a:xfrm>
            <a:off x="628650" y="1830709"/>
            <a:ext cx="4903246" cy="4132447"/>
          </a:xfrm>
          <a:prstGeom prst="rect">
            <a:avLst/>
          </a:prstGeom>
        </p:spPr>
        <p:txBody>
          <a:bodyPr>
            <a:normAutofit/>
          </a:bodyPr>
          <a:lstStyle/>
          <a:p>
            <a:pPr defTabSz="416052">
              <a:spcAft>
                <a:spcPts val="600"/>
              </a:spcAft>
            </a:pPr>
            <a:r>
              <a:rPr lang="en-US" altLang="en-US" sz="2184" kern="1200" dirty="0">
                <a:solidFill>
                  <a:schemeClr val="tx1"/>
                </a:solidFill>
                <a:latin typeface="Verdana" panose="020B0604030504040204" pitchFamily="34" charset="0"/>
                <a:ea typeface="Verdana" panose="020B0604030504040204" pitchFamily="34" charset="0"/>
                <a:cs typeface="+mn-cs"/>
              </a:rPr>
              <a:t>Lost and trapped in yesterday’s decisions, choices and consequences –become risk aversive.</a:t>
            </a:r>
          </a:p>
          <a:p>
            <a:pPr defTabSz="416052">
              <a:lnSpc>
                <a:spcPct val="90000"/>
              </a:lnSpc>
              <a:spcAft>
                <a:spcPts val="600"/>
              </a:spcAft>
            </a:pPr>
            <a:r>
              <a:rPr lang="en-US" altLang="en-US" sz="2184" kern="1200" dirty="0">
                <a:solidFill>
                  <a:schemeClr val="tx1"/>
                </a:solidFill>
                <a:latin typeface="Verdana" panose="020B0604030504040204" pitchFamily="34" charset="0"/>
                <a:ea typeface="Verdana" panose="020B0604030504040204" pitchFamily="34" charset="0"/>
                <a:cs typeface="+mn-cs"/>
              </a:rPr>
              <a:t>Betrayed by expectations -must negotiate the expectations of youth with the experience of life.</a:t>
            </a:r>
          </a:p>
          <a:p>
            <a:pPr defTabSz="416052">
              <a:lnSpc>
                <a:spcPct val="90000"/>
              </a:lnSpc>
              <a:spcAft>
                <a:spcPts val="600"/>
              </a:spcAft>
            </a:pPr>
            <a:r>
              <a:rPr lang="en-US" altLang="en-US" sz="2184" kern="1200" dirty="0">
                <a:solidFill>
                  <a:schemeClr val="tx1"/>
                </a:solidFill>
                <a:latin typeface="Verdana" panose="020B0604030504040204" pitchFamily="34" charset="0"/>
                <a:ea typeface="Verdana" panose="020B0604030504040204" pitchFamily="34" charset="0"/>
                <a:cs typeface="+mn-cs"/>
              </a:rPr>
              <a:t>Social systems once protective are destabilizing.</a:t>
            </a:r>
          </a:p>
          <a:p>
            <a:pPr eaLnBrk="1" hangingPunct="1">
              <a:spcAft>
                <a:spcPts val="600"/>
              </a:spcAft>
            </a:pPr>
            <a:endParaRPr lang="en-US" altLang="en-US" dirty="0"/>
          </a:p>
        </p:txBody>
      </p:sp>
      <p:sp>
        <p:nvSpPr>
          <p:cNvPr id="39940" name="Text Box 4"/>
          <p:cNvSpPr txBox="1">
            <a:spLocks noChangeArrowheads="1"/>
          </p:cNvSpPr>
          <p:nvPr/>
        </p:nvSpPr>
        <p:spPr bwMode="auto">
          <a:xfrm>
            <a:off x="894835" y="5708201"/>
            <a:ext cx="7620515" cy="47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000">
                <a:solidFill>
                  <a:srgbClr val="A20027"/>
                </a:solidFill>
                <a:latin typeface="Arial" panose="020B0604020202020204" pitchFamily="34" charset="0"/>
              </a:defRPr>
            </a:lvl1pPr>
            <a:lvl2pPr marL="742950" indent="-285750">
              <a:spcBef>
                <a:spcPct val="20000"/>
              </a:spcBef>
              <a:buChar char="–"/>
              <a:defRPr sz="2800">
                <a:solidFill>
                  <a:srgbClr val="A20027"/>
                </a:solidFill>
                <a:latin typeface="Arial" panose="020B0604020202020204" pitchFamily="34" charset="0"/>
              </a:defRPr>
            </a:lvl2pPr>
            <a:lvl3pPr marL="1143000" indent="-228600">
              <a:spcBef>
                <a:spcPct val="20000"/>
              </a:spcBef>
              <a:buChar char="•"/>
              <a:defRPr sz="2400">
                <a:solidFill>
                  <a:srgbClr val="A20027"/>
                </a:solidFill>
                <a:latin typeface="Arial" panose="020B0604020202020204" pitchFamily="34" charset="0"/>
              </a:defRPr>
            </a:lvl3pPr>
            <a:lvl4pPr marL="1600200" indent="-228600">
              <a:spcBef>
                <a:spcPct val="20000"/>
              </a:spcBef>
              <a:buChar char="–"/>
              <a:defRPr sz="2000">
                <a:solidFill>
                  <a:srgbClr val="A20027"/>
                </a:solidFill>
                <a:latin typeface="Arial" panose="020B0604020202020204" pitchFamily="34" charset="0"/>
              </a:defRPr>
            </a:lvl4pPr>
            <a:lvl5pPr marL="2057400" indent="-228600">
              <a:spcBef>
                <a:spcPct val="20000"/>
              </a:spcBef>
              <a:buChar char="»"/>
              <a:defRPr sz="2000">
                <a:solidFill>
                  <a:srgbClr val="A20027"/>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A20027"/>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A20027"/>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A20027"/>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A20027"/>
                </a:solidFill>
                <a:latin typeface="Arial" panose="020B0604020202020204" pitchFamily="34" charset="0"/>
              </a:defRPr>
            </a:lvl9pPr>
          </a:lstStyle>
          <a:p>
            <a:pPr defTabSz="624078">
              <a:spcBef>
                <a:spcPct val="0"/>
              </a:spcBef>
              <a:spcAft>
                <a:spcPts val="600"/>
              </a:spcAft>
              <a:buNone/>
            </a:pPr>
            <a:r>
              <a:rPr lang="en-US" altLang="en-US" sz="1229" kern="1200" dirty="0">
                <a:solidFill>
                  <a:schemeClr val="tx1"/>
                </a:solidFill>
                <a:latin typeface="Verdana" panose="020B0604030504040204" pitchFamily="34" charset="0"/>
                <a:ea typeface="Verdana" panose="020B0604030504040204" pitchFamily="34" charset="0"/>
                <a:cs typeface="+mn-cs"/>
              </a:rPr>
              <a:t>Hudson, Frederic (1999).  </a:t>
            </a:r>
            <a:r>
              <a:rPr lang="en-US" altLang="en-US" sz="1229" i="1" kern="1200" dirty="0">
                <a:solidFill>
                  <a:schemeClr val="tx1"/>
                </a:solidFill>
                <a:latin typeface="Verdana" panose="020B0604030504040204" pitchFamily="34" charset="0"/>
                <a:ea typeface="Verdana" panose="020B0604030504040204" pitchFamily="34" charset="0"/>
                <a:cs typeface="+mn-cs"/>
              </a:rPr>
              <a:t>The Adult Years:  Mastering the art of self-renewal. </a:t>
            </a:r>
            <a:r>
              <a:rPr lang="en-US" altLang="en-US" sz="1229" kern="1200" dirty="0">
                <a:solidFill>
                  <a:schemeClr val="tx1"/>
                </a:solidFill>
                <a:latin typeface="Verdana" panose="020B0604030504040204" pitchFamily="34" charset="0"/>
                <a:ea typeface="Verdana" panose="020B0604030504040204" pitchFamily="34" charset="0"/>
                <a:cs typeface="+mn-cs"/>
              </a:rPr>
              <a:t>Jossey-Bass: San Francisco, CA.</a:t>
            </a:r>
            <a:endParaRPr lang="en-US" altLang="en-US" sz="1350" dirty="0">
              <a:solidFill>
                <a:schemeClr val="tx1"/>
              </a:solidFill>
              <a:latin typeface="Verdana" panose="020B0604030504040204" pitchFamily="34" charset="0"/>
              <a:ea typeface="Verdana" panose="020B0604030504040204" pitchFamily="34" charset="0"/>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9914" y="2145980"/>
            <a:ext cx="2830156" cy="3226379"/>
          </a:xfrm>
          <a:prstGeom prst="rect">
            <a:avLst/>
          </a:prstGeom>
        </p:spPr>
      </p:pic>
    </p:spTree>
    <p:extLst>
      <p:ext uri="{BB962C8B-B14F-4D97-AF65-F5344CB8AC3E}">
        <p14:creationId xmlns:p14="http://schemas.microsoft.com/office/powerpoint/2010/main" val="11665229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useBgFill="1">
        <p:nvSpPr>
          <p:cNvPr id="39951" name="Rectangle 39950">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938" name="Rectangle 2"/>
          <p:cNvSpPr>
            <a:spLocks noGrp="1" noChangeArrowheads="1"/>
          </p:cNvSpPr>
          <p:nvPr>
            <p:ph type="title"/>
          </p:nvPr>
        </p:nvSpPr>
        <p:spPr>
          <a:xfrm>
            <a:off x="628650" y="556995"/>
            <a:ext cx="7886700" cy="1133693"/>
          </a:xfrm>
        </p:spPr>
        <p:txBody>
          <a:bodyPr>
            <a:normAutofit/>
          </a:bodyPr>
          <a:lstStyle/>
          <a:p>
            <a:pPr eaLnBrk="1" hangingPunct="1"/>
            <a:r>
              <a:rPr lang="en-US" altLang="en-US" sz="4500" dirty="0">
                <a:latin typeface="Verdana" panose="020B0604030504040204" pitchFamily="34" charset="0"/>
                <a:ea typeface="Verdana" panose="020B0604030504040204" pitchFamily="34" charset="0"/>
              </a:rPr>
              <a:t>Future Blind </a:t>
            </a:r>
          </a:p>
        </p:txBody>
      </p:sp>
      <p:sp>
        <p:nvSpPr>
          <p:cNvPr id="16387" name="Rectangle 3"/>
          <p:cNvSpPr>
            <a:spLocks noChangeArrowheads="1"/>
          </p:cNvSpPr>
          <p:nvPr/>
        </p:nvSpPr>
        <p:spPr>
          <a:xfrm>
            <a:off x="739538" y="1825625"/>
            <a:ext cx="3724107" cy="4127322"/>
          </a:xfrm>
          <a:prstGeom prst="rect">
            <a:avLst/>
          </a:prstGeom>
        </p:spPr>
        <p:txBody>
          <a:bodyPr>
            <a:normAutofit/>
          </a:bodyPr>
          <a:lstStyle/>
          <a:p>
            <a:pPr defTabSz="416052">
              <a:lnSpc>
                <a:spcPct val="90000"/>
              </a:lnSpc>
              <a:spcAft>
                <a:spcPts val="600"/>
              </a:spcAft>
            </a:pPr>
            <a:r>
              <a:rPr lang="en-US" altLang="en-US" sz="2184" kern="1200" dirty="0">
                <a:solidFill>
                  <a:schemeClr val="tx1"/>
                </a:solidFill>
                <a:latin typeface="Verdana" panose="020B0604030504040204" pitchFamily="34" charset="0"/>
                <a:ea typeface="Verdana" panose="020B0604030504040204" pitchFamily="34" charset="0"/>
                <a:cs typeface="+mn-cs"/>
              </a:rPr>
              <a:t>Overwhelmed with information and decisions.</a:t>
            </a:r>
          </a:p>
          <a:p>
            <a:pPr defTabSz="416052">
              <a:lnSpc>
                <a:spcPct val="90000"/>
              </a:lnSpc>
              <a:spcAft>
                <a:spcPts val="600"/>
              </a:spcAft>
            </a:pPr>
            <a:r>
              <a:rPr lang="en-US" altLang="en-US" sz="2184" kern="1200" dirty="0">
                <a:solidFill>
                  <a:schemeClr val="tx1"/>
                </a:solidFill>
                <a:latin typeface="Verdana" panose="020B0604030504040204" pitchFamily="34" charset="0"/>
                <a:ea typeface="Verdana" panose="020B0604030504040204" pitchFamily="34" charset="0"/>
                <a:cs typeface="+mn-cs"/>
              </a:rPr>
              <a:t>Bewildered by change, complexity and discontinuities.</a:t>
            </a:r>
          </a:p>
          <a:p>
            <a:pPr defTabSz="416052">
              <a:lnSpc>
                <a:spcPct val="90000"/>
              </a:lnSpc>
              <a:spcAft>
                <a:spcPts val="600"/>
              </a:spcAft>
            </a:pPr>
            <a:r>
              <a:rPr lang="en-US" altLang="en-US" sz="2184" kern="1200" dirty="0">
                <a:solidFill>
                  <a:schemeClr val="tx1"/>
                </a:solidFill>
                <a:latin typeface="Verdana" panose="020B0604030504040204" pitchFamily="34" charset="0"/>
                <a:ea typeface="Verdana" panose="020B0604030504040204" pitchFamily="34" charset="0"/>
                <a:cs typeface="+mn-cs"/>
              </a:rPr>
              <a:t>Develop discourse of regret versus hope.</a:t>
            </a:r>
          </a:p>
          <a:p>
            <a:pPr defTabSz="416052">
              <a:spcAft>
                <a:spcPts val="600"/>
              </a:spcAft>
            </a:pPr>
            <a:endParaRPr lang="en-US" altLang="en-US" sz="2457" kern="1200" dirty="0">
              <a:solidFill>
                <a:schemeClr val="tx1"/>
              </a:solidFill>
              <a:latin typeface="+mn-lt"/>
              <a:ea typeface="+mn-ea"/>
              <a:cs typeface="+mn-cs"/>
            </a:endParaRPr>
          </a:p>
          <a:p>
            <a:pPr eaLnBrk="1" hangingPunct="1">
              <a:spcAft>
                <a:spcPts val="600"/>
              </a:spcAft>
            </a:pPr>
            <a:endParaRPr lang="en-US" altLang="en-US" dirty="0"/>
          </a:p>
        </p:txBody>
      </p:sp>
      <p:sp>
        <p:nvSpPr>
          <p:cNvPr id="39940" name="Text Box 4"/>
          <p:cNvSpPr txBox="1">
            <a:spLocks noChangeArrowheads="1"/>
          </p:cNvSpPr>
          <p:nvPr/>
        </p:nvSpPr>
        <p:spPr bwMode="auto">
          <a:xfrm>
            <a:off x="793397" y="5713861"/>
            <a:ext cx="7611064" cy="470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000">
                <a:solidFill>
                  <a:srgbClr val="A20027"/>
                </a:solidFill>
                <a:latin typeface="Arial" panose="020B0604020202020204" pitchFamily="34" charset="0"/>
              </a:defRPr>
            </a:lvl1pPr>
            <a:lvl2pPr marL="742950" indent="-285750">
              <a:spcBef>
                <a:spcPct val="20000"/>
              </a:spcBef>
              <a:buChar char="–"/>
              <a:defRPr sz="2800">
                <a:solidFill>
                  <a:srgbClr val="A20027"/>
                </a:solidFill>
                <a:latin typeface="Arial" panose="020B0604020202020204" pitchFamily="34" charset="0"/>
              </a:defRPr>
            </a:lvl2pPr>
            <a:lvl3pPr marL="1143000" indent="-228600">
              <a:spcBef>
                <a:spcPct val="20000"/>
              </a:spcBef>
              <a:buChar char="•"/>
              <a:defRPr sz="2400">
                <a:solidFill>
                  <a:srgbClr val="A20027"/>
                </a:solidFill>
                <a:latin typeface="Arial" panose="020B0604020202020204" pitchFamily="34" charset="0"/>
              </a:defRPr>
            </a:lvl3pPr>
            <a:lvl4pPr marL="1600200" indent="-228600">
              <a:spcBef>
                <a:spcPct val="20000"/>
              </a:spcBef>
              <a:buChar char="–"/>
              <a:defRPr sz="2000">
                <a:solidFill>
                  <a:srgbClr val="A20027"/>
                </a:solidFill>
                <a:latin typeface="Arial" panose="020B0604020202020204" pitchFamily="34" charset="0"/>
              </a:defRPr>
            </a:lvl4pPr>
            <a:lvl5pPr marL="2057400" indent="-228600">
              <a:spcBef>
                <a:spcPct val="20000"/>
              </a:spcBef>
              <a:buChar char="»"/>
              <a:defRPr sz="2000">
                <a:solidFill>
                  <a:srgbClr val="A20027"/>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A20027"/>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A20027"/>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A20027"/>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A20027"/>
                </a:solidFill>
                <a:latin typeface="Arial" panose="020B0604020202020204" pitchFamily="34" charset="0"/>
              </a:defRPr>
            </a:lvl9pPr>
          </a:lstStyle>
          <a:p>
            <a:pPr defTabSz="624078">
              <a:spcBef>
                <a:spcPct val="0"/>
              </a:spcBef>
              <a:spcAft>
                <a:spcPts val="600"/>
              </a:spcAft>
              <a:buNone/>
            </a:pPr>
            <a:r>
              <a:rPr lang="en-US" altLang="en-US" sz="1229" kern="1200" dirty="0">
                <a:solidFill>
                  <a:schemeClr val="tx1"/>
                </a:solidFill>
                <a:latin typeface="Verdana" panose="020B0604030504040204" pitchFamily="34" charset="0"/>
                <a:ea typeface="Verdana" panose="020B0604030504040204" pitchFamily="34" charset="0"/>
                <a:cs typeface="+mn-cs"/>
              </a:rPr>
              <a:t>Hudson, Frederic (1999).  </a:t>
            </a:r>
            <a:r>
              <a:rPr lang="en-US" altLang="en-US" sz="1229" i="1" kern="1200" dirty="0">
                <a:solidFill>
                  <a:schemeClr val="tx1"/>
                </a:solidFill>
                <a:latin typeface="Verdana" panose="020B0604030504040204" pitchFamily="34" charset="0"/>
                <a:ea typeface="Verdana" panose="020B0604030504040204" pitchFamily="34" charset="0"/>
                <a:cs typeface="+mn-cs"/>
              </a:rPr>
              <a:t>The Adult Years:  Mastering the art of self-renewal. </a:t>
            </a:r>
            <a:r>
              <a:rPr lang="en-US" altLang="en-US" sz="1229" kern="1200" dirty="0">
                <a:solidFill>
                  <a:schemeClr val="tx1"/>
                </a:solidFill>
                <a:latin typeface="Verdana" panose="020B0604030504040204" pitchFamily="34" charset="0"/>
                <a:ea typeface="Verdana" panose="020B0604030504040204" pitchFamily="34" charset="0"/>
                <a:cs typeface="+mn-cs"/>
              </a:rPr>
              <a:t>Jossey-Bass: San Francisco, CA.</a:t>
            </a:r>
            <a:endParaRPr lang="en-US" altLang="en-US" sz="1350" dirty="0">
              <a:solidFill>
                <a:schemeClr val="tx1"/>
              </a:solidFill>
              <a:latin typeface="Verdana" panose="020B0604030504040204" pitchFamily="34" charset="0"/>
              <a:ea typeface="Verdana" panose="020B0604030504040204" pitchFamily="34" charset="0"/>
            </a:endParaRPr>
          </a:p>
        </p:txBody>
      </p:sp>
      <p:pic>
        <p:nvPicPr>
          <p:cNvPr id="4" name="Picture 3"/>
          <p:cNvPicPr>
            <a:picLocks noChangeAspect="1"/>
          </p:cNvPicPr>
          <p:nvPr/>
        </p:nvPicPr>
        <p:blipFill>
          <a:blip r:embed="rId3"/>
          <a:stretch>
            <a:fillRect/>
          </a:stretch>
        </p:blipFill>
        <p:spPr>
          <a:xfrm>
            <a:off x="4583777" y="1961337"/>
            <a:ext cx="2970409" cy="3474721"/>
          </a:xfrm>
          <a:prstGeom prst="rect">
            <a:avLst/>
          </a:prstGeom>
        </p:spPr>
      </p:pic>
    </p:spTree>
    <p:extLst>
      <p:ext uri="{BB962C8B-B14F-4D97-AF65-F5344CB8AC3E}">
        <p14:creationId xmlns:p14="http://schemas.microsoft.com/office/powerpoint/2010/main" val="3539130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4306" name="Rectangle 2"/>
          <p:cNvSpPr>
            <a:spLocks noGrp="1" noChangeArrowheads="1"/>
          </p:cNvSpPr>
          <p:nvPr>
            <p:ph type="title"/>
          </p:nvPr>
        </p:nvSpPr>
        <p:spPr>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r>
              <a:rPr lang="en-US" altLang="en-US" dirty="0">
                <a:hlinkClick r:id="rId2"/>
              </a:rPr>
              <a:t>Future Studies</a:t>
            </a:r>
            <a:endParaRPr lang="en-US" altLang="en-US" dirty="0"/>
          </a:p>
        </p:txBody>
      </p:sp>
      <p:sp>
        <p:nvSpPr>
          <p:cNvPr id="354307" name="Rectangle 3"/>
          <p:cNvSpPr>
            <a:spLocks noGrp="1" noChangeArrowheads="1"/>
          </p:cNvSpPr>
          <p:nvPr>
            <p:ph type="body" sz="half" idx="1"/>
          </p:nvPr>
        </p:nvSpPr>
        <p:spPr>
          <a:xfrm>
            <a:off x="457200" y="1600204"/>
            <a:ext cx="4038600" cy="4525963"/>
          </a:xfrm>
          <a:noFill/>
          <a:ln/>
          <a:extLst>
            <a:ext uri="{91240B29-F687-4F45-9708-019B960494DF}">
              <a14:hiddenLine xmlns:a14="http://schemas.microsoft.com/office/drawing/2010/main" w="12700">
                <a:solidFill>
                  <a:schemeClr val="tx1"/>
                </a:solidFill>
                <a:miter lim="800000"/>
                <a:headEnd/>
                <a:tailEnd/>
              </a14:hiddenLine>
            </a:ext>
          </a:extLst>
        </p:spPr>
        <p:txBody>
          <a:bodyPr lIns="90488" tIns="44450" rIns="90488" bIns="44450"/>
          <a:lstStyle/>
          <a:p>
            <a:pPr>
              <a:lnSpc>
                <a:spcPct val="90000"/>
              </a:lnSpc>
              <a:buFontTx/>
              <a:buNone/>
            </a:pPr>
            <a:r>
              <a:rPr lang="en-US" altLang="en-US" dirty="0"/>
              <a:t>	The purpose of future studies is not to predict the future, but to envision desirable futures and avoid or prevent catastrophic ones.</a:t>
            </a:r>
          </a:p>
        </p:txBody>
      </p:sp>
      <p:pic>
        <p:nvPicPr>
          <p:cNvPr id="3" name="Online Image Placeholder 2"/>
          <p:cNvPicPr>
            <a:picLocks noGrp="1" noChangeAspect="1"/>
          </p:cNvPicPr>
          <p:nvPr>
            <p:ph type="clipArt" sz="half" idx="2"/>
          </p:nvPr>
        </p:nvPicPr>
        <p:blipFill>
          <a:blip r:embed="rId3">
            <a:extLst>
              <a:ext uri="{28A0092B-C50C-407E-A947-70E740481C1C}">
                <a14:useLocalDpi xmlns:a14="http://schemas.microsoft.com/office/drawing/2010/main" val="0"/>
              </a:ext>
            </a:extLst>
          </a:blip>
          <a:stretch>
            <a:fillRect/>
          </a:stretch>
        </p:blipFill>
        <p:spPr>
          <a:xfrm>
            <a:off x="4343400" y="1417638"/>
            <a:ext cx="4495800" cy="4297362"/>
          </a:xfrm>
        </p:spPr>
      </p:pic>
      <p:pic>
        <p:nvPicPr>
          <p:cNvPr id="2" name="Picture 1"/>
          <p:cNvPicPr>
            <a:picLocks noChangeAspect="1"/>
          </p:cNvPicPr>
          <p:nvPr/>
        </p:nvPicPr>
        <p:blipFill>
          <a:blip r:embed="rId4"/>
          <a:stretch>
            <a:fillRect/>
          </a:stretch>
        </p:blipFill>
        <p:spPr>
          <a:xfrm>
            <a:off x="1202325" y="3990873"/>
            <a:ext cx="2548349" cy="2028927"/>
          </a:xfrm>
          <a:prstGeom prst="rect">
            <a:avLst/>
          </a:prstGeom>
        </p:spPr>
      </p:pic>
    </p:spTree>
    <p:extLst>
      <p:ext uri="{BB962C8B-B14F-4D97-AF65-F5344CB8AC3E}">
        <p14:creationId xmlns:p14="http://schemas.microsoft.com/office/powerpoint/2010/main" val="184360371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6" fill="hold" grpId="0" nodeType="clickEffect">
                                  <p:stCondLst>
                                    <p:cond delay="0"/>
                                  </p:stCondLst>
                                  <p:childTnLst>
                                    <p:set>
                                      <p:cBhvr>
                                        <p:cTn id="6" dur="1" fill="hold">
                                          <p:stCondLst>
                                            <p:cond delay="0"/>
                                          </p:stCondLst>
                                        </p:cTn>
                                        <p:tgtEl>
                                          <p:spTgt spid="354307">
                                            <p:txEl>
                                              <p:pRg st="0" end="0"/>
                                            </p:txEl>
                                          </p:spTgt>
                                        </p:tgtEl>
                                        <p:attrNameLst>
                                          <p:attrName>style.visibility</p:attrName>
                                        </p:attrNameLst>
                                      </p:cBhvr>
                                      <p:to>
                                        <p:strVal val="visible"/>
                                      </p:to>
                                    </p:set>
                                    <p:anim calcmode="lin" valueType="num">
                                      <p:cBhvr additive="base">
                                        <p:cTn id="7" dur="500" fill="hold"/>
                                        <p:tgtEl>
                                          <p:spTgt spid="354307">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5430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430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964692" y="-197358"/>
            <a:ext cx="7214616" cy="1714500"/>
          </a:xfrm>
        </p:spPr>
        <p:txBody>
          <a:bodyPr>
            <a:noAutofit/>
          </a:bodyPr>
          <a:lstStyle/>
          <a:p>
            <a:pPr algn="ctr"/>
            <a:r>
              <a:rPr lang="en-US" altLang="en-US" sz="4800" i="1" dirty="0">
                <a:latin typeface="Verdana" panose="020B0604030504040204" pitchFamily="34" charset="0"/>
                <a:ea typeface="Verdana" panose="020B0604030504040204" pitchFamily="34" charset="0"/>
                <a:cs typeface="Verdana" panose="020B0604030504040204" pitchFamily="34" charset="0"/>
                <a:hlinkClick r:id="rId3"/>
              </a:rPr>
              <a:t>Foresight Leadership</a:t>
            </a:r>
            <a:endParaRPr lang="en-US" altLang="en-US" sz="4800" i="1" dirty="0">
              <a:latin typeface="Verdana" panose="020B0604030504040204" pitchFamily="34" charset="0"/>
              <a:ea typeface="Verdana" panose="020B0604030504040204" pitchFamily="34" charset="0"/>
              <a:cs typeface="Verdana" panose="020B0604030504040204" pitchFamily="34" charset="0"/>
            </a:endParaRPr>
          </a:p>
        </p:txBody>
      </p:sp>
      <p:pic>
        <p:nvPicPr>
          <p:cNvPr id="3" name="Picture 2">
            <a:extLst>
              <a:ext uri="{FF2B5EF4-FFF2-40B4-BE49-F238E27FC236}">
                <a16:creationId xmlns:a16="http://schemas.microsoft.com/office/drawing/2014/main" id="{25C923A4-F654-4426-921D-712471A3B3E1}"/>
              </a:ext>
            </a:extLst>
          </p:cNvPr>
          <p:cNvPicPr>
            <a:picLocks noChangeAspect="1"/>
          </p:cNvPicPr>
          <p:nvPr/>
        </p:nvPicPr>
        <p:blipFill>
          <a:blip r:embed="rId4"/>
          <a:stretch>
            <a:fillRect/>
          </a:stretch>
        </p:blipFill>
        <p:spPr>
          <a:xfrm>
            <a:off x="260742" y="1956816"/>
            <a:ext cx="3244457" cy="3965448"/>
          </a:xfrm>
          <a:prstGeom prst="rect">
            <a:avLst/>
          </a:prstGeom>
        </p:spPr>
      </p:pic>
      <p:sp>
        <p:nvSpPr>
          <p:cNvPr id="4" name="Rectangle 3">
            <a:extLst>
              <a:ext uri="{FF2B5EF4-FFF2-40B4-BE49-F238E27FC236}">
                <a16:creationId xmlns:a16="http://schemas.microsoft.com/office/drawing/2014/main" id="{E9FA3FA8-1665-48F7-B610-128CBBDC82E7}"/>
              </a:ext>
            </a:extLst>
          </p:cNvPr>
          <p:cNvSpPr/>
          <p:nvPr/>
        </p:nvSpPr>
        <p:spPr>
          <a:xfrm>
            <a:off x="3505200" y="2971800"/>
            <a:ext cx="5715000" cy="1200329"/>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hlinkClick r:id="rId5">
                  <a:extLst>
                    <a:ext uri="{A12FA001-AC4F-418D-AE19-62706E023703}">
                      <ahyp:hlinkClr xmlns:ahyp="http://schemas.microsoft.com/office/drawing/2018/hyperlinkcolor" val="tx"/>
                    </a:ext>
                  </a:extLst>
                </a:hlinkClick>
              </a:rPr>
              <a:t>Wisdom Challenges and Choices: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prstClr val="black"/>
                </a:solidFill>
                <a:effectLst/>
                <a:uLnTx/>
                <a:uFillTx/>
                <a:latin typeface="Arial"/>
                <a:ea typeface="+mn-ea"/>
                <a:cs typeface="+mn-cs"/>
                <a:hlinkClick r:id="rId5">
                  <a:extLst>
                    <a:ext uri="{A12FA001-AC4F-418D-AE19-62706E023703}">
                      <ahyp:hlinkClr xmlns:ahyp="http://schemas.microsoft.com/office/drawing/2018/hyperlinkcolor" val="tx"/>
                    </a:ext>
                  </a:extLst>
                </a:hlinkClick>
              </a:rPr>
              <a:t>Nursing Foresight 2017 Summit Harvest Document</a:t>
            </a:r>
            <a:endParaRPr kumimoji="0" lang="en-US" sz="2400" b="0" i="0" u="none" strike="noStrike" kern="1200" cap="none" spc="0" normalizeH="0" baseline="0" noProof="0" dirty="0">
              <a:ln>
                <a:noFill/>
              </a:ln>
              <a:solidFill>
                <a:prstClr val="black"/>
              </a:solidFill>
              <a:effectLst/>
              <a:uLnTx/>
              <a:uFillTx/>
              <a:latin typeface="Arial"/>
              <a:ea typeface="+mn-ea"/>
              <a:cs typeface="+mn-cs"/>
            </a:endParaRPr>
          </a:p>
        </p:txBody>
      </p:sp>
      <p:pic>
        <p:nvPicPr>
          <p:cNvPr id="5" name="Picture 4" descr="A close up of a hanger&#10;&#10;Description automatically generated">
            <a:extLst>
              <a:ext uri="{FF2B5EF4-FFF2-40B4-BE49-F238E27FC236}">
                <a16:creationId xmlns:a16="http://schemas.microsoft.com/office/drawing/2014/main" id="{5A8E69D4-E616-442D-B073-B546017F5A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76800" y="4356794"/>
            <a:ext cx="2548128" cy="1739205"/>
          </a:xfrm>
          <a:prstGeom prst="rect">
            <a:avLst/>
          </a:prstGeom>
        </p:spPr>
      </p:pic>
    </p:spTree>
    <p:extLst>
      <p:ext uri="{BB962C8B-B14F-4D97-AF65-F5344CB8AC3E}">
        <p14:creationId xmlns:p14="http://schemas.microsoft.com/office/powerpoint/2010/main" val="16904751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4CDE148-207A-4F3C-8F21-46E9E8783795}"/>
              </a:ext>
            </a:extLst>
          </p:cNvPr>
          <p:cNvSpPr>
            <a:spLocks noGrp="1"/>
          </p:cNvSpPr>
          <p:nvPr>
            <p:ph type="title"/>
          </p:nvPr>
        </p:nvSpPr>
        <p:spPr>
          <a:xfrm>
            <a:off x="628650" y="556995"/>
            <a:ext cx="7886700" cy="1133693"/>
          </a:xfrm>
        </p:spPr>
        <p:txBody>
          <a:bodyPr>
            <a:normAutofit/>
          </a:bodyPr>
          <a:lstStyle/>
          <a:p>
            <a:r>
              <a:rPr lang="en-US" sz="4500" dirty="0">
                <a:latin typeface="Verdana" panose="020B0604030504040204" pitchFamily="34" charset="0"/>
                <a:ea typeface="Verdana" panose="020B0604030504040204" pitchFamily="34" charset="0"/>
              </a:rPr>
              <a:t>Future Consciousness</a:t>
            </a:r>
          </a:p>
        </p:txBody>
      </p:sp>
      <p:sp>
        <p:nvSpPr>
          <p:cNvPr id="3" name="Content Placeholder 2">
            <a:extLst>
              <a:ext uri="{FF2B5EF4-FFF2-40B4-BE49-F238E27FC236}">
                <a16:creationId xmlns:a16="http://schemas.microsoft.com/office/drawing/2014/main" id="{1011A1FF-CFEA-4EC6-B160-1BE8E5B23EC5}"/>
              </a:ext>
            </a:extLst>
          </p:cNvPr>
          <p:cNvSpPr>
            <a:spLocks/>
          </p:cNvSpPr>
          <p:nvPr/>
        </p:nvSpPr>
        <p:spPr>
          <a:xfrm>
            <a:off x="645879" y="1843405"/>
            <a:ext cx="3515455" cy="3358894"/>
          </a:xfrm>
          <a:prstGeom prst="rect">
            <a:avLst/>
          </a:prstGeom>
        </p:spPr>
        <p:txBody>
          <a:bodyPr>
            <a:noAutofit/>
          </a:bodyPr>
          <a:lstStyle/>
          <a:p>
            <a:pPr defTabSz="416052">
              <a:spcAft>
                <a:spcPts val="600"/>
              </a:spcAft>
            </a:pPr>
            <a:r>
              <a:rPr lang="en-US" sz="2184" kern="1200" dirty="0">
                <a:solidFill>
                  <a:schemeClr val="tx1"/>
                </a:solidFill>
                <a:latin typeface="Verdana" panose="020B0604030504040204" pitchFamily="34" charset="0"/>
                <a:ea typeface="Verdana" panose="020B0604030504040204" pitchFamily="34" charset="0"/>
                <a:cs typeface="+mn-cs"/>
              </a:rPr>
              <a:t>Time perspective: understanding of the past, present and future and the value of long-term thinking.</a:t>
            </a:r>
          </a:p>
          <a:p>
            <a:pPr defTabSz="416052">
              <a:spcAft>
                <a:spcPts val="600"/>
              </a:spcAft>
            </a:pPr>
            <a:r>
              <a:rPr lang="en-US" sz="2184" kern="1200" dirty="0">
                <a:solidFill>
                  <a:schemeClr val="tx1"/>
                </a:solidFill>
                <a:latin typeface="Verdana" panose="020B0604030504040204" pitchFamily="34" charset="0"/>
                <a:ea typeface="Verdana" panose="020B0604030504040204" pitchFamily="34" charset="0"/>
                <a:cs typeface="+mn-cs"/>
              </a:rPr>
              <a:t>Agency beliefs: trust in ability to influence future events.</a:t>
            </a:r>
            <a:endParaRPr lang="en-US" sz="2400" dirty="0">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81675827-4F8A-4B82-A569-1A540F361ECE}"/>
              </a:ext>
            </a:extLst>
          </p:cNvPr>
          <p:cNvSpPr txBox="1"/>
          <p:nvPr/>
        </p:nvSpPr>
        <p:spPr>
          <a:xfrm>
            <a:off x="628650" y="5622164"/>
            <a:ext cx="7829066" cy="617348"/>
          </a:xfrm>
          <a:prstGeom prst="rect">
            <a:avLst/>
          </a:prstGeom>
          <a:noFill/>
        </p:spPr>
        <p:txBody>
          <a:bodyPr wrap="none" rtlCol="0">
            <a:spAutoFit/>
          </a:bodyPr>
          <a:lstStyle/>
          <a:p>
            <a:pPr defTabSz="416052">
              <a:spcAft>
                <a:spcPts val="600"/>
              </a:spcAft>
            </a:pPr>
            <a:r>
              <a:rPr lang="en-US" sz="1456" kern="1200" dirty="0">
                <a:solidFill>
                  <a:schemeClr val="tx1"/>
                </a:solidFill>
                <a:latin typeface="Verdana" panose="020B0604030504040204" pitchFamily="34" charset="0"/>
                <a:ea typeface="Verdana" panose="020B0604030504040204" pitchFamily="34" charset="0"/>
                <a:cs typeface="+mn-cs"/>
              </a:rPr>
              <a:t>Ahvenharju, S., Minkkinen, M., &amp; Lalot, F. (2018). The five dimensions of futures </a:t>
            </a:r>
          </a:p>
          <a:p>
            <a:pPr defTabSz="416052">
              <a:spcAft>
                <a:spcPts val="600"/>
              </a:spcAft>
            </a:pPr>
            <a:r>
              <a:rPr lang="en-US" sz="1456" kern="1200" dirty="0">
                <a:solidFill>
                  <a:schemeClr val="tx1"/>
                </a:solidFill>
                <a:latin typeface="Verdana" panose="020B0604030504040204" pitchFamily="34" charset="0"/>
                <a:ea typeface="Verdana" panose="020B0604030504040204" pitchFamily="34" charset="0"/>
                <a:cs typeface="+mn-cs"/>
              </a:rPr>
              <a:t>consciousness. </a:t>
            </a:r>
            <a:r>
              <a:rPr lang="en-US" sz="1456" i="1" kern="1200" dirty="0">
                <a:solidFill>
                  <a:schemeClr val="tx1"/>
                </a:solidFill>
                <a:latin typeface="Verdana" panose="020B0604030504040204" pitchFamily="34" charset="0"/>
                <a:ea typeface="Verdana" panose="020B0604030504040204" pitchFamily="34" charset="0"/>
                <a:cs typeface="+mn-cs"/>
              </a:rPr>
              <a:t>Futures</a:t>
            </a:r>
            <a:r>
              <a:rPr lang="en-US" sz="1456" kern="1200" dirty="0">
                <a:solidFill>
                  <a:schemeClr val="tx1"/>
                </a:solidFill>
                <a:latin typeface="Verdana" panose="020B0604030504040204" pitchFamily="34" charset="0"/>
                <a:ea typeface="Verdana" panose="020B0604030504040204" pitchFamily="34" charset="0"/>
                <a:cs typeface="+mn-cs"/>
              </a:rPr>
              <a:t>, 104, 1-13.</a:t>
            </a:r>
            <a:endParaRPr lang="en-US" sz="1600" dirty="0">
              <a:latin typeface="Verdana" panose="020B0604030504040204" pitchFamily="34" charset="0"/>
              <a:ea typeface="Verdana" panose="020B0604030504040204"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24637" y="2179057"/>
            <a:ext cx="3555709" cy="3358893"/>
          </a:xfrm>
          <a:prstGeom prst="rect">
            <a:avLst/>
          </a:prstGeom>
        </p:spPr>
      </p:pic>
    </p:spTree>
    <p:extLst>
      <p:ext uri="{BB962C8B-B14F-4D97-AF65-F5344CB8AC3E}">
        <p14:creationId xmlns:p14="http://schemas.microsoft.com/office/powerpoint/2010/main" val="77985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6C4028FD-8BAA-4A19-BFDE-594D991B75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4CDE148-207A-4F3C-8F21-46E9E8783795}"/>
              </a:ext>
            </a:extLst>
          </p:cNvPr>
          <p:cNvSpPr>
            <a:spLocks noGrp="1"/>
          </p:cNvSpPr>
          <p:nvPr>
            <p:ph type="title"/>
          </p:nvPr>
        </p:nvSpPr>
        <p:spPr>
          <a:xfrm>
            <a:off x="628650" y="556995"/>
            <a:ext cx="7886700" cy="1133693"/>
          </a:xfrm>
        </p:spPr>
        <p:txBody>
          <a:bodyPr>
            <a:normAutofit/>
          </a:bodyPr>
          <a:lstStyle/>
          <a:p>
            <a:pPr algn="ctr"/>
            <a:r>
              <a:rPr lang="en-US" sz="4500" dirty="0">
                <a:latin typeface="Verdana" panose="020B0604030504040204" pitchFamily="34" charset="0"/>
                <a:ea typeface="Verdana" panose="020B0604030504040204" pitchFamily="34" charset="0"/>
              </a:rPr>
              <a:t>Future Consciousness</a:t>
            </a:r>
          </a:p>
        </p:txBody>
      </p:sp>
      <p:sp>
        <p:nvSpPr>
          <p:cNvPr id="3" name="Content Placeholder 2">
            <a:extLst>
              <a:ext uri="{FF2B5EF4-FFF2-40B4-BE49-F238E27FC236}">
                <a16:creationId xmlns:a16="http://schemas.microsoft.com/office/drawing/2014/main" id="{1011A1FF-CFEA-4EC6-B160-1BE8E5B23EC5}"/>
              </a:ext>
            </a:extLst>
          </p:cNvPr>
          <p:cNvSpPr>
            <a:spLocks/>
          </p:cNvSpPr>
          <p:nvPr/>
        </p:nvSpPr>
        <p:spPr>
          <a:xfrm>
            <a:off x="989759" y="1825625"/>
            <a:ext cx="4245127" cy="2955308"/>
          </a:xfrm>
          <a:prstGeom prst="rect">
            <a:avLst/>
          </a:prstGeom>
        </p:spPr>
        <p:txBody>
          <a:bodyPr>
            <a:noAutofit/>
          </a:bodyPr>
          <a:lstStyle/>
          <a:p>
            <a:pPr defTabSz="365760">
              <a:spcAft>
                <a:spcPts val="600"/>
              </a:spcAft>
            </a:pPr>
            <a:endParaRPr lang="en-US" sz="1920" kern="1200" dirty="0">
              <a:solidFill>
                <a:schemeClr val="tx1"/>
              </a:solidFill>
              <a:latin typeface="Verdana" panose="020B0604030504040204" pitchFamily="34" charset="0"/>
              <a:ea typeface="Verdana" panose="020B0604030504040204" pitchFamily="34" charset="0"/>
              <a:cs typeface="+mn-cs"/>
            </a:endParaRPr>
          </a:p>
          <a:p>
            <a:pPr defTabSz="365760">
              <a:spcAft>
                <a:spcPts val="600"/>
              </a:spcAft>
            </a:pPr>
            <a:r>
              <a:rPr lang="en-US" sz="1920" kern="1200" dirty="0">
                <a:solidFill>
                  <a:schemeClr val="tx1"/>
                </a:solidFill>
                <a:latin typeface="Verdana" panose="020B0604030504040204" pitchFamily="34" charset="0"/>
                <a:ea typeface="Verdana" panose="020B0604030504040204" pitchFamily="34" charset="0"/>
                <a:cs typeface="+mn-cs"/>
              </a:rPr>
              <a:t>Openness: critical questioning of established truths and seeing possibilities of change.</a:t>
            </a:r>
          </a:p>
          <a:p>
            <a:pPr defTabSz="365760">
              <a:spcAft>
                <a:spcPts val="600"/>
              </a:spcAft>
            </a:pPr>
            <a:r>
              <a:rPr lang="en-US" sz="1920" kern="1200" dirty="0">
                <a:solidFill>
                  <a:schemeClr val="tx1"/>
                </a:solidFill>
                <a:latin typeface="Verdana" panose="020B0604030504040204" pitchFamily="34" charset="0"/>
                <a:ea typeface="Verdana" panose="020B0604030504040204" pitchFamily="34" charset="0"/>
                <a:cs typeface="+mn-cs"/>
              </a:rPr>
              <a:t>Systems perspective: ability to see interconnectedness between human and natural systems and complex consequences of decisions.</a:t>
            </a:r>
          </a:p>
          <a:p>
            <a:pPr defTabSz="365760">
              <a:spcAft>
                <a:spcPts val="600"/>
              </a:spcAft>
            </a:pPr>
            <a:r>
              <a:rPr lang="en-US" sz="1920" kern="1200" dirty="0">
                <a:solidFill>
                  <a:schemeClr val="tx1"/>
                </a:solidFill>
                <a:latin typeface="Verdana" panose="020B0604030504040204" pitchFamily="34" charset="0"/>
                <a:ea typeface="Verdana" panose="020B0604030504040204" pitchFamily="34" charset="0"/>
                <a:cs typeface="+mn-cs"/>
              </a:rPr>
              <a:t>Concern: for other’s aspirations for a better world for everyone.</a:t>
            </a:r>
            <a:endParaRPr lang="en-US" sz="2400" dirty="0">
              <a:latin typeface="Verdana" panose="020B0604030504040204" pitchFamily="34" charset="0"/>
              <a:ea typeface="Verdana" panose="020B0604030504040204" pitchFamily="34" charset="0"/>
            </a:endParaRPr>
          </a:p>
        </p:txBody>
      </p:sp>
      <p:sp>
        <p:nvSpPr>
          <p:cNvPr id="5" name="TextBox 4">
            <a:extLst>
              <a:ext uri="{FF2B5EF4-FFF2-40B4-BE49-F238E27FC236}">
                <a16:creationId xmlns:a16="http://schemas.microsoft.com/office/drawing/2014/main" id="{81675827-4F8A-4B82-A569-1A540F361ECE}"/>
              </a:ext>
            </a:extLst>
          </p:cNvPr>
          <p:cNvSpPr txBox="1"/>
          <p:nvPr/>
        </p:nvSpPr>
        <p:spPr>
          <a:xfrm>
            <a:off x="1215163" y="5704470"/>
            <a:ext cx="6901441" cy="563231"/>
          </a:xfrm>
          <a:prstGeom prst="rect">
            <a:avLst/>
          </a:prstGeom>
          <a:noFill/>
        </p:spPr>
        <p:txBody>
          <a:bodyPr wrap="none" rtlCol="0">
            <a:spAutoFit/>
          </a:bodyPr>
          <a:lstStyle/>
          <a:p>
            <a:pPr defTabSz="365760">
              <a:spcAft>
                <a:spcPts val="600"/>
              </a:spcAft>
            </a:pPr>
            <a:r>
              <a:rPr lang="en-US" sz="1280" kern="1200" dirty="0">
                <a:solidFill>
                  <a:schemeClr val="tx1"/>
                </a:solidFill>
                <a:latin typeface="Verdana" panose="020B0604030504040204" pitchFamily="34" charset="0"/>
                <a:ea typeface="Verdana" panose="020B0604030504040204" pitchFamily="34" charset="0"/>
                <a:cs typeface="+mn-cs"/>
              </a:rPr>
              <a:t>Ahvenharju, S., Minkkinen, M., &amp; Lalot, F. (2018). The five dimensions of futures </a:t>
            </a:r>
          </a:p>
          <a:p>
            <a:pPr defTabSz="365760">
              <a:spcAft>
                <a:spcPts val="600"/>
              </a:spcAft>
            </a:pPr>
            <a:r>
              <a:rPr lang="en-US" sz="1280" kern="1200" dirty="0">
                <a:solidFill>
                  <a:schemeClr val="tx1"/>
                </a:solidFill>
                <a:latin typeface="Verdana" panose="020B0604030504040204" pitchFamily="34" charset="0"/>
                <a:ea typeface="Verdana" panose="020B0604030504040204" pitchFamily="34" charset="0"/>
                <a:cs typeface="+mn-cs"/>
              </a:rPr>
              <a:t>consciousness. </a:t>
            </a:r>
            <a:r>
              <a:rPr lang="en-US" sz="1280" i="1" kern="1200" dirty="0">
                <a:solidFill>
                  <a:schemeClr val="tx1"/>
                </a:solidFill>
                <a:latin typeface="Verdana" panose="020B0604030504040204" pitchFamily="34" charset="0"/>
                <a:ea typeface="Verdana" panose="020B0604030504040204" pitchFamily="34" charset="0"/>
                <a:cs typeface="+mn-cs"/>
              </a:rPr>
              <a:t>Futures</a:t>
            </a:r>
            <a:r>
              <a:rPr lang="en-US" sz="1280" kern="1200" dirty="0">
                <a:solidFill>
                  <a:schemeClr val="tx1"/>
                </a:solidFill>
                <a:latin typeface="Verdana" panose="020B0604030504040204" pitchFamily="34" charset="0"/>
                <a:ea typeface="Verdana" panose="020B0604030504040204" pitchFamily="34" charset="0"/>
                <a:cs typeface="+mn-cs"/>
              </a:rPr>
              <a:t>, 104, 1-13.</a:t>
            </a:r>
            <a:endParaRPr lang="en-US" sz="1600" dirty="0">
              <a:latin typeface="Verdana" panose="020B0604030504040204" pitchFamily="34" charset="0"/>
              <a:ea typeface="Verdana" panose="020B0604030504040204" pitchFamily="34" charset="0"/>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12297" y="2520519"/>
            <a:ext cx="2848868" cy="2880279"/>
          </a:xfrm>
          <a:prstGeom prst="rect">
            <a:avLst/>
          </a:prstGeom>
        </p:spPr>
      </p:pic>
    </p:spTree>
    <p:extLst>
      <p:ext uri="{BB962C8B-B14F-4D97-AF65-F5344CB8AC3E}">
        <p14:creationId xmlns:p14="http://schemas.microsoft.com/office/powerpoint/2010/main" val="1675499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0CC6AF76-A2E1-358B-D83C-3A690C033568}"/>
              </a:ext>
            </a:extLst>
          </p:cNvPr>
          <p:cNvSpPr>
            <a:spLocks noGrp="1"/>
          </p:cNvSpPr>
          <p:nvPr>
            <p:ph type="title"/>
          </p:nvPr>
        </p:nvSpPr>
        <p:spPr>
          <a:xfrm>
            <a:off x="5648707" y="365125"/>
            <a:ext cx="2866642" cy="1899912"/>
          </a:xfrm>
        </p:spPr>
        <p:txBody>
          <a:bodyPr>
            <a:normAutofit/>
          </a:bodyPr>
          <a:lstStyle/>
          <a:p>
            <a:r>
              <a:rPr lang="en-US" sz="3500" dirty="0"/>
              <a:t>Outcomes</a:t>
            </a:r>
          </a:p>
        </p:txBody>
      </p:sp>
      <p:pic>
        <p:nvPicPr>
          <p:cNvPr id="5" name="Picture 4" descr="Colourful strings being woven togehter">
            <a:extLst>
              <a:ext uri="{FF2B5EF4-FFF2-40B4-BE49-F238E27FC236}">
                <a16:creationId xmlns:a16="http://schemas.microsoft.com/office/drawing/2014/main" id="{5C64A4ED-3251-55F0-68A8-424B85179E62}"/>
              </a:ext>
            </a:extLst>
          </p:cNvPr>
          <p:cNvPicPr>
            <a:picLocks noChangeAspect="1"/>
          </p:cNvPicPr>
          <p:nvPr/>
        </p:nvPicPr>
        <p:blipFill rotWithShape="1">
          <a:blip r:embed="rId2"/>
          <a:srcRect l="34386" r="14979" b="-1"/>
          <a:stretch/>
        </p:blipFill>
        <p:spPr>
          <a:xfrm>
            <a:off x="20" y="10"/>
            <a:ext cx="5202273" cy="6857990"/>
          </a:xfrm>
          <a:prstGeom prst="rect">
            <a:avLst/>
          </a:prstGeom>
        </p:spPr>
      </p:pic>
      <p:sp>
        <p:nvSpPr>
          <p:cNvPr id="3" name="Content Placeholder 2">
            <a:extLst>
              <a:ext uri="{FF2B5EF4-FFF2-40B4-BE49-F238E27FC236}">
                <a16:creationId xmlns:a16="http://schemas.microsoft.com/office/drawing/2014/main" id="{4AE64F35-9308-9F99-DF86-5ACD26201B6B}"/>
              </a:ext>
            </a:extLst>
          </p:cNvPr>
          <p:cNvSpPr>
            <a:spLocks noGrp="1"/>
          </p:cNvSpPr>
          <p:nvPr>
            <p:ph idx="1"/>
          </p:nvPr>
        </p:nvSpPr>
        <p:spPr>
          <a:xfrm>
            <a:off x="5664365" y="2011506"/>
            <a:ext cx="2866642" cy="3742762"/>
          </a:xfrm>
        </p:spPr>
        <p:txBody>
          <a:bodyPr>
            <a:normAutofit/>
          </a:bodyPr>
          <a:lstStyle/>
          <a:p>
            <a:r>
              <a:rPr lang="en-US" altLang="en-US" sz="1600" dirty="0"/>
              <a:t>Discuss the proposition that creative thinking is essential to support innovations in nursing and health care. </a:t>
            </a:r>
          </a:p>
          <a:p>
            <a:r>
              <a:rPr lang="en-US" sz="1600" dirty="0"/>
              <a:t>Define the concept of foresight leadership to advance the development of innovation in nursing and health care.  </a:t>
            </a:r>
          </a:p>
          <a:p>
            <a:r>
              <a:rPr lang="en-US" sz="1600" dirty="0"/>
              <a:t>Describe a set of resources to activate a community of practice and learning related to creativity, foresight, and innovation in nursing and health care.</a:t>
            </a:r>
          </a:p>
          <a:p>
            <a:endParaRPr lang="en-US" sz="1600" dirty="0"/>
          </a:p>
          <a:p>
            <a:endParaRPr lang="en-US" sz="1600" dirty="0"/>
          </a:p>
          <a:p>
            <a:endParaRPr lang="en-US" altLang="en-US" sz="1600" dirty="0"/>
          </a:p>
          <a:p>
            <a:endParaRPr lang="en-US" sz="1600" dirty="0"/>
          </a:p>
        </p:txBody>
      </p:sp>
    </p:spTree>
    <p:extLst>
      <p:ext uri="{BB962C8B-B14F-4D97-AF65-F5344CB8AC3E}">
        <p14:creationId xmlns:p14="http://schemas.microsoft.com/office/powerpoint/2010/main" val="14225668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5039C-6B1C-4BE8-A937-2E7D470BB924}"/>
              </a:ext>
            </a:extLst>
          </p:cNvPr>
          <p:cNvSpPr>
            <a:spLocks noGrp="1"/>
          </p:cNvSpPr>
          <p:nvPr>
            <p:ph type="title"/>
          </p:nvPr>
        </p:nvSpPr>
        <p:spPr>
          <a:xfrm>
            <a:off x="457200" y="228600"/>
            <a:ext cx="8229600" cy="1143000"/>
          </a:xfrm>
        </p:spPr>
        <p:txBody>
          <a:bodyPr/>
          <a:lstStyle/>
          <a:p>
            <a:pPr algn="ctr"/>
            <a:r>
              <a:rPr lang="en-US" dirty="0">
                <a:hlinkClick r:id="rId3"/>
              </a:rPr>
              <a:t>Nursing Foresight Leadership</a:t>
            </a:r>
            <a:endParaRPr lang="en-US" dirty="0"/>
          </a:p>
        </p:txBody>
      </p:sp>
      <p:sp>
        <p:nvSpPr>
          <p:cNvPr id="3" name="Content Placeholder 2">
            <a:extLst>
              <a:ext uri="{FF2B5EF4-FFF2-40B4-BE49-F238E27FC236}">
                <a16:creationId xmlns:a16="http://schemas.microsoft.com/office/drawing/2014/main" id="{B8729F27-285A-4F28-ADEE-BEBC39D6370B}"/>
              </a:ext>
            </a:extLst>
          </p:cNvPr>
          <p:cNvSpPr>
            <a:spLocks noGrp="1"/>
          </p:cNvSpPr>
          <p:nvPr>
            <p:ph idx="1"/>
          </p:nvPr>
        </p:nvSpPr>
        <p:spPr>
          <a:xfrm>
            <a:off x="457200" y="1676401"/>
            <a:ext cx="8229600" cy="2971800"/>
          </a:xfrm>
        </p:spPr>
        <p:txBody>
          <a:bodyPr>
            <a:normAutofit/>
          </a:bodyPr>
          <a:lstStyle/>
          <a:p>
            <a:pPr marL="0" indent="0" algn="ctr">
              <a:buNone/>
            </a:pPr>
            <a:r>
              <a:rPr lang="en-US" sz="2800" dirty="0"/>
              <a:t>Nursing foresight is the ability and act of </a:t>
            </a:r>
            <a:r>
              <a:rPr lang="en-US" sz="2800" dirty="0">
                <a:hlinkClick r:id="rId4">
                  <a:extLst>
                    <a:ext uri="{A12FA001-AC4F-418D-AE19-62706E023703}">
                      <ahyp:hlinkClr xmlns:ahyp="http://schemas.microsoft.com/office/drawing/2018/hyperlinkcolor" val="tx"/>
                    </a:ext>
                  </a:extLst>
                </a:hlinkClick>
              </a:rPr>
              <a:t>forecasting </a:t>
            </a:r>
            <a:r>
              <a:rPr lang="en-US" sz="2800" dirty="0"/>
              <a:t>what will be needed in the future considering emergent health care trends which have consequences for population and </a:t>
            </a:r>
            <a:r>
              <a:rPr lang="en-US" sz="2800" dirty="0">
                <a:hlinkClick r:id="rId5">
                  <a:extLst>
                    <a:ext uri="{A12FA001-AC4F-418D-AE19-62706E023703}">
                      <ahyp:hlinkClr xmlns:ahyp="http://schemas.microsoft.com/office/drawing/2018/hyperlinkcolor" val="tx"/>
                    </a:ext>
                  </a:extLst>
                </a:hlinkClick>
              </a:rPr>
              <a:t>planetary health</a:t>
            </a:r>
            <a:r>
              <a:rPr lang="en-US" sz="2800" dirty="0"/>
              <a:t>, as well as the profession’s purpose, definition, professional scope, and standards of practice</a:t>
            </a:r>
            <a:r>
              <a:rPr lang="en-US" sz="2800" dirty="0">
                <a:solidFill>
                  <a:srgbClr val="C00000"/>
                </a:solidFill>
              </a:rPr>
              <a:t>.</a:t>
            </a:r>
          </a:p>
          <a:p>
            <a:pPr marL="0" indent="0" algn="ctr">
              <a:buNone/>
            </a:pPr>
            <a:endParaRPr lang="en-US" sz="2800" dirty="0">
              <a:solidFill>
                <a:srgbClr val="C00000"/>
              </a:solidFill>
            </a:endParaRPr>
          </a:p>
        </p:txBody>
      </p:sp>
      <p:pic>
        <p:nvPicPr>
          <p:cNvPr id="5" name="Picture 4" descr="A close up of a hanger&#10;&#10;Description automatically generated">
            <a:extLst>
              <a:ext uri="{FF2B5EF4-FFF2-40B4-BE49-F238E27FC236}">
                <a16:creationId xmlns:a16="http://schemas.microsoft.com/office/drawing/2014/main" id="{F398DE1C-7E33-44CB-A226-BF639E65BE9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297936" y="4343400"/>
            <a:ext cx="2548128" cy="1828800"/>
          </a:xfrm>
          <a:prstGeom prst="rect">
            <a:avLst/>
          </a:prstGeom>
        </p:spPr>
      </p:pic>
    </p:spTree>
    <p:extLst>
      <p:ext uri="{BB962C8B-B14F-4D97-AF65-F5344CB8AC3E}">
        <p14:creationId xmlns:p14="http://schemas.microsoft.com/office/powerpoint/2010/main" val="36225943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838200" y="381000"/>
            <a:ext cx="7467600" cy="857250"/>
          </a:xfrm>
        </p:spPr>
        <p:txBody>
          <a:bodyPr>
            <a:normAutofit/>
          </a:bodyPr>
          <a:lstStyle/>
          <a:p>
            <a:pPr algn="ctr" eaLnBrk="1" hangingPunct="1"/>
            <a:r>
              <a:rPr lang="en-US" altLang="en-US" dirty="0"/>
              <a:t>Develop Foresight Leadership</a:t>
            </a:r>
          </a:p>
        </p:txBody>
      </p:sp>
      <p:sp>
        <p:nvSpPr>
          <p:cNvPr id="50180" name="TextBox 1"/>
          <p:cNvSpPr txBox="1">
            <a:spLocks noChangeArrowheads="1"/>
          </p:cNvSpPr>
          <p:nvPr/>
        </p:nvSpPr>
        <p:spPr bwMode="auto">
          <a:xfrm>
            <a:off x="406692" y="5857747"/>
            <a:ext cx="7286674"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000">
                <a:solidFill>
                  <a:srgbClr val="A20027"/>
                </a:solidFill>
                <a:latin typeface="Arial" panose="020B0604020202020204" pitchFamily="34" charset="0"/>
              </a:defRPr>
            </a:lvl1pPr>
            <a:lvl2pPr marL="742950" indent="-285750">
              <a:spcBef>
                <a:spcPct val="20000"/>
              </a:spcBef>
              <a:buChar char="–"/>
              <a:defRPr sz="2800">
                <a:solidFill>
                  <a:srgbClr val="A20027"/>
                </a:solidFill>
                <a:latin typeface="Arial" panose="020B0604020202020204" pitchFamily="34" charset="0"/>
              </a:defRPr>
            </a:lvl2pPr>
            <a:lvl3pPr marL="1143000" indent="-228600">
              <a:spcBef>
                <a:spcPct val="20000"/>
              </a:spcBef>
              <a:buChar char="•"/>
              <a:defRPr sz="2400">
                <a:solidFill>
                  <a:srgbClr val="A20027"/>
                </a:solidFill>
                <a:latin typeface="Arial" panose="020B0604020202020204" pitchFamily="34" charset="0"/>
              </a:defRPr>
            </a:lvl3pPr>
            <a:lvl4pPr marL="1600200" indent="-228600">
              <a:spcBef>
                <a:spcPct val="20000"/>
              </a:spcBef>
              <a:buChar char="–"/>
              <a:defRPr sz="2000">
                <a:solidFill>
                  <a:srgbClr val="A20027"/>
                </a:solidFill>
                <a:latin typeface="Arial" panose="020B0604020202020204" pitchFamily="34" charset="0"/>
              </a:defRPr>
            </a:lvl4pPr>
            <a:lvl5pPr marL="2057400" indent="-228600">
              <a:spcBef>
                <a:spcPct val="20000"/>
              </a:spcBef>
              <a:buChar char="»"/>
              <a:defRPr sz="2000">
                <a:solidFill>
                  <a:srgbClr val="A20027"/>
                </a:solidFill>
                <a:latin typeface="Arial" panose="020B0604020202020204" pitchFamily="34" charset="0"/>
              </a:defRPr>
            </a:lvl5pPr>
            <a:lvl6pPr marL="2514600" indent="-228600" eaLnBrk="0" fontAlgn="base" hangingPunct="0">
              <a:spcBef>
                <a:spcPct val="20000"/>
              </a:spcBef>
              <a:spcAft>
                <a:spcPct val="0"/>
              </a:spcAft>
              <a:buChar char="»"/>
              <a:defRPr sz="2000">
                <a:solidFill>
                  <a:srgbClr val="A20027"/>
                </a:solidFill>
                <a:latin typeface="Arial" panose="020B0604020202020204" pitchFamily="34" charset="0"/>
              </a:defRPr>
            </a:lvl6pPr>
            <a:lvl7pPr marL="2971800" indent="-228600" eaLnBrk="0" fontAlgn="base" hangingPunct="0">
              <a:spcBef>
                <a:spcPct val="20000"/>
              </a:spcBef>
              <a:spcAft>
                <a:spcPct val="0"/>
              </a:spcAft>
              <a:buChar char="»"/>
              <a:defRPr sz="2000">
                <a:solidFill>
                  <a:srgbClr val="A20027"/>
                </a:solidFill>
                <a:latin typeface="Arial" panose="020B0604020202020204" pitchFamily="34" charset="0"/>
              </a:defRPr>
            </a:lvl7pPr>
            <a:lvl8pPr marL="3429000" indent="-228600" eaLnBrk="0" fontAlgn="base" hangingPunct="0">
              <a:spcBef>
                <a:spcPct val="20000"/>
              </a:spcBef>
              <a:spcAft>
                <a:spcPct val="0"/>
              </a:spcAft>
              <a:buChar char="»"/>
              <a:defRPr sz="2000">
                <a:solidFill>
                  <a:srgbClr val="A20027"/>
                </a:solidFill>
                <a:latin typeface="Arial" panose="020B0604020202020204" pitchFamily="34" charset="0"/>
              </a:defRPr>
            </a:lvl8pPr>
            <a:lvl9pPr marL="3886200" indent="-228600" eaLnBrk="0" fontAlgn="base" hangingPunct="0">
              <a:spcBef>
                <a:spcPct val="20000"/>
              </a:spcBef>
              <a:spcAft>
                <a:spcPct val="0"/>
              </a:spcAft>
              <a:buChar char="»"/>
              <a:defRPr sz="2000">
                <a:solidFill>
                  <a:srgbClr val="A20027"/>
                </a:solidFill>
                <a:latin typeface="Arial" panose="020B0604020202020204" pitchFamily="34" charset="0"/>
              </a:defRPr>
            </a:lvl9pPr>
          </a:lstStyle>
          <a:p>
            <a:pPr defTabSz="685800">
              <a:spcBef>
                <a:spcPct val="0"/>
              </a:spcBef>
              <a:buNone/>
            </a:pPr>
            <a:r>
              <a:rPr lang="en-US" altLang="en-US" sz="1350" dirty="0">
                <a:solidFill>
                  <a:schemeClr val="tx1"/>
                </a:solidFill>
              </a:rPr>
              <a:t>Pesut, D. (2000). Looking forward: Being and becoming a futurist. </a:t>
            </a:r>
            <a:r>
              <a:rPr lang="en-US" altLang="en-US" sz="1350" i="1" dirty="0">
                <a:solidFill>
                  <a:schemeClr val="tx1"/>
                </a:solidFill>
              </a:rPr>
              <a:t>Nurses Taking the Lead. Personal Qualities of Effective Leadership. Pennsylvania, PA: WB Saunders Company</a:t>
            </a:r>
            <a:r>
              <a:rPr lang="en-US" altLang="en-US" sz="1350" dirty="0">
                <a:solidFill>
                  <a:schemeClr val="tx1"/>
                </a:solidFill>
              </a:rPr>
              <a:t>, 39-65.</a:t>
            </a:r>
          </a:p>
        </p:txBody>
      </p:sp>
      <p:graphicFrame>
        <p:nvGraphicFramePr>
          <p:cNvPr id="50182" name="Rectangle 3">
            <a:extLst>
              <a:ext uri="{FF2B5EF4-FFF2-40B4-BE49-F238E27FC236}">
                <a16:creationId xmlns:a16="http://schemas.microsoft.com/office/drawing/2014/main" id="{EE7CD59A-F136-6C93-34A2-94614CBC2912}"/>
              </a:ext>
            </a:extLst>
          </p:cNvPr>
          <p:cNvGraphicFramePr/>
          <p:nvPr/>
        </p:nvGraphicFramePr>
        <p:xfrm>
          <a:off x="518922" y="1295400"/>
          <a:ext cx="7786878" cy="33944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18018901"/>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le 1"/>
          <p:cNvSpPr>
            <a:spLocks noGrp="1"/>
          </p:cNvSpPr>
          <p:nvPr>
            <p:ph type="title"/>
          </p:nvPr>
        </p:nvSpPr>
        <p:spPr>
          <a:xfrm>
            <a:off x="1485900" y="0"/>
            <a:ext cx="6172200" cy="857251"/>
          </a:xfrm>
        </p:spPr>
        <p:txBody>
          <a:bodyPr/>
          <a:lstStyle/>
          <a:p>
            <a:r>
              <a:rPr lang="en-US" altLang="en-US" dirty="0">
                <a:solidFill>
                  <a:srgbClr val="C00000"/>
                </a:solidFill>
                <a:hlinkClick r:id="rId3"/>
              </a:rPr>
              <a:t>Time Perspectives</a:t>
            </a:r>
            <a:endParaRPr lang="en-US" altLang="en-US" dirty="0">
              <a:solidFill>
                <a:srgbClr val="C00000"/>
              </a:solidFill>
            </a:endParaRPr>
          </a:p>
        </p:txBody>
      </p:sp>
      <p:sp>
        <p:nvSpPr>
          <p:cNvPr id="49155" name="Content Placeholder 2"/>
          <p:cNvSpPr>
            <a:spLocks noGrp="1"/>
          </p:cNvSpPr>
          <p:nvPr>
            <p:ph idx="1"/>
          </p:nvPr>
        </p:nvSpPr>
        <p:spPr>
          <a:xfrm>
            <a:off x="774812" y="990600"/>
            <a:ext cx="6172200" cy="3394472"/>
          </a:xfrm>
        </p:spPr>
        <p:txBody>
          <a:bodyPr>
            <a:normAutofit lnSpcReduction="10000"/>
          </a:bodyPr>
          <a:lstStyle/>
          <a:p>
            <a:r>
              <a:rPr lang="en-US" altLang="en-US" dirty="0"/>
              <a:t>Past-negative</a:t>
            </a:r>
          </a:p>
          <a:p>
            <a:r>
              <a:rPr lang="en-US" altLang="en-US" dirty="0"/>
              <a:t>Past-positive</a:t>
            </a:r>
          </a:p>
          <a:p>
            <a:r>
              <a:rPr lang="en-US" altLang="en-US" dirty="0"/>
              <a:t>Present fatalistic</a:t>
            </a:r>
          </a:p>
          <a:p>
            <a:r>
              <a:rPr lang="en-US" altLang="en-US" dirty="0"/>
              <a:t>Present hedonistic</a:t>
            </a:r>
          </a:p>
          <a:p>
            <a:r>
              <a:rPr lang="en-US" altLang="en-US" dirty="0"/>
              <a:t>Future</a:t>
            </a:r>
          </a:p>
          <a:p>
            <a:r>
              <a:rPr lang="en-US" altLang="en-US" dirty="0"/>
              <a:t>Transcendental future </a:t>
            </a:r>
          </a:p>
          <a:p>
            <a:r>
              <a:rPr lang="en-US" altLang="en-US" dirty="0">
                <a:solidFill>
                  <a:srgbClr val="C00000"/>
                </a:solidFill>
                <a:hlinkClick r:id="rId4"/>
              </a:rPr>
              <a:t>The time paradox survey </a:t>
            </a:r>
            <a:endParaRPr lang="en-US" altLang="en-US" dirty="0">
              <a:solidFill>
                <a:srgbClr val="C00000"/>
              </a:solidFill>
            </a:endParaRPr>
          </a:p>
        </p:txBody>
      </p:sp>
      <p:pic>
        <p:nvPicPr>
          <p:cNvPr id="3" name="Picture 2">
            <a:extLst>
              <a:ext uri="{FF2B5EF4-FFF2-40B4-BE49-F238E27FC236}">
                <a16:creationId xmlns:a16="http://schemas.microsoft.com/office/drawing/2014/main" id="{7C167405-EC03-447D-96F7-6A186D62C58B}"/>
              </a:ext>
            </a:extLst>
          </p:cNvPr>
          <p:cNvPicPr>
            <a:picLocks noChangeAspect="1"/>
          </p:cNvPicPr>
          <p:nvPr/>
        </p:nvPicPr>
        <p:blipFill>
          <a:blip r:embed="rId5"/>
          <a:stretch>
            <a:fillRect/>
          </a:stretch>
        </p:blipFill>
        <p:spPr>
          <a:xfrm>
            <a:off x="4832131" y="897136"/>
            <a:ext cx="3416188" cy="3810000"/>
          </a:xfrm>
          <a:prstGeom prst="rect">
            <a:avLst/>
          </a:prstGeom>
        </p:spPr>
      </p:pic>
      <p:sp>
        <p:nvSpPr>
          <p:cNvPr id="2" name="TextBox 1">
            <a:extLst>
              <a:ext uri="{FF2B5EF4-FFF2-40B4-BE49-F238E27FC236}">
                <a16:creationId xmlns:a16="http://schemas.microsoft.com/office/drawing/2014/main" id="{4052E92C-7CD9-445C-B269-832134D8CCDA}"/>
              </a:ext>
            </a:extLst>
          </p:cNvPr>
          <p:cNvSpPr txBox="1"/>
          <p:nvPr/>
        </p:nvSpPr>
        <p:spPr>
          <a:xfrm>
            <a:off x="990600" y="4800600"/>
            <a:ext cx="7620000" cy="147732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Bluedorn, A. C., &amp; Denhardt, R. B. (1988). Time and organizations.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rPr>
              <a:t>Journal of management, 14(2), 299-320.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a:p>
            <a:pPr lvl="0">
              <a:defRPr/>
            </a:pPr>
            <a:r>
              <a:rPr lang="en-US" dirty="0">
                <a:solidFill>
                  <a:prstClr val="black"/>
                </a:solidFill>
              </a:rPr>
              <a:t>Slawinski, N., &amp; Bansal, P. (2017). The paradoxes of time in organizations. The Oxford Handbook of Organizational Paradox, 373.</a:t>
            </a: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38921475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3B47FC9C-2ED3-4100-A4EF-E8CDFEE106C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 name="Picture 13">
            <a:extLst>
              <a:ext uri="{FF2B5EF4-FFF2-40B4-BE49-F238E27FC236}">
                <a16:creationId xmlns:a16="http://schemas.microsoft.com/office/drawing/2014/main" id="{DF31076E-117D-4177-A3BC-2EA1C8D9DBE3}"/>
              </a:ext>
            </a:extLst>
          </p:cNvPr>
          <p:cNvPicPr>
            <a:picLocks noChangeAspect="1"/>
          </p:cNvPicPr>
          <p:nvPr/>
        </p:nvPicPr>
        <p:blipFill>
          <a:blip r:embed="rId3"/>
          <a:stretch>
            <a:fillRect/>
          </a:stretch>
        </p:blipFill>
        <p:spPr>
          <a:xfrm>
            <a:off x="482600" y="847725"/>
            <a:ext cx="1460500" cy="2228850"/>
          </a:xfrm>
          <a:prstGeom prst="rect">
            <a:avLst/>
          </a:prstGeom>
        </p:spPr>
      </p:pic>
      <p:pic>
        <p:nvPicPr>
          <p:cNvPr id="3" name="Picture 2">
            <a:extLst>
              <a:ext uri="{FF2B5EF4-FFF2-40B4-BE49-F238E27FC236}">
                <a16:creationId xmlns:a16="http://schemas.microsoft.com/office/drawing/2014/main" id="{12B337B6-174B-4C9B-974F-C1CB3433A526}"/>
              </a:ext>
            </a:extLst>
          </p:cNvPr>
          <p:cNvPicPr>
            <a:picLocks noChangeAspect="1"/>
          </p:cNvPicPr>
          <p:nvPr/>
        </p:nvPicPr>
        <p:blipFill>
          <a:blip r:embed="rId4"/>
          <a:stretch>
            <a:fillRect/>
          </a:stretch>
        </p:blipFill>
        <p:spPr>
          <a:xfrm>
            <a:off x="482600" y="3151188"/>
            <a:ext cx="1460500" cy="1741488"/>
          </a:xfrm>
          <a:prstGeom prst="rect">
            <a:avLst/>
          </a:prstGeom>
        </p:spPr>
      </p:pic>
      <p:pic>
        <p:nvPicPr>
          <p:cNvPr id="13" name="Picture 12">
            <a:extLst>
              <a:ext uri="{FF2B5EF4-FFF2-40B4-BE49-F238E27FC236}">
                <a16:creationId xmlns:a16="http://schemas.microsoft.com/office/drawing/2014/main" id="{7EBDDB1B-141A-48A9-BFBD-5AFACB38D0A9}"/>
              </a:ext>
            </a:extLst>
          </p:cNvPr>
          <p:cNvPicPr>
            <a:picLocks noChangeAspect="1"/>
          </p:cNvPicPr>
          <p:nvPr/>
        </p:nvPicPr>
        <p:blipFill>
          <a:blip r:embed="rId5"/>
          <a:stretch>
            <a:fillRect/>
          </a:stretch>
        </p:blipFill>
        <p:spPr>
          <a:xfrm>
            <a:off x="2017713" y="847725"/>
            <a:ext cx="1419225" cy="1822450"/>
          </a:xfrm>
          <a:prstGeom prst="rect">
            <a:avLst/>
          </a:prstGeom>
        </p:spPr>
      </p:pic>
      <p:pic>
        <p:nvPicPr>
          <p:cNvPr id="16" name="Picture 15">
            <a:extLst>
              <a:ext uri="{FF2B5EF4-FFF2-40B4-BE49-F238E27FC236}">
                <a16:creationId xmlns:a16="http://schemas.microsoft.com/office/drawing/2014/main" id="{1A8DD398-9CDD-4F73-89D1-A908E9D93B6C}"/>
              </a:ext>
            </a:extLst>
          </p:cNvPr>
          <p:cNvPicPr>
            <a:picLocks noChangeAspect="1"/>
          </p:cNvPicPr>
          <p:nvPr/>
        </p:nvPicPr>
        <p:blipFill>
          <a:blip r:embed="rId6"/>
          <a:stretch>
            <a:fillRect/>
          </a:stretch>
        </p:blipFill>
        <p:spPr>
          <a:xfrm>
            <a:off x="2017713" y="2744788"/>
            <a:ext cx="1419225" cy="2149475"/>
          </a:xfrm>
          <a:prstGeom prst="rect">
            <a:avLst/>
          </a:prstGeom>
        </p:spPr>
      </p:pic>
      <p:pic>
        <p:nvPicPr>
          <p:cNvPr id="12" name="Content Placeholder 11">
            <a:extLst>
              <a:ext uri="{FF2B5EF4-FFF2-40B4-BE49-F238E27FC236}">
                <a16:creationId xmlns:a16="http://schemas.microsoft.com/office/drawing/2014/main" id="{C540C63A-805F-42D8-BBCB-D80DC101A4BA}"/>
              </a:ext>
            </a:extLst>
          </p:cNvPr>
          <p:cNvPicPr>
            <a:picLocks noGrp="1" noChangeAspect="1"/>
          </p:cNvPicPr>
          <p:nvPr>
            <p:ph idx="1"/>
          </p:nvPr>
        </p:nvPicPr>
        <p:blipFill>
          <a:blip r:embed="rId7"/>
          <a:stretch>
            <a:fillRect/>
          </a:stretch>
        </p:blipFill>
        <p:spPr>
          <a:xfrm>
            <a:off x="3511550" y="847725"/>
            <a:ext cx="1279525" cy="2016125"/>
          </a:xfrm>
          <a:prstGeom prst="rect">
            <a:avLst/>
          </a:prstGeom>
        </p:spPr>
      </p:pic>
      <p:pic>
        <p:nvPicPr>
          <p:cNvPr id="5" name="Picture 4">
            <a:extLst>
              <a:ext uri="{FF2B5EF4-FFF2-40B4-BE49-F238E27FC236}">
                <a16:creationId xmlns:a16="http://schemas.microsoft.com/office/drawing/2014/main" id="{CB2C2B38-615C-4202-8E7F-51F5EB63D87E}"/>
              </a:ext>
            </a:extLst>
          </p:cNvPr>
          <p:cNvPicPr>
            <a:picLocks noChangeAspect="1"/>
          </p:cNvPicPr>
          <p:nvPr/>
        </p:nvPicPr>
        <p:blipFill>
          <a:blip r:embed="rId8"/>
          <a:stretch>
            <a:fillRect/>
          </a:stretch>
        </p:blipFill>
        <p:spPr>
          <a:xfrm>
            <a:off x="3511550" y="2938463"/>
            <a:ext cx="1279525" cy="1955800"/>
          </a:xfrm>
          <a:prstGeom prst="rect">
            <a:avLst/>
          </a:prstGeom>
        </p:spPr>
      </p:pic>
      <p:pic>
        <p:nvPicPr>
          <p:cNvPr id="15" name="Picture 14">
            <a:extLst>
              <a:ext uri="{FF2B5EF4-FFF2-40B4-BE49-F238E27FC236}">
                <a16:creationId xmlns:a16="http://schemas.microsoft.com/office/drawing/2014/main" id="{801D16EE-B32E-4E5C-BE62-22AE18854A12}"/>
              </a:ext>
            </a:extLst>
          </p:cNvPr>
          <p:cNvPicPr>
            <a:picLocks noChangeAspect="1"/>
          </p:cNvPicPr>
          <p:nvPr/>
        </p:nvPicPr>
        <p:blipFill>
          <a:blip r:embed="rId9"/>
          <a:stretch>
            <a:fillRect/>
          </a:stretch>
        </p:blipFill>
        <p:spPr>
          <a:xfrm>
            <a:off x="5005388" y="2627035"/>
            <a:ext cx="1888773" cy="2252939"/>
          </a:xfrm>
          <a:prstGeom prst="rect">
            <a:avLst/>
          </a:prstGeom>
        </p:spPr>
      </p:pic>
      <p:pic>
        <p:nvPicPr>
          <p:cNvPr id="7" name="Picture 6"/>
          <p:cNvPicPr>
            <a:picLocks noChangeAspect="1"/>
          </p:cNvPicPr>
          <p:nvPr/>
        </p:nvPicPr>
        <p:blipFill>
          <a:blip r:embed="rId10"/>
          <a:stretch>
            <a:fillRect/>
          </a:stretch>
        </p:blipFill>
        <p:spPr>
          <a:xfrm>
            <a:off x="6962299" y="628650"/>
            <a:ext cx="1699102" cy="2016125"/>
          </a:xfrm>
          <a:prstGeom prst="rect">
            <a:avLst/>
          </a:prstGeom>
        </p:spPr>
      </p:pic>
      <p:pic>
        <p:nvPicPr>
          <p:cNvPr id="4" name="Picture 3"/>
          <p:cNvPicPr>
            <a:picLocks noChangeAspect="1"/>
          </p:cNvPicPr>
          <p:nvPr/>
        </p:nvPicPr>
        <p:blipFill>
          <a:blip r:embed="rId11"/>
          <a:stretch>
            <a:fillRect/>
          </a:stretch>
        </p:blipFill>
        <p:spPr>
          <a:xfrm>
            <a:off x="7146925" y="2719388"/>
            <a:ext cx="1514475" cy="2174875"/>
          </a:xfrm>
          <a:prstGeom prst="rect">
            <a:avLst/>
          </a:prstGeom>
        </p:spPr>
      </p:pic>
      <p:sp>
        <p:nvSpPr>
          <p:cNvPr id="2" name="Title 1"/>
          <p:cNvSpPr>
            <a:spLocks noGrp="1"/>
          </p:cNvSpPr>
          <p:nvPr>
            <p:ph type="title"/>
          </p:nvPr>
        </p:nvSpPr>
        <p:spPr>
          <a:xfrm>
            <a:off x="628650" y="5358141"/>
            <a:ext cx="7886700" cy="942664"/>
          </a:xfrm>
        </p:spPr>
        <p:txBody>
          <a:bodyPr vert="horz" lIns="91440" tIns="45720" rIns="91440" bIns="45720" rtlCol="0" anchor="ctr">
            <a:normAutofit/>
          </a:bodyPr>
          <a:lstStyle/>
          <a:p>
            <a:pPr algn="ctr"/>
            <a:r>
              <a:rPr lang="en-US" sz="4200" kern="1200" dirty="0">
                <a:solidFill>
                  <a:schemeClr val="tx1"/>
                </a:solidFill>
                <a:latin typeface="+mj-lt"/>
                <a:ea typeface="+mj-ea"/>
                <a:cs typeface="+mj-cs"/>
                <a:hlinkClick r:id="rId12"/>
              </a:rPr>
              <a:t>Develop Foresight Leadership Skills </a:t>
            </a:r>
            <a:endParaRPr lang="en-US" sz="4200" kern="1200" dirty="0">
              <a:solidFill>
                <a:schemeClr val="tx1"/>
              </a:solidFill>
              <a:latin typeface="+mj-lt"/>
              <a:ea typeface="+mj-ea"/>
              <a:cs typeface="+mj-cs"/>
            </a:endParaRPr>
          </a:p>
        </p:txBody>
      </p:sp>
      <p:pic>
        <p:nvPicPr>
          <p:cNvPr id="6" name="Picture 5">
            <a:extLst>
              <a:ext uri="{FF2B5EF4-FFF2-40B4-BE49-F238E27FC236}">
                <a16:creationId xmlns:a16="http://schemas.microsoft.com/office/drawing/2014/main" id="{6864F265-E05B-967F-9588-969F5FD479A0}"/>
              </a:ext>
            </a:extLst>
          </p:cNvPr>
          <p:cNvPicPr>
            <a:picLocks noChangeAspect="1"/>
          </p:cNvPicPr>
          <p:nvPr/>
        </p:nvPicPr>
        <p:blipFill>
          <a:blip r:embed="rId13"/>
          <a:stretch>
            <a:fillRect/>
          </a:stretch>
        </p:blipFill>
        <p:spPr>
          <a:xfrm>
            <a:off x="5029654" y="412698"/>
            <a:ext cx="1796596" cy="2016125"/>
          </a:xfrm>
          <a:prstGeom prst="rect">
            <a:avLst/>
          </a:prstGeom>
        </p:spPr>
      </p:pic>
    </p:spTree>
    <p:extLst>
      <p:ext uri="{BB962C8B-B14F-4D97-AF65-F5344CB8AC3E}">
        <p14:creationId xmlns:p14="http://schemas.microsoft.com/office/powerpoint/2010/main" val="171868665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5" name="TextBox 4">
            <a:extLst>
              <a:ext uri="{FF2B5EF4-FFF2-40B4-BE49-F238E27FC236}">
                <a16:creationId xmlns:a16="http://schemas.microsoft.com/office/drawing/2014/main" id="{8E96297A-3896-4EBA-AA72-4842F914EA40}"/>
              </a:ext>
            </a:extLst>
          </p:cNvPr>
          <p:cNvSpPr txBox="1"/>
          <p:nvPr/>
        </p:nvSpPr>
        <p:spPr>
          <a:xfrm>
            <a:off x="2895600" y="5943600"/>
            <a:ext cx="331372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a:ea typeface="+mn-ea"/>
                <a:cs typeface="+mn-cs"/>
                <a:hlinkClick r:id="rId3"/>
              </a:rPr>
              <a:t>http://futurewe.org/framework/</a:t>
            </a:r>
            <a:r>
              <a:rPr kumimoji="0" lang="en-US" sz="1800" b="0" i="0" u="none" strike="noStrike" kern="1200" cap="none" spc="0" normalizeH="0" baseline="0" noProof="0" dirty="0">
                <a:ln>
                  <a:noFill/>
                </a:ln>
                <a:solidFill>
                  <a:prstClr val="black"/>
                </a:solidFill>
                <a:effectLst/>
                <a:uLnTx/>
                <a:uFillTx/>
                <a:latin typeface="Arial"/>
                <a:ea typeface="+mn-ea"/>
                <a:cs typeface="+mn-cs"/>
              </a:rPr>
              <a:t> </a:t>
            </a:r>
          </a:p>
        </p:txBody>
      </p:sp>
      <p:pic>
        <p:nvPicPr>
          <p:cNvPr id="2" name="Picture 1">
            <a:extLst>
              <a:ext uri="{FF2B5EF4-FFF2-40B4-BE49-F238E27FC236}">
                <a16:creationId xmlns:a16="http://schemas.microsoft.com/office/drawing/2014/main" id="{58054777-18D1-4DDA-9911-1F1A7C0A7013}"/>
              </a:ext>
            </a:extLst>
          </p:cNvPr>
          <p:cNvPicPr>
            <a:picLocks noChangeAspect="1"/>
          </p:cNvPicPr>
          <p:nvPr/>
        </p:nvPicPr>
        <p:blipFill>
          <a:blip r:embed="rId4"/>
          <a:stretch>
            <a:fillRect/>
          </a:stretch>
        </p:blipFill>
        <p:spPr>
          <a:xfrm>
            <a:off x="0" y="10413"/>
            <a:ext cx="9144000" cy="6837174"/>
          </a:xfrm>
          <a:prstGeom prst="rect">
            <a:avLst/>
          </a:prstGeom>
        </p:spPr>
      </p:pic>
      <p:sp>
        <p:nvSpPr>
          <p:cNvPr id="3" name="TextBox 2">
            <a:extLst>
              <a:ext uri="{FF2B5EF4-FFF2-40B4-BE49-F238E27FC236}">
                <a16:creationId xmlns:a16="http://schemas.microsoft.com/office/drawing/2014/main" id="{5C554A3C-CF13-4A50-B37B-D098CBAEAC37}"/>
              </a:ext>
            </a:extLst>
          </p:cNvPr>
          <p:cNvSpPr txBox="1"/>
          <p:nvPr/>
        </p:nvSpPr>
        <p:spPr>
          <a:xfrm>
            <a:off x="7543800" y="6611779"/>
            <a:ext cx="1399742" cy="246221"/>
          </a:xfrm>
          <a:prstGeom prst="rect">
            <a:avLst/>
          </a:prstGeom>
          <a:noFill/>
        </p:spPr>
        <p:txBody>
          <a:bodyPr wrap="none" rtlCol="0">
            <a:spAutoFit/>
          </a:bodyPr>
          <a:lstStyle/>
          <a:p>
            <a:r>
              <a:rPr lang="en-US" sz="1000" dirty="0">
                <a:solidFill>
                  <a:schemeClr val="bg2"/>
                </a:solidFill>
              </a:rPr>
              <a:t>Used with permission</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25EF18-FA0C-4C91-9D16-1855881A1D60}"/>
              </a:ext>
            </a:extLst>
          </p:cNvPr>
          <p:cNvSpPr>
            <a:spLocks noGrp="1"/>
          </p:cNvSpPr>
          <p:nvPr>
            <p:ph type="title"/>
          </p:nvPr>
        </p:nvSpPr>
        <p:spPr>
          <a:xfrm>
            <a:off x="457200" y="609600"/>
            <a:ext cx="8229600" cy="1143000"/>
          </a:xfrm>
        </p:spPr>
        <p:txBody>
          <a:bodyPr>
            <a:normAutofit fontScale="90000"/>
          </a:bodyPr>
          <a:lstStyle/>
          <a:p>
            <a:r>
              <a:rPr lang="en-US" altLang="en-US" dirty="0"/>
              <a:t>Appreciate the value of </a:t>
            </a:r>
            <a:r>
              <a:rPr lang="en-US" altLang="en-US" dirty="0">
                <a:hlinkClick r:id="rId3"/>
              </a:rPr>
              <a:t>design, and hybrid thinking</a:t>
            </a:r>
            <a:r>
              <a:rPr lang="en-US" altLang="en-US" dirty="0"/>
              <a:t>, to support the Novation Dynamic</a:t>
            </a:r>
            <a:br>
              <a:rPr lang="en-US" altLang="en-US" dirty="0"/>
            </a:br>
            <a:endParaRPr lang="en-US" dirty="0"/>
          </a:p>
        </p:txBody>
      </p:sp>
      <p:pic>
        <p:nvPicPr>
          <p:cNvPr id="4" name="Content Placeholder 3"/>
          <p:cNvPicPr>
            <a:picLocks noGrp="1" noChangeAspect="1"/>
          </p:cNvPicPr>
          <p:nvPr>
            <p:ph idx="1"/>
          </p:nvPr>
        </p:nvPicPr>
        <p:blipFill>
          <a:blip r:embed="rId4" cstate="print">
            <a:extLst>
              <a:ext uri="{28A0092B-C50C-407E-A947-70E740481C1C}">
                <a14:useLocalDpi xmlns:a14="http://schemas.microsoft.com/office/drawing/2010/main" val="0"/>
              </a:ext>
            </a:extLst>
          </a:blip>
          <a:stretch>
            <a:fillRect/>
          </a:stretch>
        </p:blipFill>
        <p:spPr>
          <a:xfrm>
            <a:off x="1371600" y="1905001"/>
            <a:ext cx="6172200" cy="4343399"/>
          </a:xfrm>
        </p:spPr>
      </p:pic>
    </p:spTree>
    <p:extLst>
      <p:ext uri="{BB962C8B-B14F-4D97-AF65-F5344CB8AC3E}">
        <p14:creationId xmlns:p14="http://schemas.microsoft.com/office/powerpoint/2010/main" val="81249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8AB919B-0C29-4149-AD71-ABF3A70424F4}"/>
              </a:ext>
            </a:extLst>
          </p:cNvPr>
          <p:cNvSpPr>
            <a:spLocks noGrp="1"/>
          </p:cNvSpPr>
          <p:nvPr>
            <p:ph type="title"/>
          </p:nvPr>
        </p:nvSpPr>
        <p:spPr>
          <a:xfrm>
            <a:off x="628650" y="96678"/>
            <a:ext cx="7886700" cy="1325563"/>
          </a:xfrm>
        </p:spPr>
        <p:txBody>
          <a:bodyPr/>
          <a:lstStyle/>
          <a:p>
            <a:pPr algn="ctr"/>
            <a:r>
              <a:rPr lang="en-US" dirty="0"/>
              <a:t>The Novation Dynamic</a:t>
            </a:r>
          </a:p>
        </p:txBody>
      </p:sp>
      <p:pic>
        <p:nvPicPr>
          <p:cNvPr id="8" name="Content Placeholder 7">
            <a:extLst>
              <a:ext uri="{FF2B5EF4-FFF2-40B4-BE49-F238E27FC236}">
                <a16:creationId xmlns:a16="http://schemas.microsoft.com/office/drawing/2014/main" id="{D01E9011-A565-483E-BFDA-B23D2C571760}"/>
              </a:ext>
            </a:extLst>
          </p:cNvPr>
          <p:cNvPicPr>
            <a:picLocks noGrp="1" noChangeAspect="1"/>
          </p:cNvPicPr>
          <p:nvPr>
            <p:ph idx="1"/>
          </p:nvPr>
        </p:nvPicPr>
        <p:blipFill>
          <a:blip r:embed="rId2"/>
          <a:stretch>
            <a:fillRect/>
          </a:stretch>
        </p:blipFill>
        <p:spPr>
          <a:xfrm>
            <a:off x="2296953" y="1422241"/>
            <a:ext cx="4550094" cy="4351338"/>
          </a:xfrm>
          <a:prstGeom prst="rect">
            <a:avLst/>
          </a:prstGeom>
        </p:spPr>
      </p:pic>
      <p:sp>
        <p:nvSpPr>
          <p:cNvPr id="9" name="TextBox 8">
            <a:extLst>
              <a:ext uri="{FF2B5EF4-FFF2-40B4-BE49-F238E27FC236}">
                <a16:creationId xmlns:a16="http://schemas.microsoft.com/office/drawing/2014/main" id="{874BA237-34F5-4CDD-A88C-B671EEF8BBB2}"/>
              </a:ext>
            </a:extLst>
          </p:cNvPr>
          <p:cNvSpPr txBox="1"/>
          <p:nvPr/>
        </p:nvSpPr>
        <p:spPr>
          <a:xfrm>
            <a:off x="528506" y="6031684"/>
            <a:ext cx="8480078" cy="646331"/>
          </a:xfrm>
          <a:prstGeom prst="rect">
            <a:avLst/>
          </a:prstGeom>
          <a:noFill/>
        </p:spPr>
        <p:txBody>
          <a:bodyPr wrap="none" rtlCol="0">
            <a:spAutoFit/>
          </a:bodyPr>
          <a:lstStyle/>
          <a:p>
            <a:r>
              <a:rPr lang="en-US" dirty="0"/>
              <a:t>Ackerman, M. H., Giuliano, K. K., &amp; Malloch, K. (2020). </a:t>
            </a:r>
            <a:r>
              <a:rPr lang="en-US" dirty="0">
                <a:hlinkClick r:id="rId3"/>
              </a:rPr>
              <a:t>The Novation Dynamic: </a:t>
            </a:r>
          </a:p>
          <a:p>
            <a:r>
              <a:rPr lang="en-US" dirty="0">
                <a:hlinkClick r:id="rId3"/>
              </a:rPr>
              <a:t>Clarifying the Work of Change, Disruption, and Innovation. Nurse Leader, 18(3), 232-236.</a:t>
            </a:r>
            <a:endParaRPr lang="en-US" dirty="0"/>
          </a:p>
        </p:txBody>
      </p:sp>
    </p:spTree>
    <p:extLst>
      <p:ext uri="{BB962C8B-B14F-4D97-AF65-F5344CB8AC3E}">
        <p14:creationId xmlns:p14="http://schemas.microsoft.com/office/powerpoint/2010/main" val="414117791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a:cxnSpLocks noChangeShapeType="1"/>
          </p:cNvCxnSpPr>
          <p:nvPr/>
        </p:nvCxnSpPr>
        <p:spPr bwMode="auto">
          <a:xfrm>
            <a:off x="1143000" y="857250"/>
            <a:ext cx="685800" cy="0"/>
          </a:xfrm>
          <a:prstGeom prst="line">
            <a:avLst/>
          </a:prstGeom>
          <a:noFill/>
          <a:ln w="0">
            <a:solidFill>
              <a:srgbClr val="FB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rotWithShape="0">
                    <a:srgbClr val="000000">
                      <a:alpha val="74998"/>
                    </a:srgbClr>
                  </a:outerShdw>
                </a:effectLst>
              </a14:hiddenEffects>
            </a:ext>
          </a:extLst>
        </p:spPr>
      </p:cxnSp>
      <p:sp>
        <p:nvSpPr>
          <p:cNvPr id="169987" name="Rectangle 2"/>
          <p:cNvSpPr>
            <a:spLocks noGrp="1" noChangeArrowheads="1"/>
          </p:cNvSpPr>
          <p:nvPr>
            <p:ph type="title"/>
          </p:nvPr>
        </p:nvSpPr>
        <p:spPr>
          <a:xfrm>
            <a:off x="888207" y="383383"/>
            <a:ext cx="6515100" cy="857250"/>
          </a:xfrm>
        </p:spPr>
        <p:txBody>
          <a:bodyPr/>
          <a:lstStyle/>
          <a:p>
            <a:r>
              <a:rPr lang="en-US" altLang="en-US" sz="2700" dirty="0">
                <a:solidFill>
                  <a:schemeClr val="tx1"/>
                </a:solidFill>
                <a:latin typeface="Wickenden Cafe NDP" pitchFamily="2" charset="0"/>
                <a:hlinkClick r:id="rId3"/>
              </a:rPr>
              <a:t>Elements of an Innovation Culture </a:t>
            </a:r>
            <a:endParaRPr lang="en-US" altLang="en-US" sz="2700" dirty="0">
              <a:solidFill>
                <a:schemeClr val="tx1"/>
              </a:solidFill>
              <a:latin typeface="Wickenden Cafe NDP" pitchFamily="2" charset="0"/>
            </a:endParaRPr>
          </a:p>
        </p:txBody>
      </p:sp>
      <p:sp>
        <p:nvSpPr>
          <p:cNvPr id="7171" name="Line 3"/>
          <p:cNvSpPr>
            <a:spLocks noChangeShapeType="1"/>
          </p:cNvSpPr>
          <p:nvPr/>
        </p:nvSpPr>
        <p:spPr bwMode="gray">
          <a:xfrm flipH="1">
            <a:off x="2286000" y="3698081"/>
            <a:ext cx="4343400" cy="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350" dirty="0">
              <a:solidFill>
                <a:srgbClr val="000000"/>
              </a:solidFill>
              <a:latin typeface="Arial" charset="0"/>
              <a:ea typeface="ＭＳ Ｐゴシック" charset="0"/>
              <a:cs typeface="Arial" charset="0"/>
            </a:endParaRPr>
          </a:p>
        </p:txBody>
      </p:sp>
      <p:sp>
        <p:nvSpPr>
          <p:cNvPr id="7172" name="Text Box 4"/>
          <p:cNvSpPr txBox="1">
            <a:spLocks noChangeArrowheads="1"/>
          </p:cNvSpPr>
          <p:nvPr/>
        </p:nvSpPr>
        <p:spPr bwMode="gray">
          <a:xfrm>
            <a:off x="6629400" y="3369470"/>
            <a:ext cx="914400" cy="461665"/>
          </a:xfrm>
          <a:prstGeom prst="rect">
            <a:avLst/>
          </a:prstGeom>
          <a:noFill/>
          <a:ln w="38100">
            <a:solidFill>
              <a:schemeClr val="tx2"/>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1200" dirty="0">
                <a:solidFill>
                  <a:srgbClr val="000000"/>
                </a:solidFill>
                <a:latin typeface="Wickenden Cafe NDP" panose="00000400000000000000" pitchFamily="2" charset="0"/>
                <a:ea typeface="ＭＳ Ｐゴシック" pitchFamily="34" charset="-128"/>
                <a:cs typeface="Arial" panose="020B0604020202020204" pitchFamily="34" charset="0"/>
              </a:rPr>
              <a:t>Culture for Innovation</a:t>
            </a:r>
          </a:p>
        </p:txBody>
      </p:sp>
      <p:sp>
        <p:nvSpPr>
          <p:cNvPr id="7173" name="Text Box 5"/>
          <p:cNvSpPr txBox="1">
            <a:spLocks noChangeArrowheads="1"/>
          </p:cNvSpPr>
          <p:nvPr/>
        </p:nvSpPr>
        <p:spPr bwMode="gray">
          <a:xfrm>
            <a:off x="1828800" y="1926432"/>
            <a:ext cx="10287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1200" b="1" dirty="0">
                <a:solidFill>
                  <a:srgbClr val="333399"/>
                </a:solidFill>
                <a:latin typeface="Wickenden Cafe NDP" panose="00000400000000000000" pitchFamily="2" charset="0"/>
                <a:ea typeface="ＭＳ Ｐゴシック" pitchFamily="34" charset="-128"/>
                <a:cs typeface="Arial" panose="020B0604020202020204" pitchFamily="34" charset="0"/>
              </a:rPr>
              <a:t>Risk</a:t>
            </a:r>
            <a:r>
              <a:rPr lang="en-US" sz="1050" b="1" dirty="0">
                <a:solidFill>
                  <a:srgbClr val="333399"/>
                </a:solidFill>
                <a:latin typeface="Wickenden Cafe NDP" panose="00000400000000000000" pitchFamily="2" charset="0"/>
                <a:ea typeface="ＭＳ Ｐゴシック" pitchFamily="34" charset="-128"/>
                <a:cs typeface="Arial" panose="020B0604020202020204" pitchFamily="34" charset="0"/>
              </a:rPr>
              <a:t> </a:t>
            </a:r>
            <a:r>
              <a:rPr lang="en-US" sz="1200" b="1" dirty="0">
                <a:solidFill>
                  <a:srgbClr val="333399"/>
                </a:solidFill>
                <a:latin typeface="Wickenden Cafe NDP" panose="00000400000000000000" pitchFamily="2" charset="0"/>
                <a:ea typeface="ＭＳ Ｐゴシック" pitchFamily="34" charset="-128"/>
                <a:cs typeface="Arial" panose="020B0604020202020204" pitchFamily="34" charset="0"/>
              </a:rPr>
              <a:t>taking</a:t>
            </a:r>
            <a:endParaRPr lang="en-US" sz="1050" b="1" dirty="0">
              <a:solidFill>
                <a:srgbClr val="333399"/>
              </a:solidFill>
              <a:latin typeface="Wickenden Cafe NDP" panose="00000400000000000000" pitchFamily="2" charset="0"/>
              <a:ea typeface="ＭＳ Ｐゴシック" pitchFamily="34" charset="-128"/>
              <a:cs typeface="Arial" panose="020B0604020202020204" pitchFamily="34" charset="0"/>
            </a:endParaRPr>
          </a:p>
        </p:txBody>
      </p:sp>
      <p:sp>
        <p:nvSpPr>
          <p:cNvPr id="7174" name="Text Box 6"/>
          <p:cNvSpPr txBox="1">
            <a:spLocks noChangeArrowheads="1"/>
          </p:cNvSpPr>
          <p:nvPr/>
        </p:nvSpPr>
        <p:spPr bwMode="gray">
          <a:xfrm>
            <a:off x="3086100" y="1926432"/>
            <a:ext cx="9715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1200" b="1" dirty="0">
                <a:solidFill>
                  <a:srgbClr val="333399"/>
                </a:solidFill>
                <a:latin typeface="Wickenden Cafe NDP" panose="00000400000000000000" pitchFamily="2" charset="0"/>
                <a:ea typeface="ＭＳ Ｐゴシック" pitchFamily="34" charset="-128"/>
                <a:cs typeface="Arial" panose="020B0604020202020204" pitchFamily="34" charset="0"/>
              </a:rPr>
              <a:t>Resources</a:t>
            </a:r>
            <a:endParaRPr lang="en-US" sz="1050" b="1" dirty="0">
              <a:solidFill>
                <a:srgbClr val="333399"/>
              </a:solidFill>
              <a:latin typeface="Wickenden Cafe NDP" panose="00000400000000000000" pitchFamily="2" charset="0"/>
              <a:ea typeface="ＭＳ Ｐゴシック" pitchFamily="34" charset="-128"/>
              <a:cs typeface="Arial" panose="020B0604020202020204" pitchFamily="34" charset="0"/>
            </a:endParaRPr>
          </a:p>
        </p:txBody>
      </p:sp>
      <p:sp>
        <p:nvSpPr>
          <p:cNvPr id="7175" name="Text Box 7"/>
          <p:cNvSpPr txBox="1">
            <a:spLocks noChangeArrowheads="1"/>
          </p:cNvSpPr>
          <p:nvPr/>
        </p:nvSpPr>
        <p:spPr bwMode="gray">
          <a:xfrm>
            <a:off x="4058841" y="1926432"/>
            <a:ext cx="11430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1200" b="1" dirty="0">
                <a:solidFill>
                  <a:srgbClr val="333399"/>
                </a:solidFill>
                <a:latin typeface="Wickenden Cafe NDP" panose="00000400000000000000" pitchFamily="2" charset="0"/>
                <a:ea typeface="ＭＳ Ｐゴシック" pitchFamily="34" charset="-128"/>
                <a:cs typeface="Arial" panose="020B0604020202020204" pitchFamily="34" charset="0"/>
              </a:rPr>
              <a:t>Information</a:t>
            </a:r>
            <a:endParaRPr lang="en-US" sz="1050" b="1" dirty="0">
              <a:solidFill>
                <a:srgbClr val="333399"/>
              </a:solidFill>
              <a:latin typeface="Wickenden Cafe NDP" panose="00000400000000000000" pitchFamily="2" charset="0"/>
              <a:ea typeface="ＭＳ Ｐゴシック" pitchFamily="34" charset="-128"/>
              <a:cs typeface="Arial" panose="020B0604020202020204" pitchFamily="34" charset="0"/>
            </a:endParaRPr>
          </a:p>
        </p:txBody>
      </p:sp>
      <p:sp>
        <p:nvSpPr>
          <p:cNvPr id="7176" name="Text Box 8"/>
          <p:cNvSpPr txBox="1">
            <a:spLocks noChangeArrowheads="1"/>
          </p:cNvSpPr>
          <p:nvPr/>
        </p:nvSpPr>
        <p:spPr bwMode="gray">
          <a:xfrm>
            <a:off x="5257800" y="1926432"/>
            <a:ext cx="8572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1200" b="1" dirty="0">
                <a:solidFill>
                  <a:srgbClr val="333399"/>
                </a:solidFill>
                <a:latin typeface="Wickenden Cafe NDP" panose="00000400000000000000" pitchFamily="2" charset="0"/>
                <a:ea typeface="ＭＳ Ｐゴシック" pitchFamily="34" charset="-128"/>
                <a:cs typeface="Arial" panose="020B0604020202020204" pitchFamily="34" charset="0"/>
              </a:rPr>
              <a:t>Targets</a:t>
            </a:r>
          </a:p>
        </p:txBody>
      </p:sp>
      <p:sp>
        <p:nvSpPr>
          <p:cNvPr id="7177" name="Text Box 9"/>
          <p:cNvSpPr txBox="1">
            <a:spLocks noChangeArrowheads="1"/>
          </p:cNvSpPr>
          <p:nvPr/>
        </p:nvSpPr>
        <p:spPr bwMode="gray">
          <a:xfrm>
            <a:off x="2457450" y="5241132"/>
            <a:ext cx="8572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1200" b="1" dirty="0">
                <a:solidFill>
                  <a:srgbClr val="333399"/>
                </a:solidFill>
                <a:latin typeface="Wickenden Cafe NDP" panose="00000400000000000000" pitchFamily="2" charset="0"/>
                <a:ea typeface="ＭＳ Ｐゴシック" pitchFamily="34" charset="-128"/>
                <a:cs typeface="Arial" panose="020B0604020202020204" pitchFamily="34" charset="0"/>
              </a:rPr>
              <a:t>Tools</a:t>
            </a:r>
            <a:endParaRPr lang="en-US" sz="1050" b="1" dirty="0">
              <a:solidFill>
                <a:srgbClr val="333399"/>
              </a:solidFill>
              <a:latin typeface="Wickenden Cafe NDP" panose="00000400000000000000" pitchFamily="2" charset="0"/>
              <a:ea typeface="ＭＳ Ｐゴシック" pitchFamily="34" charset="-128"/>
              <a:cs typeface="Arial" panose="020B0604020202020204" pitchFamily="34" charset="0"/>
            </a:endParaRPr>
          </a:p>
        </p:txBody>
      </p:sp>
      <p:sp>
        <p:nvSpPr>
          <p:cNvPr id="7178" name="Line 10"/>
          <p:cNvSpPr>
            <a:spLocks noChangeShapeType="1"/>
          </p:cNvSpPr>
          <p:nvPr/>
        </p:nvSpPr>
        <p:spPr bwMode="gray">
          <a:xfrm>
            <a:off x="2400300" y="2155031"/>
            <a:ext cx="400050" cy="154305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350" dirty="0">
              <a:solidFill>
                <a:srgbClr val="000000"/>
              </a:solidFill>
              <a:latin typeface="Arial" charset="0"/>
              <a:ea typeface="ＭＳ Ｐゴシック" charset="0"/>
              <a:cs typeface="Arial" charset="0"/>
            </a:endParaRPr>
          </a:p>
        </p:txBody>
      </p:sp>
      <p:sp>
        <p:nvSpPr>
          <p:cNvPr id="7179" name="Line 11"/>
          <p:cNvSpPr>
            <a:spLocks noChangeShapeType="1"/>
          </p:cNvSpPr>
          <p:nvPr/>
        </p:nvSpPr>
        <p:spPr bwMode="gray">
          <a:xfrm>
            <a:off x="3486150" y="2155031"/>
            <a:ext cx="400050" cy="154305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350" dirty="0">
              <a:solidFill>
                <a:srgbClr val="000000"/>
              </a:solidFill>
              <a:latin typeface="Arial" charset="0"/>
              <a:ea typeface="ＭＳ Ｐゴシック" charset="0"/>
              <a:cs typeface="Arial" charset="0"/>
            </a:endParaRPr>
          </a:p>
        </p:txBody>
      </p:sp>
      <p:sp>
        <p:nvSpPr>
          <p:cNvPr id="7180" name="Line 12"/>
          <p:cNvSpPr>
            <a:spLocks noChangeShapeType="1"/>
          </p:cNvSpPr>
          <p:nvPr/>
        </p:nvSpPr>
        <p:spPr bwMode="gray">
          <a:xfrm>
            <a:off x="4572000" y="2155031"/>
            <a:ext cx="400050" cy="154305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350" dirty="0">
              <a:solidFill>
                <a:srgbClr val="000000"/>
              </a:solidFill>
              <a:latin typeface="Arial" charset="0"/>
              <a:ea typeface="ＭＳ Ｐゴシック" charset="0"/>
              <a:cs typeface="Arial" charset="0"/>
            </a:endParaRPr>
          </a:p>
        </p:txBody>
      </p:sp>
      <p:sp>
        <p:nvSpPr>
          <p:cNvPr id="7181" name="Line 13"/>
          <p:cNvSpPr>
            <a:spLocks noChangeShapeType="1"/>
          </p:cNvSpPr>
          <p:nvPr/>
        </p:nvSpPr>
        <p:spPr bwMode="gray">
          <a:xfrm>
            <a:off x="5657850" y="2155031"/>
            <a:ext cx="400050" cy="154305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350" dirty="0">
              <a:solidFill>
                <a:srgbClr val="000000"/>
              </a:solidFill>
              <a:latin typeface="Arial" charset="0"/>
              <a:ea typeface="ＭＳ Ｐゴシック" charset="0"/>
              <a:cs typeface="Arial" charset="0"/>
            </a:endParaRPr>
          </a:p>
        </p:txBody>
      </p:sp>
      <p:sp>
        <p:nvSpPr>
          <p:cNvPr id="7182" name="Line 14"/>
          <p:cNvSpPr>
            <a:spLocks noChangeShapeType="1"/>
          </p:cNvSpPr>
          <p:nvPr/>
        </p:nvSpPr>
        <p:spPr bwMode="gray">
          <a:xfrm flipV="1">
            <a:off x="2914650" y="3698081"/>
            <a:ext cx="400050" cy="154305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350" dirty="0">
              <a:solidFill>
                <a:srgbClr val="000000"/>
              </a:solidFill>
              <a:latin typeface="Arial" charset="0"/>
              <a:ea typeface="ＭＳ Ｐゴシック" charset="0"/>
              <a:cs typeface="Arial" charset="0"/>
            </a:endParaRPr>
          </a:p>
        </p:txBody>
      </p:sp>
      <p:sp>
        <p:nvSpPr>
          <p:cNvPr id="7183" name="Line 15"/>
          <p:cNvSpPr>
            <a:spLocks noChangeShapeType="1"/>
          </p:cNvSpPr>
          <p:nvPr/>
        </p:nvSpPr>
        <p:spPr bwMode="gray">
          <a:xfrm flipV="1">
            <a:off x="4000500" y="3698081"/>
            <a:ext cx="400050" cy="154305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350" dirty="0">
              <a:solidFill>
                <a:srgbClr val="000000"/>
              </a:solidFill>
              <a:latin typeface="Arial" charset="0"/>
              <a:ea typeface="ＭＳ Ｐゴシック" charset="0"/>
              <a:cs typeface="Arial" charset="0"/>
            </a:endParaRPr>
          </a:p>
        </p:txBody>
      </p:sp>
      <p:sp>
        <p:nvSpPr>
          <p:cNvPr id="7184" name="Line 16"/>
          <p:cNvSpPr>
            <a:spLocks noChangeShapeType="1"/>
          </p:cNvSpPr>
          <p:nvPr/>
        </p:nvSpPr>
        <p:spPr bwMode="gray">
          <a:xfrm flipV="1">
            <a:off x="5086350" y="3698081"/>
            <a:ext cx="400050" cy="1543050"/>
          </a:xfrm>
          <a:prstGeom prst="line">
            <a:avLst/>
          </a:prstGeom>
          <a:noFill/>
          <a:ln w="381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en-US" sz="1350" dirty="0">
              <a:solidFill>
                <a:srgbClr val="000000"/>
              </a:solidFill>
              <a:latin typeface="Arial" charset="0"/>
              <a:ea typeface="ＭＳ Ｐゴシック" charset="0"/>
              <a:cs typeface="Arial" charset="0"/>
            </a:endParaRPr>
          </a:p>
        </p:txBody>
      </p:sp>
      <p:sp>
        <p:nvSpPr>
          <p:cNvPr id="7185" name="Text Box 17"/>
          <p:cNvSpPr txBox="1">
            <a:spLocks noChangeArrowheads="1"/>
          </p:cNvSpPr>
          <p:nvPr/>
        </p:nvSpPr>
        <p:spPr bwMode="gray">
          <a:xfrm>
            <a:off x="3457575" y="5241132"/>
            <a:ext cx="108585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1200" b="1" dirty="0">
                <a:solidFill>
                  <a:srgbClr val="333399"/>
                </a:solidFill>
                <a:latin typeface="Wickenden Cafe NDP" panose="00000400000000000000" pitchFamily="2" charset="0"/>
                <a:ea typeface="ＭＳ Ｐゴシック" pitchFamily="34" charset="-128"/>
                <a:cs typeface="Arial" panose="020B0604020202020204" pitchFamily="34" charset="0"/>
              </a:rPr>
              <a:t>Recognition</a:t>
            </a:r>
          </a:p>
        </p:txBody>
      </p:sp>
      <p:sp>
        <p:nvSpPr>
          <p:cNvPr id="7186" name="Text Box 18"/>
          <p:cNvSpPr txBox="1">
            <a:spLocks noChangeArrowheads="1"/>
          </p:cNvSpPr>
          <p:nvPr/>
        </p:nvSpPr>
        <p:spPr bwMode="gray">
          <a:xfrm>
            <a:off x="4586288" y="5222082"/>
            <a:ext cx="11430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1200" b="1" dirty="0">
                <a:solidFill>
                  <a:srgbClr val="333399"/>
                </a:solidFill>
                <a:latin typeface="Wickenden Cafe NDP" panose="00000400000000000000" pitchFamily="2" charset="0"/>
                <a:ea typeface="ＭＳ Ｐゴシック" pitchFamily="34" charset="-128"/>
                <a:cs typeface="Arial" panose="020B0604020202020204" pitchFamily="34" charset="0"/>
              </a:rPr>
              <a:t>Relationships</a:t>
            </a:r>
            <a:endParaRPr lang="en-US" sz="1050" b="1" dirty="0">
              <a:solidFill>
                <a:srgbClr val="333399"/>
              </a:solidFill>
              <a:latin typeface="Wickenden Cafe NDP" panose="00000400000000000000" pitchFamily="2" charset="0"/>
              <a:ea typeface="ＭＳ Ｐゴシック" pitchFamily="34" charset="-128"/>
              <a:cs typeface="Arial" panose="020B0604020202020204" pitchFamily="34" charset="0"/>
            </a:endParaRPr>
          </a:p>
        </p:txBody>
      </p:sp>
      <p:sp>
        <p:nvSpPr>
          <p:cNvPr id="7187" name="Text Box 19"/>
          <p:cNvSpPr txBox="1">
            <a:spLocks noChangeArrowheads="1"/>
          </p:cNvSpPr>
          <p:nvPr/>
        </p:nvSpPr>
        <p:spPr bwMode="gray">
          <a:xfrm>
            <a:off x="1771650" y="2326481"/>
            <a:ext cx="7429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Emotional support</a:t>
            </a:r>
          </a:p>
        </p:txBody>
      </p:sp>
      <p:sp>
        <p:nvSpPr>
          <p:cNvPr id="7188" name="Text Box 20"/>
          <p:cNvSpPr txBox="1">
            <a:spLocks noChangeArrowheads="1"/>
          </p:cNvSpPr>
          <p:nvPr/>
        </p:nvSpPr>
        <p:spPr bwMode="gray">
          <a:xfrm>
            <a:off x="1714500" y="2897982"/>
            <a:ext cx="97155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spcBef>
                <a:spcPct val="50000"/>
              </a:spcBef>
              <a:defRPr/>
            </a:pPr>
            <a:r>
              <a:rPr lang="en-US" altLang="en-US" sz="900" dirty="0">
                <a:solidFill>
                  <a:srgbClr val="000000"/>
                </a:solidFill>
                <a:latin typeface="Wickenden Cafe NDP" pitchFamily="2" charset="0"/>
              </a:rPr>
              <a:t>Learning from </a:t>
            </a:r>
            <a:r>
              <a:rPr lang="ja-JP" altLang="en-US" sz="900">
                <a:solidFill>
                  <a:srgbClr val="000000"/>
                </a:solidFill>
                <a:latin typeface="Wickenden Cafe NDP" pitchFamily="2" charset="0"/>
              </a:rPr>
              <a:t>“</a:t>
            </a:r>
            <a:r>
              <a:rPr lang="en-US" altLang="ja-JP" sz="900" dirty="0">
                <a:solidFill>
                  <a:srgbClr val="000000"/>
                </a:solidFill>
                <a:latin typeface="Wickenden Cafe NDP" pitchFamily="2" charset="0"/>
              </a:rPr>
              <a:t>failure</a:t>
            </a:r>
            <a:r>
              <a:rPr lang="ja-JP" altLang="en-US" sz="900">
                <a:solidFill>
                  <a:srgbClr val="000000"/>
                </a:solidFill>
                <a:latin typeface="Wickenden Cafe NDP" pitchFamily="2" charset="0"/>
              </a:rPr>
              <a:t>”</a:t>
            </a:r>
            <a:r>
              <a:rPr lang="en-US" altLang="ja-JP" sz="900" dirty="0">
                <a:solidFill>
                  <a:srgbClr val="000000"/>
                </a:solidFill>
                <a:latin typeface="Wickenden Cafe NDP" pitchFamily="2" charset="0"/>
              </a:rPr>
              <a:t> rather than punishing</a:t>
            </a:r>
            <a:endParaRPr lang="en-US" altLang="en-US" sz="900" dirty="0">
              <a:solidFill>
                <a:srgbClr val="000000"/>
              </a:solidFill>
              <a:latin typeface="Wickenden Cafe NDP" pitchFamily="2" charset="0"/>
            </a:endParaRPr>
          </a:p>
        </p:txBody>
      </p:sp>
      <p:sp>
        <p:nvSpPr>
          <p:cNvPr id="7189" name="Text Box 21"/>
          <p:cNvSpPr txBox="1">
            <a:spLocks noChangeArrowheads="1"/>
          </p:cNvSpPr>
          <p:nvPr/>
        </p:nvSpPr>
        <p:spPr bwMode="gray">
          <a:xfrm>
            <a:off x="2487216" y="2543175"/>
            <a:ext cx="88463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Balanced assessment</a:t>
            </a:r>
          </a:p>
        </p:txBody>
      </p:sp>
      <p:sp>
        <p:nvSpPr>
          <p:cNvPr id="7190" name="Text Box 22"/>
          <p:cNvSpPr txBox="1">
            <a:spLocks noChangeArrowheads="1"/>
          </p:cNvSpPr>
          <p:nvPr/>
        </p:nvSpPr>
        <p:spPr bwMode="gray">
          <a:xfrm>
            <a:off x="2720579" y="3183732"/>
            <a:ext cx="68580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Trying new things</a:t>
            </a:r>
          </a:p>
        </p:txBody>
      </p:sp>
      <p:sp>
        <p:nvSpPr>
          <p:cNvPr id="7191" name="Text Box 23"/>
          <p:cNvSpPr txBox="1">
            <a:spLocks noChangeArrowheads="1"/>
          </p:cNvSpPr>
          <p:nvPr/>
        </p:nvSpPr>
        <p:spPr bwMode="gray">
          <a:xfrm>
            <a:off x="2914650" y="2155031"/>
            <a:ext cx="6858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Funding</a:t>
            </a:r>
          </a:p>
        </p:txBody>
      </p:sp>
      <p:sp>
        <p:nvSpPr>
          <p:cNvPr id="7192" name="Text Box 24"/>
          <p:cNvSpPr txBox="1">
            <a:spLocks noChangeArrowheads="1"/>
          </p:cNvSpPr>
          <p:nvPr/>
        </p:nvSpPr>
        <p:spPr bwMode="gray">
          <a:xfrm>
            <a:off x="3429000" y="2486025"/>
            <a:ext cx="6858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Time</a:t>
            </a:r>
          </a:p>
        </p:txBody>
      </p:sp>
      <p:sp>
        <p:nvSpPr>
          <p:cNvPr id="7194" name="Text Box 26"/>
          <p:cNvSpPr txBox="1">
            <a:spLocks noChangeArrowheads="1"/>
          </p:cNvSpPr>
          <p:nvPr/>
        </p:nvSpPr>
        <p:spPr bwMode="gray">
          <a:xfrm>
            <a:off x="3748087" y="3183731"/>
            <a:ext cx="7096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Authority to act</a:t>
            </a:r>
          </a:p>
        </p:txBody>
      </p:sp>
      <p:sp>
        <p:nvSpPr>
          <p:cNvPr id="7195" name="Text Box 27"/>
          <p:cNvSpPr txBox="1">
            <a:spLocks noChangeArrowheads="1"/>
          </p:cNvSpPr>
          <p:nvPr/>
        </p:nvSpPr>
        <p:spPr bwMode="gray">
          <a:xfrm>
            <a:off x="4589860" y="2155032"/>
            <a:ext cx="595313"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Wide scope search</a:t>
            </a:r>
          </a:p>
        </p:txBody>
      </p:sp>
      <p:sp>
        <p:nvSpPr>
          <p:cNvPr id="7196" name="Text Box 28"/>
          <p:cNvSpPr txBox="1">
            <a:spLocks noChangeArrowheads="1"/>
          </p:cNvSpPr>
          <p:nvPr/>
        </p:nvSpPr>
        <p:spPr bwMode="gray">
          <a:xfrm>
            <a:off x="4839891" y="3237310"/>
            <a:ext cx="59531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Free-</a:t>
            </a:r>
            <a:b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b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flowing</a:t>
            </a:r>
          </a:p>
        </p:txBody>
      </p:sp>
      <p:sp>
        <p:nvSpPr>
          <p:cNvPr id="7197" name="Text Box 29"/>
          <p:cNvSpPr txBox="1">
            <a:spLocks noChangeArrowheads="1"/>
          </p:cNvSpPr>
          <p:nvPr/>
        </p:nvSpPr>
        <p:spPr bwMode="gray">
          <a:xfrm>
            <a:off x="3886200" y="2669382"/>
            <a:ext cx="97155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Uncensored, unfiltered, unsummarized</a:t>
            </a:r>
          </a:p>
        </p:txBody>
      </p:sp>
      <p:sp>
        <p:nvSpPr>
          <p:cNvPr id="7198" name="Text Box 30"/>
          <p:cNvSpPr txBox="1">
            <a:spLocks noChangeArrowheads="1"/>
          </p:cNvSpPr>
          <p:nvPr/>
        </p:nvSpPr>
        <p:spPr bwMode="gray">
          <a:xfrm>
            <a:off x="5176838" y="2428876"/>
            <a:ext cx="68580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Specific call for innovation</a:t>
            </a:r>
          </a:p>
        </p:txBody>
      </p:sp>
      <p:sp>
        <p:nvSpPr>
          <p:cNvPr id="7199" name="Text Box 31"/>
          <p:cNvSpPr txBox="1">
            <a:spLocks noChangeArrowheads="1"/>
          </p:cNvSpPr>
          <p:nvPr/>
        </p:nvSpPr>
        <p:spPr bwMode="gray">
          <a:xfrm>
            <a:off x="5330429" y="3114675"/>
            <a:ext cx="68580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spcBef>
                <a:spcPct val="50000"/>
              </a:spcBef>
              <a:defRPr/>
            </a:pPr>
            <a:r>
              <a:rPr lang="ja-JP" altLang="en-US" sz="900">
                <a:solidFill>
                  <a:srgbClr val="000000"/>
                </a:solidFill>
                <a:latin typeface="Wickenden Cafe NDP" pitchFamily="2" charset="0"/>
              </a:rPr>
              <a:t>“</a:t>
            </a:r>
            <a:r>
              <a:rPr lang="en-US" altLang="ja-JP" sz="900" dirty="0">
                <a:solidFill>
                  <a:srgbClr val="000000"/>
                </a:solidFill>
                <a:latin typeface="Wickenden Cafe NDP" pitchFamily="2" charset="0"/>
              </a:rPr>
              <a:t>Stretch</a:t>
            </a:r>
            <a:r>
              <a:rPr lang="ja-JP" altLang="en-US" sz="900">
                <a:solidFill>
                  <a:srgbClr val="000000"/>
                </a:solidFill>
                <a:latin typeface="Wickenden Cafe NDP" pitchFamily="2" charset="0"/>
              </a:rPr>
              <a:t>”</a:t>
            </a:r>
            <a:endParaRPr lang="en-US" altLang="en-US" sz="900" dirty="0">
              <a:solidFill>
                <a:srgbClr val="000000"/>
              </a:solidFill>
              <a:latin typeface="Wickenden Cafe NDP" pitchFamily="2" charset="0"/>
            </a:endParaRPr>
          </a:p>
        </p:txBody>
      </p:sp>
      <p:sp>
        <p:nvSpPr>
          <p:cNvPr id="7200" name="Text Box 32"/>
          <p:cNvSpPr txBox="1">
            <a:spLocks noChangeArrowheads="1"/>
          </p:cNvSpPr>
          <p:nvPr/>
        </p:nvSpPr>
        <p:spPr bwMode="gray">
          <a:xfrm>
            <a:off x="5654279" y="2155031"/>
            <a:ext cx="685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What, but now how</a:t>
            </a:r>
          </a:p>
        </p:txBody>
      </p:sp>
      <p:sp>
        <p:nvSpPr>
          <p:cNvPr id="7201" name="Text Box 33"/>
          <p:cNvSpPr txBox="1">
            <a:spLocks noChangeArrowheads="1"/>
          </p:cNvSpPr>
          <p:nvPr/>
        </p:nvSpPr>
        <p:spPr bwMode="gray">
          <a:xfrm>
            <a:off x="5768579" y="2657476"/>
            <a:ext cx="68580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Tie to strategic plan</a:t>
            </a:r>
          </a:p>
        </p:txBody>
      </p:sp>
      <p:sp>
        <p:nvSpPr>
          <p:cNvPr id="7202" name="Text Box 34"/>
          <p:cNvSpPr txBox="1">
            <a:spLocks noChangeArrowheads="1"/>
          </p:cNvSpPr>
          <p:nvPr/>
        </p:nvSpPr>
        <p:spPr bwMode="gray">
          <a:xfrm>
            <a:off x="5943600" y="3240882"/>
            <a:ext cx="68580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Clear case for need</a:t>
            </a:r>
          </a:p>
        </p:txBody>
      </p:sp>
      <p:sp>
        <p:nvSpPr>
          <p:cNvPr id="7203" name="Text Box 35"/>
          <p:cNvSpPr txBox="1">
            <a:spLocks noChangeArrowheads="1"/>
          </p:cNvSpPr>
          <p:nvPr/>
        </p:nvSpPr>
        <p:spPr bwMode="gray">
          <a:xfrm>
            <a:off x="1875235" y="4738688"/>
            <a:ext cx="1147763"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Encouragement for skills development</a:t>
            </a:r>
          </a:p>
        </p:txBody>
      </p:sp>
      <p:sp>
        <p:nvSpPr>
          <p:cNvPr id="7204" name="Text Box 36"/>
          <p:cNvSpPr txBox="1">
            <a:spLocks noChangeArrowheads="1"/>
          </p:cNvSpPr>
          <p:nvPr/>
        </p:nvSpPr>
        <p:spPr bwMode="gray">
          <a:xfrm>
            <a:off x="2457450" y="4148138"/>
            <a:ext cx="74295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Deliberate process</a:t>
            </a:r>
          </a:p>
        </p:txBody>
      </p:sp>
      <p:sp>
        <p:nvSpPr>
          <p:cNvPr id="7205" name="Text Box 37"/>
          <p:cNvSpPr txBox="1">
            <a:spLocks noChangeArrowheads="1"/>
          </p:cNvSpPr>
          <p:nvPr/>
        </p:nvSpPr>
        <p:spPr bwMode="gray">
          <a:xfrm>
            <a:off x="3224213" y="3926681"/>
            <a:ext cx="62865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Flexibility</a:t>
            </a:r>
          </a:p>
        </p:txBody>
      </p:sp>
      <p:sp>
        <p:nvSpPr>
          <p:cNvPr id="7206" name="Text Box 38"/>
          <p:cNvSpPr txBox="1">
            <a:spLocks noChangeArrowheads="1"/>
          </p:cNvSpPr>
          <p:nvPr/>
        </p:nvSpPr>
        <p:spPr bwMode="gray">
          <a:xfrm>
            <a:off x="3019425" y="4555331"/>
            <a:ext cx="62865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Training</a:t>
            </a:r>
          </a:p>
        </p:txBody>
      </p:sp>
      <p:sp>
        <p:nvSpPr>
          <p:cNvPr id="7207" name="Text Box 39"/>
          <p:cNvSpPr txBox="1">
            <a:spLocks noChangeArrowheads="1"/>
          </p:cNvSpPr>
          <p:nvPr/>
        </p:nvSpPr>
        <p:spPr bwMode="gray">
          <a:xfrm>
            <a:off x="4062414" y="4498181"/>
            <a:ext cx="73104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Intrinsic motivation</a:t>
            </a:r>
          </a:p>
        </p:txBody>
      </p:sp>
      <p:sp>
        <p:nvSpPr>
          <p:cNvPr id="7208" name="Text Box 40"/>
          <p:cNvSpPr txBox="1">
            <a:spLocks noChangeArrowheads="1"/>
          </p:cNvSpPr>
          <p:nvPr/>
        </p:nvSpPr>
        <p:spPr bwMode="gray">
          <a:xfrm>
            <a:off x="4221956" y="3755232"/>
            <a:ext cx="995363"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Aligned with organizational goals</a:t>
            </a:r>
          </a:p>
        </p:txBody>
      </p:sp>
      <p:sp>
        <p:nvSpPr>
          <p:cNvPr id="7209" name="Text Box 41"/>
          <p:cNvSpPr txBox="1">
            <a:spLocks noChangeArrowheads="1"/>
          </p:cNvSpPr>
          <p:nvPr/>
        </p:nvSpPr>
        <p:spPr bwMode="gray">
          <a:xfrm>
            <a:off x="3423047" y="4212431"/>
            <a:ext cx="862013"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Values-based</a:t>
            </a:r>
          </a:p>
        </p:txBody>
      </p:sp>
      <p:sp>
        <p:nvSpPr>
          <p:cNvPr id="7210" name="Text Box 42"/>
          <p:cNvSpPr txBox="1">
            <a:spLocks noChangeArrowheads="1"/>
          </p:cNvSpPr>
          <p:nvPr/>
        </p:nvSpPr>
        <p:spPr bwMode="gray">
          <a:xfrm>
            <a:off x="3150394" y="4974431"/>
            <a:ext cx="995363"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Individualized</a:t>
            </a:r>
          </a:p>
        </p:txBody>
      </p:sp>
      <p:sp>
        <p:nvSpPr>
          <p:cNvPr id="7211" name="Text Box 43"/>
          <p:cNvSpPr txBox="1">
            <a:spLocks noChangeArrowheads="1"/>
          </p:cNvSpPr>
          <p:nvPr/>
        </p:nvSpPr>
        <p:spPr bwMode="gray">
          <a:xfrm>
            <a:off x="4666060" y="4783933"/>
            <a:ext cx="51435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Team based work</a:t>
            </a:r>
          </a:p>
        </p:txBody>
      </p:sp>
      <p:sp>
        <p:nvSpPr>
          <p:cNvPr id="7212" name="Text Box 44"/>
          <p:cNvSpPr txBox="1">
            <a:spLocks noChangeArrowheads="1"/>
          </p:cNvSpPr>
          <p:nvPr/>
        </p:nvSpPr>
        <p:spPr bwMode="gray">
          <a:xfrm>
            <a:off x="4737497" y="4257675"/>
            <a:ext cx="628650"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Diversity</a:t>
            </a:r>
          </a:p>
        </p:txBody>
      </p:sp>
      <p:sp>
        <p:nvSpPr>
          <p:cNvPr id="7213" name="Text Box 45"/>
          <p:cNvSpPr txBox="1">
            <a:spLocks noChangeArrowheads="1"/>
          </p:cNvSpPr>
          <p:nvPr/>
        </p:nvSpPr>
        <p:spPr bwMode="gray">
          <a:xfrm>
            <a:off x="5360194" y="3857626"/>
            <a:ext cx="725091"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spcBef>
                <a:spcPct val="50000"/>
              </a:spcBef>
              <a:defRPr/>
            </a:pPr>
            <a:r>
              <a:rPr lang="en-US" altLang="en-US" sz="900" dirty="0">
                <a:solidFill>
                  <a:srgbClr val="000000"/>
                </a:solidFill>
                <a:latin typeface="Wickenden Cafe NDP" pitchFamily="2" charset="0"/>
              </a:rPr>
              <a:t>Honoring everyone</a:t>
            </a:r>
            <a:r>
              <a:rPr lang="ja-JP" altLang="en-US" sz="900">
                <a:solidFill>
                  <a:srgbClr val="000000"/>
                </a:solidFill>
                <a:latin typeface="Wickenden Cafe NDP" pitchFamily="2" charset="0"/>
              </a:rPr>
              <a:t>’</a:t>
            </a:r>
            <a:r>
              <a:rPr lang="en-US" altLang="ja-JP" sz="900" dirty="0">
                <a:solidFill>
                  <a:srgbClr val="000000"/>
                </a:solidFill>
                <a:latin typeface="Wickenden Cafe NDP" pitchFamily="2" charset="0"/>
              </a:rPr>
              <a:t>s input</a:t>
            </a:r>
            <a:endParaRPr lang="en-US" altLang="en-US" sz="900" dirty="0">
              <a:solidFill>
                <a:srgbClr val="000000"/>
              </a:solidFill>
              <a:latin typeface="Wickenden Cafe NDP" pitchFamily="2" charset="0"/>
            </a:endParaRPr>
          </a:p>
        </p:txBody>
      </p:sp>
      <p:sp>
        <p:nvSpPr>
          <p:cNvPr id="7214" name="Text Box 46"/>
          <p:cNvSpPr txBox="1">
            <a:spLocks noChangeArrowheads="1"/>
          </p:cNvSpPr>
          <p:nvPr/>
        </p:nvSpPr>
        <p:spPr bwMode="gray">
          <a:xfrm>
            <a:off x="5131594" y="4498182"/>
            <a:ext cx="839391"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p>
            <a:pPr algn="ctr" eaLnBrk="1" hangingPunct="1">
              <a:spcBef>
                <a:spcPct val="50000"/>
              </a:spcBef>
              <a:defRPr/>
            </a:pPr>
            <a:r>
              <a:rPr lang="en-US" sz="900" dirty="0">
                <a:solidFill>
                  <a:srgbClr val="000000"/>
                </a:solidFill>
                <a:latin typeface="Wickenden Cafe NDP" panose="00000400000000000000" pitchFamily="2" charset="0"/>
                <a:ea typeface="ＭＳ Ｐゴシック" pitchFamily="34" charset="-128"/>
                <a:cs typeface="Arial" panose="020B0604020202020204" pitchFamily="34" charset="0"/>
              </a:rPr>
              <a:t>Trusting, open environment</a:t>
            </a:r>
          </a:p>
        </p:txBody>
      </p:sp>
      <p:sp>
        <p:nvSpPr>
          <p:cNvPr id="7216" name="Text Box 48"/>
          <p:cNvSpPr txBox="1">
            <a:spLocks noChangeArrowheads="1"/>
          </p:cNvSpPr>
          <p:nvPr/>
        </p:nvSpPr>
        <p:spPr bwMode="auto">
          <a:xfrm>
            <a:off x="314325" y="6279312"/>
            <a:ext cx="2000250" cy="3231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spcBef>
                <a:spcPct val="50000"/>
              </a:spcBef>
              <a:defRPr/>
            </a:pPr>
            <a:r>
              <a:rPr lang="en-US" altLang="en-US" sz="750" dirty="0"/>
              <a:t>  </a:t>
            </a:r>
            <a:r>
              <a:rPr lang="en-US" altLang="en-US" sz="750" dirty="0">
                <a:latin typeface="Wickenden Cafe NDP" pitchFamily="2" charset="0"/>
              </a:rPr>
              <a:t>© 2005 Plsek, Maher &amp; Bevan  reproduced with permission </a:t>
            </a:r>
            <a:endParaRPr lang="en-US" altLang="en-US" sz="1500" dirty="0">
              <a:latin typeface="Wickenden Cafe NDP" pitchFamily="2" charset="0"/>
            </a:endParaRPr>
          </a:p>
        </p:txBody>
      </p:sp>
    </p:spTree>
    <p:extLst>
      <p:ext uri="{BB962C8B-B14F-4D97-AF65-F5344CB8AC3E}">
        <p14:creationId xmlns:p14="http://schemas.microsoft.com/office/powerpoint/2010/main" val="1398929327"/>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a:cxnSpLocks noChangeShapeType="1"/>
          </p:cNvCxnSpPr>
          <p:nvPr/>
        </p:nvCxnSpPr>
        <p:spPr bwMode="auto">
          <a:xfrm>
            <a:off x="1143000" y="857250"/>
            <a:ext cx="685800" cy="0"/>
          </a:xfrm>
          <a:prstGeom prst="line">
            <a:avLst/>
          </a:prstGeom>
          <a:noFill/>
          <a:ln w="0">
            <a:solidFill>
              <a:srgbClr val="FBFFFF"/>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rotWithShape="0">
                    <a:srgbClr val="000000">
                      <a:alpha val="74998"/>
                    </a:srgbClr>
                  </a:outerShdw>
                </a:effectLst>
              </a14:hiddenEffects>
            </a:ext>
          </a:extLst>
        </p:spPr>
      </p:cxnSp>
      <p:cxnSp>
        <p:nvCxnSpPr>
          <p:cNvPr id="166915" name="Shape 1628"/>
          <p:cNvCxnSpPr>
            <a:cxnSpLocks noChangeShapeType="1"/>
          </p:cNvCxnSpPr>
          <p:nvPr/>
        </p:nvCxnSpPr>
        <p:spPr bwMode="auto">
          <a:xfrm rot="10800000">
            <a:off x="5354241" y="3468292"/>
            <a:ext cx="0" cy="1010840"/>
          </a:xfrm>
          <a:prstGeom prst="straightConnector1">
            <a:avLst/>
          </a:prstGeom>
          <a:noFill/>
          <a:ln w="19050">
            <a:solidFill>
              <a:srgbClr val="B7B7B7"/>
            </a:solidFill>
            <a:prstDash val="dash"/>
            <a:round/>
            <a:headEnd type="none" w="lg" len="lg"/>
            <a:tailEnd type="none" w="lg" len="lg"/>
          </a:ln>
          <a:extLst>
            <a:ext uri="{909E8E84-426E-40DD-AFC4-6F175D3DCCD1}">
              <a14:hiddenFill xmlns:a14="http://schemas.microsoft.com/office/drawing/2010/main">
                <a:noFill/>
              </a14:hiddenFill>
            </a:ext>
          </a:extLst>
        </p:spPr>
      </p:cxnSp>
      <p:sp>
        <p:nvSpPr>
          <p:cNvPr id="166916" name="Shape 1629"/>
          <p:cNvSpPr>
            <a:spLocks noChangeArrowheads="1"/>
          </p:cNvSpPr>
          <p:nvPr/>
        </p:nvSpPr>
        <p:spPr bwMode="auto">
          <a:xfrm>
            <a:off x="5305425" y="3005138"/>
            <a:ext cx="1644254" cy="504825"/>
          </a:xfrm>
          <a:prstGeom prst="rightArrow">
            <a:avLst>
              <a:gd name="adj1" fmla="val 50000"/>
              <a:gd name="adj2" fmla="val 52324"/>
            </a:avLst>
          </a:prstGeom>
          <a:solidFill>
            <a:srgbClr val="A4C2F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endParaRPr lang="en-US" altLang="en-US" sz="1350" dirty="0">
              <a:solidFill>
                <a:srgbClr val="000000"/>
              </a:solidFill>
            </a:endParaRPr>
          </a:p>
        </p:txBody>
      </p:sp>
      <p:sp>
        <p:nvSpPr>
          <p:cNvPr id="166917" name="Shape 1632"/>
          <p:cNvSpPr>
            <a:spLocks noChangeArrowheads="1"/>
          </p:cNvSpPr>
          <p:nvPr/>
        </p:nvSpPr>
        <p:spPr bwMode="auto">
          <a:xfrm>
            <a:off x="2231233" y="3125392"/>
            <a:ext cx="736997" cy="288131"/>
          </a:xfrm>
          <a:prstGeom prst="rect">
            <a:avLst/>
          </a:prstGeom>
          <a:solidFill>
            <a:srgbClr val="A4C2F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algn="ctr" eaLnBrk="1" hangingPunct="1">
              <a:lnSpc>
                <a:spcPct val="100000"/>
              </a:lnSpc>
              <a:spcBef>
                <a:spcPct val="0"/>
              </a:spcBef>
              <a:buFontTx/>
              <a:buNone/>
            </a:pPr>
            <a:r>
              <a:rPr lang="en-US" altLang="en-US" sz="1350" b="1" dirty="0">
                <a:solidFill>
                  <a:srgbClr val="FFFFFF"/>
                </a:solidFill>
              </a:rPr>
              <a:t>1960’s</a:t>
            </a:r>
          </a:p>
        </p:txBody>
      </p:sp>
      <p:sp>
        <p:nvSpPr>
          <p:cNvPr id="166918" name="Shape 1633"/>
          <p:cNvSpPr>
            <a:spLocks noChangeArrowheads="1"/>
          </p:cNvSpPr>
          <p:nvPr/>
        </p:nvSpPr>
        <p:spPr bwMode="auto">
          <a:xfrm>
            <a:off x="3000376" y="3125392"/>
            <a:ext cx="736997" cy="288131"/>
          </a:xfrm>
          <a:prstGeom prst="rect">
            <a:avLst/>
          </a:prstGeom>
          <a:solidFill>
            <a:srgbClr val="A4C2F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algn="ctr" eaLnBrk="1" hangingPunct="1">
              <a:lnSpc>
                <a:spcPct val="100000"/>
              </a:lnSpc>
              <a:spcBef>
                <a:spcPct val="0"/>
              </a:spcBef>
              <a:buFontTx/>
              <a:buNone/>
            </a:pPr>
            <a:r>
              <a:rPr lang="en-US" altLang="en-US" sz="1350" b="1" dirty="0">
                <a:solidFill>
                  <a:srgbClr val="FFFFFF"/>
                </a:solidFill>
              </a:rPr>
              <a:t>1970’s</a:t>
            </a:r>
          </a:p>
        </p:txBody>
      </p:sp>
      <p:sp>
        <p:nvSpPr>
          <p:cNvPr id="166919" name="Shape 1634"/>
          <p:cNvSpPr>
            <a:spLocks noChangeArrowheads="1"/>
          </p:cNvSpPr>
          <p:nvPr/>
        </p:nvSpPr>
        <p:spPr bwMode="auto">
          <a:xfrm>
            <a:off x="3769520" y="3125392"/>
            <a:ext cx="736997" cy="288131"/>
          </a:xfrm>
          <a:prstGeom prst="rect">
            <a:avLst/>
          </a:prstGeom>
          <a:solidFill>
            <a:srgbClr val="A4C2F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algn="ctr" eaLnBrk="1" hangingPunct="1">
              <a:lnSpc>
                <a:spcPct val="100000"/>
              </a:lnSpc>
              <a:spcBef>
                <a:spcPct val="0"/>
              </a:spcBef>
              <a:buFontTx/>
              <a:buNone/>
            </a:pPr>
            <a:r>
              <a:rPr lang="en-US" altLang="en-US" sz="1350" b="1" dirty="0">
                <a:solidFill>
                  <a:srgbClr val="FFFFFF"/>
                </a:solidFill>
              </a:rPr>
              <a:t>1980’s</a:t>
            </a:r>
          </a:p>
        </p:txBody>
      </p:sp>
      <p:sp>
        <p:nvSpPr>
          <p:cNvPr id="166920" name="Shape 1635"/>
          <p:cNvSpPr>
            <a:spLocks noChangeArrowheads="1"/>
          </p:cNvSpPr>
          <p:nvPr/>
        </p:nvSpPr>
        <p:spPr bwMode="auto">
          <a:xfrm>
            <a:off x="4538664" y="3125392"/>
            <a:ext cx="736997" cy="288131"/>
          </a:xfrm>
          <a:prstGeom prst="rect">
            <a:avLst/>
          </a:prstGeom>
          <a:solidFill>
            <a:srgbClr val="A4C2F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algn="ctr" eaLnBrk="1" hangingPunct="1">
              <a:lnSpc>
                <a:spcPct val="100000"/>
              </a:lnSpc>
              <a:spcBef>
                <a:spcPct val="0"/>
              </a:spcBef>
              <a:buFontTx/>
              <a:buNone/>
            </a:pPr>
            <a:r>
              <a:rPr lang="en-US" altLang="en-US" sz="1350" b="1" dirty="0">
                <a:solidFill>
                  <a:srgbClr val="FFFFFF"/>
                </a:solidFill>
              </a:rPr>
              <a:t>1990’s</a:t>
            </a:r>
          </a:p>
        </p:txBody>
      </p:sp>
      <p:sp>
        <p:nvSpPr>
          <p:cNvPr id="166921" name="Shape 1636"/>
          <p:cNvSpPr>
            <a:spLocks noChangeArrowheads="1"/>
          </p:cNvSpPr>
          <p:nvPr/>
        </p:nvSpPr>
        <p:spPr bwMode="auto">
          <a:xfrm>
            <a:off x="5307806" y="3125392"/>
            <a:ext cx="1506141" cy="288131"/>
          </a:xfrm>
          <a:prstGeom prst="rect">
            <a:avLst/>
          </a:prstGeom>
          <a:solidFill>
            <a:srgbClr val="A4C2F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algn="ctr" eaLnBrk="1" hangingPunct="1">
              <a:lnSpc>
                <a:spcPct val="100000"/>
              </a:lnSpc>
              <a:spcBef>
                <a:spcPct val="0"/>
              </a:spcBef>
              <a:buFontTx/>
              <a:buNone/>
            </a:pPr>
            <a:endParaRPr lang="en-US" altLang="en-US" sz="1350" dirty="0">
              <a:solidFill>
                <a:srgbClr val="000000"/>
              </a:solidFill>
            </a:endParaRPr>
          </a:p>
        </p:txBody>
      </p:sp>
      <p:sp>
        <p:nvSpPr>
          <p:cNvPr id="166922" name="Shape 1637"/>
          <p:cNvSpPr txBox="1">
            <a:spLocks noChangeArrowheads="1"/>
          </p:cNvSpPr>
          <p:nvPr/>
        </p:nvSpPr>
        <p:spPr bwMode="auto">
          <a:xfrm>
            <a:off x="2808686" y="3509963"/>
            <a:ext cx="1029890" cy="50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900" dirty="0">
                <a:solidFill>
                  <a:srgbClr val="B7B7B7"/>
                </a:solidFill>
              </a:rPr>
              <a:t>1969</a:t>
            </a:r>
          </a:p>
          <a:p>
            <a:pPr eaLnBrk="1" hangingPunct="1">
              <a:lnSpc>
                <a:spcPct val="100000"/>
              </a:lnSpc>
              <a:spcBef>
                <a:spcPct val="0"/>
              </a:spcBef>
              <a:buFontTx/>
              <a:buNone/>
            </a:pPr>
            <a:r>
              <a:rPr lang="en-US" altLang="en-US" sz="900" b="1" dirty="0">
                <a:solidFill>
                  <a:srgbClr val="B7B7B7"/>
                </a:solidFill>
              </a:rPr>
              <a:t>Herbert Simon</a:t>
            </a:r>
          </a:p>
          <a:p>
            <a:pPr eaLnBrk="1" hangingPunct="1">
              <a:lnSpc>
                <a:spcPct val="100000"/>
              </a:lnSpc>
              <a:spcBef>
                <a:spcPct val="0"/>
              </a:spcBef>
              <a:buFontTx/>
              <a:buNone/>
            </a:pPr>
            <a:r>
              <a:rPr lang="en-US" altLang="en-US" sz="900" u="sng" dirty="0">
                <a:solidFill>
                  <a:srgbClr val="B7B7B7"/>
                </a:solidFill>
                <a:hlinkClick r:id="rId3"/>
              </a:rPr>
              <a:t>Science of the Artificial</a:t>
            </a:r>
          </a:p>
        </p:txBody>
      </p:sp>
      <p:sp>
        <p:nvSpPr>
          <p:cNvPr id="166923" name="Shape 1638"/>
          <p:cNvSpPr txBox="1">
            <a:spLocks noChangeArrowheads="1"/>
          </p:cNvSpPr>
          <p:nvPr/>
        </p:nvSpPr>
        <p:spPr bwMode="auto">
          <a:xfrm>
            <a:off x="3257550" y="4905375"/>
            <a:ext cx="1028700" cy="50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algn="ctr" eaLnBrk="1" hangingPunct="1">
              <a:lnSpc>
                <a:spcPct val="100000"/>
              </a:lnSpc>
              <a:spcBef>
                <a:spcPct val="0"/>
              </a:spcBef>
              <a:buFontTx/>
              <a:buNone/>
            </a:pPr>
            <a:r>
              <a:rPr lang="en-US" altLang="en-US" sz="900" dirty="0">
                <a:solidFill>
                  <a:srgbClr val="B7B7B7"/>
                </a:solidFill>
              </a:rPr>
              <a:t>1980</a:t>
            </a:r>
          </a:p>
          <a:p>
            <a:pPr algn="ctr" eaLnBrk="1" hangingPunct="1">
              <a:lnSpc>
                <a:spcPct val="100000"/>
              </a:lnSpc>
              <a:spcBef>
                <a:spcPct val="0"/>
              </a:spcBef>
              <a:buFontTx/>
              <a:buNone/>
            </a:pPr>
            <a:r>
              <a:rPr lang="en-US" altLang="en-US" sz="900" b="1" dirty="0">
                <a:solidFill>
                  <a:srgbClr val="B7B7B7"/>
                </a:solidFill>
              </a:rPr>
              <a:t>Brian Lawson</a:t>
            </a:r>
          </a:p>
          <a:p>
            <a:pPr algn="ctr" eaLnBrk="1" hangingPunct="1">
              <a:lnSpc>
                <a:spcPct val="100000"/>
              </a:lnSpc>
              <a:spcBef>
                <a:spcPct val="0"/>
              </a:spcBef>
              <a:buFontTx/>
              <a:buNone/>
            </a:pPr>
            <a:r>
              <a:rPr lang="en-US" altLang="en-US" sz="900" u="sng" dirty="0">
                <a:solidFill>
                  <a:srgbClr val="B7B7B7"/>
                </a:solidFill>
                <a:hlinkClick r:id="rId4"/>
              </a:rPr>
              <a:t>How Designers Think</a:t>
            </a:r>
            <a:endParaRPr lang="en-US" altLang="en-US" sz="900" u="sng" dirty="0">
              <a:solidFill>
                <a:srgbClr val="B7B7B7"/>
              </a:solidFill>
              <a:hlinkClick r:id="rId5"/>
            </a:endParaRPr>
          </a:p>
        </p:txBody>
      </p:sp>
      <p:sp>
        <p:nvSpPr>
          <p:cNvPr id="166924" name="Shape 1639"/>
          <p:cNvSpPr txBox="1">
            <a:spLocks noChangeArrowheads="1"/>
          </p:cNvSpPr>
          <p:nvPr/>
        </p:nvSpPr>
        <p:spPr bwMode="auto">
          <a:xfrm>
            <a:off x="3827861" y="4421981"/>
            <a:ext cx="108704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900" dirty="0">
                <a:solidFill>
                  <a:srgbClr val="B7B7B7"/>
                </a:solidFill>
              </a:rPr>
              <a:t>1983</a:t>
            </a:r>
          </a:p>
          <a:p>
            <a:pPr eaLnBrk="1" hangingPunct="1">
              <a:lnSpc>
                <a:spcPct val="100000"/>
              </a:lnSpc>
              <a:spcBef>
                <a:spcPct val="0"/>
              </a:spcBef>
              <a:buFontTx/>
              <a:buNone/>
            </a:pPr>
            <a:r>
              <a:rPr lang="en-US" altLang="en-US" sz="900" b="1" dirty="0">
                <a:solidFill>
                  <a:srgbClr val="B7B7B7"/>
                </a:solidFill>
              </a:rPr>
              <a:t>Donald Schön</a:t>
            </a:r>
          </a:p>
          <a:p>
            <a:pPr eaLnBrk="1" hangingPunct="1">
              <a:lnSpc>
                <a:spcPct val="100000"/>
              </a:lnSpc>
              <a:spcBef>
                <a:spcPct val="0"/>
              </a:spcBef>
              <a:buFontTx/>
              <a:buNone/>
            </a:pPr>
            <a:r>
              <a:rPr lang="en-US" altLang="en-US" sz="900" u="sng" dirty="0">
                <a:solidFill>
                  <a:srgbClr val="B7B7B7"/>
                </a:solidFill>
                <a:hlinkClick r:id="rId6"/>
              </a:rPr>
              <a:t>The reflective Practitioner</a:t>
            </a:r>
          </a:p>
        </p:txBody>
      </p:sp>
      <p:sp>
        <p:nvSpPr>
          <p:cNvPr id="166925" name="Shape 1640"/>
          <p:cNvSpPr txBox="1">
            <a:spLocks noChangeArrowheads="1"/>
          </p:cNvSpPr>
          <p:nvPr/>
        </p:nvSpPr>
        <p:spPr bwMode="auto">
          <a:xfrm>
            <a:off x="4157662" y="3915967"/>
            <a:ext cx="834629" cy="506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900" dirty="0">
                <a:solidFill>
                  <a:srgbClr val="B7B7B7"/>
                </a:solidFill>
              </a:rPr>
              <a:t>1987</a:t>
            </a:r>
          </a:p>
          <a:p>
            <a:pPr eaLnBrk="1" hangingPunct="1">
              <a:lnSpc>
                <a:spcPct val="100000"/>
              </a:lnSpc>
              <a:spcBef>
                <a:spcPct val="0"/>
              </a:spcBef>
              <a:buFontTx/>
              <a:buNone/>
            </a:pPr>
            <a:r>
              <a:rPr lang="en-US" altLang="en-US" sz="900" b="1" dirty="0">
                <a:solidFill>
                  <a:srgbClr val="B7B7B7"/>
                </a:solidFill>
              </a:rPr>
              <a:t>Peter G. Rowe</a:t>
            </a:r>
          </a:p>
          <a:p>
            <a:pPr eaLnBrk="1" hangingPunct="1">
              <a:lnSpc>
                <a:spcPct val="100000"/>
              </a:lnSpc>
              <a:spcBef>
                <a:spcPct val="0"/>
              </a:spcBef>
              <a:buFontTx/>
              <a:buNone/>
            </a:pPr>
            <a:r>
              <a:rPr lang="en-US" altLang="en-US" sz="900" u="sng" dirty="0">
                <a:solidFill>
                  <a:srgbClr val="B7B7B7"/>
                </a:solidFill>
                <a:hlinkClick r:id="rId7"/>
              </a:rPr>
              <a:t>Design Thinking</a:t>
            </a:r>
          </a:p>
        </p:txBody>
      </p:sp>
      <p:sp>
        <p:nvSpPr>
          <p:cNvPr id="166926" name="Shape 1641"/>
          <p:cNvSpPr txBox="1">
            <a:spLocks noChangeArrowheads="1"/>
          </p:cNvSpPr>
          <p:nvPr/>
        </p:nvSpPr>
        <p:spPr bwMode="auto">
          <a:xfrm>
            <a:off x="4558903" y="3462338"/>
            <a:ext cx="1860947"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900" dirty="0">
                <a:solidFill>
                  <a:srgbClr val="B7B7B7"/>
                </a:solidFill>
              </a:rPr>
              <a:t>1992</a:t>
            </a:r>
          </a:p>
          <a:p>
            <a:pPr eaLnBrk="1" hangingPunct="1">
              <a:lnSpc>
                <a:spcPct val="100000"/>
              </a:lnSpc>
              <a:spcBef>
                <a:spcPct val="0"/>
              </a:spcBef>
              <a:buFontTx/>
              <a:buNone/>
            </a:pPr>
            <a:r>
              <a:rPr lang="en-US" altLang="en-US" sz="900" b="1" dirty="0">
                <a:solidFill>
                  <a:srgbClr val="B7B7B7"/>
                </a:solidFill>
              </a:rPr>
              <a:t>Richard Buchanan</a:t>
            </a:r>
          </a:p>
          <a:p>
            <a:pPr eaLnBrk="1" hangingPunct="1">
              <a:lnSpc>
                <a:spcPct val="100000"/>
              </a:lnSpc>
              <a:spcBef>
                <a:spcPct val="0"/>
              </a:spcBef>
              <a:buFontTx/>
              <a:buNone/>
            </a:pPr>
            <a:r>
              <a:rPr lang="en-US" altLang="en-US" sz="900" u="sng" dirty="0">
                <a:solidFill>
                  <a:srgbClr val="B7B7B7"/>
                </a:solidFill>
                <a:hlinkClick r:id="rId8"/>
              </a:rPr>
              <a:t>Wicked Problems in Design Thinking</a:t>
            </a:r>
          </a:p>
        </p:txBody>
      </p:sp>
      <p:sp>
        <p:nvSpPr>
          <p:cNvPr id="166927" name="Shape 1642"/>
          <p:cNvSpPr>
            <a:spLocks noChangeArrowheads="1"/>
          </p:cNvSpPr>
          <p:nvPr/>
        </p:nvSpPr>
        <p:spPr bwMode="auto">
          <a:xfrm>
            <a:off x="5311378" y="3125392"/>
            <a:ext cx="1441847" cy="126206"/>
          </a:xfrm>
          <a:prstGeom prst="rect">
            <a:avLst/>
          </a:prstGeom>
          <a:solidFill>
            <a:srgbClr val="93C47D"/>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endParaRPr lang="en-US" altLang="en-US" sz="1350" dirty="0">
              <a:solidFill>
                <a:srgbClr val="000000"/>
              </a:solidFill>
            </a:endParaRPr>
          </a:p>
        </p:txBody>
      </p:sp>
      <p:sp>
        <p:nvSpPr>
          <p:cNvPr id="166928" name="Shape 1643"/>
          <p:cNvSpPr txBox="1">
            <a:spLocks noChangeArrowheads="1"/>
          </p:cNvSpPr>
          <p:nvPr/>
        </p:nvSpPr>
        <p:spPr bwMode="auto">
          <a:xfrm>
            <a:off x="5589985" y="3125392"/>
            <a:ext cx="603647" cy="2881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algn="ctr" eaLnBrk="1" hangingPunct="1">
              <a:lnSpc>
                <a:spcPct val="100000"/>
              </a:lnSpc>
              <a:spcBef>
                <a:spcPct val="0"/>
              </a:spcBef>
              <a:buFontTx/>
              <a:buNone/>
            </a:pPr>
            <a:r>
              <a:rPr lang="en-US" altLang="en-US" sz="1350" b="1" dirty="0">
                <a:solidFill>
                  <a:srgbClr val="FFFFFF"/>
                </a:solidFill>
              </a:rPr>
              <a:t>2000’s</a:t>
            </a:r>
          </a:p>
        </p:txBody>
      </p:sp>
      <p:sp>
        <p:nvSpPr>
          <p:cNvPr id="166929" name="Shape 1644"/>
          <p:cNvSpPr txBox="1">
            <a:spLocks noChangeArrowheads="1"/>
          </p:cNvSpPr>
          <p:nvPr/>
        </p:nvSpPr>
        <p:spPr bwMode="auto">
          <a:xfrm>
            <a:off x="5806680" y="1352550"/>
            <a:ext cx="1810940" cy="506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900" dirty="0">
                <a:solidFill>
                  <a:srgbClr val="000000"/>
                </a:solidFill>
              </a:rPr>
              <a:t>2008</a:t>
            </a:r>
          </a:p>
          <a:p>
            <a:pPr eaLnBrk="1" hangingPunct="1">
              <a:lnSpc>
                <a:spcPct val="100000"/>
              </a:lnSpc>
              <a:spcBef>
                <a:spcPct val="0"/>
              </a:spcBef>
              <a:buFontTx/>
              <a:buNone/>
            </a:pPr>
            <a:r>
              <a:rPr lang="en-US" altLang="en-US" sz="900" b="1" dirty="0">
                <a:solidFill>
                  <a:srgbClr val="000000"/>
                </a:solidFill>
              </a:rPr>
              <a:t>Tim Brown (IDEO)</a:t>
            </a:r>
          </a:p>
          <a:p>
            <a:pPr eaLnBrk="1" hangingPunct="1">
              <a:lnSpc>
                <a:spcPct val="100000"/>
              </a:lnSpc>
              <a:spcBef>
                <a:spcPct val="0"/>
              </a:spcBef>
              <a:buFontTx/>
              <a:buNone/>
            </a:pPr>
            <a:r>
              <a:rPr lang="en-US" altLang="en-US" sz="900" u="sng" dirty="0">
                <a:solidFill>
                  <a:srgbClr val="0563C1"/>
                </a:solidFill>
                <a:hlinkClick r:id="rId9"/>
              </a:rPr>
              <a:t>Design Thinking</a:t>
            </a:r>
          </a:p>
        </p:txBody>
      </p:sp>
      <p:sp>
        <p:nvSpPr>
          <p:cNvPr id="166930" name="Shape 1645"/>
          <p:cNvSpPr txBox="1">
            <a:spLocks noChangeArrowheads="1"/>
          </p:cNvSpPr>
          <p:nvPr/>
        </p:nvSpPr>
        <p:spPr bwMode="auto">
          <a:xfrm>
            <a:off x="5305426" y="4416029"/>
            <a:ext cx="1332310"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900" dirty="0">
                <a:solidFill>
                  <a:srgbClr val="B7B7B7"/>
                </a:solidFill>
              </a:rPr>
              <a:t>2001</a:t>
            </a:r>
          </a:p>
          <a:p>
            <a:pPr eaLnBrk="1" hangingPunct="1">
              <a:lnSpc>
                <a:spcPct val="100000"/>
              </a:lnSpc>
              <a:spcBef>
                <a:spcPct val="0"/>
              </a:spcBef>
              <a:buFontTx/>
              <a:buNone/>
            </a:pPr>
            <a:r>
              <a:rPr lang="en-US" altLang="en-US" sz="900" b="1" dirty="0">
                <a:solidFill>
                  <a:srgbClr val="B7B7B7"/>
                </a:solidFill>
              </a:rPr>
              <a:t>Nigel Cross</a:t>
            </a:r>
          </a:p>
          <a:p>
            <a:pPr eaLnBrk="1" hangingPunct="1">
              <a:lnSpc>
                <a:spcPct val="100000"/>
              </a:lnSpc>
              <a:spcBef>
                <a:spcPct val="0"/>
              </a:spcBef>
              <a:buFontTx/>
              <a:buNone/>
            </a:pPr>
            <a:r>
              <a:rPr lang="en-US" altLang="en-US" sz="900" u="sng" dirty="0">
                <a:solidFill>
                  <a:srgbClr val="B7B7B7"/>
                </a:solidFill>
                <a:hlinkClick r:id="rId10"/>
              </a:rPr>
              <a:t>Designerly Ways of Knowing</a:t>
            </a:r>
          </a:p>
        </p:txBody>
      </p:sp>
      <p:cxnSp>
        <p:nvCxnSpPr>
          <p:cNvPr id="166931" name="Shape 1646"/>
          <p:cNvCxnSpPr>
            <a:cxnSpLocks noChangeShapeType="1"/>
          </p:cNvCxnSpPr>
          <p:nvPr/>
        </p:nvCxnSpPr>
        <p:spPr bwMode="auto">
          <a:xfrm rot="10800000">
            <a:off x="2909888" y="3432574"/>
            <a:ext cx="0" cy="77390"/>
          </a:xfrm>
          <a:prstGeom prst="straightConnector1">
            <a:avLst/>
          </a:prstGeom>
          <a:noFill/>
          <a:ln w="19050">
            <a:solidFill>
              <a:srgbClr val="B7B7B7"/>
            </a:solidFill>
            <a:prstDash val="dash"/>
            <a:round/>
            <a:headEnd type="none" w="lg" len="lg"/>
            <a:tailEnd type="none" w="lg" len="lg"/>
          </a:ln>
          <a:extLst>
            <a:ext uri="{909E8E84-426E-40DD-AFC4-6F175D3DCCD1}">
              <a14:hiddenFill xmlns:a14="http://schemas.microsoft.com/office/drawing/2010/main">
                <a:noFill/>
              </a14:hiddenFill>
            </a:ext>
          </a:extLst>
        </p:spPr>
      </p:cxnSp>
      <p:cxnSp>
        <p:nvCxnSpPr>
          <p:cNvPr id="166932" name="Shape 1647"/>
          <p:cNvCxnSpPr>
            <a:cxnSpLocks noChangeShapeType="1"/>
          </p:cNvCxnSpPr>
          <p:nvPr/>
        </p:nvCxnSpPr>
        <p:spPr bwMode="auto">
          <a:xfrm rot="10800000">
            <a:off x="3769519" y="3462339"/>
            <a:ext cx="0" cy="1494235"/>
          </a:xfrm>
          <a:prstGeom prst="straightConnector1">
            <a:avLst/>
          </a:prstGeom>
          <a:noFill/>
          <a:ln w="19050">
            <a:solidFill>
              <a:srgbClr val="B7B7B7"/>
            </a:solidFill>
            <a:prstDash val="dash"/>
            <a:round/>
            <a:headEnd type="none" w="lg" len="lg"/>
            <a:tailEnd type="none" w="lg" len="lg"/>
          </a:ln>
          <a:extLst>
            <a:ext uri="{909E8E84-426E-40DD-AFC4-6F175D3DCCD1}">
              <a14:hiddenFill xmlns:a14="http://schemas.microsoft.com/office/drawing/2010/main">
                <a:noFill/>
              </a14:hiddenFill>
            </a:ext>
          </a:extLst>
        </p:spPr>
      </p:cxnSp>
      <p:cxnSp>
        <p:nvCxnSpPr>
          <p:cNvPr id="166933" name="Shape 1648"/>
          <p:cNvCxnSpPr>
            <a:cxnSpLocks noChangeShapeType="1"/>
          </p:cNvCxnSpPr>
          <p:nvPr/>
        </p:nvCxnSpPr>
        <p:spPr bwMode="auto">
          <a:xfrm rot="10800000">
            <a:off x="4614863" y="3432574"/>
            <a:ext cx="0" cy="77390"/>
          </a:xfrm>
          <a:prstGeom prst="straightConnector1">
            <a:avLst/>
          </a:prstGeom>
          <a:noFill/>
          <a:ln w="19050">
            <a:solidFill>
              <a:srgbClr val="B7B7B7"/>
            </a:solidFill>
            <a:prstDash val="dash"/>
            <a:round/>
            <a:headEnd type="none" w="lg" len="lg"/>
            <a:tailEnd type="none" w="lg" len="lg"/>
          </a:ln>
          <a:extLst>
            <a:ext uri="{909E8E84-426E-40DD-AFC4-6F175D3DCCD1}">
              <a14:hiddenFill xmlns:a14="http://schemas.microsoft.com/office/drawing/2010/main">
                <a:noFill/>
              </a14:hiddenFill>
            </a:ext>
          </a:extLst>
        </p:spPr>
      </p:cxnSp>
      <p:sp>
        <p:nvSpPr>
          <p:cNvPr id="166934" name="Shape 1649"/>
          <p:cNvSpPr>
            <a:spLocks noGrp="1"/>
          </p:cNvSpPr>
          <p:nvPr>
            <p:ph type="title"/>
          </p:nvPr>
        </p:nvSpPr>
        <p:spPr>
          <a:xfrm>
            <a:off x="1231108" y="1275160"/>
            <a:ext cx="3221831" cy="509588"/>
          </a:xfrm>
        </p:spPr>
        <p:txBody>
          <a:bodyPr>
            <a:normAutofit fontScale="90000"/>
          </a:bodyPr>
          <a:lstStyle/>
          <a:p>
            <a:pPr eaLnBrk="1" hangingPunct="1">
              <a:spcBef>
                <a:spcPct val="0"/>
              </a:spcBef>
            </a:pPr>
            <a:r>
              <a:rPr lang="en-US" altLang="en-US" dirty="0">
                <a:hlinkClick r:id="rId11"/>
              </a:rPr>
              <a:t>Design Thinking </a:t>
            </a:r>
            <a:r>
              <a:rPr lang="en-US" altLang="en-US" dirty="0"/>
              <a:t>: Theory and Practice </a:t>
            </a:r>
          </a:p>
        </p:txBody>
      </p:sp>
      <p:cxnSp>
        <p:nvCxnSpPr>
          <p:cNvPr id="166935" name="Shape 1651"/>
          <p:cNvCxnSpPr>
            <a:cxnSpLocks noChangeShapeType="1"/>
          </p:cNvCxnSpPr>
          <p:nvPr/>
        </p:nvCxnSpPr>
        <p:spPr bwMode="auto">
          <a:xfrm rot="10800000">
            <a:off x="3924300" y="3480198"/>
            <a:ext cx="0" cy="959644"/>
          </a:xfrm>
          <a:prstGeom prst="straightConnector1">
            <a:avLst/>
          </a:prstGeom>
          <a:noFill/>
          <a:ln w="19050">
            <a:solidFill>
              <a:srgbClr val="B7B7B7"/>
            </a:solidFill>
            <a:prstDash val="dash"/>
            <a:round/>
            <a:headEnd type="none" w="lg" len="lg"/>
            <a:tailEnd type="none" w="lg" len="lg"/>
          </a:ln>
          <a:extLst>
            <a:ext uri="{909E8E84-426E-40DD-AFC4-6F175D3DCCD1}">
              <a14:hiddenFill xmlns:a14="http://schemas.microsoft.com/office/drawing/2010/main">
                <a:noFill/>
              </a14:hiddenFill>
            </a:ext>
          </a:extLst>
        </p:spPr>
      </p:cxnSp>
      <p:cxnSp>
        <p:nvCxnSpPr>
          <p:cNvPr id="166936" name="Shape 1652"/>
          <p:cNvCxnSpPr>
            <a:cxnSpLocks noChangeShapeType="1"/>
          </p:cNvCxnSpPr>
          <p:nvPr/>
        </p:nvCxnSpPr>
        <p:spPr bwMode="auto">
          <a:xfrm rot="10800000">
            <a:off x="4239816" y="3480198"/>
            <a:ext cx="0" cy="492919"/>
          </a:xfrm>
          <a:prstGeom prst="straightConnector1">
            <a:avLst/>
          </a:prstGeom>
          <a:noFill/>
          <a:ln w="19050">
            <a:solidFill>
              <a:srgbClr val="B7B7B7"/>
            </a:solidFill>
            <a:prstDash val="dash"/>
            <a:round/>
            <a:headEnd type="none" w="lg" len="lg"/>
            <a:tailEnd type="none" w="lg" len="lg"/>
          </a:ln>
          <a:extLst>
            <a:ext uri="{909E8E84-426E-40DD-AFC4-6F175D3DCCD1}">
              <a14:hiddenFill xmlns:a14="http://schemas.microsoft.com/office/drawing/2010/main">
                <a:noFill/>
              </a14:hiddenFill>
            </a:ext>
          </a:extLst>
        </p:spPr>
      </p:cxnSp>
      <p:cxnSp>
        <p:nvCxnSpPr>
          <p:cNvPr id="166937" name="Shape 1653"/>
          <p:cNvCxnSpPr>
            <a:cxnSpLocks noChangeShapeType="1"/>
          </p:cNvCxnSpPr>
          <p:nvPr/>
        </p:nvCxnSpPr>
        <p:spPr bwMode="auto">
          <a:xfrm rot="10800000">
            <a:off x="5354241" y="2962275"/>
            <a:ext cx="0" cy="114300"/>
          </a:xfrm>
          <a:prstGeom prst="straightConnector1">
            <a:avLst/>
          </a:prstGeom>
          <a:noFill/>
          <a:ln w="19050">
            <a:solidFill>
              <a:srgbClr val="B7B7B7"/>
            </a:solidFill>
            <a:prstDash val="dash"/>
            <a:round/>
            <a:headEnd type="none" w="lg" len="lg"/>
            <a:tailEnd type="none" w="lg" len="lg"/>
          </a:ln>
          <a:extLst>
            <a:ext uri="{909E8E84-426E-40DD-AFC4-6F175D3DCCD1}">
              <a14:hiddenFill xmlns:a14="http://schemas.microsoft.com/office/drawing/2010/main">
                <a:noFill/>
              </a14:hiddenFill>
            </a:ext>
          </a:extLst>
        </p:spPr>
      </p:cxnSp>
      <p:cxnSp>
        <p:nvCxnSpPr>
          <p:cNvPr id="166938" name="Shape 1654"/>
          <p:cNvCxnSpPr>
            <a:cxnSpLocks noChangeShapeType="1"/>
          </p:cNvCxnSpPr>
          <p:nvPr/>
        </p:nvCxnSpPr>
        <p:spPr bwMode="auto">
          <a:xfrm rot="10800000">
            <a:off x="5707856" y="2502694"/>
            <a:ext cx="0" cy="595313"/>
          </a:xfrm>
          <a:prstGeom prst="straightConnector1">
            <a:avLst/>
          </a:prstGeom>
          <a:noFill/>
          <a:ln w="19050">
            <a:solidFill>
              <a:srgbClr val="B7B7B7"/>
            </a:solidFill>
            <a:prstDash val="dash"/>
            <a:round/>
            <a:headEnd type="none" w="lg" len="lg"/>
            <a:tailEnd type="none" w="lg" len="lg"/>
          </a:ln>
          <a:extLst>
            <a:ext uri="{909E8E84-426E-40DD-AFC4-6F175D3DCCD1}">
              <a14:hiddenFill xmlns:a14="http://schemas.microsoft.com/office/drawing/2010/main">
                <a:noFill/>
              </a14:hiddenFill>
            </a:ext>
          </a:extLst>
        </p:spPr>
      </p:cxnSp>
      <p:cxnSp>
        <p:nvCxnSpPr>
          <p:cNvPr id="166939" name="Shape 1655"/>
          <p:cNvCxnSpPr>
            <a:cxnSpLocks noChangeShapeType="1"/>
          </p:cNvCxnSpPr>
          <p:nvPr/>
        </p:nvCxnSpPr>
        <p:spPr bwMode="auto">
          <a:xfrm rot="10800000">
            <a:off x="5936456" y="1858567"/>
            <a:ext cx="0" cy="1248965"/>
          </a:xfrm>
          <a:prstGeom prst="straightConnector1">
            <a:avLst/>
          </a:prstGeom>
          <a:noFill/>
          <a:ln w="19050">
            <a:solidFill>
              <a:srgbClr val="B7B7B7"/>
            </a:solidFill>
            <a:prstDash val="dash"/>
            <a:round/>
            <a:headEnd type="none" w="lg" len="lg"/>
            <a:tailEnd type="none" w="lg" len="lg"/>
          </a:ln>
          <a:extLst>
            <a:ext uri="{909E8E84-426E-40DD-AFC4-6F175D3DCCD1}">
              <a14:hiddenFill xmlns:a14="http://schemas.microsoft.com/office/drawing/2010/main">
                <a:noFill/>
              </a14:hiddenFill>
            </a:ext>
          </a:extLst>
        </p:spPr>
      </p:cxnSp>
      <p:sp>
        <p:nvSpPr>
          <p:cNvPr id="166940" name="Shape 1656"/>
          <p:cNvSpPr>
            <a:spLocks noChangeArrowheads="1"/>
          </p:cNvSpPr>
          <p:nvPr/>
        </p:nvSpPr>
        <p:spPr bwMode="auto">
          <a:xfrm>
            <a:off x="5684044" y="2071689"/>
            <a:ext cx="1028700" cy="43100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endParaRPr lang="en-US" altLang="en-US" sz="1350" dirty="0">
              <a:solidFill>
                <a:srgbClr val="000000"/>
              </a:solidFill>
            </a:endParaRPr>
          </a:p>
        </p:txBody>
      </p:sp>
      <p:sp>
        <p:nvSpPr>
          <p:cNvPr id="166941" name="Shape 1657"/>
          <p:cNvSpPr>
            <a:spLocks noChangeArrowheads="1"/>
          </p:cNvSpPr>
          <p:nvPr/>
        </p:nvSpPr>
        <p:spPr bwMode="auto">
          <a:xfrm>
            <a:off x="5366147" y="2646761"/>
            <a:ext cx="676275" cy="35837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endParaRPr lang="en-US" altLang="en-US" sz="1350" dirty="0">
              <a:solidFill>
                <a:srgbClr val="000000"/>
              </a:solidFill>
            </a:endParaRPr>
          </a:p>
        </p:txBody>
      </p:sp>
      <p:sp>
        <p:nvSpPr>
          <p:cNvPr id="166942" name="Shape 1658"/>
          <p:cNvSpPr txBox="1">
            <a:spLocks noChangeArrowheads="1"/>
          </p:cNvSpPr>
          <p:nvPr/>
        </p:nvSpPr>
        <p:spPr bwMode="auto">
          <a:xfrm>
            <a:off x="5311380" y="2452688"/>
            <a:ext cx="1812131"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900" dirty="0">
                <a:solidFill>
                  <a:srgbClr val="000000"/>
                </a:solidFill>
              </a:rPr>
              <a:t>2001</a:t>
            </a:r>
          </a:p>
          <a:p>
            <a:pPr eaLnBrk="1" hangingPunct="1">
              <a:lnSpc>
                <a:spcPct val="100000"/>
              </a:lnSpc>
              <a:spcBef>
                <a:spcPct val="0"/>
              </a:spcBef>
              <a:buFontTx/>
              <a:buNone/>
            </a:pPr>
            <a:r>
              <a:rPr lang="en-US" altLang="en-US" sz="900" b="1" dirty="0">
                <a:solidFill>
                  <a:srgbClr val="000000"/>
                </a:solidFill>
              </a:rPr>
              <a:t>Tom Kelley </a:t>
            </a:r>
            <a:r>
              <a:rPr lang="en-US" altLang="en-US" sz="900" b="1" dirty="0">
                <a:solidFill>
                  <a:srgbClr val="000000"/>
                </a:solidFill>
                <a:hlinkClick r:id="rId12"/>
              </a:rPr>
              <a:t>(IDEO)</a:t>
            </a:r>
            <a:endParaRPr lang="en-US" altLang="en-US" sz="900" b="1" dirty="0">
              <a:solidFill>
                <a:srgbClr val="000000"/>
              </a:solidFill>
            </a:endParaRPr>
          </a:p>
          <a:p>
            <a:pPr eaLnBrk="1" hangingPunct="1">
              <a:lnSpc>
                <a:spcPct val="100000"/>
              </a:lnSpc>
              <a:spcBef>
                <a:spcPct val="0"/>
              </a:spcBef>
              <a:buFontTx/>
              <a:buNone/>
            </a:pPr>
            <a:r>
              <a:rPr lang="en-US" altLang="en-US" sz="900" u="sng" dirty="0">
                <a:solidFill>
                  <a:srgbClr val="0563C1"/>
                </a:solidFill>
                <a:hlinkClick r:id="rId13"/>
              </a:rPr>
              <a:t>The art of Innovation</a:t>
            </a:r>
            <a:endParaRPr lang="en-US" altLang="en-US" sz="900" u="sng" dirty="0">
              <a:solidFill>
                <a:srgbClr val="0563C1"/>
              </a:solidFill>
              <a:hlinkClick r:id="rId14"/>
            </a:endParaRPr>
          </a:p>
        </p:txBody>
      </p:sp>
      <p:sp>
        <p:nvSpPr>
          <p:cNvPr id="166943" name="Shape 1659"/>
          <p:cNvSpPr txBox="1">
            <a:spLocks noChangeArrowheads="1"/>
          </p:cNvSpPr>
          <p:nvPr/>
        </p:nvSpPr>
        <p:spPr bwMode="auto">
          <a:xfrm>
            <a:off x="5629275" y="1862138"/>
            <a:ext cx="1810941" cy="50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900" dirty="0">
                <a:solidFill>
                  <a:srgbClr val="000000"/>
                </a:solidFill>
              </a:rPr>
              <a:t>2006</a:t>
            </a:r>
          </a:p>
          <a:p>
            <a:pPr eaLnBrk="1" hangingPunct="1">
              <a:lnSpc>
                <a:spcPct val="100000"/>
              </a:lnSpc>
              <a:spcBef>
                <a:spcPct val="0"/>
              </a:spcBef>
              <a:buFontTx/>
              <a:buNone/>
            </a:pPr>
            <a:r>
              <a:rPr lang="en-US" altLang="en-US" sz="900" b="1" dirty="0">
                <a:solidFill>
                  <a:srgbClr val="000000"/>
                </a:solidFill>
              </a:rPr>
              <a:t>David Dunne &amp; </a:t>
            </a:r>
            <a:r>
              <a:rPr lang="en-US" altLang="en-US" sz="900" b="1" dirty="0">
                <a:solidFill>
                  <a:srgbClr val="000000"/>
                </a:solidFill>
                <a:hlinkClick r:id="rId15"/>
              </a:rPr>
              <a:t>Roger Martin</a:t>
            </a:r>
            <a:endParaRPr lang="en-US" altLang="en-US" sz="900" b="1" dirty="0">
              <a:solidFill>
                <a:srgbClr val="000000"/>
              </a:solidFill>
            </a:endParaRPr>
          </a:p>
          <a:p>
            <a:pPr eaLnBrk="1" hangingPunct="1">
              <a:lnSpc>
                <a:spcPct val="100000"/>
              </a:lnSpc>
              <a:spcBef>
                <a:spcPct val="0"/>
              </a:spcBef>
              <a:buFontTx/>
              <a:buNone/>
            </a:pPr>
            <a:r>
              <a:rPr lang="en-US" altLang="en-US" sz="900" u="sng" dirty="0">
                <a:solidFill>
                  <a:srgbClr val="0563C1"/>
                </a:solidFill>
              </a:rPr>
              <a:t>Design Thinking &amp; How it</a:t>
            </a:r>
          </a:p>
          <a:p>
            <a:pPr eaLnBrk="1" hangingPunct="1">
              <a:lnSpc>
                <a:spcPct val="100000"/>
              </a:lnSpc>
              <a:spcBef>
                <a:spcPct val="0"/>
              </a:spcBef>
              <a:buFontTx/>
              <a:buNone/>
            </a:pPr>
            <a:r>
              <a:rPr lang="en-US" altLang="en-US" sz="900" u="sng" dirty="0">
                <a:solidFill>
                  <a:srgbClr val="0563C1"/>
                </a:solidFill>
              </a:rPr>
              <a:t>will change management education</a:t>
            </a:r>
          </a:p>
        </p:txBody>
      </p:sp>
      <p:sp>
        <p:nvSpPr>
          <p:cNvPr id="166944" name="Shape 1660"/>
          <p:cNvSpPr txBox="1">
            <a:spLocks noChangeArrowheads="1"/>
          </p:cNvSpPr>
          <p:nvPr/>
        </p:nvSpPr>
        <p:spPr bwMode="auto">
          <a:xfrm rot="16200000">
            <a:off x="1614489" y="4173141"/>
            <a:ext cx="1687115"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350" b="1" dirty="0">
                <a:solidFill>
                  <a:srgbClr val="A4C2F4"/>
                </a:solidFill>
              </a:rPr>
              <a:t>Scholarly discourse</a:t>
            </a:r>
          </a:p>
          <a:p>
            <a:pPr eaLnBrk="1" hangingPunct="1">
              <a:lnSpc>
                <a:spcPct val="100000"/>
              </a:lnSpc>
              <a:spcBef>
                <a:spcPct val="0"/>
              </a:spcBef>
              <a:buFontTx/>
              <a:buNone/>
            </a:pPr>
            <a:r>
              <a:rPr lang="en-US" altLang="en-US" sz="1350" b="1" dirty="0">
                <a:solidFill>
                  <a:srgbClr val="A4C2F4"/>
                </a:solidFill>
              </a:rPr>
              <a:t>investigating how </a:t>
            </a:r>
          </a:p>
          <a:p>
            <a:pPr eaLnBrk="1" hangingPunct="1">
              <a:lnSpc>
                <a:spcPct val="100000"/>
              </a:lnSpc>
              <a:spcBef>
                <a:spcPct val="0"/>
              </a:spcBef>
              <a:buFontTx/>
              <a:buNone/>
            </a:pPr>
            <a:r>
              <a:rPr lang="en-US" altLang="en-US" sz="1350" b="1" dirty="0">
                <a:solidFill>
                  <a:srgbClr val="A4C2F4"/>
                </a:solidFill>
              </a:rPr>
              <a:t>designers think &amp; work</a:t>
            </a:r>
          </a:p>
        </p:txBody>
      </p:sp>
      <p:sp>
        <p:nvSpPr>
          <p:cNvPr id="166945" name="Shape 1661"/>
          <p:cNvSpPr txBox="1">
            <a:spLocks noChangeArrowheads="1"/>
          </p:cNvSpPr>
          <p:nvPr/>
        </p:nvSpPr>
        <p:spPr bwMode="auto">
          <a:xfrm rot="16200000">
            <a:off x="1860947" y="2309812"/>
            <a:ext cx="1194197"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9" tIns="68569" rIns="68569" bIns="68569"/>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1350" b="1" dirty="0">
                <a:solidFill>
                  <a:srgbClr val="93C47D"/>
                </a:solidFill>
              </a:rPr>
              <a:t>Practice based discoursed</a:t>
            </a:r>
          </a:p>
          <a:p>
            <a:pPr eaLnBrk="1" hangingPunct="1">
              <a:lnSpc>
                <a:spcPct val="100000"/>
              </a:lnSpc>
              <a:spcBef>
                <a:spcPct val="0"/>
              </a:spcBef>
              <a:buFontTx/>
              <a:buNone/>
            </a:pPr>
            <a:endParaRPr lang="en-US" altLang="en-US" sz="1350" b="1" dirty="0">
              <a:solidFill>
                <a:srgbClr val="A4C2F4"/>
              </a:solidFill>
            </a:endParaRPr>
          </a:p>
        </p:txBody>
      </p:sp>
      <p:sp>
        <p:nvSpPr>
          <p:cNvPr id="166947" name="TextBox 2"/>
          <p:cNvSpPr txBox="1">
            <a:spLocks noChangeArrowheads="1"/>
          </p:cNvSpPr>
          <p:nvPr/>
        </p:nvSpPr>
        <p:spPr bwMode="auto">
          <a:xfrm>
            <a:off x="178357" y="5611892"/>
            <a:ext cx="1683474"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eaLnBrk="1" hangingPunct="1">
              <a:lnSpc>
                <a:spcPct val="100000"/>
              </a:lnSpc>
              <a:spcBef>
                <a:spcPct val="0"/>
              </a:spcBef>
              <a:buFontTx/>
              <a:buNone/>
            </a:pPr>
            <a:r>
              <a:rPr lang="en-US" altLang="en-US" sz="900" dirty="0">
                <a:solidFill>
                  <a:schemeClr val="bg1"/>
                </a:solidFill>
              </a:rPr>
              <a:t>J</a:t>
            </a:r>
            <a:r>
              <a:rPr lang="en-US" altLang="en-US" sz="900" u="sng" dirty="0">
                <a:solidFill>
                  <a:schemeClr val="bg1"/>
                </a:solidFill>
                <a:hlinkClick r:id="rId16"/>
              </a:rPr>
              <a:t>Woodilla and Çetinkaya (2014) </a:t>
            </a:r>
          </a:p>
        </p:txBody>
      </p:sp>
      <p:sp>
        <p:nvSpPr>
          <p:cNvPr id="166948" name="TextBox 2"/>
          <p:cNvSpPr txBox="1">
            <a:spLocks noChangeArrowheads="1"/>
          </p:cNvSpPr>
          <p:nvPr/>
        </p:nvSpPr>
        <p:spPr bwMode="auto">
          <a:xfrm>
            <a:off x="6048375" y="996554"/>
            <a:ext cx="1582484"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ＭＳ Ｐゴシック" panose="020B0600070205080204" pitchFamily="34" charset="-128"/>
              </a:defRPr>
            </a:lvl9pPr>
          </a:lstStyle>
          <a:p>
            <a:pPr>
              <a:lnSpc>
                <a:spcPct val="100000"/>
              </a:lnSpc>
              <a:spcBef>
                <a:spcPct val="0"/>
              </a:spcBef>
              <a:buFontTx/>
              <a:buNone/>
            </a:pPr>
            <a:r>
              <a:rPr lang="en-US" altLang="en-US" sz="900" dirty="0">
                <a:solidFill>
                  <a:srgbClr val="000000"/>
                </a:solidFill>
                <a:cs typeface="Arial" panose="020B0604020202020204" pitchFamily="34" charset="0"/>
              </a:rPr>
              <a:t>2015</a:t>
            </a:r>
          </a:p>
          <a:p>
            <a:pPr>
              <a:lnSpc>
                <a:spcPct val="100000"/>
              </a:lnSpc>
              <a:spcBef>
                <a:spcPct val="0"/>
              </a:spcBef>
              <a:buFontTx/>
              <a:buNone/>
            </a:pPr>
            <a:r>
              <a:rPr lang="en-US" altLang="en-US" sz="900" b="1" dirty="0">
                <a:solidFill>
                  <a:srgbClr val="000000"/>
                </a:solidFill>
                <a:cs typeface="Arial" panose="020B0604020202020204" pitchFamily="34" charset="0"/>
              </a:rPr>
              <a:t>Tim Brown and Roger Martin</a:t>
            </a:r>
          </a:p>
          <a:p>
            <a:pPr>
              <a:lnSpc>
                <a:spcPct val="100000"/>
              </a:lnSpc>
              <a:spcBef>
                <a:spcPct val="0"/>
              </a:spcBef>
              <a:buFontTx/>
              <a:buNone/>
            </a:pPr>
            <a:r>
              <a:rPr lang="en-US" altLang="en-US" sz="900" dirty="0">
                <a:solidFill>
                  <a:srgbClr val="000000"/>
                </a:solidFill>
                <a:cs typeface="Arial" panose="020B0604020202020204" pitchFamily="34" charset="0"/>
                <a:hlinkClick r:id="rId17"/>
              </a:rPr>
              <a:t>Design for Action</a:t>
            </a:r>
            <a:endParaRPr lang="en-US" altLang="en-US" sz="900" dirty="0">
              <a:solidFill>
                <a:srgbClr val="000000"/>
              </a:solidFill>
              <a:cs typeface="Arial" panose="020B0604020202020204" pitchFamily="34" charset="0"/>
            </a:endParaRPr>
          </a:p>
        </p:txBody>
      </p:sp>
      <p:sp>
        <p:nvSpPr>
          <p:cNvPr id="2" name="TextBox 1">
            <a:extLst>
              <a:ext uri="{FF2B5EF4-FFF2-40B4-BE49-F238E27FC236}">
                <a16:creationId xmlns:a16="http://schemas.microsoft.com/office/drawing/2014/main" id="{20F42DB2-6F56-400C-ABC0-48C72B8157B8}"/>
              </a:ext>
            </a:extLst>
          </p:cNvPr>
          <p:cNvSpPr txBox="1"/>
          <p:nvPr/>
        </p:nvSpPr>
        <p:spPr>
          <a:xfrm>
            <a:off x="6330592" y="667871"/>
            <a:ext cx="1934837" cy="507831"/>
          </a:xfrm>
          <a:prstGeom prst="rect">
            <a:avLst/>
          </a:prstGeom>
          <a:noFill/>
        </p:spPr>
        <p:txBody>
          <a:bodyPr wrap="square" rtlCol="0">
            <a:spAutoFit/>
          </a:bodyPr>
          <a:lstStyle/>
          <a:p>
            <a:r>
              <a:rPr lang="en-US" sz="900" dirty="0"/>
              <a:t>2022 </a:t>
            </a:r>
            <a:r>
              <a:rPr lang="en-US" sz="900" dirty="0">
                <a:hlinkClick r:id="rId18"/>
              </a:rPr>
              <a:t>ANA Social Policy Statement, Standards of Practice, Code of Ethics </a:t>
            </a:r>
            <a:endParaRPr lang="en-US" sz="900" dirty="0"/>
          </a:p>
          <a:p>
            <a:r>
              <a:rPr lang="en-US" sz="900" dirty="0"/>
              <a:t>Innovation Enterprise</a:t>
            </a:r>
          </a:p>
        </p:txBody>
      </p:sp>
    </p:spTree>
    <p:extLst>
      <p:ext uri="{BB962C8B-B14F-4D97-AF65-F5344CB8AC3E}">
        <p14:creationId xmlns:p14="http://schemas.microsoft.com/office/powerpoint/2010/main" val="1339112322"/>
      </p:ext>
    </p:extLst>
  </p:cSld>
  <p:clrMapOvr>
    <a:masterClrMapping/>
  </p:clrMapOvr>
  <p:transition spd="slow">
    <p:cut/>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F29F2F-4A02-4E2E-89C5-3E18EE2A6D79}"/>
              </a:ext>
            </a:extLst>
          </p:cNvPr>
          <p:cNvSpPr>
            <a:spLocks noGrp="1"/>
          </p:cNvSpPr>
          <p:nvPr>
            <p:ph type="title"/>
          </p:nvPr>
        </p:nvSpPr>
        <p:spPr>
          <a:xfrm>
            <a:off x="2716565" y="365126"/>
            <a:ext cx="6234487" cy="1325563"/>
          </a:xfrm>
        </p:spPr>
        <p:txBody>
          <a:bodyPr>
            <a:normAutofit/>
          </a:bodyPr>
          <a:lstStyle/>
          <a:p>
            <a:pPr algn="ctr"/>
            <a:r>
              <a:rPr lang="en-US" sz="4000" dirty="0">
                <a:hlinkClick r:id="rId2"/>
              </a:rPr>
              <a:t>Design Justice Principles</a:t>
            </a:r>
            <a:endParaRPr lang="en-US" sz="4000" dirty="0"/>
          </a:p>
        </p:txBody>
      </p:sp>
      <p:sp>
        <p:nvSpPr>
          <p:cNvPr id="4" name="Content Placeholder 3">
            <a:extLst>
              <a:ext uri="{FF2B5EF4-FFF2-40B4-BE49-F238E27FC236}">
                <a16:creationId xmlns:a16="http://schemas.microsoft.com/office/drawing/2014/main" id="{70545F17-2927-4300-99B8-319EDF92C0C3}"/>
              </a:ext>
            </a:extLst>
          </p:cNvPr>
          <p:cNvSpPr>
            <a:spLocks noGrp="1"/>
          </p:cNvSpPr>
          <p:nvPr>
            <p:ph sz="half" idx="2"/>
          </p:nvPr>
        </p:nvSpPr>
        <p:spPr>
          <a:xfrm>
            <a:off x="684609" y="2134103"/>
            <a:ext cx="3868340" cy="4402808"/>
          </a:xfrm>
        </p:spPr>
        <p:txBody>
          <a:bodyPr>
            <a:normAutofit fontScale="92500" lnSpcReduction="20000"/>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Use design to sustain, heal, and empower our communities, as well as to seek liberation from exploitative and oppressive systems.</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Center the voices of those who are directly impacted by the outcomes of the design process.</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Prioritize design’s impact on the community over the intentions of the designer.</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View change as emergent from an accountable, accessible, and collaborative process, rather than as a point at the end of a process. </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See the role of the designer as a facilitator rather than an expert.</a:t>
            </a:r>
          </a:p>
          <a:p>
            <a:endParaRPr lang="en-US" dirty="0"/>
          </a:p>
        </p:txBody>
      </p:sp>
      <p:sp>
        <p:nvSpPr>
          <p:cNvPr id="6" name="Content Placeholder 5">
            <a:extLst>
              <a:ext uri="{FF2B5EF4-FFF2-40B4-BE49-F238E27FC236}">
                <a16:creationId xmlns:a16="http://schemas.microsoft.com/office/drawing/2014/main" id="{8918B73A-6AC4-4AE1-B8F6-537637CBB66F}"/>
              </a:ext>
            </a:extLst>
          </p:cNvPr>
          <p:cNvSpPr>
            <a:spLocks noGrp="1"/>
          </p:cNvSpPr>
          <p:nvPr>
            <p:ph sz="quarter" idx="4"/>
          </p:nvPr>
        </p:nvSpPr>
        <p:spPr>
          <a:xfrm>
            <a:off x="4551653" y="2134103"/>
            <a:ext cx="3887391" cy="3684588"/>
          </a:xfrm>
        </p:spPr>
        <p:txBody>
          <a:bodyPr>
            <a:normAutofit fontScale="92500" lnSpcReduction="20000"/>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Believe that everyone is an expert based on their own lived experience, and that we all have unique and brilliant contributions to bring to a design process.</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Share design knowledge and tools with our communities.</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Work towards sustainable, community-led and controlled outcomes.</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Work towards non-exploitative solutions that reconnect us to the earth and to each other.</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Before seeking new design solutions, look for what is already working at the community level. Honor and uplift traditional, indigenous, and local knowledge and practices.</a:t>
            </a:r>
          </a:p>
          <a:p>
            <a:endParaRPr lang="en-US" dirty="0"/>
          </a:p>
        </p:txBody>
      </p:sp>
      <p:pic>
        <p:nvPicPr>
          <p:cNvPr id="5" name="Picture 4">
            <a:extLst>
              <a:ext uri="{FF2B5EF4-FFF2-40B4-BE49-F238E27FC236}">
                <a16:creationId xmlns:a16="http://schemas.microsoft.com/office/drawing/2014/main" id="{9DD40CE8-7694-4A78-B610-315DD204B3FD}"/>
              </a:ext>
            </a:extLst>
          </p:cNvPr>
          <p:cNvPicPr>
            <a:picLocks noChangeAspect="1"/>
          </p:cNvPicPr>
          <p:nvPr/>
        </p:nvPicPr>
        <p:blipFill>
          <a:blip r:embed="rId3"/>
          <a:stretch>
            <a:fillRect/>
          </a:stretch>
        </p:blipFill>
        <p:spPr>
          <a:xfrm>
            <a:off x="390617" y="177554"/>
            <a:ext cx="2325948" cy="1837678"/>
          </a:xfrm>
          <a:prstGeom prst="rect">
            <a:avLst/>
          </a:prstGeom>
        </p:spPr>
      </p:pic>
    </p:spTree>
    <p:extLst>
      <p:ext uri="{BB962C8B-B14F-4D97-AF65-F5344CB8AC3E}">
        <p14:creationId xmlns:p14="http://schemas.microsoft.com/office/powerpoint/2010/main" val="2041264316"/>
      </p:ext>
    </p:extLst>
  </p:cSld>
  <p:clrMapOvr>
    <a:masterClrMapping/>
  </p:clrMapOvr>
  <mc:AlternateContent xmlns:mc="http://schemas.openxmlformats.org/markup-compatibility/2006" xmlns:p14="http://schemas.microsoft.com/office/powerpoint/2010/main">
    <mc:Choice Requires="p14">
      <p:transition spd="slow" p14:dur="2000" advTm="55993"/>
    </mc:Choice>
    <mc:Fallback xmlns="">
      <p:transition spd="slow" advTm="55993"/>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a:extLst>
              <a:ext uri="{FF2B5EF4-FFF2-40B4-BE49-F238E27FC236}">
                <a16:creationId xmlns:a16="http://schemas.microsoft.com/office/drawing/2014/main" id="{829D3CC9-54DE-21F7-0BAA-AFE9AECB428F}"/>
              </a:ext>
            </a:extLst>
          </p:cNvPr>
          <p:cNvSpPr>
            <a:spLocks noGrp="1" noChangeArrowheads="1"/>
          </p:cNvSpPr>
          <p:nvPr>
            <p:ph type="title"/>
          </p:nvPr>
        </p:nvSpPr>
        <p:spPr>
          <a:xfrm>
            <a:off x="1219200" y="379083"/>
            <a:ext cx="6908800" cy="1016000"/>
          </a:xfrm>
        </p:spPr>
        <p:txBody>
          <a:bodyPr>
            <a:normAutofit fontScale="90000"/>
          </a:bodyPr>
          <a:lstStyle/>
          <a:p>
            <a:pPr>
              <a:defRPr/>
            </a:pPr>
            <a:r>
              <a:rPr lang="en-US" dirty="0"/>
              <a:t>Dimensions of Creative Process</a:t>
            </a:r>
          </a:p>
        </p:txBody>
      </p:sp>
      <p:sp>
        <p:nvSpPr>
          <p:cNvPr id="27651" name="Rectangle 3">
            <a:extLst>
              <a:ext uri="{FF2B5EF4-FFF2-40B4-BE49-F238E27FC236}">
                <a16:creationId xmlns:a16="http://schemas.microsoft.com/office/drawing/2014/main" id="{91E98449-0EE0-AFB0-59EE-DC5FEF018368}"/>
              </a:ext>
            </a:extLst>
          </p:cNvPr>
          <p:cNvSpPr>
            <a:spLocks noGrp="1" noChangeArrowheads="1"/>
          </p:cNvSpPr>
          <p:nvPr>
            <p:ph type="body" idx="1"/>
          </p:nvPr>
        </p:nvSpPr>
        <p:spPr>
          <a:xfrm>
            <a:off x="1320800" y="2616200"/>
            <a:ext cx="6705600" cy="3183467"/>
          </a:xfrm>
          <a:noFill/>
        </p:spPr>
        <p:txBody>
          <a:bodyPr/>
          <a:lstStyle/>
          <a:p>
            <a:r>
              <a:rPr lang="en-US" altLang="en-US" dirty="0"/>
              <a:t>Person</a:t>
            </a:r>
          </a:p>
          <a:p>
            <a:r>
              <a:rPr lang="en-US" altLang="en-US" dirty="0"/>
              <a:t>Process</a:t>
            </a:r>
          </a:p>
          <a:p>
            <a:r>
              <a:rPr lang="en-US" altLang="en-US" dirty="0"/>
              <a:t>Product</a:t>
            </a:r>
          </a:p>
          <a:p>
            <a:r>
              <a:rPr lang="en-US" altLang="en-US" dirty="0"/>
              <a:t>Environment</a:t>
            </a:r>
          </a:p>
        </p:txBody>
      </p:sp>
      <p:sp>
        <p:nvSpPr>
          <p:cNvPr id="27652" name="Text Box 4">
            <a:extLst>
              <a:ext uri="{FF2B5EF4-FFF2-40B4-BE49-F238E27FC236}">
                <a16:creationId xmlns:a16="http://schemas.microsoft.com/office/drawing/2014/main" id="{E5617408-5735-CF28-9185-6DEBD2DB37F0}"/>
              </a:ext>
            </a:extLst>
          </p:cNvPr>
          <p:cNvSpPr txBox="1">
            <a:spLocks noChangeArrowheads="1"/>
          </p:cNvSpPr>
          <p:nvPr/>
        </p:nvSpPr>
        <p:spPr bwMode="auto">
          <a:xfrm>
            <a:off x="237067" y="5590822"/>
            <a:ext cx="7332457" cy="6394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n-US" sz="1422" dirty="0"/>
              <a:t>Bessemer, S. &amp; Treffinger, D. (1981). Analysis of creative products: Review and synthesis.</a:t>
            </a:r>
          </a:p>
          <a:p>
            <a:r>
              <a:rPr lang="en-US" altLang="en-US" sz="1422" dirty="0"/>
              <a:t> Journal  of Creative Behavior. 15(3), 158-178</a:t>
            </a:r>
            <a:r>
              <a:rPr lang="en-US" altLang="en-US" sz="2133" dirty="0"/>
              <a:t>.</a:t>
            </a:r>
          </a:p>
        </p:txBody>
      </p:sp>
      <p:pic>
        <p:nvPicPr>
          <p:cNvPr id="2" name="Picture 1">
            <a:extLst>
              <a:ext uri="{FF2B5EF4-FFF2-40B4-BE49-F238E27FC236}">
                <a16:creationId xmlns:a16="http://schemas.microsoft.com/office/drawing/2014/main" id="{6CD95BF5-9AF8-BB82-E036-0269846114B8}"/>
              </a:ext>
            </a:extLst>
          </p:cNvPr>
          <p:cNvPicPr>
            <a:picLocks noChangeAspect="1"/>
          </p:cNvPicPr>
          <p:nvPr/>
        </p:nvPicPr>
        <p:blipFill>
          <a:blip r:embed="rId3"/>
          <a:stretch>
            <a:fillRect/>
          </a:stretch>
        </p:blipFill>
        <p:spPr>
          <a:xfrm>
            <a:off x="3700731" y="1905001"/>
            <a:ext cx="5042299" cy="3581400"/>
          </a:xfrm>
          <a:prstGeom prst="rect">
            <a:avLst/>
          </a:prstGeom>
        </p:spPr>
      </p:pic>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838200" y="457200"/>
            <a:ext cx="7239000" cy="857250"/>
          </a:xfrm>
        </p:spPr>
        <p:txBody>
          <a:bodyPr>
            <a:normAutofit/>
          </a:bodyPr>
          <a:lstStyle/>
          <a:p>
            <a:pPr algn="ctr" eaLnBrk="1" hangingPunct="1"/>
            <a:r>
              <a:rPr lang="en-US" altLang="en-US" dirty="0"/>
              <a:t>Develop Foresight Leadership</a:t>
            </a:r>
          </a:p>
        </p:txBody>
      </p:sp>
      <p:graphicFrame>
        <p:nvGraphicFramePr>
          <p:cNvPr id="52229" name="Rectangle 3">
            <a:extLst>
              <a:ext uri="{FF2B5EF4-FFF2-40B4-BE49-F238E27FC236}">
                <a16:creationId xmlns:a16="http://schemas.microsoft.com/office/drawing/2014/main" id="{9E6A8599-D2A3-9B46-6FB2-B9323F17FE7C}"/>
              </a:ext>
            </a:extLst>
          </p:cNvPr>
          <p:cNvGraphicFramePr/>
          <p:nvPr/>
        </p:nvGraphicFramePr>
        <p:xfrm>
          <a:off x="541782" y="1524000"/>
          <a:ext cx="7116318"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544370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 name="Rectangle 12">
            <a:extLst>
              <a:ext uri="{FF2B5EF4-FFF2-40B4-BE49-F238E27FC236}">
                <a16:creationId xmlns:a16="http://schemas.microsoft.com/office/drawing/2014/main" id="{A254D376-7060-4491-9779-FC35E62F3F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DEF026B6-F329-45EB-850D-2CF7C5AF2324}"/>
              </a:ext>
            </a:extLst>
          </p:cNvPr>
          <p:cNvSpPr>
            <a:spLocks noGrp="1"/>
          </p:cNvSpPr>
          <p:nvPr>
            <p:ph type="title"/>
          </p:nvPr>
        </p:nvSpPr>
        <p:spPr>
          <a:xfrm>
            <a:off x="628650" y="5186423"/>
            <a:ext cx="7886700" cy="1114382"/>
          </a:xfrm>
        </p:spPr>
        <p:txBody>
          <a:bodyPr vert="horz" lIns="91440" tIns="45720" rIns="91440" bIns="45720" rtlCol="0" anchor="ctr">
            <a:normAutofit/>
          </a:bodyPr>
          <a:lstStyle/>
          <a:p>
            <a:pPr algn="ctr"/>
            <a:r>
              <a:rPr lang="en-US" altLang="en-US" sz="2500" dirty="0"/>
              <a:t>Actively Monitor Industry Trends, Forecasts, Disruptions</a:t>
            </a:r>
            <a:br>
              <a:rPr lang="en-US" altLang="en-US" sz="2500" dirty="0"/>
            </a:br>
            <a:endParaRPr lang="en-US" sz="2500" dirty="0"/>
          </a:p>
        </p:txBody>
      </p:sp>
      <p:pic>
        <p:nvPicPr>
          <p:cNvPr id="8" name="Content Placeholder 7" descr="A drawing of a person&#10;&#10;Description automatically generated">
            <a:extLst>
              <a:ext uri="{FF2B5EF4-FFF2-40B4-BE49-F238E27FC236}">
                <a16:creationId xmlns:a16="http://schemas.microsoft.com/office/drawing/2014/main" id="{9A838482-7CE3-4952-A05A-1D15FF6EC531}"/>
              </a:ext>
            </a:extLst>
          </p:cNvPr>
          <p:cNvPicPr>
            <a:picLocks noGrp="1" noChangeAspect="1"/>
          </p:cNvPicPr>
          <p:nvPr>
            <p:ph sz="half" idx="2"/>
          </p:nvPr>
        </p:nvPicPr>
        <p:blipFill rotWithShape="1">
          <a:blip r:embed="rId3">
            <a:extLst>
              <a:ext uri="{28A0092B-C50C-407E-A947-70E740481C1C}">
                <a14:useLocalDpi xmlns:a14="http://schemas.microsoft.com/office/drawing/2010/main" val="0"/>
              </a:ext>
            </a:extLst>
          </a:blip>
          <a:srcRect t="7804" b="2292"/>
          <a:stretch/>
        </p:blipFill>
        <p:spPr>
          <a:xfrm>
            <a:off x="20" y="10"/>
            <a:ext cx="9143980" cy="5014697"/>
          </a:xfrm>
          <a:prstGeom prst="rect">
            <a:avLst/>
          </a:prstGeom>
        </p:spPr>
      </p:pic>
    </p:spTree>
    <p:extLst>
      <p:ext uri="{BB962C8B-B14F-4D97-AF65-F5344CB8AC3E}">
        <p14:creationId xmlns:p14="http://schemas.microsoft.com/office/powerpoint/2010/main" val="31271125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0" y="-254480"/>
            <a:ext cx="9144000" cy="7112479"/>
          </a:xfrm>
        </p:spPr>
      </p:pic>
    </p:spTree>
    <p:extLst>
      <p:ext uri="{BB962C8B-B14F-4D97-AF65-F5344CB8AC3E}">
        <p14:creationId xmlns:p14="http://schemas.microsoft.com/office/powerpoint/2010/main" val="21402297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2">
            <a:extLst>
              <a:ext uri="{FF2B5EF4-FFF2-40B4-BE49-F238E27FC236}">
                <a16:creationId xmlns:a16="http://schemas.microsoft.com/office/drawing/2014/main" id="{BA4B06A8-DF20-424E-B985-7CE104443ED5}"/>
              </a:ext>
            </a:extLst>
          </p:cNvPr>
          <p:cNvSpPr>
            <a:spLocks noGrp="1" noChangeArrowheads="1"/>
          </p:cNvSpPr>
          <p:nvPr>
            <p:ph type="title"/>
          </p:nvPr>
        </p:nvSpPr>
        <p:spPr>
          <a:xfrm>
            <a:off x="138023" y="476250"/>
            <a:ext cx="9005977" cy="1276350"/>
          </a:xfrm>
          <a:noFill/>
        </p:spPr>
        <p:txBody>
          <a:bodyPr vert="horz" lIns="67866" tIns="33338" rIns="67866" bIns="33338" rtlCol="0" anchor="ctr">
            <a:normAutofit/>
          </a:bodyPr>
          <a:lstStyle/>
          <a:p>
            <a:pPr algn="ctr" eaLnBrk="1" hangingPunct="1"/>
            <a:r>
              <a:rPr lang="en-US" altLang="en-US" dirty="0">
                <a:solidFill>
                  <a:srgbClr val="C00000"/>
                </a:solidFill>
                <a:hlinkClick r:id="rId3"/>
              </a:rPr>
              <a:t>Appreciate the Use of Vision Based Scenarios</a:t>
            </a:r>
            <a:endParaRPr lang="en-US" altLang="en-US" dirty="0">
              <a:solidFill>
                <a:srgbClr val="C00000"/>
              </a:solidFill>
            </a:endParaRPr>
          </a:p>
        </p:txBody>
      </p:sp>
      <p:sp>
        <p:nvSpPr>
          <p:cNvPr id="130051" name="Rectangle 3">
            <a:extLst>
              <a:ext uri="{FF2B5EF4-FFF2-40B4-BE49-F238E27FC236}">
                <a16:creationId xmlns:a16="http://schemas.microsoft.com/office/drawing/2014/main" id="{19923FD7-5272-40C6-8214-BC4063D84C88}"/>
              </a:ext>
            </a:extLst>
          </p:cNvPr>
          <p:cNvSpPr>
            <a:spLocks noGrp="1" noChangeArrowheads="1"/>
          </p:cNvSpPr>
          <p:nvPr>
            <p:ph type="body" sz="half" idx="1"/>
          </p:nvPr>
        </p:nvSpPr>
        <p:spPr>
          <a:xfrm>
            <a:off x="252663" y="2057401"/>
            <a:ext cx="4258616" cy="3394472"/>
          </a:xfrm>
          <a:noFill/>
        </p:spPr>
        <p:txBody>
          <a:bodyPr vert="horz" lIns="67866" tIns="33338" rIns="67866" bIns="33338" rtlCol="0">
            <a:normAutofit/>
          </a:bodyPr>
          <a:lstStyle/>
          <a:p>
            <a:pPr eaLnBrk="1" hangingPunct="1">
              <a:buFontTx/>
              <a:buNone/>
            </a:pPr>
            <a:r>
              <a:rPr lang="en-US" altLang="en-US" dirty="0"/>
              <a:t>	A scenario is a method for telling a story about the future.  It can be based on reliable or speculative data.  </a:t>
            </a:r>
          </a:p>
        </p:txBody>
      </p:sp>
      <p:pic>
        <p:nvPicPr>
          <p:cNvPr id="5" name="Online Image Placeholder 4">
            <a:extLst>
              <a:ext uri="{FF2B5EF4-FFF2-40B4-BE49-F238E27FC236}">
                <a16:creationId xmlns:a16="http://schemas.microsoft.com/office/drawing/2014/main" id="{6679A44B-AF2F-443C-A046-0360EDF10B46}"/>
              </a:ext>
            </a:extLst>
          </p:cNvPr>
          <p:cNvPicPr>
            <a:picLocks noGrp="1" noChangeAspect="1"/>
          </p:cNvPicPr>
          <p:nvPr>
            <p:ph type="clipArt" sz="half" idx="2"/>
          </p:nvPr>
        </p:nvPicPr>
        <p:blipFill>
          <a:blip r:embed="rId4" cstate="print">
            <a:extLst>
              <a:ext uri="{28A0092B-C50C-407E-A947-70E740481C1C}">
                <a14:useLocalDpi xmlns:a14="http://schemas.microsoft.com/office/drawing/2010/main" val="0"/>
              </a:ext>
            </a:extLst>
          </a:blip>
          <a:stretch>
            <a:fillRect/>
          </a:stretch>
        </p:blipFill>
        <p:spPr>
          <a:xfrm>
            <a:off x="4511278" y="2057401"/>
            <a:ext cx="4101590" cy="3282350"/>
          </a:xfrm>
        </p:spPr>
      </p:pic>
    </p:spTree>
    <p:extLst>
      <p:ext uri="{BB962C8B-B14F-4D97-AF65-F5344CB8AC3E}">
        <p14:creationId xmlns:p14="http://schemas.microsoft.com/office/powerpoint/2010/main" val="1751531933"/>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89C4B-AEDD-488D-8BBF-747CE8E14965}"/>
              </a:ext>
            </a:extLst>
          </p:cNvPr>
          <p:cNvSpPr>
            <a:spLocks noGrp="1"/>
          </p:cNvSpPr>
          <p:nvPr>
            <p:ph type="title"/>
          </p:nvPr>
        </p:nvSpPr>
        <p:spPr>
          <a:xfrm>
            <a:off x="457200" y="0"/>
            <a:ext cx="8229600" cy="857250"/>
          </a:xfrm>
        </p:spPr>
        <p:txBody>
          <a:bodyPr/>
          <a:lstStyle/>
          <a:p>
            <a:pPr algn="ctr"/>
            <a:r>
              <a:rPr lang="en-US" dirty="0">
                <a:hlinkClick r:id="rId3"/>
              </a:rPr>
              <a:t>Health and Health Care 2032</a:t>
            </a:r>
            <a:endParaRPr lang="en-US" dirty="0"/>
          </a:p>
        </p:txBody>
      </p:sp>
      <p:pic>
        <p:nvPicPr>
          <p:cNvPr id="7" name="Picture 6">
            <a:extLst>
              <a:ext uri="{FF2B5EF4-FFF2-40B4-BE49-F238E27FC236}">
                <a16:creationId xmlns:a16="http://schemas.microsoft.com/office/drawing/2014/main" id="{1FFFC5E1-14FC-44B0-92FC-655B4AEECAF6}"/>
              </a:ext>
            </a:extLst>
          </p:cNvPr>
          <p:cNvPicPr>
            <a:picLocks noChangeAspect="1"/>
          </p:cNvPicPr>
          <p:nvPr/>
        </p:nvPicPr>
        <p:blipFill>
          <a:blip r:embed="rId4"/>
          <a:stretch>
            <a:fillRect/>
          </a:stretch>
        </p:blipFill>
        <p:spPr>
          <a:xfrm>
            <a:off x="152400" y="982219"/>
            <a:ext cx="4191000" cy="2952750"/>
          </a:xfrm>
          <a:prstGeom prst="rect">
            <a:avLst/>
          </a:prstGeom>
        </p:spPr>
      </p:pic>
      <p:pic>
        <p:nvPicPr>
          <p:cNvPr id="8" name="Picture 7">
            <a:extLst>
              <a:ext uri="{FF2B5EF4-FFF2-40B4-BE49-F238E27FC236}">
                <a16:creationId xmlns:a16="http://schemas.microsoft.com/office/drawing/2014/main" id="{56FB224A-65B4-4572-A0D8-1D180DB791AF}"/>
              </a:ext>
            </a:extLst>
          </p:cNvPr>
          <p:cNvPicPr>
            <a:picLocks noChangeAspect="1"/>
          </p:cNvPicPr>
          <p:nvPr/>
        </p:nvPicPr>
        <p:blipFill>
          <a:blip r:embed="rId5"/>
          <a:stretch>
            <a:fillRect/>
          </a:stretch>
        </p:blipFill>
        <p:spPr>
          <a:xfrm>
            <a:off x="4495800" y="982219"/>
            <a:ext cx="4648200" cy="2800350"/>
          </a:xfrm>
          <a:prstGeom prst="rect">
            <a:avLst/>
          </a:prstGeom>
        </p:spPr>
      </p:pic>
      <p:pic>
        <p:nvPicPr>
          <p:cNvPr id="9" name="Picture 8">
            <a:extLst>
              <a:ext uri="{FF2B5EF4-FFF2-40B4-BE49-F238E27FC236}">
                <a16:creationId xmlns:a16="http://schemas.microsoft.com/office/drawing/2014/main" id="{455484C9-2F88-4AF4-A4A0-4366298D0098}"/>
              </a:ext>
            </a:extLst>
          </p:cNvPr>
          <p:cNvPicPr>
            <a:picLocks noChangeAspect="1"/>
          </p:cNvPicPr>
          <p:nvPr/>
        </p:nvPicPr>
        <p:blipFill>
          <a:blip r:embed="rId6"/>
          <a:stretch>
            <a:fillRect/>
          </a:stretch>
        </p:blipFill>
        <p:spPr>
          <a:xfrm>
            <a:off x="0" y="3886200"/>
            <a:ext cx="4495800" cy="2871216"/>
          </a:xfrm>
          <a:prstGeom prst="rect">
            <a:avLst/>
          </a:prstGeom>
        </p:spPr>
      </p:pic>
      <p:pic>
        <p:nvPicPr>
          <p:cNvPr id="10" name="Picture 9">
            <a:extLst>
              <a:ext uri="{FF2B5EF4-FFF2-40B4-BE49-F238E27FC236}">
                <a16:creationId xmlns:a16="http://schemas.microsoft.com/office/drawing/2014/main" id="{CA132A5F-71B3-4D01-AFF5-9721228F62AF}"/>
              </a:ext>
            </a:extLst>
          </p:cNvPr>
          <p:cNvPicPr>
            <a:picLocks noChangeAspect="1"/>
          </p:cNvPicPr>
          <p:nvPr/>
        </p:nvPicPr>
        <p:blipFill>
          <a:blip r:embed="rId7"/>
          <a:stretch>
            <a:fillRect/>
          </a:stretch>
        </p:blipFill>
        <p:spPr>
          <a:xfrm>
            <a:off x="4495800" y="3733800"/>
            <a:ext cx="4495800" cy="3023616"/>
          </a:xfrm>
          <a:prstGeom prst="rect">
            <a:avLst/>
          </a:prstGeom>
        </p:spPr>
      </p:pic>
    </p:spTree>
    <p:extLst>
      <p:ext uri="{BB962C8B-B14F-4D97-AF65-F5344CB8AC3E}">
        <p14:creationId xmlns:p14="http://schemas.microsoft.com/office/powerpoint/2010/main" val="64890323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hlinkClick r:id="rId3"/>
              </a:rPr>
              <a:t>Human Service 2035</a:t>
            </a:r>
            <a:endParaRPr lang="en-US" dirty="0"/>
          </a:p>
        </p:txBody>
      </p:sp>
      <p:sp>
        <p:nvSpPr>
          <p:cNvPr id="5" name="Content Placeholder 4"/>
          <p:cNvSpPr>
            <a:spLocks noGrp="1"/>
          </p:cNvSpPr>
          <p:nvPr>
            <p:ph sz="half" idx="2"/>
          </p:nvPr>
        </p:nvSpPr>
        <p:spPr>
          <a:xfrm>
            <a:off x="42135" y="1611312"/>
            <a:ext cx="3920265" cy="3951288"/>
          </a:xfrm>
        </p:spPr>
        <p:txBody>
          <a:bodyPr>
            <a:noAutofit/>
          </a:bodyPr>
          <a:lstStyle/>
          <a:p>
            <a:r>
              <a:rPr lang="en-US" sz="1200" dirty="0">
                <a:latin typeface="Arial" panose="020B0604020202020204" pitchFamily="34" charset="0"/>
              </a:rPr>
              <a:t>Scenario 1: Reductions and Rebounds (Expectable) - Assumes a period of likely human service cuts during the 2017- 2021as well as the evolution of human service delivery, automation and the use of intelligent agents in all sectors of the economy along with expectable job loss. </a:t>
            </a:r>
          </a:p>
          <a:p>
            <a:endParaRPr lang="en-US" sz="1200" dirty="0">
              <a:latin typeface="Arial" panose="020B0604020202020204" pitchFamily="34" charset="0"/>
            </a:endParaRPr>
          </a:p>
          <a:p>
            <a:r>
              <a:rPr lang="en-US" sz="1200" dirty="0">
                <a:latin typeface="Arial" panose="020B0604020202020204" pitchFamily="34" charset="0"/>
              </a:rPr>
              <a:t>Scenario 2: Navigating Unending Challenges (Challenging) considers some key things that “could go wrong” (including another great recession, funding cuts). </a:t>
            </a:r>
          </a:p>
          <a:p>
            <a:endParaRPr lang="en-US" sz="1200" dirty="0">
              <a:latin typeface="Arial" panose="020B0604020202020204" pitchFamily="34" charset="0"/>
            </a:endParaRPr>
          </a:p>
          <a:p>
            <a:r>
              <a:rPr lang="en-US" sz="1200" dirty="0">
                <a:latin typeface="Arial" panose="020B0604020202020204" pitchFamily="34" charset="0"/>
              </a:rPr>
              <a:t>Scenario 3: Building Human Potential (Visionary) - Explores human progress in attitudes; technology including “abundance advances,” and policy. </a:t>
            </a:r>
          </a:p>
          <a:p>
            <a:endParaRPr lang="en-US" sz="1200" dirty="0">
              <a:latin typeface="Arial" panose="020B0604020202020204" pitchFamily="34" charset="0"/>
            </a:endParaRPr>
          </a:p>
          <a:p>
            <a:r>
              <a:rPr lang="en-US" sz="1200" dirty="0">
                <a:latin typeface="Arial" panose="020B0604020202020204" pitchFamily="34" charset="0"/>
              </a:rPr>
              <a:t>Scenario 4: Thriving Communities (Visionary) --successful changes in attitudes, technology including job loss to automation, policy transformations, and the “abundance advances</a:t>
            </a:r>
            <a:r>
              <a:rPr lang="en-US" sz="1200" dirty="0"/>
              <a:t>”. </a:t>
            </a:r>
          </a:p>
        </p:txBody>
      </p:sp>
      <p:sp>
        <p:nvSpPr>
          <p:cNvPr id="3" name="TextBox 2"/>
          <p:cNvSpPr txBox="1"/>
          <p:nvPr/>
        </p:nvSpPr>
        <p:spPr>
          <a:xfrm>
            <a:off x="1371600" y="2209800"/>
            <a:ext cx="4343400" cy="369332"/>
          </a:xfrm>
          <a:prstGeom prst="rect">
            <a:avLst/>
          </a:prstGeom>
          <a:noFill/>
        </p:spPr>
        <p:txBody>
          <a:bodyPr wrap="square" rtlCol="0">
            <a:spAutoFit/>
          </a:bodyPr>
          <a:lstStyle/>
          <a:p>
            <a:endParaRPr lang="en-US" dirty="0"/>
          </a:p>
        </p:txBody>
      </p:sp>
      <p:pic>
        <p:nvPicPr>
          <p:cNvPr id="4" name="Picture 3">
            <a:extLst>
              <a:ext uri="{FF2B5EF4-FFF2-40B4-BE49-F238E27FC236}">
                <a16:creationId xmlns:a16="http://schemas.microsoft.com/office/drawing/2014/main" id="{456BBAA8-D8B5-43BC-B2BA-DC1731CC133E}"/>
              </a:ext>
            </a:extLst>
          </p:cNvPr>
          <p:cNvPicPr>
            <a:picLocks noChangeAspect="1"/>
          </p:cNvPicPr>
          <p:nvPr/>
        </p:nvPicPr>
        <p:blipFill>
          <a:blip r:embed="rId4"/>
          <a:stretch>
            <a:fillRect/>
          </a:stretch>
        </p:blipFill>
        <p:spPr>
          <a:xfrm>
            <a:off x="4873428" y="1611312"/>
            <a:ext cx="3310451" cy="4570032"/>
          </a:xfrm>
          <a:prstGeom prst="rect">
            <a:avLst/>
          </a:prstGeom>
        </p:spPr>
      </p:pic>
    </p:spTree>
    <p:extLst>
      <p:ext uri="{BB962C8B-B14F-4D97-AF65-F5344CB8AC3E}">
        <p14:creationId xmlns:p14="http://schemas.microsoft.com/office/powerpoint/2010/main" val="903200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PhAnim="0">
  <p:cSld>
    <p:bg>
      <p:bgPr>
        <a:solidFill>
          <a:schemeClr val="bg1"/>
        </a:solidFill>
        <a:effectLst/>
      </p:bgPr>
    </p:bg>
    <p:spTree>
      <p:nvGrpSpPr>
        <p:cNvPr id="1" name=""/>
        <p:cNvGrpSpPr/>
        <p:nvPr/>
      </p:nvGrpSpPr>
      <p:grpSpPr>
        <a:xfrm>
          <a:off x="0" y="0"/>
          <a:ext cx="0" cy="0"/>
          <a:chOff x="0" y="0"/>
          <a:chExt cx="0" cy="0"/>
        </a:xfrm>
      </p:grpSpPr>
      <p:sp useBgFill="1">
        <p:nvSpPr>
          <p:cNvPr id="134151" name="Rectangle 13415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286"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 name="Content Placeholder 12">
            <a:extLst>
              <a:ext uri="{FF2B5EF4-FFF2-40B4-BE49-F238E27FC236}">
                <a16:creationId xmlns:a16="http://schemas.microsoft.com/office/drawing/2014/main" id="{874C8083-B02D-41D1-A647-87817AC68458}"/>
              </a:ext>
            </a:extLst>
          </p:cNvPr>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9056"/>
          <a:stretch/>
        </p:blipFill>
        <p:spPr>
          <a:xfrm>
            <a:off x="1891767" y="10"/>
            <a:ext cx="7252231" cy="6857990"/>
          </a:xfrm>
          <a:prstGeom prst="rect">
            <a:avLst/>
          </a:prstGeom>
        </p:spPr>
      </p:pic>
      <p:sp>
        <p:nvSpPr>
          <p:cNvPr id="134153" name="Rectangle 134152">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542696"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146" name="Rectangle 2">
            <a:extLst>
              <a:ext uri="{FF2B5EF4-FFF2-40B4-BE49-F238E27FC236}">
                <a16:creationId xmlns:a16="http://schemas.microsoft.com/office/drawing/2014/main" id="{54C5D41C-FBAB-4FA0-B491-EE877771D10D}"/>
              </a:ext>
            </a:extLst>
          </p:cNvPr>
          <p:cNvSpPr>
            <a:spLocks noGrp="1" noChangeArrowheads="1"/>
          </p:cNvSpPr>
          <p:nvPr>
            <p:ph type="title"/>
          </p:nvPr>
        </p:nvSpPr>
        <p:spPr>
          <a:xfrm>
            <a:off x="628650" y="365125"/>
            <a:ext cx="2866641" cy="1899912"/>
          </a:xfrm>
        </p:spPr>
        <p:txBody>
          <a:bodyPr vert="horz" lIns="91440" tIns="45720" rIns="91440" bIns="45720" rtlCol="0" anchor="ctr">
            <a:normAutofit/>
          </a:bodyPr>
          <a:lstStyle/>
          <a:p>
            <a:r>
              <a:rPr lang="en-US" altLang="en-US" sz="2700" dirty="0"/>
              <a:t>Stimulate Strategic Conversations Looking Backwards from the Future</a:t>
            </a:r>
          </a:p>
        </p:txBody>
      </p:sp>
      <p:sp>
        <p:nvSpPr>
          <p:cNvPr id="112643" name="Rectangle 3">
            <a:extLst>
              <a:ext uri="{FF2B5EF4-FFF2-40B4-BE49-F238E27FC236}">
                <a16:creationId xmlns:a16="http://schemas.microsoft.com/office/drawing/2014/main" id="{7069A53A-AC16-4626-AF7C-936564BB2035}"/>
              </a:ext>
            </a:extLst>
          </p:cNvPr>
          <p:cNvSpPr>
            <a:spLocks noGrp="1" noChangeArrowheads="1"/>
          </p:cNvSpPr>
          <p:nvPr>
            <p:ph type="body" sz="half" idx="1"/>
          </p:nvPr>
        </p:nvSpPr>
        <p:spPr>
          <a:xfrm>
            <a:off x="628650" y="2434201"/>
            <a:ext cx="2866641" cy="3742762"/>
          </a:xfrm>
        </p:spPr>
        <p:txBody>
          <a:bodyPr vert="horz" lIns="91440" tIns="45720" rIns="91440" bIns="45720" rtlCol="0">
            <a:normAutofit/>
          </a:bodyPr>
          <a:lstStyle/>
          <a:p>
            <a:r>
              <a:rPr lang="en-US" altLang="en-US" sz="1700" dirty="0"/>
              <a:t>How plausible does the scenario seem?</a:t>
            </a:r>
          </a:p>
          <a:p>
            <a:r>
              <a:rPr lang="en-US" altLang="en-US" sz="1700" dirty="0"/>
              <a:t>What thoughts does it suggest?</a:t>
            </a:r>
          </a:p>
          <a:p>
            <a:r>
              <a:rPr lang="en-US" altLang="en-US" sz="1700" dirty="0"/>
              <a:t>What feelings does it generate?</a:t>
            </a:r>
          </a:p>
        </p:txBody>
      </p:sp>
    </p:spTree>
    <p:extLst>
      <p:ext uri="{BB962C8B-B14F-4D97-AF65-F5344CB8AC3E}">
        <p14:creationId xmlns:p14="http://schemas.microsoft.com/office/powerpoint/2010/main" val="16818029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6201" name="Rectangle 136200">
            <a:extLst>
              <a:ext uri="{FF2B5EF4-FFF2-40B4-BE49-F238E27FC236}">
                <a16:creationId xmlns:a16="http://schemas.microsoft.com/office/drawing/2014/main" id="{955A2079-FA98-4876-80F0-72364A7D2E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3"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194" name="Rectangle 2">
            <a:extLst>
              <a:ext uri="{FF2B5EF4-FFF2-40B4-BE49-F238E27FC236}">
                <a16:creationId xmlns:a16="http://schemas.microsoft.com/office/drawing/2014/main" id="{607B5440-9A8E-47BF-8B6C-B5721C18D5AD}"/>
              </a:ext>
            </a:extLst>
          </p:cNvPr>
          <p:cNvSpPr>
            <a:spLocks noGrp="1" noChangeArrowheads="1"/>
          </p:cNvSpPr>
          <p:nvPr>
            <p:ph type="title"/>
          </p:nvPr>
        </p:nvSpPr>
        <p:spPr>
          <a:xfrm>
            <a:off x="628650" y="557188"/>
            <a:ext cx="7886700" cy="1133499"/>
          </a:xfrm>
        </p:spPr>
        <p:txBody>
          <a:bodyPr>
            <a:normAutofit/>
          </a:bodyPr>
          <a:lstStyle/>
          <a:p>
            <a:pPr algn="ctr" eaLnBrk="1" hangingPunct="1"/>
            <a:r>
              <a:rPr lang="en-US" altLang="en-US" sz="4500" dirty="0"/>
              <a:t>Strategic Conversations</a:t>
            </a:r>
          </a:p>
        </p:txBody>
      </p:sp>
      <p:graphicFrame>
        <p:nvGraphicFramePr>
          <p:cNvPr id="136197" name="Rectangle 3">
            <a:extLst>
              <a:ext uri="{FF2B5EF4-FFF2-40B4-BE49-F238E27FC236}">
                <a16:creationId xmlns:a16="http://schemas.microsoft.com/office/drawing/2014/main" id="{1F4CEC06-2AFD-9A7B-030D-BC4AE6912156}"/>
              </a:ext>
            </a:extLst>
          </p:cNvPr>
          <p:cNvGraphicFramePr/>
          <p:nvPr>
            <p:extLst>
              <p:ext uri="{D42A27DB-BD31-4B8C-83A1-F6EECF244321}">
                <p14:modId xmlns:p14="http://schemas.microsoft.com/office/powerpoint/2010/main" val="1675930030"/>
              </p:ext>
            </p:extLst>
          </p:nvPr>
        </p:nvGraphicFramePr>
        <p:xfrm>
          <a:off x="628650" y="1828800"/>
          <a:ext cx="7886700" cy="43525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6534761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838200" y="457200"/>
            <a:ext cx="7239000" cy="857250"/>
          </a:xfrm>
        </p:spPr>
        <p:txBody>
          <a:bodyPr>
            <a:normAutofit/>
          </a:bodyPr>
          <a:lstStyle/>
          <a:p>
            <a:pPr algn="ctr" eaLnBrk="1" hangingPunct="1"/>
            <a:r>
              <a:rPr lang="en-US" altLang="en-US" dirty="0"/>
              <a:t>Develop Foresight Leadership</a:t>
            </a:r>
          </a:p>
        </p:txBody>
      </p:sp>
      <p:graphicFrame>
        <p:nvGraphicFramePr>
          <p:cNvPr id="52239" name="Rectangle 3">
            <a:extLst>
              <a:ext uri="{FF2B5EF4-FFF2-40B4-BE49-F238E27FC236}">
                <a16:creationId xmlns:a16="http://schemas.microsoft.com/office/drawing/2014/main" id="{2EE560D1-2EA4-7164-8C95-0084312DBB5A}"/>
              </a:ext>
            </a:extLst>
          </p:cNvPr>
          <p:cNvGraphicFramePr/>
          <p:nvPr/>
        </p:nvGraphicFramePr>
        <p:xfrm>
          <a:off x="541782" y="1524000"/>
          <a:ext cx="7116318" cy="4267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59747859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95E07A31-C899-4F41-BB43-4091450F14BC}"/>
              </a:ext>
            </a:extLst>
          </p:cNvPr>
          <p:cNvPicPr>
            <a:picLocks noGrp="1" noChangeAspect="1"/>
          </p:cNvPicPr>
          <p:nvPr>
            <p:ph idx="1"/>
          </p:nvPr>
        </p:nvPicPr>
        <p:blipFill>
          <a:blip r:embed="rId3"/>
          <a:stretch>
            <a:fillRect/>
          </a:stretch>
        </p:blipFill>
        <p:spPr>
          <a:xfrm>
            <a:off x="1066800" y="1767836"/>
            <a:ext cx="2828789" cy="3749365"/>
          </a:xfrm>
          <a:prstGeom prst="rect">
            <a:avLst/>
          </a:prstGeom>
        </p:spPr>
      </p:pic>
      <p:pic>
        <p:nvPicPr>
          <p:cNvPr id="5" name="Picture 4">
            <a:extLst>
              <a:ext uri="{FF2B5EF4-FFF2-40B4-BE49-F238E27FC236}">
                <a16:creationId xmlns:a16="http://schemas.microsoft.com/office/drawing/2014/main" id="{613CE02C-F562-47DB-9CB6-9A6D59D39D57}"/>
              </a:ext>
            </a:extLst>
          </p:cNvPr>
          <p:cNvPicPr>
            <a:picLocks noChangeAspect="1"/>
          </p:cNvPicPr>
          <p:nvPr/>
        </p:nvPicPr>
        <p:blipFill>
          <a:blip r:embed="rId4"/>
          <a:stretch>
            <a:fillRect/>
          </a:stretch>
        </p:blipFill>
        <p:spPr>
          <a:xfrm>
            <a:off x="4343400" y="1767836"/>
            <a:ext cx="4090771" cy="3542043"/>
          </a:xfrm>
          <a:prstGeom prst="rect">
            <a:avLst/>
          </a:prstGeom>
        </p:spPr>
      </p:pic>
      <p:sp>
        <p:nvSpPr>
          <p:cNvPr id="7" name="Title 6">
            <a:extLst>
              <a:ext uri="{FF2B5EF4-FFF2-40B4-BE49-F238E27FC236}">
                <a16:creationId xmlns:a16="http://schemas.microsoft.com/office/drawing/2014/main" id="{DF24FDB4-D915-478C-A7F5-6EE0775E9D3A}"/>
              </a:ext>
            </a:extLst>
          </p:cNvPr>
          <p:cNvSpPr>
            <a:spLocks noGrp="1"/>
          </p:cNvSpPr>
          <p:nvPr>
            <p:ph type="title"/>
          </p:nvPr>
        </p:nvSpPr>
        <p:spPr/>
        <p:txBody>
          <a:bodyPr>
            <a:normAutofit fontScale="90000"/>
          </a:bodyPr>
          <a:lstStyle/>
          <a:p>
            <a:pPr algn="ctr"/>
            <a:r>
              <a:rPr lang="en-US" dirty="0"/>
              <a:t>Navigate Change With Appreciation, Influence and Control </a:t>
            </a:r>
          </a:p>
        </p:txBody>
      </p:sp>
      <p:sp>
        <p:nvSpPr>
          <p:cNvPr id="8" name="TextBox 7">
            <a:extLst>
              <a:ext uri="{FF2B5EF4-FFF2-40B4-BE49-F238E27FC236}">
                <a16:creationId xmlns:a16="http://schemas.microsoft.com/office/drawing/2014/main" id="{A90C1881-353F-498B-ACF3-B2A03A3CBFF4}"/>
              </a:ext>
            </a:extLst>
          </p:cNvPr>
          <p:cNvSpPr txBox="1"/>
          <p:nvPr/>
        </p:nvSpPr>
        <p:spPr>
          <a:xfrm>
            <a:off x="5029200" y="5654997"/>
            <a:ext cx="2945745" cy="369332"/>
          </a:xfrm>
          <a:prstGeom prst="rect">
            <a:avLst/>
          </a:prstGeom>
          <a:noFill/>
        </p:spPr>
        <p:txBody>
          <a:bodyPr wrap="square" rtlCol="0">
            <a:spAutoFit/>
          </a:bodyPr>
          <a:lstStyle/>
          <a:p>
            <a:r>
              <a:rPr lang="en-US" dirty="0">
                <a:hlinkClick r:id="rId5"/>
              </a:rPr>
              <a:t>The Creative Power of AIC</a:t>
            </a:r>
            <a:endParaRPr lang="en-US" dirty="0"/>
          </a:p>
        </p:txBody>
      </p:sp>
      <p:sp>
        <p:nvSpPr>
          <p:cNvPr id="2" name="TextBox 1">
            <a:extLst>
              <a:ext uri="{FF2B5EF4-FFF2-40B4-BE49-F238E27FC236}">
                <a16:creationId xmlns:a16="http://schemas.microsoft.com/office/drawing/2014/main" id="{56DE4C6B-F341-4BD6-9D97-0457CD55E079}"/>
              </a:ext>
            </a:extLst>
          </p:cNvPr>
          <p:cNvSpPr txBox="1"/>
          <p:nvPr/>
        </p:nvSpPr>
        <p:spPr>
          <a:xfrm>
            <a:off x="729392" y="5654997"/>
            <a:ext cx="3672800" cy="369332"/>
          </a:xfrm>
          <a:prstGeom prst="rect">
            <a:avLst/>
          </a:prstGeom>
          <a:noFill/>
        </p:spPr>
        <p:txBody>
          <a:bodyPr wrap="none" rtlCol="0">
            <a:spAutoFit/>
          </a:bodyPr>
          <a:lstStyle/>
          <a:p>
            <a:r>
              <a:rPr lang="en-US" dirty="0">
                <a:hlinkClick r:id="rId6"/>
              </a:rPr>
              <a:t>The Simplicity Beyond Complexity</a:t>
            </a:r>
            <a:endParaRPr lang="en-US" dirty="0"/>
          </a:p>
        </p:txBody>
      </p:sp>
    </p:spTree>
    <p:extLst>
      <p:ext uri="{BB962C8B-B14F-4D97-AF65-F5344CB8AC3E}">
        <p14:creationId xmlns:p14="http://schemas.microsoft.com/office/powerpoint/2010/main" val="281221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8681" name="Rectangle 2868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602" name="Rectangle 2">
            <a:extLst>
              <a:ext uri="{FF2B5EF4-FFF2-40B4-BE49-F238E27FC236}">
                <a16:creationId xmlns:a16="http://schemas.microsoft.com/office/drawing/2014/main" id="{6A7E6AD3-D34C-E58F-5EE8-697FA996C687}"/>
              </a:ext>
            </a:extLst>
          </p:cNvPr>
          <p:cNvSpPr>
            <a:spLocks noGrp="1" noChangeArrowheads="1"/>
          </p:cNvSpPr>
          <p:nvPr>
            <p:ph type="title"/>
          </p:nvPr>
        </p:nvSpPr>
        <p:spPr>
          <a:xfrm>
            <a:off x="480060" y="325369"/>
            <a:ext cx="3276451" cy="1956841"/>
          </a:xfrm>
        </p:spPr>
        <p:txBody>
          <a:bodyPr anchor="b">
            <a:normAutofit/>
          </a:bodyPr>
          <a:lstStyle/>
          <a:p>
            <a:pPr>
              <a:defRPr/>
            </a:pPr>
            <a:r>
              <a:rPr lang="en-US" sz="4700" dirty="0"/>
              <a:t>Creative Individuals</a:t>
            </a:r>
          </a:p>
        </p:txBody>
      </p:sp>
      <p:sp>
        <p:nvSpPr>
          <p:cNvPr id="2868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060" y="2586994"/>
            <a:ext cx="2606040" cy="18288"/>
          </a:xfrm>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 name="connsiteX0" fmla="*/ 0 w 2606040"/>
              <a:gd name="connsiteY0" fmla="*/ 0 h 18288"/>
              <a:gd name="connsiteX1" fmla="*/ 599389 w 2606040"/>
              <a:gd name="connsiteY1" fmla="*/ 0 h 18288"/>
              <a:gd name="connsiteX2" fmla="*/ 1303020 w 2606040"/>
              <a:gd name="connsiteY2" fmla="*/ 0 h 18288"/>
              <a:gd name="connsiteX3" fmla="*/ 1876349 w 2606040"/>
              <a:gd name="connsiteY3" fmla="*/ 0 h 18288"/>
              <a:gd name="connsiteX4" fmla="*/ 2606040 w 2606040"/>
              <a:gd name="connsiteY4" fmla="*/ 0 h 18288"/>
              <a:gd name="connsiteX5" fmla="*/ 2606040 w 2606040"/>
              <a:gd name="connsiteY5" fmla="*/ 18288 h 18288"/>
              <a:gd name="connsiteX6" fmla="*/ 1980590 w 2606040"/>
              <a:gd name="connsiteY6" fmla="*/ 18288 h 18288"/>
              <a:gd name="connsiteX7" fmla="*/ 1276960 w 2606040"/>
              <a:gd name="connsiteY7" fmla="*/ 18288 h 18288"/>
              <a:gd name="connsiteX8" fmla="*/ 65151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11079" y="-22080"/>
                  <a:pt x="479378" y="-26537"/>
                  <a:pt x="625450" y="0"/>
                </a:cubicBezTo>
                <a:cubicBezTo>
                  <a:pt x="925937" y="-4758"/>
                  <a:pt x="973176" y="15739"/>
                  <a:pt x="1224839" y="0"/>
                </a:cubicBezTo>
                <a:cubicBezTo>
                  <a:pt x="1479663" y="-11328"/>
                  <a:pt x="1566636" y="18697"/>
                  <a:pt x="1824228" y="0"/>
                </a:cubicBezTo>
                <a:cubicBezTo>
                  <a:pt x="2086799" y="-72665"/>
                  <a:pt x="2306223" y="-891"/>
                  <a:pt x="2606040" y="0"/>
                </a:cubicBezTo>
                <a:cubicBezTo>
                  <a:pt x="2606645" y="4461"/>
                  <a:pt x="2607031" y="13181"/>
                  <a:pt x="2606040" y="18288"/>
                </a:cubicBezTo>
                <a:cubicBezTo>
                  <a:pt x="2260204" y="29342"/>
                  <a:pt x="2175708" y="5614"/>
                  <a:pt x="1902409" y="18288"/>
                </a:cubicBezTo>
                <a:cubicBezTo>
                  <a:pt x="1638502" y="41064"/>
                  <a:pt x="1460923" y="-16269"/>
                  <a:pt x="1276960" y="18288"/>
                </a:cubicBezTo>
                <a:cubicBezTo>
                  <a:pt x="1057717" y="14361"/>
                  <a:pt x="867956" y="2320"/>
                  <a:pt x="677570" y="18288"/>
                </a:cubicBezTo>
                <a:cubicBezTo>
                  <a:pt x="457951" y="33373"/>
                  <a:pt x="189752" y="55388"/>
                  <a:pt x="0" y="18288"/>
                </a:cubicBezTo>
                <a:cubicBezTo>
                  <a:pt x="1586" y="13022"/>
                  <a:pt x="-95" y="4569"/>
                  <a:pt x="0" y="0"/>
                </a:cubicBezTo>
                <a:close/>
              </a:path>
              <a:path w="2606040" h="18288" stroke="0" extrusionOk="0">
                <a:moveTo>
                  <a:pt x="0" y="0"/>
                </a:moveTo>
                <a:cubicBezTo>
                  <a:pt x="172759" y="3236"/>
                  <a:pt x="361166" y="-13413"/>
                  <a:pt x="599389" y="0"/>
                </a:cubicBezTo>
                <a:cubicBezTo>
                  <a:pt x="841226" y="37042"/>
                  <a:pt x="968991" y="14587"/>
                  <a:pt x="1303020" y="0"/>
                </a:cubicBezTo>
                <a:cubicBezTo>
                  <a:pt x="1643101" y="-7120"/>
                  <a:pt x="1717813" y="7213"/>
                  <a:pt x="1876349" y="0"/>
                </a:cubicBezTo>
                <a:cubicBezTo>
                  <a:pt x="2036762" y="-14138"/>
                  <a:pt x="2426397" y="-4451"/>
                  <a:pt x="2606040" y="0"/>
                </a:cubicBezTo>
                <a:cubicBezTo>
                  <a:pt x="2606314" y="8448"/>
                  <a:pt x="2606550" y="14527"/>
                  <a:pt x="2606040" y="18288"/>
                </a:cubicBezTo>
                <a:cubicBezTo>
                  <a:pt x="2344840" y="2643"/>
                  <a:pt x="2192043" y="7399"/>
                  <a:pt x="1980590" y="18288"/>
                </a:cubicBezTo>
                <a:cubicBezTo>
                  <a:pt x="1783984" y="-9745"/>
                  <a:pt x="1487673" y="45908"/>
                  <a:pt x="1276960" y="18288"/>
                </a:cubicBezTo>
                <a:cubicBezTo>
                  <a:pt x="1088134" y="-41257"/>
                  <a:pt x="877974" y="49968"/>
                  <a:pt x="651510" y="18288"/>
                </a:cubicBezTo>
                <a:cubicBezTo>
                  <a:pt x="430798" y="-27764"/>
                  <a:pt x="132889" y="-33467"/>
                  <a:pt x="0" y="18288"/>
                </a:cubicBezTo>
                <a:cubicBezTo>
                  <a:pt x="212" y="10845"/>
                  <a:pt x="-833" y="6193"/>
                  <a:pt x="0" y="0"/>
                </a:cubicBezTo>
                <a:close/>
              </a:path>
              <a:path w="2606040" h="18288" fill="none" stroke="0" extrusionOk="0">
                <a:moveTo>
                  <a:pt x="0" y="0"/>
                </a:moveTo>
                <a:cubicBezTo>
                  <a:pt x="202328" y="-14716"/>
                  <a:pt x="332722" y="-11499"/>
                  <a:pt x="625450" y="0"/>
                </a:cubicBezTo>
                <a:cubicBezTo>
                  <a:pt x="927712" y="6878"/>
                  <a:pt x="971143" y="7084"/>
                  <a:pt x="1224839" y="0"/>
                </a:cubicBezTo>
                <a:cubicBezTo>
                  <a:pt x="1477775" y="-16815"/>
                  <a:pt x="1569904" y="19146"/>
                  <a:pt x="1824228" y="0"/>
                </a:cubicBezTo>
                <a:cubicBezTo>
                  <a:pt x="2055206" y="24867"/>
                  <a:pt x="2317192" y="-62872"/>
                  <a:pt x="2606040" y="0"/>
                </a:cubicBezTo>
                <a:cubicBezTo>
                  <a:pt x="2606166" y="3680"/>
                  <a:pt x="2606905" y="11461"/>
                  <a:pt x="2606040" y="18288"/>
                </a:cubicBezTo>
                <a:cubicBezTo>
                  <a:pt x="2234648" y="26976"/>
                  <a:pt x="2180202" y="-10361"/>
                  <a:pt x="1902409" y="18288"/>
                </a:cubicBezTo>
                <a:cubicBezTo>
                  <a:pt x="1635562" y="47194"/>
                  <a:pt x="1477339" y="4794"/>
                  <a:pt x="1276960" y="18288"/>
                </a:cubicBezTo>
                <a:cubicBezTo>
                  <a:pt x="1058094" y="66922"/>
                  <a:pt x="904206" y="-20636"/>
                  <a:pt x="677570" y="18288"/>
                </a:cubicBezTo>
                <a:cubicBezTo>
                  <a:pt x="485746" y="14713"/>
                  <a:pt x="195925" y="33005"/>
                  <a:pt x="0" y="18288"/>
                </a:cubicBezTo>
                <a:cubicBezTo>
                  <a:pt x="1168" y="12774"/>
                  <a:pt x="-229" y="3745"/>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custGeom>
                    <a:avLst/>
                    <a:gdLst>
                      <a:gd name="connsiteX0" fmla="*/ 0 w 2606040"/>
                      <a:gd name="connsiteY0" fmla="*/ 0 h 18288"/>
                      <a:gd name="connsiteX1" fmla="*/ 625450 w 2606040"/>
                      <a:gd name="connsiteY1" fmla="*/ 0 h 18288"/>
                      <a:gd name="connsiteX2" fmla="*/ 1224839 w 2606040"/>
                      <a:gd name="connsiteY2" fmla="*/ 0 h 18288"/>
                      <a:gd name="connsiteX3" fmla="*/ 1824228 w 2606040"/>
                      <a:gd name="connsiteY3" fmla="*/ 0 h 18288"/>
                      <a:gd name="connsiteX4" fmla="*/ 2606040 w 2606040"/>
                      <a:gd name="connsiteY4" fmla="*/ 0 h 18288"/>
                      <a:gd name="connsiteX5" fmla="*/ 2606040 w 2606040"/>
                      <a:gd name="connsiteY5" fmla="*/ 18288 h 18288"/>
                      <a:gd name="connsiteX6" fmla="*/ 1902409 w 2606040"/>
                      <a:gd name="connsiteY6" fmla="*/ 18288 h 18288"/>
                      <a:gd name="connsiteX7" fmla="*/ 1276960 w 2606040"/>
                      <a:gd name="connsiteY7" fmla="*/ 18288 h 18288"/>
                      <a:gd name="connsiteX8" fmla="*/ 677570 w 2606040"/>
                      <a:gd name="connsiteY8" fmla="*/ 18288 h 18288"/>
                      <a:gd name="connsiteX9" fmla="*/ 0 w 2606040"/>
                      <a:gd name="connsiteY9" fmla="*/ 18288 h 18288"/>
                      <a:gd name="connsiteX10" fmla="*/ 0 w 2606040"/>
                      <a:gd name="connsiteY10"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606040" h="18288" fill="none" extrusionOk="0">
                        <a:moveTo>
                          <a:pt x="0" y="0"/>
                        </a:moveTo>
                        <a:cubicBezTo>
                          <a:pt x="266776" y="-600"/>
                          <a:pt x="322756" y="3201"/>
                          <a:pt x="625450" y="0"/>
                        </a:cubicBezTo>
                        <a:cubicBezTo>
                          <a:pt x="928144" y="-3201"/>
                          <a:pt x="968141" y="9269"/>
                          <a:pt x="1224839" y="0"/>
                        </a:cubicBezTo>
                        <a:cubicBezTo>
                          <a:pt x="1481537" y="-9269"/>
                          <a:pt x="1569059" y="21947"/>
                          <a:pt x="1824228" y="0"/>
                        </a:cubicBezTo>
                        <a:cubicBezTo>
                          <a:pt x="2079397" y="-21947"/>
                          <a:pt x="2326053" y="-10194"/>
                          <a:pt x="2606040" y="0"/>
                        </a:cubicBezTo>
                        <a:cubicBezTo>
                          <a:pt x="2605462" y="4771"/>
                          <a:pt x="2606793" y="12323"/>
                          <a:pt x="2606040" y="18288"/>
                        </a:cubicBezTo>
                        <a:cubicBezTo>
                          <a:pt x="2256758" y="31410"/>
                          <a:pt x="2173673" y="-12878"/>
                          <a:pt x="1902409" y="18288"/>
                        </a:cubicBezTo>
                        <a:cubicBezTo>
                          <a:pt x="1631145" y="49454"/>
                          <a:pt x="1461378" y="5466"/>
                          <a:pt x="1276960" y="18288"/>
                        </a:cubicBezTo>
                        <a:cubicBezTo>
                          <a:pt x="1092542" y="31110"/>
                          <a:pt x="890442" y="13213"/>
                          <a:pt x="677570" y="18288"/>
                        </a:cubicBezTo>
                        <a:cubicBezTo>
                          <a:pt x="464698" y="23364"/>
                          <a:pt x="187648" y="35837"/>
                          <a:pt x="0" y="18288"/>
                        </a:cubicBezTo>
                        <a:cubicBezTo>
                          <a:pt x="841" y="12879"/>
                          <a:pt x="-726" y="3977"/>
                          <a:pt x="0" y="0"/>
                        </a:cubicBezTo>
                        <a:close/>
                      </a:path>
                      <a:path w="2606040" h="18288" stroke="0" extrusionOk="0">
                        <a:moveTo>
                          <a:pt x="0" y="0"/>
                        </a:moveTo>
                        <a:cubicBezTo>
                          <a:pt x="197231" y="3803"/>
                          <a:pt x="358914" y="-9291"/>
                          <a:pt x="599389" y="0"/>
                        </a:cubicBezTo>
                        <a:cubicBezTo>
                          <a:pt x="839864" y="9291"/>
                          <a:pt x="979371" y="8509"/>
                          <a:pt x="1303020" y="0"/>
                        </a:cubicBezTo>
                        <a:cubicBezTo>
                          <a:pt x="1626669" y="-8509"/>
                          <a:pt x="1726300" y="7440"/>
                          <a:pt x="1876349" y="0"/>
                        </a:cubicBezTo>
                        <a:cubicBezTo>
                          <a:pt x="2026398" y="-7440"/>
                          <a:pt x="2430712" y="17957"/>
                          <a:pt x="2606040" y="0"/>
                        </a:cubicBezTo>
                        <a:cubicBezTo>
                          <a:pt x="2605426" y="8857"/>
                          <a:pt x="2606544" y="13619"/>
                          <a:pt x="2606040" y="18288"/>
                        </a:cubicBezTo>
                        <a:cubicBezTo>
                          <a:pt x="2393024" y="2241"/>
                          <a:pt x="2191161" y="39259"/>
                          <a:pt x="1980590" y="18288"/>
                        </a:cubicBezTo>
                        <a:cubicBezTo>
                          <a:pt x="1770019" y="-2683"/>
                          <a:pt x="1476440" y="36114"/>
                          <a:pt x="1276960" y="18288"/>
                        </a:cubicBezTo>
                        <a:cubicBezTo>
                          <a:pt x="1077480" y="463"/>
                          <a:pt x="880988" y="42125"/>
                          <a:pt x="651510" y="18288"/>
                        </a:cubicBezTo>
                        <a:cubicBezTo>
                          <a:pt x="422032" y="-5549"/>
                          <a:pt x="130744" y="-1947"/>
                          <a:pt x="0" y="18288"/>
                        </a:cubicBezTo>
                        <a:cubicBezTo>
                          <a:pt x="-487" y="10816"/>
                          <a:pt x="-839" y="6058"/>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675" name="Rectangle 3">
            <a:extLst>
              <a:ext uri="{FF2B5EF4-FFF2-40B4-BE49-F238E27FC236}">
                <a16:creationId xmlns:a16="http://schemas.microsoft.com/office/drawing/2014/main" id="{D63F6D0E-A9D5-F817-C96D-665B0E38BB9B}"/>
              </a:ext>
            </a:extLst>
          </p:cNvPr>
          <p:cNvSpPr>
            <a:spLocks noGrp="1" noChangeArrowheads="1"/>
          </p:cNvSpPr>
          <p:nvPr>
            <p:ph type="body" idx="1"/>
          </p:nvPr>
        </p:nvSpPr>
        <p:spPr>
          <a:xfrm>
            <a:off x="480060" y="2872899"/>
            <a:ext cx="3182691" cy="3320668"/>
          </a:xfrm>
        </p:spPr>
        <p:txBody>
          <a:bodyPr>
            <a:normAutofit/>
          </a:bodyPr>
          <a:lstStyle/>
          <a:p>
            <a:pPr marL="0" indent="0">
              <a:buNone/>
            </a:pPr>
            <a:r>
              <a:rPr lang="en-US" altLang="en-US" sz="1900" dirty="0"/>
              <a:t>A person who regularly solves problems, fashions products, or defines new questions in a domain in a way that is initially considered novel but that ultimately becomes accepted in a particular cultural setting.               </a:t>
            </a:r>
          </a:p>
        </p:txBody>
      </p:sp>
      <p:pic>
        <p:nvPicPr>
          <p:cNvPr id="3" name="Picture 2">
            <a:extLst>
              <a:ext uri="{FF2B5EF4-FFF2-40B4-BE49-F238E27FC236}">
                <a16:creationId xmlns:a16="http://schemas.microsoft.com/office/drawing/2014/main" id="{A93CDD1D-A4D9-BC16-0DDA-D8F62FE883C9}"/>
              </a:ext>
            </a:extLst>
          </p:cNvPr>
          <p:cNvPicPr>
            <a:picLocks noChangeAspect="1"/>
          </p:cNvPicPr>
          <p:nvPr/>
        </p:nvPicPr>
        <p:blipFill rotWithShape="1">
          <a:blip r:embed="rId3"/>
          <a:srcRect l="24359" r="25426" b="-1"/>
          <a:stretch/>
        </p:blipFill>
        <p:spPr>
          <a:xfrm>
            <a:off x="3983776" y="10"/>
            <a:ext cx="5159081"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28676" name="Text Box 4">
            <a:extLst>
              <a:ext uri="{FF2B5EF4-FFF2-40B4-BE49-F238E27FC236}">
                <a16:creationId xmlns:a16="http://schemas.microsoft.com/office/drawing/2014/main" id="{D08CD4D6-A23D-66C8-9796-C339B8BA7443}"/>
              </a:ext>
            </a:extLst>
          </p:cNvPr>
          <p:cNvSpPr txBox="1">
            <a:spLocks noChangeArrowheads="1"/>
          </p:cNvSpPr>
          <p:nvPr/>
        </p:nvSpPr>
        <p:spPr bwMode="auto">
          <a:xfrm>
            <a:off x="832555" y="5571067"/>
            <a:ext cx="595227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a:spcAft>
                <a:spcPts val="600"/>
              </a:spcAft>
            </a:pPr>
            <a:r>
              <a:rPr lang="en-US" altLang="en-US" sz="1600" dirty="0"/>
              <a:t>Gardner, H. (1993). Creating minds. Harper-Collins: New York.</a:t>
            </a:r>
          </a:p>
        </p:txBody>
      </p:sp>
    </p:spTree>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1A95671B-3CC6-4792-9114-B74FAEA224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930279" y="3557016"/>
            <a:ext cx="7349011" cy="941936"/>
          </a:xfrm>
        </p:spPr>
        <p:txBody>
          <a:bodyPr vert="horz" lIns="91440" tIns="45720" rIns="91440" bIns="45720" rtlCol="0" anchor="ctr">
            <a:normAutofit/>
          </a:bodyPr>
          <a:lstStyle/>
          <a:p>
            <a:pPr algn="ctr"/>
            <a:r>
              <a:rPr lang="en-US" sz="3500" kern="1200" dirty="0">
                <a:solidFill>
                  <a:schemeClr val="tx1"/>
                </a:solidFill>
                <a:latin typeface="+mj-lt"/>
                <a:ea typeface="+mj-ea"/>
                <a:cs typeface="+mj-cs"/>
                <a:hlinkClick r:id="rId2"/>
              </a:rPr>
              <a:t>Pledge to Future Generations</a:t>
            </a:r>
            <a:endParaRPr lang="en-US" sz="3500" kern="1200" dirty="0">
              <a:solidFill>
                <a:schemeClr val="tx1"/>
              </a:solidFill>
              <a:latin typeface="+mj-lt"/>
              <a:ea typeface="+mj-ea"/>
              <a:cs typeface="+mj-cs"/>
            </a:endParaRPr>
          </a:p>
        </p:txBody>
      </p:sp>
      <p:pic>
        <p:nvPicPr>
          <p:cNvPr id="6" name="Content Placeholder 5"/>
          <p:cNvPicPr>
            <a:picLocks noGrp="1" noChangeAspect="1"/>
          </p:cNvPicPr>
          <p:nvPr>
            <p:ph idx="1"/>
          </p:nvPr>
        </p:nvPicPr>
        <p:blipFill rotWithShape="1">
          <a:blip r:embed="rId3">
            <a:extLst>
              <a:ext uri="{28A0092B-C50C-407E-A947-70E740481C1C}">
                <a14:useLocalDpi xmlns:a14="http://schemas.microsoft.com/office/drawing/2010/main" val="0"/>
              </a:ext>
            </a:extLst>
          </a:blip>
          <a:srcRect t="8831" b="10091"/>
          <a:stretch/>
        </p:blipFill>
        <p:spPr>
          <a:xfrm>
            <a:off x="626385" y="325383"/>
            <a:ext cx="7886660" cy="3231633"/>
          </a:xfrm>
          <a:prstGeom prst="rect">
            <a:avLst/>
          </a:prstGeom>
        </p:spPr>
      </p:pic>
      <p:sp>
        <p:nvSpPr>
          <p:cNvPr id="3" name="TextBox 2">
            <a:extLst>
              <a:ext uri="{FF2B5EF4-FFF2-40B4-BE49-F238E27FC236}">
                <a16:creationId xmlns:a16="http://schemas.microsoft.com/office/drawing/2014/main" id="{2B510908-5E74-A5E0-2B8B-5DC16132C12E}"/>
              </a:ext>
            </a:extLst>
          </p:cNvPr>
          <p:cNvSpPr txBox="1"/>
          <p:nvPr/>
        </p:nvSpPr>
        <p:spPr>
          <a:xfrm>
            <a:off x="930279" y="4303455"/>
            <a:ext cx="7480476" cy="1569660"/>
          </a:xfrm>
          <a:prstGeom prst="rect">
            <a:avLst/>
          </a:prstGeom>
          <a:noFill/>
        </p:spPr>
        <p:txBody>
          <a:bodyPr wrap="square" rtlCol="0">
            <a:spAutoFit/>
          </a:bodyPr>
          <a:lstStyle/>
          <a:p>
            <a:pPr algn="ctr"/>
            <a:r>
              <a:rPr lang="en-US" sz="2400" dirty="0">
                <a:hlinkClick r:id="rId4"/>
              </a:rPr>
              <a:t>Create a Community of Practice with Creativity, </a:t>
            </a:r>
          </a:p>
          <a:p>
            <a:pPr algn="ctr"/>
            <a:r>
              <a:rPr lang="en-US" sz="2400" dirty="0">
                <a:hlinkClick r:id="rId4"/>
              </a:rPr>
              <a:t>Foresight, and Innovation in Mind</a:t>
            </a:r>
            <a:endParaRPr lang="en-US" sz="2400" dirty="0"/>
          </a:p>
          <a:p>
            <a:pPr algn="ctr"/>
            <a:endParaRPr lang="en-US" sz="2400" dirty="0"/>
          </a:p>
          <a:p>
            <a:pPr algn="ctr"/>
            <a:r>
              <a:rPr lang="en-US" sz="2400" dirty="0">
                <a:hlinkClick r:id="rId5"/>
              </a:rPr>
              <a:t>ANA INNOVATION GUIDE</a:t>
            </a:r>
            <a:endParaRPr lang="en-US" sz="2400" dirty="0"/>
          </a:p>
        </p:txBody>
      </p:sp>
    </p:spTree>
    <p:extLst>
      <p:ext uri="{BB962C8B-B14F-4D97-AF65-F5344CB8AC3E}">
        <p14:creationId xmlns:p14="http://schemas.microsoft.com/office/powerpoint/2010/main" val="42410542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Logo, company name&#10;&#10;Description automatically generated">
            <a:extLst>
              <a:ext uri="{FF2B5EF4-FFF2-40B4-BE49-F238E27FC236}">
                <a16:creationId xmlns:a16="http://schemas.microsoft.com/office/drawing/2014/main" id="{F264F6FE-B4DB-4276-93CF-64B66C1A124C}"/>
              </a:ext>
            </a:extLst>
          </p:cNvPr>
          <p:cNvPicPr>
            <a:picLocks noChangeAspect="1"/>
          </p:cNvPicPr>
          <p:nvPr/>
        </p:nvPicPr>
        <p:blipFill>
          <a:blip r:embed="rId3"/>
          <a:stretch>
            <a:fillRect/>
          </a:stretch>
        </p:blipFill>
        <p:spPr>
          <a:xfrm>
            <a:off x="1504951" y="642477"/>
            <a:ext cx="6134099" cy="1748219"/>
          </a:xfrm>
          <a:prstGeom prst="rect">
            <a:avLst/>
          </a:prstGeom>
        </p:spPr>
      </p:pic>
      <p:sp>
        <p:nvSpPr>
          <p:cNvPr id="7" name="TextBox 6">
            <a:extLst>
              <a:ext uri="{FF2B5EF4-FFF2-40B4-BE49-F238E27FC236}">
                <a16:creationId xmlns:a16="http://schemas.microsoft.com/office/drawing/2014/main" id="{B243FBFB-8273-420E-94CB-70C17D6AB148}"/>
              </a:ext>
            </a:extLst>
          </p:cNvPr>
          <p:cNvSpPr txBox="1"/>
          <p:nvPr/>
        </p:nvSpPr>
        <p:spPr>
          <a:xfrm>
            <a:off x="1586772" y="4183571"/>
            <a:ext cx="6039398" cy="692016"/>
          </a:xfrm>
          <a:prstGeom prst="rect">
            <a:avLst/>
          </a:prstGeom>
        </p:spPr>
        <p:txBody>
          <a:bodyPr vert="horz" lIns="68580" tIns="34290" rIns="68580" bIns="34290" rtlCol="0" anchor="ctr">
            <a:noAutofit/>
          </a:bodyPr>
          <a:lstStyle/>
          <a:p>
            <a:pPr algn="ctr" defTabSz="706374">
              <a:lnSpc>
                <a:spcPct val="90000"/>
              </a:lnSpc>
              <a:spcAft>
                <a:spcPts val="464"/>
              </a:spcAft>
              <a:defRPr/>
            </a:pPr>
            <a:r>
              <a:rPr lang="en-US" sz="1236" dirty="0"/>
              <a:t>Hinds, P. S., Britton, D. R., Coleman, L., Engh, E., Humbel, T. K., Keller, S.,  &amp; Walczak, D. (2015). </a:t>
            </a:r>
            <a:r>
              <a:rPr lang="en-US" sz="1236" dirty="0">
                <a:hlinkClick r:id="rId4"/>
              </a:rPr>
              <a:t>Creating a career legacy map to help assure meaningful work in nursing. </a:t>
            </a:r>
            <a:r>
              <a:rPr lang="en-US" sz="1236" i="1" dirty="0">
                <a:hlinkClick r:id="rId4"/>
              </a:rPr>
              <a:t>Nursing outlook</a:t>
            </a:r>
            <a:r>
              <a:rPr lang="en-US" sz="1236" dirty="0">
                <a:hlinkClick r:id="rId4"/>
              </a:rPr>
              <a:t>, </a:t>
            </a:r>
            <a:r>
              <a:rPr lang="en-US" sz="1236" i="1" dirty="0">
                <a:hlinkClick r:id="rId4"/>
              </a:rPr>
              <a:t>63</a:t>
            </a:r>
            <a:r>
              <a:rPr lang="en-US" sz="1236" dirty="0">
                <a:hlinkClick r:id="rId4"/>
              </a:rPr>
              <a:t>(2), 211-218.</a:t>
            </a:r>
            <a:endParaRPr lang="en-US" sz="1236" dirty="0"/>
          </a:p>
          <a:p>
            <a:pPr algn="ctr" defTabSz="706374">
              <a:lnSpc>
                <a:spcPct val="90000"/>
              </a:lnSpc>
              <a:spcAft>
                <a:spcPts val="464"/>
              </a:spcAft>
              <a:defRPr/>
            </a:pPr>
            <a:endParaRPr lang="en-US" sz="1236" dirty="0"/>
          </a:p>
          <a:p>
            <a:pPr algn="ctr" defTabSz="706374">
              <a:lnSpc>
                <a:spcPct val="90000"/>
              </a:lnSpc>
              <a:spcAft>
                <a:spcPts val="464"/>
              </a:spcAft>
              <a:defRPr/>
            </a:pPr>
            <a:r>
              <a:rPr lang="en-US" sz="1236" dirty="0"/>
              <a:t>Secretan, L. (2010). </a:t>
            </a:r>
            <a:r>
              <a:rPr lang="en-US" sz="1236" dirty="0">
                <a:hlinkClick r:id="rId5"/>
              </a:rPr>
              <a:t>The spark, the flame, and the torch: Inspire self. Inspire others. Inspire the world</a:t>
            </a:r>
            <a:r>
              <a:rPr lang="en-US" sz="1236" dirty="0"/>
              <a:t>. Secretan Center, Incorporated.</a:t>
            </a:r>
          </a:p>
          <a:p>
            <a:pPr algn="ctr" defTabSz="706374">
              <a:lnSpc>
                <a:spcPct val="90000"/>
              </a:lnSpc>
              <a:spcAft>
                <a:spcPts val="464"/>
              </a:spcAft>
              <a:defRPr/>
            </a:pPr>
            <a:r>
              <a:rPr lang="en-US" sz="1236" dirty="0">
                <a:hlinkClick r:id="rId6"/>
              </a:rPr>
              <a:t>Why ~ Be ~ Do</a:t>
            </a:r>
            <a:endParaRPr lang="en-US" sz="1236" dirty="0"/>
          </a:p>
          <a:p>
            <a:pPr algn="ctr" defTabSz="706374">
              <a:lnSpc>
                <a:spcPct val="90000"/>
              </a:lnSpc>
              <a:spcAft>
                <a:spcPts val="464"/>
              </a:spcAft>
              <a:defRPr/>
            </a:pPr>
            <a:endParaRPr lang="en-US" sz="1236" dirty="0"/>
          </a:p>
          <a:p>
            <a:pPr algn="ctr" defTabSz="706374">
              <a:lnSpc>
                <a:spcPct val="90000"/>
              </a:lnSpc>
              <a:spcAft>
                <a:spcPts val="464"/>
              </a:spcAft>
              <a:defRPr/>
            </a:pPr>
            <a:r>
              <a:rPr lang="en-US" sz="1200" b="0" i="0" dirty="0">
                <a:solidFill>
                  <a:srgbClr val="222222"/>
                </a:solidFill>
                <a:effectLst/>
                <a:latin typeface="Calibri" panose="020F0502020204030204" pitchFamily="34" charset="0"/>
                <a:ea typeface="Calibri" panose="020F0502020204030204" pitchFamily="34" charset="0"/>
                <a:cs typeface="Calibri" panose="020F0502020204030204" pitchFamily="34" charset="0"/>
                <a:hlinkClick r:id="rId7"/>
              </a:rPr>
              <a:t>Beaudet, O., Pesut, D., &amp; Lemberger, O. (2023). The ANA Innovation Engine: Activating Innovation Through Education and Communities of Practice| OJIN: The Online Journal of Issues in Nursing. </a:t>
            </a:r>
            <a:r>
              <a:rPr lang="en-US" sz="1200" b="0" i="1" dirty="0">
                <a:solidFill>
                  <a:srgbClr val="222222"/>
                </a:solidFill>
                <a:effectLst/>
                <a:latin typeface="Calibri" panose="020F0502020204030204" pitchFamily="34" charset="0"/>
                <a:ea typeface="Calibri" panose="020F0502020204030204" pitchFamily="34" charset="0"/>
                <a:cs typeface="Calibri" panose="020F0502020204030204" pitchFamily="34" charset="0"/>
                <a:hlinkClick r:id="rId7"/>
              </a:rPr>
              <a:t>Online Journal of Issues in Nursing</a:t>
            </a:r>
            <a:r>
              <a:rPr lang="en-US" sz="1200" b="0" i="0" dirty="0">
                <a:solidFill>
                  <a:srgbClr val="222222"/>
                </a:solidFill>
                <a:effectLst/>
                <a:latin typeface="Calibri" panose="020F0502020204030204" pitchFamily="34" charset="0"/>
                <a:ea typeface="Calibri" panose="020F0502020204030204" pitchFamily="34" charset="0"/>
                <a:cs typeface="Calibri" panose="020F0502020204030204" pitchFamily="34" charset="0"/>
                <a:hlinkClick r:id="rId7"/>
              </a:rPr>
              <a:t>, </a:t>
            </a:r>
            <a:r>
              <a:rPr lang="en-US" sz="1200" b="0" i="1" dirty="0">
                <a:solidFill>
                  <a:srgbClr val="222222"/>
                </a:solidFill>
                <a:effectLst/>
                <a:latin typeface="Calibri" panose="020F0502020204030204" pitchFamily="34" charset="0"/>
                <a:ea typeface="Calibri" panose="020F0502020204030204" pitchFamily="34" charset="0"/>
                <a:cs typeface="Calibri" panose="020F0502020204030204" pitchFamily="34" charset="0"/>
                <a:hlinkClick r:id="rId7"/>
              </a:rPr>
              <a:t>28</a:t>
            </a:r>
            <a:r>
              <a:rPr lang="en-US" sz="1200" b="0" i="0" dirty="0">
                <a:solidFill>
                  <a:srgbClr val="222222"/>
                </a:solidFill>
                <a:effectLst/>
                <a:latin typeface="Calibri" panose="020F0502020204030204" pitchFamily="34" charset="0"/>
                <a:ea typeface="Calibri" panose="020F0502020204030204" pitchFamily="34" charset="0"/>
                <a:cs typeface="Calibri" panose="020F0502020204030204" pitchFamily="34" charset="0"/>
                <a:hlinkClick r:id="rId7"/>
              </a:rPr>
              <a:t>(2).</a:t>
            </a:r>
            <a:endParaRPr lang="en-US" sz="1200" dirty="0">
              <a:latin typeface="Calibri" panose="020F0502020204030204" pitchFamily="34" charset="0"/>
              <a:ea typeface="Calibri" panose="020F0502020204030204" pitchFamily="34" charset="0"/>
              <a:cs typeface="Calibri" panose="020F0502020204030204" pitchFamily="34" charset="0"/>
            </a:endParaRPr>
          </a:p>
          <a:p>
            <a:pPr algn="ctr" defTabSz="706374">
              <a:lnSpc>
                <a:spcPct val="90000"/>
              </a:lnSpc>
              <a:spcAft>
                <a:spcPts val="464"/>
              </a:spcAft>
              <a:defRPr/>
            </a:pPr>
            <a:endParaRPr lang="en-US" sz="1200" dirty="0"/>
          </a:p>
        </p:txBody>
      </p:sp>
      <p:sp>
        <p:nvSpPr>
          <p:cNvPr id="4" name="TextBox 3">
            <a:extLst>
              <a:ext uri="{FF2B5EF4-FFF2-40B4-BE49-F238E27FC236}">
                <a16:creationId xmlns:a16="http://schemas.microsoft.com/office/drawing/2014/main" id="{BF5C0698-25CB-4882-3B07-809F08F6B8E3}"/>
              </a:ext>
            </a:extLst>
          </p:cNvPr>
          <p:cNvSpPr txBox="1"/>
          <p:nvPr/>
        </p:nvSpPr>
        <p:spPr>
          <a:xfrm>
            <a:off x="1504951" y="2707520"/>
            <a:ext cx="5970455" cy="721480"/>
          </a:xfrm>
          <a:prstGeom prst="rect">
            <a:avLst/>
          </a:prstGeom>
          <a:noFill/>
        </p:spPr>
        <p:txBody>
          <a:bodyPr wrap="square" rtlCol="0">
            <a:spAutoFit/>
          </a:bodyPr>
          <a:lstStyle/>
          <a:p>
            <a:pPr algn="ctr" defTabSz="353187">
              <a:spcAft>
                <a:spcPts val="450"/>
              </a:spcAft>
            </a:pPr>
            <a:r>
              <a:rPr lang="en-US" sz="1236" dirty="0">
                <a:latin typeface="Calibri" panose="020F0502020204030204" pitchFamily="34" charset="0"/>
                <a:cs typeface="Calibri" panose="020F0502020204030204" pitchFamily="34" charset="0"/>
              </a:rPr>
              <a:t>O’Connor, L. (2019). </a:t>
            </a:r>
            <a:r>
              <a:rPr lang="en-US" sz="1236" u="sng" dirty="0">
                <a:solidFill>
                  <a:srgbClr val="0563C1"/>
                </a:solidFill>
                <a:latin typeface="Calibri" panose="020F0502020204030204" pitchFamily="34" charset="0"/>
                <a:cs typeface="Calibri" panose="020F0502020204030204" pitchFamily="34" charset="0"/>
                <a:hlinkClick r:id="rId8"/>
              </a:rPr>
              <a:t>Career Legacy Cartography Portfolio for Advanced Practice Nursing. Scholarship,  a Career Legacy Map and Advanced Practice</a:t>
            </a:r>
            <a:r>
              <a:rPr lang="en-US" sz="1236" dirty="0">
                <a:latin typeface="Calibri" panose="020F0502020204030204" pitchFamily="34" charset="0"/>
                <a:cs typeface="Calibri" panose="020F0502020204030204" pitchFamily="34" charset="0"/>
              </a:rPr>
              <a:t>  </a:t>
            </a:r>
          </a:p>
          <a:p>
            <a:pPr algn="ctr" defTabSz="353187">
              <a:spcAft>
                <a:spcPts val="450"/>
              </a:spcAft>
            </a:pPr>
            <a:endParaRPr lang="en-US" sz="12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0537853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533400"/>
            <a:ext cx="8229600" cy="609600"/>
          </a:xfrm>
        </p:spPr>
        <p:txBody>
          <a:bodyPr>
            <a:normAutofit fontScale="90000"/>
          </a:bodyPr>
          <a:lstStyle/>
          <a:p>
            <a:pPr algn="ctr" eaLnBrk="1" hangingPunct="1"/>
            <a:r>
              <a:rPr lang="en-US" altLang="en-US" dirty="0"/>
              <a:t>Reflections </a:t>
            </a:r>
            <a:br>
              <a:rPr lang="en-US" altLang="en-US" dirty="0"/>
            </a:br>
            <a:endParaRPr lang="en-US" altLang="en-US" dirty="0"/>
          </a:p>
        </p:txBody>
      </p:sp>
      <p:sp>
        <p:nvSpPr>
          <p:cNvPr id="16387" name="Rectangle 3"/>
          <p:cNvSpPr>
            <a:spLocks noGrp="1" noChangeArrowheads="1"/>
          </p:cNvSpPr>
          <p:nvPr>
            <p:ph type="body" sz="half" idx="1"/>
          </p:nvPr>
        </p:nvSpPr>
        <p:spPr>
          <a:xfrm>
            <a:off x="154112" y="1828800"/>
            <a:ext cx="4951288" cy="3505200"/>
          </a:xfrm>
        </p:spPr>
        <p:txBody>
          <a:bodyPr>
            <a:normAutofit fontScale="85000" lnSpcReduction="20000"/>
          </a:bodyPr>
          <a:lstStyle/>
          <a:p>
            <a:pPr marL="457200" indent="-457200">
              <a:lnSpc>
                <a:spcPct val="90000"/>
              </a:lnSpc>
              <a:buFont typeface="Wingdings" panose="05000000000000000000" pitchFamily="2" charset="2"/>
              <a:buChar char="ü"/>
              <a:defRPr/>
            </a:pPr>
            <a:r>
              <a:rPr lang="en-US" dirty="0"/>
              <a:t>What concepts, ideas, or resources are most interesting or useful?</a:t>
            </a:r>
          </a:p>
          <a:p>
            <a:pPr marL="457200" indent="-457200">
              <a:lnSpc>
                <a:spcPct val="90000"/>
              </a:lnSpc>
              <a:buFont typeface="Wingdings" panose="05000000000000000000" pitchFamily="2" charset="2"/>
              <a:buChar char="ü"/>
              <a:defRPr/>
            </a:pPr>
            <a:endParaRPr lang="en-US" dirty="0"/>
          </a:p>
          <a:p>
            <a:pPr marL="457200" indent="-457200">
              <a:lnSpc>
                <a:spcPct val="90000"/>
              </a:lnSpc>
              <a:buFont typeface="Wingdings" panose="05000000000000000000" pitchFamily="2" charset="2"/>
              <a:buChar char="ü"/>
              <a:defRPr/>
            </a:pPr>
            <a:r>
              <a:rPr lang="en-US" dirty="0"/>
              <a:t>How can the knowledge be used ?</a:t>
            </a:r>
          </a:p>
          <a:p>
            <a:pPr marL="457200" indent="-457200">
              <a:lnSpc>
                <a:spcPct val="90000"/>
              </a:lnSpc>
              <a:buFont typeface="Wingdings" panose="05000000000000000000" pitchFamily="2" charset="2"/>
              <a:buChar char="ü"/>
              <a:defRPr/>
            </a:pPr>
            <a:endParaRPr lang="en-US" dirty="0"/>
          </a:p>
          <a:p>
            <a:pPr marL="457200" indent="-457200">
              <a:lnSpc>
                <a:spcPct val="90000"/>
              </a:lnSpc>
              <a:buFont typeface="Wingdings" panose="05000000000000000000" pitchFamily="2" charset="2"/>
              <a:buChar char="ü"/>
              <a:defRPr/>
            </a:pPr>
            <a:r>
              <a:rPr lang="en-US" dirty="0"/>
              <a:t>Why is the knowledge important?</a:t>
            </a:r>
          </a:p>
          <a:p>
            <a:pPr marL="457200" indent="-457200">
              <a:lnSpc>
                <a:spcPct val="90000"/>
              </a:lnSpc>
              <a:buFont typeface="Wingdings" panose="05000000000000000000" pitchFamily="2" charset="2"/>
              <a:buChar char="ü"/>
              <a:defRPr/>
            </a:pPr>
            <a:endParaRPr lang="en-US" dirty="0"/>
          </a:p>
          <a:p>
            <a:pPr marL="457200" indent="-457200">
              <a:lnSpc>
                <a:spcPct val="90000"/>
              </a:lnSpc>
              <a:buFont typeface="Wingdings" panose="05000000000000000000" pitchFamily="2" charset="2"/>
              <a:buChar char="ü"/>
              <a:defRPr/>
            </a:pPr>
            <a:r>
              <a:rPr lang="en-US" dirty="0"/>
              <a:t>Why care about the knowledge or information?</a:t>
            </a:r>
          </a:p>
          <a:p>
            <a:pPr eaLnBrk="1" hangingPunct="1">
              <a:lnSpc>
                <a:spcPct val="90000"/>
              </a:lnSpc>
              <a:defRPr/>
            </a:pPr>
            <a:endParaRPr lang="en-US" dirty="0"/>
          </a:p>
        </p:txBody>
      </p:sp>
      <p:pic>
        <p:nvPicPr>
          <p:cNvPr id="98308"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227210" y="1464067"/>
            <a:ext cx="3802062" cy="4860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9489432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387">
                                            <p:txEl>
                                              <p:pRg st="0" end="0"/>
                                            </p:txEl>
                                          </p:spTgt>
                                        </p:tgtEl>
                                        <p:attrNameLst>
                                          <p:attrName>style.visibility</p:attrName>
                                        </p:attrNameLst>
                                      </p:cBhvr>
                                      <p:to>
                                        <p:strVal val="visible"/>
                                      </p:to>
                                    </p:set>
                                    <p:animEffect transition="in" filter="dissolve">
                                      <p:cBhvr>
                                        <p:cTn id="7" dur="500"/>
                                        <p:tgtEl>
                                          <p:spTgt spid="1638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387">
                                            <p:txEl>
                                              <p:pRg st="2" end="2"/>
                                            </p:txEl>
                                          </p:spTgt>
                                        </p:tgtEl>
                                        <p:attrNameLst>
                                          <p:attrName>style.visibility</p:attrName>
                                        </p:attrNameLst>
                                      </p:cBhvr>
                                      <p:to>
                                        <p:strVal val="visible"/>
                                      </p:to>
                                    </p:set>
                                    <p:animEffect transition="in" filter="dissolve">
                                      <p:cBhvr>
                                        <p:cTn id="12" dur="500"/>
                                        <p:tgtEl>
                                          <p:spTgt spid="1638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387">
                                            <p:txEl>
                                              <p:pRg st="4" end="4"/>
                                            </p:txEl>
                                          </p:spTgt>
                                        </p:tgtEl>
                                        <p:attrNameLst>
                                          <p:attrName>style.visibility</p:attrName>
                                        </p:attrNameLst>
                                      </p:cBhvr>
                                      <p:to>
                                        <p:strVal val="visible"/>
                                      </p:to>
                                    </p:set>
                                    <p:animEffect transition="in" filter="dissolve">
                                      <p:cBhvr>
                                        <p:cTn id="17" dur="500"/>
                                        <p:tgtEl>
                                          <p:spTgt spid="16387">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6387">
                                            <p:txEl>
                                              <p:pRg st="6" end="6"/>
                                            </p:txEl>
                                          </p:spTgt>
                                        </p:tgtEl>
                                        <p:attrNameLst>
                                          <p:attrName>style.visibility</p:attrName>
                                        </p:attrNameLst>
                                      </p:cBhvr>
                                      <p:to>
                                        <p:strVal val="visible"/>
                                      </p:to>
                                    </p:set>
                                    <p:animEffect transition="in" filter="dissolve">
                                      <p:cBhvr>
                                        <p:cTn id="22" dur="500"/>
                                        <p:tgtEl>
                                          <p:spTgt spid="163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457200" y="609600"/>
            <a:ext cx="8229600" cy="609600"/>
          </a:xfrm>
        </p:spPr>
        <p:txBody>
          <a:bodyPr>
            <a:normAutofit fontScale="90000"/>
          </a:bodyPr>
          <a:lstStyle/>
          <a:p>
            <a:pPr algn="ctr" eaLnBrk="1" hangingPunct="1"/>
            <a:r>
              <a:rPr lang="en-US" altLang="en-US" sz="4400" dirty="0">
                <a:solidFill>
                  <a:schemeClr val="tx1"/>
                </a:solidFill>
              </a:rPr>
              <a:t>Dialogue  </a:t>
            </a:r>
            <a:r>
              <a:rPr lang="en-US" altLang="en-US" sz="4400" dirty="0"/>
              <a:t> </a:t>
            </a:r>
            <a:br>
              <a:rPr lang="en-US" altLang="en-US" sz="4400" dirty="0"/>
            </a:br>
            <a:endParaRPr lang="en-US" altLang="en-US" sz="4400" dirty="0"/>
          </a:p>
        </p:txBody>
      </p:sp>
      <p:sp>
        <p:nvSpPr>
          <p:cNvPr id="16387" name="Rectangle 3"/>
          <p:cNvSpPr>
            <a:spLocks noGrp="1" noChangeArrowheads="1"/>
          </p:cNvSpPr>
          <p:nvPr>
            <p:ph type="body" sz="half" idx="1"/>
          </p:nvPr>
        </p:nvSpPr>
        <p:spPr>
          <a:xfrm>
            <a:off x="304800" y="990600"/>
            <a:ext cx="5562600" cy="4903304"/>
          </a:xfrm>
        </p:spPr>
        <p:txBody>
          <a:bodyPr/>
          <a:lstStyle/>
          <a:p>
            <a:pPr eaLnBrk="1" hangingPunct="1">
              <a:lnSpc>
                <a:spcPct val="90000"/>
              </a:lnSpc>
              <a:defRPr/>
            </a:pPr>
            <a:endParaRPr lang="en-US" dirty="0"/>
          </a:p>
          <a:p>
            <a:pPr eaLnBrk="1" hangingPunct="1">
              <a:lnSpc>
                <a:spcPct val="90000"/>
              </a:lnSpc>
              <a:defRPr/>
            </a:pPr>
            <a:r>
              <a:rPr lang="en-US" dirty="0">
                <a:solidFill>
                  <a:schemeClr val="tx1"/>
                </a:solidFill>
              </a:rPr>
              <a:t>What did you appreciate?</a:t>
            </a:r>
          </a:p>
          <a:p>
            <a:pPr eaLnBrk="1" hangingPunct="1">
              <a:lnSpc>
                <a:spcPct val="90000"/>
              </a:lnSpc>
              <a:defRPr/>
            </a:pPr>
            <a:endParaRPr lang="en-US" dirty="0">
              <a:solidFill>
                <a:schemeClr val="tx1"/>
              </a:solidFill>
            </a:endParaRPr>
          </a:p>
          <a:p>
            <a:pPr eaLnBrk="1" hangingPunct="1">
              <a:lnSpc>
                <a:spcPct val="90000"/>
              </a:lnSpc>
              <a:defRPr/>
            </a:pPr>
            <a:r>
              <a:rPr lang="en-US" dirty="0">
                <a:solidFill>
                  <a:schemeClr val="tx1"/>
                </a:solidFill>
              </a:rPr>
              <a:t>How did the information presented influence your thinking and feeling?</a:t>
            </a:r>
          </a:p>
          <a:p>
            <a:pPr eaLnBrk="1" hangingPunct="1">
              <a:lnSpc>
                <a:spcPct val="90000"/>
              </a:lnSpc>
              <a:defRPr/>
            </a:pPr>
            <a:endParaRPr lang="en-US" dirty="0">
              <a:solidFill>
                <a:schemeClr val="tx1"/>
              </a:solidFill>
            </a:endParaRPr>
          </a:p>
          <a:p>
            <a:pPr eaLnBrk="1" hangingPunct="1">
              <a:lnSpc>
                <a:spcPct val="90000"/>
              </a:lnSpc>
              <a:defRPr/>
            </a:pPr>
            <a:r>
              <a:rPr lang="en-US" dirty="0">
                <a:solidFill>
                  <a:schemeClr val="tx1"/>
                </a:solidFill>
              </a:rPr>
              <a:t>What if any commitment to action will you make based on what you learned? </a:t>
            </a:r>
          </a:p>
        </p:txBody>
      </p:sp>
      <p:pic>
        <p:nvPicPr>
          <p:cNvPr id="9" name="Online Image Placeholder 8"/>
          <p:cNvPicPr>
            <a:picLocks noGrp="1" noChangeAspect="1"/>
          </p:cNvPicPr>
          <p:nvPr>
            <p:ph type="clipArt" sz="half" idx="2"/>
          </p:nvPr>
        </p:nvPicPr>
        <p:blipFill>
          <a:blip r:embed="rId3"/>
          <a:stretch>
            <a:fillRect/>
          </a:stretch>
        </p:blipFill>
        <p:spPr>
          <a:xfrm>
            <a:off x="5105400" y="914400"/>
            <a:ext cx="3444539" cy="4190999"/>
          </a:xfrm>
          <a:prstGeom prst="rect">
            <a:avLst/>
          </a:prstGeom>
        </p:spPr>
      </p:pic>
    </p:spTree>
    <p:extLst>
      <p:ext uri="{BB962C8B-B14F-4D97-AF65-F5344CB8AC3E}">
        <p14:creationId xmlns:p14="http://schemas.microsoft.com/office/powerpoint/2010/main" val="256640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6387">
                                            <p:txEl>
                                              <p:pRg st="1" end="1"/>
                                            </p:txEl>
                                          </p:spTgt>
                                        </p:tgtEl>
                                        <p:attrNameLst>
                                          <p:attrName>style.visibility</p:attrName>
                                        </p:attrNameLst>
                                      </p:cBhvr>
                                      <p:to>
                                        <p:strVal val="visible"/>
                                      </p:to>
                                    </p:set>
                                    <p:animEffect transition="in" filter="dissolve">
                                      <p:cBhvr>
                                        <p:cTn id="7" dur="500"/>
                                        <p:tgtEl>
                                          <p:spTgt spid="163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6387">
                                            <p:txEl>
                                              <p:pRg st="3" end="3"/>
                                            </p:txEl>
                                          </p:spTgt>
                                        </p:tgtEl>
                                        <p:attrNameLst>
                                          <p:attrName>style.visibility</p:attrName>
                                        </p:attrNameLst>
                                      </p:cBhvr>
                                      <p:to>
                                        <p:strVal val="visible"/>
                                      </p:to>
                                    </p:set>
                                    <p:animEffect transition="in" filter="dissolve">
                                      <p:cBhvr>
                                        <p:cTn id="12" dur="500"/>
                                        <p:tgtEl>
                                          <p:spTgt spid="16387">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16387">
                                            <p:txEl>
                                              <p:pRg st="5" end="5"/>
                                            </p:txEl>
                                          </p:spTgt>
                                        </p:tgtEl>
                                        <p:attrNameLst>
                                          <p:attrName>style.visibility</p:attrName>
                                        </p:attrNameLst>
                                      </p:cBhvr>
                                      <p:to>
                                        <p:strVal val="visible"/>
                                      </p:to>
                                    </p:set>
                                    <p:animEffect transition="in" filter="dissolve">
                                      <p:cBhvr>
                                        <p:cTn id="17" dur="500"/>
                                        <p:tgtEl>
                                          <p:spTgt spid="1638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7"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F66C684D-A01D-F17E-37AB-677A2CF66AA8}"/>
              </a:ext>
            </a:extLst>
          </p:cNvPr>
          <p:cNvSpPr>
            <a:spLocks noGrp="1" noChangeArrowheads="1"/>
          </p:cNvSpPr>
          <p:nvPr>
            <p:ph type="title"/>
          </p:nvPr>
        </p:nvSpPr>
        <p:spPr/>
        <p:txBody>
          <a:bodyPr/>
          <a:lstStyle/>
          <a:p>
            <a:pPr algn="ctr">
              <a:defRPr/>
            </a:pPr>
            <a:r>
              <a:rPr lang="en-US" dirty="0"/>
              <a:t>Creative Person</a:t>
            </a:r>
          </a:p>
        </p:txBody>
      </p:sp>
      <p:sp>
        <p:nvSpPr>
          <p:cNvPr id="9220" name="Rectangle 3">
            <a:extLst>
              <a:ext uri="{FF2B5EF4-FFF2-40B4-BE49-F238E27FC236}">
                <a16:creationId xmlns:a16="http://schemas.microsoft.com/office/drawing/2014/main" id="{18AF0E85-4DC4-7154-855C-F2B346613761}"/>
              </a:ext>
            </a:extLst>
          </p:cNvPr>
          <p:cNvSpPr>
            <a:spLocks noGrp="1" noChangeArrowheads="1"/>
          </p:cNvSpPr>
          <p:nvPr>
            <p:ph type="body" sz="half" idx="1"/>
          </p:nvPr>
        </p:nvSpPr>
        <p:spPr>
          <a:noFill/>
        </p:spPr>
        <p:txBody>
          <a:bodyPr/>
          <a:lstStyle/>
          <a:p>
            <a:r>
              <a:rPr lang="en-US" altLang="en-US" sz="2489" dirty="0"/>
              <a:t>Intrinsic Motivation</a:t>
            </a:r>
          </a:p>
          <a:p>
            <a:r>
              <a:rPr lang="en-US" altLang="en-US" sz="2489" dirty="0"/>
              <a:t>Excited by Work</a:t>
            </a:r>
          </a:p>
          <a:p>
            <a:r>
              <a:rPr lang="en-US" altLang="en-US" sz="2489" dirty="0"/>
              <a:t>Enjoys Challenge</a:t>
            </a:r>
          </a:p>
          <a:p>
            <a:r>
              <a:rPr lang="en-US" altLang="en-US" sz="2489" dirty="0"/>
              <a:t>Risk Orientation</a:t>
            </a:r>
          </a:p>
          <a:p>
            <a:r>
              <a:rPr lang="en-US" altLang="en-US" sz="2489" dirty="0"/>
              <a:t>Talent</a:t>
            </a:r>
          </a:p>
          <a:p>
            <a:r>
              <a:rPr lang="en-US" altLang="en-US" sz="2489" dirty="0"/>
              <a:t>Expertise</a:t>
            </a:r>
          </a:p>
          <a:p>
            <a:r>
              <a:rPr lang="en-US" altLang="en-US" sz="2489" dirty="0"/>
              <a:t>Experience</a:t>
            </a:r>
          </a:p>
        </p:txBody>
      </p:sp>
      <p:graphicFrame>
        <p:nvGraphicFramePr>
          <p:cNvPr id="9218" name="Object 4">
            <a:hlinkClick r:id="" action="ppaction://ole?verb=0"/>
            <a:extLst>
              <a:ext uri="{FF2B5EF4-FFF2-40B4-BE49-F238E27FC236}">
                <a16:creationId xmlns:a16="http://schemas.microsoft.com/office/drawing/2014/main" id="{DF86845B-06DD-958A-6A5A-623D28AA76AB}"/>
              </a:ext>
            </a:extLst>
          </p:cNvPr>
          <p:cNvGraphicFramePr>
            <a:graphicFrameLocks noGrp="1"/>
          </p:cNvGraphicFramePr>
          <p:nvPr>
            <p:ph type="clipArt" sz="half" idx="2"/>
          </p:nvPr>
        </p:nvGraphicFramePr>
        <p:xfrm>
          <a:off x="3488267" y="1735667"/>
          <a:ext cx="5147733" cy="4405489"/>
        </p:xfrm>
        <a:graphic>
          <a:graphicData uri="http://schemas.openxmlformats.org/presentationml/2006/ole">
            <mc:AlternateContent xmlns:mc="http://schemas.openxmlformats.org/markup-compatibility/2006">
              <mc:Choice xmlns:v="urn:schemas-microsoft-com:vml" Requires="v">
                <p:oleObj name="Microsoft ClipArt Gallery" r:id="rId3" imgW="5043240" imgH="3236760" progId="MS_ClipArt_Gallery">
                  <p:embed/>
                </p:oleObj>
              </mc:Choice>
              <mc:Fallback>
                <p:oleObj name="Microsoft ClipArt Gallery" r:id="rId3" imgW="5043240" imgH="3236760" progId="MS_ClipArt_Gallery">
                  <p:embed/>
                  <p:pic>
                    <p:nvPicPr>
                      <p:cNvPr id="9218" name="Object 4">
                        <a:hlinkClick r:id="" action="ppaction://ole?verb=0"/>
                        <a:extLst>
                          <a:ext uri="{FF2B5EF4-FFF2-40B4-BE49-F238E27FC236}">
                            <a16:creationId xmlns:a16="http://schemas.microsoft.com/office/drawing/2014/main" id="{DF86845B-06DD-958A-6A5A-623D28AA76AB}"/>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88267" y="1735667"/>
                        <a:ext cx="5147733" cy="440548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a:extLst>
              <a:ext uri="{FF2B5EF4-FFF2-40B4-BE49-F238E27FC236}">
                <a16:creationId xmlns:a16="http://schemas.microsoft.com/office/drawing/2014/main" id="{00B61F41-6447-9D20-A582-2FC8BC4861AB}"/>
              </a:ext>
            </a:extLst>
          </p:cNvPr>
          <p:cNvSpPr>
            <a:spLocks noGrp="1" noChangeArrowheads="1"/>
          </p:cNvSpPr>
          <p:nvPr>
            <p:ph type="title"/>
          </p:nvPr>
        </p:nvSpPr>
        <p:spPr/>
        <p:txBody>
          <a:bodyPr/>
          <a:lstStyle/>
          <a:p>
            <a:pPr algn="ctr">
              <a:defRPr/>
            </a:pPr>
            <a:r>
              <a:rPr lang="en-US" dirty="0"/>
              <a:t>Creative Person</a:t>
            </a:r>
          </a:p>
        </p:txBody>
      </p:sp>
      <p:sp>
        <p:nvSpPr>
          <p:cNvPr id="10244" name="Rectangle 3">
            <a:extLst>
              <a:ext uri="{FF2B5EF4-FFF2-40B4-BE49-F238E27FC236}">
                <a16:creationId xmlns:a16="http://schemas.microsoft.com/office/drawing/2014/main" id="{9B616378-A1FD-BEEE-C251-31BC2CDE8687}"/>
              </a:ext>
            </a:extLst>
          </p:cNvPr>
          <p:cNvSpPr>
            <a:spLocks noGrp="1" noChangeArrowheads="1"/>
          </p:cNvSpPr>
          <p:nvPr>
            <p:ph type="body" sz="half" idx="2"/>
          </p:nvPr>
        </p:nvSpPr>
        <p:spPr>
          <a:noFill/>
        </p:spPr>
        <p:txBody>
          <a:bodyPr/>
          <a:lstStyle/>
          <a:p>
            <a:r>
              <a:rPr lang="en-US" altLang="en-US" sz="2489" dirty="0"/>
              <a:t>Persistence</a:t>
            </a:r>
          </a:p>
          <a:p>
            <a:r>
              <a:rPr lang="en-US" altLang="en-US" sz="2489" dirty="0"/>
              <a:t>Curiosity</a:t>
            </a:r>
          </a:p>
          <a:p>
            <a:r>
              <a:rPr lang="en-US" altLang="en-US" sz="2489" dirty="0"/>
              <a:t>Energetic</a:t>
            </a:r>
          </a:p>
          <a:p>
            <a:r>
              <a:rPr lang="en-US" altLang="en-US" sz="2489" dirty="0"/>
              <a:t>Intellectually Honest</a:t>
            </a:r>
          </a:p>
          <a:p>
            <a:r>
              <a:rPr lang="en-US" altLang="en-US" sz="2489" dirty="0"/>
              <a:t>Rapport With Others</a:t>
            </a:r>
          </a:p>
          <a:p>
            <a:r>
              <a:rPr lang="en-US" altLang="en-US" sz="2489" dirty="0"/>
              <a:t>Broad Minded</a:t>
            </a:r>
          </a:p>
        </p:txBody>
      </p:sp>
      <p:graphicFrame>
        <p:nvGraphicFramePr>
          <p:cNvPr id="10242" name="Object 0">
            <a:hlinkClick r:id="" action="ppaction://ole?verb=0"/>
            <a:extLst>
              <a:ext uri="{FF2B5EF4-FFF2-40B4-BE49-F238E27FC236}">
                <a16:creationId xmlns:a16="http://schemas.microsoft.com/office/drawing/2014/main" id="{8A317F4B-03D3-CA1C-CE21-141BFDC7F951}"/>
              </a:ext>
            </a:extLst>
          </p:cNvPr>
          <p:cNvGraphicFramePr>
            <a:graphicFrameLocks noGrp="1"/>
          </p:cNvGraphicFramePr>
          <p:nvPr>
            <p:ph type="clipArt" sz="half" idx="1"/>
          </p:nvPr>
        </p:nvGraphicFramePr>
        <p:xfrm>
          <a:off x="1049867" y="2020711"/>
          <a:ext cx="3314700" cy="3563056"/>
        </p:xfrm>
        <a:graphic>
          <a:graphicData uri="http://schemas.openxmlformats.org/presentationml/2006/ole">
            <mc:AlternateContent xmlns:mc="http://schemas.openxmlformats.org/markup-compatibility/2006">
              <mc:Choice xmlns:v="urn:schemas-microsoft-com:vml" Requires="v">
                <p:oleObj name="Microsoft ClipArt Gallery" r:id="rId3" imgW="3024000" imgH="3251160" progId="MS_ClipArt_Gallery">
                  <p:embed/>
                </p:oleObj>
              </mc:Choice>
              <mc:Fallback>
                <p:oleObj name="Microsoft ClipArt Gallery" r:id="rId3" imgW="3024000" imgH="3251160" progId="MS_ClipArt_Gallery">
                  <p:embed/>
                  <p:pic>
                    <p:nvPicPr>
                      <p:cNvPr id="10242" name="Object 0">
                        <a:hlinkClick r:id="" action="ppaction://ole?verb=0"/>
                        <a:extLst>
                          <a:ext uri="{FF2B5EF4-FFF2-40B4-BE49-F238E27FC236}">
                            <a16:creationId xmlns:a16="http://schemas.microsoft.com/office/drawing/2014/main" id="{8A317F4B-03D3-CA1C-CE21-141BFDC7F951}"/>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9867" y="2020711"/>
                        <a:ext cx="3314700" cy="35630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426C8A18-EDCC-69DB-2833-786CD59B78E0}"/>
              </a:ext>
            </a:extLst>
          </p:cNvPr>
          <p:cNvSpPr>
            <a:spLocks noGrp="1" noChangeArrowheads="1"/>
          </p:cNvSpPr>
          <p:nvPr>
            <p:ph type="title"/>
          </p:nvPr>
        </p:nvSpPr>
        <p:spPr/>
        <p:txBody>
          <a:bodyPr/>
          <a:lstStyle/>
          <a:p>
            <a:pPr algn="ctr">
              <a:defRPr/>
            </a:pPr>
            <a:r>
              <a:rPr lang="en-US" dirty="0"/>
              <a:t>Mental Locks</a:t>
            </a:r>
          </a:p>
        </p:txBody>
      </p:sp>
      <p:sp>
        <p:nvSpPr>
          <p:cNvPr id="3076" name="Rectangle 3">
            <a:extLst>
              <a:ext uri="{FF2B5EF4-FFF2-40B4-BE49-F238E27FC236}">
                <a16:creationId xmlns:a16="http://schemas.microsoft.com/office/drawing/2014/main" id="{F89E0CB0-D973-67EF-96E8-9729D9EEF8F3}"/>
              </a:ext>
            </a:extLst>
          </p:cNvPr>
          <p:cNvSpPr>
            <a:spLocks noGrp="1" noChangeArrowheads="1"/>
          </p:cNvSpPr>
          <p:nvPr>
            <p:ph type="body" sz="half" idx="1"/>
          </p:nvPr>
        </p:nvSpPr>
        <p:spPr>
          <a:noFill/>
        </p:spPr>
        <p:txBody>
          <a:bodyPr/>
          <a:lstStyle/>
          <a:p>
            <a:r>
              <a:rPr lang="en-US" altLang="en-US" sz="2489" dirty="0"/>
              <a:t>The Right Answer</a:t>
            </a:r>
          </a:p>
          <a:p>
            <a:r>
              <a:rPr lang="en-US" altLang="en-US" sz="2489" dirty="0"/>
              <a:t>That’s Not Logical</a:t>
            </a:r>
          </a:p>
          <a:p>
            <a:r>
              <a:rPr lang="en-US" altLang="en-US" sz="2489" dirty="0"/>
              <a:t>Follow the Rules</a:t>
            </a:r>
          </a:p>
          <a:p>
            <a:r>
              <a:rPr lang="en-US" altLang="en-US" sz="2489" dirty="0"/>
              <a:t>Be Practical</a:t>
            </a:r>
          </a:p>
          <a:p>
            <a:r>
              <a:rPr lang="en-US" altLang="en-US" sz="2489" dirty="0"/>
              <a:t>Avoid Ambiguity</a:t>
            </a:r>
          </a:p>
        </p:txBody>
      </p:sp>
      <p:graphicFrame>
        <p:nvGraphicFramePr>
          <p:cNvPr id="3074" name="Object 1024">
            <a:hlinkClick r:id="" action="ppaction://ole?verb=0"/>
            <a:extLst>
              <a:ext uri="{FF2B5EF4-FFF2-40B4-BE49-F238E27FC236}">
                <a16:creationId xmlns:a16="http://schemas.microsoft.com/office/drawing/2014/main" id="{87B365BC-2C15-6C08-B979-98DF8E316409}"/>
              </a:ext>
            </a:extLst>
          </p:cNvPr>
          <p:cNvGraphicFramePr>
            <a:graphicFrameLocks noGrp="1"/>
          </p:cNvGraphicFramePr>
          <p:nvPr>
            <p:ph type="clipArt" sz="half" idx="2"/>
          </p:nvPr>
        </p:nvGraphicFramePr>
        <p:xfrm>
          <a:off x="4643968" y="2572457"/>
          <a:ext cx="3378200" cy="2796822"/>
        </p:xfrm>
        <a:graphic>
          <a:graphicData uri="http://schemas.openxmlformats.org/presentationml/2006/ole">
            <mc:AlternateContent xmlns:mc="http://schemas.openxmlformats.org/markup-compatibility/2006">
              <mc:Choice xmlns:v="urn:schemas-microsoft-com:vml" Requires="v">
                <p:oleObj name="Microsoft ClipArt Gallery" r:id="rId3" imgW="4044600" imgH="3350880" progId="MS_ClipArt_Gallery">
                  <p:embed/>
                </p:oleObj>
              </mc:Choice>
              <mc:Fallback>
                <p:oleObj name="Microsoft ClipArt Gallery" r:id="rId3" imgW="4044600" imgH="3350880" progId="MS_ClipArt_Gallery">
                  <p:embed/>
                  <p:pic>
                    <p:nvPicPr>
                      <p:cNvPr id="3074" name="Object 1024">
                        <a:hlinkClick r:id="" action="ppaction://ole?verb=0"/>
                        <a:extLst>
                          <a:ext uri="{FF2B5EF4-FFF2-40B4-BE49-F238E27FC236}">
                            <a16:creationId xmlns:a16="http://schemas.microsoft.com/office/drawing/2014/main" id="{87B365BC-2C15-6C08-B979-98DF8E316409}"/>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3968" y="2572457"/>
                        <a:ext cx="3378200" cy="27968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077" name="Text Box 5">
            <a:extLst>
              <a:ext uri="{FF2B5EF4-FFF2-40B4-BE49-F238E27FC236}">
                <a16:creationId xmlns:a16="http://schemas.microsoft.com/office/drawing/2014/main" id="{CBB9D5EC-9C1A-6D63-7931-33DC7B9CF377}"/>
              </a:ext>
            </a:extLst>
          </p:cNvPr>
          <p:cNvSpPr txBox="1">
            <a:spLocks noChangeArrowheads="1"/>
          </p:cNvSpPr>
          <p:nvPr/>
        </p:nvSpPr>
        <p:spPr bwMode="auto">
          <a:xfrm>
            <a:off x="968022" y="5335412"/>
            <a:ext cx="70541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n-US" sz="1600" dirty="0"/>
              <a:t>Von Oech, R.  (1983).  A whack on the side of the head.   Warner Books:  New York.</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a:extLst>
              <a:ext uri="{FF2B5EF4-FFF2-40B4-BE49-F238E27FC236}">
                <a16:creationId xmlns:a16="http://schemas.microsoft.com/office/drawing/2014/main" id="{3BE23842-9CFD-0205-6DFA-FEB06E24CC83}"/>
              </a:ext>
            </a:extLst>
          </p:cNvPr>
          <p:cNvSpPr>
            <a:spLocks noGrp="1" noChangeArrowheads="1"/>
          </p:cNvSpPr>
          <p:nvPr>
            <p:ph type="title"/>
          </p:nvPr>
        </p:nvSpPr>
        <p:spPr/>
        <p:txBody>
          <a:bodyPr/>
          <a:lstStyle/>
          <a:p>
            <a:pPr algn="ctr">
              <a:defRPr/>
            </a:pPr>
            <a:r>
              <a:rPr lang="en-US" dirty="0"/>
              <a:t>Mental Locks</a:t>
            </a:r>
          </a:p>
        </p:txBody>
      </p:sp>
      <p:sp>
        <p:nvSpPr>
          <p:cNvPr id="4100" name="Rectangle 3">
            <a:extLst>
              <a:ext uri="{FF2B5EF4-FFF2-40B4-BE49-F238E27FC236}">
                <a16:creationId xmlns:a16="http://schemas.microsoft.com/office/drawing/2014/main" id="{37E73846-5F9F-728C-6428-53E7164293B7}"/>
              </a:ext>
            </a:extLst>
          </p:cNvPr>
          <p:cNvSpPr>
            <a:spLocks noGrp="1" noChangeArrowheads="1"/>
          </p:cNvSpPr>
          <p:nvPr>
            <p:ph type="body" sz="half" idx="1"/>
          </p:nvPr>
        </p:nvSpPr>
        <p:spPr>
          <a:noFill/>
        </p:spPr>
        <p:txBody>
          <a:bodyPr/>
          <a:lstStyle/>
          <a:p>
            <a:r>
              <a:rPr lang="en-US" altLang="en-US" sz="2489" dirty="0"/>
              <a:t>To Err Is Wrong</a:t>
            </a:r>
          </a:p>
          <a:p>
            <a:r>
              <a:rPr lang="en-US" altLang="en-US" sz="2489" dirty="0"/>
              <a:t>Play is Frivolous</a:t>
            </a:r>
          </a:p>
          <a:p>
            <a:r>
              <a:rPr lang="en-US" altLang="en-US" sz="2489" dirty="0"/>
              <a:t>That’s Not My Area</a:t>
            </a:r>
          </a:p>
          <a:p>
            <a:r>
              <a:rPr lang="en-US" altLang="en-US" sz="2489" dirty="0"/>
              <a:t>Don’t Be Foolish</a:t>
            </a:r>
          </a:p>
          <a:p>
            <a:r>
              <a:rPr lang="en-US" altLang="en-US" sz="2489" dirty="0"/>
              <a:t>I’m Not Creative</a:t>
            </a:r>
          </a:p>
        </p:txBody>
      </p:sp>
      <p:graphicFrame>
        <p:nvGraphicFramePr>
          <p:cNvPr id="4098" name="Object 4">
            <a:hlinkClick r:id="" action="ppaction://ole?verb=0"/>
            <a:extLst>
              <a:ext uri="{FF2B5EF4-FFF2-40B4-BE49-F238E27FC236}">
                <a16:creationId xmlns:a16="http://schemas.microsoft.com/office/drawing/2014/main" id="{A673217F-761F-B48B-2C59-BD56B7FEBD39}"/>
              </a:ext>
            </a:extLst>
          </p:cNvPr>
          <p:cNvGraphicFramePr>
            <a:graphicFrameLocks noGrp="1"/>
          </p:cNvGraphicFramePr>
          <p:nvPr>
            <p:ph type="clipArt" sz="half" idx="2"/>
          </p:nvPr>
        </p:nvGraphicFramePr>
        <p:xfrm>
          <a:off x="4882445" y="1600200"/>
          <a:ext cx="3685822" cy="3589867"/>
        </p:xfrm>
        <a:graphic>
          <a:graphicData uri="http://schemas.openxmlformats.org/presentationml/2006/ole">
            <mc:AlternateContent xmlns:mc="http://schemas.openxmlformats.org/markup-compatibility/2006">
              <mc:Choice xmlns:v="urn:schemas-microsoft-com:vml" Requires="v">
                <p:oleObj name="Microsoft ClipArt Gallery" r:id="rId3" imgW="3251160" imgH="3495600" progId="MS_ClipArt_Gallery">
                  <p:embed/>
                </p:oleObj>
              </mc:Choice>
              <mc:Fallback>
                <p:oleObj name="Microsoft ClipArt Gallery" r:id="rId3" imgW="3251160" imgH="3495600" progId="MS_ClipArt_Gallery">
                  <p:embed/>
                  <p:pic>
                    <p:nvPicPr>
                      <p:cNvPr id="4098" name="Object 4">
                        <a:hlinkClick r:id="" action="ppaction://ole?verb=0"/>
                        <a:extLst>
                          <a:ext uri="{FF2B5EF4-FFF2-40B4-BE49-F238E27FC236}">
                            <a16:creationId xmlns:a16="http://schemas.microsoft.com/office/drawing/2014/main" id="{A673217F-761F-B48B-2C59-BD56B7FEBD39}"/>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2445" y="1600200"/>
                        <a:ext cx="3685822" cy="358986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4101" name="Text Box 5">
            <a:extLst>
              <a:ext uri="{FF2B5EF4-FFF2-40B4-BE49-F238E27FC236}">
                <a16:creationId xmlns:a16="http://schemas.microsoft.com/office/drawing/2014/main" id="{D79E28BE-3FA2-FB11-4710-2D619D983E1A}"/>
              </a:ext>
            </a:extLst>
          </p:cNvPr>
          <p:cNvSpPr txBox="1">
            <a:spLocks noChangeArrowheads="1"/>
          </p:cNvSpPr>
          <p:nvPr/>
        </p:nvSpPr>
        <p:spPr bwMode="auto">
          <a:xfrm>
            <a:off x="764823" y="5706534"/>
            <a:ext cx="702483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r>
              <a:rPr lang="en-US" altLang="en-US" sz="1600" dirty="0"/>
              <a:t>Von Oech, R.  (1983).  A whack on the side of the head.  Warner Books:  New York.</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709" name="Rectangle 29708">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626" name="Rectangle 2">
            <a:extLst>
              <a:ext uri="{FF2B5EF4-FFF2-40B4-BE49-F238E27FC236}">
                <a16:creationId xmlns:a16="http://schemas.microsoft.com/office/drawing/2014/main" id="{8C53D775-2C69-DDFE-DD43-4DA487B0300F}"/>
              </a:ext>
            </a:extLst>
          </p:cNvPr>
          <p:cNvSpPr>
            <a:spLocks noGrp="1" noChangeArrowheads="1"/>
          </p:cNvSpPr>
          <p:nvPr>
            <p:ph type="title"/>
          </p:nvPr>
        </p:nvSpPr>
        <p:spPr>
          <a:xfrm>
            <a:off x="3973321" y="329184"/>
            <a:ext cx="4688333" cy="1783080"/>
          </a:xfrm>
        </p:spPr>
        <p:txBody>
          <a:bodyPr anchor="b">
            <a:normAutofit/>
          </a:bodyPr>
          <a:lstStyle/>
          <a:p>
            <a:pPr>
              <a:defRPr/>
            </a:pPr>
            <a:r>
              <a:rPr lang="en-US" sz="4700" dirty="0"/>
              <a:t>Creative Thinking: A Meta-Skill</a:t>
            </a:r>
          </a:p>
        </p:txBody>
      </p:sp>
      <p:pic>
        <p:nvPicPr>
          <p:cNvPr id="2" name="Picture 1" descr="A statue of a person standing next to a vase&#10;&#10;Description automatically generated">
            <a:extLst>
              <a:ext uri="{FF2B5EF4-FFF2-40B4-BE49-F238E27FC236}">
                <a16:creationId xmlns:a16="http://schemas.microsoft.com/office/drawing/2014/main" id="{A2736C02-661D-8D67-5A07-50BE7D500264}"/>
              </a:ext>
            </a:extLst>
          </p:cNvPr>
          <p:cNvPicPr>
            <a:picLocks noChangeAspect="1"/>
          </p:cNvPicPr>
          <p:nvPr/>
        </p:nvPicPr>
        <p:blipFill rotWithShape="1">
          <a:blip r:embed="rId3"/>
          <a:srcRect l="35087" r="28496"/>
          <a:stretch/>
        </p:blipFill>
        <p:spPr>
          <a:xfrm>
            <a:off x="9164" y="10"/>
            <a:ext cx="3492988"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29710"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73321" y="2374947"/>
            <a:ext cx="3182692" cy="18288"/>
          </a:xfrm>
          <a:custGeom>
            <a:avLst/>
            <a:gdLst>
              <a:gd name="connsiteX0" fmla="*/ 0 w 3182692"/>
              <a:gd name="connsiteY0" fmla="*/ 0 h 18288"/>
              <a:gd name="connsiteX1" fmla="*/ 636538 w 3182692"/>
              <a:gd name="connsiteY1" fmla="*/ 0 h 18288"/>
              <a:gd name="connsiteX2" fmla="*/ 1273077 w 3182692"/>
              <a:gd name="connsiteY2" fmla="*/ 0 h 18288"/>
              <a:gd name="connsiteX3" fmla="*/ 1909615 w 3182692"/>
              <a:gd name="connsiteY3" fmla="*/ 0 h 18288"/>
              <a:gd name="connsiteX4" fmla="*/ 2482500 w 3182692"/>
              <a:gd name="connsiteY4" fmla="*/ 0 h 18288"/>
              <a:gd name="connsiteX5" fmla="*/ 3182692 w 3182692"/>
              <a:gd name="connsiteY5" fmla="*/ 0 h 18288"/>
              <a:gd name="connsiteX6" fmla="*/ 3182692 w 3182692"/>
              <a:gd name="connsiteY6" fmla="*/ 18288 h 18288"/>
              <a:gd name="connsiteX7" fmla="*/ 2609807 w 3182692"/>
              <a:gd name="connsiteY7" fmla="*/ 18288 h 18288"/>
              <a:gd name="connsiteX8" fmla="*/ 2068750 w 3182692"/>
              <a:gd name="connsiteY8" fmla="*/ 18288 h 18288"/>
              <a:gd name="connsiteX9" fmla="*/ 1432211 w 3182692"/>
              <a:gd name="connsiteY9" fmla="*/ 18288 h 18288"/>
              <a:gd name="connsiteX10" fmla="*/ 859327 w 3182692"/>
              <a:gd name="connsiteY10" fmla="*/ 18288 h 18288"/>
              <a:gd name="connsiteX11" fmla="*/ 0 w 3182692"/>
              <a:gd name="connsiteY11" fmla="*/ 18288 h 18288"/>
              <a:gd name="connsiteX12" fmla="*/ 0 w 3182692"/>
              <a:gd name="connsiteY12" fmla="*/ 0 h 18288"/>
              <a:gd name="connsiteX0" fmla="*/ 0 w 3182692"/>
              <a:gd name="connsiteY0" fmla="*/ 0 h 18288"/>
              <a:gd name="connsiteX1" fmla="*/ 572885 w 3182692"/>
              <a:gd name="connsiteY1" fmla="*/ 0 h 18288"/>
              <a:gd name="connsiteX2" fmla="*/ 1113942 w 3182692"/>
              <a:gd name="connsiteY2" fmla="*/ 0 h 18288"/>
              <a:gd name="connsiteX3" fmla="*/ 1686827 w 3182692"/>
              <a:gd name="connsiteY3" fmla="*/ 0 h 18288"/>
              <a:gd name="connsiteX4" fmla="*/ 2323365 w 3182692"/>
              <a:gd name="connsiteY4" fmla="*/ 0 h 18288"/>
              <a:gd name="connsiteX5" fmla="*/ 3182692 w 3182692"/>
              <a:gd name="connsiteY5" fmla="*/ 0 h 18288"/>
              <a:gd name="connsiteX6" fmla="*/ 3182692 w 3182692"/>
              <a:gd name="connsiteY6" fmla="*/ 18288 h 18288"/>
              <a:gd name="connsiteX7" fmla="*/ 2546154 w 3182692"/>
              <a:gd name="connsiteY7" fmla="*/ 18288 h 18288"/>
              <a:gd name="connsiteX8" fmla="*/ 1845961 w 3182692"/>
              <a:gd name="connsiteY8" fmla="*/ 18288 h 18288"/>
              <a:gd name="connsiteX9" fmla="*/ 1304904 w 3182692"/>
              <a:gd name="connsiteY9" fmla="*/ 18288 h 18288"/>
              <a:gd name="connsiteX10" fmla="*/ 604711 w 3182692"/>
              <a:gd name="connsiteY10" fmla="*/ 18288 h 18288"/>
              <a:gd name="connsiteX11" fmla="*/ 0 w 3182692"/>
              <a:gd name="connsiteY11" fmla="*/ 18288 h 18288"/>
              <a:gd name="connsiteX12" fmla="*/ 0 w 3182692"/>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82692" h="18288" fill="none" extrusionOk="0">
                <a:moveTo>
                  <a:pt x="0" y="0"/>
                </a:moveTo>
                <a:cubicBezTo>
                  <a:pt x="225870" y="33585"/>
                  <a:pt x="418138" y="17639"/>
                  <a:pt x="636538" y="0"/>
                </a:cubicBezTo>
                <a:cubicBezTo>
                  <a:pt x="865372" y="-3887"/>
                  <a:pt x="1010746" y="-18166"/>
                  <a:pt x="1273077" y="0"/>
                </a:cubicBezTo>
                <a:cubicBezTo>
                  <a:pt x="1527846" y="-24408"/>
                  <a:pt x="1703704" y="-36055"/>
                  <a:pt x="1909615" y="0"/>
                </a:cubicBezTo>
                <a:cubicBezTo>
                  <a:pt x="2119487" y="1667"/>
                  <a:pt x="2200543" y="-19343"/>
                  <a:pt x="2482500" y="0"/>
                </a:cubicBezTo>
                <a:cubicBezTo>
                  <a:pt x="2736775" y="57438"/>
                  <a:pt x="2997998" y="-48885"/>
                  <a:pt x="3182692" y="0"/>
                </a:cubicBezTo>
                <a:cubicBezTo>
                  <a:pt x="3182658" y="4844"/>
                  <a:pt x="3182282" y="11009"/>
                  <a:pt x="3182692" y="18288"/>
                </a:cubicBezTo>
                <a:cubicBezTo>
                  <a:pt x="2944477" y="15825"/>
                  <a:pt x="2868931" y="12370"/>
                  <a:pt x="2609807" y="18288"/>
                </a:cubicBezTo>
                <a:cubicBezTo>
                  <a:pt x="2341556" y="6193"/>
                  <a:pt x="2324113" y="22706"/>
                  <a:pt x="2068750" y="18288"/>
                </a:cubicBezTo>
                <a:cubicBezTo>
                  <a:pt x="1817163" y="7852"/>
                  <a:pt x="1716254" y="25979"/>
                  <a:pt x="1432211" y="18288"/>
                </a:cubicBezTo>
                <a:cubicBezTo>
                  <a:pt x="1164747" y="-28137"/>
                  <a:pt x="993140" y="27575"/>
                  <a:pt x="859327" y="18288"/>
                </a:cubicBezTo>
                <a:cubicBezTo>
                  <a:pt x="750703" y="-24974"/>
                  <a:pt x="236193" y="38731"/>
                  <a:pt x="0" y="18288"/>
                </a:cubicBezTo>
                <a:cubicBezTo>
                  <a:pt x="-649" y="11698"/>
                  <a:pt x="663" y="5413"/>
                  <a:pt x="0" y="0"/>
                </a:cubicBezTo>
                <a:close/>
              </a:path>
              <a:path w="3182692" h="18288" stroke="0" extrusionOk="0">
                <a:moveTo>
                  <a:pt x="0" y="0"/>
                </a:moveTo>
                <a:cubicBezTo>
                  <a:pt x="224421" y="-39331"/>
                  <a:pt x="418777" y="11439"/>
                  <a:pt x="572885" y="0"/>
                </a:cubicBezTo>
                <a:cubicBezTo>
                  <a:pt x="750333" y="-6388"/>
                  <a:pt x="940592" y="15806"/>
                  <a:pt x="1113942" y="0"/>
                </a:cubicBezTo>
                <a:cubicBezTo>
                  <a:pt x="1322785" y="-1777"/>
                  <a:pt x="1505363" y="28230"/>
                  <a:pt x="1686827" y="0"/>
                </a:cubicBezTo>
                <a:cubicBezTo>
                  <a:pt x="1853304" y="1595"/>
                  <a:pt x="2194652" y="-1232"/>
                  <a:pt x="2323365" y="0"/>
                </a:cubicBezTo>
                <a:cubicBezTo>
                  <a:pt x="2488732" y="36406"/>
                  <a:pt x="2902093" y="-40336"/>
                  <a:pt x="3182692" y="0"/>
                </a:cubicBezTo>
                <a:cubicBezTo>
                  <a:pt x="3182167" y="5049"/>
                  <a:pt x="3182885" y="12044"/>
                  <a:pt x="3182692" y="18288"/>
                </a:cubicBezTo>
                <a:cubicBezTo>
                  <a:pt x="3012563" y="-37820"/>
                  <a:pt x="2765409" y="35618"/>
                  <a:pt x="2546154" y="18288"/>
                </a:cubicBezTo>
                <a:cubicBezTo>
                  <a:pt x="2333381" y="13914"/>
                  <a:pt x="2154438" y="9838"/>
                  <a:pt x="1845961" y="18288"/>
                </a:cubicBezTo>
                <a:cubicBezTo>
                  <a:pt x="1531509" y="33812"/>
                  <a:pt x="1456631" y="-6606"/>
                  <a:pt x="1304904" y="18288"/>
                </a:cubicBezTo>
                <a:cubicBezTo>
                  <a:pt x="1168344" y="36351"/>
                  <a:pt x="928499" y="15047"/>
                  <a:pt x="604711" y="18288"/>
                </a:cubicBezTo>
                <a:cubicBezTo>
                  <a:pt x="285438" y="38007"/>
                  <a:pt x="116029" y="-22204"/>
                  <a:pt x="0" y="18288"/>
                </a:cubicBezTo>
                <a:cubicBezTo>
                  <a:pt x="-39" y="12511"/>
                  <a:pt x="-381" y="8039"/>
                  <a:pt x="0" y="0"/>
                </a:cubicBezTo>
                <a:close/>
              </a:path>
              <a:path w="3182692" h="18288" fill="none" stroke="0" extrusionOk="0">
                <a:moveTo>
                  <a:pt x="0" y="0"/>
                </a:moveTo>
                <a:cubicBezTo>
                  <a:pt x="245832" y="29445"/>
                  <a:pt x="388924" y="-28919"/>
                  <a:pt x="636538" y="0"/>
                </a:cubicBezTo>
                <a:cubicBezTo>
                  <a:pt x="854919" y="4634"/>
                  <a:pt x="991654" y="8864"/>
                  <a:pt x="1273077" y="0"/>
                </a:cubicBezTo>
                <a:cubicBezTo>
                  <a:pt x="1566644" y="-14667"/>
                  <a:pt x="1666526" y="3717"/>
                  <a:pt x="1909615" y="0"/>
                </a:cubicBezTo>
                <a:cubicBezTo>
                  <a:pt x="2138795" y="27220"/>
                  <a:pt x="2225506" y="-13892"/>
                  <a:pt x="2482500" y="0"/>
                </a:cubicBezTo>
                <a:cubicBezTo>
                  <a:pt x="2775583" y="32183"/>
                  <a:pt x="3003218" y="-43687"/>
                  <a:pt x="3182692" y="0"/>
                </a:cubicBezTo>
                <a:cubicBezTo>
                  <a:pt x="3183006" y="4158"/>
                  <a:pt x="3181713" y="12539"/>
                  <a:pt x="3182692" y="18288"/>
                </a:cubicBezTo>
                <a:cubicBezTo>
                  <a:pt x="2959845" y="25574"/>
                  <a:pt x="2868929" y="24980"/>
                  <a:pt x="2609807" y="18288"/>
                </a:cubicBezTo>
                <a:cubicBezTo>
                  <a:pt x="2341405" y="5992"/>
                  <a:pt x="2328488" y="20436"/>
                  <a:pt x="2068750" y="18288"/>
                </a:cubicBezTo>
                <a:cubicBezTo>
                  <a:pt x="1816113" y="2395"/>
                  <a:pt x="1699345" y="36855"/>
                  <a:pt x="1432211" y="18288"/>
                </a:cubicBezTo>
                <a:cubicBezTo>
                  <a:pt x="1148381" y="-28184"/>
                  <a:pt x="987622" y="2403"/>
                  <a:pt x="859327" y="18288"/>
                </a:cubicBezTo>
                <a:cubicBezTo>
                  <a:pt x="743387" y="37422"/>
                  <a:pt x="194182" y="18789"/>
                  <a:pt x="0" y="18288"/>
                </a:cubicBezTo>
                <a:cubicBezTo>
                  <a:pt x="20" y="11469"/>
                  <a:pt x="-29" y="5154"/>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custGeom>
                    <a:avLst/>
                    <a:gdLst>
                      <a:gd name="connsiteX0" fmla="*/ 0 w 3182692"/>
                      <a:gd name="connsiteY0" fmla="*/ 0 h 18288"/>
                      <a:gd name="connsiteX1" fmla="*/ 636538 w 3182692"/>
                      <a:gd name="connsiteY1" fmla="*/ 0 h 18288"/>
                      <a:gd name="connsiteX2" fmla="*/ 1273077 w 3182692"/>
                      <a:gd name="connsiteY2" fmla="*/ 0 h 18288"/>
                      <a:gd name="connsiteX3" fmla="*/ 1909615 w 3182692"/>
                      <a:gd name="connsiteY3" fmla="*/ 0 h 18288"/>
                      <a:gd name="connsiteX4" fmla="*/ 2482500 w 3182692"/>
                      <a:gd name="connsiteY4" fmla="*/ 0 h 18288"/>
                      <a:gd name="connsiteX5" fmla="*/ 3182692 w 3182692"/>
                      <a:gd name="connsiteY5" fmla="*/ 0 h 18288"/>
                      <a:gd name="connsiteX6" fmla="*/ 3182692 w 3182692"/>
                      <a:gd name="connsiteY6" fmla="*/ 18288 h 18288"/>
                      <a:gd name="connsiteX7" fmla="*/ 2609807 w 3182692"/>
                      <a:gd name="connsiteY7" fmla="*/ 18288 h 18288"/>
                      <a:gd name="connsiteX8" fmla="*/ 2068750 w 3182692"/>
                      <a:gd name="connsiteY8" fmla="*/ 18288 h 18288"/>
                      <a:gd name="connsiteX9" fmla="*/ 1432211 w 3182692"/>
                      <a:gd name="connsiteY9" fmla="*/ 18288 h 18288"/>
                      <a:gd name="connsiteX10" fmla="*/ 859327 w 3182692"/>
                      <a:gd name="connsiteY10" fmla="*/ 18288 h 18288"/>
                      <a:gd name="connsiteX11" fmla="*/ 0 w 3182692"/>
                      <a:gd name="connsiteY11" fmla="*/ 18288 h 18288"/>
                      <a:gd name="connsiteX12" fmla="*/ 0 w 3182692"/>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82692" h="18288" fill="none" extrusionOk="0">
                        <a:moveTo>
                          <a:pt x="0" y="0"/>
                        </a:moveTo>
                        <a:cubicBezTo>
                          <a:pt x="253588" y="25878"/>
                          <a:pt x="409323" y="-5359"/>
                          <a:pt x="636538" y="0"/>
                        </a:cubicBezTo>
                        <a:cubicBezTo>
                          <a:pt x="863753" y="5359"/>
                          <a:pt x="1007727" y="-28"/>
                          <a:pt x="1273077" y="0"/>
                        </a:cubicBezTo>
                        <a:cubicBezTo>
                          <a:pt x="1538427" y="28"/>
                          <a:pt x="1698640" y="-12775"/>
                          <a:pt x="1909615" y="0"/>
                        </a:cubicBezTo>
                        <a:cubicBezTo>
                          <a:pt x="2120590" y="12775"/>
                          <a:pt x="2210293" y="-21823"/>
                          <a:pt x="2482500" y="0"/>
                        </a:cubicBezTo>
                        <a:cubicBezTo>
                          <a:pt x="2754708" y="21823"/>
                          <a:pt x="3004133" y="-28750"/>
                          <a:pt x="3182692" y="0"/>
                        </a:cubicBezTo>
                        <a:cubicBezTo>
                          <a:pt x="3183134" y="4516"/>
                          <a:pt x="3181865" y="12266"/>
                          <a:pt x="3182692" y="18288"/>
                        </a:cubicBezTo>
                        <a:cubicBezTo>
                          <a:pt x="2947402" y="22440"/>
                          <a:pt x="2876226" y="27191"/>
                          <a:pt x="2609807" y="18288"/>
                        </a:cubicBezTo>
                        <a:cubicBezTo>
                          <a:pt x="2343389" y="9385"/>
                          <a:pt x="2326689" y="25579"/>
                          <a:pt x="2068750" y="18288"/>
                        </a:cubicBezTo>
                        <a:cubicBezTo>
                          <a:pt x="1810811" y="10997"/>
                          <a:pt x="1713836" y="48219"/>
                          <a:pt x="1432211" y="18288"/>
                        </a:cubicBezTo>
                        <a:cubicBezTo>
                          <a:pt x="1150586" y="-11643"/>
                          <a:pt x="982765" y="3747"/>
                          <a:pt x="859327" y="18288"/>
                        </a:cubicBezTo>
                        <a:cubicBezTo>
                          <a:pt x="735889" y="32829"/>
                          <a:pt x="254183" y="35231"/>
                          <a:pt x="0" y="18288"/>
                        </a:cubicBezTo>
                        <a:cubicBezTo>
                          <a:pt x="-306" y="11477"/>
                          <a:pt x="485" y="4355"/>
                          <a:pt x="0" y="0"/>
                        </a:cubicBezTo>
                        <a:close/>
                      </a:path>
                      <a:path w="3182692" h="18288" stroke="0" extrusionOk="0">
                        <a:moveTo>
                          <a:pt x="0" y="0"/>
                        </a:moveTo>
                        <a:cubicBezTo>
                          <a:pt x="243108" y="-22426"/>
                          <a:pt x="387854" y="22949"/>
                          <a:pt x="572885" y="0"/>
                        </a:cubicBezTo>
                        <a:cubicBezTo>
                          <a:pt x="757916" y="-22949"/>
                          <a:pt x="923707" y="6797"/>
                          <a:pt x="1113942" y="0"/>
                        </a:cubicBezTo>
                        <a:cubicBezTo>
                          <a:pt x="1304177" y="-6797"/>
                          <a:pt x="1495991" y="20627"/>
                          <a:pt x="1686827" y="0"/>
                        </a:cubicBezTo>
                        <a:cubicBezTo>
                          <a:pt x="1877663" y="-20627"/>
                          <a:pt x="2170182" y="-20672"/>
                          <a:pt x="2323365" y="0"/>
                        </a:cubicBezTo>
                        <a:cubicBezTo>
                          <a:pt x="2476548" y="20672"/>
                          <a:pt x="2919164" y="6097"/>
                          <a:pt x="3182692" y="0"/>
                        </a:cubicBezTo>
                        <a:cubicBezTo>
                          <a:pt x="3183269" y="4624"/>
                          <a:pt x="3183511" y="11191"/>
                          <a:pt x="3182692" y="18288"/>
                        </a:cubicBezTo>
                        <a:cubicBezTo>
                          <a:pt x="3026065" y="-10849"/>
                          <a:pt x="2775006" y="23067"/>
                          <a:pt x="2546154" y="18288"/>
                        </a:cubicBezTo>
                        <a:cubicBezTo>
                          <a:pt x="2317302" y="13509"/>
                          <a:pt x="2168173" y="-8513"/>
                          <a:pt x="1845961" y="18288"/>
                        </a:cubicBezTo>
                        <a:cubicBezTo>
                          <a:pt x="1523749" y="45089"/>
                          <a:pt x="1450078" y="-844"/>
                          <a:pt x="1304904" y="18288"/>
                        </a:cubicBezTo>
                        <a:cubicBezTo>
                          <a:pt x="1159730" y="37420"/>
                          <a:pt x="942635" y="-10021"/>
                          <a:pt x="604711" y="18288"/>
                        </a:cubicBezTo>
                        <a:cubicBezTo>
                          <a:pt x="266787" y="46597"/>
                          <a:pt x="141927" y="-8395"/>
                          <a:pt x="0" y="18288"/>
                        </a:cubicBezTo>
                        <a:cubicBezTo>
                          <a:pt x="-171" y="12755"/>
                          <a:pt x="-690" y="7930"/>
                          <a:pt x="0" y="0"/>
                        </a:cubicBezTo>
                        <a:close/>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699" name="Rectangle 3">
            <a:extLst>
              <a:ext uri="{FF2B5EF4-FFF2-40B4-BE49-F238E27FC236}">
                <a16:creationId xmlns:a16="http://schemas.microsoft.com/office/drawing/2014/main" id="{375ABF83-4903-237C-D559-F52455D23CB7}"/>
              </a:ext>
            </a:extLst>
          </p:cNvPr>
          <p:cNvSpPr>
            <a:spLocks noGrp="1" noChangeArrowheads="1"/>
          </p:cNvSpPr>
          <p:nvPr>
            <p:ph type="body" idx="1"/>
          </p:nvPr>
        </p:nvSpPr>
        <p:spPr>
          <a:xfrm>
            <a:off x="3973321" y="2706624"/>
            <a:ext cx="4688333" cy="3483864"/>
          </a:xfrm>
        </p:spPr>
        <p:txBody>
          <a:bodyPr>
            <a:normAutofit/>
          </a:bodyPr>
          <a:lstStyle/>
          <a:p>
            <a:pPr marL="0" indent="0">
              <a:buNone/>
            </a:pPr>
            <a:r>
              <a:rPr lang="en-US" altLang="en-US" sz="1900" dirty="0"/>
              <a:t>A metacognitive process of generating novel and useful associations, attributes, elements, images, abstract relations or sets of operations -- that better solves a problem, produces a plan or results in an outcome, pattern, structure or product not clearly present before.</a:t>
            </a:r>
          </a:p>
        </p:txBody>
      </p:sp>
      <p:sp>
        <p:nvSpPr>
          <p:cNvPr id="29700" name="Text Box 4">
            <a:extLst>
              <a:ext uri="{FF2B5EF4-FFF2-40B4-BE49-F238E27FC236}">
                <a16:creationId xmlns:a16="http://schemas.microsoft.com/office/drawing/2014/main" id="{229072E2-F016-7C99-336D-B81789CCC2C5}"/>
              </a:ext>
            </a:extLst>
          </p:cNvPr>
          <p:cNvSpPr txBox="1">
            <a:spLocks noChangeArrowheads="1"/>
          </p:cNvSpPr>
          <p:nvPr/>
        </p:nvSpPr>
        <p:spPr bwMode="auto">
          <a:xfrm>
            <a:off x="689221" y="5514545"/>
            <a:ext cx="7565738" cy="825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a:defRPr sz="2400">
                <a:solidFill>
                  <a:schemeClr val="tx1"/>
                </a:solidFill>
                <a:latin typeface="Book Antiqua" panose="02040602050305030304" pitchFamily="18" charset="0"/>
              </a:defRPr>
            </a:lvl1pPr>
            <a:lvl2pPr marL="742950" indent="-285750">
              <a:defRPr sz="2400">
                <a:solidFill>
                  <a:schemeClr val="tx1"/>
                </a:solidFill>
                <a:latin typeface="Book Antiqua" panose="02040602050305030304" pitchFamily="18" charset="0"/>
              </a:defRPr>
            </a:lvl2pPr>
            <a:lvl3pPr marL="1143000" indent="-228600">
              <a:defRPr sz="2400">
                <a:solidFill>
                  <a:schemeClr val="tx1"/>
                </a:solidFill>
                <a:latin typeface="Book Antiqua" panose="02040602050305030304" pitchFamily="18" charset="0"/>
              </a:defRPr>
            </a:lvl3pPr>
            <a:lvl4pPr marL="1600200" indent="-228600">
              <a:defRPr sz="2400">
                <a:solidFill>
                  <a:schemeClr val="tx1"/>
                </a:solidFill>
                <a:latin typeface="Book Antiqua" panose="02040602050305030304" pitchFamily="18" charset="0"/>
              </a:defRPr>
            </a:lvl4pPr>
            <a:lvl5pPr marL="2057400" indent="-228600">
              <a:defRPr sz="2400">
                <a:solidFill>
                  <a:schemeClr val="tx1"/>
                </a:solidFill>
                <a:latin typeface="Book Antiqua" panose="02040602050305030304" pitchFamily="18" charset="0"/>
              </a:defRPr>
            </a:lvl5pPr>
            <a:lvl6pPr marL="2514600" indent="-228600" eaLnBrk="0" fontAlgn="base" hangingPunct="0">
              <a:spcBef>
                <a:spcPct val="0"/>
              </a:spcBef>
              <a:spcAft>
                <a:spcPct val="0"/>
              </a:spcAft>
              <a:defRPr sz="2400">
                <a:solidFill>
                  <a:schemeClr val="tx1"/>
                </a:solidFill>
                <a:latin typeface="Book Antiqua" panose="02040602050305030304" pitchFamily="18" charset="0"/>
              </a:defRPr>
            </a:lvl6pPr>
            <a:lvl7pPr marL="2971800" indent="-228600" eaLnBrk="0" fontAlgn="base" hangingPunct="0">
              <a:spcBef>
                <a:spcPct val="0"/>
              </a:spcBef>
              <a:spcAft>
                <a:spcPct val="0"/>
              </a:spcAft>
              <a:defRPr sz="2400">
                <a:solidFill>
                  <a:schemeClr val="tx1"/>
                </a:solidFill>
                <a:latin typeface="Book Antiqua" panose="02040602050305030304" pitchFamily="18" charset="0"/>
              </a:defRPr>
            </a:lvl7pPr>
            <a:lvl8pPr marL="3429000" indent="-228600" eaLnBrk="0" fontAlgn="base" hangingPunct="0">
              <a:spcBef>
                <a:spcPct val="0"/>
              </a:spcBef>
              <a:spcAft>
                <a:spcPct val="0"/>
              </a:spcAft>
              <a:defRPr sz="2400">
                <a:solidFill>
                  <a:schemeClr val="tx1"/>
                </a:solidFill>
                <a:latin typeface="Book Antiqua" panose="02040602050305030304" pitchFamily="18" charset="0"/>
              </a:defRPr>
            </a:lvl8pPr>
            <a:lvl9pPr marL="3886200" indent="-228600" eaLnBrk="0" fontAlgn="base" hangingPunct="0">
              <a:spcBef>
                <a:spcPct val="0"/>
              </a:spcBef>
              <a:spcAft>
                <a:spcPct val="0"/>
              </a:spcAft>
              <a:defRPr sz="2400">
                <a:solidFill>
                  <a:schemeClr val="tx1"/>
                </a:solidFill>
                <a:latin typeface="Book Antiqua" panose="02040602050305030304" pitchFamily="18" charset="0"/>
              </a:defRPr>
            </a:lvl9pPr>
          </a:lstStyle>
          <a:p>
            <a:pPr>
              <a:spcAft>
                <a:spcPts val="600"/>
              </a:spcAft>
            </a:pPr>
            <a:r>
              <a:rPr lang="en-US" altLang="en-US" sz="1422" dirty="0">
                <a:solidFill>
                  <a:schemeClr val="bg1"/>
                </a:solidFill>
              </a:rPr>
              <a:t>Pesut, D.  (1985). Toward a new</a:t>
            </a:r>
            <a:r>
              <a:rPr lang="en-US" altLang="en-US" sz="1422" dirty="0"/>
              <a:t>  definition of creativity (editorial),  Nurse Educator,10(1), 5.</a:t>
            </a:r>
          </a:p>
          <a:p>
            <a:pPr>
              <a:spcAft>
                <a:spcPts val="600"/>
              </a:spcAft>
            </a:pPr>
            <a:r>
              <a:rPr lang="en-US" altLang="en-US" sz="1422" dirty="0">
                <a:solidFill>
                  <a:schemeClr val="bg1"/>
                </a:solidFill>
              </a:rPr>
              <a:t>Pesut, D. J. (1990). Creative </a:t>
            </a:r>
            <a:r>
              <a:rPr lang="en-US" altLang="en-US" sz="1422" dirty="0"/>
              <a:t>Thinking a Self‐Regulatory Metacognitive Process‐A Model </a:t>
            </a:r>
            <a:r>
              <a:rPr lang="en-US" altLang="en-US" sz="1422" dirty="0">
                <a:solidFill>
                  <a:schemeClr val="bg1"/>
                </a:solidFill>
              </a:rPr>
              <a:t>for Education, Training and </a:t>
            </a:r>
            <a:r>
              <a:rPr lang="en-US" altLang="en-US" sz="1422" dirty="0"/>
              <a:t>Further</a:t>
            </a:r>
            <a:r>
              <a:rPr lang="en-US" altLang="en-US" sz="1422" dirty="0">
                <a:solidFill>
                  <a:schemeClr val="bg1"/>
                </a:solidFill>
              </a:rPr>
              <a:t> </a:t>
            </a:r>
            <a:r>
              <a:rPr lang="en-US" altLang="en-US" sz="1422" dirty="0"/>
              <a:t>Research. The Journal of Creative Behavior, 24(2), 105-110.</a:t>
            </a:r>
          </a:p>
        </p:txBody>
      </p:sp>
    </p:spTree>
  </p:cSld>
  <p:clrMapOvr>
    <a:masterClrMapping/>
  </p:clrMapOvr>
  <p:transition/>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189</TotalTime>
  <Words>4497</Words>
  <Application>Microsoft Office PowerPoint</Application>
  <PresentationFormat>On-screen Show (4:3)</PresentationFormat>
  <Paragraphs>375</Paragraphs>
  <Slides>43</Slides>
  <Notes>33</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43</vt:i4>
      </vt:variant>
    </vt:vector>
  </HeadingPairs>
  <TitlesOfParts>
    <vt:vector size="54" baseType="lpstr">
      <vt:lpstr>ＭＳ Ｐゴシック</vt:lpstr>
      <vt:lpstr>Arial</vt:lpstr>
      <vt:lpstr>Calibri</vt:lpstr>
      <vt:lpstr>Calibri Light</vt:lpstr>
      <vt:lpstr>Times</vt:lpstr>
      <vt:lpstr>Times New Roman</vt:lpstr>
      <vt:lpstr>Verdana</vt:lpstr>
      <vt:lpstr>Wickenden Cafe NDP</vt:lpstr>
      <vt:lpstr>Wingdings</vt:lpstr>
      <vt:lpstr>Office Theme</vt:lpstr>
      <vt:lpstr>Microsoft ClipArt Gallery</vt:lpstr>
      <vt:lpstr>Creativity,  Foresight, Innovation</vt:lpstr>
      <vt:lpstr>Outcomes</vt:lpstr>
      <vt:lpstr>Dimensions of Creative Process</vt:lpstr>
      <vt:lpstr>Creative Individuals</vt:lpstr>
      <vt:lpstr>Creative Person</vt:lpstr>
      <vt:lpstr>Creative Person</vt:lpstr>
      <vt:lpstr>Mental Locks</vt:lpstr>
      <vt:lpstr>Mental Locks</vt:lpstr>
      <vt:lpstr>Creative Thinking: A Meta-Skill</vt:lpstr>
      <vt:lpstr>Disney Creativity Strategy</vt:lpstr>
      <vt:lpstr>VALUE PATTERNS RELATED TO DREAMERS, REALISTS AND CRITICS </vt:lpstr>
      <vt:lpstr>Alpha Leadership: Anticipate, Align, Act</vt:lpstr>
      <vt:lpstr>Future Blind</vt:lpstr>
      <vt:lpstr>Future Blind </vt:lpstr>
      <vt:lpstr>Future Blind </vt:lpstr>
      <vt:lpstr>Future Studies</vt:lpstr>
      <vt:lpstr>Foresight Leadership</vt:lpstr>
      <vt:lpstr>Future Consciousness</vt:lpstr>
      <vt:lpstr>Future Consciousness</vt:lpstr>
      <vt:lpstr>Nursing Foresight Leadership</vt:lpstr>
      <vt:lpstr>Develop Foresight Leadership</vt:lpstr>
      <vt:lpstr>Time Perspectives</vt:lpstr>
      <vt:lpstr>Develop Foresight Leadership Skills </vt:lpstr>
      <vt:lpstr>PowerPoint Presentation</vt:lpstr>
      <vt:lpstr>Appreciate the value of design, and hybrid thinking, to support the Novation Dynamic </vt:lpstr>
      <vt:lpstr>The Novation Dynamic</vt:lpstr>
      <vt:lpstr>Elements of an Innovation Culture </vt:lpstr>
      <vt:lpstr>Design Thinking : Theory and Practice </vt:lpstr>
      <vt:lpstr>Design Justice Principles</vt:lpstr>
      <vt:lpstr>Develop Foresight Leadership</vt:lpstr>
      <vt:lpstr>Actively Monitor Industry Trends, Forecasts, Disruptions </vt:lpstr>
      <vt:lpstr>PowerPoint Presentation</vt:lpstr>
      <vt:lpstr>Appreciate the Use of Vision Based Scenarios</vt:lpstr>
      <vt:lpstr>Health and Health Care 2032</vt:lpstr>
      <vt:lpstr>Human Service 2035</vt:lpstr>
      <vt:lpstr>Stimulate Strategic Conversations Looking Backwards from the Future</vt:lpstr>
      <vt:lpstr>Strategic Conversations</vt:lpstr>
      <vt:lpstr>Develop Foresight Leadership</vt:lpstr>
      <vt:lpstr>Navigate Change With Appreciation, Influence and Control </vt:lpstr>
      <vt:lpstr>Pledge to Future Generations</vt:lpstr>
      <vt:lpstr>PowerPoint Presentation</vt:lpstr>
      <vt:lpstr>Reflections  </vt:lpstr>
      <vt:lpstr>Dialogue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Creativity, Foresight, Innovation</dc:title>
  <dc:creator>Daniel Pesut</dc:creator>
  <cp:lastModifiedBy>Daniel Pesut</cp:lastModifiedBy>
  <cp:revision>4</cp:revision>
  <dcterms:created xsi:type="dcterms:W3CDTF">2024-01-06T18:01:01Z</dcterms:created>
  <dcterms:modified xsi:type="dcterms:W3CDTF">2024-02-29T15:13:59Z</dcterms:modified>
</cp:coreProperties>
</file>