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showSpecialPlsOnTitleSld="0">
  <p:sldMasterIdLst>
    <p:sldMasterId id="214748365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Lst>
  <p:sldSz cy="6858000" cx="9144000"/>
  <p:notesSz cx="6858000" cy="9144000"/>
  <p:embeddedFontLst>
    <p:embeddedFont>
      <p:font typeface="Quicksand"/>
      <p:regular r:id="rId41"/>
      <p:bold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20" Type="http://schemas.openxmlformats.org/officeDocument/2006/relationships/slide" Target="slides/slide16.xml"/><Relationship Id="rId42" Type="http://schemas.openxmlformats.org/officeDocument/2006/relationships/font" Target="fonts/Quicksand-bold.fntdata"/><Relationship Id="rId41" Type="http://schemas.openxmlformats.org/officeDocument/2006/relationships/font" Target="fonts/Quicksand-regular.fntdata"/><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slide" Target="slides/slide35.xml"/><Relationship Id="rId16" Type="http://schemas.openxmlformats.org/officeDocument/2006/relationships/slide" Target="slides/slide12.xml"/><Relationship Id="rId38" Type="http://schemas.openxmlformats.org/officeDocument/2006/relationships/slide" Target="slides/slide34.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g35f391192_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5f391192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Google Shape;156;p: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With these questions, we were hoping to get a sense of the online health seeking beliefs and behaviors of participants.</a:t>
            </a:r>
            <a:endParaRPr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415befbfed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415befbfe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highlight>
                  <a:srgbClr val="FFFFFF"/>
                </a:highlight>
              </a:rPr>
              <a:t>The survey instrument was adapted from several assessments of online health information (OHI). We found several surveys that looked at parts of our research questions, but not one that fit our needs perfectly - so we took parts of existing surveys or adapted the questions to meet our needs. </a:t>
            </a:r>
            <a:endParaRPr sz="1200">
              <a:solidFill>
                <a:schemeClr val="dk1"/>
              </a:solidFill>
              <a:highlight>
                <a:srgbClr val="FFFFFF"/>
              </a:highlight>
            </a:endParaRPr>
          </a:p>
          <a:p>
            <a:pPr indent="0" lvl="0" marL="0" rtl="0" algn="l">
              <a:spcBef>
                <a:spcPts val="0"/>
              </a:spcBef>
              <a:spcAft>
                <a:spcPts val="0"/>
              </a:spcAft>
              <a:buNone/>
            </a:pPr>
            <a:r>
              <a:t/>
            </a:r>
            <a:endParaRPr sz="1200">
              <a:solidFill>
                <a:schemeClr val="dk1"/>
              </a:solidFill>
              <a:highlight>
                <a:srgbClr val="FFFFFF"/>
              </a:highlight>
            </a:endParaRPr>
          </a:p>
          <a:p>
            <a:pPr indent="0" lvl="0" marL="0" rtl="0" algn="l">
              <a:spcBef>
                <a:spcPts val="0"/>
              </a:spcBef>
              <a:spcAft>
                <a:spcPts val="0"/>
              </a:spcAft>
              <a:buNone/>
            </a:pPr>
            <a:r>
              <a:rPr lang="en" sz="1200">
                <a:solidFill>
                  <a:schemeClr val="dk1"/>
                </a:solidFill>
                <a:highlight>
                  <a:srgbClr val="FFFFFF"/>
                </a:highlight>
              </a:rPr>
              <a:t>The Patient Activation Measure 13 assesses patient knowledge, skill, and confidence for self-management. </a:t>
            </a:r>
            <a:r>
              <a:rPr lang="en" sz="1200">
                <a:solidFill>
                  <a:srgbClr val="4A4A4A"/>
                </a:solidFill>
                <a:highlight>
                  <a:srgbClr val="FFFFFF"/>
                </a:highlight>
              </a:rPr>
              <a:t>The eHEALS is an 8-item measure of eHealth literacy developed to measure consumers’ combined knowledge, comfort, and perceived skills at finding, evaluating, and applying electronic health information to health problems. </a:t>
            </a:r>
            <a:r>
              <a:rPr lang="en" sz="1200"/>
              <a:t>Indicators of Accuracy of Consumer Health Information on the Internet was the survey used in a study that examined how health consumers evaluate the information they find on the Internet. Finally, we created some of our own questions that asked about demographics, how consumers navigate health websites, and two qualitative questions around the “perfect” online health source and what they feel is missing from existing sources.</a:t>
            </a:r>
            <a:endParaRPr sz="1200"/>
          </a:p>
          <a:p>
            <a:pPr indent="0" lvl="0" marL="0" rtl="0" algn="l">
              <a:spcBef>
                <a:spcPts val="0"/>
              </a:spcBef>
              <a:spcAft>
                <a:spcPts val="0"/>
              </a:spcAft>
              <a:buNone/>
            </a:pPr>
            <a:r>
              <a:t/>
            </a:r>
            <a:endParaRPr sz="1200">
              <a:solidFill>
                <a:schemeClr val="dk1"/>
              </a:solidFill>
              <a:highlight>
                <a:srgbClr val="FFFFFF"/>
              </a:highlight>
            </a:endParaRPr>
          </a:p>
          <a:p>
            <a:pPr indent="0" lvl="0" marL="0" rtl="0" algn="l">
              <a:spcBef>
                <a:spcPts val="0"/>
              </a:spcBef>
              <a:spcAft>
                <a:spcPts val="0"/>
              </a:spcAft>
              <a:buNone/>
            </a:pPr>
            <a:r>
              <a:rPr lang="en" sz="1200">
                <a:solidFill>
                  <a:schemeClr val="dk1"/>
                </a:solidFill>
                <a:highlight>
                  <a:srgbClr val="FFFFFF"/>
                </a:highlight>
              </a:rPr>
              <a:t>The 43-item survey was administered via REDCap on iPads. Analysis of descriptive statistics was conducted using RStudio to explore relationships between variables, and a qualitative analysis of two survey items were conducted using Nvivo 11 Pro. </a:t>
            </a:r>
            <a:endParaRPr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g415befbfed_0_1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415befbfed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222222"/>
                </a:solidFill>
                <a:highlight>
                  <a:srgbClr val="FFFFFF"/>
                </a:highlight>
              </a:rPr>
              <a:t>This study utilized a convenience sample and, thus, results are not representative of all Minnesotans. The survey was also self-reported and self-administered by individuals who took time from a fair to participate in research studies. There is potential for response bias in this situation as this population may have been unique, underestimated or exaggerated responses, or provided responses they perceived as desirable. </a:t>
            </a:r>
            <a:endParaRPr sz="1200">
              <a:solidFill>
                <a:srgbClr val="222222"/>
              </a:solidFill>
              <a:highlight>
                <a:srgbClr val="FFFFFF"/>
              </a:highlight>
            </a:endParaRPr>
          </a:p>
          <a:p>
            <a:pPr indent="0" lvl="0" marL="0" rtl="0" algn="l">
              <a:spcBef>
                <a:spcPts val="0"/>
              </a:spcBef>
              <a:spcAft>
                <a:spcPts val="0"/>
              </a:spcAft>
              <a:buNone/>
            </a:pPr>
            <a:r>
              <a:t/>
            </a:r>
            <a:endParaRPr sz="1200">
              <a:solidFill>
                <a:srgbClr val="222222"/>
              </a:solidFill>
              <a:highlight>
                <a:srgbClr val="FFFFFF"/>
              </a:highlight>
            </a:endParaRPr>
          </a:p>
          <a:p>
            <a:pPr indent="0" lvl="0" marL="0" rtl="0" algn="l">
              <a:spcBef>
                <a:spcPts val="0"/>
              </a:spcBef>
              <a:spcAft>
                <a:spcPts val="0"/>
              </a:spcAft>
              <a:buClr>
                <a:schemeClr val="dk1"/>
              </a:buClr>
              <a:buSzPts val="1100"/>
              <a:buFont typeface="Arial"/>
              <a:buNone/>
            </a:pPr>
            <a:r>
              <a:rPr lang="en" sz="1200">
                <a:solidFill>
                  <a:srgbClr val="222222"/>
                </a:solidFill>
                <a:highlight>
                  <a:srgbClr val="FFFFFF"/>
                </a:highlight>
              </a:rPr>
              <a:t>At the same time, the anonymous nature of the survey, coupled with the benign topic (e.g., no questions on sensitive subjects such as sexual health or drug use), make it more likely that participants answered truthfully. And while it is possible to collect primary data on website navigation, participants may alter their behavior in a lab environment, knowing that they are being recorded for a research study. Finally, attitudes, which provide context around research results, can only be collected via self-report methods.</a:t>
            </a:r>
            <a:endParaRPr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g3f10e84c06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f10e84c06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g35f391192_07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35f391192_0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rPr>
              <a:t>The survey was completed by 284 participants; 29 were excluded due to missing or out-of-state zip codes, leaving us with a sample of 255 participants. </a:t>
            </a:r>
            <a:r>
              <a:rPr lang="en" sz="1200">
                <a:solidFill>
                  <a:srgbClr val="222222"/>
                </a:solidFill>
                <a:highlight>
                  <a:srgbClr val="FFFFFF"/>
                </a:highlight>
              </a:rPr>
              <a:t>The sample is skewed in that it is heavily female -- 74% compared to Minnesota’s 50%, highly educated -- 72% compared to Minnesota’s 34%, and experienced in health care -- 19% compared to Minnesota’s 10%. The sample appeared to be skewed white (84%), but was on par with Minnesota’s population (85%). Again, this means that the study results are not generalizable to the state of Minnesota, but they do provide an important baseline for future work in this area.</a:t>
            </a:r>
            <a:endParaRPr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 name="Shape 193"/>
        <p:cNvGrpSpPr/>
        <p:nvPr/>
      </p:nvGrpSpPr>
      <p:grpSpPr>
        <a:xfrm>
          <a:off x="0" y="0"/>
          <a:ext cx="0" cy="0"/>
          <a:chOff x="0" y="0"/>
          <a:chExt cx="0" cy="0"/>
        </a:xfrm>
      </p:grpSpPr>
      <p:sp>
        <p:nvSpPr>
          <p:cNvPr id="194" name="Google Shape;194;g35ed75ccf_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35ed75ccf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29% of our sample came from rural areas. Approximately 25% of State Fair attendees are from rural areas, so we captured more than expected.</a:t>
            </a:r>
            <a:endParaRPr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g4166edef5a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4166edef5a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Participants felt that having access to health information online was important. Most began looking for health information with a search engine; Google, in particular. This is consistent with other literature that found it is common for consumers to start with broad searches versus going directly to known websites. WebMD was second and the Mayo Clinic was third. [“Other” was most often not specified by participants.] While the Mayo Clinic is a national organization, it is perhaps more heavily used by Minnesotans due to familiarity - the clinic originated in Rochester, MN. Approximately 50 participants looked to MEDLINE which is a robust database of peer-reviewed health and medical literature that you need a subscription to access the full article. This result is a reflection of the high number of health care providers who participated in the study. Indeed, </a:t>
            </a:r>
            <a:r>
              <a:rPr lang="en" sz="1200">
                <a:solidFill>
                  <a:schemeClr val="dk1"/>
                </a:solidFill>
              </a:rPr>
              <a:t>Health care providers were significantly more likely than non-health care providers to use Medline databases (p&lt;0.001), a mobile app (p=0.006), and the Minnesota Department of Health or Department of Health and Human Services websites (p=0.04).</a:t>
            </a:r>
            <a:endParaRPr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g35ed75ccf_04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35ed75ccf_0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Participants used the information they found for a variety of reasons. The results point toward a desire to have a more interactive relationship with providers, to engage in caretaking, and to advocate for oneself.</a:t>
            </a:r>
            <a:endParaRPr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9" name="Shape 219"/>
        <p:cNvGrpSpPr/>
        <p:nvPr/>
      </p:nvGrpSpPr>
      <p:grpSpPr>
        <a:xfrm>
          <a:off x="0" y="0"/>
          <a:ext cx="0" cy="0"/>
          <a:chOff x="0" y="0"/>
          <a:chExt cx="0" cy="0"/>
        </a:xfrm>
      </p:grpSpPr>
      <p:sp>
        <p:nvSpPr>
          <p:cNvPr id="220" name="Google Shape;220;g4166edef5a_0_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4166edef5a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As you can see, participants believed that having access to health information online increased their knowledge on health issues and increased their confidence in their ability to execute certain health behaviors.</a:t>
            </a:r>
            <a:endParaRPr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 name="Shape 226"/>
        <p:cNvGrpSpPr/>
        <p:nvPr/>
      </p:nvGrpSpPr>
      <p:grpSpPr>
        <a:xfrm>
          <a:off x="0" y="0"/>
          <a:ext cx="0" cy="0"/>
          <a:chOff x="0" y="0"/>
          <a:chExt cx="0" cy="0"/>
        </a:xfrm>
      </p:grpSpPr>
      <p:sp>
        <p:nvSpPr>
          <p:cNvPr id="227" name="Google Shape;227;g4166edef5a_0_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4166edef5a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Participants felt that spelling errors, exclamation points in the text, and advertising were indicators of low quality websites. They were unsure about websites from commercial domains, websites with a lot of “linking out”, and websites that displayed a copyright symbol or HONcode logo. Copyright symbols and HONcode logos are verified indicators of website quality - to display a HONcode logo, a website must apply for certification and adhere to eight ethical principles: authorship, complementarity, privacy, attribution, justifiability, transparency, financial disclosure, and advertising policy. Finally, participants believed that indicators of high quality were educational domain, citations of peer-reviewed studies, familiar organizations, up-to-date information, author identified as a doctor or simply author identified, and contact information.</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Given that copyright and HONcode are proven indicators, we compared participants who chose those as high quality indicators to those who did not on several variables. We found that those who selected copyright or HONcode were </a:t>
            </a:r>
            <a:r>
              <a:rPr lang="en" sz="1200">
                <a:solidFill>
                  <a:schemeClr val="dk1"/>
                </a:solidFill>
              </a:rPr>
              <a:t>more confident in their knowledge of online health information resources. They were also significantly more likely to “always” find the health information they were looking for.</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lang="en" sz="1200">
                <a:solidFill>
                  <a:schemeClr val="dk1"/>
                </a:solidFill>
              </a:rPr>
              <a:t>Another thing to note is the variety of indicators that participants felt were high quality. If you think back to the HONcode criteria that I just explained, these indicators align very well. A number of studies have found that these criterion combined do provide insight into the overall quality of a health website. Thus, while our participants were unsure about the copyright symbol and HONcode logo, they still displayed a savviness in how they evaluate quality.</a:t>
            </a:r>
            <a:endParaRPr sz="1200">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 name="Shape 73"/>
        <p:cNvGrpSpPr/>
        <p:nvPr/>
      </p:nvGrpSpPr>
      <p:grpSpPr>
        <a:xfrm>
          <a:off x="0" y="0"/>
          <a:ext cx="0" cy="0"/>
          <a:chOff x="0" y="0"/>
          <a:chExt cx="0" cy="0"/>
        </a:xfrm>
      </p:grpSpPr>
      <p:sp>
        <p:nvSpPr>
          <p:cNvPr id="74" name="Google Shape;74;g3606f1c2d_3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606f1c2d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g4166edef5a_0_1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4166edef5a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rPr>
              <a:t>Participants were given the opportunity to report in an open-ended question what they desire from an OHI source, as well as what they feel is missing. Two main themes emerged from our analysis: 1) Trusted versus Distrusted Sources, and 2) Characteristics of the Perfect Source. </a:t>
            </a:r>
            <a:endParaRPr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Google Shape;242;g35f391192_0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35f391192_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rPr>
              <a:t>Participants identified two specific sources - WebMD and The Mayo Clinic - as trusted sources of OHI. Participants looked at a website’s domain to identify whether or not the source was trustworthy; they specifically looked for .gov or .edu sites. They felt trusted sources were non-profit or non-industry, were authored by a doctor or professional, and cited sources of information. Participants also stated that trusted sources were easy to access, understand, and navigate. In contrast, information provided that was alarmist and catastrophizing was the primary reason given for distrusting a source of OHI. Participants distrusted sources that had advertisements, charged money, or provided conflicting information.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lang="en" sz="1200">
                <a:solidFill>
                  <a:schemeClr val="dk1"/>
                </a:solidFill>
              </a:rPr>
              <a:t>Recall that a distrust of advertisements also came up in the quantitative results, but that WebMD, a site that relies heavily on advertising, was the second place consumers went to look for health information online. This is contradictory behavior.</a:t>
            </a:r>
            <a:endParaRPr sz="1200">
              <a:solidFill>
                <a:schemeClr val="dk1"/>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Google Shape;248;g4166edef5a_0_3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4166edef5a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rPr>
              <a:t>Most of the responses to the qualitative question also provided a description of what the ideal OHI source might look like. Participants desired more detailed information as well as personalized functionality. Nearly one-third of the data around the theme of an ideal source focused on the desire for a source of OHI that was evidence-based. Participants wanted a source that was clearly linked to research, subject experts, data, and supporting publications. Many participants expressed that the sources of OHI currently available were not valid, reliable, and/or credible. They also called for transparency as demonstrated in this quote.</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lang="en" sz="1200">
                <a:solidFill>
                  <a:schemeClr val="dk1"/>
                </a:solidFill>
              </a:rPr>
              <a:t>Recall that a distrust of advertisements also came up in the quantitative results, but that WebMD, a site that relies heavily on advertising, was the second place consumers went to look for health information online. This is contradictory behavior.</a:t>
            </a:r>
            <a:endParaRPr sz="1200">
              <a:solidFill>
                <a:schemeClr val="dk1"/>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3" name="Shape 253"/>
        <p:cNvGrpSpPr/>
        <p:nvPr/>
      </p:nvGrpSpPr>
      <p:grpSpPr>
        <a:xfrm>
          <a:off x="0" y="0"/>
          <a:ext cx="0" cy="0"/>
          <a:chOff x="0" y="0"/>
          <a:chExt cx="0" cy="0"/>
        </a:xfrm>
      </p:grpSpPr>
      <p:sp>
        <p:nvSpPr>
          <p:cNvPr id="254" name="Google Shape;254;g3f10e84c06_0_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3f10e84c06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 name="Shape 261"/>
        <p:cNvGrpSpPr/>
        <p:nvPr/>
      </p:nvGrpSpPr>
      <p:grpSpPr>
        <a:xfrm>
          <a:off x="0" y="0"/>
          <a:ext cx="0" cy="0"/>
          <a:chOff x="0" y="0"/>
          <a:chExt cx="0" cy="0"/>
        </a:xfrm>
      </p:grpSpPr>
      <p:sp>
        <p:nvSpPr>
          <p:cNvPr id="262" name="Google Shape;262;g35f391192_04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35f391192_0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 going to propose 3 ways to take our study results and apply them to education around health literacy.</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0" name="Shape 270"/>
        <p:cNvGrpSpPr/>
        <p:nvPr/>
      </p:nvGrpSpPr>
      <p:grpSpPr>
        <a:xfrm>
          <a:off x="0" y="0"/>
          <a:ext cx="0" cy="0"/>
          <a:chOff x="0" y="0"/>
          <a:chExt cx="0" cy="0"/>
        </a:xfrm>
      </p:grpSpPr>
      <p:sp>
        <p:nvSpPr>
          <p:cNvPr id="271" name="Google Shape;271;g35ed75ccf_0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35ed75ccf_0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First and foremost, we need to teach health consumers about best practices for navigating the Internet. Educators should encourage health consumers to begin their search at verified, reliable, reputable health websites such as PubMed or MedlinePlus. PubMed allows consumers to read the abstracts of peer-reviewed literature and will direct them to free full-text articles if they’re available. </a:t>
            </a:r>
            <a:r>
              <a:rPr lang="en" sz="1200"/>
              <a:t>MedlinePlus is the National Institutes of Health's Web site for patients and their families and friends. Produced by the National Library of Medicine, the world’s largest medical library it</a:t>
            </a:r>
            <a:r>
              <a:rPr lang="en" sz="1200"/>
              <a:t> offers summarized medical information to consumers. If students feel they must begin with a search engine, instruct them how to quickly weed through the results. You can teach them about Search Engine Optimization (SEOs) and paid advertisements so they understand why certain websites rise to the top of a Google search.You can teach them about structuring their question so that their search words retrieve the most relevant websites.</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You heard in our results that participants desired a site that knew their medical history, their unique characteristics, and provided them with tailored health information. Google actually attempted to do this. They launched Google Health Record in 2008, but the uptake was less than they expected and they shut it down in 2011. What it did was allow consumers to input their personal medical records into Google Health Record, and then Google would search for relevant health information to add to the consumers’ record. They claimed that they did not need to comply with HIPAA rules, but it’s unclear if the idea was not successful because people were concerned about their privacy and confidentiality. Other services, one from Microsoft, have entered the picture since then, but more as health record management systems rather than personalized health information tools.</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Thus, given that the desired “one-stop-shop” does not exist, educators need to teach consumers how to navigate health information on the Internet, as I previously mentioned, but also how to find information that is as individualized as possible.</a:t>
            </a:r>
            <a:endParaRPr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8" name="Shape 288"/>
        <p:cNvGrpSpPr/>
        <p:nvPr/>
      </p:nvGrpSpPr>
      <p:grpSpPr>
        <a:xfrm>
          <a:off x="0" y="0"/>
          <a:ext cx="0" cy="0"/>
          <a:chOff x="0" y="0"/>
          <a:chExt cx="0" cy="0"/>
        </a:xfrm>
      </p:grpSpPr>
      <p:sp>
        <p:nvSpPr>
          <p:cNvPr id="289" name="Google Shape;289;g35ed75ccf_02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35ed75ccf_0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MedlinePlus is health information from the National Library of Medicine. It was created for the average health consumer (versus healthcare providers) and visually resembles WebMD, making it easy to navigate for consumers. The site offers direct translations of web pages at a 5th-6th grade reading level. </a:t>
            </a:r>
            <a:r>
              <a:rPr lang="en" sz="1200">
                <a:solidFill>
                  <a:schemeClr val="dk1"/>
                </a:solidFill>
              </a:rPr>
              <a:t>Medline Plus has the capacity to offer many language options and audio/visual materials. But unfortunately, </a:t>
            </a:r>
            <a:r>
              <a:rPr lang="en" sz="1200"/>
              <a:t>l</a:t>
            </a:r>
            <a:r>
              <a:rPr lang="en" sz="1200"/>
              <a:t>ike other government pages, some information in other languages has been removed and no new translated materials are being added.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Health Reach is also from the National Library of Medicine; it was formerly called Refugee Health Source. Medline Plus refers online health consumers to Health Reach. It does not offer direct translations, but rather summaries of info from other vetted sources. While we can’t be certain that it was done intentionally, family planning and some refugee information has recently been inaccessible on the site.</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The UMN Health Sciences Libraries maintains a list of additional health sources in many languages. Some are specific to Minnesota, but there are national websites as well. You may want to research options that are specific to your own states as well.</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As you can see, the last link includes materials on multicultural sources. This includes African American Health, American Indian and Alaska Native Health, and Multicultural Resources for Health Information. Some of these are sponsored by the National Library of Medicine and some are not. This is a good segue into the next slide.</a:t>
            </a:r>
            <a:endParaRPr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5" name="Shape 295"/>
        <p:cNvGrpSpPr/>
        <p:nvPr/>
      </p:nvGrpSpPr>
      <p:grpSpPr>
        <a:xfrm>
          <a:off x="0" y="0"/>
          <a:ext cx="0" cy="0"/>
          <a:chOff x="0" y="0"/>
          <a:chExt cx="0" cy="0"/>
        </a:xfrm>
      </p:grpSpPr>
      <p:sp>
        <p:nvSpPr>
          <p:cNvPr id="296" name="Google Shape;296;g4166edef5a_0_5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4166edef5a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rPr>
              <a:t>There were existing personalized sites that were not on the individual level, but on more of a characteristic level - in the last 2 years these have been folded into megasites, making them less personalized. For example, NIH’s Senior Health was retired in 2017, but there is still a landing page that points consumers to three other health websites.</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The Eunice Kennedy Shriver National Institute on Child Health is not necessarily a source of health information for consumers, but they do have an A - Z health search. They also offer a section on “women’s health”, which is focused on maternal issues.</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There is an Office on Women’s Health run by DHHS. But again, there is more information on women’s health on other sites as well, such as the National Institute on Aging.</a:t>
            </a:r>
            <a:endParaRPr sz="1200">
              <a:solidFill>
                <a:schemeClr val="dk1"/>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2" name="Shape 302"/>
        <p:cNvGrpSpPr/>
        <p:nvPr/>
      </p:nvGrpSpPr>
      <p:grpSpPr>
        <a:xfrm>
          <a:off x="0" y="0"/>
          <a:ext cx="0" cy="0"/>
          <a:chOff x="0" y="0"/>
          <a:chExt cx="0" cy="0"/>
        </a:xfrm>
      </p:grpSpPr>
      <p:sp>
        <p:nvSpPr>
          <p:cNvPr id="303" name="Google Shape;303;g4166edef5a_0_5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4166edef5a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Health consumers may have different preferences for how to receive and learn information. Some may prefer visual representations of information. YouTube has numerous health channels, including one by NIH Senior Health which I’ve previously mentioned. Here I have two examples: one as simple as removing a splinter and another that breaks down what happens to the brain when you have a concussion. As educators of online health information, keep in mind that educational health videos should last only 2 - 4 minutes for maximum retention of information.</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3" name="Shape 313"/>
        <p:cNvGrpSpPr/>
        <p:nvPr/>
      </p:nvGrpSpPr>
      <p:grpSpPr>
        <a:xfrm>
          <a:off x="0" y="0"/>
          <a:ext cx="0" cy="0"/>
          <a:chOff x="0" y="0"/>
          <a:chExt cx="0" cy="0"/>
        </a:xfrm>
      </p:grpSpPr>
      <p:sp>
        <p:nvSpPr>
          <p:cNvPr id="314" name="Google Shape;314;g40d9970bee_0_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40d9970bee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rPr>
              <a:t>Our study found that participants were unsure whether the HONcode logo and copyright symbol were reliable indicators of website quality, and instead used a variety of criterion such as educational domain, supporting evidence, brand familiarity, sponsorship, and readability. This points to consumer savvy when it comes to evaluating websites; they considered many factors when determining the trustworthiness of OHI. But again, consider the fact that our sample was highly educated with a large proportion of healthcare providers. It is same to assume that the average online health consumer would need more guidance.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g35f391192_0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5f391192_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4" name="Shape 324"/>
        <p:cNvGrpSpPr/>
        <p:nvPr/>
      </p:nvGrpSpPr>
      <p:grpSpPr>
        <a:xfrm>
          <a:off x="0" y="0"/>
          <a:ext cx="0" cy="0"/>
          <a:chOff x="0" y="0"/>
          <a:chExt cx="0" cy="0"/>
        </a:xfrm>
      </p:grpSpPr>
      <p:sp>
        <p:nvSpPr>
          <p:cNvPr id="325" name="Google Shape;325;g40d9970bee_0_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26" name="Google Shape;326;g40d9970bee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There is a relatively standard set of criteria that consumers should consider in their search for online health information.</a:t>
            </a:r>
            <a:endParaRPr sz="1200"/>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1" name="Shape 331"/>
        <p:cNvGrpSpPr/>
        <p:nvPr/>
      </p:nvGrpSpPr>
      <p:grpSpPr>
        <a:xfrm>
          <a:off x="0" y="0"/>
          <a:ext cx="0" cy="0"/>
          <a:chOff x="0" y="0"/>
          <a:chExt cx="0" cy="0"/>
        </a:xfrm>
      </p:grpSpPr>
      <p:sp>
        <p:nvSpPr>
          <p:cNvPr id="332" name="Google Shape;332;g40d9970bee_0_2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40d9970bee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The Online Health Information Scorecard helps consumers move through the criteria on the previous slide, asking them to answer specific questions and score the criteria. It was </a:t>
            </a:r>
            <a:r>
              <a:rPr lang="en" sz="1200">
                <a:solidFill>
                  <a:srgbClr val="222222"/>
                </a:solidFill>
                <a:highlight>
                  <a:srgbClr val="FFFFFF"/>
                </a:highlight>
              </a:rPr>
              <a:t>developed by the Pacific Northwest NNLM and the University of Washington.</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The tutorial is a 16 minute video from MedlinePlus.</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Finding &amp; Evaluating Online Resources is a series of considerations when consulting online information, and there is a specific section on evaluating health information.</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The final resource is also a series of considerations, but the site is interactive - potentially capturing the consumer’s attention better. This is produced by Genetic Alliance.</a:t>
            </a:r>
            <a:endParaRPr sz="1200"/>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8" name="Shape 338"/>
        <p:cNvGrpSpPr/>
        <p:nvPr/>
      </p:nvGrpSpPr>
      <p:grpSpPr>
        <a:xfrm>
          <a:off x="0" y="0"/>
          <a:ext cx="0" cy="0"/>
          <a:chOff x="0" y="0"/>
          <a:chExt cx="0" cy="0"/>
        </a:xfrm>
      </p:grpSpPr>
      <p:sp>
        <p:nvSpPr>
          <p:cNvPr id="339" name="Google Shape;339;g40d9970bee_0_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40d9970bee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rPr>
              <a:t>A majority of study participants identified the presence of advertisements as indicators of low quality online health information; however, a majority also used WebMD, a site with advertisements. This conflicting result could be attributed to the familiarity of advertisements on websites. It is possible that while participants identified advertisements as an indicator of poor quality, they may not judge them as good or bad when viewing health information online. It is also possible that the type of advertisement may influence whether a user deems health information as high or low quality. One study found that consumers specifically distrusted sites with pop-up or banner advertisements. Librarians who educate the public could focus on evaluation elements that address distrust around advertisements. For example, librarians can educate consumers on how to identify sponsorship information – and critically examine how it influences site content – rather than outright dismissing sites with advertisements. Here is an example from the Mayo Clinic, which makes a clear statement about the need for ads to fund the site, displays ads that are not related to the page content, and offers transparent information about their advertising policy and selection process. In contrast at the bottom, you see a screenshot of the WebMD Allergies Health Center with a Flonase ad at the top. There were two other Flonase ads on the page, and at the very bottom of the site was a small link for Ad Choices. While WebMD is a trusted site, displaying the HONcode logo as well as other indicators of quality, the choice and placement of advertisements might mislead some health consumers. Teaching consumers to be cognizant of how ads are displayed will help them make more informed choices.</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8" name="Shape 348"/>
        <p:cNvGrpSpPr/>
        <p:nvPr/>
      </p:nvGrpSpPr>
      <p:grpSpPr>
        <a:xfrm>
          <a:off x="0" y="0"/>
          <a:ext cx="0" cy="0"/>
          <a:chOff x="0" y="0"/>
          <a:chExt cx="0" cy="0"/>
        </a:xfrm>
      </p:grpSpPr>
      <p:sp>
        <p:nvSpPr>
          <p:cNvPr id="349" name="Google Shape;349;g40d9970bee_0_3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40d9970bee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8" name="Shape 368"/>
        <p:cNvGrpSpPr/>
        <p:nvPr/>
      </p:nvGrpSpPr>
      <p:grpSpPr>
        <a:xfrm>
          <a:off x="0" y="0"/>
          <a:ext cx="0" cy="0"/>
          <a:chOff x="0" y="0"/>
          <a:chExt cx="0" cy="0"/>
        </a:xfrm>
      </p:grpSpPr>
      <p:sp>
        <p:nvSpPr>
          <p:cNvPr id="369" name="Google Shape;369;g40d9970bee_0_5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40d9970bee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We can teach health literacy on the Internet in a variety of ways with the support of each other. Health science librarians at academic institutions, public librarians, and school educators are ideal partners in efforts to educate students and the public about best practices for retrieving and using health information online.</a:t>
            </a:r>
            <a:endParaRPr sz="1200"/>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6" name="Shape 376"/>
        <p:cNvGrpSpPr/>
        <p:nvPr/>
      </p:nvGrpSpPr>
      <p:grpSpPr>
        <a:xfrm>
          <a:off x="0" y="0"/>
          <a:ext cx="0" cy="0"/>
          <a:chOff x="0" y="0"/>
          <a:chExt cx="0" cy="0"/>
        </a:xfrm>
      </p:grpSpPr>
      <p:sp>
        <p:nvSpPr>
          <p:cNvPr id="377" name="Google Shape;377;g42be2bb7d2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78" name="Google Shape;378;g42be2bb7d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rPr>
              <a:t>If you are interested in the full results and analysis of this study, look for our publication coming out soon in the Journal of Consumer Behavior on the Internet.</a:t>
            </a:r>
            <a:endParaRPr sz="1200"/>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3" name="Shape 383"/>
        <p:cNvGrpSpPr/>
        <p:nvPr/>
      </p:nvGrpSpPr>
      <p:grpSpPr>
        <a:xfrm>
          <a:off x="0" y="0"/>
          <a:ext cx="0" cy="0"/>
          <a:chOff x="0" y="0"/>
          <a:chExt cx="0" cy="0"/>
        </a:xfrm>
      </p:grpSpPr>
      <p:sp>
        <p:nvSpPr>
          <p:cNvPr id="384" name="Google Shape;384;g35ed75ccf_0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85" name="Google Shape;385;g35ed75ccf_0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g35f391192_0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35f391192_0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g35ed75ccf_03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5ed75ccf_0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200">
                <a:solidFill>
                  <a:srgbClr val="333333"/>
                </a:solidFill>
              </a:rPr>
              <a:t>The Minnesota Electronic Health Library (MeHL) would bring 24/7 health information to all Minnesotans to create a healthier Minnesota. MeHL would benefit providers, patients, students, and caregivers.  The health information in MeHL would include:</a:t>
            </a:r>
            <a:endParaRPr sz="1200">
              <a:solidFill>
                <a:srgbClr val="333333"/>
              </a:solidFill>
            </a:endParaRPr>
          </a:p>
          <a:p>
            <a:pPr indent="-304800" lvl="0" marL="457200" rtl="0" algn="l">
              <a:lnSpc>
                <a:spcPct val="115000"/>
              </a:lnSpc>
              <a:spcBef>
                <a:spcPts val="800"/>
              </a:spcBef>
              <a:spcAft>
                <a:spcPts val="0"/>
              </a:spcAft>
              <a:buClr>
                <a:srgbClr val="333333"/>
              </a:buClr>
              <a:buSzPts val="1200"/>
              <a:buChar char="●"/>
            </a:pPr>
            <a:r>
              <a:rPr lang="en" sz="1200">
                <a:solidFill>
                  <a:srgbClr val="333333"/>
                </a:solidFill>
              </a:rPr>
              <a:t>Evidence-based research</a:t>
            </a:r>
            <a:endParaRPr sz="1200">
              <a:solidFill>
                <a:srgbClr val="333333"/>
              </a:solidFill>
            </a:endParaRPr>
          </a:p>
          <a:p>
            <a:pPr indent="-304800" lvl="0" marL="457200" rtl="0" algn="l">
              <a:lnSpc>
                <a:spcPct val="115000"/>
              </a:lnSpc>
              <a:spcBef>
                <a:spcPts val="0"/>
              </a:spcBef>
              <a:spcAft>
                <a:spcPts val="0"/>
              </a:spcAft>
              <a:buClr>
                <a:srgbClr val="333333"/>
              </a:buClr>
              <a:buSzPts val="1200"/>
              <a:buChar char="●"/>
            </a:pPr>
            <a:r>
              <a:rPr lang="en" sz="1200">
                <a:solidFill>
                  <a:srgbClr val="333333"/>
                </a:solidFill>
              </a:rPr>
              <a:t>Point-of-care tools</a:t>
            </a:r>
            <a:endParaRPr sz="1200">
              <a:solidFill>
                <a:srgbClr val="333333"/>
              </a:solidFill>
            </a:endParaRPr>
          </a:p>
          <a:p>
            <a:pPr indent="-304800" lvl="0" marL="457200" rtl="0" algn="l">
              <a:lnSpc>
                <a:spcPct val="115000"/>
              </a:lnSpc>
              <a:spcBef>
                <a:spcPts val="0"/>
              </a:spcBef>
              <a:spcAft>
                <a:spcPts val="0"/>
              </a:spcAft>
              <a:buClr>
                <a:srgbClr val="333333"/>
              </a:buClr>
              <a:buSzPts val="1200"/>
              <a:buChar char="●"/>
            </a:pPr>
            <a:r>
              <a:rPr lang="en" sz="1200">
                <a:solidFill>
                  <a:srgbClr val="333333"/>
                </a:solidFill>
              </a:rPr>
              <a:t>Full-text medical and nursing books</a:t>
            </a:r>
            <a:endParaRPr sz="1200">
              <a:solidFill>
                <a:srgbClr val="333333"/>
              </a:solidFill>
            </a:endParaRPr>
          </a:p>
          <a:p>
            <a:pPr indent="-304800" lvl="0" marL="457200" rtl="0" algn="l">
              <a:lnSpc>
                <a:spcPct val="115000"/>
              </a:lnSpc>
              <a:spcBef>
                <a:spcPts val="0"/>
              </a:spcBef>
              <a:spcAft>
                <a:spcPts val="0"/>
              </a:spcAft>
              <a:buClr>
                <a:srgbClr val="333333"/>
              </a:buClr>
              <a:buSzPts val="1200"/>
              <a:buChar char="●"/>
            </a:pPr>
            <a:r>
              <a:rPr lang="en" sz="1200">
                <a:solidFill>
                  <a:srgbClr val="333333"/>
                </a:solidFill>
              </a:rPr>
              <a:t>Full-text medical and nursing journals</a:t>
            </a:r>
            <a:endParaRPr sz="1200">
              <a:solidFill>
                <a:srgbClr val="333333"/>
              </a:solidFill>
            </a:endParaRPr>
          </a:p>
          <a:p>
            <a:pPr indent="-304800" lvl="0" marL="457200" rtl="0" algn="l">
              <a:lnSpc>
                <a:spcPct val="115000"/>
              </a:lnSpc>
              <a:spcBef>
                <a:spcPts val="0"/>
              </a:spcBef>
              <a:spcAft>
                <a:spcPts val="0"/>
              </a:spcAft>
              <a:buClr>
                <a:srgbClr val="333333"/>
              </a:buClr>
              <a:buSzPts val="1200"/>
              <a:buChar char="●"/>
            </a:pPr>
            <a:r>
              <a:rPr lang="en" sz="1200">
                <a:solidFill>
                  <a:srgbClr val="333333"/>
                </a:solidFill>
              </a:rPr>
              <a:t>Prescription drug references</a:t>
            </a:r>
            <a:endParaRPr sz="1200">
              <a:solidFill>
                <a:srgbClr val="333333"/>
              </a:solidFill>
            </a:endParaRPr>
          </a:p>
          <a:p>
            <a:pPr indent="0" lvl="0" marL="0" rtl="0" algn="l">
              <a:spcBef>
                <a:spcPts val="800"/>
              </a:spcBef>
              <a:spcAft>
                <a:spcPts val="0"/>
              </a:spcAft>
              <a:buNone/>
            </a:pPr>
            <a:r>
              <a:rPr lang="en" sz="1200"/>
              <a:t>The Health Sciences Libraries at the UMN have been collecting data to inform the MeHL project. Several teams of librarians have conducted four studies: one on the health literacy of Minnesotans, two on information resource access among pharmacists and physicians, and one on how Minnesotans find and evaluate online health information - the final provided the data for this presentation.</a:t>
            </a:r>
            <a:endParaRPr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3f10e84c06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3f10e84c06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35f391192_0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5f391192_0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rPr>
              <a:t>Participants were recruited using a convenience sample at the 2016 Minnesota State Fair, which had nearly two million people in attendance. A convenience sample is not a randomized selection of participants; it is exactly as it sounds: you recruit people who are convenient to recruit. It is often used in exploratory studies and for populations that are difficult to reach. In addition to the convenience sample available at the State Fair, another advantage is that people come from all over the state, allowing us to reach a rural population we likely would not have reached otherwise.</a:t>
            </a:r>
            <a:endParaRPr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g3f10e84c06_0_3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f10e84c06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rPr>
              <a:t>The UMN owns a research building at the State Fair called the Driven2Discover building (D2D). The goal is for researchers to connect with the public - Minnesotans get to see what research the UMN is conducting and be a part of that, making the UMN more accessible. Each year, UMN researchers have an opportunity to apply for space in this building to recruit fair attendees for their research studies. A D2D committee reviews all applications and selects the research projects that will be included. This beautiful facility did not exist when we conducted our study; instead, we were in the old “Spam” building that the UMN had just purchased.</a:t>
            </a:r>
            <a:endParaRPr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3f10e84c06_0_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3f10e84c06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1319175" y="2876425"/>
            <a:ext cx="6680400" cy="1546500"/>
          </a:xfrm>
          <a:prstGeom prst="rect">
            <a:avLst/>
          </a:prstGeom>
        </p:spPr>
        <p:txBody>
          <a:bodyPr anchorCtr="0" anchor="t" bIns="91425" lIns="91425" spcFirstLastPara="1" rIns="91425" wrap="square" tIns="91425"/>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p:txBody>
      </p:sp>
      <p:cxnSp>
        <p:nvCxnSpPr>
          <p:cNvPr id="11" name="Google Shape;11;p2"/>
          <p:cNvCxnSpPr>
            <a:stCxn id="12" idx="4"/>
          </p:cNvCxnSpPr>
          <p:nvPr/>
        </p:nvCxnSpPr>
        <p:spPr>
          <a:xfrm>
            <a:off x="903750" y="3563700"/>
            <a:ext cx="0" cy="3294300"/>
          </a:xfrm>
          <a:prstGeom prst="straightConnector1">
            <a:avLst/>
          </a:prstGeom>
          <a:noFill/>
          <a:ln cap="flat" cmpd="sng" w="9525">
            <a:solidFill>
              <a:srgbClr val="999FA9"/>
            </a:solidFill>
            <a:prstDash val="solid"/>
            <a:round/>
            <a:headEnd len="med" w="med" type="none"/>
            <a:tailEnd len="med" w="med" type="none"/>
          </a:ln>
        </p:spPr>
      </p:cxnSp>
      <p:sp>
        <p:nvSpPr>
          <p:cNvPr id="12" name="Google Shape;12;p2"/>
          <p:cNvSpPr/>
          <p:nvPr/>
        </p:nvSpPr>
        <p:spPr>
          <a:xfrm>
            <a:off x="769050" y="3294300"/>
            <a:ext cx="269400" cy="269400"/>
          </a:xfrm>
          <a:prstGeom prst="ellipse">
            <a:avLst/>
          </a:prstGeom>
          <a:solidFill>
            <a:srgbClr val="39C0BA"/>
          </a:solidFill>
          <a:ln cap="flat" cmpd="sng" w="28575">
            <a:solidFill>
              <a:srgbClr val="2E30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key color">
  <p:cSld name="BLANK_1">
    <p:bg>
      <p:bgPr>
        <a:solidFill>
          <a:srgbClr val="39C0BA"/>
        </a:solidFill>
      </p:bgPr>
    </p:bg>
    <p:spTree>
      <p:nvGrpSpPr>
        <p:cNvPr id="63" name="Shape 63"/>
        <p:cNvGrpSpPr/>
        <p:nvPr/>
      </p:nvGrpSpPr>
      <p:grpSpPr>
        <a:xfrm>
          <a:off x="0" y="0"/>
          <a:ext cx="0" cy="0"/>
          <a:chOff x="0" y="0"/>
          <a:chExt cx="0" cy="0"/>
        </a:xfrm>
      </p:grpSpPr>
      <p:cxnSp>
        <p:nvCxnSpPr>
          <p:cNvPr id="64" name="Google Shape;64;p11"/>
          <p:cNvCxnSpPr/>
          <p:nvPr/>
        </p:nvCxnSpPr>
        <p:spPr>
          <a:xfrm>
            <a:off x="903825" y="-7925"/>
            <a:ext cx="0" cy="6866100"/>
          </a:xfrm>
          <a:prstGeom prst="straightConnector1">
            <a:avLst/>
          </a:prstGeom>
          <a:noFill/>
          <a:ln cap="flat" cmpd="sng" w="9525">
            <a:solidFill>
              <a:srgbClr val="2E3037"/>
            </a:solidFill>
            <a:prstDash val="solid"/>
            <a:round/>
            <a:headEnd len="med" w="med" type="none"/>
            <a:tailEnd len="med" w="med" type="none"/>
          </a:ln>
        </p:spPr>
      </p:cxnSp>
      <p:sp>
        <p:nvSpPr>
          <p:cNvPr id="65" name="Google Shape;65;p11"/>
          <p:cNvSpPr/>
          <p:nvPr/>
        </p:nvSpPr>
        <p:spPr>
          <a:xfrm>
            <a:off x="808650" y="3333900"/>
            <a:ext cx="190200" cy="190200"/>
          </a:xfrm>
          <a:prstGeom prst="ellipse">
            <a:avLst/>
          </a:prstGeom>
          <a:solidFill>
            <a:srgbClr val="39C0BA"/>
          </a:solidFill>
          <a:ln cap="flat" cmpd="sng" w="9525">
            <a:solidFill>
              <a:srgbClr val="2E30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1"/>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lvl1pPr lvl="0">
              <a:buNone/>
              <a:defRPr>
                <a:solidFill>
                  <a:srgbClr val="2E3037"/>
                </a:solidFill>
              </a:defRPr>
            </a:lvl1pPr>
            <a:lvl2pPr lvl="1">
              <a:buNone/>
              <a:defRPr>
                <a:solidFill>
                  <a:srgbClr val="2E3037"/>
                </a:solidFill>
              </a:defRPr>
            </a:lvl2pPr>
            <a:lvl3pPr lvl="2">
              <a:buNone/>
              <a:defRPr>
                <a:solidFill>
                  <a:srgbClr val="2E3037"/>
                </a:solidFill>
              </a:defRPr>
            </a:lvl3pPr>
            <a:lvl4pPr lvl="3">
              <a:buNone/>
              <a:defRPr>
                <a:solidFill>
                  <a:srgbClr val="2E3037"/>
                </a:solidFill>
              </a:defRPr>
            </a:lvl4pPr>
            <a:lvl5pPr lvl="4">
              <a:buNone/>
              <a:defRPr>
                <a:solidFill>
                  <a:srgbClr val="2E3037"/>
                </a:solidFill>
              </a:defRPr>
            </a:lvl5pPr>
            <a:lvl6pPr lvl="5">
              <a:buNone/>
              <a:defRPr>
                <a:solidFill>
                  <a:srgbClr val="2E3037"/>
                </a:solidFill>
              </a:defRPr>
            </a:lvl6pPr>
            <a:lvl7pPr lvl="6">
              <a:buNone/>
              <a:defRPr>
                <a:solidFill>
                  <a:srgbClr val="2E3037"/>
                </a:solidFill>
              </a:defRPr>
            </a:lvl7pPr>
            <a:lvl8pPr lvl="7">
              <a:buNone/>
              <a:defRPr>
                <a:solidFill>
                  <a:srgbClr val="2E3037"/>
                </a:solidFill>
              </a:defRPr>
            </a:lvl8pPr>
            <a:lvl9pPr lvl="8">
              <a:buNone/>
              <a:defRPr>
                <a:solidFill>
                  <a:srgbClr val="2E3037"/>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ubtitle">
  <p:cSld name="TITLE_1">
    <p:spTree>
      <p:nvGrpSpPr>
        <p:cNvPr id="13" name="Shape 13"/>
        <p:cNvGrpSpPr/>
        <p:nvPr/>
      </p:nvGrpSpPr>
      <p:grpSpPr>
        <a:xfrm>
          <a:off x="0" y="0"/>
          <a:ext cx="0" cy="0"/>
          <a:chOff x="0" y="0"/>
          <a:chExt cx="0" cy="0"/>
        </a:xfrm>
      </p:grpSpPr>
      <p:sp>
        <p:nvSpPr>
          <p:cNvPr id="14" name="Google Shape;14;p3"/>
          <p:cNvSpPr txBox="1"/>
          <p:nvPr>
            <p:ph type="ctrTitle"/>
          </p:nvPr>
        </p:nvSpPr>
        <p:spPr>
          <a:xfrm>
            <a:off x="1530175" y="3077050"/>
            <a:ext cx="6767100" cy="709800"/>
          </a:xfrm>
          <a:prstGeom prst="rect">
            <a:avLst/>
          </a:prstGeom>
        </p:spPr>
        <p:txBody>
          <a:bodyPr anchorCtr="0" anchor="ctr" bIns="91425" lIns="91425" spcFirstLastPara="1" rIns="91425" wrap="square" tIns="91425"/>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15" name="Google Shape;15;p3"/>
          <p:cNvSpPr txBox="1"/>
          <p:nvPr>
            <p:ph idx="1" type="subTitle"/>
          </p:nvPr>
        </p:nvSpPr>
        <p:spPr>
          <a:xfrm>
            <a:off x="1530175" y="3710550"/>
            <a:ext cx="6927900" cy="470700"/>
          </a:xfrm>
          <a:prstGeom prst="rect">
            <a:avLst/>
          </a:prstGeom>
        </p:spPr>
        <p:txBody>
          <a:bodyPr anchorCtr="0" anchor="t" bIns="91425" lIns="91425" spcFirstLastPara="1" rIns="91425" wrap="square" tIns="91425"/>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p:txBody>
      </p:sp>
      <p:cxnSp>
        <p:nvCxnSpPr>
          <p:cNvPr id="16" name="Google Shape;16;p3"/>
          <p:cNvCxnSpPr/>
          <p:nvPr/>
        </p:nvCxnSpPr>
        <p:spPr>
          <a:xfrm>
            <a:off x="903825" y="-7925"/>
            <a:ext cx="0" cy="6866100"/>
          </a:xfrm>
          <a:prstGeom prst="straightConnector1">
            <a:avLst/>
          </a:prstGeom>
          <a:noFill/>
          <a:ln cap="flat" cmpd="sng" w="9525">
            <a:solidFill>
              <a:srgbClr val="999FA9"/>
            </a:solidFill>
            <a:prstDash val="solid"/>
            <a:round/>
            <a:headEnd len="med" w="med" type="none"/>
            <a:tailEnd len="med" w="med" type="none"/>
          </a:ln>
        </p:spPr>
      </p:cxnSp>
      <p:sp>
        <p:nvSpPr>
          <p:cNvPr id="17" name="Google Shape;17;p3"/>
          <p:cNvSpPr/>
          <p:nvPr/>
        </p:nvSpPr>
        <p:spPr>
          <a:xfrm>
            <a:off x="493600" y="3018850"/>
            <a:ext cx="820200" cy="820200"/>
          </a:xfrm>
          <a:prstGeom prst="ellipse">
            <a:avLst/>
          </a:prstGeom>
          <a:solidFill>
            <a:srgbClr val="39C0BA"/>
          </a:solidFill>
          <a:ln cap="flat" cmpd="sng" w="28575">
            <a:solidFill>
              <a:srgbClr val="2E30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3"/>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p:cSld name="TITLE_1_1">
    <p:spTree>
      <p:nvGrpSpPr>
        <p:cNvPr id="19" name="Shape 19"/>
        <p:cNvGrpSpPr/>
        <p:nvPr/>
      </p:nvGrpSpPr>
      <p:grpSpPr>
        <a:xfrm>
          <a:off x="0" y="0"/>
          <a:ext cx="0" cy="0"/>
          <a:chOff x="0" y="0"/>
          <a:chExt cx="0" cy="0"/>
        </a:xfrm>
      </p:grpSpPr>
      <p:sp>
        <p:nvSpPr>
          <p:cNvPr id="20" name="Google Shape;20;p4"/>
          <p:cNvSpPr txBox="1"/>
          <p:nvPr>
            <p:ph idx="1" type="body"/>
          </p:nvPr>
        </p:nvSpPr>
        <p:spPr>
          <a:xfrm>
            <a:off x="1633225" y="2882400"/>
            <a:ext cx="6700500" cy="1093200"/>
          </a:xfrm>
          <a:prstGeom prst="rect">
            <a:avLst/>
          </a:prstGeom>
        </p:spPr>
        <p:txBody>
          <a:bodyPr anchorCtr="0" anchor="ctr" bIns="91425" lIns="91425" spcFirstLastPara="1" rIns="91425" wrap="square" tIns="91425"/>
          <a:lstStyle>
            <a:lvl1pPr indent="-406400" lvl="0" marL="457200" rtl="0">
              <a:spcBef>
                <a:spcPts val="600"/>
              </a:spcBef>
              <a:spcAft>
                <a:spcPts val="0"/>
              </a:spcAft>
              <a:buClr>
                <a:srgbClr val="39C0BA"/>
              </a:buClr>
              <a:buSzPts val="2800"/>
              <a:buChar char="◦"/>
              <a:defRPr i="1" sz="2800">
                <a:solidFill>
                  <a:srgbClr val="39C0BA"/>
                </a:solidFill>
              </a:defRPr>
            </a:lvl1pPr>
            <a:lvl2pPr indent="-406400" lvl="1" marL="914400" rtl="0">
              <a:spcBef>
                <a:spcPts val="0"/>
              </a:spcBef>
              <a:spcAft>
                <a:spcPts val="0"/>
              </a:spcAft>
              <a:buClr>
                <a:srgbClr val="39C0BA"/>
              </a:buClr>
              <a:buSzPts val="2800"/>
              <a:buChar char="▫"/>
              <a:defRPr i="1" sz="2800">
                <a:solidFill>
                  <a:srgbClr val="39C0BA"/>
                </a:solidFill>
              </a:defRPr>
            </a:lvl2pPr>
            <a:lvl3pPr indent="-406400" lvl="2" marL="1371600" rtl="0">
              <a:spcBef>
                <a:spcPts val="0"/>
              </a:spcBef>
              <a:spcAft>
                <a:spcPts val="0"/>
              </a:spcAft>
              <a:buClr>
                <a:srgbClr val="39C0BA"/>
              </a:buClr>
              <a:buSzPts val="2800"/>
              <a:buChar char="■"/>
              <a:defRPr i="1" sz="2800">
                <a:solidFill>
                  <a:srgbClr val="39C0BA"/>
                </a:solidFill>
              </a:defRPr>
            </a:lvl3pPr>
            <a:lvl4pPr indent="-406400" lvl="3" marL="1828800" rtl="0">
              <a:spcBef>
                <a:spcPts val="0"/>
              </a:spcBef>
              <a:spcAft>
                <a:spcPts val="0"/>
              </a:spcAft>
              <a:buClr>
                <a:srgbClr val="39C0BA"/>
              </a:buClr>
              <a:buSzPts val="2800"/>
              <a:buChar char="●"/>
              <a:defRPr i="1" sz="2800">
                <a:solidFill>
                  <a:srgbClr val="39C0BA"/>
                </a:solidFill>
              </a:defRPr>
            </a:lvl4pPr>
            <a:lvl5pPr indent="-406400" lvl="4" marL="2286000" rtl="0">
              <a:spcBef>
                <a:spcPts val="0"/>
              </a:spcBef>
              <a:spcAft>
                <a:spcPts val="0"/>
              </a:spcAft>
              <a:buClr>
                <a:srgbClr val="39C0BA"/>
              </a:buClr>
              <a:buSzPts val="2800"/>
              <a:buChar char="○"/>
              <a:defRPr i="1" sz="2800">
                <a:solidFill>
                  <a:srgbClr val="39C0BA"/>
                </a:solidFill>
              </a:defRPr>
            </a:lvl5pPr>
            <a:lvl6pPr indent="-406400" lvl="5" marL="2743200" rtl="0">
              <a:spcBef>
                <a:spcPts val="0"/>
              </a:spcBef>
              <a:spcAft>
                <a:spcPts val="0"/>
              </a:spcAft>
              <a:buClr>
                <a:srgbClr val="39C0BA"/>
              </a:buClr>
              <a:buSzPts val="2800"/>
              <a:buChar char="■"/>
              <a:defRPr i="1" sz="2800">
                <a:solidFill>
                  <a:srgbClr val="39C0BA"/>
                </a:solidFill>
              </a:defRPr>
            </a:lvl6pPr>
            <a:lvl7pPr indent="-406400" lvl="6" marL="3200400" rtl="0">
              <a:spcBef>
                <a:spcPts val="0"/>
              </a:spcBef>
              <a:spcAft>
                <a:spcPts val="0"/>
              </a:spcAft>
              <a:buClr>
                <a:srgbClr val="39C0BA"/>
              </a:buClr>
              <a:buSzPts val="2800"/>
              <a:buChar char="●"/>
              <a:defRPr i="1" sz="2800">
                <a:solidFill>
                  <a:srgbClr val="39C0BA"/>
                </a:solidFill>
              </a:defRPr>
            </a:lvl7pPr>
            <a:lvl8pPr indent="-406400" lvl="7" marL="3657600" rtl="0">
              <a:spcBef>
                <a:spcPts val="0"/>
              </a:spcBef>
              <a:spcAft>
                <a:spcPts val="0"/>
              </a:spcAft>
              <a:buClr>
                <a:srgbClr val="39C0BA"/>
              </a:buClr>
              <a:buSzPts val="2800"/>
              <a:buChar char="○"/>
              <a:defRPr i="1" sz="2800">
                <a:solidFill>
                  <a:srgbClr val="39C0BA"/>
                </a:solidFill>
              </a:defRPr>
            </a:lvl8pPr>
            <a:lvl9pPr indent="-406400" lvl="8" marL="4114800">
              <a:spcBef>
                <a:spcPts val="0"/>
              </a:spcBef>
              <a:spcAft>
                <a:spcPts val="0"/>
              </a:spcAft>
              <a:buClr>
                <a:srgbClr val="39C0BA"/>
              </a:buClr>
              <a:buSzPts val="2800"/>
              <a:buChar char="■"/>
              <a:defRPr i="1" sz="2800">
                <a:solidFill>
                  <a:srgbClr val="39C0BA"/>
                </a:solidFill>
              </a:defRPr>
            </a:lvl9pPr>
          </a:lstStyle>
          <a:p/>
        </p:txBody>
      </p:sp>
      <p:cxnSp>
        <p:nvCxnSpPr>
          <p:cNvPr id="21" name="Google Shape;21;p4"/>
          <p:cNvCxnSpPr/>
          <p:nvPr/>
        </p:nvCxnSpPr>
        <p:spPr>
          <a:xfrm>
            <a:off x="903825" y="-7925"/>
            <a:ext cx="0" cy="6866100"/>
          </a:xfrm>
          <a:prstGeom prst="straightConnector1">
            <a:avLst/>
          </a:prstGeom>
          <a:noFill/>
          <a:ln cap="flat" cmpd="sng" w="9525">
            <a:solidFill>
              <a:srgbClr val="999FA9"/>
            </a:solidFill>
            <a:prstDash val="solid"/>
            <a:round/>
            <a:headEnd len="med" w="med" type="none"/>
            <a:tailEnd len="med" w="med" type="none"/>
          </a:ln>
        </p:spPr>
      </p:cxnSp>
      <p:sp>
        <p:nvSpPr>
          <p:cNvPr id="22" name="Google Shape;22;p4"/>
          <p:cNvSpPr/>
          <p:nvPr/>
        </p:nvSpPr>
        <p:spPr>
          <a:xfrm>
            <a:off x="493600" y="3018850"/>
            <a:ext cx="820200" cy="820200"/>
          </a:xfrm>
          <a:prstGeom prst="ellipse">
            <a:avLst/>
          </a:prstGeom>
          <a:solidFill>
            <a:srgbClr val="2E3037"/>
          </a:solidFill>
          <a:ln cap="flat" cmpd="sng" w="9525">
            <a:solidFill>
              <a:srgbClr val="999FA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4"/>
          <p:cNvSpPr txBox="1"/>
          <p:nvPr/>
        </p:nvSpPr>
        <p:spPr>
          <a:xfrm>
            <a:off x="208000" y="3096172"/>
            <a:ext cx="1306200" cy="871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4800">
                <a:solidFill>
                  <a:srgbClr val="39C0BA"/>
                </a:solidFill>
                <a:latin typeface="Quicksand"/>
                <a:ea typeface="Quicksand"/>
                <a:cs typeface="Quicksand"/>
                <a:sym typeface="Quicksand"/>
              </a:rPr>
              <a:t>“</a:t>
            </a:r>
            <a:endParaRPr b="1" sz="4800">
              <a:solidFill>
                <a:srgbClr val="39C0BA"/>
              </a:solidFill>
              <a:latin typeface="Quicksand"/>
              <a:ea typeface="Quicksand"/>
              <a:cs typeface="Quicksand"/>
              <a:sym typeface="Quicksand"/>
            </a:endParaRPr>
          </a:p>
        </p:txBody>
      </p:sp>
      <p:sp>
        <p:nvSpPr>
          <p:cNvPr id="24" name="Google Shape;24;p4"/>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lvl1pPr lvl="0">
              <a:buNone/>
              <a:defRPr>
                <a:solidFill>
                  <a:srgbClr val="39C0BA"/>
                </a:solidFill>
              </a:defRPr>
            </a:lvl1pPr>
            <a:lvl2pPr lvl="1">
              <a:buNone/>
              <a:defRPr>
                <a:solidFill>
                  <a:srgbClr val="39C0BA"/>
                </a:solidFill>
              </a:defRPr>
            </a:lvl2pPr>
            <a:lvl3pPr lvl="2">
              <a:buNone/>
              <a:defRPr>
                <a:solidFill>
                  <a:srgbClr val="39C0BA"/>
                </a:solidFill>
              </a:defRPr>
            </a:lvl3pPr>
            <a:lvl4pPr lvl="3">
              <a:buNone/>
              <a:defRPr>
                <a:solidFill>
                  <a:srgbClr val="39C0BA"/>
                </a:solidFill>
              </a:defRPr>
            </a:lvl4pPr>
            <a:lvl5pPr lvl="4">
              <a:buNone/>
              <a:defRPr>
                <a:solidFill>
                  <a:srgbClr val="39C0BA"/>
                </a:solidFill>
              </a:defRPr>
            </a:lvl5pPr>
            <a:lvl6pPr lvl="5">
              <a:buNone/>
              <a:defRPr>
                <a:solidFill>
                  <a:srgbClr val="39C0BA"/>
                </a:solidFill>
              </a:defRPr>
            </a:lvl6pPr>
            <a:lvl7pPr lvl="6">
              <a:buNone/>
              <a:defRPr>
                <a:solidFill>
                  <a:srgbClr val="39C0BA"/>
                </a:solidFill>
              </a:defRPr>
            </a:lvl7pPr>
            <a:lvl8pPr lvl="7">
              <a:buNone/>
              <a:defRPr>
                <a:solidFill>
                  <a:srgbClr val="39C0BA"/>
                </a:solidFill>
              </a:defRPr>
            </a:lvl8pPr>
            <a:lvl9pPr lvl="8">
              <a:buNone/>
              <a:defRPr>
                <a:solidFill>
                  <a:srgbClr val="39C0BA"/>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1 column" type="tx">
  <p:cSld name="TITLE_AND_BODY">
    <p:spTree>
      <p:nvGrpSpPr>
        <p:cNvPr id="25" name="Shape 25"/>
        <p:cNvGrpSpPr/>
        <p:nvPr/>
      </p:nvGrpSpPr>
      <p:grpSpPr>
        <a:xfrm>
          <a:off x="0" y="0"/>
          <a:ext cx="0" cy="0"/>
          <a:chOff x="0" y="0"/>
          <a:chExt cx="0" cy="0"/>
        </a:xfrm>
      </p:grpSpPr>
      <p:cxnSp>
        <p:nvCxnSpPr>
          <p:cNvPr id="26" name="Google Shape;26;p5"/>
          <p:cNvCxnSpPr/>
          <p:nvPr/>
        </p:nvCxnSpPr>
        <p:spPr>
          <a:xfrm>
            <a:off x="903825" y="-7925"/>
            <a:ext cx="0" cy="6866100"/>
          </a:xfrm>
          <a:prstGeom prst="straightConnector1">
            <a:avLst/>
          </a:prstGeom>
          <a:noFill/>
          <a:ln cap="flat" cmpd="sng" w="9525">
            <a:solidFill>
              <a:srgbClr val="999FA9"/>
            </a:solidFill>
            <a:prstDash val="solid"/>
            <a:round/>
            <a:headEnd len="med" w="med" type="none"/>
            <a:tailEnd len="med" w="med" type="none"/>
          </a:ln>
        </p:spPr>
      </p:cxnSp>
      <p:sp>
        <p:nvSpPr>
          <p:cNvPr id="27" name="Google Shape;27;p5"/>
          <p:cNvSpPr/>
          <p:nvPr/>
        </p:nvSpPr>
        <p:spPr>
          <a:xfrm>
            <a:off x="808725" y="800750"/>
            <a:ext cx="190200" cy="190200"/>
          </a:xfrm>
          <a:prstGeom prst="ellipse">
            <a:avLst/>
          </a:prstGeom>
          <a:solidFill>
            <a:srgbClr val="39C0BA"/>
          </a:solidFill>
          <a:ln cap="flat" cmpd="sng" w="28575">
            <a:solidFill>
              <a:srgbClr val="2E30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5"/>
          <p:cNvSpPr/>
          <p:nvPr/>
        </p:nvSpPr>
        <p:spPr>
          <a:xfrm>
            <a:off x="769050" y="1861900"/>
            <a:ext cx="269400" cy="269400"/>
          </a:xfrm>
          <a:prstGeom prst="ellipse">
            <a:avLst/>
          </a:prstGeom>
          <a:solidFill>
            <a:srgbClr val="2E3037"/>
          </a:solidFill>
          <a:ln cap="flat" cmpd="sng" w="9525">
            <a:solidFill>
              <a:srgbClr val="999FA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5"/>
          <p:cNvSpPr txBox="1"/>
          <p:nvPr>
            <p:ph type="title"/>
          </p:nvPr>
        </p:nvSpPr>
        <p:spPr>
          <a:xfrm>
            <a:off x="1165475" y="665975"/>
            <a:ext cx="6858000" cy="459900"/>
          </a:xfrm>
          <a:prstGeom prst="rect">
            <a:avLst/>
          </a:prstGeom>
        </p:spPr>
        <p:txBody>
          <a:bodyPr anchorCtr="0" anchor="b" bIns="91425" lIns="91425" spcFirstLastPara="1" rIns="91425" wrap="square" tIns="91425"/>
          <a:lstStyle>
            <a:lvl1pPr lvl="0"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1pPr>
            <a:lvl2pPr lvl="1"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2pPr>
            <a:lvl3pPr lvl="2"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3pPr>
            <a:lvl4pPr lvl="3"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4pPr>
            <a:lvl5pPr lvl="4"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5pPr>
            <a:lvl6pPr lvl="5"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6pPr>
            <a:lvl7pPr lvl="6"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7pPr>
            <a:lvl8pPr lvl="7"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8pPr>
            <a:lvl9pPr lvl="8"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9pPr>
          </a:lstStyle>
          <a:p/>
        </p:txBody>
      </p:sp>
      <p:sp>
        <p:nvSpPr>
          <p:cNvPr id="30" name="Google Shape;30;p5"/>
          <p:cNvSpPr txBox="1"/>
          <p:nvPr>
            <p:ph idx="1" type="body"/>
          </p:nvPr>
        </p:nvSpPr>
        <p:spPr>
          <a:xfrm>
            <a:off x="1165498" y="1600200"/>
            <a:ext cx="6858000" cy="4967700"/>
          </a:xfrm>
          <a:prstGeom prst="rect">
            <a:avLst/>
          </a:prstGeom>
        </p:spPr>
        <p:txBody>
          <a:bodyPr anchorCtr="0" anchor="t" bIns="91425" lIns="91425" spcFirstLastPara="1" rIns="91425" wrap="square" tIns="91425"/>
          <a:lstStyle>
            <a:lvl1pPr indent="-419100" lvl="0" marL="4572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indent="-381000" lvl="1" marL="9144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indent="-381000" lvl="2" marL="13716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indent="-342900" lvl="3" marL="18288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indent="-342900" lvl="4" marL="22860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indent="-342900" lvl="5" marL="27432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indent="-342900" lvl="6" marL="32004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indent="-342900" lvl="7" marL="36576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indent="-342900" lvl="8" marL="41148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p:txBody>
      </p:sp>
      <p:sp>
        <p:nvSpPr>
          <p:cNvPr id="31" name="Google Shape;31;p5"/>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2 columns" type="twoColTx">
  <p:cSld name="TITLE_AND_TWO_COLUMNS">
    <p:spTree>
      <p:nvGrpSpPr>
        <p:cNvPr id="32" name="Shape 32"/>
        <p:cNvGrpSpPr/>
        <p:nvPr/>
      </p:nvGrpSpPr>
      <p:grpSpPr>
        <a:xfrm>
          <a:off x="0" y="0"/>
          <a:ext cx="0" cy="0"/>
          <a:chOff x="0" y="0"/>
          <a:chExt cx="0" cy="0"/>
        </a:xfrm>
      </p:grpSpPr>
      <p:sp>
        <p:nvSpPr>
          <p:cNvPr id="33" name="Google Shape;33;p6"/>
          <p:cNvSpPr txBox="1"/>
          <p:nvPr>
            <p:ph type="title"/>
          </p:nvPr>
        </p:nvSpPr>
        <p:spPr>
          <a:xfrm>
            <a:off x="1165475" y="665975"/>
            <a:ext cx="6858000" cy="459900"/>
          </a:xfrm>
          <a:prstGeom prst="rect">
            <a:avLst/>
          </a:prstGeom>
        </p:spPr>
        <p:txBody>
          <a:bodyPr anchorCtr="0" anchor="b" bIns="91425" lIns="91425" spcFirstLastPara="1" rIns="91425" wrap="square" tIns="91425"/>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p:txBody>
      </p:sp>
      <p:sp>
        <p:nvSpPr>
          <p:cNvPr id="34" name="Google Shape;34;p6"/>
          <p:cNvSpPr txBox="1"/>
          <p:nvPr>
            <p:ph idx="1" type="body"/>
          </p:nvPr>
        </p:nvSpPr>
        <p:spPr>
          <a:xfrm>
            <a:off x="1165475" y="1600200"/>
            <a:ext cx="3306900" cy="4967700"/>
          </a:xfrm>
          <a:prstGeom prst="rect">
            <a:avLst/>
          </a:prstGeom>
        </p:spPr>
        <p:txBody>
          <a:bodyPr anchorCtr="0" anchor="t" bIns="91425" lIns="91425" spcFirstLastPara="1" rIns="91425" wrap="square" tIns="91425"/>
          <a:lstStyle>
            <a:lvl1pPr indent="-393700" lvl="0" marL="457200">
              <a:spcBef>
                <a:spcPts val="600"/>
              </a:spcBef>
              <a:spcAft>
                <a:spcPts val="0"/>
              </a:spcAft>
              <a:buSzPts val="2600"/>
              <a:buChar char="◦"/>
              <a:defRPr sz="2600"/>
            </a:lvl1pPr>
            <a:lvl2pPr indent="-393700" lvl="1" marL="914400">
              <a:spcBef>
                <a:spcPts val="0"/>
              </a:spcBef>
              <a:spcAft>
                <a:spcPts val="0"/>
              </a:spcAft>
              <a:buSzPts val="2600"/>
              <a:buChar char="▫"/>
              <a:defRPr sz="2600"/>
            </a:lvl2pPr>
            <a:lvl3pPr indent="-393700" lvl="2" marL="1371600">
              <a:spcBef>
                <a:spcPts val="0"/>
              </a:spcBef>
              <a:spcAft>
                <a:spcPts val="0"/>
              </a:spcAft>
              <a:buSzPts val="2600"/>
              <a:buChar char="■"/>
              <a:defRPr sz="2600"/>
            </a:lvl3pPr>
            <a:lvl4pPr indent="-393700" lvl="3" marL="1828800">
              <a:spcBef>
                <a:spcPts val="0"/>
              </a:spcBef>
              <a:spcAft>
                <a:spcPts val="0"/>
              </a:spcAft>
              <a:buSzPts val="2600"/>
              <a:buChar char="●"/>
              <a:defRPr sz="2600"/>
            </a:lvl4pPr>
            <a:lvl5pPr indent="-393700" lvl="4" marL="2286000">
              <a:spcBef>
                <a:spcPts val="0"/>
              </a:spcBef>
              <a:spcAft>
                <a:spcPts val="0"/>
              </a:spcAft>
              <a:buSzPts val="2600"/>
              <a:buChar char="○"/>
              <a:defRPr sz="2600"/>
            </a:lvl5pPr>
            <a:lvl6pPr indent="-393700" lvl="5" marL="2743200">
              <a:spcBef>
                <a:spcPts val="0"/>
              </a:spcBef>
              <a:spcAft>
                <a:spcPts val="0"/>
              </a:spcAft>
              <a:buSzPts val="2600"/>
              <a:buChar char="■"/>
              <a:defRPr sz="2600"/>
            </a:lvl6pPr>
            <a:lvl7pPr indent="-393700" lvl="6" marL="3200400">
              <a:spcBef>
                <a:spcPts val="0"/>
              </a:spcBef>
              <a:spcAft>
                <a:spcPts val="0"/>
              </a:spcAft>
              <a:buSzPts val="2600"/>
              <a:buChar char="●"/>
              <a:defRPr sz="2600"/>
            </a:lvl7pPr>
            <a:lvl8pPr indent="-393700" lvl="7" marL="3657600">
              <a:spcBef>
                <a:spcPts val="0"/>
              </a:spcBef>
              <a:spcAft>
                <a:spcPts val="0"/>
              </a:spcAft>
              <a:buSzPts val="2600"/>
              <a:buChar char="○"/>
              <a:defRPr sz="2600"/>
            </a:lvl8pPr>
            <a:lvl9pPr indent="-393700" lvl="8" marL="4114800">
              <a:spcBef>
                <a:spcPts val="0"/>
              </a:spcBef>
              <a:spcAft>
                <a:spcPts val="0"/>
              </a:spcAft>
              <a:buSzPts val="2600"/>
              <a:buChar char="■"/>
              <a:defRPr sz="2600"/>
            </a:lvl9pPr>
          </a:lstStyle>
          <a:p/>
        </p:txBody>
      </p:sp>
      <p:sp>
        <p:nvSpPr>
          <p:cNvPr id="35" name="Google Shape;35;p6"/>
          <p:cNvSpPr txBox="1"/>
          <p:nvPr>
            <p:ph idx="2" type="body"/>
          </p:nvPr>
        </p:nvSpPr>
        <p:spPr>
          <a:xfrm>
            <a:off x="4671570" y="1600200"/>
            <a:ext cx="3306900" cy="4967700"/>
          </a:xfrm>
          <a:prstGeom prst="rect">
            <a:avLst/>
          </a:prstGeom>
        </p:spPr>
        <p:txBody>
          <a:bodyPr anchorCtr="0" anchor="t" bIns="91425" lIns="91425" spcFirstLastPara="1" rIns="91425" wrap="square" tIns="91425"/>
          <a:lstStyle>
            <a:lvl1pPr indent="-393700" lvl="0" marL="457200">
              <a:spcBef>
                <a:spcPts val="600"/>
              </a:spcBef>
              <a:spcAft>
                <a:spcPts val="0"/>
              </a:spcAft>
              <a:buSzPts val="2600"/>
              <a:buChar char="◦"/>
              <a:defRPr sz="2600"/>
            </a:lvl1pPr>
            <a:lvl2pPr indent="-393700" lvl="1" marL="914400">
              <a:spcBef>
                <a:spcPts val="0"/>
              </a:spcBef>
              <a:spcAft>
                <a:spcPts val="0"/>
              </a:spcAft>
              <a:buSzPts val="2600"/>
              <a:buChar char="▫"/>
              <a:defRPr sz="2600"/>
            </a:lvl2pPr>
            <a:lvl3pPr indent="-393700" lvl="2" marL="1371600">
              <a:spcBef>
                <a:spcPts val="0"/>
              </a:spcBef>
              <a:spcAft>
                <a:spcPts val="0"/>
              </a:spcAft>
              <a:buSzPts val="2600"/>
              <a:buChar char="■"/>
              <a:defRPr sz="2600"/>
            </a:lvl3pPr>
            <a:lvl4pPr indent="-393700" lvl="3" marL="1828800">
              <a:spcBef>
                <a:spcPts val="0"/>
              </a:spcBef>
              <a:spcAft>
                <a:spcPts val="0"/>
              </a:spcAft>
              <a:buSzPts val="2600"/>
              <a:buChar char="●"/>
              <a:defRPr sz="2600"/>
            </a:lvl4pPr>
            <a:lvl5pPr indent="-393700" lvl="4" marL="2286000">
              <a:spcBef>
                <a:spcPts val="0"/>
              </a:spcBef>
              <a:spcAft>
                <a:spcPts val="0"/>
              </a:spcAft>
              <a:buSzPts val="2600"/>
              <a:buChar char="○"/>
              <a:defRPr sz="2600"/>
            </a:lvl5pPr>
            <a:lvl6pPr indent="-393700" lvl="5" marL="2743200">
              <a:spcBef>
                <a:spcPts val="0"/>
              </a:spcBef>
              <a:spcAft>
                <a:spcPts val="0"/>
              </a:spcAft>
              <a:buSzPts val="2600"/>
              <a:buChar char="■"/>
              <a:defRPr sz="2600"/>
            </a:lvl6pPr>
            <a:lvl7pPr indent="-393700" lvl="6" marL="3200400">
              <a:spcBef>
                <a:spcPts val="0"/>
              </a:spcBef>
              <a:spcAft>
                <a:spcPts val="0"/>
              </a:spcAft>
              <a:buSzPts val="2600"/>
              <a:buChar char="●"/>
              <a:defRPr sz="2600"/>
            </a:lvl7pPr>
            <a:lvl8pPr indent="-393700" lvl="7" marL="3657600">
              <a:spcBef>
                <a:spcPts val="0"/>
              </a:spcBef>
              <a:spcAft>
                <a:spcPts val="0"/>
              </a:spcAft>
              <a:buSzPts val="2600"/>
              <a:buChar char="○"/>
              <a:defRPr sz="2600"/>
            </a:lvl8pPr>
            <a:lvl9pPr indent="-393700" lvl="8" marL="4114800">
              <a:spcBef>
                <a:spcPts val="0"/>
              </a:spcBef>
              <a:spcAft>
                <a:spcPts val="0"/>
              </a:spcAft>
              <a:buSzPts val="2600"/>
              <a:buChar char="■"/>
              <a:defRPr sz="2600"/>
            </a:lvl9pPr>
          </a:lstStyle>
          <a:p/>
        </p:txBody>
      </p:sp>
      <p:cxnSp>
        <p:nvCxnSpPr>
          <p:cNvPr id="36" name="Google Shape;36;p6"/>
          <p:cNvCxnSpPr/>
          <p:nvPr/>
        </p:nvCxnSpPr>
        <p:spPr>
          <a:xfrm>
            <a:off x="903825" y="-7925"/>
            <a:ext cx="0" cy="6866100"/>
          </a:xfrm>
          <a:prstGeom prst="straightConnector1">
            <a:avLst/>
          </a:prstGeom>
          <a:noFill/>
          <a:ln cap="flat" cmpd="sng" w="9525">
            <a:solidFill>
              <a:srgbClr val="999FA9"/>
            </a:solidFill>
            <a:prstDash val="solid"/>
            <a:round/>
            <a:headEnd len="med" w="med" type="none"/>
            <a:tailEnd len="med" w="med" type="none"/>
          </a:ln>
        </p:spPr>
      </p:cxnSp>
      <p:sp>
        <p:nvSpPr>
          <p:cNvPr id="37" name="Google Shape;37;p6"/>
          <p:cNvSpPr/>
          <p:nvPr/>
        </p:nvSpPr>
        <p:spPr>
          <a:xfrm>
            <a:off x="808725" y="800750"/>
            <a:ext cx="190200" cy="190200"/>
          </a:xfrm>
          <a:prstGeom prst="ellipse">
            <a:avLst/>
          </a:prstGeom>
          <a:solidFill>
            <a:srgbClr val="39C0BA"/>
          </a:solidFill>
          <a:ln cap="flat" cmpd="sng" w="28575">
            <a:solidFill>
              <a:srgbClr val="2E30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6"/>
          <p:cNvSpPr/>
          <p:nvPr/>
        </p:nvSpPr>
        <p:spPr>
          <a:xfrm>
            <a:off x="769050" y="1861900"/>
            <a:ext cx="269400" cy="269400"/>
          </a:xfrm>
          <a:prstGeom prst="ellipse">
            <a:avLst/>
          </a:prstGeom>
          <a:solidFill>
            <a:srgbClr val="2E3037"/>
          </a:solidFill>
          <a:ln cap="flat" cmpd="sng" w="9525">
            <a:solidFill>
              <a:srgbClr val="999FA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6"/>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3 columns">
  <p:cSld name="TITLE_AND_TWO_COLUMNS_1">
    <p:spTree>
      <p:nvGrpSpPr>
        <p:cNvPr id="40" name="Shape 40"/>
        <p:cNvGrpSpPr/>
        <p:nvPr/>
      </p:nvGrpSpPr>
      <p:grpSpPr>
        <a:xfrm>
          <a:off x="0" y="0"/>
          <a:ext cx="0" cy="0"/>
          <a:chOff x="0" y="0"/>
          <a:chExt cx="0" cy="0"/>
        </a:xfrm>
      </p:grpSpPr>
      <p:sp>
        <p:nvSpPr>
          <p:cNvPr id="41" name="Google Shape;41;p7"/>
          <p:cNvSpPr txBox="1"/>
          <p:nvPr>
            <p:ph type="title"/>
          </p:nvPr>
        </p:nvSpPr>
        <p:spPr>
          <a:xfrm>
            <a:off x="1165475" y="665975"/>
            <a:ext cx="6858000" cy="459900"/>
          </a:xfrm>
          <a:prstGeom prst="rect">
            <a:avLst/>
          </a:prstGeom>
        </p:spPr>
        <p:txBody>
          <a:bodyPr anchorCtr="0" anchor="b" bIns="91425" lIns="91425" spcFirstLastPara="1" rIns="91425" wrap="square" tIns="91425"/>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p:txBody>
      </p:sp>
      <p:sp>
        <p:nvSpPr>
          <p:cNvPr id="42" name="Google Shape;42;p7"/>
          <p:cNvSpPr txBox="1"/>
          <p:nvPr>
            <p:ph idx="1" type="body"/>
          </p:nvPr>
        </p:nvSpPr>
        <p:spPr>
          <a:xfrm>
            <a:off x="1165475" y="1673975"/>
            <a:ext cx="2403600" cy="4893900"/>
          </a:xfrm>
          <a:prstGeom prst="rect">
            <a:avLst/>
          </a:prstGeom>
        </p:spPr>
        <p:txBody>
          <a:bodyPr anchorCtr="0" anchor="t" bIns="91425" lIns="91425" spcFirstLastPara="1" rIns="91425" wrap="square" tIns="91425"/>
          <a:lstStyle>
            <a:lvl1pPr indent="-355600" lvl="0" marL="457200" rtl="0">
              <a:spcBef>
                <a:spcPts val="600"/>
              </a:spcBef>
              <a:spcAft>
                <a:spcPts val="0"/>
              </a:spcAft>
              <a:buSzPts val="2000"/>
              <a:buChar char="◦"/>
              <a:defRPr sz="2000"/>
            </a:lvl1pPr>
            <a:lvl2pPr indent="-355600" lvl="1" marL="914400" rtl="0">
              <a:spcBef>
                <a:spcPts val="0"/>
              </a:spcBef>
              <a:spcAft>
                <a:spcPts val="0"/>
              </a:spcAft>
              <a:buSzPts val="2000"/>
              <a:buChar char="▫"/>
              <a:defRPr sz="2000"/>
            </a:lvl2pPr>
            <a:lvl3pPr indent="-355600" lvl="2" marL="1371600" rtl="0">
              <a:spcBef>
                <a:spcPts val="0"/>
              </a:spcBef>
              <a:spcAft>
                <a:spcPts val="0"/>
              </a:spcAft>
              <a:buSzPts val="2000"/>
              <a:buChar char="■"/>
              <a:defRPr sz="2000"/>
            </a:lvl3pPr>
            <a:lvl4pPr indent="-355600" lvl="3" marL="1828800" rtl="0">
              <a:spcBef>
                <a:spcPts val="0"/>
              </a:spcBef>
              <a:spcAft>
                <a:spcPts val="0"/>
              </a:spcAft>
              <a:buSzPts val="2000"/>
              <a:buChar char="●"/>
              <a:defRPr sz="2000"/>
            </a:lvl4pPr>
            <a:lvl5pPr indent="-355600" lvl="4" marL="2286000" rtl="0">
              <a:spcBef>
                <a:spcPts val="0"/>
              </a:spcBef>
              <a:spcAft>
                <a:spcPts val="0"/>
              </a:spcAft>
              <a:buSzPts val="2000"/>
              <a:buChar char="○"/>
              <a:defRPr sz="2000"/>
            </a:lvl5pPr>
            <a:lvl6pPr indent="-355600" lvl="5" marL="2743200" rtl="0">
              <a:spcBef>
                <a:spcPts val="0"/>
              </a:spcBef>
              <a:spcAft>
                <a:spcPts val="0"/>
              </a:spcAft>
              <a:buSzPts val="2000"/>
              <a:buChar char="■"/>
              <a:defRPr sz="2000"/>
            </a:lvl6pPr>
            <a:lvl7pPr indent="-355600" lvl="6" marL="3200400" rtl="0">
              <a:spcBef>
                <a:spcPts val="0"/>
              </a:spcBef>
              <a:spcAft>
                <a:spcPts val="0"/>
              </a:spcAft>
              <a:buSzPts val="2000"/>
              <a:buChar char="●"/>
              <a:defRPr sz="2000"/>
            </a:lvl7pPr>
            <a:lvl8pPr indent="-355600" lvl="7" marL="3657600" rtl="0">
              <a:spcBef>
                <a:spcPts val="0"/>
              </a:spcBef>
              <a:spcAft>
                <a:spcPts val="0"/>
              </a:spcAft>
              <a:buSzPts val="2000"/>
              <a:buChar char="○"/>
              <a:defRPr sz="2000"/>
            </a:lvl8pPr>
            <a:lvl9pPr indent="-355600" lvl="8" marL="4114800" rtl="0">
              <a:spcBef>
                <a:spcPts val="0"/>
              </a:spcBef>
              <a:spcAft>
                <a:spcPts val="0"/>
              </a:spcAft>
              <a:buSzPts val="2000"/>
              <a:buChar char="■"/>
              <a:defRPr sz="2000"/>
            </a:lvl9pPr>
          </a:lstStyle>
          <a:p/>
        </p:txBody>
      </p:sp>
      <p:sp>
        <p:nvSpPr>
          <p:cNvPr id="43" name="Google Shape;43;p7"/>
          <p:cNvSpPr txBox="1"/>
          <p:nvPr>
            <p:ph idx="2" type="body"/>
          </p:nvPr>
        </p:nvSpPr>
        <p:spPr>
          <a:xfrm>
            <a:off x="3692249" y="1673975"/>
            <a:ext cx="2403600" cy="4893900"/>
          </a:xfrm>
          <a:prstGeom prst="rect">
            <a:avLst/>
          </a:prstGeom>
        </p:spPr>
        <p:txBody>
          <a:bodyPr anchorCtr="0" anchor="t" bIns="91425" lIns="91425" spcFirstLastPara="1" rIns="91425" wrap="square" tIns="91425"/>
          <a:lstStyle>
            <a:lvl1pPr indent="-355600" lvl="0" marL="457200" rtl="0">
              <a:spcBef>
                <a:spcPts val="600"/>
              </a:spcBef>
              <a:spcAft>
                <a:spcPts val="0"/>
              </a:spcAft>
              <a:buSzPts val="2000"/>
              <a:buChar char="◦"/>
              <a:defRPr sz="2000"/>
            </a:lvl1pPr>
            <a:lvl2pPr indent="-355600" lvl="1" marL="914400" rtl="0">
              <a:spcBef>
                <a:spcPts val="0"/>
              </a:spcBef>
              <a:spcAft>
                <a:spcPts val="0"/>
              </a:spcAft>
              <a:buSzPts val="2000"/>
              <a:buChar char="▫"/>
              <a:defRPr sz="2000"/>
            </a:lvl2pPr>
            <a:lvl3pPr indent="-355600" lvl="2" marL="1371600" rtl="0">
              <a:spcBef>
                <a:spcPts val="0"/>
              </a:spcBef>
              <a:spcAft>
                <a:spcPts val="0"/>
              </a:spcAft>
              <a:buSzPts val="2000"/>
              <a:buChar char="■"/>
              <a:defRPr sz="2000"/>
            </a:lvl3pPr>
            <a:lvl4pPr indent="-355600" lvl="3" marL="1828800" rtl="0">
              <a:spcBef>
                <a:spcPts val="0"/>
              </a:spcBef>
              <a:spcAft>
                <a:spcPts val="0"/>
              </a:spcAft>
              <a:buSzPts val="2000"/>
              <a:buChar char="●"/>
              <a:defRPr sz="2000"/>
            </a:lvl4pPr>
            <a:lvl5pPr indent="-355600" lvl="4" marL="2286000" rtl="0">
              <a:spcBef>
                <a:spcPts val="0"/>
              </a:spcBef>
              <a:spcAft>
                <a:spcPts val="0"/>
              </a:spcAft>
              <a:buSzPts val="2000"/>
              <a:buChar char="○"/>
              <a:defRPr sz="2000"/>
            </a:lvl5pPr>
            <a:lvl6pPr indent="-355600" lvl="5" marL="2743200" rtl="0">
              <a:spcBef>
                <a:spcPts val="0"/>
              </a:spcBef>
              <a:spcAft>
                <a:spcPts val="0"/>
              </a:spcAft>
              <a:buSzPts val="2000"/>
              <a:buChar char="■"/>
              <a:defRPr sz="2000"/>
            </a:lvl6pPr>
            <a:lvl7pPr indent="-355600" lvl="6" marL="3200400" rtl="0">
              <a:spcBef>
                <a:spcPts val="0"/>
              </a:spcBef>
              <a:spcAft>
                <a:spcPts val="0"/>
              </a:spcAft>
              <a:buSzPts val="2000"/>
              <a:buChar char="●"/>
              <a:defRPr sz="2000"/>
            </a:lvl7pPr>
            <a:lvl8pPr indent="-355600" lvl="7" marL="3657600" rtl="0">
              <a:spcBef>
                <a:spcPts val="0"/>
              </a:spcBef>
              <a:spcAft>
                <a:spcPts val="0"/>
              </a:spcAft>
              <a:buSzPts val="2000"/>
              <a:buChar char="○"/>
              <a:defRPr sz="2000"/>
            </a:lvl8pPr>
            <a:lvl9pPr indent="-355600" lvl="8" marL="4114800" rtl="0">
              <a:spcBef>
                <a:spcPts val="0"/>
              </a:spcBef>
              <a:spcAft>
                <a:spcPts val="0"/>
              </a:spcAft>
              <a:buSzPts val="2000"/>
              <a:buChar char="■"/>
              <a:defRPr sz="2000"/>
            </a:lvl9pPr>
          </a:lstStyle>
          <a:p/>
        </p:txBody>
      </p:sp>
      <p:sp>
        <p:nvSpPr>
          <p:cNvPr id="44" name="Google Shape;44;p7"/>
          <p:cNvSpPr txBox="1"/>
          <p:nvPr>
            <p:ph idx="3" type="body"/>
          </p:nvPr>
        </p:nvSpPr>
        <p:spPr>
          <a:xfrm>
            <a:off x="6219023" y="1673975"/>
            <a:ext cx="2403600" cy="4893900"/>
          </a:xfrm>
          <a:prstGeom prst="rect">
            <a:avLst/>
          </a:prstGeom>
        </p:spPr>
        <p:txBody>
          <a:bodyPr anchorCtr="0" anchor="t" bIns="91425" lIns="91425" spcFirstLastPara="1" rIns="91425" wrap="square" tIns="91425"/>
          <a:lstStyle>
            <a:lvl1pPr indent="-355600" lvl="0" marL="457200" rtl="0">
              <a:spcBef>
                <a:spcPts val="600"/>
              </a:spcBef>
              <a:spcAft>
                <a:spcPts val="0"/>
              </a:spcAft>
              <a:buSzPts val="2000"/>
              <a:buChar char="◦"/>
              <a:defRPr sz="2000"/>
            </a:lvl1pPr>
            <a:lvl2pPr indent="-355600" lvl="1" marL="914400" rtl="0">
              <a:spcBef>
                <a:spcPts val="0"/>
              </a:spcBef>
              <a:spcAft>
                <a:spcPts val="0"/>
              </a:spcAft>
              <a:buSzPts val="2000"/>
              <a:buChar char="▫"/>
              <a:defRPr sz="2000"/>
            </a:lvl2pPr>
            <a:lvl3pPr indent="-355600" lvl="2" marL="1371600" rtl="0">
              <a:spcBef>
                <a:spcPts val="0"/>
              </a:spcBef>
              <a:spcAft>
                <a:spcPts val="0"/>
              </a:spcAft>
              <a:buSzPts val="2000"/>
              <a:buChar char="■"/>
              <a:defRPr sz="2000"/>
            </a:lvl3pPr>
            <a:lvl4pPr indent="-355600" lvl="3" marL="1828800" rtl="0">
              <a:spcBef>
                <a:spcPts val="0"/>
              </a:spcBef>
              <a:spcAft>
                <a:spcPts val="0"/>
              </a:spcAft>
              <a:buSzPts val="2000"/>
              <a:buChar char="●"/>
              <a:defRPr sz="2000"/>
            </a:lvl4pPr>
            <a:lvl5pPr indent="-355600" lvl="4" marL="2286000" rtl="0">
              <a:spcBef>
                <a:spcPts val="0"/>
              </a:spcBef>
              <a:spcAft>
                <a:spcPts val="0"/>
              </a:spcAft>
              <a:buSzPts val="2000"/>
              <a:buChar char="○"/>
              <a:defRPr sz="2000"/>
            </a:lvl5pPr>
            <a:lvl6pPr indent="-355600" lvl="5" marL="2743200" rtl="0">
              <a:spcBef>
                <a:spcPts val="0"/>
              </a:spcBef>
              <a:spcAft>
                <a:spcPts val="0"/>
              </a:spcAft>
              <a:buSzPts val="2000"/>
              <a:buChar char="■"/>
              <a:defRPr sz="2000"/>
            </a:lvl6pPr>
            <a:lvl7pPr indent="-355600" lvl="6" marL="3200400" rtl="0">
              <a:spcBef>
                <a:spcPts val="0"/>
              </a:spcBef>
              <a:spcAft>
                <a:spcPts val="0"/>
              </a:spcAft>
              <a:buSzPts val="2000"/>
              <a:buChar char="●"/>
              <a:defRPr sz="2000"/>
            </a:lvl7pPr>
            <a:lvl8pPr indent="-355600" lvl="7" marL="3657600" rtl="0">
              <a:spcBef>
                <a:spcPts val="0"/>
              </a:spcBef>
              <a:spcAft>
                <a:spcPts val="0"/>
              </a:spcAft>
              <a:buSzPts val="2000"/>
              <a:buChar char="○"/>
              <a:defRPr sz="2000"/>
            </a:lvl8pPr>
            <a:lvl9pPr indent="-355600" lvl="8" marL="4114800" rtl="0">
              <a:spcBef>
                <a:spcPts val="0"/>
              </a:spcBef>
              <a:spcAft>
                <a:spcPts val="0"/>
              </a:spcAft>
              <a:buSzPts val="2000"/>
              <a:buChar char="■"/>
              <a:defRPr sz="2000"/>
            </a:lvl9pPr>
          </a:lstStyle>
          <a:p/>
        </p:txBody>
      </p:sp>
      <p:cxnSp>
        <p:nvCxnSpPr>
          <p:cNvPr id="45" name="Google Shape;45;p7"/>
          <p:cNvCxnSpPr/>
          <p:nvPr/>
        </p:nvCxnSpPr>
        <p:spPr>
          <a:xfrm>
            <a:off x="903825" y="-7925"/>
            <a:ext cx="0" cy="6866100"/>
          </a:xfrm>
          <a:prstGeom prst="straightConnector1">
            <a:avLst/>
          </a:prstGeom>
          <a:noFill/>
          <a:ln cap="flat" cmpd="sng" w="9525">
            <a:solidFill>
              <a:srgbClr val="999FA9"/>
            </a:solidFill>
            <a:prstDash val="solid"/>
            <a:round/>
            <a:headEnd len="med" w="med" type="none"/>
            <a:tailEnd len="med" w="med" type="none"/>
          </a:ln>
        </p:spPr>
      </p:cxnSp>
      <p:sp>
        <p:nvSpPr>
          <p:cNvPr id="46" name="Google Shape;46;p7"/>
          <p:cNvSpPr/>
          <p:nvPr/>
        </p:nvSpPr>
        <p:spPr>
          <a:xfrm>
            <a:off x="808725" y="800750"/>
            <a:ext cx="190200" cy="190200"/>
          </a:xfrm>
          <a:prstGeom prst="ellipse">
            <a:avLst/>
          </a:prstGeom>
          <a:solidFill>
            <a:srgbClr val="39C0BA"/>
          </a:solidFill>
          <a:ln cap="flat" cmpd="sng" w="28575">
            <a:solidFill>
              <a:srgbClr val="2E30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7"/>
          <p:cNvSpPr/>
          <p:nvPr/>
        </p:nvSpPr>
        <p:spPr>
          <a:xfrm>
            <a:off x="769050" y="1861900"/>
            <a:ext cx="269400" cy="269400"/>
          </a:xfrm>
          <a:prstGeom prst="ellipse">
            <a:avLst/>
          </a:prstGeom>
          <a:solidFill>
            <a:srgbClr val="2E3037"/>
          </a:solidFill>
          <a:ln cap="flat" cmpd="sng" w="9525">
            <a:solidFill>
              <a:srgbClr val="999FA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7"/>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1165475" y="665975"/>
            <a:ext cx="6858000" cy="459900"/>
          </a:xfrm>
          <a:prstGeom prst="rect">
            <a:avLst/>
          </a:prstGeom>
        </p:spPr>
        <p:txBody>
          <a:bodyPr anchorCtr="0" anchor="b" bIns="91425" lIns="91425" spcFirstLastPara="1" rIns="91425" wrap="square" tIns="91425"/>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p:txBody>
      </p:sp>
      <p:cxnSp>
        <p:nvCxnSpPr>
          <p:cNvPr id="51" name="Google Shape;51;p8"/>
          <p:cNvCxnSpPr/>
          <p:nvPr/>
        </p:nvCxnSpPr>
        <p:spPr>
          <a:xfrm>
            <a:off x="903825" y="-7925"/>
            <a:ext cx="0" cy="6866100"/>
          </a:xfrm>
          <a:prstGeom prst="straightConnector1">
            <a:avLst/>
          </a:prstGeom>
          <a:noFill/>
          <a:ln cap="flat" cmpd="sng" w="9525">
            <a:solidFill>
              <a:srgbClr val="999FA9"/>
            </a:solidFill>
            <a:prstDash val="solid"/>
            <a:round/>
            <a:headEnd len="med" w="med" type="none"/>
            <a:tailEnd len="med" w="med" type="none"/>
          </a:ln>
        </p:spPr>
      </p:cxnSp>
      <p:sp>
        <p:nvSpPr>
          <p:cNvPr id="52" name="Google Shape;52;p8"/>
          <p:cNvSpPr/>
          <p:nvPr/>
        </p:nvSpPr>
        <p:spPr>
          <a:xfrm>
            <a:off x="808725" y="800750"/>
            <a:ext cx="190200" cy="190200"/>
          </a:xfrm>
          <a:prstGeom prst="ellipse">
            <a:avLst/>
          </a:prstGeom>
          <a:solidFill>
            <a:srgbClr val="39C0BA"/>
          </a:solidFill>
          <a:ln cap="flat" cmpd="sng" w="28575">
            <a:solidFill>
              <a:srgbClr val="2E30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4" name="Shape 54"/>
        <p:cNvGrpSpPr/>
        <p:nvPr/>
      </p:nvGrpSpPr>
      <p:grpSpPr>
        <a:xfrm>
          <a:off x="0" y="0"/>
          <a:ext cx="0" cy="0"/>
          <a:chOff x="0" y="0"/>
          <a:chExt cx="0" cy="0"/>
        </a:xfrm>
      </p:grpSpPr>
      <p:sp>
        <p:nvSpPr>
          <p:cNvPr id="55" name="Google Shape;55;p9"/>
          <p:cNvSpPr txBox="1"/>
          <p:nvPr>
            <p:ph idx="1" type="body"/>
          </p:nvPr>
        </p:nvSpPr>
        <p:spPr>
          <a:xfrm>
            <a:off x="1165475" y="5775090"/>
            <a:ext cx="7521300" cy="578700"/>
          </a:xfrm>
          <a:prstGeom prst="rect">
            <a:avLst/>
          </a:prstGeom>
        </p:spPr>
        <p:txBody>
          <a:bodyPr anchorCtr="0" anchor="t" bIns="91425" lIns="91425" spcFirstLastPara="1" rIns="91425" wrap="square" tIns="91425"/>
          <a:lstStyle>
            <a:lvl1pPr indent="-228600" lvl="0" marL="457200">
              <a:spcBef>
                <a:spcPts val="360"/>
              </a:spcBef>
              <a:spcAft>
                <a:spcPts val="0"/>
              </a:spcAft>
              <a:buSzPts val="1800"/>
              <a:buNone/>
              <a:defRPr sz="1800"/>
            </a:lvl1pPr>
          </a:lstStyle>
          <a:p/>
        </p:txBody>
      </p:sp>
      <p:cxnSp>
        <p:nvCxnSpPr>
          <p:cNvPr id="56" name="Google Shape;56;p9"/>
          <p:cNvCxnSpPr/>
          <p:nvPr/>
        </p:nvCxnSpPr>
        <p:spPr>
          <a:xfrm>
            <a:off x="903825" y="-7925"/>
            <a:ext cx="0" cy="6866100"/>
          </a:xfrm>
          <a:prstGeom prst="straightConnector1">
            <a:avLst/>
          </a:prstGeom>
          <a:noFill/>
          <a:ln cap="flat" cmpd="sng" w="9525">
            <a:solidFill>
              <a:srgbClr val="999FA9"/>
            </a:solidFill>
            <a:prstDash val="solid"/>
            <a:round/>
            <a:headEnd len="med" w="med" type="none"/>
            <a:tailEnd len="med" w="med" type="none"/>
          </a:ln>
        </p:spPr>
      </p:cxnSp>
      <p:sp>
        <p:nvSpPr>
          <p:cNvPr id="57" name="Google Shape;57;p9"/>
          <p:cNvSpPr/>
          <p:nvPr/>
        </p:nvSpPr>
        <p:spPr>
          <a:xfrm>
            <a:off x="808650" y="5952850"/>
            <a:ext cx="190200" cy="190200"/>
          </a:xfrm>
          <a:prstGeom prst="ellipse">
            <a:avLst/>
          </a:prstGeom>
          <a:solidFill>
            <a:srgbClr val="2E3037"/>
          </a:solidFill>
          <a:ln cap="flat" cmpd="sng" w="9525">
            <a:solidFill>
              <a:srgbClr val="999FA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9"/>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9" name="Shape 59"/>
        <p:cNvGrpSpPr/>
        <p:nvPr/>
      </p:nvGrpSpPr>
      <p:grpSpPr>
        <a:xfrm>
          <a:off x="0" y="0"/>
          <a:ext cx="0" cy="0"/>
          <a:chOff x="0" y="0"/>
          <a:chExt cx="0" cy="0"/>
        </a:xfrm>
      </p:grpSpPr>
      <p:cxnSp>
        <p:nvCxnSpPr>
          <p:cNvPr id="60" name="Google Shape;60;p10"/>
          <p:cNvCxnSpPr/>
          <p:nvPr/>
        </p:nvCxnSpPr>
        <p:spPr>
          <a:xfrm>
            <a:off x="903825" y="-7925"/>
            <a:ext cx="0" cy="6866100"/>
          </a:xfrm>
          <a:prstGeom prst="straightConnector1">
            <a:avLst/>
          </a:prstGeom>
          <a:noFill/>
          <a:ln cap="flat" cmpd="sng" w="9525">
            <a:solidFill>
              <a:srgbClr val="999FA9"/>
            </a:solidFill>
            <a:prstDash val="solid"/>
            <a:round/>
            <a:headEnd len="med" w="med" type="none"/>
            <a:tailEnd len="med" w="med" type="none"/>
          </a:ln>
        </p:spPr>
      </p:cxnSp>
      <p:sp>
        <p:nvSpPr>
          <p:cNvPr id="61" name="Google Shape;61;p10"/>
          <p:cNvSpPr/>
          <p:nvPr/>
        </p:nvSpPr>
        <p:spPr>
          <a:xfrm>
            <a:off x="808650" y="3333900"/>
            <a:ext cx="190200" cy="190200"/>
          </a:xfrm>
          <a:prstGeom prst="ellipse">
            <a:avLst/>
          </a:prstGeom>
          <a:solidFill>
            <a:srgbClr val="2E3037"/>
          </a:solidFill>
          <a:ln cap="flat" cmpd="sng" w="9525">
            <a:solidFill>
              <a:srgbClr val="999FA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10"/>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2.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
    <p:bg>
      <p:bgPr>
        <a:solidFill>
          <a:srgbClr val="2E3037"/>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1165475" y="665975"/>
            <a:ext cx="6858000" cy="459900"/>
          </a:xfrm>
          <a:prstGeom prst="rect">
            <a:avLst/>
          </a:prstGeom>
          <a:noFill/>
          <a:ln>
            <a:noFill/>
          </a:ln>
        </p:spPr>
        <p:txBody>
          <a:bodyPr anchorCtr="0" anchor="b" bIns="91425" lIns="91425" spcFirstLastPara="1" rIns="91425" wrap="square" tIns="91425"/>
          <a:lstStyle>
            <a:lvl1pPr lv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1pPr>
            <a:lvl2pPr lvl="1">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2pPr>
            <a:lvl3pPr lvl="2">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3pPr>
            <a:lvl4pPr lvl="3">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4pPr>
            <a:lvl5pPr lvl="4">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5pPr>
            <a:lvl6pPr lvl="5">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6pPr>
            <a:lvl7pPr lvl="6">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7pPr>
            <a:lvl8pPr lvl="7">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8pPr>
            <a:lvl9pPr lvl="8">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9pPr>
          </a:lstStyle>
          <a:p/>
        </p:txBody>
      </p:sp>
      <p:sp>
        <p:nvSpPr>
          <p:cNvPr id="7" name="Google Shape;7;p1"/>
          <p:cNvSpPr txBox="1"/>
          <p:nvPr>
            <p:ph idx="1" type="body"/>
          </p:nvPr>
        </p:nvSpPr>
        <p:spPr>
          <a:xfrm>
            <a:off x="1165498" y="1600200"/>
            <a:ext cx="6858000" cy="4967700"/>
          </a:xfrm>
          <a:prstGeom prst="rect">
            <a:avLst/>
          </a:prstGeom>
          <a:noFill/>
          <a:ln>
            <a:noFill/>
          </a:ln>
        </p:spPr>
        <p:txBody>
          <a:bodyPr anchorCtr="0" anchor="t" bIns="91425" lIns="91425" spcFirstLastPara="1" rIns="91425" wrap="square" tIns="91425"/>
          <a:lstStyle>
            <a:lvl1pPr indent="-419100" lvl="0" marL="45720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indent="-381000" lvl="1" marL="91440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indent="-381000" lvl="2" marL="137160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indent="-342900" lvl="3" marL="18288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indent="-342900" lvl="4" marL="22860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indent="-342900" lvl="5" marL="27432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indent="-342900" lvl="6" marL="32004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indent="-342900" lvl="7" marL="36576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indent="-342900" lvl="8" marL="411480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p:txBody>
      </p:sp>
      <p:sp>
        <p:nvSpPr>
          <p:cNvPr id="8" name="Google Shape;8;p1"/>
          <p:cNvSpPr txBox="1"/>
          <p:nvPr>
            <p:ph idx="12" type="sldNum"/>
          </p:nvPr>
        </p:nvSpPr>
        <p:spPr>
          <a:xfrm>
            <a:off x="8523157" y="6437775"/>
            <a:ext cx="548700" cy="420300"/>
          </a:xfrm>
          <a:prstGeom prst="rect">
            <a:avLst/>
          </a:prstGeom>
          <a:noFill/>
          <a:ln>
            <a:noFill/>
          </a:ln>
        </p:spPr>
        <p:txBody>
          <a:bodyPr anchorCtr="0" anchor="t" bIns="91425" lIns="91425" spcFirstLastPara="1" rIns="91425" wrap="square" tIns="91425">
            <a:noAutofit/>
          </a:bodyPr>
          <a:lstStyle>
            <a:lvl1pPr lvl="0" algn="r">
              <a:buNone/>
              <a:defRPr sz="1200">
                <a:solidFill>
                  <a:srgbClr val="39C0BA"/>
                </a:solidFill>
                <a:latin typeface="Quicksand"/>
                <a:ea typeface="Quicksand"/>
                <a:cs typeface="Quicksand"/>
                <a:sym typeface="Quicksand"/>
              </a:defRPr>
            </a:lvl1pPr>
            <a:lvl2pPr lvl="1" algn="r">
              <a:buNone/>
              <a:defRPr sz="1200">
                <a:solidFill>
                  <a:srgbClr val="39C0BA"/>
                </a:solidFill>
                <a:latin typeface="Quicksand"/>
                <a:ea typeface="Quicksand"/>
                <a:cs typeface="Quicksand"/>
                <a:sym typeface="Quicksand"/>
              </a:defRPr>
            </a:lvl2pPr>
            <a:lvl3pPr lvl="2" algn="r">
              <a:buNone/>
              <a:defRPr sz="1200">
                <a:solidFill>
                  <a:srgbClr val="39C0BA"/>
                </a:solidFill>
                <a:latin typeface="Quicksand"/>
                <a:ea typeface="Quicksand"/>
                <a:cs typeface="Quicksand"/>
                <a:sym typeface="Quicksand"/>
              </a:defRPr>
            </a:lvl3pPr>
            <a:lvl4pPr lvl="3" algn="r">
              <a:buNone/>
              <a:defRPr sz="1200">
                <a:solidFill>
                  <a:srgbClr val="39C0BA"/>
                </a:solidFill>
                <a:latin typeface="Quicksand"/>
                <a:ea typeface="Quicksand"/>
                <a:cs typeface="Quicksand"/>
                <a:sym typeface="Quicksand"/>
              </a:defRPr>
            </a:lvl4pPr>
            <a:lvl5pPr lvl="4" algn="r">
              <a:buNone/>
              <a:defRPr sz="1200">
                <a:solidFill>
                  <a:srgbClr val="39C0BA"/>
                </a:solidFill>
                <a:latin typeface="Quicksand"/>
                <a:ea typeface="Quicksand"/>
                <a:cs typeface="Quicksand"/>
                <a:sym typeface="Quicksand"/>
              </a:defRPr>
            </a:lvl5pPr>
            <a:lvl6pPr lvl="5" algn="r">
              <a:buNone/>
              <a:defRPr sz="1200">
                <a:solidFill>
                  <a:srgbClr val="39C0BA"/>
                </a:solidFill>
                <a:latin typeface="Quicksand"/>
                <a:ea typeface="Quicksand"/>
                <a:cs typeface="Quicksand"/>
                <a:sym typeface="Quicksand"/>
              </a:defRPr>
            </a:lvl6pPr>
            <a:lvl7pPr lvl="6" algn="r">
              <a:buNone/>
              <a:defRPr sz="1200">
                <a:solidFill>
                  <a:srgbClr val="39C0BA"/>
                </a:solidFill>
                <a:latin typeface="Quicksand"/>
                <a:ea typeface="Quicksand"/>
                <a:cs typeface="Quicksand"/>
                <a:sym typeface="Quicksand"/>
              </a:defRPr>
            </a:lvl7pPr>
            <a:lvl8pPr lvl="7" algn="r">
              <a:buNone/>
              <a:defRPr sz="1200">
                <a:solidFill>
                  <a:srgbClr val="39C0BA"/>
                </a:solidFill>
                <a:latin typeface="Quicksand"/>
                <a:ea typeface="Quicksand"/>
                <a:cs typeface="Quicksand"/>
                <a:sym typeface="Quicksand"/>
              </a:defRPr>
            </a:lvl8pPr>
            <a:lvl9pPr lvl="8" algn="r">
              <a:buNone/>
              <a:defRPr sz="1200">
                <a:solidFill>
                  <a:srgbClr val="39C0BA"/>
                </a:solidFill>
                <a:latin typeface="Quicksand"/>
                <a:ea typeface="Quicksand"/>
                <a:cs typeface="Quicksand"/>
                <a:sym typeface="Quicksand"/>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7.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6.jpg"/><Relationship Id="rId4"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6.xml"/><Relationship Id="rId3" Type="http://schemas.openxmlformats.org/officeDocument/2006/relationships/hyperlink" Target="https://medlineplus.gov/" TargetMode="External"/><Relationship Id="rId4" Type="http://schemas.openxmlformats.org/officeDocument/2006/relationships/hyperlink" Target="https://healthreach.nlm.nih.gov/?_ga=2.219623966.62125263.1537496605-1151021595.1536271349" TargetMode="External"/><Relationship Id="rId5" Type="http://schemas.openxmlformats.org/officeDocument/2006/relationships/hyperlink" Target="https://hsl.lib.umn.edu/personalhealth/multicultural_multilingual"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7.xml"/><Relationship Id="rId3" Type="http://schemas.openxmlformats.org/officeDocument/2006/relationships/hyperlink" Target="https://www.nlm.nih.gov/pubs/techbull/mj17/mj17_nihseniorhealth_retirement.html" TargetMode="External"/><Relationship Id="rId4" Type="http://schemas.openxmlformats.org/officeDocument/2006/relationships/hyperlink" Target="https://medlineplus.gov/" TargetMode="External"/><Relationship Id="rId5" Type="http://schemas.openxmlformats.org/officeDocument/2006/relationships/hyperlink" Target="https://www.nia.nih.gov/health" TargetMode="External"/><Relationship Id="rId6" Type="http://schemas.openxmlformats.org/officeDocument/2006/relationships/hyperlink" Target="https://go4life.nia.nih.gov/" TargetMode="External"/><Relationship Id="rId7" Type="http://schemas.openxmlformats.org/officeDocument/2006/relationships/hyperlink" Target="http://nichd.nih.gov/health" TargetMode="External"/><Relationship Id="rId8" Type="http://schemas.openxmlformats.org/officeDocument/2006/relationships/hyperlink" Target="http://womenshealth.gov"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8.xml"/><Relationship Id="rId3" Type="http://schemas.openxmlformats.org/officeDocument/2006/relationships/image" Target="../media/image10.jpg"/><Relationship Id="rId4" Type="http://schemas.openxmlformats.org/officeDocument/2006/relationships/image" Target="../media/image8.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1.xml"/><Relationship Id="rId3" Type="http://schemas.openxmlformats.org/officeDocument/2006/relationships/hyperlink" Target="https://drive.google.com/file/d/0ByUszovI3mJyS2pJeDdXOUsxOTJ0QVZMMm1OcTZYQWs4a0pR/view?usp=sharing" TargetMode="External"/><Relationship Id="rId4" Type="http://schemas.openxmlformats.org/officeDocument/2006/relationships/hyperlink" Target="https://medlineplus.gov/webeval/webeval.html" TargetMode="External"/><Relationship Id="rId5" Type="http://schemas.openxmlformats.org/officeDocument/2006/relationships/hyperlink" Target="https://nccih.nih.gov/health/webresources" TargetMode="External"/><Relationship Id="rId6" Type="http://schemas.openxmlformats.org/officeDocument/2006/relationships/hyperlink" Target="http://www.trustortrash.org/#"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2.xml"/><Relationship Id="rId3" Type="http://schemas.openxmlformats.org/officeDocument/2006/relationships/image" Target="../media/image16.jpg"/><Relationship Id="rId4" Type="http://schemas.openxmlformats.org/officeDocument/2006/relationships/image" Target="../media/image11.jpg"/><Relationship Id="rId5" Type="http://schemas.openxmlformats.org/officeDocument/2006/relationships/image" Target="../media/image13.jpg"/><Relationship Id="rId6" Type="http://schemas.openxmlformats.org/officeDocument/2006/relationships/image" Target="../media/image12.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4.xml"/><Relationship Id="rId3" Type="http://schemas.openxmlformats.org/officeDocument/2006/relationships/hyperlink" Target="https://nnlm.gov/public-libraries" TargetMode="External"/><Relationship Id="rId4" Type="http://schemas.openxmlformats.org/officeDocument/2006/relationships/image" Target="../media/image14.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hyperlink" Target="mailto:hunt0081@umn.edu" TargetMode="External"/><Relationship Id="rId4" Type="http://schemas.openxmlformats.org/officeDocument/2006/relationships/hyperlink" Target="https://experts.umn.edu/en/persons/shanda-hunt" TargetMode="External"/><Relationship Id="rId5" Type="http://schemas.openxmlformats.org/officeDocument/2006/relationships/hyperlink" Target="https://www.linkedin.com/in/shanda-hunt-um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17.png"/><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15.png"/><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Google Shape;71;p12"/>
          <p:cNvSpPr txBox="1"/>
          <p:nvPr>
            <p:ph type="ctrTitle"/>
          </p:nvPr>
        </p:nvSpPr>
        <p:spPr>
          <a:xfrm>
            <a:off x="1319175" y="2236775"/>
            <a:ext cx="7461600" cy="218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4800"/>
              <a:t>Information Literacy of Online Health Consumers in Minnesota</a:t>
            </a:r>
            <a:endParaRPr sz="4800"/>
          </a:p>
        </p:txBody>
      </p:sp>
      <p:sp>
        <p:nvSpPr>
          <p:cNvPr id="72" name="Google Shape;72;p12"/>
          <p:cNvSpPr txBox="1"/>
          <p:nvPr/>
        </p:nvSpPr>
        <p:spPr>
          <a:xfrm>
            <a:off x="1327650" y="5233175"/>
            <a:ext cx="7389000" cy="133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39C0BA"/>
                </a:solidFill>
                <a:latin typeface="Quicksand"/>
                <a:ea typeface="Quicksand"/>
                <a:cs typeface="Quicksand"/>
                <a:sym typeface="Quicksand"/>
              </a:rPr>
              <a:t>Georgia International Conference on Information Literacy</a:t>
            </a:r>
            <a:endParaRPr>
              <a:solidFill>
                <a:srgbClr val="39C0BA"/>
              </a:solidFill>
              <a:latin typeface="Quicksand"/>
              <a:ea typeface="Quicksand"/>
              <a:cs typeface="Quicksand"/>
              <a:sym typeface="Quicksand"/>
            </a:endParaRPr>
          </a:p>
          <a:p>
            <a:pPr indent="0" lvl="0" marL="0" rtl="0" algn="l">
              <a:spcBef>
                <a:spcPts val="0"/>
              </a:spcBef>
              <a:spcAft>
                <a:spcPts val="0"/>
              </a:spcAft>
              <a:buNone/>
            </a:pPr>
            <a:r>
              <a:rPr lang="en">
                <a:solidFill>
                  <a:srgbClr val="39C0BA"/>
                </a:solidFill>
                <a:latin typeface="Quicksand"/>
                <a:ea typeface="Quicksand"/>
                <a:cs typeface="Quicksand"/>
                <a:sym typeface="Quicksand"/>
              </a:rPr>
              <a:t>September 27 - 29, 2018</a:t>
            </a:r>
            <a:endParaRPr>
              <a:solidFill>
                <a:srgbClr val="39C0BA"/>
              </a:solidFill>
              <a:latin typeface="Quicksand"/>
              <a:ea typeface="Quicksand"/>
              <a:cs typeface="Quicksand"/>
              <a:sym typeface="Quicksand"/>
            </a:endParaRPr>
          </a:p>
          <a:p>
            <a:pPr indent="0" lvl="0" marL="0" rtl="0" algn="l">
              <a:spcBef>
                <a:spcPts val="0"/>
              </a:spcBef>
              <a:spcAft>
                <a:spcPts val="0"/>
              </a:spcAft>
              <a:buNone/>
            </a:pPr>
            <a:r>
              <a:rPr lang="en">
                <a:solidFill>
                  <a:srgbClr val="39C0BA"/>
                </a:solidFill>
                <a:latin typeface="Quicksand"/>
                <a:ea typeface="Quicksand"/>
                <a:cs typeface="Quicksand"/>
                <a:sym typeface="Quicksand"/>
              </a:rPr>
              <a:t>Savannah, GA</a:t>
            </a:r>
            <a:endParaRPr>
              <a:solidFill>
                <a:srgbClr val="39C0BA"/>
              </a:solidFill>
              <a:latin typeface="Quicksand"/>
              <a:ea typeface="Quicksand"/>
              <a:cs typeface="Quicksand"/>
              <a:sym typeface="Quicksand"/>
            </a:endParaRPr>
          </a:p>
          <a:p>
            <a:pPr indent="0" lvl="0" marL="0" rtl="0" algn="l">
              <a:spcBef>
                <a:spcPts val="0"/>
              </a:spcBef>
              <a:spcAft>
                <a:spcPts val="0"/>
              </a:spcAft>
              <a:buNone/>
            </a:pPr>
            <a:r>
              <a:t/>
            </a:r>
            <a:endParaRPr>
              <a:solidFill>
                <a:srgbClr val="39C0BA"/>
              </a:solidFill>
              <a:latin typeface="Quicksand"/>
              <a:ea typeface="Quicksand"/>
              <a:cs typeface="Quicksand"/>
              <a:sym typeface="Quicksand"/>
            </a:endParaRPr>
          </a:p>
          <a:p>
            <a:pPr indent="0" lvl="0" marL="0" rtl="0" algn="l">
              <a:spcBef>
                <a:spcPts val="0"/>
              </a:spcBef>
              <a:spcAft>
                <a:spcPts val="0"/>
              </a:spcAft>
              <a:buNone/>
            </a:pPr>
            <a:r>
              <a:rPr lang="en">
                <a:solidFill>
                  <a:srgbClr val="39C0BA"/>
                </a:solidFill>
                <a:latin typeface="Quicksand"/>
                <a:ea typeface="Quicksand"/>
                <a:cs typeface="Quicksand"/>
                <a:sym typeface="Quicksand"/>
              </a:rPr>
              <a:t>Slides: z.umn.edu/GICOIL-onlinehealth</a:t>
            </a:r>
            <a:endParaRPr>
              <a:solidFill>
                <a:srgbClr val="39C0BA"/>
              </a:solidFill>
              <a:latin typeface="Quicksand"/>
              <a:ea typeface="Quicksand"/>
              <a:cs typeface="Quicksand"/>
              <a:sym typeface="Quicksand"/>
            </a:endParaRPr>
          </a:p>
          <a:p>
            <a:pPr indent="0" lvl="0" marL="0" rtl="0" algn="l">
              <a:spcBef>
                <a:spcPts val="0"/>
              </a:spcBef>
              <a:spcAft>
                <a:spcPts val="0"/>
              </a:spcAft>
              <a:buNone/>
            </a:pPr>
            <a:r>
              <a:t/>
            </a:r>
            <a:endParaRPr>
              <a:solidFill>
                <a:srgbClr val="39C0BA"/>
              </a:solidFill>
              <a:latin typeface="Quicksand"/>
              <a:ea typeface="Quicksand"/>
              <a:cs typeface="Quicksand"/>
              <a:sym typeface="Quicksan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 name="Shape 158"/>
        <p:cNvGrpSpPr/>
        <p:nvPr/>
      </p:nvGrpSpPr>
      <p:grpSpPr>
        <a:xfrm>
          <a:off x="0" y="0"/>
          <a:ext cx="0" cy="0"/>
          <a:chOff x="0" y="0"/>
          <a:chExt cx="0" cy="0"/>
        </a:xfrm>
      </p:grpSpPr>
      <p:sp>
        <p:nvSpPr>
          <p:cNvPr id="159" name="Google Shape;159;p21"/>
          <p:cNvSpPr txBox="1"/>
          <p:nvPr>
            <p:ph type="title"/>
          </p:nvPr>
        </p:nvSpPr>
        <p:spPr>
          <a:xfrm>
            <a:off x="1165475" y="665975"/>
            <a:ext cx="6858000" cy="459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t>THE RESEARCH QUESTIONS</a:t>
            </a:r>
            <a:endParaRPr b="1">
              <a:solidFill>
                <a:srgbClr val="39C0BA"/>
              </a:solidFill>
            </a:endParaRPr>
          </a:p>
        </p:txBody>
      </p:sp>
      <p:sp>
        <p:nvSpPr>
          <p:cNvPr id="160" name="Google Shape;160;p21"/>
          <p:cNvSpPr txBox="1"/>
          <p:nvPr>
            <p:ph idx="1" type="body"/>
          </p:nvPr>
        </p:nvSpPr>
        <p:spPr>
          <a:xfrm>
            <a:off x="1165500" y="1600200"/>
            <a:ext cx="7404600" cy="4967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What online sources do Minnesotans use to answer their health questions?</a:t>
            </a:r>
            <a:endParaRPr sz="2400"/>
          </a:p>
          <a:p>
            <a:pPr indent="0" lvl="0" marL="0" rtl="0" algn="l">
              <a:spcBef>
                <a:spcPts val="600"/>
              </a:spcBef>
              <a:spcAft>
                <a:spcPts val="0"/>
              </a:spcAft>
              <a:buClr>
                <a:schemeClr val="dk1"/>
              </a:buClr>
              <a:buSzPts val="1100"/>
              <a:buFont typeface="Arial"/>
              <a:buNone/>
            </a:pPr>
            <a:r>
              <a:t/>
            </a:r>
            <a:endParaRPr sz="2400"/>
          </a:p>
          <a:p>
            <a:pPr indent="0" lvl="0" marL="0" rtl="0" algn="l">
              <a:spcBef>
                <a:spcPts val="600"/>
              </a:spcBef>
              <a:spcAft>
                <a:spcPts val="0"/>
              </a:spcAft>
              <a:buNone/>
            </a:pPr>
            <a:r>
              <a:rPr lang="en" sz="2400"/>
              <a:t>How do Minnesotans use the online health information they find?</a:t>
            </a:r>
            <a:endParaRPr sz="2400"/>
          </a:p>
          <a:p>
            <a:pPr indent="0" lvl="0" marL="0" rtl="0" algn="l">
              <a:spcBef>
                <a:spcPts val="600"/>
              </a:spcBef>
              <a:spcAft>
                <a:spcPts val="0"/>
              </a:spcAft>
              <a:buClr>
                <a:schemeClr val="dk1"/>
              </a:buClr>
              <a:buSzPts val="1100"/>
              <a:buFont typeface="Arial"/>
              <a:buNone/>
            </a:pPr>
            <a:r>
              <a:t/>
            </a:r>
            <a:endParaRPr sz="2400"/>
          </a:p>
          <a:p>
            <a:pPr indent="0" lvl="0" marL="0" rtl="0" algn="l">
              <a:spcBef>
                <a:spcPts val="600"/>
              </a:spcBef>
              <a:spcAft>
                <a:spcPts val="0"/>
              </a:spcAft>
              <a:buNone/>
            </a:pPr>
            <a:r>
              <a:rPr lang="en" sz="2400"/>
              <a:t>How confident are Minnesotans’ in their ability to evaluate the quality of online health information?</a:t>
            </a:r>
            <a:endParaRPr sz="2400"/>
          </a:p>
          <a:p>
            <a:pPr indent="0" lvl="0" marL="0" rtl="0" algn="l">
              <a:spcBef>
                <a:spcPts val="600"/>
              </a:spcBef>
              <a:spcAft>
                <a:spcPts val="0"/>
              </a:spcAft>
              <a:buClr>
                <a:schemeClr val="dk1"/>
              </a:buClr>
              <a:buSzPts val="1100"/>
              <a:buFont typeface="Arial"/>
              <a:buNone/>
            </a:pPr>
            <a:r>
              <a:t/>
            </a:r>
            <a:endParaRPr sz="2400"/>
          </a:p>
          <a:p>
            <a:pPr indent="0" lvl="0" marL="0" rtl="0" algn="l">
              <a:spcBef>
                <a:spcPts val="600"/>
              </a:spcBef>
              <a:spcAft>
                <a:spcPts val="0"/>
              </a:spcAft>
              <a:buClr>
                <a:schemeClr val="dk1"/>
              </a:buClr>
              <a:buSzPts val="1100"/>
              <a:buFont typeface="Arial"/>
              <a:buNone/>
            </a:pPr>
            <a:r>
              <a:rPr lang="en" sz="2400"/>
              <a:t>What do Minnesotans feel is missing from online sources of health information that are currently available?</a:t>
            </a:r>
            <a:endParaRPr sz="2400">
              <a:solidFill>
                <a:schemeClr val="dk1"/>
              </a:solidFill>
              <a:latin typeface="Times New Roman"/>
              <a:ea typeface="Times New Roman"/>
              <a:cs typeface="Times New Roman"/>
              <a:sym typeface="Times New Roman"/>
            </a:endParaRPr>
          </a:p>
          <a:p>
            <a:pPr indent="0" lvl="0" marL="0" rtl="0" algn="l">
              <a:spcBef>
                <a:spcPts val="600"/>
              </a:spcBef>
              <a:spcAft>
                <a:spcPts val="0"/>
              </a:spcAft>
              <a:buNone/>
            </a:pPr>
            <a:r>
              <a:t/>
            </a:r>
            <a:endParaRPr/>
          </a:p>
        </p:txBody>
      </p:sp>
      <p:sp>
        <p:nvSpPr>
          <p:cNvPr id="161" name="Google Shape;161;p21"/>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22"/>
          <p:cNvSpPr txBox="1"/>
          <p:nvPr>
            <p:ph type="title"/>
          </p:nvPr>
        </p:nvSpPr>
        <p:spPr>
          <a:xfrm>
            <a:off x="1165475" y="665975"/>
            <a:ext cx="6858000" cy="459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t>THE SURVEY</a:t>
            </a:r>
            <a:endParaRPr b="1">
              <a:solidFill>
                <a:srgbClr val="39C0BA"/>
              </a:solidFill>
            </a:endParaRPr>
          </a:p>
        </p:txBody>
      </p:sp>
      <p:sp>
        <p:nvSpPr>
          <p:cNvPr id="167" name="Google Shape;167;p22"/>
          <p:cNvSpPr txBox="1"/>
          <p:nvPr>
            <p:ph idx="1" type="body"/>
          </p:nvPr>
        </p:nvSpPr>
        <p:spPr>
          <a:xfrm>
            <a:off x="1165500" y="1600200"/>
            <a:ext cx="7404600" cy="4967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Sample of surveys we used:</a:t>
            </a:r>
            <a:endParaRPr/>
          </a:p>
          <a:p>
            <a:pPr indent="-419100" lvl="0" marL="457200" rtl="0" algn="l">
              <a:spcBef>
                <a:spcPts val="600"/>
              </a:spcBef>
              <a:spcAft>
                <a:spcPts val="0"/>
              </a:spcAft>
              <a:buSzPts val="3000"/>
              <a:buChar char="◦"/>
            </a:pPr>
            <a:r>
              <a:rPr lang="en"/>
              <a:t>Patient Activation Measure - 13</a:t>
            </a:r>
            <a:endParaRPr/>
          </a:p>
          <a:p>
            <a:pPr indent="-419100" lvl="0" marL="457200" rtl="0" algn="l">
              <a:spcBef>
                <a:spcPts val="0"/>
              </a:spcBef>
              <a:spcAft>
                <a:spcPts val="0"/>
              </a:spcAft>
              <a:buSzPts val="3000"/>
              <a:buChar char="◦"/>
            </a:pPr>
            <a:r>
              <a:rPr lang="en"/>
              <a:t>eHealth Literacy Scale</a:t>
            </a:r>
            <a:endParaRPr/>
          </a:p>
          <a:p>
            <a:pPr indent="-419100" lvl="0" marL="457200" rtl="0" algn="l">
              <a:spcBef>
                <a:spcPts val="0"/>
              </a:spcBef>
              <a:spcAft>
                <a:spcPts val="0"/>
              </a:spcAft>
              <a:buSzPts val="3000"/>
              <a:buChar char="◦"/>
            </a:pPr>
            <a:r>
              <a:rPr lang="en"/>
              <a:t>Indicators of Accuracy of Consumer Health Information on the Internet</a:t>
            </a:r>
            <a:endParaRPr/>
          </a:p>
          <a:p>
            <a:pPr indent="0" lvl="0" marL="0" rtl="0" algn="l">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rPr lang="en"/>
              <a:t>We created additional questions on navigation of websites, demographics, and the “perfect” online health source. </a:t>
            </a:r>
            <a:endParaRPr/>
          </a:p>
        </p:txBody>
      </p:sp>
      <p:sp>
        <p:nvSpPr>
          <p:cNvPr id="168" name="Google Shape;168;p22"/>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23"/>
          <p:cNvSpPr txBox="1"/>
          <p:nvPr>
            <p:ph type="title"/>
          </p:nvPr>
        </p:nvSpPr>
        <p:spPr>
          <a:xfrm>
            <a:off x="1165475" y="665975"/>
            <a:ext cx="6858000" cy="459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t>LIMITATIONS</a:t>
            </a:r>
            <a:endParaRPr b="1">
              <a:solidFill>
                <a:srgbClr val="39C0BA"/>
              </a:solidFill>
            </a:endParaRPr>
          </a:p>
        </p:txBody>
      </p:sp>
      <p:sp>
        <p:nvSpPr>
          <p:cNvPr id="174" name="Google Shape;174;p23"/>
          <p:cNvSpPr txBox="1"/>
          <p:nvPr>
            <p:ph idx="1" type="body"/>
          </p:nvPr>
        </p:nvSpPr>
        <p:spPr>
          <a:xfrm>
            <a:off x="1165500" y="1600200"/>
            <a:ext cx="7404600" cy="4967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Convenience sample</a:t>
            </a:r>
            <a:endParaRPr/>
          </a:p>
          <a:p>
            <a:pPr indent="0" lvl="0" marL="0" rtl="0" algn="l">
              <a:spcBef>
                <a:spcPts val="600"/>
              </a:spcBef>
              <a:spcAft>
                <a:spcPts val="0"/>
              </a:spcAft>
              <a:buNone/>
            </a:pPr>
            <a:r>
              <a:rPr lang="en"/>
              <a:t>Response bias</a:t>
            </a:r>
            <a:endParaRPr/>
          </a:p>
          <a:p>
            <a:pPr indent="0" lvl="0" marL="0" rtl="0" algn="l">
              <a:spcBef>
                <a:spcPts val="600"/>
              </a:spcBef>
              <a:spcAft>
                <a:spcPts val="0"/>
              </a:spcAft>
              <a:buNone/>
            </a:pPr>
            <a:r>
              <a:t/>
            </a:r>
            <a:endParaRPr/>
          </a:p>
          <a:p>
            <a:pPr indent="0" lvl="0" marL="0" rtl="0" algn="l">
              <a:spcBef>
                <a:spcPts val="600"/>
              </a:spcBef>
              <a:spcAft>
                <a:spcPts val="0"/>
              </a:spcAft>
              <a:buNone/>
            </a:pPr>
            <a:r>
              <a:rPr lang="en"/>
              <a:t>Limitations are a part of every study, and are often balanced out by other considerations.</a:t>
            </a:r>
            <a:endParaRPr/>
          </a:p>
          <a:p>
            <a:pPr indent="-381000" lvl="0" marL="457200" rtl="0" algn="l">
              <a:spcBef>
                <a:spcPts val="600"/>
              </a:spcBef>
              <a:spcAft>
                <a:spcPts val="0"/>
              </a:spcAft>
              <a:buSzPts val="2400"/>
              <a:buChar char="◦"/>
            </a:pPr>
            <a:r>
              <a:rPr lang="en" sz="2400"/>
              <a:t>Anonymity </a:t>
            </a:r>
            <a:endParaRPr sz="2400"/>
          </a:p>
          <a:p>
            <a:pPr indent="-381000" lvl="0" marL="457200" rtl="0" algn="l">
              <a:spcBef>
                <a:spcPts val="0"/>
              </a:spcBef>
              <a:spcAft>
                <a:spcPts val="0"/>
              </a:spcAft>
              <a:buSzPts val="2400"/>
              <a:buChar char="◦"/>
            </a:pPr>
            <a:r>
              <a:rPr lang="en" sz="2400"/>
              <a:t>Benign topics </a:t>
            </a:r>
            <a:endParaRPr sz="2400"/>
          </a:p>
          <a:p>
            <a:pPr indent="-381000" lvl="0" marL="457200" rtl="0" algn="l">
              <a:spcBef>
                <a:spcPts val="0"/>
              </a:spcBef>
              <a:spcAft>
                <a:spcPts val="0"/>
              </a:spcAft>
              <a:buSzPts val="2400"/>
              <a:buChar char="◦"/>
            </a:pPr>
            <a:r>
              <a:rPr lang="en" sz="2400"/>
              <a:t>Natural behavior</a:t>
            </a:r>
            <a:endParaRPr sz="2400"/>
          </a:p>
          <a:p>
            <a:pPr indent="-381000" lvl="0" marL="457200" rtl="0" algn="l">
              <a:spcBef>
                <a:spcPts val="0"/>
              </a:spcBef>
              <a:spcAft>
                <a:spcPts val="0"/>
              </a:spcAft>
              <a:buSzPts val="2400"/>
              <a:buChar char="◦"/>
            </a:pPr>
            <a:r>
              <a:rPr lang="en" sz="2400"/>
              <a:t>Data collection on attitudes</a:t>
            </a:r>
            <a:endParaRPr sz="2400"/>
          </a:p>
          <a:p>
            <a:pPr indent="0" lvl="0" marL="0" rtl="0" algn="l">
              <a:spcBef>
                <a:spcPts val="600"/>
              </a:spcBef>
              <a:spcAft>
                <a:spcPts val="0"/>
              </a:spcAft>
              <a:buNone/>
            </a:pPr>
            <a:r>
              <a:t/>
            </a:r>
            <a:endParaRPr/>
          </a:p>
          <a:p>
            <a:pPr indent="0" lvl="0" marL="0" rtl="0" algn="l">
              <a:spcBef>
                <a:spcPts val="600"/>
              </a:spcBef>
              <a:spcAft>
                <a:spcPts val="0"/>
              </a:spcAft>
              <a:buNone/>
            </a:pPr>
            <a:r>
              <a:t/>
            </a:r>
            <a:endParaRPr/>
          </a:p>
        </p:txBody>
      </p:sp>
      <p:sp>
        <p:nvSpPr>
          <p:cNvPr id="175" name="Google Shape;175;p23"/>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Google Shape;180;p24"/>
          <p:cNvSpPr txBox="1"/>
          <p:nvPr>
            <p:ph type="ctrTitle"/>
          </p:nvPr>
        </p:nvSpPr>
        <p:spPr>
          <a:xfrm>
            <a:off x="1530175" y="3077050"/>
            <a:ext cx="6767100" cy="709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RESULTS</a:t>
            </a:r>
            <a:endParaRPr/>
          </a:p>
        </p:txBody>
      </p:sp>
      <p:sp>
        <p:nvSpPr>
          <p:cNvPr id="181" name="Google Shape;181;p24"/>
          <p:cNvSpPr txBox="1"/>
          <p:nvPr>
            <p:ph idx="1" type="subTitle"/>
          </p:nvPr>
        </p:nvSpPr>
        <p:spPr>
          <a:xfrm>
            <a:off x="1530175" y="3710550"/>
            <a:ext cx="6927900" cy="470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Online health consumer beliefs and behavior</a:t>
            </a:r>
            <a:endParaRPr/>
          </a:p>
        </p:txBody>
      </p:sp>
      <p:sp>
        <p:nvSpPr>
          <p:cNvPr id="182" name="Google Shape;182;p24"/>
          <p:cNvSpPr txBox="1"/>
          <p:nvPr/>
        </p:nvSpPr>
        <p:spPr>
          <a:xfrm>
            <a:off x="502600" y="3039900"/>
            <a:ext cx="802500" cy="786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3000">
                <a:solidFill>
                  <a:srgbClr val="2E3037"/>
                </a:solidFill>
                <a:latin typeface="Quicksand"/>
                <a:ea typeface="Quicksand"/>
                <a:cs typeface="Quicksand"/>
                <a:sym typeface="Quicksand"/>
              </a:rPr>
              <a:t>4</a:t>
            </a:r>
            <a:endParaRPr sz="3000">
              <a:solidFill>
                <a:srgbClr val="2E3037"/>
              </a:solidFill>
              <a:latin typeface="Quicksand"/>
              <a:ea typeface="Quicksand"/>
              <a:cs typeface="Quicksand"/>
              <a:sym typeface="Quicksand"/>
            </a:endParaRPr>
          </a:p>
        </p:txBody>
      </p:sp>
      <p:sp>
        <p:nvSpPr>
          <p:cNvPr id="183" name="Google Shape;183;p24"/>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Google Shape;188;p25"/>
          <p:cNvSpPr txBox="1"/>
          <p:nvPr>
            <p:ph type="title"/>
          </p:nvPr>
        </p:nvSpPr>
        <p:spPr>
          <a:xfrm>
            <a:off x="1165475" y="665975"/>
            <a:ext cx="6858000" cy="558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3000"/>
              <a:t>255 PARTICIPANTS</a:t>
            </a:r>
            <a:endParaRPr b="1" sz="3000"/>
          </a:p>
        </p:txBody>
      </p:sp>
      <p:sp>
        <p:nvSpPr>
          <p:cNvPr id="189" name="Google Shape;189;p25"/>
          <p:cNvSpPr/>
          <p:nvPr/>
        </p:nvSpPr>
        <p:spPr>
          <a:xfrm>
            <a:off x="3630808" y="2175900"/>
            <a:ext cx="2506200" cy="2506200"/>
          </a:xfrm>
          <a:prstGeom prst="ellipse">
            <a:avLst/>
          </a:prstGeom>
          <a:noFill/>
          <a:ln cap="flat" cmpd="sng" w="9525">
            <a:solidFill>
              <a:srgbClr val="F35B69"/>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rgbClr val="F35B69"/>
                </a:solidFill>
                <a:latin typeface="Quicksand"/>
                <a:ea typeface="Quicksand"/>
                <a:cs typeface="Quicksand"/>
                <a:sym typeface="Quicksand"/>
              </a:rPr>
              <a:t>72% </a:t>
            </a:r>
            <a:endParaRPr b="1" sz="1800">
              <a:solidFill>
                <a:srgbClr val="F35B69"/>
              </a:solidFill>
              <a:latin typeface="Quicksand"/>
              <a:ea typeface="Quicksand"/>
              <a:cs typeface="Quicksand"/>
              <a:sym typeface="Quicksand"/>
            </a:endParaRPr>
          </a:p>
          <a:p>
            <a:pPr indent="0" lvl="0" marL="0" rtl="0" algn="ctr">
              <a:spcBef>
                <a:spcPts val="0"/>
              </a:spcBef>
              <a:spcAft>
                <a:spcPts val="0"/>
              </a:spcAft>
              <a:buNone/>
            </a:pPr>
            <a:r>
              <a:rPr b="1" lang="en" sz="1800">
                <a:solidFill>
                  <a:srgbClr val="F35B69"/>
                </a:solidFill>
                <a:latin typeface="Quicksand"/>
                <a:ea typeface="Quicksand"/>
                <a:cs typeface="Quicksand"/>
                <a:sym typeface="Quicksand"/>
              </a:rPr>
              <a:t>Highly</a:t>
            </a:r>
            <a:endParaRPr b="1" sz="1800">
              <a:solidFill>
                <a:srgbClr val="F35B69"/>
              </a:solidFill>
              <a:latin typeface="Quicksand"/>
              <a:ea typeface="Quicksand"/>
              <a:cs typeface="Quicksand"/>
              <a:sym typeface="Quicksand"/>
            </a:endParaRPr>
          </a:p>
          <a:p>
            <a:pPr indent="0" lvl="0" marL="0" rtl="0" algn="ctr">
              <a:spcBef>
                <a:spcPts val="0"/>
              </a:spcBef>
              <a:spcAft>
                <a:spcPts val="0"/>
              </a:spcAft>
              <a:buNone/>
            </a:pPr>
            <a:r>
              <a:rPr b="1" lang="en" sz="1800">
                <a:solidFill>
                  <a:srgbClr val="F35B69"/>
                </a:solidFill>
                <a:latin typeface="Quicksand"/>
                <a:ea typeface="Quicksand"/>
                <a:cs typeface="Quicksand"/>
                <a:sym typeface="Quicksand"/>
              </a:rPr>
              <a:t>Educated</a:t>
            </a:r>
            <a:endParaRPr b="1" sz="1800">
              <a:solidFill>
                <a:srgbClr val="F35B69"/>
              </a:solidFill>
              <a:latin typeface="Quicksand"/>
              <a:ea typeface="Quicksand"/>
              <a:cs typeface="Quicksand"/>
              <a:sym typeface="Quicksand"/>
            </a:endParaRPr>
          </a:p>
        </p:txBody>
      </p:sp>
      <p:sp>
        <p:nvSpPr>
          <p:cNvPr id="190" name="Google Shape;190;p25"/>
          <p:cNvSpPr/>
          <p:nvPr/>
        </p:nvSpPr>
        <p:spPr>
          <a:xfrm>
            <a:off x="1369925" y="2175900"/>
            <a:ext cx="2506200" cy="2506200"/>
          </a:xfrm>
          <a:prstGeom prst="ellipse">
            <a:avLst/>
          </a:prstGeom>
          <a:noFill/>
          <a:ln cap="flat" cmpd="sng" w="9525">
            <a:solidFill>
              <a:srgbClr val="39C0BA"/>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rgbClr val="39C0BA"/>
                </a:solidFill>
                <a:latin typeface="Quicksand"/>
                <a:ea typeface="Quicksand"/>
                <a:cs typeface="Quicksand"/>
                <a:sym typeface="Quicksand"/>
              </a:rPr>
              <a:t>74%</a:t>
            </a:r>
            <a:endParaRPr b="1" sz="1800">
              <a:solidFill>
                <a:srgbClr val="39C0BA"/>
              </a:solidFill>
              <a:latin typeface="Quicksand"/>
              <a:ea typeface="Quicksand"/>
              <a:cs typeface="Quicksand"/>
              <a:sym typeface="Quicksand"/>
            </a:endParaRPr>
          </a:p>
          <a:p>
            <a:pPr indent="0" lvl="0" marL="0" rtl="0" algn="ctr">
              <a:spcBef>
                <a:spcPts val="0"/>
              </a:spcBef>
              <a:spcAft>
                <a:spcPts val="0"/>
              </a:spcAft>
              <a:buNone/>
            </a:pPr>
            <a:r>
              <a:rPr b="1" lang="en" sz="1800">
                <a:solidFill>
                  <a:srgbClr val="39C0BA"/>
                </a:solidFill>
                <a:latin typeface="Quicksand"/>
                <a:ea typeface="Quicksand"/>
                <a:cs typeface="Quicksand"/>
                <a:sym typeface="Quicksand"/>
              </a:rPr>
              <a:t>Female</a:t>
            </a:r>
            <a:endParaRPr b="1" sz="1800">
              <a:solidFill>
                <a:srgbClr val="39C0BA"/>
              </a:solidFill>
              <a:latin typeface="Quicksand"/>
              <a:ea typeface="Quicksand"/>
              <a:cs typeface="Quicksand"/>
              <a:sym typeface="Quicksand"/>
            </a:endParaRPr>
          </a:p>
        </p:txBody>
      </p:sp>
      <p:sp>
        <p:nvSpPr>
          <p:cNvPr id="191" name="Google Shape;191;p25"/>
          <p:cNvSpPr/>
          <p:nvPr/>
        </p:nvSpPr>
        <p:spPr>
          <a:xfrm>
            <a:off x="5926743" y="2175900"/>
            <a:ext cx="2506200" cy="2506200"/>
          </a:xfrm>
          <a:prstGeom prst="ellipse">
            <a:avLst/>
          </a:prstGeom>
          <a:noFill/>
          <a:ln cap="flat" cmpd="sng" w="9525">
            <a:solidFill>
              <a:srgbClr val="6D9EEB"/>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rgbClr val="6D9EEB"/>
                </a:solidFill>
                <a:latin typeface="Quicksand"/>
                <a:ea typeface="Quicksand"/>
                <a:cs typeface="Quicksand"/>
                <a:sym typeface="Quicksand"/>
              </a:rPr>
              <a:t>19%</a:t>
            </a:r>
            <a:endParaRPr b="1" sz="1800">
              <a:solidFill>
                <a:srgbClr val="6D9EEB"/>
              </a:solidFill>
              <a:latin typeface="Quicksand"/>
              <a:ea typeface="Quicksand"/>
              <a:cs typeface="Quicksand"/>
              <a:sym typeface="Quicksand"/>
            </a:endParaRPr>
          </a:p>
          <a:p>
            <a:pPr indent="0" lvl="0" marL="0" rtl="0" algn="ctr">
              <a:spcBef>
                <a:spcPts val="0"/>
              </a:spcBef>
              <a:spcAft>
                <a:spcPts val="0"/>
              </a:spcAft>
              <a:buNone/>
            </a:pPr>
            <a:r>
              <a:rPr b="1" lang="en" sz="1800">
                <a:solidFill>
                  <a:srgbClr val="6D9EEB"/>
                </a:solidFill>
                <a:latin typeface="Quicksand"/>
                <a:ea typeface="Quicksand"/>
                <a:cs typeface="Quicksand"/>
                <a:sym typeface="Quicksand"/>
              </a:rPr>
              <a:t>Worked in</a:t>
            </a:r>
            <a:endParaRPr b="1" sz="1800">
              <a:solidFill>
                <a:srgbClr val="6D9EEB"/>
              </a:solidFill>
              <a:latin typeface="Quicksand"/>
              <a:ea typeface="Quicksand"/>
              <a:cs typeface="Quicksand"/>
              <a:sym typeface="Quicksand"/>
            </a:endParaRPr>
          </a:p>
          <a:p>
            <a:pPr indent="0" lvl="0" marL="0" rtl="0" algn="ctr">
              <a:spcBef>
                <a:spcPts val="0"/>
              </a:spcBef>
              <a:spcAft>
                <a:spcPts val="0"/>
              </a:spcAft>
              <a:buNone/>
            </a:pPr>
            <a:r>
              <a:rPr b="1" lang="en" sz="1800">
                <a:solidFill>
                  <a:srgbClr val="6D9EEB"/>
                </a:solidFill>
                <a:latin typeface="Quicksand"/>
                <a:ea typeface="Quicksand"/>
                <a:cs typeface="Quicksand"/>
                <a:sym typeface="Quicksand"/>
              </a:rPr>
              <a:t>Healthcare</a:t>
            </a:r>
            <a:endParaRPr b="1" sz="1800">
              <a:solidFill>
                <a:srgbClr val="6D9EEB"/>
              </a:solidFill>
              <a:latin typeface="Quicksand"/>
              <a:ea typeface="Quicksand"/>
              <a:cs typeface="Quicksand"/>
              <a:sym typeface="Quicksand"/>
            </a:endParaRPr>
          </a:p>
        </p:txBody>
      </p:sp>
      <p:sp>
        <p:nvSpPr>
          <p:cNvPr id="192" name="Google Shape;192;p25"/>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
        <p:nvSpPr>
          <p:cNvPr id="197" name="Google Shape;197;p26"/>
          <p:cNvSpPr txBox="1"/>
          <p:nvPr>
            <p:ph type="title"/>
          </p:nvPr>
        </p:nvSpPr>
        <p:spPr>
          <a:xfrm>
            <a:off x="1165475" y="665975"/>
            <a:ext cx="6858000" cy="459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400"/>
              <a:t>POPULATION DENSITY OF PARTICIPANTS</a:t>
            </a:r>
            <a:endParaRPr b="1" sz="2400"/>
          </a:p>
        </p:txBody>
      </p:sp>
      <p:sp>
        <p:nvSpPr>
          <p:cNvPr id="198" name="Google Shape;198;p26"/>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99" name="Google Shape;199;p26"/>
          <p:cNvPicPr preferRelativeResize="0"/>
          <p:nvPr/>
        </p:nvPicPr>
        <p:blipFill>
          <a:blip r:embed="rId3">
            <a:alphaModFix/>
          </a:blip>
          <a:stretch>
            <a:fillRect/>
          </a:stretch>
        </p:blipFill>
        <p:spPr>
          <a:xfrm>
            <a:off x="2275825" y="1219500"/>
            <a:ext cx="4592352" cy="542732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27"/>
          <p:cNvSpPr txBox="1"/>
          <p:nvPr>
            <p:ph type="title"/>
          </p:nvPr>
        </p:nvSpPr>
        <p:spPr>
          <a:xfrm>
            <a:off x="1165475" y="665975"/>
            <a:ext cx="6858000" cy="579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3000"/>
              <a:t>NAVIGATIONAL BEHAVIORS</a:t>
            </a:r>
            <a:endParaRPr b="1" sz="3000"/>
          </a:p>
        </p:txBody>
      </p:sp>
      <p:sp>
        <p:nvSpPr>
          <p:cNvPr id="205" name="Google Shape;205;p27"/>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06" name="Google Shape;206;p27"/>
          <p:cNvPicPr preferRelativeResize="0"/>
          <p:nvPr/>
        </p:nvPicPr>
        <p:blipFill rotWithShape="1">
          <a:blip r:embed="rId3">
            <a:alphaModFix/>
          </a:blip>
          <a:srcRect b="0" l="0" r="0" t="0"/>
          <a:stretch/>
        </p:blipFill>
        <p:spPr>
          <a:xfrm>
            <a:off x="1165475" y="1911325"/>
            <a:ext cx="7287300" cy="38571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 name="Shape 210"/>
        <p:cNvGrpSpPr/>
        <p:nvPr/>
      </p:nvGrpSpPr>
      <p:grpSpPr>
        <a:xfrm>
          <a:off x="0" y="0"/>
          <a:ext cx="0" cy="0"/>
          <a:chOff x="0" y="0"/>
          <a:chExt cx="0" cy="0"/>
        </a:xfrm>
      </p:grpSpPr>
      <p:sp>
        <p:nvSpPr>
          <p:cNvPr id="211" name="Google Shape;211;p28"/>
          <p:cNvSpPr txBox="1"/>
          <p:nvPr>
            <p:ph type="title"/>
          </p:nvPr>
        </p:nvSpPr>
        <p:spPr>
          <a:xfrm>
            <a:off x="1165475" y="665975"/>
            <a:ext cx="6858000" cy="588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3000"/>
              <a:t>USE OF INFORMATION</a:t>
            </a:r>
            <a:endParaRPr b="1" sz="3000"/>
          </a:p>
        </p:txBody>
      </p:sp>
      <p:cxnSp>
        <p:nvCxnSpPr>
          <p:cNvPr id="212" name="Google Shape;212;p28"/>
          <p:cNvCxnSpPr/>
          <p:nvPr/>
        </p:nvCxnSpPr>
        <p:spPr>
          <a:xfrm rot="10800000">
            <a:off x="1482251" y="4992908"/>
            <a:ext cx="0" cy="1159200"/>
          </a:xfrm>
          <a:prstGeom prst="straightConnector1">
            <a:avLst/>
          </a:prstGeom>
          <a:noFill/>
          <a:ln cap="flat" cmpd="sng" w="9525">
            <a:solidFill>
              <a:srgbClr val="999FA9"/>
            </a:solidFill>
            <a:prstDash val="solid"/>
            <a:round/>
            <a:headEnd len="lg" w="lg" type="none"/>
            <a:tailEnd len="lg" w="lg" type="oval"/>
          </a:ln>
        </p:spPr>
      </p:cxnSp>
      <p:cxnSp>
        <p:nvCxnSpPr>
          <p:cNvPr id="213" name="Google Shape;213;p28"/>
          <p:cNvCxnSpPr/>
          <p:nvPr/>
        </p:nvCxnSpPr>
        <p:spPr>
          <a:xfrm rot="10800000">
            <a:off x="1482251" y="1607182"/>
            <a:ext cx="0" cy="1159200"/>
          </a:xfrm>
          <a:prstGeom prst="straightConnector1">
            <a:avLst/>
          </a:prstGeom>
          <a:noFill/>
          <a:ln cap="flat" cmpd="sng" w="9525">
            <a:solidFill>
              <a:srgbClr val="999FA9"/>
            </a:solidFill>
            <a:prstDash val="solid"/>
            <a:round/>
            <a:headEnd len="lg" w="lg" type="none"/>
            <a:tailEnd len="lg" w="lg" type="oval"/>
          </a:ln>
        </p:spPr>
      </p:cxnSp>
      <p:sp>
        <p:nvSpPr>
          <p:cNvPr id="214" name="Google Shape;214;p28"/>
          <p:cNvSpPr txBox="1"/>
          <p:nvPr/>
        </p:nvSpPr>
        <p:spPr>
          <a:xfrm>
            <a:off x="2215650" y="3612950"/>
            <a:ext cx="6629400" cy="38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rgbClr val="F3F3F3"/>
                </a:solidFill>
                <a:latin typeface="Quicksand"/>
                <a:ea typeface="Quicksand"/>
                <a:cs typeface="Quicksand"/>
                <a:sym typeface="Quicksand"/>
              </a:rPr>
              <a:t>76% shared the information with a friend or family member</a:t>
            </a:r>
            <a:endParaRPr sz="2400">
              <a:solidFill>
                <a:srgbClr val="F3F3F3"/>
              </a:solidFill>
              <a:latin typeface="Quicksand"/>
              <a:ea typeface="Quicksand"/>
              <a:cs typeface="Quicksand"/>
              <a:sym typeface="Quicksand"/>
            </a:endParaRPr>
          </a:p>
        </p:txBody>
      </p:sp>
      <p:sp>
        <p:nvSpPr>
          <p:cNvPr id="215" name="Google Shape;215;p28"/>
          <p:cNvSpPr txBox="1"/>
          <p:nvPr/>
        </p:nvSpPr>
        <p:spPr>
          <a:xfrm>
            <a:off x="2215648" y="5305825"/>
            <a:ext cx="6307500" cy="38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rgbClr val="F3F3F3"/>
                </a:solidFill>
                <a:latin typeface="Quicksand"/>
                <a:ea typeface="Quicksand"/>
                <a:cs typeface="Quicksand"/>
                <a:sym typeface="Quicksand"/>
              </a:rPr>
              <a:t>74% used the information to decide when to see a health professional</a:t>
            </a:r>
            <a:endParaRPr sz="2400">
              <a:solidFill>
                <a:srgbClr val="F3F3F3"/>
              </a:solidFill>
              <a:latin typeface="Quicksand"/>
              <a:ea typeface="Quicksand"/>
              <a:cs typeface="Quicksand"/>
              <a:sym typeface="Quicksand"/>
            </a:endParaRPr>
          </a:p>
        </p:txBody>
      </p:sp>
      <p:sp>
        <p:nvSpPr>
          <p:cNvPr id="216" name="Google Shape;216;p28"/>
          <p:cNvSpPr txBox="1"/>
          <p:nvPr/>
        </p:nvSpPr>
        <p:spPr>
          <a:xfrm>
            <a:off x="2215650" y="1920075"/>
            <a:ext cx="6307500" cy="38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rgbClr val="F3F3F3"/>
                </a:solidFill>
                <a:latin typeface="Quicksand"/>
                <a:ea typeface="Quicksand"/>
                <a:cs typeface="Quicksand"/>
                <a:sym typeface="Quicksand"/>
              </a:rPr>
              <a:t>78% discussed the information with a health professional</a:t>
            </a:r>
            <a:endParaRPr sz="2400">
              <a:solidFill>
                <a:srgbClr val="F3F3F3"/>
              </a:solidFill>
              <a:latin typeface="Quicksand"/>
              <a:ea typeface="Quicksand"/>
              <a:cs typeface="Quicksand"/>
              <a:sym typeface="Quicksand"/>
            </a:endParaRPr>
          </a:p>
        </p:txBody>
      </p:sp>
      <p:cxnSp>
        <p:nvCxnSpPr>
          <p:cNvPr id="217" name="Google Shape;217;p28"/>
          <p:cNvCxnSpPr/>
          <p:nvPr/>
        </p:nvCxnSpPr>
        <p:spPr>
          <a:xfrm rot="10800000">
            <a:off x="1482251" y="3300045"/>
            <a:ext cx="0" cy="1159200"/>
          </a:xfrm>
          <a:prstGeom prst="straightConnector1">
            <a:avLst/>
          </a:prstGeom>
          <a:noFill/>
          <a:ln cap="flat" cmpd="sng" w="9525">
            <a:solidFill>
              <a:srgbClr val="999FA9"/>
            </a:solidFill>
            <a:prstDash val="solid"/>
            <a:round/>
            <a:headEnd len="lg" w="lg" type="none"/>
            <a:tailEnd len="lg" w="lg" type="oval"/>
          </a:ln>
        </p:spPr>
      </p:cxnSp>
      <p:sp>
        <p:nvSpPr>
          <p:cNvPr id="218" name="Google Shape;218;p28"/>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2" name="Shape 222"/>
        <p:cNvGrpSpPr/>
        <p:nvPr/>
      </p:nvGrpSpPr>
      <p:grpSpPr>
        <a:xfrm>
          <a:off x="0" y="0"/>
          <a:ext cx="0" cy="0"/>
          <a:chOff x="0" y="0"/>
          <a:chExt cx="0" cy="0"/>
        </a:xfrm>
      </p:grpSpPr>
      <p:sp>
        <p:nvSpPr>
          <p:cNvPr id="223" name="Google Shape;223;p29"/>
          <p:cNvSpPr txBox="1"/>
          <p:nvPr>
            <p:ph type="title"/>
          </p:nvPr>
        </p:nvSpPr>
        <p:spPr>
          <a:xfrm>
            <a:off x="1165475" y="665975"/>
            <a:ext cx="6858000" cy="561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3000"/>
              <a:t>SELF PERCEPTIONS</a:t>
            </a:r>
            <a:endParaRPr b="1" sz="3000"/>
          </a:p>
        </p:txBody>
      </p:sp>
      <p:sp>
        <p:nvSpPr>
          <p:cNvPr id="224" name="Google Shape;224;p29"/>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25" name="Google Shape;225;p29"/>
          <p:cNvPicPr preferRelativeResize="0"/>
          <p:nvPr/>
        </p:nvPicPr>
        <p:blipFill>
          <a:blip r:embed="rId3">
            <a:alphaModFix/>
          </a:blip>
          <a:stretch>
            <a:fillRect/>
          </a:stretch>
        </p:blipFill>
        <p:spPr>
          <a:xfrm>
            <a:off x="174875" y="2002000"/>
            <a:ext cx="8839199" cy="293817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sp>
        <p:nvSpPr>
          <p:cNvPr id="230" name="Google Shape;230;p30"/>
          <p:cNvSpPr txBox="1"/>
          <p:nvPr>
            <p:ph type="title"/>
          </p:nvPr>
        </p:nvSpPr>
        <p:spPr>
          <a:xfrm>
            <a:off x="1165475" y="665975"/>
            <a:ext cx="6858000" cy="867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3000"/>
              <a:t>PERCEIVED INDICATORS OF WEBSITE QUALITY</a:t>
            </a:r>
            <a:endParaRPr b="1" sz="3000"/>
          </a:p>
        </p:txBody>
      </p:sp>
      <p:sp>
        <p:nvSpPr>
          <p:cNvPr id="231" name="Google Shape;231;p30"/>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32" name="Google Shape;232;p30"/>
          <p:cNvPicPr preferRelativeResize="0"/>
          <p:nvPr/>
        </p:nvPicPr>
        <p:blipFill>
          <a:blip r:embed="rId3">
            <a:alphaModFix/>
          </a:blip>
          <a:stretch>
            <a:fillRect/>
          </a:stretch>
        </p:blipFill>
        <p:spPr>
          <a:xfrm>
            <a:off x="681488" y="1564825"/>
            <a:ext cx="7825979" cy="4751501"/>
          </a:xfrm>
          <a:prstGeom prst="rect">
            <a:avLst/>
          </a:prstGeom>
          <a:noFill/>
          <a:ln>
            <a:noFill/>
          </a:ln>
        </p:spPr>
      </p:pic>
      <p:pic>
        <p:nvPicPr>
          <p:cNvPr id="233" name="Google Shape;233;p30"/>
          <p:cNvPicPr preferRelativeResize="0"/>
          <p:nvPr/>
        </p:nvPicPr>
        <p:blipFill>
          <a:blip r:embed="rId4">
            <a:alphaModFix/>
          </a:blip>
          <a:stretch>
            <a:fillRect/>
          </a:stretch>
        </p:blipFill>
        <p:spPr>
          <a:xfrm>
            <a:off x="681500" y="6437775"/>
            <a:ext cx="7825975" cy="3611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 name="Shape 76"/>
        <p:cNvGrpSpPr/>
        <p:nvPr/>
      </p:nvGrpSpPr>
      <p:grpSpPr>
        <a:xfrm>
          <a:off x="0" y="0"/>
          <a:ext cx="0" cy="0"/>
          <a:chOff x="0" y="0"/>
          <a:chExt cx="0" cy="0"/>
        </a:xfrm>
      </p:grpSpPr>
      <p:sp>
        <p:nvSpPr>
          <p:cNvPr id="77" name="Google Shape;77;p13"/>
          <p:cNvSpPr txBox="1"/>
          <p:nvPr>
            <p:ph type="title"/>
          </p:nvPr>
        </p:nvSpPr>
        <p:spPr>
          <a:xfrm>
            <a:off x="1165475" y="665975"/>
            <a:ext cx="7357800" cy="3072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2400"/>
              <a:t>SHANDA HUNT, MPH</a:t>
            </a:r>
            <a:endParaRPr sz="2400"/>
          </a:p>
          <a:p>
            <a:pPr indent="0" lvl="0" marL="0" rtl="0" algn="l">
              <a:spcBef>
                <a:spcPts val="0"/>
              </a:spcBef>
              <a:spcAft>
                <a:spcPts val="0"/>
              </a:spcAft>
              <a:buNone/>
            </a:pPr>
            <a:r>
              <a:rPr lang="en" sz="2400"/>
              <a:t>Public health librarian &amp; data curation specialist</a:t>
            </a:r>
            <a:endParaRPr sz="2400"/>
          </a:p>
          <a:p>
            <a:pPr indent="0" lvl="0" marL="0" rtl="0" algn="l">
              <a:spcBef>
                <a:spcPts val="0"/>
              </a:spcBef>
              <a:spcAft>
                <a:spcPts val="0"/>
              </a:spcAft>
              <a:buNone/>
            </a:pPr>
            <a:r>
              <a:t/>
            </a:r>
            <a:endParaRPr sz="2400"/>
          </a:p>
          <a:p>
            <a:pPr indent="0" lvl="0" marL="0" rtl="0" algn="l">
              <a:spcBef>
                <a:spcPts val="0"/>
              </a:spcBef>
              <a:spcAft>
                <a:spcPts val="0"/>
              </a:spcAft>
              <a:buNone/>
            </a:pPr>
            <a:r>
              <a:rPr lang="en" sz="2400"/>
              <a:t>NICOLE THEIS-MAHON, MLIS</a:t>
            </a:r>
            <a:endParaRPr sz="2400"/>
          </a:p>
          <a:p>
            <a:pPr indent="0" lvl="0" marL="0" rtl="0" algn="l">
              <a:spcBef>
                <a:spcPts val="0"/>
              </a:spcBef>
              <a:spcAft>
                <a:spcPts val="0"/>
              </a:spcAft>
              <a:buNone/>
            </a:pPr>
            <a:r>
              <a:rPr lang="en" sz="2400"/>
              <a:t>Dental librarian &amp; health collections coordinator</a:t>
            </a:r>
            <a:endParaRPr sz="2400"/>
          </a:p>
          <a:p>
            <a:pPr indent="0" lvl="0" marL="0" rtl="0" algn="l">
              <a:spcBef>
                <a:spcPts val="0"/>
              </a:spcBef>
              <a:spcAft>
                <a:spcPts val="0"/>
              </a:spcAft>
              <a:buNone/>
            </a:pPr>
            <a:r>
              <a:t/>
            </a:r>
            <a:endParaRPr sz="2400"/>
          </a:p>
          <a:p>
            <a:pPr indent="0" lvl="0" marL="0" rtl="0" algn="l">
              <a:spcBef>
                <a:spcPts val="0"/>
              </a:spcBef>
              <a:spcAft>
                <a:spcPts val="0"/>
              </a:spcAft>
              <a:buNone/>
            </a:pPr>
            <a:r>
              <a:rPr lang="en" sz="2400"/>
              <a:t>KATHERINE CHEW, MLS</a:t>
            </a:r>
            <a:endParaRPr sz="2400"/>
          </a:p>
          <a:p>
            <a:pPr indent="0" lvl="0" marL="0" rtl="0" algn="l">
              <a:spcBef>
                <a:spcPts val="0"/>
              </a:spcBef>
              <a:spcAft>
                <a:spcPts val="0"/>
              </a:spcAft>
              <a:buNone/>
            </a:pPr>
            <a:r>
              <a:rPr lang="en" sz="2400"/>
              <a:t>Research/outreach services librarian &amp; mortuary science liaison</a:t>
            </a:r>
            <a:endParaRPr sz="2400"/>
          </a:p>
        </p:txBody>
      </p:sp>
      <p:sp>
        <p:nvSpPr>
          <p:cNvPr id="78" name="Google Shape;78;p13"/>
          <p:cNvSpPr txBox="1"/>
          <p:nvPr/>
        </p:nvSpPr>
        <p:spPr>
          <a:xfrm>
            <a:off x="1165475" y="4518025"/>
            <a:ext cx="3451800" cy="13545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None/>
            </a:pPr>
            <a:r>
              <a:rPr b="1" lang="en" sz="1800">
                <a:solidFill>
                  <a:srgbClr val="39C0BA"/>
                </a:solidFill>
                <a:latin typeface="Quicksand"/>
                <a:ea typeface="Quicksand"/>
                <a:cs typeface="Quicksand"/>
                <a:sym typeface="Quicksand"/>
              </a:rPr>
              <a:t>UNIVERSITY OF MINNESOTA</a:t>
            </a:r>
            <a:endParaRPr sz="1800">
              <a:solidFill>
                <a:srgbClr val="39C0BA"/>
              </a:solidFill>
              <a:latin typeface="Quicksand"/>
              <a:ea typeface="Quicksand"/>
              <a:cs typeface="Quicksand"/>
              <a:sym typeface="Quicksand"/>
            </a:endParaRPr>
          </a:p>
          <a:p>
            <a:pPr indent="0" lvl="0" marL="0" rtl="0" algn="l">
              <a:spcBef>
                <a:spcPts val="600"/>
              </a:spcBef>
              <a:spcAft>
                <a:spcPts val="0"/>
              </a:spcAft>
              <a:buClr>
                <a:schemeClr val="dk1"/>
              </a:buClr>
              <a:buSzPts val="1100"/>
              <a:buFont typeface="Arial"/>
              <a:buNone/>
            </a:pPr>
            <a:r>
              <a:rPr lang="en" sz="1800">
                <a:solidFill>
                  <a:srgbClr val="FFFFFF"/>
                </a:solidFill>
                <a:latin typeface="Quicksand"/>
                <a:ea typeface="Quicksand"/>
                <a:cs typeface="Quicksand"/>
                <a:sym typeface="Quicksand"/>
              </a:rPr>
              <a:t>Health Sciences Libraries</a:t>
            </a:r>
            <a:endParaRPr sz="1800">
              <a:solidFill>
                <a:srgbClr val="FFFFFF"/>
              </a:solidFill>
              <a:latin typeface="Quicksand"/>
              <a:ea typeface="Quicksand"/>
              <a:cs typeface="Quicksand"/>
              <a:sym typeface="Quicksand"/>
            </a:endParaRPr>
          </a:p>
          <a:p>
            <a:pPr indent="0" lvl="0" marL="0" rtl="0" algn="l">
              <a:spcBef>
                <a:spcPts val="600"/>
              </a:spcBef>
              <a:spcAft>
                <a:spcPts val="0"/>
              </a:spcAft>
              <a:buClr>
                <a:schemeClr val="dk1"/>
              </a:buClr>
              <a:buSzPts val="1100"/>
              <a:buFont typeface="Arial"/>
              <a:buNone/>
            </a:pPr>
            <a:r>
              <a:rPr lang="en" sz="1800">
                <a:solidFill>
                  <a:srgbClr val="FFFFFF"/>
                </a:solidFill>
                <a:latin typeface="Quicksand"/>
                <a:ea typeface="Quicksand"/>
                <a:cs typeface="Quicksand"/>
                <a:sym typeface="Quicksand"/>
              </a:rPr>
              <a:t>Minneapolis, MN</a:t>
            </a:r>
            <a:endParaRPr sz="1800">
              <a:solidFill>
                <a:srgbClr val="FFFFFF"/>
              </a:solidFill>
              <a:latin typeface="Quicksand"/>
              <a:ea typeface="Quicksand"/>
              <a:cs typeface="Quicksand"/>
              <a:sym typeface="Quicksand"/>
            </a:endParaRPr>
          </a:p>
          <a:p>
            <a:pPr indent="0" lvl="0" marL="0" rtl="0" algn="l">
              <a:spcBef>
                <a:spcPts val="600"/>
              </a:spcBef>
              <a:spcAft>
                <a:spcPts val="0"/>
              </a:spcAft>
              <a:buClr>
                <a:schemeClr val="dk1"/>
              </a:buClr>
              <a:buSzPts val="1100"/>
              <a:buFont typeface="Arial"/>
              <a:buNone/>
            </a:pPr>
            <a:r>
              <a:t/>
            </a:r>
            <a:endParaRPr sz="1200">
              <a:solidFill>
                <a:srgbClr val="FFFFFF"/>
              </a:solidFill>
              <a:latin typeface="Quicksand"/>
              <a:ea typeface="Quicksand"/>
              <a:cs typeface="Quicksand"/>
              <a:sym typeface="Quicksand"/>
            </a:endParaRPr>
          </a:p>
          <a:p>
            <a:pPr indent="0" lvl="0" marL="0" rtl="0" algn="l">
              <a:spcBef>
                <a:spcPts val="600"/>
              </a:spcBef>
              <a:spcAft>
                <a:spcPts val="0"/>
              </a:spcAft>
              <a:buNone/>
            </a:pPr>
            <a:r>
              <a:t/>
            </a:r>
            <a:endParaRPr sz="1200">
              <a:solidFill>
                <a:srgbClr val="FFFFFF"/>
              </a:solidFill>
              <a:latin typeface="Quicksand"/>
              <a:ea typeface="Quicksand"/>
              <a:cs typeface="Quicksand"/>
              <a:sym typeface="Quicksand"/>
            </a:endParaRPr>
          </a:p>
        </p:txBody>
      </p:sp>
      <p:sp>
        <p:nvSpPr>
          <p:cNvPr id="79" name="Google Shape;79;p13"/>
          <p:cNvSpPr txBox="1"/>
          <p:nvPr/>
        </p:nvSpPr>
        <p:spPr>
          <a:xfrm>
            <a:off x="5084225" y="1736350"/>
            <a:ext cx="3602400" cy="31920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None/>
            </a:pPr>
            <a:r>
              <a:t/>
            </a:r>
            <a:endParaRPr sz="1200">
              <a:solidFill>
                <a:srgbClr val="FFFFFF"/>
              </a:solidFill>
              <a:latin typeface="Quicksand"/>
              <a:ea typeface="Quicksand"/>
              <a:cs typeface="Quicksand"/>
              <a:sym typeface="Quicksand"/>
            </a:endParaRPr>
          </a:p>
        </p:txBody>
      </p:sp>
      <p:sp>
        <p:nvSpPr>
          <p:cNvPr id="80" name="Google Shape;80;p13"/>
          <p:cNvSpPr txBox="1"/>
          <p:nvPr/>
        </p:nvSpPr>
        <p:spPr>
          <a:xfrm>
            <a:off x="1165475" y="6017325"/>
            <a:ext cx="7521300" cy="420300"/>
          </a:xfrm>
          <a:prstGeom prst="rect">
            <a:avLst/>
          </a:prstGeom>
          <a:noFill/>
          <a:ln>
            <a:noFill/>
          </a:ln>
        </p:spPr>
        <p:txBody>
          <a:bodyPr anchorCtr="0" anchor="t" bIns="91425" lIns="91425" spcFirstLastPara="1" rIns="91425" wrap="square" tIns="91425">
            <a:noAutofit/>
          </a:bodyPr>
          <a:lstStyle/>
          <a:p>
            <a:pPr indent="0" lvl="0" marL="0" rtl="0" algn="l">
              <a:spcBef>
                <a:spcPts val="1000"/>
              </a:spcBef>
              <a:spcAft>
                <a:spcPts val="0"/>
              </a:spcAft>
              <a:buNone/>
            </a:pPr>
            <a:r>
              <a:rPr b="1" lang="en" sz="1200">
                <a:solidFill>
                  <a:srgbClr val="FFFFFF"/>
                </a:solidFill>
                <a:latin typeface="Quicksand"/>
                <a:ea typeface="Quicksand"/>
                <a:cs typeface="Quicksand"/>
                <a:sym typeface="Quicksand"/>
              </a:rPr>
              <a:t>Template from SlidesCarnival</a:t>
            </a:r>
            <a:endParaRPr b="1" sz="1200">
              <a:solidFill>
                <a:srgbClr val="FFFFFF"/>
              </a:solidFill>
              <a:latin typeface="Quicksand"/>
              <a:ea typeface="Quicksand"/>
              <a:cs typeface="Quicksand"/>
              <a:sym typeface="Quicksand"/>
            </a:endParaRPr>
          </a:p>
          <a:p>
            <a:pPr indent="0" lvl="0" marL="0" rtl="0" algn="l">
              <a:spcBef>
                <a:spcPts val="1000"/>
              </a:spcBef>
              <a:spcAft>
                <a:spcPts val="1000"/>
              </a:spcAft>
              <a:buNone/>
            </a:pPr>
            <a:r>
              <a:t/>
            </a:r>
            <a:endParaRPr sz="1200">
              <a:solidFill>
                <a:srgbClr val="FFFFFF"/>
              </a:solidFill>
              <a:latin typeface="Quicksand"/>
              <a:ea typeface="Quicksand"/>
              <a:cs typeface="Quicksand"/>
              <a:sym typeface="Quicksand"/>
            </a:endParaRPr>
          </a:p>
        </p:txBody>
      </p:sp>
      <p:sp>
        <p:nvSpPr>
          <p:cNvPr id="81" name="Google Shape;81;p13"/>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31"/>
          <p:cNvSpPr txBox="1"/>
          <p:nvPr>
            <p:ph idx="4294967295" type="title"/>
          </p:nvPr>
        </p:nvSpPr>
        <p:spPr>
          <a:xfrm>
            <a:off x="1165475" y="665975"/>
            <a:ext cx="7695000" cy="550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3000"/>
              <a:t>QUALITATIVE THEMES</a:t>
            </a:r>
            <a:endParaRPr b="1" sz="3000"/>
          </a:p>
        </p:txBody>
      </p:sp>
      <p:sp>
        <p:nvSpPr>
          <p:cNvPr id="239" name="Google Shape;239;p31"/>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40" name="Google Shape;240;p31"/>
          <p:cNvSpPr txBox="1"/>
          <p:nvPr>
            <p:ph idx="1" type="body"/>
          </p:nvPr>
        </p:nvSpPr>
        <p:spPr>
          <a:xfrm>
            <a:off x="1165498" y="1600200"/>
            <a:ext cx="6858000" cy="4967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Trusted versus Distrusted Sources</a:t>
            </a:r>
            <a:endParaRPr/>
          </a:p>
          <a:p>
            <a:pPr indent="0" lvl="0" marL="0" rtl="0" algn="l">
              <a:spcBef>
                <a:spcPts val="600"/>
              </a:spcBef>
              <a:spcAft>
                <a:spcPts val="0"/>
              </a:spcAft>
              <a:buNone/>
            </a:pPr>
            <a:r>
              <a:t/>
            </a:r>
            <a:endParaRPr/>
          </a:p>
          <a:p>
            <a:pPr indent="0" lvl="0" marL="0" rtl="0" algn="l">
              <a:spcBef>
                <a:spcPts val="600"/>
              </a:spcBef>
              <a:spcAft>
                <a:spcPts val="0"/>
              </a:spcAft>
              <a:buNone/>
            </a:pPr>
            <a:r>
              <a:rPr lang="en"/>
              <a:t>Characteristics of the Ideal Source</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4" name="Shape 244"/>
        <p:cNvGrpSpPr/>
        <p:nvPr/>
      </p:nvGrpSpPr>
      <p:grpSpPr>
        <a:xfrm>
          <a:off x="0" y="0"/>
          <a:ext cx="0" cy="0"/>
          <a:chOff x="0" y="0"/>
          <a:chExt cx="0" cy="0"/>
        </a:xfrm>
      </p:grpSpPr>
      <p:sp>
        <p:nvSpPr>
          <p:cNvPr id="245" name="Google Shape;245;p32"/>
          <p:cNvSpPr txBox="1"/>
          <p:nvPr>
            <p:ph idx="1" type="body"/>
          </p:nvPr>
        </p:nvSpPr>
        <p:spPr>
          <a:xfrm>
            <a:off x="1444750" y="2882400"/>
            <a:ext cx="7251000" cy="1093200"/>
          </a:xfrm>
          <a:prstGeom prst="rect">
            <a:avLst/>
          </a:prstGeom>
        </p:spPr>
        <p:txBody>
          <a:bodyPr anchorCtr="0" anchor="ctr"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lang="en" sz="3000">
                <a:solidFill>
                  <a:srgbClr val="39C0BA"/>
                </a:solidFill>
              </a:rPr>
              <a:t>Online health information should come from “...an unbiased source that provides information without trying to sell you something. Company websites are okay; government or educational sites are better.”</a:t>
            </a:r>
            <a:endParaRPr sz="3000">
              <a:solidFill>
                <a:srgbClr val="39C0BA"/>
              </a:solidFill>
            </a:endParaRPr>
          </a:p>
        </p:txBody>
      </p:sp>
      <p:sp>
        <p:nvSpPr>
          <p:cNvPr id="246" name="Google Shape;246;p32"/>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Google Shape;251;p33"/>
          <p:cNvSpPr txBox="1"/>
          <p:nvPr>
            <p:ph idx="1" type="body"/>
          </p:nvPr>
        </p:nvSpPr>
        <p:spPr>
          <a:xfrm>
            <a:off x="1444750" y="2882400"/>
            <a:ext cx="7251000" cy="1093200"/>
          </a:xfrm>
          <a:prstGeom prst="rect">
            <a:avLst/>
          </a:prstGeom>
        </p:spPr>
        <p:txBody>
          <a:bodyPr anchorCtr="0" anchor="ctr" bIns="91425" lIns="91425" spcFirstLastPara="1" rIns="91425" wrap="square" tIns="91425">
            <a:noAutofit/>
          </a:bodyPr>
          <a:lstStyle/>
          <a:p>
            <a:pPr indent="0" lvl="0" marL="0" rtl="0" algn="l">
              <a:spcBef>
                <a:spcPts val="600"/>
              </a:spcBef>
              <a:spcAft>
                <a:spcPts val="0"/>
              </a:spcAft>
              <a:buNone/>
            </a:pPr>
            <a:r>
              <a:rPr lang="en" sz="3000">
                <a:solidFill>
                  <a:srgbClr val="39C0BA"/>
                </a:solidFill>
              </a:rPr>
              <a:t>“Clear linkage to clinical study data or summary, or if none exists, then a standard statement saying so.”</a:t>
            </a:r>
            <a:endParaRPr sz="3000">
              <a:solidFill>
                <a:srgbClr val="39C0BA"/>
              </a:solidFill>
            </a:endParaRPr>
          </a:p>
        </p:txBody>
      </p:sp>
      <p:sp>
        <p:nvSpPr>
          <p:cNvPr id="252" name="Google Shape;252;p33"/>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 name="Shape 256"/>
        <p:cNvGrpSpPr/>
        <p:nvPr/>
      </p:nvGrpSpPr>
      <p:grpSpPr>
        <a:xfrm>
          <a:off x="0" y="0"/>
          <a:ext cx="0" cy="0"/>
          <a:chOff x="0" y="0"/>
          <a:chExt cx="0" cy="0"/>
        </a:xfrm>
      </p:grpSpPr>
      <p:sp>
        <p:nvSpPr>
          <p:cNvPr id="257" name="Google Shape;257;p34"/>
          <p:cNvSpPr txBox="1"/>
          <p:nvPr>
            <p:ph type="ctrTitle"/>
          </p:nvPr>
        </p:nvSpPr>
        <p:spPr>
          <a:xfrm>
            <a:off x="1530175" y="3077050"/>
            <a:ext cx="6767100" cy="709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RECOMMENDATIONS</a:t>
            </a:r>
            <a:endParaRPr/>
          </a:p>
        </p:txBody>
      </p:sp>
      <p:sp>
        <p:nvSpPr>
          <p:cNvPr id="258" name="Google Shape;258;p34"/>
          <p:cNvSpPr txBox="1"/>
          <p:nvPr>
            <p:ph idx="1" type="subTitle"/>
          </p:nvPr>
        </p:nvSpPr>
        <p:spPr>
          <a:xfrm>
            <a:off x="1530175" y="3710550"/>
            <a:ext cx="6927900" cy="470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Applying results in education</a:t>
            </a:r>
            <a:endParaRPr/>
          </a:p>
        </p:txBody>
      </p:sp>
      <p:sp>
        <p:nvSpPr>
          <p:cNvPr id="259" name="Google Shape;259;p34"/>
          <p:cNvSpPr txBox="1"/>
          <p:nvPr/>
        </p:nvSpPr>
        <p:spPr>
          <a:xfrm>
            <a:off x="502600" y="3039900"/>
            <a:ext cx="802500" cy="786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3000">
                <a:solidFill>
                  <a:srgbClr val="2E3037"/>
                </a:solidFill>
                <a:latin typeface="Quicksand"/>
                <a:ea typeface="Quicksand"/>
                <a:cs typeface="Quicksand"/>
                <a:sym typeface="Quicksand"/>
              </a:rPr>
              <a:t>5</a:t>
            </a:r>
            <a:endParaRPr sz="3000">
              <a:solidFill>
                <a:srgbClr val="2E3037"/>
              </a:solidFill>
              <a:latin typeface="Quicksand"/>
              <a:ea typeface="Quicksand"/>
              <a:cs typeface="Quicksand"/>
              <a:sym typeface="Quicksand"/>
            </a:endParaRPr>
          </a:p>
        </p:txBody>
      </p:sp>
      <p:sp>
        <p:nvSpPr>
          <p:cNvPr id="260" name="Google Shape;260;p34"/>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 name="Shape 264"/>
        <p:cNvGrpSpPr/>
        <p:nvPr/>
      </p:nvGrpSpPr>
      <p:grpSpPr>
        <a:xfrm>
          <a:off x="0" y="0"/>
          <a:ext cx="0" cy="0"/>
          <a:chOff x="0" y="0"/>
          <a:chExt cx="0" cy="0"/>
        </a:xfrm>
      </p:grpSpPr>
      <p:sp>
        <p:nvSpPr>
          <p:cNvPr id="265" name="Google Shape;265;p35"/>
          <p:cNvSpPr txBox="1"/>
          <p:nvPr>
            <p:ph type="title"/>
          </p:nvPr>
        </p:nvSpPr>
        <p:spPr>
          <a:xfrm>
            <a:off x="1165475" y="665975"/>
            <a:ext cx="6858000" cy="559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3000"/>
              <a:t>STRATEGIES FOR EDUCATION </a:t>
            </a:r>
            <a:endParaRPr b="1" sz="3000"/>
          </a:p>
        </p:txBody>
      </p:sp>
      <p:sp>
        <p:nvSpPr>
          <p:cNvPr id="266" name="Google Shape;266;p35"/>
          <p:cNvSpPr txBox="1"/>
          <p:nvPr>
            <p:ph idx="1" type="body"/>
          </p:nvPr>
        </p:nvSpPr>
        <p:spPr>
          <a:xfrm>
            <a:off x="1165475" y="1673975"/>
            <a:ext cx="2403600" cy="48939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solidFill>
                  <a:srgbClr val="39C0BA"/>
                </a:solidFill>
              </a:rPr>
              <a:t>Navigate	</a:t>
            </a:r>
            <a:endParaRPr b="1">
              <a:solidFill>
                <a:srgbClr val="39C0BA"/>
              </a:solidFill>
            </a:endParaRPr>
          </a:p>
          <a:p>
            <a:pPr indent="0" lvl="0" marL="0" rtl="0" algn="l">
              <a:spcBef>
                <a:spcPts val="600"/>
              </a:spcBef>
              <a:spcAft>
                <a:spcPts val="0"/>
              </a:spcAft>
              <a:buNone/>
            </a:pPr>
            <a:r>
              <a:rPr lang="en"/>
              <a:t>Direct students to the most efficient route to online health information and show them how to personalize their experience.</a:t>
            </a:r>
            <a:endParaRPr/>
          </a:p>
        </p:txBody>
      </p:sp>
      <p:sp>
        <p:nvSpPr>
          <p:cNvPr id="267" name="Google Shape;267;p35"/>
          <p:cNvSpPr txBox="1"/>
          <p:nvPr>
            <p:ph idx="2" type="body"/>
          </p:nvPr>
        </p:nvSpPr>
        <p:spPr>
          <a:xfrm>
            <a:off x="3692249" y="1673975"/>
            <a:ext cx="2403600" cy="48939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solidFill>
                  <a:srgbClr val="F35B69"/>
                </a:solidFill>
              </a:rPr>
              <a:t>Assess</a:t>
            </a:r>
            <a:endParaRPr b="1">
              <a:solidFill>
                <a:srgbClr val="F35B69"/>
              </a:solidFill>
            </a:endParaRPr>
          </a:p>
          <a:p>
            <a:pPr indent="0" lvl="0" marL="0" rtl="0" algn="l">
              <a:spcBef>
                <a:spcPts val="600"/>
              </a:spcBef>
              <a:spcAft>
                <a:spcPts val="0"/>
              </a:spcAft>
              <a:buNone/>
            </a:pPr>
            <a:r>
              <a:rPr lang="en"/>
              <a:t>Give students the skills they need to accurately assess the value, trustworthiness, and relevancy of a health website.</a:t>
            </a:r>
            <a:endParaRPr/>
          </a:p>
        </p:txBody>
      </p:sp>
      <p:sp>
        <p:nvSpPr>
          <p:cNvPr id="268" name="Google Shape;268;p35"/>
          <p:cNvSpPr txBox="1"/>
          <p:nvPr>
            <p:ph idx="3" type="body"/>
          </p:nvPr>
        </p:nvSpPr>
        <p:spPr>
          <a:xfrm>
            <a:off x="6219023" y="1673975"/>
            <a:ext cx="2403600" cy="48939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solidFill>
                  <a:schemeClr val="accent1"/>
                </a:solidFill>
              </a:rPr>
              <a:t>Partner</a:t>
            </a:r>
            <a:endParaRPr b="1">
              <a:solidFill>
                <a:schemeClr val="accent1"/>
              </a:solidFill>
            </a:endParaRPr>
          </a:p>
          <a:p>
            <a:pPr indent="0" lvl="0" marL="0" rtl="0" algn="l">
              <a:spcBef>
                <a:spcPts val="600"/>
              </a:spcBef>
              <a:spcAft>
                <a:spcPts val="0"/>
              </a:spcAft>
              <a:buNone/>
            </a:pPr>
            <a:r>
              <a:rPr lang="en"/>
              <a:t>Look to your fellow teachers, </a:t>
            </a:r>
            <a:r>
              <a:rPr lang="en"/>
              <a:t>including public and academic librarians,</a:t>
            </a:r>
            <a:r>
              <a:rPr lang="en"/>
              <a:t> for opportunities for mass education.</a:t>
            </a:r>
            <a:r>
              <a:rPr lang="en"/>
              <a:t> </a:t>
            </a:r>
            <a:endParaRPr/>
          </a:p>
          <a:p>
            <a:pPr indent="0" lvl="0" marL="0" rtl="0" algn="l">
              <a:spcBef>
                <a:spcPts val="600"/>
              </a:spcBef>
              <a:spcAft>
                <a:spcPts val="0"/>
              </a:spcAft>
              <a:buNone/>
            </a:pPr>
            <a:r>
              <a:t/>
            </a:r>
            <a:endParaRPr/>
          </a:p>
        </p:txBody>
      </p:sp>
      <p:sp>
        <p:nvSpPr>
          <p:cNvPr id="269" name="Google Shape;269;p35"/>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 name="Shape 273"/>
        <p:cNvGrpSpPr/>
        <p:nvPr/>
      </p:nvGrpSpPr>
      <p:grpSpPr>
        <a:xfrm>
          <a:off x="0" y="0"/>
          <a:ext cx="0" cy="0"/>
          <a:chOff x="0" y="0"/>
          <a:chExt cx="0" cy="0"/>
        </a:xfrm>
      </p:grpSpPr>
      <p:sp>
        <p:nvSpPr>
          <p:cNvPr id="274" name="Google Shape;274;p36"/>
          <p:cNvSpPr/>
          <p:nvPr/>
        </p:nvSpPr>
        <p:spPr>
          <a:xfrm>
            <a:off x="-318125" y="2204550"/>
            <a:ext cx="2448900" cy="2448900"/>
          </a:xfrm>
          <a:prstGeom prst="ellipse">
            <a:avLst/>
          </a:prstGeom>
          <a:solidFill>
            <a:srgbClr val="39C0BA"/>
          </a:solidFill>
          <a:ln cap="flat" cmpd="sng" w="28575">
            <a:solidFill>
              <a:srgbClr val="2E30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36"/>
          <p:cNvSpPr txBox="1"/>
          <p:nvPr>
            <p:ph idx="4294967295" type="ctrTitle"/>
          </p:nvPr>
        </p:nvSpPr>
        <p:spPr>
          <a:xfrm>
            <a:off x="2430050" y="2655750"/>
            <a:ext cx="6311700" cy="1546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6000"/>
              <a:t>Teach Personalization in Navigation</a:t>
            </a:r>
            <a:endParaRPr sz="6000"/>
          </a:p>
        </p:txBody>
      </p:sp>
      <p:sp>
        <p:nvSpPr>
          <p:cNvPr id="276" name="Google Shape;276;p36"/>
          <p:cNvSpPr txBox="1"/>
          <p:nvPr>
            <p:ph idx="4294967295" type="subTitle"/>
          </p:nvPr>
        </p:nvSpPr>
        <p:spPr>
          <a:xfrm>
            <a:off x="2430050" y="5002775"/>
            <a:ext cx="6028200" cy="1370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The “one-stop-shop” doesn’t safely exist, so show health consumers how to personalize what is available to them.</a:t>
            </a:r>
            <a:endParaRPr sz="2400"/>
          </a:p>
        </p:txBody>
      </p:sp>
      <p:sp>
        <p:nvSpPr>
          <p:cNvPr id="277" name="Google Shape;277;p36"/>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pSp>
        <p:nvGrpSpPr>
          <p:cNvPr id="278" name="Google Shape;278;p36"/>
          <p:cNvGrpSpPr/>
          <p:nvPr/>
        </p:nvGrpSpPr>
        <p:grpSpPr>
          <a:xfrm>
            <a:off x="229148" y="2774813"/>
            <a:ext cx="1354358" cy="1308362"/>
            <a:chOff x="1923075" y="3694075"/>
            <a:chExt cx="437200" cy="341600"/>
          </a:xfrm>
        </p:grpSpPr>
        <p:sp>
          <p:nvSpPr>
            <p:cNvPr id="279" name="Google Shape;279;p36"/>
            <p:cNvSpPr/>
            <p:nvPr/>
          </p:nvSpPr>
          <p:spPr>
            <a:xfrm>
              <a:off x="2247600" y="3983300"/>
              <a:ext cx="52400" cy="52375"/>
            </a:xfrm>
            <a:custGeom>
              <a:rect b="b" l="l" r="r" t="t"/>
              <a:pathLst>
                <a:path extrusionOk="0" fill="none" h="2095" w="2096">
                  <a:moveTo>
                    <a:pt x="1" y="1048"/>
                  </a:moveTo>
                  <a:lnTo>
                    <a:pt x="1" y="1048"/>
                  </a:lnTo>
                  <a:lnTo>
                    <a:pt x="25" y="828"/>
                  </a:lnTo>
                  <a:lnTo>
                    <a:pt x="74" y="634"/>
                  </a:lnTo>
                  <a:lnTo>
                    <a:pt x="171" y="439"/>
                  </a:lnTo>
                  <a:lnTo>
                    <a:pt x="317" y="293"/>
                  </a:lnTo>
                  <a:lnTo>
                    <a:pt x="463" y="171"/>
                  </a:lnTo>
                  <a:lnTo>
                    <a:pt x="634" y="73"/>
                  </a:lnTo>
                  <a:lnTo>
                    <a:pt x="829" y="0"/>
                  </a:lnTo>
                  <a:lnTo>
                    <a:pt x="1048" y="0"/>
                  </a:lnTo>
                  <a:lnTo>
                    <a:pt x="1048" y="0"/>
                  </a:lnTo>
                  <a:lnTo>
                    <a:pt x="1267" y="0"/>
                  </a:lnTo>
                  <a:lnTo>
                    <a:pt x="1462" y="73"/>
                  </a:lnTo>
                  <a:lnTo>
                    <a:pt x="1633" y="171"/>
                  </a:lnTo>
                  <a:lnTo>
                    <a:pt x="1779" y="293"/>
                  </a:lnTo>
                  <a:lnTo>
                    <a:pt x="1925" y="439"/>
                  </a:lnTo>
                  <a:lnTo>
                    <a:pt x="2022" y="634"/>
                  </a:lnTo>
                  <a:lnTo>
                    <a:pt x="2071" y="828"/>
                  </a:lnTo>
                  <a:lnTo>
                    <a:pt x="2095" y="1048"/>
                  </a:lnTo>
                  <a:lnTo>
                    <a:pt x="2095" y="1048"/>
                  </a:lnTo>
                  <a:lnTo>
                    <a:pt x="2071" y="1242"/>
                  </a:lnTo>
                  <a:lnTo>
                    <a:pt x="2022" y="1437"/>
                  </a:lnTo>
                  <a:lnTo>
                    <a:pt x="1925" y="1632"/>
                  </a:lnTo>
                  <a:lnTo>
                    <a:pt x="1779" y="1778"/>
                  </a:lnTo>
                  <a:lnTo>
                    <a:pt x="1633" y="1900"/>
                  </a:lnTo>
                  <a:lnTo>
                    <a:pt x="1462" y="1997"/>
                  </a:lnTo>
                  <a:lnTo>
                    <a:pt x="1267" y="2070"/>
                  </a:lnTo>
                  <a:lnTo>
                    <a:pt x="1048" y="2095"/>
                  </a:lnTo>
                  <a:lnTo>
                    <a:pt x="1048" y="2095"/>
                  </a:lnTo>
                  <a:lnTo>
                    <a:pt x="829" y="2070"/>
                  </a:lnTo>
                  <a:lnTo>
                    <a:pt x="634" y="1997"/>
                  </a:lnTo>
                  <a:lnTo>
                    <a:pt x="463" y="1900"/>
                  </a:lnTo>
                  <a:lnTo>
                    <a:pt x="317" y="1778"/>
                  </a:lnTo>
                  <a:lnTo>
                    <a:pt x="171" y="1632"/>
                  </a:lnTo>
                  <a:lnTo>
                    <a:pt x="74" y="1437"/>
                  </a:lnTo>
                  <a:lnTo>
                    <a:pt x="25" y="1242"/>
                  </a:lnTo>
                  <a:lnTo>
                    <a:pt x="1" y="1048"/>
                  </a:lnTo>
                  <a:lnTo>
                    <a:pt x="1" y="1048"/>
                  </a:lnTo>
                  <a:close/>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36"/>
            <p:cNvSpPr/>
            <p:nvPr/>
          </p:nvSpPr>
          <p:spPr>
            <a:xfrm>
              <a:off x="2035100" y="3983300"/>
              <a:ext cx="52400" cy="52375"/>
            </a:xfrm>
            <a:custGeom>
              <a:rect b="b" l="l" r="r" t="t"/>
              <a:pathLst>
                <a:path extrusionOk="0" fill="none" h="2095" w="2096">
                  <a:moveTo>
                    <a:pt x="1" y="1048"/>
                  </a:moveTo>
                  <a:lnTo>
                    <a:pt x="1" y="1048"/>
                  </a:lnTo>
                  <a:lnTo>
                    <a:pt x="25" y="828"/>
                  </a:lnTo>
                  <a:lnTo>
                    <a:pt x="74" y="634"/>
                  </a:lnTo>
                  <a:lnTo>
                    <a:pt x="171" y="439"/>
                  </a:lnTo>
                  <a:lnTo>
                    <a:pt x="317" y="293"/>
                  </a:lnTo>
                  <a:lnTo>
                    <a:pt x="464" y="171"/>
                  </a:lnTo>
                  <a:lnTo>
                    <a:pt x="634" y="73"/>
                  </a:lnTo>
                  <a:lnTo>
                    <a:pt x="829" y="0"/>
                  </a:lnTo>
                  <a:lnTo>
                    <a:pt x="1048" y="0"/>
                  </a:lnTo>
                  <a:lnTo>
                    <a:pt x="1048" y="0"/>
                  </a:lnTo>
                  <a:lnTo>
                    <a:pt x="1267" y="0"/>
                  </a:lnTo>
                  <a:lnTo>
                    <a:pt x="1462" y="73"/>
                  </a:lnTo>
                  <a:lnTo>
                    <a:pt x="1633" y="171"/>
                  </a:lnTo>
                  <a:lnTo>
                    <a:pt x="1779" y="293"/>
                  </a:lnTo>
                  <a:lnTo>
                    <a:pt x="1925" y="439"/>
                  </a:lnTo>
                  <a:lnTo>
                    <a:pt x="2022" y="634"/>
                  </a:lnTo>
                  <a:lnTo>
                    <a:pt x="2071" y="828"/>
                  </a:lnTo>
                  <a:lnTo>
                    <a:pt x="2095" y="1048"/>
                  </a:lnTo>
                  <a:lnTo>
                    <a:pt x="2095" y="1048"/>
                  </a:lnTo>
                  <a:lnTo>
                    <a:pt x="2071" y="1242"/>
                  </a:lnTo>
                  <a:lnTo>
                    <a:pt x="2022" y="1437"/>
                  </a:lnTo>
                  <a:lnTo>
                    <a:pt x="1925" y="1632"/>
                  </a:lnTo>
                  <a:lnTo>
                    <a:pt x="1779" y="1778"/>
                  </a:lnTo>
                  <a:lnTo>
                    <a:pt x="1633" y="1900"/>
                  </a:lnTo>
                  <a:lnTo>
                    <a:pt x="1462" y="1997"/>
                  </a:lnTo>
                  <a:lnTo>
                    <a:pt x="1267" y="2070"/>
                  </a:lnTo>
                  <a:lnTo>
                    <a:pt x="1048" y="2095"/>
                  </a:lnTo>
                  <a:lnTo>
                    <a:pt x="1048" y="2095"/>
                  </a:lnTo>
                  <a:lnTo>
                    <a:pt x="829" y="2070"/>
                  </a:lnTo>
                  <a:lnTo>
                    <a:pt x="634" y="1997"/>
                  </a:lnTo>
                  <a:lnTo>
                    <a:pt x="464" y="1900"/>
                  </a:lnTo>
                  <a:lnTo>
                    <a:pt x="317" y="1778"/>
                  </a:lnTo>
                  <a:lnTo>
                    <a:pt x="171" y="1632"/>
                  </a:lnTo>
                  <a:lnTo>
                    <a:pt x="74" y="1437"/>
                  </a:lnTo>
                  <a:lnTo>
                    <a:pt x="25" y="1242"/>
                  </a:lnTo>
                  <a:lnTo>
                    <a:pt x="1" y="1048"/>
                  </a:lnTo>
                  <a:lnTo>
                    <a:pt x="1" y="1048"/>
                  </a:lnTo>
                  <a:close/>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36"/>
            <p:cNvSpPr/>
            <p:nvPr/>
          </p:nvSpPr>
          <p:spPr>
            <a:xfrm>
              <a:off x="1923075" y="3694075"/>
              <a:ext cx="437200" cy="280100"/>
            </a:xfrm>
            <a:custGeom>
              <a:rect b="b" l="l" r="r" t="t"/>
              <a:pathLst>
                <a:path extrusionOk="0" fill="none" h="11204" w="17488">
                  <a:moveTo>
                    <a:pt x="14516" y="10912"/>
                  </a:moveTo>
                  <a:lnTo>
                    <a:pt x="5675" y="10912"/>
                  </a:lnTo>
                  <a:lnTo>
                    <a:pt x="6089" y="9889"/>
                  </a:lnTo>
                  <a:lnTo>
                    <a:pt x="6089" y="9889"/>
                  </a:lnTo>
                  <a:lnTo>
                    <a:pt x="6235" y="9913"/>
                  </a:lnTo>
                  <a:lnTo>
                    <a:pt x="6406" y="9913"/>
                  </a:lnTo>
                  <a:lnTo>
                    <a:pt x="13810" y="9231"/>
                  </a:lnTo>
                  <a:lnTo>
                    <a:pt x="13810" y="9231"/>
                  </a:lnTo>
                  <a:lnTo>
                    <a:pt x="13980" y="9207"/>
                  </a:lnTo>
                  <a:lnTo>
                    <a:pt x="14151" y="9134"/>
                  </a:lnTo>
                  <a:lnTo>
                    <a:pt x="14297" y="9061"/>
                  </a:lnTo>
                  <a:lnTo>
                    <a:pt x="14467" y="8963"/>
                  </a:lnTo>
                  <a:lnTo>
                    <a:pt x="14614" y="8866"/>
                  </a:lnTo>
                  <a:lnTo>
                    <a:pt x="14735" y="8744"/>
                  </a:lnTo>
                  <a:lnTo>
                    <a:pt x="14833" y="8598"/>
                  </a:lnTo>
                  <a:lnTo>
                    <a:pt x="14930" y="8452"/>
                  </a:lnTo>
                  <a:lnTo>
                    <a:pt x="17414" y="3142"/>
                  </a:lnTo>
                  <a:lnTo>
                    <a:pt x="17414" y="3142"/>
                  </a:lnTo>
                  <a:lnTo>
                    <a:pt x="17463" y="2996"/>
                  </a:lnTo>
                  <a:lnTo>
                    <a:pt x="17487" y="2875"/>
                  </a:lnTo>
                  <a:lnTo>
                    <a:pt x="17463" y="2753"/>
                  </a:lnTo>
                  <a:lnTo>
                    <a:pt x="17439" y="2631"/>
                  </a:lnTo>
                  <a:lnTo>
                    <a:pt x="17366" y="2558"/>
                  </a:lnTo>
                  <a:lnTo>
                    <a:pt x="17244" y="2485"/>
                  </a:lnTo>
                  <a:lnTo>
                    <a:pt x="17122" y="2436"/>
                  </a:lnTo>
                  <a:lnTo>
                    <a:pt x="16976" y="2412"/>
                  </a:lnTo>
                  <a:lnTo>
                    <a:pt x="4579" y="1998"/>
                  </a:lnTo>
                  <a:lnTo>
                    <a:pt x="4214" y="366"/>
                  </a:lnTo>
                  <a:lnTo>
                    <a:pt x="4214" y="366"/>
                  </a:lnTo>
                  <a:lnTo>
                    <a:pt x="4141" y="220"/>
                  </a:lnTo>
                  <a:lnTo>
                    <a:pt x="4043" y="98"/>
                  </a:lnTo>
                  <a:lnTo>
                    <a:pt x="3897" y="25"/>
                  </a:lnTo>
                  <a:lnTo>
                    <a:pt x="3727" y="1"/>
                  </a:lnTo>
                  <a:lnTo>
                    <a:pt x="488" y="1"/>
                  </a:lnTo>
                  <a:lnTo>
                    <a:pt x="488" y="1"/>
                  </a:lnTo>
                  <a:lnTo>
                    <a:pt x="390" y="1"/>
                  </a:lnTo>
                  <a:lnTo>
                    <a:pt x="293" y="25"/>
                  </a:lnTo>
                  <a:lnTo>
                    <a:pt x="220" y="74"/>
                  </a:lnTo>
                  <a:lnTo>
                    <a:pt x="147" y="122"/>
                  </a:lnTo>
                  <a:lnTo>
                    <a:pt x="74" y="196"/>
                  </a:lnTo>
                  <a:lnTo>
                    <a:pt x="25" y="293"/>
                  </a:lnTo>
                  <a:lnTo>
                    <a:pt x="1" y="366"/>
                  </a:lnTo>
                  <a:lnTo>
                    <a:pt x="1" y="488"/>
                  </a:lnTo>
                  <a:lnTo>
                    <a:pt x="1" y="488"/>
                  </a:lnTo>
                  <a:lnTo>
                    <a:pt x="1" y="585"/>
                  </a:lnTo>
                  <a:lnTo>
                    <a:pt x="25" y="658"/>
                  </a:lnTo>
                  <a:lnTo>
                    <a:pt x="74" y="756"/>
                  </a:lnTo>
                  <a:lnTo>
                    <a:pt x="147" y="829"/>
                  </a:lnTo>
                  <a:lnTo>
                    <a:pt x="220" y="877"/>
                  </a:lnTo>
                  <a:lnTo>
                    <a:pt x="293" y="926"/>
                  </a:lnTo>
                  <a:lnTo>
                    <a:pt x="390" y="951"/>
                  </a:lnTo>
                  <a:lnTo>
                    <a:pt x="488" y="975"/>
                  </a:lnTo>
                  <a:lnTo>
                    <a:pt x="3337" y="975"/>
                  </a:lnTo>
                  <a:lnTo>
                    <a:pt x="5286" y="9256"/>
                  </a:lnTo>
                  <a:lnTo>
                    <a:pt x="4506" y="11204"/>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36"/>
            <p:cNvSpPr/>
            <p:nvPr/>
          </p:nvSpPr>
          <p:spPr>
            <a:xfrm>
              <a:off x="2261000" y="3781750"/>
              <a:ext cx="48725" cy="108400"/>
            </a:xfrm>
            <a:custGeom>
              <a:rect b="b" l="l" r="r" t="t"/>
              <a:pathLst>
                <a:path extrusionOk="0" fill="none" h="4336" w="1949">
                  <a:moveTo>
                    <a:pt x="1" y="4336"/>
                  </a:moveTo>
                  <a:lnTo>
                    <a:pt x="1949"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36"/>
            <p:cNvSpPr/>
            <p:nvPr/>
          </p:nvSpPr>
          <p:spPr>
            <a:xfrm>
              <a:off x="2225675" y="3780550"/>
              <a:ext cx="32300" cy="113875"/>
            </a:xfrm>
            <a:custGeom>
              <a:rect b="b" l="l" r="r" t="t"/>
              <a:pathLst>
                <a:path extrusionOk="0" fill="none" h="4555" w="1292">
                  <a:moveTo>
                    <a:pt x="1" y="4554"/>
                  </a:moveTo>
                  <a:lnTo>
                    <a:pt x="1292"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36"/>
            <p:cNvSpPr/>
            <p:nvPr/>
          </p:nvSpPr>
          <p:spPr>
            <a:xfrm>
              <a:off x="2190375" y="3779325"/>
              <a:ext cx="15850" cy="119350"/>
            </a:xfrm>
            <a:custGeom>
              <a:rect b="b" l="l" r="r" t="t"/>
              <a:pathLst>
                <a:path extrusionOk="0" fill="none" h="4774" w="634">
                  <a:moveTo>
                    <a:pt x="0" y="4774"/>
                  </a:moveTo>
                  <a:lnTo>
                    <a:pt x="634"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36"/>
            <p:cNvSpPr/>
            <p:nvPr/>
          </p:nvSpPr>
          <p:spPr>
            <a:xfrm>
              <a:off x="2154450" y="3777500"/>
              <a:ext cx="1250" cy="126050"/>
            </a:xfrm>
            <a:custGeom>
              <a:rect b="b" l="l" r="r" t="t"/>
              <a:pathLst>
                <a:path extrusionOk="0" fill="none" h="5042" w="50">
                  <a:moveTo>
                    <a:pt x="49" y="5042"/>
                  </a:moveTo>
                  <a:lnTo>
                    <a:pt x="0"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36"/>
            <p:cNvSpPr/>
            <p:nvPr/>
          </p:nvSpPr>
          <p:spPr>
            <a:xfrm>
              <a:off x="2103300" y="3776275"/>
              <a:ext cx="17075" cy="131550"/>
            </a:xfrm>
            <a:custGeom>
              <a:rect b="b" l="l" r="r" t="t"/>
              <a:pathLst>
                <a:path extrusionOk="0" fill="none" h="5262" w="683">
                  <a:moveTo>
                    <a:pt x="683" y="5261"/>
                  </a:moveTo>
                  <a:lnTo>
                    <a:pt x="1"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36"/>
            <p:cNvSpPr/>
            <p:nvPr/>
          </p:nvSpPr>
          <p:spPr>
            <a:xfrm>
              <a:off x="2051550" y="3775050"/>
              <a:ext cx="34125" cy="137025"/>
            </a:xfrm>
            <a:custGeom>
              <a:rect b="b" l="l" r="r" t="t"/>
              <a:pathLst>
                <a:path extrusionOk="0" fill="none" h="5481" w="1365">
                  <a:moveTo>
                    <a:pt x="1364" y="5481"/>
                  </a:moveTo>
                  <a:lnTo>
                    <a:pt x="0"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1" name="Shape 291"/>
        <p:cNvGrpSpPr/>
        <p:nvPr/>
      </p:nvGrpSpPr>
      <p:grpSpPr>
        <a:xfrm>
          <a:off x="0" y="0"/>
          <a:ext cx="0" cy="0"/>
          <a:chOff x="0" y="0"/>
          <a:chExt cx="0" cy="0"/>
        </a:xfrm>
      </p:grpSpPr>
      <p:sp>
        <p:nvSpPr>
          <p:cNvPr id="292" name="Google Shape;292;p37"/>
          <p:cNvSpPr txBox="1"/>
          <p:nvPr>
            <p:ph idx="4294967295" type="ctrTitle"/>
          </p:nvPr>
        </p:nvSpPr>
        <p:spPr>
          <a:xfrm>
            <a:off x="1119275" y="82900"/>
            <a:ext cx="7512600" cy="1087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3000">
                <a:solidFill>
                  <a:srgbClr val="2E3037"/>
                </a:solidFill>
              </a:rPr>
              <a:t>Tailored to language needs</a:t>
            </a:r>
            <a:endParaRPr b="1" sz="3000">
              <a:solidFill>
                <a:srgbClr val="2E3037"/>
              </a:solidFill>
            </a:endParaRPr>
          </a:p>
        </p:txBody>
      </p:sp>
      <p:sp>
        <p:nvSpPr>
          <p:cNvPr id="293" name="Google Shape;293;p37"/>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94" name="Google Shape;294;p37"/>
          <p:cNvSpPr txBox="1"/>
          <p:nvPr/>
        </p:nvSpPr>
        <p:spPr>
          <a:xfrm>
            <a:off x="1119300" y="1077850"/>
            <a:ext cx="7512600" cy="536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u="sng">
                <a:solidFill>
                  <a:srgbClr val="FFFFFF"/>
                </a:solidFill>
                <a:latin typeface="Quicksand"/>
                <a:ea typeface="Quicksand"/>
                <a:cs typeface="Quicksand"/>
                <a:sym typeface="Quicksand"/>
                <a:hlinkClick r:id="rId3"/>
              </a:rPr>
              <a:t>MedlinePlus</a:t>
            </a:r>
            <a:r>
              <a:rPr b="1" lang="en" sz="2400">
                <a:latin typeface="Quicksand"/>
                <a:ea typeface="Quicksand"/>
                <a:cs typeface="Quicksand"/>
                <a:sym typeface="Quicksand"/>
              </a:rPr>
              <a:t> </a:t>
            </a:r>
            <a:endParaRPr b="1" sz="2400">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Made for the average consumer</a:t>
            </a:r>
            <a:endParaRPr b="1" sz="2400">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Providing fewer language </a:t>
            </a:r>
            <a:r>
              <a:rPr b="1" lang="en" sz="2400">
                <a:latin typeface="Quicksand"/>
                <a:ea typeface="Quicksand"/>
                <a:cs typeface="Quicksand"/>
                <a:sym typeface="Quicksand"/>
              </a:rPr>
              <a:t>sources</a:t>
            </a:r>
            <a:endParaRPr b="1" sz="2400">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Direct translations</a:t>
            </a:r>
            <a:endParaRPr b="1" sz="2400">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Many languages</a:t>
            </a:r>
            <a:endParaRPr b="1" sz="2400">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Audio/visual</a:t>
            </a:r>
            <a:endParaRPr b="1" sz="2400">
              <a:latin typeface="Quicksand"/>
              <a:ea typeface="Quicksand"/>
              <a:cs typeface="Quicksand"/>
              <a:sym typeface="Quicksand"/>
            </a:endParaRPr>
          </a:p>
          <a:p>
            <a:pPr indent="0" lvl="0" marL="0" rtl="0" algn="l">
              <a:spcBef>
                <a:spcPts val="0"/>
              </a:spcBef>
              <a:spcAft>
                <a:spcPts val="0"/>
              </a:spcAft>
              <a:buNone/>
            </a:pPr>
            <a:r>
              <a:t/>
            </a:r>
            <a:endParaRPr b="1" sz="2400">
              <a:latin typeface="Quicksand"/>
              <a:ea typeface="Quicksand"/>
              <a:cs typeface="Quicksand"/>
              <a:sym typeface="Quicksand"/>
            </a:endParaRPr>
          </a:p>
          <a:p>
            <a:pPr indent="0" lvl="0" marL="0" rtl="0" algn="l">
              <a:spcBef>
                <a:spcPts val="0"/>
              </a:spcBef>
              <a:spcAft>
                <a:spcPts val="0"/>
              </a:spcAft>
              <a:buNone/>
            </a:pPr>
            <a:r>
              <a:rPr b="1" lang="en" sz="2400" u="sng">
                <a:solidFill>
                  <a:srgbClr val="FFFFFF"/>
                </a:solidFill>
                <a:latin typeface="Quicksand"/>
                <a:ea typeface="Quicksand"/>
                <a:cs typeface="Quicksand"/>
                <a:sym typeface="Quicksand"/>
                <a:hlinkClick r:id="rId4"/>
              </a:rPr>
              <a:t>Health Reach</a:t>
            </a:r>
            <a:r>
              <a:rPr b="1" lang="en" sz="2400">
                <a:latin typeface="Quicksand"/>
                <a:ea typeface="Quicksand"/>
                <a:cs typeface="Quicksand"/>
                <a:sym typeface="Quicksand"/>
              </a:rPr>
              <a:t> </a:t>
            </a:r>
            <a:endParaRPr b="1" sz="2400">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Health information in many languages</a:t>
            </a:r>
            <a:endParaRPr b="1" sz="2400">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MedlinePlus is referring to Health Reach</a:t>
            </a:r>
            <a:endParaRPr b="1" sz="2400">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Family planning &amp; some refugee info removed</a:t>
            </a:r>
            <a:endParaRPr b="1" sz="2400">
              <a:latin typeface="Quicksand"/>
              <a:ea typeface="Quicksand"/>
              <a:cs typeface="Quicksand"/>
              <a:sym typeface="Quicksand"/>
            </a:endParaRPr>
          </a:p>
          <a:p>
            <a:pPr indent="0" lvl="0" marL="0" rtl="0" algn="l">
              <a:spcBef>
                <a:spcPts val="0"/>
              </a:spcBef>
              <a:spcAft>
                <a:spcPts val="0"/>
              </a:spcAft>
              <a:buNone/>
            </a:pPr>
            <a:r>
              <a:t/>
            </a:r>
            <a:endParaRPr sz="2400">
              <a:latin typeface="Quicksand"/>
              <a:ea typeface="Quicksand"/>
              <a:cs typeface="Quicksand"/>
              <a:sym typeface="Quicksand"/>
            </a:endParaRPr>
          </a:p>
          <a:p>
            <a:pPr indent="0" lvl="0" marL="0" rtl="0" algn="l">
              <a:spcBef>
                <a:spcPts val="0"/>
              </a:spcBef>
              <a:spcAft>
                <a:spcPts val="0"/>
              </a:spcAft>
              <a:buNone/>
            </a:pPr>
            <a:r>
              <a:rPr b="1" lang="en" sz="2400" u="sng">
                <a:solidFill>
                  <a:srgbClr val="FFFFFF"/>
                </a:solidFill>
                <a:latin typeface="Quicksand"/>
                <a:ea typeface="Quicksand"/>
                <a:cs typeface="Quicksand"/>
                <a:sym typeface="Quicksand"/>
                <a:hlinkClick r:id="rId5"/>
              </a:rPr>
              <a:t>Multicultural &amp; Multilingual Health Information</a:t>
            </a:r>
            <a:endParaRPr b="1" sz="2400">
              <a:solidFill>
                <a:srgbClr val="FFFFFF"/>
              </a:solidFill>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UMN Health Sciences Libraries</a:t>
            </a:r>
            <a:endParaRPr b="1" sz="2400">
              <a:latin typeface="Quicksand"/>
              <a:ea typeface="Quicksand"/>
              <a:cs typeface="Quicksand"/>
              <a:sym typeface="Quicksand"/>
            </a:endParaRPr>
          </a:p>
          <a:p>
            <a:pPr indent="0" lvl="0" marL="0" rtl="0" algn="l">
              <a:spcBef>
                <a:spcPts val="0"/>
              </a:spcBef>
              <a:spcAft>
                <a:spcPts val="0"/>
              </a:spcAft>
              <a:buNone/>
            </a:pPr>
            <a:r>
              <a:t/>
            </a:r>
            <a:endParaRPr b="1"/>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8" name="Shape 298"/>
        <p:cNvGrpSpPr/>
        <p:nvPr/>
      </p:nvGrpSpPr>
      <p:grpSpPr>
        <a:xfrm>
          <a:off x="0" y="0"/>
          <a:ext cx="0" cy="0"/>
          <a:chOff x="0" y="0"/>
          <a:chExt cx="0" cy="0"/>
        </a:xfrm>
      </p:grpSpPr>
      <p:sp>
        <p:nvSpPr>
          <p:cNvPr id="299" name="Google Shape;299;p38"/>
          <p:cNvSpPr txBox="1"/>
          <p:nvPr>
            <p:ph idx="4294967295" type="ctrTitle"/>
          </p:nvPr>
        </p:nvSpPr>
        <p:spPr>
          <a:xfrm>
            <a:off x="1377875" y="118450"/>
            <a:ext cx="7254000" cy="870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3000">
                <a:solidFill>
                  <a:srgbClr val="2E3037"/>
                </a:solidFill>
              </a:rPr>
              <a:t>Tailored to specific characteristics</a:t>
            </a:r>
            <a:endParaRPr b="1" sz="3000">
              <a:solidFill>
                <a:srgbClr val="2E3037"/>
              </a:solidFill>
            </a:endParaRPr>
          </a:p>
        </p:txBody>
      </p:sp>
      <p:sp>
        <p:nvSpPr>
          <p:cNvPr id="300" name="Google Shape;300;p38"/>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01" name="Google Shape;301;p38"/>
          <p:cNvSpPr txBox="1"/>
          <p:nvPr/>
        </p:nvSpPr>
        <p:spPr>
          <a:xfrm>
            <a:off x="1083775" y="900175"/>
            <a:ext cx="7573800" cy="586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u="sng">
                <a:solidFill>
                  <a:srgbClr val="FFFFFF"/>
                </a:solidFill>
                <a:latin typeface="Quicksand"/>
                <a:ea typeface="Quicksand"/>
                <a:cs typeface="Quicksand"/>
                <a:sym typeface="Quicksand"/>
                <a:hlinkClick r:id="rId3"/>
              </a:rPr>
              <a:t>NIH Senior Health</a:t>
            </a:r>
            <a:endParaRPr b="1" sz="2400">
              <a:solidFill>
                <a:srgbClr val="FFFFFF"/>
              </a:solidFill>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Retired in 2017 </a:t>
            </a:r>
            <a:endParaRPr b="1" sz="2400">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Referring people to</a:t>
            </a:r>
            <a:endParaRPr b="1" sz="2400">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	</a:t>
            </a:r>
            <a:r>
              <a:rPr b="1" lang="en" sz="2400" u="sng">
                <a:solidFill>
                  <a:schemeClr val="hlink"/>
                </a:solidFill>
                <a:latin typeface="Quicksand"/>
                <a:ea typeface="Quicksand"/>
                <a:cs typeface="Quicksand"/>
                <a:sym typeface="Quicksand"/>
                <a:hlinkClick r:id="rId4"/>
              </a:rPr>
              <a:t>Medline Plus</a:t>
            </a:r>
            <a:endParaRPr b="1" sz="2400">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	</a:t>
            </a:r>
            <a:r>
              <a:rPr b="1" lang="en" sz="2400" u="sng">
                <a:solidFill>
                  <a:schemeClr val="hlink"/>
                </a:solidFill>
                <a:latin typeface="Quicksand"/>
                <a:ea typeface="Quicksand"/>
                <a:cs typeface="Quicksand"/>
                <a:sym typeface="Quicksand"/>
                <a:hlinkClick r:id="rId5"/>
              </a:rPr>
              <a:t>National Institute on Aging</a:t>
            </a:r>
            <a:endParaRPr b="1" sz="2400">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	</a:t>
            </a:r>
            <a:r>
              <a:rPr b="1" lang="en" sz="2400" u="sng">
                <a:solidFill>
                  <a:schemeClr val="hlink"/>
                </a:solidFill>
                <a:latin typeface="Quicksand"/>
                <a:ea typeface="Quicksand"/>
                <a:cs typeface="Quicksand"/>
                <a:sym typeface="Quicksand"/>
                <a:hlinkClick r:id="rId6"/>
              </a:rPr>
              <a:t>Go4Life</a:t>
            </a:r>
            <a:endParaRPr b="1" sz="2400">
              <a:latin typeface="Quicksand"/>
              <a:ea typeface="Quicksand"/>
              <a:cs typeface="Quicksand"/>
              <a:sym typeface="Quicksand"/>
            </a:endParaRPr>
          </a:p>
          <a:p>
            <a:pPr indent="0" lvl="0" marL="0" rtl="0" algn="l">
              <a:spcBef>
                <a:spcPts val="0"/>
              </a:spcBef>
              <a:spcAft>
                <a:spcPts val="0"/>
              </a:spcAft>
              <a:buNone/>
            </a:pPr>
            <a:r>
              <a:t/>
            </a:r>
            <a:endParaRPr b="1" sz="2400">
              <a:latin typeface="Quicksand"/>
              <a:ea typeface="Quicksand"/>
              <a:cs typeface="Quicksand"/>
              <a:sym typeface="Quicksand"/>
            </a:endParaRPr>
          </a:p>
          <a:p>
            <a:pPr indent="0" lvl="0" marL="0" rtl="0" algn="l">
              <a:spcBef>
                <a:spcPts val="0"/>
              </a:spcBef>
              <a:spcAft>
                <a:spcPts val="0"/>
              </a:spcAft>
              <a:buNone/>
            </a:pPr>
            <a:r>
              <a:rPr b="1" lang="en" sz="2400" u="sng">
                <a:solidFill>
                  <a:srgbClr val="FFFFFF"/>
                </a:solidFill>
                <a:latin typeface="Quicksand"/>
                <a:ea typeface="Quicksand"/>
                <a:cs typeface="Quicksand"/>
                <a:sym typeface="Quicksand"/>
                <a:hlinkClick r:id="rId7"/>
              </a:rPr>
              <a:t>Eunice Kennedy Shriver National Institute on Child Health &amp; Human Development</a:t>
            </a:r>
            <a:endParaRPr b="1" sz="2400">
              <a:solidFill>
                <a:srgbClr val="FFFFFF"/>
              </a:solidFill>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Larger mission</a:t>
            </a:r>
            <a:endParaRPr b="1" sz="2400">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A - Z health topics</a:t>
            </a:r>
            <a:endParaRPr b="1" sz="2400">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Women’s health (maternal health?)</a:t>
            </a:r>
            <a:endParaRPr b="1" sz="2400">
              <a:latin typeface="Quicksand"/>
              <a:ea typeface="Quicksand"/>
              <a:cs typeface="Quicksand"/>
              <a:sym typeface="Quicksand"/>
            </a:endParaRPr>
          </a:p>
          <a:p>
            <a:pPr indent="0" lvl="0" marL="0" rtl="0" algn="l">
              <a:spcBef>
                <a:spcPts val="0"/>
              </a:spcBef>
              <a:spcAft>
                <a:spcPts val="0"/>
              </a:spcAft>
              <a:buNone/>
            </a:pPr>
            <a:r>
              <a:t/>
            </a:r>
            <a:endParaRPr b="1" sz="2400">
              <a:latin typeface="Quicksand"/>
              <a:ea typeface="Quicksand"/>
              <a:cs typeface="Quicksand"/>
              <a:sym typeface="Quicksand"/>
            </a:endParaRPr>
          </a:p>
          <a:p>
            <a:pPr indent="0" lvl="0" marL="0" rtl="0" algn="l">
              <a:spcBef>
                <a:spcPts val="0"/>
              </a:spcBef>
              <a:spcAft>
                <a:spcPts val="0"/>
              </a:spcAft>
              <a:buNone/>
            </a:pPr>
            <a:r>
              <a:rPr b="1" lang="en" sz="2400" u="sng">
                <a:solidFill>
                  <a:srgbClr val="FFFFFF"/>
                </a:solidFill>
                <a:latin typeface="Quicksand"/>
                <a:ea typeface="Quicksand"/>
                <a:cs typeface="Quicksand"/>
                <a:sym typeface="Quicksand"/>
                <a:hlinkClick r:id="rId8"/>
              </a:rPr>
              <a:t>Office on Women’s Health</a:t>
            </a:r>
            <a:endParaRPr b="1" sz="2400">
              <a:solidFill>
                <a:srgbClr val="FFFFFF"/>
              </a:solidFill>
              <a:latin typeface="Quicksand"/>
              <a:ea typeface="Quicksand"/>
              <a:cs typeface="Quicksand"/>
              <a:sym typeface="Quicksand"/>
            </a:endParaRPr>
          </a:p>
          <a:p>
            <a:pPr indent="0" lvl="0" marL="0" rtl="0" algn="l">
              <a:spcBef>
                <a:spcPts val="0"/>
              </a:spcBef>
              <a:spcAft>
                <a:spcPts val="0"/>
              </a:spcAft>
              <a:buNone/>
            </a:pPr>
            <a:r>
              <a:rPr b="1" lang="en" sz="2400">
                <a:latin typeface="Quicksand"/>
                <a:ea typeface="Quicksand"/>
                <a:cs typeface="Quicksand"/>
                <a:sym typeface="Quicksand"/>
              </a:rPr>
              <a:t>More info on National Institute on Aging</a:t>
            </a:r>
            <a:endParaRPr b="1" sz="2400">
              <a:latin typeface="Quicksand"/>
              <a:ea typeface="Quicksand"/>
              <a:cs typeface="Quicksand"/>
              <a:sym typeface="Quicksan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5" name="Shape 305"/>
        <p:cNvGrpSpPr/>
        <p:nvPr/>
      </p:nvGrpSpPr>
      <p:grpSpPr>
        <a:xfrm>
          <a:off x="0" y="0"/>
          <a:ext cx="0" cy="0"/>
          <a:chOff x="0" y="0"/>
          <a:chExt cx="0" cy="0"/>
        </a:xfrm>
      </p:grpSpPr>
      <p:sp>
        <p:nvSpPr>
          <p:cNvPr id="306" name="Google Shape;306;p39"/>
          <p:cNvSpPr txBox="1"/>
          <p:nvPr>
            <p:ph idx="4294967295" type="ctrTitle"/>
          </p:nvPr>
        </p:nvSpPr>
        <p:spPr>
          <a:xfrm>
            <a:off x="1377875" y="0"/>
            <a:ext cx="7254000" cy="1170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3000">
                <a:solidFill>
                  <a:srgbClr val="2E3037"/>
                </a:solidFill>
              </a:rPr>
              <a:t>Tailored to learning style</a:t>
            </a:r>
            <a:endParaRPr b="1" sz="3000">
              <a:solidFill>
                <a:srgbClr val="2E3037"/>
              </a:solidFill>
            </a:endParaRPr>
          </a:p>
        </p:txBody>
      </p:sp>
      <p:sp>
        <p:nvSpPr>
          <p:cNvPr id="307" name="Google Shape;307;p39"/>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08" name="Google Shape;308;p39"/>
          <p:cNvSpPr txBox="1"/>
          <p:nvPr/>
        </p:nvSpPr>
        <p:spPr>
          <a:xfrm>
            <a:off x="1456875" y="1415425"/>
            <a:ext cx="7348500" cy="502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309" name="Google Shape;309;p39"/>
          <p:cNvPicPr preferRelativeResize="0"/>
          <p:nvPr/>
        </p:nvPicPr>
        <p:blipFill>
          <a:blip r:embed="rId3">
            <a:alphaModFix/>
          </a:blip>
          <a:stretch>
            <a:fillRect/>
          </a:stretch>
        </p:blipFill>
        <p:spPr>
          <a:xfrm>
            <a:off x="231000" y="1170577"/>
            <a:ext cx="5570526" cy="3138776"/>
          </a:xfrm>
          <a:prstGeom prst="rect">
            <a:avLst/>
          </a:prstGeom>
          <a:noFill/>
          <a:ln>
            <a:noFill/>
          </a:ln>
        </p:spPr>
      </p:pic>
      <p:pic>
        <p:nvPicPr>
          <p:cNvPr id="310" name="Google Shape;310;p39"/>
          <p:cNvPicPr preferRelativeResize="0"/>
          <p:nvPr/>
        </p:nvPicPr>
        <p:blipFill>
          <a:blip r:embed="rId4">
            <a:alphaModFix/>
          </a:blip>
          <a:stretch>
            <a:fillRect/>
          </a:stretch>
        </p:blipFill>
        <p:spPr>
          <a:xfrm>
            <a:off x="3280000" y="3458850"/>
            <a:ext cx="5614199" cy="3138775"/>
          </a:xfrm>
          <a:prstGeom prst="rect">
            <a:avLst/>
          </a:prstGeom>
          <a:noFill/>
          <a:ln>
            <a:noFill/>
          </a:ln>
        </p:spPr>
      </p:pic>
      <p:sp>
        <p:nvSpPr>
          <p:cNvPr id="311" name="Google Shape;311;p39"/>
          <p:cNvSpPr txBox="1"/>
          <p:nvPr/>
        </p:nvSpPr>
        <p:spPr>
          <a:xfrm>
            <a:off x="497475" y="6052575"/>
            <a:ext cx="2487300" cy="42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https://www.youtube.com/watch?v=MboxdG2EZA0</a:t>
            </a:r>
            <a:endParaRPr/>
          </a:p>
        </p:txBody>
      </p:sp>
      <p:sp>
        <p:nvSpPr>
          <p:cNvPr id="312" name="Google Shape;312;p39"/>
          <p:cNvSpPr txBox="1"/>
          <p:nvPr/>
        </p:nvSpPr>
        <p:spPr>
          <a:xfrm>
            <a:off x="6218550" y="1170600"/>
            <a:ext cx="2304600" cy="55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https://www.youtube.com/watch?v=25HLKjIZA2Y</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6" name="Shape 316"/>
        <p:cNvGrpSpPr/>
        <p:nvPr/>
      </p:nvGrpSpPr>
      <p:grpSpPr>
        <a:xfrm>
          <a:off x="0" y="0"/>
          <a:ext cx="0" cy="0"/>
          <a:chOff x="0" y="0"/>
          <a:chExt cx="0" cy="0"/>
        </a:xfrm>
      </p:grpSpPr>
      <p:sp>
        <p:nvSpPr>
          <p:cNvPr id="317" name="Google Shape;317;p40"/>
          <p:cNvSpPr/>
          <p:nvPr/>
        </p:nvSpPr>
        <p:spPr>
          <a:xfrm>
            <a:off x="-318125" y="2204550"/>
            <a:ext cx="2448900" cy="2448900"/>
          </a:xfrm>
          <a:prstGeom prst="ellipse">
            <a:avLst/>
          </a:prstGeom>
          <a:solidFill>
            <a:srgbClr val="39C0BA"/>
          </a:solidFill>
          <a:ln cap="flat" cmpd="sng" w="28575">
            <a:solidFill>
              <a:srgbClr val="2E30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40"/>
          <p:cNvSpPr txBox="1"/>
          <p:nvPr>
            <p:ph idx="4294967295" type="ctrTitle"/>
          </p:nvPr>
        </p:nvSpPr>
        <p:spPr>
          <a:xfrm>
            <a:off x="2430050" y="2655750"/>
            <a:ext cx="6311700" cy="1546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6000"/>
              <a:t>Teach How to Assess Quality of Health Websites</a:t>
            </a:r>
            <a:endParaRPr sz="6000"/>
          </a:p>
        </p:txBody>
      </p:sp>
      <p:sp>
        <p:nvSpPr>
          <p:cNvPr id="319" name="Google Shape;319;p40"/>
          <p:cNvSpPr txBox="1"/>
          <p:nvPr>
            <p:ph idx="4294967295" type="subTitle"/>
          </p:nvPr>
        </p:nvSpPr>
        <p:spPr>
          <a:xfrm>
            <a:off x="2430050" y="5002775"/>
            <a:ext cx="6028200" cy="1370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A set of criteria versus one or two indicators is the best strategy according to the evidence available.</a:t>
            </a:r>
            <a:endParaRPr sz="2400"/>
          </a:p>
        </p:txBody>
      </p:sp>
      <p:sp>
        <p:nvSpPr>
          <p:cNvPr id="320" name="Google Shape;320;p40"/>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pSp>
        <p:nvGrpSpPr>
          <p:cNvPr id="321" name="Google Shape;321;p40"/>
          <p:cNvGrpSpPr/>
          <p:nvPr/>
        </p:nvGrpSpPr>
        <p:grpSpPr>
          <a:xfrm>
            <a:off x="212682" y="2651407"/>
            <a:ext cx="1387300" cy="1286954"/>
            <a:chOff x="5972700" y="2330200"/>
            <a:chExt cx="411625" cy="387275"/>
          </a:xfrm>
        </p:grpSpPr>
        <p:sp>
          <p:nvSpPr>
            <p:cNvPr id="322" name="Google Shape;322;p40"/>
            <p:cNvSpPr/>
            <p:nvPr/>
          </p:nvSpPr>
          <p:spPr>
            <a:xfrm>
              <a:off x="5972700" y="2476950"/>
              <a:ext cx="98050" cy="219825"/>
            </a:xfrm>
            <a:custGeom>
              <a:rect b="b" l="l" r="r" t="t"/>
              <a:pathLst>
                <a:path extrusionOk="0" fill="none" h="8793" w="3922">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40"/>
            <p:cNvSpPr/>
            <p:nvPr/>
          </p:nvSpPr>
          <p:spPr>
            <a:xfrm>
              <a:off x="6078025" y="2330200"/>
              <a:ext cx="306300" cy="387275"/>
            </a:xfrm>
            <a:custGeom>
              <a:rect b="b" l="l" r="r" t="t"/>
              <a:pathLst>
                <a:path extrusionOk="0" fill="none" h="15491" w="12252">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Google Shape;86;p14"/>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rgbClr val="39C0BA"/>
                </a:solidFill>
              </a:rPr>
              <a:t>‹#›</a:t>
            </a:fld>
            <a:endParaRPr>
              <a:solidFill>
                <a:srgbClr val="39C0BA"/>
              </a:solidFill>
            </a:endParaRPr>
          </a:p>
        </p:txBody>
      </p:sp>
      <p:sp>
        <p:nvSpPr>
          <p:cNvPr id="87" name="Google Shape;87;p14"/>
          <p:cNvSpPr txBox="1"/>
          <p:nvPr/>
        </p:nvSpPr>
        <p:spPr>
          <a:xfrm>
            <a:off x="1409900" y="1656175"/>
            <a:ext cx="7113300" cy="396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rgbClr val="FFFFFF"/>
                </a:solidFill>
              </a:rPr>
              <a:t>Background</a:t>
            </a:r>
            <a:endParaRPr sz="3000">
              <a:solidFill>
                <a:srgbClr val="FFFFFF"/>
              </a:solidFill>
            </a:endParaRPr>
          </a:p>
          <a:p>
            <a:pPr indent="0" lvl="0" marL="0" rtl="0" algn="l">
              <a:spcBef>
                <a:spcPts val="0"/>
              </a:spcBef>
              <a:spcAft>
                <a:spcPts val="0"/>
              </a:spcAft>
              <a:buNone/>
            </a:pPr>
            <a:r>
              <a:t/>
            </a:r>
            <a:endParaRPr sz="3000">
              <a:solidFill>
                <a:srgbClr val="FFFFFF"/>
              </a:solidFill>
            </a:endParaRPr>
          </a:p>
          <a:p>
            <a:pPr indent="0" lvl="0" marL="0" rtl="0" algn="l">
              <a:spcBef>
                <a:spcPts val="0"/>
              </a:spcBef>
              <a:spcAft>
                <a:spcPts val="0"/>
              </a:spcAft>
              <a:buNone/>
            </a:pPr>
            <a:r>
              <a:rPr lang="en" sz="3000">
                <a:solidFill>
                  <a:srgbClr val="FFFFFF"/>
                </a:solidFill>
              </a:rPr>
              <a:t>Setting</a:t>
            </a:r>
            <a:endParaRPr sz="3000">
              <a:solidFill>
                <a:srgbClr val="FFFFFF"/>
              </a:solidFill>
            </a:endParaRPr>
          </a:p>
          <a:p>
            <a:pPr indent="0" lvl="0" marL="0" rtl="0" algn="l">
              <a:spcBef>
                <a:spcPts val="0"/>
              </a:spcBef>
              <a:spcAft>
                <a:spcPts val="0"/>
              </a:spcAft>
              <a:buNone/>
            </a:pPr>
            <a:r>
              <a:t/>
            </a:r>
            <a:endParaRPr sz="3000">
              <a:solidFill>
                <a:srgbClr val="FFFFFF"/>
              </a:solidFill>
            </a:endParaRPr>
          </a:p>
          <a:p>
            <a:pPr indent="0" lvl="0" marL="0" rtl="0" algn="l">
              <a:spcBef>
                <a:spcPts val="0"/>
              </a:spcBef>
              <a:spcAft>
                <a:spcPts val="0"/>
              </a:spcAft>
              <a:buNone/>
            </a:pPr>
            <a:r>
              <a:rPr lang="en" sz="3000">
                <a:solidFill>
                  <a:srgbClr val="FFFFFF"/>
                </a:solidFill>
              </a:rPr>
              <a:t>Methods</a:t>
            </a:r>
            <a:endParaRPr sz="3000">
              <a:solidFill>
                <a:srgbClr val="FFFFFF"/>
              </a:solidFill>
            </a:endParaRPr>
          </a:p>
          <a:p>
            <a:pPr indent="0" lvl="0" marL="0" rtl="0" algn="l">
              <a:spcBef>
                <a:spcPts val="0"/>
              </a:spcBef>
              <a:spcAft>
                <a:spcPts val="0"/>
              </a:spcAft>
              <a:buNone/>
            </a:pPr>
            <a:r>
              <a:t/>
            </a:r>
            <a:endParaRPr sz="3000">
              <a:solidFill>
                <a:srgbClr val="FFFFFF"/>
              </a:solidFill>
            </a:endParaRPr>
          </a:p>
          <a:p>
            <a:pPr indent="0" lvl="0" marL="0" rtl="0" algn="l">
              <a:spcBef>
                <a:spcPts val="0"/>
              </a:spcBef>
              <a:spcAft>
                <a:spcPts val="0"/>
              </a:spcAft>
              <a:buNone/>
            </a:pPr>
            <a:r>
              <a:rPr lang="en" sz="3000">
                <a:solidFill>
                  <a:srgbClr val="FFFFFF"/>
                </a:solidFill>
              </a:rPr>
              <a:t>Results</a:t>
            </a:r>
            <a:endParaRPr sz="3000">
              <a:solidFill>
                <a:srgbClr val="FFFFFF"/>
              </a:solidFill>
            </a:endParaRPr>
          </a:p>
          <a:p>
            <a:pPr indent="0" lvl="0" marL="0" rtl="0" algn="l">
              <a:spcBef>
                <a:spcPts val="0"/>
              </a:spcBef>
              <a:spcAft>
                <a:spcPts val="0"/>
              </a:spcAft>
              <a:buNone/>
            </a:pPr>
            <a:r>
              <a:t/>
            </a:r>
            <a:endParaRPr sz="3000">
              <a:solidFill>
                <a:srgbClr val="FFFFFF"/>
              </a:solidFill>
            </a:endParaRPr>
          </a:p>
          <a:p>
            <a:pPr indent="0" lvl="0" marL="0" rtl="0" algn="l">
              <a:spcBef>
                <a:spcPts val="0"/>
              </a:spcBef>
              <a:spcAft>
                <a:spcPts val="0"/>
              </a:spcAft>
              <a:buNone/>
            </a:pPr>
            <a:r>
              <a:rPr lang="en" sz="3000">
                <a:solidFill>
                  <a:srgbClr val="FFFFFF"/>
                </a:solidFill>
              </a:rPr>
              <a:t>Recommendations</a:t>
            </a:r>
            <a:endParaRPr sz="3000">
              <a:solidFill>
                <a:srgbClr val="FFFFFF"/>
              </a:solidFill>
            </a:endParaRPr>
          </a:p>
        </p:txBody>
      </p:sp>
      <p:sp>
        <p:nvSpPr>
          <p:cNvPr id="88" name="Google Shape;88;p14"/>
          <p:cNvSpPr txBox="1"/>
          <p:nvPr>
            <p:ph type="title"/>
          </p:nvPr>
        </p:nvSpPr>
        <p:spPr>
          <a:xfrm>
            <a:off x="1143000" y="735950"/>
            <a:ext cx="6858000" cy="459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3000">
                <a:solidFill>
                  <a:srgbClr val="39C0BA"/>
                </a:solidFill>
              </a:rPr>
              <a:t>OVERVIEW</a:t>
            </a:r>
            <a:endParaRPr>
              <a:solidFill>
                <a:srgbClr val="39C0BA"/>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7" name="Shape 327"/>
        <p:cNvGrpSpPr/>
        <p:nvPr/>
      </p:nvGrpSpPr>
      <p:grpSpPr>
        <a:xfrm>
          <a:off x="0" y="0"/>
          <a:ext cx="0" cy="0"/>
          <a:chOff x="0" y="0"/>
          <a:chExt cx="0" cy="0"/>
        </a:xfrm>
      </p:grpSpPr>
      <p:sp>
        <p:nvSpPr>
          <p:cNvPr id="328" name="Google Shape;328;p41"/>
          <p:cNvSpPr txBox="1"/>
          <p:nvPr>
            <p:ph idx="4294967295" type="ctrTitle"/>
          </p:nvPr>
        </p:nvSpPr>
        <p:spPr>
          <a:xfrm>
            <a:off x="1377875" y="136200"/>
            <a:ext cx="7254000" cy="852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3000">
                <a:solidFill>
                  <a:srgbClr val="2E3037"/>
                </a:solidFill>
              </a:rPr>
              <a:t>List of criteria</a:t>
            </a:r>
            <a:endParaRPr b="1" sz="3000">
              <a:solidFill>
                <a:srgbClr val="2E3037"/>
              </a:solidFill>
            </a:endParaRPr>
          </a:p>
        </p:txBody>
      </p:sp>
      <p:sp>
        <p:nvSpPr>
          <p:cNvPr id="329" name="Google Shape;329;p41"/>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30" name="Google Shape;330;p41"/>
          <p:cNvSpPr txBox="1"/>
          <p:nvPr/>
        </p:nvSpPr>
        <p:spPr>
          <a:xfrm>
            <a:off x="1243675" y="989100"/>
            <a:ext cx="7497600" cy="5525400"/>
          </a:xfrm>
          <a:prstGeom prst="rect">
            <a:avLst/>
          </a:prstGeom>
          <a:noFill/>
          <a:ln>
            <a:noFill/>
          </a:ln>
        </p:spPr>
        <p:txBody>
          <a:bodyPr anchorCtr="0" anchor="t" bIns="91425" lIns="91425" spcFirstLastPara="1" rIns="91425" wrap="square" tIns="91425">
            <a:noAutofit/>
          </a:bodyPr>
          <a:lstStyle/>
          <a:p>
            <a:pPr indent="-368300" lvl="0" marL="457200" rtl="0" algn="l">
              <a:lnSpc>
                <a:spcPct val="150000"/>
              </a:lnSpc>
              <a:spcBef>
                <a:spcPts val="0"/>
              </a:spcBef>
              <a:spcAft>
                <a:spcPts val="0"/>
              </a:spcAft>
              <a:buSzPts val="2200"/>
              <a:buFont typeface="Quicksand"/>
              <a:buChar char="❏"/>
            </a:pPr>
            <a:r>
              <a:rPr b="1" lang="en" sz="2200">
                <a:latin typeface="Quicksand"/>
                <a:ea typeface="Quicksand"/>
                <a:cs typeface="Quicksand"/>
                <a:sym typeface="Quicksand"/>
              </a:rPr>
              <a:t>Who is sponsoring the information?</a:t>
            </a:r>
            <a:endParaRPr b="1" sz="2200">
              <a:latin typeface="Quicksand"/>
              <a:ea typeface="Quicksand"/>
              <a:cs typeface="Quicksand"/>
              <a:sym typeface="Quicksand"/>
            </a:endParaRPr>
          </a:p>
          <a:p>
            <a:pPr indent="-368300" lvl="0" marL="457200" rtl="0" algn="l">
              <a:lnSpc>
                <a:spcPct val="150000"/>
              </a:lnSpc>
              <a:spcBef>
                <a:spcPts val="0"/>
              </a:spcBef>
              <a:spcAft>
                <a:spcPts val="0"/>
              </a:spcAft>
              <a:buSzPts val="2200"/>
              <a:buFont typeface="Quicksand"/>
              <a:buChar char="❏"/>
            </a:pPr>
            <a:r>
              <a:rPr b="1" lang="en" sz="2200">
                <a:latin typeface="Quicksand"/>
                <a:ea typeface="Quicksand"/>
                <a:cs typeface="Quicksand"/>
                <a:sym typeface="Quicksand"/>
              </a:rPr>
              <a:t>Who is authoring the information?</a:t>
            </a:r>
            <a:endParaRPr b="1" sz="2200">
              <a:latin typeface="Quicksand"/>
              <a:ea typeface="Quicksand"/>
              <a:cs typeface="Quicksand"/>
              <a:sym typeface="Quicksand"/>
            </a:endParaRPr>
          </a:p>
          <a:p>
            <a:pPr indent="-368300" lvl="0" marL="457200" rtl="0" algn="l">
              <a:lnSpc>
                <a:spcPct val="150000"/>
              </a:lnSpc>
              <a:spcBef>
                <a:spcPts val="0"/>
              </a:spcBef>
              <a:spcAft>
                <a:spcPts val="0"/>
              </a:spcAft>
              <a:buSzPts val="2200"/>
              <a:buFont typeface="Quicksand"/>
              <a:buChar char="❏"/>
            </a:pPr>
            <a:r>
              <a:rPr b="1" lang="en" sz="2200">
                <a:latin typeface="Quicksand"/>
                <a:ea typeface="Quicksand"/>
                <a:cs typeface="Quicksand"/>
                <a:sym typeface="Quicksand"/>
              </a:rPr>
              <a:t>Is there reliable contact information?</a:t>
            </a:r>
            <a:endParaRPr b="1" sz="2200">
              <a:latin typeface="Quicksand"/>
              <a:ea typeface="Quicksand"/>
              <a:cs typeface="Quicksand"/>
              <a:sym typeface="Quicksand"/>
            </a:endParaRPr>
          </a:p>
          <a:p>
            <a:pPr indent="-368300" lvl="0" marL="457200" rtl="0" algn="l">
              <a:lnSpc>
                <a:spcPct val="150000"/>
              </a:lnSpc>
              <a:spcBef>
                <a:spcPts val="0"/>
              </a:spcBef>
              <a:spcAft>
                <a:spcPts val="0"/>
              </a:spcAft>
              <a:buSzPts val="2200"/>
              <a:buFont typeface="Quicksand"/>
              <a:buChar char="❏"/>
            </a:pPr>
            <a:r>
              <a:rPr b="1" lang="en" sz="2200">
                <a:latin typeface="Quicksand"/>
                <a:ea typeface="Quicksand"/>
                <a:cs typeface="Quicksand"/>
                <a:sym typeface="Quicksand"/>
              </a:rPr>
              <a:t>Does the information appear biased?</a:t>
            </a:r>
            <a:endParaRPr b="1" sz="2200">
              <a:latin typeface="Quicksand"/>
              <a:ea typeface="Quicksand"/>
              <a:cs typeface="Quicksand"/>
              <a:sym typeface="Quicksand"/>
            </a:endParaRPr>
          </a:p>
          <a:p>
            <a:pPr indent="-368300" lvl="0" marL="457200" rtl="0" algn="l">
              <a:lnSpc>
                <a:spcPct val="150000"/>
              </a:lnSpc>
              <a:spcBef>
                <a:spcPts val="0"/>
              </a:spcBef>
              <a:spcAft>
                <a:spcPts val="0"/>
              </a:spcAft>
              <a:buSzPts val="2200"/>
              <a:buFont typeface="Quicksand"/>
              <a:buChar char="❏"/>
            </a:pPr>
            <a:r>
              <a:rPr b="1" lang="en" sz="2200">
                <a:latin typeface="Quicksand"/>
                <a:ea typeface="Quicksand"/>
                <a:cs typeface="Quicksand"/>
                <a:sym typeface="Quicksand"/>
              </a:rPr>
              <a:t>Can you verify that the information is accurate?</a:t>
            </a:r>
            <a:endParaRPr b="1" sz="2200">
              <a:latin typeface="Quicksand"/>
              <a:ea typeface="Quicksand"/>
              <a:cs typeface="Quicksand"/>
              <a:sym typeface="Quicksand"/>
            </a:endParaRPr>
          </a:p>
          <a:p>
            <a:pPr indent="-368300" lvl="0" marL="457200" rtl="0" algn="l">
              <a:lnSpc>
                <a:spcPct val="100000"/>
              </a:lnSpc>
              <a:spcBef>
                <a:spcPts val="0"/>
              </a:spcBef>
              <a:spcAft>
                <a:spcPts val="0"/>
              </a:spcAft>
              <a:buSzPts val="2200"/>
              <a:buFont typeface="Quicksand"/>
              <a:buChar char="❏"/>
            </a:pPr>
            <a:r>
              <a:rPr b="1" lang="en" sz="2200">
                <a:latin typeface="Quicksand"/>
                <a:ea typeface="Quicksand"/>
                <a:cs typeface="Quicksand"/>
                <a:sym typeface="Quicksand"/>
              </a:rPr>
              <a:t>Has the website been reviewed by qualified professionals?</a:t>
            </a:r>
            <a:endParaRPr b="1" sz="2200">
              <a:latin typeface="Quicksand"/>
              <a:ea typeface="Quicksand"/>
              <a:cs typeface="Quicksand"/>
              <a:sym typeface="Quicksand"/>
            </a:endParaRPr>
          </a:p>
          <a:p>
            <a:pPr indent="-368300" lvl="0" marL="457200" rtl="0" algn="l">
              <a:lnSpc>
                <a:spcPct val="150000"/>
              </a:lnSpc>
              <a:spcBef>
                <a:spcPts val="1000"/>
              </a:spcBef>
              <a:spcAft>
                <a:spcPts val="0"/>
              </a:spcAft>
              <a:buSzPts val="2200"/>
              <a:buFont typeface="Quicksand"/>
              <a:buChar char="❏"/>
            </a:pPr>
            <a:r>
              <a:rPr b="1" lang="en" sz="2200">
                <a:latin typeface="Quicksand"/>
                <a:ea typeface="Quicksand"/>
                <a:cs typeface="Quicksand"/>
                <a:sym typeface="Quicksand"/>
              </a:rPr>
              <a:t>Is the information up to date?</a:t>
            </a:r>
            <a:endParaRPr b="1" sz="2200">
              <a:latin typeface="Quicksand"/>
              <a:ea typeface="Quicksand"/>
              <a:cs typeface="Quicksand"/>
              <a:sym typeface="Quicksand"/>
            </a:endParaRPr>
          </a:p>
          <a:p>
            <a:pPr indent="-368300" lvl="0" marL="457200" rtl="0" algn="l">
              <a:lnSpc>
                <a:spcPct val="150000"/>
              </a:lnSpc>
              <a:spcBef>
                <a:spcPts val="0"/>
              </a:spcBef>
              <a:spcAft>
                <a:spcPts val="0"/>
              </a:spcAft>
              <a:buSzPts val="2200"/>
              <a:buFont typeface="Quicksand"/>
              <a:buChar char="❏"/>
            </a:pPr>
            <a:r>
              <a:rPr b="1" lang="en" sz="2200">
                <a:latin typeface="Quicksand"/>
                <a:ea typeface="Quicksand"/>
                <a:cs typeface="Quicksand"/>
                <a:sym typeface="Quicksand"/>
              </a:rPr>
              <a:t>Are there sufficient privacy protections in place?</a:t>
            </a:r>
            <a:endParaRPr b="1" sz="2200">
              <a:latin typeface="Quicksand"/>
              <a:ea typeface="Quicksand"/>
              <a:cs typeface="Quicksand"/>
              <a:sym typeface="Quicksand"/>
            </a:endParaRPr>
          </a:p>
          <a:p>
            <a:pPr indent="-368300" lvl="0" marL="457200" rtl="0" algn="l">
              <a:lnSpc>
                <a:spcPct val="100000"/>
              </a:lnSpc>
              <a:spcBef>
                <a:spcPts val="0"/>
              </a:spcBef>
              <a:spcAft>
                <a:spcPts val="0"/>
              </a:spcAft>
              <a:buSzPts val="2200"/>
              <a:buFont typeface="Quicksand"/>
              <a:buChar char="❏"/>
            </a:pPr>
            <a:r>
              <a:rPr b="1" lang="en" sz="2200">
                <a:latin typeface="Quicksand"/>
                <a:ea typeface="Quicksand"/>
                <a:cs typeface="Quicksand"/>
                <a:sym typeface="Quicksand"/>
              </a:rPr>
              <a:t>Does the website encourage medical advice from a professional?</a:t>
            </a:r>
            <a:endParaRPr b="1" sz="2200">
              <a:latin typeface="Quicksand"/>
              <a:ea typeface="Quicksand"/>
              <a:cs typeface="Quicksand"/>
              <a:sym typeface="Quicksan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4" name="Shape 334"/>
        <p:cNvGrpSpPr/>
        <p:nvPr/>
      </p:nvGrpSpPr>
      <p:grpSpPr>
        <a:xfrm>
          <a:off x="0" y="0"/>
          <a:ext cx="0" cy="0"/>
          <a:chOff x="0" y="0"/>
          <a:chExt cx="0" cy="0"/>
        </a:xfrm>
      </p:grpSpPr>
      <p:sp>
        <p:nvSpPr>
          <p:cNvPr id="335" name="Google Shape;335;p42"/>
          <p:cNvSpPr txBox="1"/>
          <p:nvPr>
            <p:ph idx="4294967295" type="ctrTitle"/>
          </p:nvPr>
        </p:nvSpPr>
        <p:spPr>
          <a:xfrm>
            <a:off x="1377875" y="265175"/>
            <a:ext cx="7254000" cy="905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3000">
                <a:solidFill>
                  <a:srgbClr val="2E3037"/>
                </a:solidFill>
              </a:rPr>
              <a:t>Evaluation templates &amp; resources</a:t>
            </a:r>
            <a:endParaRPr b="1" sz="3000">
              <a:solidFill>
                <a:srgbClr val="2E3037"/>
              </a:solidFill>
            </a:endParaRPr>
          </a:p>
        </p:txBody>
      </p:sp>
      <p:sp>
        <p:nvSpPr>
          <p:cNvPr id="336" name="Google Shape;336;p42"/>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37" name="Google Shape;337;p42"/>
          <p:cNvSpPr txBox="1"/>
          <p:nvPr/>
        </p:nvSpPr>
        <p:spPr>
          <a:xfrm>
            <a:off x="1172600" y="1646400"/>
            <a:ext cx="7568700" cy="483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u="sng">
                <a:solidFill>
                  <a:srgbClr val="FFFFFF"/>
                </a:solidFill>
                <a:latin typeface="Quicksand"/>
                <a:ea typeface="Quicksand"/>
                <a:cs typeface="Quicksand"/>
                <a:sym typeface="Quicksand"/>
                <a:hlinkClick r:id="rId3"/>
              </a:rPr>
              <a:t>Online Health Information Scorecard</a:t>
            </a:r>
            <a:endParaRPr b="1" sz="3000">
              <a:solidFill>
                <a:srgbClr val="FFFFFF"/>
              </a:solidFill>
              <a:latin typeface="Quicksand"/>
              <a:ea typeface="Quicksand"/>
              <a:cs typeface="Quicksand"/>
              <a:sym typeface="Quicksand"/>
            </a:endParaRPr>
          </a:p>
          <a:p>
            <a:pPr indent="0" lvl="0" marL="0" rtl="0" algn="l">
              <a:spcBef>
                <a:spcPts val="0"/>
              </a:spcBef>
              <a:spcAft>
                <a:spcPts val="0"/>
              </a:spcAft>
              <a:buNone/>
            </a:pPr>
            <a:r>
              <a:t/>
            </a:r>
            <a:endParaRPr b="1" sz="3000">
              <a:solidFill>
                <a:srgbClr val="FFFFFF"/>
              </a:solidFill>
              <a:latin typeface="Quicksand"/>
              <a:ea typeface="Quicksand"/>
              <a:cs typeface="Quicksand"/>
              <a:sym typeface="Quicksand"/>
            </a:endParaRPr>
          </a:p>
          <a:p>
            <a:pPr indent="0" lvl="0" marL="0" rtl="0" algn="l">
              <a:spcBef>
                <a:spcPts val="0"/>
              </a:spcBef>
              <a:spcAft>
                <a:spcPts val="0"/>
              </a:spcAft>
              <a:buNone/>
            </a:pPr>
            <a:r>
              <a:rPr b="1" lang="en" sz="3000" u="sng">
                <a:solidFill>
                  <a:srgbClr val="FFFFFF"/>
                </a:solidFill>
                <a:latin typeface="Quicksand"/>
                <a:ea typeface="Quicksand"/>
                <a:cs typeface="Quicksand"/>
                <a:sym typeface="Quicksand"/>
                <a:hlinkClick r:id="rId4"/>
              </a:rPr>
              <a:t>Tutorial: Evaluating Internet Health Information (16 min)</a:t>
            </a:r>
            <a:endParaRPr b="1" sz="3000">
              <a:solidFill>
                <a:srgbClr val="FFFFFF"/>
              </a:solidFill>
              <a:latin typeface="Quicksand"/>
              <a:ea typeface="Quicksand"/>
              <a:cs typeface="Quicksand"/>
              <a:sym typeface="Quicksand"/>
            </a:endParaRPr>
          </a:p>
          <a:p>
            <a:pPr indent="0" lvl="0" marL="0" rtl="0" algn="l">
              <a:spcBef>
                <a:spcPts val="0"/>
              </a:spcBef>
              <a:spcAft>
                <a:spcPts val="0"/>
              </a:spcAft>
              <a:buNone/>
            </a:pPr>
            <a:r>
              <a:t/>
            </a:r>
            <a:endParaRPr b="1" sz="3000">
              <a:solidFill>
                <a:srgbClr val="FFFFFF"/>
              </a:solidFill>
              <a:latin typeface="Quicksand"/>
              <a:ea typeface="Quicksand"/>
              <a:cs typeface="Quicksand"/>
              <a:sym typeface="Quicksand"/>
            </a:endParaRPr>
          </a:p>
          <a:p>
            <a:pPr indent="0" lvl="0" marL="0" rtl="0" algn="l">
              <a:spcBef>
                <a:spcPts val="0"/>
              </a:spcBef>
              <a:spcAft>
                <a:spcPts val="0"/>
              </a:spcAft>
              <a:buNone/>
            </a:pPr>
            <a:r>
              <a:rPr b="1" lang="en" sz="3000" u="sng">
                <a:solidFill>
                  <a:srgbClr val="FFFFFF"/>
                </a:solidFill>
                <a:latin typeface="Quicksand"/>
                <a:ea typeface="Quicksand"/>
                <a:cs typeface="Quicksand"/>
                <a:sym typeface="Quicksand"/>
                <a:hlinkClick r:id="rId5"/>
              </a:rPr>
              <a:t>Finding &amp; Evaluation Online Resources</a:t>
            </a:r>
            <a:endParaRPr b="1" sz="3000">
              <a:solidFill>
                <a:srgbClr val="FFFFFF"/>
              </a:solidFill>
              <a:latin typeface="Quicksand"/>
              <a:ea typeface="Quicksand"/>
              <a:cs typeface="Quicksand"/>
              <a:sym typeface="Quicksand"/>
            </a:endParaRPr>
          </a:p>
          <a:p>
            <a:pPr indent="0" lvl="0" marL="0" rtl="0" algn="l">
              <a:spcBef>
                <a:spcPts val="0"/>
              </a:spcBef>
              <a:spcAft>
                <a:spcPts val="0"/>
              </a:spcAft>
              <a:buNone/>
            </a:pPr>
            <a:r>
              <a:t/>
            </a:r>
            <a:endParaRPr b="1" sz="3000">
              <a:solidFill>
                <a:srgbClr val="FFFFFF"/>
              </a:solidFill>
              <a:latin typeface="Quicksand"/>
              <a:ea typeface="Quicksand"/>
              <a:cs typeface="Quicksand"/>
              <a:sym typeface="Quicksand"/>
            </a:endParaRPr>
          </a:p>
          <a:p>
            <a:pPr indent="0" lvl="0" marL="0" rtl="0" algn="l">
              <a:spcBef>
                <a:spcPts val="0"/>
              </a:spcBef>
              <a:spcAft>
                <a:spcPts val="0"/>
              </a:spcAft>
              <a:buNone/>
            </a:pPr>
            <a:r>
              <a:rPr b="1" lang="en" sz="3000" u="sng">
                <a:solidFill>
                  <a:srgbClr val="FFFFFF"/>
                </a:solidFill>
                <a:latin typeface="Quicksand"/>
                <a:ea typeface="Quicksand"/>
                <a:cs typeface="Quicksand"/>
                <a:sym typeface="Quicksand"/>
                <a:hlinkClick r:id="rId6"/>
              </a:rPr>
              <a:t>Trust It or Trash It?</a:t>
            </a:r>
            <a:endParaRPr b="1" sz="3000">
              <a:solidFill>
                <a:srgbClr val="FFFFFF"/>
              </a:solidFill>
              <a:latin typeface="Quicksand"/>
              <a:ea typeface="Quicksand"/>
              <a:cs typeface="Quicksand"/>
              <a:sym typeface="Quicksan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1" name="Shape 341"/>
        <p:cNvGrpSpPr/>
        <p:nvPr/>
      </p:nvGrpSpPr>
      <p:grpSpPr>
        <a:xfrm>
          <a:off x="0" y="0"/>
          <a:ext cx="0" cy="0"/>
          <a:chOff x="0" y="0"/>
          <a:chExt cx="0" cy="0"/>
        </a:xfrm>
      </p:grpSpPr>
      <p:sp>
        <p:nvSpPr>
          <p:cNvPr id="342" name="Google Shape;342;p43"/>
          <p:cNvSpPr txBox="1"/>
          <p:nvPr>
            <p:ph idx="4294967295" type="ctrTitle"/>
          </p:nvPr>
        </p:nvSpPr>
        <p:spPr>
          <a:xfrm>
            <a:off x="1377875" y="82900"/>
            <a:ext cx="7254000" cy="849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3000">
                <a:solidFill>
                  <a:srgbClr val="2E3037"/>
                </a:solidFill>
              </a:rPr>
              <a:t>Address the issue of advertisements</a:t>
            </a:r>
            <a:endParaRPr b="1" sz="3000">
              <a:solidFill>
                <a:srgbClr val="2E3037"/>
              </a:solidFill>
            </a:endParaRPr>
          </a:p>
        </p:txBody>
      </p:sp>
      <p:sp>
        <p:nvSpPr>
          <p:cNvPr id="343" name="Google Shape;343;p43"/>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44" name="Google Shape;344;p43"/>
          <p:cNvPicPr preferRelativeResize="0"/>
          <p:nvPr/>
        </p:nvPicPr>
        <p:blipFill>
          <a:blip r:embed="rId3">
            <a:alphaModFix/>
          </a:blip>
          <a:stretch>
            <a:fillRect/>
          </a:stretch>
        </p:blipFill>
        <p:spPr>
          <a:xfrm>
            <a:off x="247850" y="834050"/>
            <a:ext cx="5522450" cy="4634101"/>
          </a:xfrm>
          <a:prstGeom prst="rect">
            <a:avLst/>
          </a:prstGeom>
          <a:noFill/>
          <a:ln>
            <a:noFill/>
          </a:ln>
        </p:spPr>
      </p:pic>
      <p:pic>
        <p:nvPicPr>
          <p:cNvPr id="345" name="Google Shape;345;p43"/>
          <p:cNvPicPr preferRelativeResize="0"/>
          <p:nvPr/>
        </p:nvPicPr>
        <p:blipFill>
          <a:blip r:embed="rId4">
            <a:alphaModFix/>
          </a:blip>
          <a:stretch>
            <a:fillRect/>
          </a:stretch>
        </p:blipFill>
        <p:spPr>
          <a:xfrm>
            <a:off x="5078525" y="1258050"/>
            <a:ext cx="3705975" cy="1711900"/>
          </a:xfrm>
          <a:prstGeom prst="rect">
            <a:avLst/>
          </a:prstGeom>
          <a:noFill/>
          <a:ln cap="flat" cmpd="sng" w="28575">
            <a:solidFill>
              <a:srgbClr val="FF00FF"/>
            </a:solidFill>
            <a:prstDash val="solid"/>
            <a:round/>
            <a:headEnd len="sm" w="sm" type="none"/>
            <a:tailEnd len="sm" w="sm" type="none"/>
          </a:ln>
        </p:spPr>
      </p:pic>
      <p:pic>
        <p:nvPicPr>
          <p:cNvPr id="346" name="Google Shape;346;p43"/>
          <p:cNvPicPr preferRelativeResize="0"/>
          <p:nvPr/>
        </p:nvPicPr>
        <p:blipFill>
          <a:blip r:embed="rId5">
            <a:alphaModFix/>
          </a:blip>
          <a:stretch>
            <a:fillRect/>
          </a:stretch>
        </p:blipFill>
        <p:spPr>
          <a:xfrm>
            <a:off x="3548225" y="5021525"/>
            <a:ext cx="4793825" cy="1783500"/>
          </a:xfrm>
          <a:prstGeom prst="rect">
            <a:avLst/>
          </a:prstGeom>
          <a:noFill/>
          <a:ln cap="flat" cmpd="sng" w="28575">
            <a:solidFill>
              <a:srgbClr val="0000FF"/>
            </a:solidFill>
            <a:prstDash val="solid"/>
            <a:round/>
            <a:headEnd len="sm" w="sm" type="none"/>
            <a:tailEnd len="sm" w="sm" type="none"/>
          </a:ln>
        </p:spPr>
      </p:pic>
      <p:pic>
        <p:nvPicPr>
          <p:cNvPr id="347" name="Google Shape;347;p43"/>
          <p:cNvPicPr preferRelativeResize="0"/>
          <p:nvPr/>
        </p:nvPicPr>
        <p:blipFill>
          <a:blip r:embed="rId6">
            <a:alphaModFix/>
          </a:blip>
          <a:stretch>
            <a:fillRect/>
          </a:stretch>
        </p:blipFill>
        <p:spPr>
          <a:xfrm>
            <a:off x="2618550" y="6509813"/>
            <a:ext cx="781050" cy="276225"/>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1" name="Shape 351"/>
        <p:cNvGrpSpPr/>
        <p:nvPr/>
      </p:nvGrpSpPr>
      <p:grpSpPr>
        <a:xfrm>
          <a:off x="0" y="0"/>
          <a:ext cx="0" cy="0"/>
          <a:chOff x="0" y="0"/>
          <a:chExt cx="0" cy="0"/>
        </a:xfrm>
      </p:grpSpPr>
      <p:sp>
        <p:nvSpPr>
          <p:cNvPr id="352" name="Google Shape;352;p44"/>
          <p:cNvSpPr/>
          <p:nvPr/>
        </p:nvSpPr>
        <p:spPr>
          <a:xfrm>
            <a:off x="-318125" y="2204550"/>
            <a:ext cx="2448900" cy="2448900"/>
          </a:xfrm>
          <a:prstGeom prst="ellipse">
            <a:avLst/>
          </a:prstGeom>
          <a:solidFill>
            <a:srgbClr val="39C0BA"/>
          </a:solidFill>
          <a:ln cap="flat" cmpd="sng" w="28575">
            <a:solidFill>
              <a:srgbClr val="2E30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44"/>
          <p:cNvSpPr txBox="1"/>
          <p:nvPr>
            <p:ph idx="4294967295" type="ctrTitle"/>
          </p:nvPr>
        </p:nvSpPr>
        <p:spPr>
          <a:xfrm>
            <a:off x="2430050" y="2655750"/>
            <a:ext cx="6311700" cy="1546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5200"/>
              <a:t>Partner with Experts to Maximize Education Efforts</a:t>
            </a:r>
            <a:endParaRPr sz="5200"/>
          </a:p>
        </p:txBody>
      </p:sp>
      <p:sp>
        <p:nvSpPr>
          <p:cNvPr id="354" name="Google Shape;354;p44"/>
          <p:cNvSpPr txBox="1"/>
          <p:nvPr>
            <p:ph idx="4294967295" type="subTitle"/>
          </p:nvPr>
        </p:nvSpPr>
        <p:spPr>
          <a:xfrm>
            <a:off x="2430050" y="5002775"/>
            <a:ext cx="6028200" cy="1370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Widespread education is the best way to impart knowledge to online health consumers, preventing the spread of incorrect and dangerous information.</a:t>
            </a:r>
            <a:endParaRPr sz="2400"/>
          </a:p>
        </p:txBody>
      </p:sp>
      <p:sp>
        <p:nvSpPr>
          <p:cNvPr id="355" name="Google Shape;355;p44"/>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pSp>
        <p:nvGrpSpPr>
          <p:cNvPr id="356" name="Google Shape;356;p44"/>
          <p:cNvGrpSpPr/>
          <p:nvPr/>
        </p:nvGrpSpPr>
        <p:grpSpPr>
          <a:xfrm>
            <a:off x="191332" y="2779103"/>
            <a:ext cx="1429981" cy="1299808"/>
            <a:chOff x="5233525" y="4954450"/>
            <a:chExt cx="538275" cy="516350"/>
          </a:xfrm>
        </p:grpSpPr>
        <p:sp>
          <p:nvSpPr>
            <p:cNvPr id="357" name="Google Shape;357;p44"/>
            <p:cNvSpPr/>
            <p:nvPr/>
          </p:nvSpPr>
          <p:spPr>
            <a:xfrm>
              <a:off x="5637825" y="4954450"/>
              <a:ext cx="89525" cy="89525"/>
            </a:xfrm>
            <a:custGeom>
              <a:rect b="b" l="l" r="r" t="t"/>
              <a:pathLst>
                <a:path extrusionOk="0" fill="none" h="3581" w="3581">
                  <a:moveTo>
                    <a:pt x="1023" y="3410"/>
                  </a:moveTo>
                  <a:lnTo>
                    <a:pt x="1023" y="3410"/>
                  </a:lnTo>
                  <a:lnTo>
                    <a:pt x="1193" y="3483"/>
                  </a:lnTo>
                  <a:lnTo>
                    <a:pt x="1388" y="3532"/>
                  </a:lnTo>
                  <a:lnTo>
                    <a:pt x="1583" y="3556"/>
                  </a:lnTo>
                  <a:lnTo>
                    <a:pt x="1778" y="3581"/>
                  </a:lnTo>
                  <a:lnTo>
                    <a:pt x="1778" y="3581"/>
                  </a:lnTo>
                  <a:lnTo>
                    <a:pt x="1973" y="3556"/>
                  </a:lnTo>
                  <a:lnTo>
                    <a:pt x="2143" y="3532"/>
                  </a:lnTo>
                  <a:lnTo>
                    <a:pt x="2314" y="3508"/>
                  </a:lnTo>
                  <a:lnTo>
                    <a:pt x="2484" y="3435"/>
                  </a:lnTo>
                  <a:lnTo>
                    <a:pt x="2630" y="3361"/>
                  </a:lnTo>
                  <a:lnTo>
                    <a:pt x="2776" y="3264"/>
                  </a:lnTo>
                  <a:lnTo>
                    <a:pt x="2923" y="3167"/>
                  </a:lnTo>
                  <a:lnTo>
                    <a:pt x="3044" y="3045"/>
                  </a:lnTo>
                  <a:lnTo>
                    <a:pt x="3166" y="2923"/>
                  </a:lnTo>
                  <a:lnTo>
                    <a:pt x="3264" y="2801"/>
                  </a:lnTo>
                  <a:lnTo>
                    <a:pt x="3361" y="2631"/>
                  </a:lnTo>
                  <a:lnTo>
                    <a:pt x="3434" y="2485"/>
                  </a:lnTo>
                  <a:lnTo>
                    <a:pt x="3483" y="2314"/>
                  </a:lnTo>
                  <a:lnTo>
                    <a:pt x="3531" y="2144"/>
                  </a:lnTo>
                  <a:lnTo>
                    <a:pt x="3556" y="1973"/>
                  </a:lnTo>
                  <a:lnTo>
                    <a:pt x="3580" y="1803"/>
                  </a:lnTo>
                  <a:lnTo>
                    <a:pt x="3580" y="1803"/>
                  </a:lnTo>
                  <a:lnTo>
                    <a:pt x="3556" y="1608"/>
                  </a:lnTo>
                  <a:lnTo>
                    <a:pt x="3531" y="1437"/>
                  </a:lnTo>
                  <a:lnTo>
                    <a:pt x="3483" y="1267"/>
                  </a:lnTo>
                  <a:lnTo>
                    <a:pt x="3434" y="1096"/>
                  </a:lnTo>
                  <a:lnTo>
                    <a:pt x="3361" y="950"/>
                  </a:lnTo>
                  <a:lnTo>
                    <a:pt x="3264" y="804"/>
                  </a:lnTo>
                  <a:lnTo>
                    <a:pt x="3166" y="658"/>
                  </a:lnTo>
                  <a:lnTo>
                    <a:pt x="3044" y="536"/>
                  </a:lnTo>
                  <a:lnTo>
                    <a:pt x="2923" y="414"/>
                  </a:lnTo>
                  <a:lnTo>
                    <a:pt x="2776" y="317"/>
                  </a:lnTo>
                  <a:lnTo>
                    <a:pt x="2630" y="220"/>
                  </a:lnTo>
                  <a:lnTo>
                    <a:pt x="2484" y="147"/>
                  </a:lnTo>
                  <a:lnTo>
                    <a:pt x="2314" y="98"/>
                  </a:lnTo>
                  <a:lnTo>
                    <a:pt x="2143" y="49"/>
                  </a:lnTo>
                  <a:lnTo>
                    <a:pt x="1973" y="25"/>
                  </a:lnTo>
                  <a:lnTo>
                    <a:pt x="1778" y="0"/>
                  </a:lnTo>
                  <a:lnTo>
                    <a:pt x="1778" y="0"/>
                  </a:lnTo>
                  <a:lnTo>
                    <a:pt x="1607" y="25"/>
                  </a:lnTo>
                  <a:lnTo>
                    <a:pt x="1437" y="49"/>
                  </a:lnTo>
                  <a:lnTo>
                    <a:pt x="1266" y="98"/>
                  </a:lnTo>
                  <a:lnTo>
                    <a:pt x="1096" y="147"/>
                  </a:lnTo>
                  <a:lnTo>
                    <a:pt x="925" y="220"/>
                  </a:lnTo>
                  <a:lnTo>
                    <a:pt x="779" y="317"/>
                  </a:lnTo>
                  <a:lnTo>
                    <a:pt x="658" y="414"/>
                  </a:lnTo>
                  <a:lnTo>
                    <a:pt x="536" y="536"/>
                  </a:lnTo>
                  <a:lnTo>
                    <a:pt x="414" y="658"/>
                  </a:lnTo>
                  <a:lnTo>
                    <a:pt x="317" y="804"/>
                  </a:lnTo>
                  <a:lnTo>
                    <a:pt x="219" y="950"/>
                  </a:lnTo>
                  <a:lnTo>
                    <a:pt x="146" y="1096"/>
                  </a:lnTo>
                  <a:lnTo>
                    <a:pt x="73" y="1267"/>
                  </a:lnTo>
                  <a:lnTo>
                    <a:pt x="49" y="1437"/>
                  </a:lnTo>
                  <a:lnTo>
                    <a:pt x="24" y="1608"/>
                  </a:lnTo>
                  <a:lnTo>
                    <a:pt x="0" y="1803"/>
                  </a:lnTo>
                  <a:lnTo>
                    <a:pt x="0" y="1803"/>
                  </a:lnTo>
                  <a:lnTo>
                    <a:pt x="24" y="2071"/>
                  </a:lnTo>
                  <a:lnTo>
                    <a:pt x="97" y="2339"/>
                  </a:lnTo>
                  <a:lnTo>
                    <a:pt x="195" y="2582"/>
                  </a:lnTo>
                  <a:lnTo>
                    <a:pt x="317" y="280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44"/>
            <p:cNvSpPr/>
            <p:nvPr/>
          </p:nvSpPr>
          <p:spPr>
            <a:xfrm>
              <a:off x="5323025" y="4980625"/>
              <a:ext cx="88925" cy="88925"/>
            </a:xfrm>
            <a:custGeom>
              <a:rect b="b" l="l" r="r" t="t"/>
              <a:pathLst>
                <a:path extrusionOk="0" fill="none" h="3557" w="3557">
                  <a:moveTo>
                    <a:pt x="3191" y="2850"/>
                  </a:moveTo>
                  <a:lnTo>
                    <a:pt x="3191" y="2850"/>
                  </a:lnTo>
                  <a:lnTo>
                    <a:pt x="3313" y="2680"/>
                  </a:lnTo>
                  <a:lnTo>
                    <a:pt x="3410" y="2509"/>
                  </a:lnTo>
                  <a:lnTo>
                    <a:pt x="3483" y="2314"/>
                  </a:lnTo>
                  <a:lnTo>
                    <a:pt x="3532" y="2095"/>
                  </a:lnTo>
                  <a:lnTo>
                    <a:pt x="3532" y="2095"/>
                  </a:lnTo>
                  <a:lnTo>
                    <a:pt x="3556" y="1925"/>
                  </a:lnTo>
                  <a:lnTo>
                    <a:pt x="3556" y="1730"/>
                  </a:lnTo>
                  <a:lnTo>
                    <a:pt x="3556" y="1559"/>
                  </a:lnTo>
                  <a:lnTo>
                    <a:pt x="3508" y="1389"/>
                  </a:lnTo>
                  <a:lnTo>
                    <a:pt x="3459" y="1218"/>
                  </a:lnTo>
                  <a:lnTo>
                    <a:pt x="3410" y="1072"/>
                  </a:lnTo>
                  <a:lnTo>
                    <a:pt x="3337" y="902"/>
                  </a:lnTo>
                  <a:lnTo>
                    <a:pt x="3240" y="756"/>
                  </a:lnTo>
                  <a:lnTo>
                    <a:pt x="3142" y="634"/>
                  </a:lnTo>
                  <a:lnTo>
                    <a:pt x="3021" y="512"/>
                  </a:lnTo>
                  <a:lnTo>
                    <a:pt x="2899" y="390"/>
                  </a:lnTo>
                  <a:lnTo>
                    <a:pt x="2753" y="293"/>
                  </a:lnTo>
                  <a:lnTo>
                    <a:pt x="2606" y="196"/>
                  </a:lnTo>
                  <a:lnTo>
                    <a:pt x="2436" y="122"/>
                  </a:lnTo>
                  <a:lnTo>
                    <a:pt x="2266" y="74"/>
                  </a:lnTo>
                  <a:lnTo>
                    <a:pt x="2095" y="25"/>
                  </a:lnTo>
                  <a:lnTo>
                    <a:pt x="2095" y="25"/>
                  </a:lnTo>
                  <a:lnTo>
                    <a:pt x="1925" y="1"/>
                  </a:lnTo>
                  <a:lnTo>
                    <a:pt x="1730" y="1"/>
                  </a:lnTo>
                  <a:lnTo>
                    <a:pt x="1559" y="1"/>
                  </a:lnTo>
                  <a:lnTo>
                    <a:pt x="1389" y="25"/>
                  </a:lnTo>
                  <a:lnTo>
                    <a:pt x="1218" y="74"/>
                  </a:lnTo>
                  <a:lnTo>
                    <a:pt x="1072" y="147"/>
                  </a:lnTo>
                  <a:lnTo>
                    <a:pt x="902" y="220"/>
                  </a:lnTo>
                  <a:lnTo>
                    <a:pt x="756" y="317"/>
                  </a:lnTo>
                  <a:lnTo>
                    <a:pt x="634" y="415"/>
                  </a:lnTo>
                  <a:lnTo>
                    <a:pt x="512" y="537"/>
                  </a:lnTo>
                  <a:lnTo>
                    <a:pt x="390" y="658"/>
                  </a:lnTo>
                  <a:lnTo>
                    <a:pt x="293" y="804"/>
                  </a:lnTo>
                  <a:lnTo>
                    <a:pt x="195" y="951"/>
                  </a:lnTo>
                  <a:lnTo>
                    <a:pt x="122" y="1097"/>
                  </a:lnTo>
                  <a:lnTo>
                    <a:pt x="74" y="1267"/>
                  </a:lnTo>
                  <a:lnTo>
                    <a:pt x="25" y="1462"/>
                  </a:lnTo>
                  <a:lnTo>
                    <a:pt x="25" y="1462"/>
                  </a:lnTo>
                  <a:lnTo>
                    <a:pt x="1" y="1633"/>
                  </a:lnTo>
                  <a:lnTo>
                    <a:pt x="1" y="1803"/>
                  </a:lnTo>
                  <a:lnTo>
                    <a:pt x="1" y="1998"/>
                  </a:lnTo>
                  <a:lnTo>
                    <a:pt x="25" y="2168"/>
                  </a:lnTo>
                  <a:lnTo>
                    <a:pt x="74" y="2339"/>
                  </a:lnTo>
                  <a:lnTo>
                    <a:pt x="147" y="2485"/>
                  </a:lnTo>
                  <a:lnTo>
                    <a:pt x="220" y="2655"/>
                  </a:lnTo>
                  <a:lnTo>
                    <a:pt x="317" y="2777"/>
                  </a:lnTo>
                  <a:lnTo>
                    <a:pt x="415" y="2923"/>
                  </a:lnTo>
                  <a:lnTo>
                    <a:pt x="536" y="3045"/>
                  </a:lnTo>
                  <a:lnTo>
                    <a:pt x="658" y="3167"/>
                  </a:lnTo>
                  <a:lnTo>
                    <a:pt x="804" y="3264"/>
                  </a:lnTo>
                  <a:lnTo>
                    <a:pt x="950" y="3362"/>
                  </a:lnTo>
                  <a:lnTo>
                    <a:pt x="1096" y="3435"/>
                  </a:lnTo>
                  <a:lnTo>
                    <a:pt x="1267" y="3483"/>
                  </a:lnTo>
                  <a:lnTo>
                    <a:pt x="1462" y="3532"/>
                  </a:lnTo>
                  <a:lnTo>
                    <a:pt x="1462" y="3532"/>
                  </a:lnTo>
                  <a:lnTo>
                    <a:pt x="1705" y="3557"/>
                  </a:lnTo>
                  <a:lnTo>
                    <a:pt x="1973" y="3557"/>
                  </a:lnTo>
                  <a:lnTo>
                    <a:pt x="2217" y="3508"/>
                  </a:lnTo>
                  <a:lnTo>
                    <a:pt x="2460" y="3435"/>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44"/>
            <p:cNvSpPr/>
            <p:nvPr/>
          </p:nvSpPr>
          <p:spPr>
            <a:xfrm>
              <a:off x="5233525" y="5255225"/>
              <a:ext cx="89525" cy="89525"/>
            </a:xfrm>
            <a:custGeom>
              <a:rect b="b" l="l" r="r" t="t"/>
              <a:pathLst>
                <a:path extrusionOk="0" fill="none" h="3581" w="3581">
                  <a:moveTo>
                    <a:pt x="3215" y="707"/>
                  </a:moveTo>
                  <a:lnTo>
                    <a:pt x="3215" y="707"/>
                  </a:lnTo>
                  <a:lnTo>
                    <a:pt x="3093" y="585"/>
                  </a:lnTo>
                  <a:lnTo>
                    <a:pt x="2972" y="464"/>
                  </a:lnTo>
                  <a:lnTo>
                    <a:pt x="2850" y="342"/>
                  </a:lnTo>
                  <a:lnTo>
                    <a:pt x="2679" y="244"/>
                  </a:lnTo>
                  <a:lnTo>
                    <a:pt x="2679" y="244"/>
                  </a:lnTo>
                  <a:lnTo>
                    <a:pt x="2533" y="171"/>
                  </a:lnTo>
                  <a:lnTo>
                    <a:pt x="2363" y="98"/>
                  </a:lnTo>
                  <a:lnTo>
                    <a:pt x="2192" y="50"/>
                  </a:lnTo>
                  <a:lnTo>
                    <a:pt x="2022" y="25"/>
                  </a:lnTo>
                  <a:lnTo>
                    <a:pt x="1851" y="1"/>
                  </a:lnTo>
                  <a:lnTo>
                    <a:pt x="1681" y="25"/>
                  </a:lnTo>
                  <a:lnTo>
                    <a:pt x="1510" y="25"/>
                  </a:lnTo>
                  <a:lnTo>
                    <a:pt x="1340" y="74"/>
                  </a:lnTo>
                  <a:lnTo>
                    <a:pt x="1169" y="123"/>
                  </a:lnTo>
                  <a:lnTo>
                    <a:pt x="1023" y="196"/>
                  </a:lnTo>
                  <a:lnTo>
                    <a:pt x="877" y="269"/>
                  </a:lnTo>
                  <a:lnTo>
                    <a:pt x="731" y="366"/>
                  </a:lnTo>
                  <a:lnTo>
                    <a:pt x="585" y="488"/>
                  </a:lnTo>
                  <a:lnTo>
                    <a:pt x="463" y="610"/>
                  </a:lnTo>
                  <a:lnTo>
                    <a:pt x="341" y="731"/>
                  </a:lnTo>
                  <a:lnTo>
                    <a:pt x="244" y="902"/>
                  </a:lnTo>
                  <a:lnTo>
                    <a:pt x="244" y="902"/>
                  </a:lnTo>
                  <a:lnTo>
                    <a:pt x="171" y="1048"/>
                  </a:lnTo>
                  <a:lnTo>
                    <a:pt x="98" y="1219"/>
                  </a:lnTo>
                  <a:lnTo>
                    <a:pt x="49" y="1389"/>
                  </a:lnTo>
                  <a:lnTo>
                    <a:pt x="25" y="1560"/>
                  </a:lnTo>
                  <a:lnTo>
                    <a:pt x="0" y="1730"/>
                  </a:lnTo>
                  <a:lnTo>
                    <a:pt x="0" y="1900"/>
                  </a:lnTo>
                  <a:lnTo>
                    <a:pt x="25" y="2071"/>
                  </a:lnTo>
                  <a:lnTo>
                    <a:pt x="73" y="2241"/>
                  </a:lnTo>
                  <a:lnTo>
                    <a:pt x="122" y="2412"/>
                  </a:lnTo>
                  <a:lnTo>
                    <a:pt x="195" y="2558"/>
                  </a:lnTo>
                  <a:lnTo>
                    <a:pt x="268" y="2729"/>
                  </a:lnTo>
                  <a:lnTo>
                    <a:pt x="366" y="2850"/>
                  </a:lnTo>
                  <a:lnTo>
                    <a:pt x="463" y="2996"/>
                  </a:lnTo>
                  <a:lnTo>
                    <a:pt x="609" y="3118"/>
                  </a:lnTo>
                  <a:lnTo>
                    <a:pt x="731" y="3240"/>
                  </a:lnTo>
                  <a:lnTo>
                    <a:pt x="901" y="3337"/>
                  </a:lnTo>
                  <a:lnTo>
                    <a:pt x="901" y="3337"/>
                  </a:lnTo>
                  <a:lnTo>
                    <a:pt x="1048" y="3410"/>
                  </a:lnTo>
                  <a:lnTo>
                    <a:pt x="1218" y="3484"/>
                  </a:lnTo>
                  <a:lnTo>
                    <a:pt x="1389" y="3532"/>
                  </a:lnTo>
                  <a:lnTo>
                    <a:pt x="1559" y="3557"/>
                  </a:lnTo>
                  <a:lnTo>
                    <a:pt x="1730" y="3581"/>
                  </a:lnTo>
                  <a:lnTo>
                    <a:pt x="1900" y="3581"/>
                  </a:lnTo>
                  <a:lnTo>
                    <a:pt x="2071" y="3557"/>
                  </a:lnTo>
                  <a:lnTo>
                    <a:pt x="2241" y="3508"/>
                  </a:lnTo>
                  <a:lnTo>
                    <a:pt x="2411" y="3459"/>
                  </a:lnTo>
                  <a:lnTo>
                    <a:pt x="2558" y="3410"/>
                  </a:lnTo>
                  <a:lnTo>
                    <a:pt x="2704" y="3313"/>
                  </a:lnTo>
                  <a:lnTo>
                    <a:pt x="2850" y="3216"/>
                  </a:lnTo>
                  <a:lnTo>
                    <a:pt x="2996" y="3118"/>
                  </a:lnTo>
                  <a:lnTo>
                    <a:pt x="3118" y="2996"/>
                  </a:lnTo>
                  <a:lnTo>
                    <a:pt x="3240" y="2850"/>
                  </a:lnTo>
                  <a:lnTo>
                    <a:pt x="3337" y="2704"/>
                  </a:lnTo>
                  <a:lnTo>
                    <a:pt x="3337" y="2704"/>
                  </a:lnTo>
                  <a:lnTo>
                    <a:pt x="3459" y="2412"/>
                  </a:lnTo>
                  <a:lnTo>
                    <a:pt x="3532" y="2144"/>
                  </a:lnTo>
                  <a:lnTo>
                    <a:pt x="3581" y="1852"/>
                  </a:lnTo>
                  <a:lnTo>
                    <a:pt x="3556" y="156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44"/>
            <p:cNvSpPr/>
            <p:nvPr/>
          </p:nvSpPr>
          <p:spPr>
            <a:xfrm>
              <a:off x="5453325" y="5382475"/>
              <a:ext cx="88925" cy="88325"/>
            </a:xfrm>
            <a:custGeom>
              <a:rect b="b" l="l" r="r" t="t"/>
              <a:pathLst>
                <a:path extrusionOk="0" fill="none" h="3533" w="3557">
                  <a:moveTo>
                    <a:pt x="1389" y="1"/>
                  </a:moveTo>
                  <a:lnTo>
                    <a:pt x="1389" y="1"/>
                  </a:lnTo>
                  <a:lnTo>
                    <a:pt x="1194" y="50"/>
                  </a:lnTo>
                  <a:lnTo>
                    <a:pt x="999" y="147"/>
                  </a:lnTo>
                  <a:lnTo>
                    <a:pt x="804" y="245"/>
                  </a:lnTo>
                  <a:lnTo>
                    <a:pt x="634" y="366"/>
                  </a:lnTo>
                  <a:lnTo>
                    <a:pt x="634" y="366"/>
                  </a:lnTo>
                  <a:lnTo>
                    <a:pt x="488" y="488"/>
                  </a:lnTo>
                  <a:lnTo>
                    <a:pt x="390" y="634"/>
                  </a:lnTo>
                  <a:lnTo>
                    <a:pt x="268" y="780"/>
                  </a:lnTo>
                  <a:lnTo>
                    <a:pt x="195" y="926"/>
                  </a:lnTo>
                  <a:lnTo>
                    <a:pt x="122" y="1073"/>
                  </a:lnTo>
                  <a:lnTo>
                    <a:pt x="74" y="1243"/>
                  </a:lnTo>
                  <a:lnTo>
                    <a:pt x="25" y="1414"/>
                  </a:lnTo>
                  <a:lnTo>
                    <a:pt x="0" y="1584"/>
                  </a:lnTo>
                  <a:lnTo>
                    <a:pt x="0" y="1755"/>
                  </a:lnTo>
                  <a:lnTo>
                    <a:pt x="0" y="1925"/>
                  </a:lnTo>
                  <a:lnTo>
                    <a:pt x="25" y="2096"/>
                  </a:lnTo>
                  <a:lnTo>
                    <a:pt x="74" y="2266"/>
                  </a:lnTo>
                  <a:lnTo>
                    <a:pt x="122" y="2412"/>
                  </a:lnTo>
                  <a:lnTo>
                    <a:pt x="195" y="2583"/>
                  </a:lnTo>
                  <a:lnTo>
                    <a:pt x="293" y="2729"/>
                  </a:lnTo>
                  <a:lnTo>
                    <a:pt x="415" y="2875"/>
                  </a:lnTo>
                  <a:lnTo>
                    <a:pt x="415" y="2875"/>
                  </a:lnTo>
                  <a:lnTo>
                    <a:pt x="536" y="3021"/>
                  </a:lnTo>
                  <a:lnTo>
                    <a:pt x="658" y="3143"/>
                  </a:lnTo>
                  <a:lnTo>
                    <a:pt x="804" y="3240"/>
                  </a:lnTo>
                  <a:lnTo>
                    <a:pt x="950" y="3313"/>
                  </a:lnTo>
                  <a:lnTo>
                    <a:pt x="1121" y="3386"/>
                  </a:lnTo>
                  <a:lnTo>
                    <a:pt x="1267" y="3459"/>
                  </a:lnTo>
                  <a:lnTo>
                    <a:pt x="1437" y="3484"/>
                  </a:lnTo>
                  <a:lnTo>
                    <a:pt x="1608" y="3508"/>
                  </a:lnTo>
                  <a:lnTo>
                    <a:pt x="1778" y="3532"/>
                  </a:lnTo>
                  <a:lnTo>
                    <a:pt x="1949" y="3508"/>
                  </a:lnTo>
                  <a:lnTo>
                    <a:pt x="2119" y="3484"/>
                  </a:lnTo>
                  <a:lnTo>
                    <a:pt x="2290" y="3435"/>
                  </a:lnTo>
                  <a:lnTo>
                    <a:pt x="2460" y="3386"/>
                  </a:lnTo>
                  <a:lnTo>
                    <a:pt x="2606" y="3313"/>
                  </a:lnTo>
                  <a:lnTo>
                    <a:pt x="2777" y="3216"/>
                  </a:lnTo>
                  <a:lnTo>
                    <a:pt x="2923" y="3118"/>
                  </a:lnTo>
                  <a:lnTo>
                    <a:pt x="2923" y="3118"/>
                  </a:lnTo>
                  <a:lnTo>
                    <a:pt x="3045" y="2997"/>
                  </a:lnTo>
                  <a:lnTo>
                    <a:pt x="3167" y="2851"/>
                  </a:lnTo>
                  <a:lnTo>
                    <a:pt x="3264" y="2704"/>
                  </a:lnTo>
                  <a:lnTo>
                    <a:pt x="3361" y="2558"/>
                  </a:lnTo>
                  <a:lnTo>
                    <a:pt x="3435" y="2412"/>
                  </a:lnTo>
                  <a:lnTo>
                    <a:pt x="3483" y="2242"/>
                  </a:lnTo>
                  <a:lnTo>
                    <a:pt x="3532" y="2071"/>
                  </a:lnTo>
                  <a:lnTo>
                    <a:pt x="3556" y="1901"/>
                  </a:lnTo>
                  <a:lnTo>
                    <a:pt x="3556" y="1730"/>
                  </a:lnTo>
                  <a:lnTo>
                    <a:pt x="3556" y="1560"/>
                  </a:lnTo>
                  <a:lnTo>
                    <a:pt x="3532" y="1389"/>
                  </a:lnTo>
                  <a:lnTo>
                    <a:pt x="3483" y="1219"/>
                  </a:lnTo>
                  <a:lnTo>
                    <a:pt x="3410" y="1048"/>
                  </a:lnTo>
                  <a:lnTo>
                    <a:pt x="3337" y="902"/>
                  </a:lnTo>
                  <a:lnTo>
                    <a:pt x="3264" y="756"/>
                  </a:lnTo>
                  <a:lnTo>
                    <a:pt x="3142" y="610"/>
                  </a:lnTo>
                  <a:lnTo>
                    <a:pt x="3142" y="610"/>
                  </a:lnTo>
                  <a:lnTo>
                    <a:pt x="2972" y="415"/>
                  </a:lnTo>
                  <a:lnTo>
                    <a:pt x="2753" y="245"/>
                  </a:lnTo>
                  <a:lnTo>
                    <a:pt x="2533" y="123"/>
                  </a:lnTo>
                  <a:lnTo>
                    <a:pt x="2314" y="5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44"/>
            <p:cNvSpPr/>
            <p:nvPr/>
          </p:nvSpPr>
          <p:spPr>
            <a:xfrm>
              <a:off x="5682875" y="5188875"/>
              <a:ext cx="88925" cy="89525"/>
            </a:xfrm>
            <a:custGeom>
              <a:rect b="b" l="l" r="r" t="t"/>
              <a:pathLst>
                <a:path extrusionOk="0" fill="none" h="3581" w="3557">
                  <a:moveTo>
                    <a:pt x="0" y="2022"/>
                  </a:moveTo>
                  <a:lnTo>
                    <a:pt x="0" y="2022"/>
                  </a:lnTo>
                  <a:lnTo>
                    <a:pt x="25" y="2216"/>
                  </a:lnTo>
                  <a:lnTo>
                    <a:pt x="98" y="2411"/>
                  </a:lnTo>
                  <a:lnTo>
                    <a:pt x="98" y="2411"/>
                  </a:lnTo>
                  <a:lnTo>
                    <a:pt x="171" y="2557"/>
                  </a:lnTo>
                  <a:lnTo>
                    <a:pt x="244" y="2728"/>
                  </a:lnTo>
                  <a:lnTo>
                    <a:pt x="341" y="2874"/>
                  </a:lnTo>
                  <a:lnTo>
                    <a:pt x="463" y="2996"/>
                  </a:lnTo>
                  <a:lnTo>
                    <a:pt x="585" y="3118"/>
                  </a:lnTo>
                  <a:lnTo>
                    <a:pt x="707" y="3239"/>
                  </a:lnTo>
                  <a:lnTo>
                    <a:pt x="853" y="3337"/>
                  </a:lnTo>
                  <a:lnTo>
                    <a:pt x="999" y="3410"/>
                  </a:lnTo>
                  <a:lnTo>
                    <a:pt x="1169" y="3483"/>
                  </a:lnTo>
                  <a:lnTo>
                    <a:pt x="1340" y="3532"/>
                  </a:lnTo>
                  <a:lnTo>
                    <a:pt x="1510" y="3556"/>
                  </a:lnTo>
                  <a:lnTo>
                    <a:pt x="1681" y="3580"/>
                  </a:lnTo>
                  <a:lnTo>
                    <a:pt x="1851" y="3580"/>
                  </a:lnTo>
                  <a:lnTo>
                    <a:pt x="2022" y="3556"/>
                  </a:lnTo>
                  <a:lnTo>
                    <a:pt x="2192" y="3532"/>
                  </a:lnTo>
                  <a:lnTo>
                    <a:pt x="2363" y="3459"/>
                  </a:lnTo>
                  <a:lnTo>
                    <a:pt x="2363" y="3459"/>
                  </a:lnTo>
                  <a:lnTo>
                    <a:pt x="2533" y="3410"/>
                  </a:lnTo>
                  <a:lnTo>
                    <a:pt x="2704" y="3312"/>
                  </a:lnTo>
                  <a:lnTo>
                    <a:pt x="2850" y="3215"/>
                  </a:lnTo>
                  <a:lnTo>
                    <a:pt x="2972" y="3093"/>
                  </a:lnTo>
                  <a:lnTo>
                    <a:pt x="3093" y="2971"/>
                  </a:lnTo>
                  <a:lnTo>
                    <a:pt x="3215" y="2850"/>
                  </a:lnTo>
                  <a:lnTo>
                    <a:pt x="3288" y="2704"/>
                  </a:lnTo>
                  <a:lnTo>
                    <a:pt x="3386" y="2557"/>
                  </a:lnTo>
                  <a:lnTo>
                    <a:pt x="3434" y="2387"/>
                  </a:lnTo>
                  <a:lnTo>
                    <a:pt x="3483" y="2216"/>
                  </a:lnTo>
                  <a:lnTo>
                    <a:pt x="3532" y="2070"/>
                  </a:lnTo>
                  <a:lnTo>
                    <a:pt x="3556" y="1875"/>
                  </a:lnTo>
                  <a:lnTo>
                    <a:pt x="3556" y="1705"/>
                  </a:lnTo>
                  <a:lnTo>
                    <a:pt x="3532" y="1534"/>
                  </a:lnTo>
                  <a:lnTo>
                    <a:pt x="3507" y="1364"/>
                  </a:lnTo>
                  <a:lnTo>
                    <a:pt x="3434" y="1194"/>
                  </a:lnTo>
                  <a:lnTo>
                    <a:pt x="3434" y="1194"/>
                  </a:lnTo>
                  <a:lnTo>
                    <a:pt x="3361" y="1023"/>
                  </a:lnTo>
                  <a:lnTo>
                    <a:pt x="3288" y="853"/>
                  </a:lnTo>
                  <a:lnTo>
                    <a:pt x="3191" y="706"/>
                  </a:lnTo>
                  <a:lnTo>
                    <a:pt x="3069" y="585"/>
                  </a:lnTo>
                  <a:lnTo>
                    <a:pt x="2947" y="463"/>
                  </a:lnTo>
                  <a:lnTo>
                    <a:pt x="2825" y="341"/>
                  </a:lnTo>
                  <a:lnTo>
                    <a:pt x="2679" y="268"/>
                  </a:lnTo>
                  <a:lnTo>
                    <a:pt x="2533" y="171"/>
                  </a:lnTo>
                  <a:lnTo>
                    <a:pt x="2363" y="122"/>
                  </a:lnTo>
                  <a:lnTo>
                    <a:pt x="2192" y="73"/>
                  </a:lnTo>
                  <a:lnTo>
                    <a:pt x="2022" y="24"/>
                  </a:lnTo>
                  <a:lnTo>
                    <a:pt x="1851" y="24"/>
                  </a:lnTo>
                  <a:lnTo>
                    <a:pt x="1681" y="0"/>
                  </a:lnTo>
                  <a:lnTo>
                    <a:pt x="1510" y="24"/>
                  </a:lnTo>
                  <a:lnTo>
                    <a:pt x="1340" y="73"/>
                  </a:lnTo>
                  <a:lnTo>
                    <a:pt x="1169" y="122"/>
                  </a:lnTo>
                  <a:lnTo>
                    <a:pt x="1169" y="122"/>
                  </a:lnTo>
                  <a:lnTo>
                    <a:pt x="974" y="195"/>
                  </a:lnTo>
                  <a:lnTo>
                    <a:pt x="804" y="292"/>
                  </a:lnTo>
                  <a:lnTo>
                    <a:pt x="658" y="390"/>
                  </a:lnTo>
                  <a:lnTo>
                    <a:pt x="512" y="512"/>
                  </a:lnTo>
                  <a:lnTo>
                    <a:pt x="390" y="658"/>
                  </a:lnTo>
                  <a:lnTo>
                    <a:pt x="293" y="804"/>
                  </a:lnTo>
                  <a:lnTo>
                    <a:pt x="195" y="950"/>
                  </a:lnTo>
                  <a:lnTo>
                    <a:pt x="122" y="112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44"/>
            <p:cNvSpPr/>
            <p:nvPr/>
          </p:nvSpPr>
          <p:spPr>
            <a:xfrm>
              <a:off x="5411925" y="5110925"/>
              <a:ext cx="188775" cy="189400"/>
            </a:xfrm>
            <a:custGeom>
              <a:rect b="b" l="l" r="r" t="t"/>
              <a:pathLst>
                <a:path extrusionOk="0" fill="none" h="7576" w="7551">
                  <a:moveTo>
                    <a:pt x="0" y="3776"/>
                  </a:moveTo>
                  <a:lnTo>
                    <a:pt x="0" y="3776"/>
                  </a:lnTo>
                  <a:lnTo>
                    <a:pt x="25" y="3410"/>
                  </a:lnTo>
                  <a:lnTo>
                    <a:pt x="73" y="3021"/>
                  </a:lnTo>
                  <a:lnTo>
                    <a:pt x="171" y="2655"/>
                  </a:lnTo>
                  <a:lnTo>
                    <a:pt x="293" y="2314"/>
                  </a:lnTo>
                  <a:lnTo>
                    <a:pt x="463" y="1973"/>
                  </a:lnTo>
                  <a:lnTo>
                    <a:pt x="658" y="1681"/>
                  </a:lnTo>
                  <a:lnTo>
                    <a:pt x="877" y="1389"/>
                  </a:lnTo>
                  <a:lnTo>
                    <a:pt x="1121" y="1121"/>
                  </a:lnTo>
                  <a:lnTo>
                    <a:pt x="1389" y="877"/>
                  </a:lnTo>
                  <a:lnTo>
                    <a:pt x="1656" y="658"/>
                  </a:lnTo>
                  <a:lnTo>
                    <a:pt x="1973" y="463"/>
                  </a:lnTo>
                  <a:lnTo>
                    <a:pt x="2314" y="293"/>
                  </a:lnTo>
                  <a:lnTo>
                    <a:pt x="2655" y="171"/>
                  </a:lnTo>
                  <a:lnTo>
                    <a:pt x="3020" y="74"/>
                  </a:lnTo>
                  <a:lnTo>
                    <a:pt x="3386" y="25"/>
                  </a:lnTo>
                  <a:lnTo>
                    <a:pt x="3775" y="1"/>
                  </a:lnTo>
                  <a:lnTo>
                    <a:pt x="3775" y="1"/>
                  </a:lnTo>
                  <a:lnTo>
                    <a:pt x="4165" y="25"/>
                  </a:lnTo>
                  <a:lnTo>
                    <a:pt x="4555" y="74"/>
                  </a:lnTo>
                  <a:lnTo>
                    <a:pt x="4896" y="171"/>
                  </a:lnTo>
                  <a:lnTo>
                    <a:pt x="5261" y="293"/>
                  </a:lnTo>
                  <a:lnTo>
                    <a:pt x="5578" y="463"/>
                  </a:lnTo>
                  <a:lnTo>
                    <a:pt x="5894" y="658"/>
                  </a:lnTo>
                  <a:lnTo>
                    <a:pt x="6186" y="877"/>
                  </a:lnTo>
                  <a:lnTo>
                    <a:pt x="6454" y="1121"/>
                  </a:lnTo>
                  <a:lnTo>
                    <a:pt x="6698" y="1389"/>
                  </a:lnTo>
                  <a:lnTo>
                    <a:pt x="6917" y="1681"/>
                  </a:lnTo>
                  <a:lnTo>
                    <a:pt x="7112" y="1973"/>
                  </a:lnTo>
                  <a:lnTo>
                    <a:pt x="7258" y="2314"/>
                  </a:lnTo>
                  <a:lnTo>
                    <a:pt x="7404" y="2655"/>
                  </a:lnTo>
                  <a:lnTo>
                    <a:pt x="7477" y="3021"/>
                  </a:lnTo>
                  <a:lnTo>
                    <a:pt x="7550" y="3410"/>
                  </a:lnTo>
                  <a:lnTo>
                    <a:pt x="7550" y="3776"/>
                  </a:lnTo>
                  <a:lnTo>
                    <a:pt x="7550" y="3776"/>
                  </a:lnTo>
                  <a:lnTo>
                    <a:pt x="7550" y="4165"/>
                  </a:lnTo>
                  <a:lnTo>
                    <a:pt x="7477" y="4555"/>
                  </a:lnTo>
                  <a:lnTo>
                    <a:pt x="7404" y="4920"/>
                  </a:lnTo>
                  <a:lnTo>
                    <a:pt x="7258" y="5261"/>
                  </a:lnTo>
                  <a:lnTo>
                    <a:pt x="7112" y="5578"/>
                  </a:lnTo>
                  <a:lnTo>
                    <a:pt x="6917" y="5895"/>
                  </a:lnTo>
                  <a:lnTo>
                    <a:pt x="6698" y="6187"/>
                  </a:lnTo>
                  <a:lnTo>
                    <a:pt x="6454" y="6455"/>
                  </a:lnTo>
                  <a:lnTo>
                    <a:pt x="6186" y="6698"/>
                  </a:lnTo>
                  <a:lnTo>
                    <a:pt x="5894" y="6917"/>
                  </a:lnTo>
                  <a:lnTo>
                    <a:pt x="5578" y="7112"/>
                  </a:lnTo>
                  <a:lnTo>
                    <a:pt x="5261" y="7258"/>
                  </a:lnTo>
                  <a:lnTo>
                    <a:pt x="4896" y="7405"/>
                  </a:lnTo>
                  <a:lnTo>
                    <a:pt x="4555" y="7478"/>
                  </a:lnTo>
                  <a:lnTo>
                    <a:pt x="4165" y="7551"/>
                  </a:lnTo>
                  <a:lnTo>
                    <a:pt x="3775" y="7575"/>
                  </a:lnTo>
                  <a:lnTo>
                    <a:pt x="3775" y="7575"/>
                  </a:lnTo>
                  <a:lnTo>
                    <a:pt x="3386" y="7551"/>
                  </a:lnTo>
                  <a:lnTo>
                    <a:pt x="3020" y="7478"/>
                  </a:lnTo>
                  <a:lnTo>
                    <a:pt x="2655" y="7405"/>
                  </a:lnTo>
                  <a:lnTo>
                    <a:pt x="2314" y="7258"/>
                  </a:lnTo>
                  <a:lnTo>
                    <a:pt x="1973" y="7112"/>
                  </a:lnTo>
                  <a:lnTo>
                    <a:pt x="1656" y="6917"/>
                  </a:lnTo>
                  <a:lnTo>
                    <a:pt x="1389" y="6698"/>
                  </a:lnTo>
                  <a:lnTo>
                    <a:pt x="1121" y="6455"/>
                  </a:lnTo>
                  <a:lnTo>
                    <a:pt x="877" y="6187"/>
                  </a:lnTo>
                  <a:lnTo>
                    <a:pt x="658" y="5895"/>
                  </a:lnTo>
                  <a:lnTo>
                    <a:pt x="463" y="5578"/>
                  </a:lnTo>
                  <a:lnTo>
                    <a:pt x="293" y="5261"/>
                  </a:lnTo>
                  <a:lnTo>
                    <a:pt x="171" y="4920"/>
                  </a:lnTo>
                  <a:lnTo>
                    <a:pt x="73" y="4555"/>
                  </a:lnTo>
                  <a:lnTo>
                    <a:pt x="25" y="4165"/>
                  </a:lnTo>
                  <a:lnTo>
                    <a:pt x="0" y="3776"/>
                  </a:lnTo>
                  <a:lnTo>
                    <a:pt x="0" y="3776"/>
                  </a:lnTo>
                  <a:close/>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44"/>
            <p:cNvSpPr/>
            <p:nvPr/>
          </p:nvSpPr>
          <p:spPr>
            <a:xfrm>
              <a:off x="5367475" y="5025075"/>
              <a:ext cx="81600" cy="105975"/>
            </a:xfrm>
            <a:custGeom>
              <a:rect b="b" l="l" r="r" t="t"/>
              <a:pathLst>
                <a:path extrusionOk="0" fill="none" h="4239" w="3264">
                  <a:moveTo>
                    <a:pt x="0" y="1"/>
                  </a:moveTo>
                  <a:lnTo>
                    <a:pt x="3264" y="4238"/>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44"/>
            <p:cNvSpPr/>
            <p:nvPr/>
          </p:nvSpPr>
          <p:spPr>
            <a:xfrm>
              <a:off x="5567800" y="4999500"/>
              <a:ext cx="115100" cy="133975"/>
            </a:xfrm>
            <a:custGeom>
              <a:rect b="b" l="l" r="r" t="t"/>
              <a:pathLst>
                <a:path extrusionOk="0" fill="none" h="5359" w="4604">
                  <a:moveTo>
                    <a:pt x="0" y="5359"/>
                  </a:moveTo>
                  <a:lnTo>
                    <a:pt x="4603"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44"/>
            <p:cNvSpPr/>
            <p:nvPr/>
          </p:nvSpPr>
          <p:spPr>
            <a:xfrm>
              <a:off x="5600075" y="5217475"/>
              <a:ext cx="127275" cy="16475"/>
            </a:xfrm>
            <a:custGeom>
              <a:rect b="b" l="l" r="r" t="t"/>
              <a:pathLst>
                <a:path extrusionOk="0" fill="none" h="659" w="5091">
                  <a:moveTo>
                    <a:pt x="5090" y="658"/>
                  </a:moveTo>
                  <a:lnTo>
                    <a:pt x="0"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44"/>
            <p:cNvSpPr/>
            <p:nvPr/>
          </p:nvSpPr>
          <p:spPr>
            <a:xfrm>
              <a:off x="5497775" y="5299675"/>
              <a:ext cx="4900" cy="126675"/>
            </a:xfrm>
            <a:custGeom>
              <a:rect b="b" l="l" r="r" t="t"/>
              <a:pathLst>
                <a:path extrusionOk="0" fill="none" h="5067" w="196">
                  <a:moveTo>
                    <a:pt x="0" y="5067"/>
                  </a:moveTo>
                  <a:lnTo>
                    <a:pt x="195"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44"/>
            <p:cNvSpPr/>
            <p:nvPr/>
          </p:nvSpPr>
          <p:spPr>
            <a:xfrm>
              <a:off x="5277975" y="5241825"/>
              <a:ext cx="141275" cy="58500"/>
            </a:xfrm>
            <a:custGeom>
              <a:rect b="b" l="l" r="r" t="t"/>
              <a:pathLst>
                <a:path extrusionOk="0" fill="none" h="2340" w="5651">
                  <a:moveTo>
                    <a:pt x="0" y="2339"/>
                  </a:moveTo>
                  <a:lnTo>
                    <a:pt x="5651"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1" name="Shape 371"/>
        <p:cNvGrpSpPr/>
        <p:nvPr/>
      </p:nvGrpSpPr>
      <p:grpSpPr>
        <a:xfrm>
          <a:off x="0" y="0"/>
          <a:ext cx="0" cy="0"/>
          <a:chOff x="0" y="0"/>
          <a:chExt cx="0" cy="0"/>
        </a:xfrm>
      </p:grpSpPr>
      <p:sp>
        <p:nvSpPr>
          <p:cNvPr id="372" name="Google Shape;372;p45"/>
          <p:cNvSpPr txBox="1"/>
          <p:nvPr>
            <p:ph idx="4294967295" type="ctrTitle"/>
          </p:nvPr>
        </p:nvSpPr>
        <p:spPr>
          <a:xfrm>
            <a:off x="1377875" y="265175"/>
            <a:ext cx="7254000" cy="905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3000">
                <a:solidFill>
                  <a:srgbClr val="2E3037"/>
                </a:solidFill>
              </a:rPr>
              <a:t>Potential partnerships</a:t>
            </a:r>
            <a:endParaRPr b="1" sz="3000">
              <a:solidFill>
                <a:srgbClr val="2E3037"/>
              </a:solidFill>
            </a:endParaRPr>
          </a:p>
        </p:txBody>
      </p:sp>
      <p:sp>
        <p:nvSpPr>
          <p:cNvPr id="373" name="Google Shape;373;p45"/>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74" name="Google Shape;374;p45"/>
          <p:cNvSpPr txBox="1"/>
          <p:nvPr/>
        </p:nvSpPr>
        <p:spPr>
          <a:xfrm>
            <a:off x="1261450" y="1732925"/>
            <a:ext cx="7254000" cy="470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400" u="sng">
                <a:solidFill>
                  <a:srgbClr val="FFFFFF"/>
                </a:solidFill>
                <a:latin typeface="Quicksand"/>
                <a:ea typeface="Quicksand"/>
                <a:cs typeface="Quicksand"/>
                <a:sym typeface="Quicksand"/>
                <a:hlinkClick r:id="rId3"/>
              </a:rPr>
              <a:t>NNLM Public Libraries Training</a:t>
            </a:r>
            <a:endParaRPr b="1" sz="2400">
              <a:solidFill>
                <a:srgbClr val="FFFFFF"/>
              </a:solidFill>
              <a:latin typeface="Quicksand"/>
              <a:ea typeface="Quicksand"/>
              <a:cs typeface="Quicksand"/>
              <a:sym typeface="Quicksand"/>
            </a:endParaRPr>
          </a:p>
          <a:p>
            <a:pPr indent="0" lvl="0" marL="0" rtl="0" algn="l">
              <a:spcBef>
                <a:spcPts val="0"/>
              </a:spcBef>
              <a:spcAft>
                <a:spcPts val="0"/>
              </a:spcAft>
              <a:buClr>
                <a:schemeClr val="dk1"/>
              </a:buClr>
              <a:buSzPts val="1100"/>
              <a:buFont typeface="Arial"/>
              <a:buNone/>
            </a:pPr>
            <a:r>
              <a:t/>
            </a:r>
            <a:endParaRPr b="1" sz="2400">
              <a:solidFill>
                <a:schemeClr val="dk1"/>
              </a:solidFill>
              <a:latin typeface="Quicksand"/>
              <a:ea typeface="Quicksand"/>
              <a:cs typeface="Quicksand"/>
              <a:sym typeface="Quicksand"/>
            </a:endParaRPr>
          </a:p>
          <a:p>
            <a:pPr indent="0" lvl="0" marL="0" rtl="0" algn="l">
              <a:spcBef>
                <a:spcPts val="0"/>
              </a:spcBef>
              <a:spcAft>
                <a:spcPts val="0"/>
              </a:spcAft>
              <a:buClr>
                <a:schemeClr val="dk1"/>
              </a:buClr>
              <a:buSzPts val="1100"/>
              <a:buFont typeface="Arial"/>
              <a:buNone/>
            </a:pPr>
            <a:r>
              <a:rPr b="1" lang="en" sz="2400">
                <a:solidFill>
                  <a:schemeClr val="dk1"/>
                </a:solidFill>
                <a:latin typeface="Quicksand"/>
                <a:ea typeface="Quicksand"/>
                <a:cs typeface="Quicksand"/>
                <a:sym typeface="Quicksand"/>
              </a:rPr>
              <a:t>Schools + Public Libraries</a:t>
            </a:r>
            <a:endParaRPr b="1" sz="2400">
              <a:solidFill>
                <a:schemeClr val="dk1"/>
              </a:solidFill>
              <a:latin typeface="Quicksand"/>
              <a:ea typeface="Quicksand"/>
              <a:cs typeface="Quicksand"/>
              <a:sym typeface="Quicksand"/>
            </a:endParaRPr>
          </a:p>
          <a:p>
            <a:pPr indent="0" lvl="0" marL="0" rtl="0" algn="l">
              <a:spcBef>
                <a:spcPts val="0"/>
              </a:spcBef>
              <a:spcAft>
                <a:spcPts val="0"/>
              </a:spcAft>
              <a:buClr>
                <a:schemeClr val="dk1"/>
              </a:buClr>
              <a:buSzPts val="1100"/>
              <a:buFont typeface="Arial"/>
              <a:buNone/>
            </a:pPr>
            <a:r>
              <a:t/>
            </a:r>
            <a:endParaRPr b="1" sz="2400">
              <a:solidFill>
                <a:schemeClr val="dk1"/>
              </a:solidFill>
              <a:latin typeface="Quicksand"/>
              <a:ea typeface="Quicksand"/>
              <a:cs typeface="Quicksand"/>
              <a:sym typeface="Quicksand"/>
            </a:endParaRPr>
          </a:p>
          <a:p>
            <a:pPr indent="0" lvl="0" marL="0" rtl="0" algn="l">
              <a:spcBef>
                <a:spcPts val="0"/>
              </a:spcBef>
              <a:spcAft>
                <a:spcPts val="0"/>
              </a:spcAft>
              <a:buClr>
                <a:schemeClr val="dk1"/>
              </a:buClr>
              <a:buSzPts val="1100"/>
              <a:buFont typeface="Arial"/>
              <a:buNone/>
            </a:pPr>
            <a:r>
              <a:rPr b="1" lang="en" sz="2400">
                <a:solidFill>
                  <a:schemeClr val="dk1"/>
                </a:solidFill>
                <a:latin typeface="Quicksand"/>
                <a:ea typeface="Quicksand"/>
                <a:cs typeface="Quicksand"/>
                <a:sym typeface="Quicksand"/>
              </a:rPr>
              <a:t>Public + Academic Libraries</a:t>
            </a:r>
            <a:endParaRPr b="1" sz="2400">
              <a:solidFill>
                <a:schemeClr val="dk1"/>
              </a:solidFill>
              <a:latin typeface="Quicksand"/>
              <a:ea typeface="Quicksand"/>
              <a:cs typeface="Quicksand"/>
              <a:sym typeface="Quicksand"/>
            </a:endParaRPr>
          </a:p>
          <a:p>
            <a:pPr indent="0" lvl="0" marL="0" rtl="0" algn="l">
              <a:spcBef>
                <a:spcPts val="0"/>
              </a:spcBef>
              <a:spcAft>
                <a:spcPts val="0"/>
              </a:spcAft>
              <a:buClr>
                <a:schemeClr val="dk1"/>
              </a:buClr>
              <a:buSzPts val="1100"/>
              <a:buFont typeface="Arial"/>
              <a:buNone/>
            </a:pPr>
            <a:r>
              <a:t/>
            </a:r>
            <a:endParaRPr b="1" sz="2400">
              <a:solidFill>
                <a:schemeClr val="dk1"/>
              </a:solidFill>
              <a:latin typeface="Quicksand"/>
              <a:ea typeface="Quicksand"/>
              <a:cs typeface="Quicksand"/>
              <a:sym typeface="Quicksand"/>
            </a:endParaRPr>
          </a:p>
          <a:p>
            <a:pPr indent="0" lvl="0" marL="0" rtl="0" algn="l">
              <a:spcBef>
                <a:spcPts val="0"/>
              </a:spcBef>
              <a:spcAft>
                <a:spcPts val="0"/>
              </a:spcAft>
              <a:buClr>
                <a:schemeClr val="dk1"/>
              </a:buClr>
              <a:buSzPts val="1100"/>
              <a:buFont typeface="Arial"/>
              <a:buNone/>
            </a:pPr>
            <a:r>
              <a:rPr b="1" lang="en" sz="2400">
                <a:solidFill>
                  <a:schemeClr val="dk1"/>
                </a:solidFill>
                <a:latin typeface="Quicksand"/>
                <a:ea typeface="Quicksand"/>
                <a:cs typeface="Quicksand"/>
                <a:sym typeface="Quicksand"/>
              </a:rPr>
              <a:t>Schools + Academic Libraries</a:t>
            </a:r>
            <a:endParaRPr b="1" sz="2400">
              <a:solidFill>
                <a:schemeClr val="dk1"/>
              </a:solidFill>
              <a:latin typeface="Quicksand"/>
              <a:ea typeface="Quicksand"/>
              <a:cs typeface="Quicksand"/>
              <a:sym typeface="Quicksand"/>
            </a:endParaRPr>
          </a:p>
          <a:p>
            <a:pPr indent="0" lvl="0" marL="0" rtl="0" algn="l">
              <a:spcBef>
                <a:spcPts val="0"/>
              </a:spcBef>
              <a:spcAft>
                <a:spcPts val="0"/>
              </a:spcAft>
              <a:buClr>
                <a:schemeClr val="dk1"/>
              </a:buClr>
              <a:buSzPts val="1100"/>
              <a:buFont typeface="Arial"/>
              <a:buNone/>
            </a:pPr>
            <a:r>
              <a:t/>
            </a:r>
            <a:endParaRPr b="1" sz="2400">
              <a:solidFill>
                <a:schemeClr val="dk1"/>
              </a:solidFill>
              <a:latin typeface="Quicksand"/>
              <a:ea typeface="Quicksand"/>
              <a:cs typeface="Quicksand"/>
              <a:sym typeface="Quicksand"/>
            </a:endParaRPr>
          </a:p>
          <a:p>
            <a:pPr indent="0" lvl="0" marL="0" rtl="0" algn="l">
              <a:spcBef>
                <a:spcPts val="0"/>
              </a:spcBef>
              <a:spcAft>
                <a:spcPts val="0"/>
              </a:spcAft>
              <a:buClr>
                <a:schemeClr val="dk1"/>
              </a:buClr>
              <a:buSzPts val="1100"/>
              <a:buFont typeface="Arial"/>
              <a:buNone/>
            </a:pPr>
            <a:r>
              <a:rPr b="1" lang="en" sz="2400">
                <a:solidFill>
                  <a:schemeClr val="dk1"/>
                </a:solidFill>
                <a:latin typeface="Quicksand"/>
                <a:ea typeface="Quicksand"/>
                <a:cs typeface="Quicksand"/>
                <a:sym typeface="Quicksand"/>
              </a:rPr>
              <a:t>Community Outreach </a:t>
            </a:r>
            <a:endParaRPr b="1" sz="2400">
              <a:solidFill>
                <a:schemeClr val="dk1"/>
              </a:solidFill>
              <a:latin typeface="Quicksand"/>
              <a:ea typeface="Quicksand"/>
              <a:cs typeface="Quicksand"/>
              <a:sym typeface="Quicksand"/>
            </a:endParaRPr>
          </a:p>
          <a:p>
            <a:pPr indent="0" lvl="0" marL="0" rtl="0" algn="l">
              <a:spcBef>
                <a:spcPts val="0"/>
              </a:spcBef>
              <a:spcAft>
                <a:spcPts val="0"/>
              </a:spcAft>
              <a:buNone/>
            </a:pPr>
            <a:r>
              <a:t/>
            </a:r>
            <a:endParaRPr/>
          </a:p>
        </p:txBody>
      </p:sp>
      <p:pic>
        <p:nvPicPr>
          <p:cNvPr id="375" name="Google Shape;375;p45"/>
          <p:cNvPicPr preferRelativeResize="0"/>
          <p:nvPr/>
        </p:nvPicPr>
        <p:blipFill>
          <a:blip r:embed="rId4">
            <a:alphaModFix/>
          </a:blip>
          <a:stretch>
            <a:fillRect/>
          </a:stretch>
        </p:blipFill>
        <p:spPr>
          <a:xfrm>
            <a:off x="6211225" y="1562100"/>
            <a:ext cx="2381250" cy="37338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9" name="Shape 379"/>
        <p:cNvGrpSpPr/>
        <p:nvPr/>
      </p:nvGrpSpPr>
      <p:grpSpPr>
        <a:xfrm>
          <a:off x="0" y="0"/>
          <a:ext cx="0" cy="0"/>
          <a:chOff x="0" y="0"/>
          <a:chExt cx="0" cy="0"/>
        </a:xfrm>
      </p:grpSpPr>
      <p:sp>
        <p:nvSpPr>
          <p:cNvPr id="380" name="Google Shape;380;p46"/>
          <p:cNvSpPr txBox="1"/>
          <p:nvPr>
            <p:ph idx="4294967295" type="title"/>
          </p:nvPr>
        </p:nvSpPr>
        <p:spPr>
          <a:xfrm>
            <a:off x="1165475" y="665975"/>
            <a:ext cx="7695000" cy="550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3000"/>
              <a:t>PUBLICATION</a:t>
            </a:r>
            <a:endParaRPr b="1" sz="3000"/>
          </a:p>
        </p:txBody>
      </p:sp>
      <p:sp>
        <p:nvSpPr>
          <p:cNvPr id="381" name="Google Shape;381;p46"/>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82" name="Google Shape;382;p46"/>
          <p:cNvSpPr txBox="1"/>
          <p:nvPr>
            <p:ph idx="1" type="body"/>
          </p:nvPr>
        </p:nvSpPr>
        <p:spPr>
          <a:xfrm>
            <a:off x="1165498" y="1600200"/>
            <a:ext cx="6858000" cy="4967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solidFill>
                  <a:srgbClr val="FFFFFF"/>
                </a:solidFill>
              </a:rPr>
              <a:t>“Online Health Information Use, Assessment, and Gaps Identified by Minnesotans”</a:t>
            </a:r>
            <a:endParaRPr b="1">
              <a:solidFill>
                <a:srgbClr val="FFFFFF"/>
              </a:solidFill>
            </a:endParaRPr>
          </a:p>
          <a:p>
            <a:pPr indent="0" lvl="0" marL="0" rtl="0" algn="l">
              <a:spcBef>
                <a:spcPts val="600"/>
              </a:spcBef>
              <a:spcAft>
                <a:spcPts val="0"/>
              </a:spcAft>
              <a:buNone/>
            </a:pPr>
            <a:r>
              <a:t/>
            </a:r>
            <a:endParaRPr b="1">
              <a:solidFill>
                <a:srgbClr val="FFFFFF"/>
              </a:solidFill>
            </a:endParaRPr>
          </a:p>
          <a:p>
            <a:pPr indent="0" lvl="0" marL="0" rtl="0" algn="l">
              <a:spcBef>
                <a:spcPts val="600"/>
              </a:spcBef>
              <a:spcAft>
                <a:spcPts val="0"/>
              </a:spcAft>
              <a:buNone/>
            </a:pPr>
            <a:r>
              <a:rPr b="1" lang="en">
                <a:solidFill>
                  <a:srgbClr val="FFFFFF"/>
                </a:solidFill>
              </a:rPr>
              <a:t>Journal of Consumer Behavior on the Internet</a:t>
            </a:r>
            <a:endParaRPr b="1">
              <a:solidFill>
                <a:srgbClr val="FFFFFF"/>
              </a:solidFill>
            </a:endParaRPr>
          </a:p>
          <a:p>
            <a:pPr indent="0" lvl="0" marL="0" rtl="0" algn="l">
              <a:spcBef>
                <a:spcPts val="600"/>
              </a:spcBef>
              <a:spcAft>
                <a:spcPts val="0"/>
              </a:spcAft>
              <a:buNone/>
            </a:pPr>
            <a:r>
              <a:t/>
            </a:r>
            <a:endParaRPr b="1">
              <a:solidFill>
                <a:srgbClr val="FFFFFF"/>
              </a:solidFill>
            </a:endParaRPr>
          </a:p>
          <a:p>
            <a:pPr indent="0" lvl="0" marL="0" rtl="0" algn="l">
              <a:spcBef>
                <a:spcPts val="600"/>
              </a:spcBef>
              <a:spcAft>
                <a:spcPts val="0"/>
              </a:spcAft>
              <a:buNone/>
            </a:pPr>
            <a:r>
              <a:rPr b="1" lang="en">
                <a:solidFill>
                  <a:srgbClr val="FFFFFF"/>
                </a:solidFill>
              </a:rPr>
              <a:t>Nicole Theis-Mahon, Shanda L Hunt, Nora Forbes</a:t>
            </a:r>
            <a:endParaRPr b="1">
              <a:solidFill>
                <a:srgbClr val="FFFFFF"/>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6" name="Shape 386"/>
        <p:cNvGrpSpPr/>
        <p:nvPr/>
      </p:nvGrpSpPr>
      <p:grpSpPr>
        <a:xfrm>
          <a:off x="0" y="0"/>
          <a:ext cx="0" cy="0"/>
          <a:chOff x="0" y="0"/>
          <a:chExt cx="0" cy="0"/>
        </a:xfrm>
      </p:grpSpPr>
      <p:sp>
        <p:nvSpPr>
          <p:cNvPr id="387" name="Google Shape;387;p47"/>
          <p:cNvSpPr txBox="1"/>
          <p:nvPr>
            <p:ph type="ctrTitle"/>
          </p:nvPr>
        </p:nvSpPr>
        <p:spPr>
          <a:xfrm>
            <a:off x="1530175" y="3077050"/>
            <a:ext cx="6767100" cy="709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2200">
                <a:solidFill>
                  <a:srgbClr val="2E3037"/>
                </a:solidFill>
              </a:rPr>
              <a:t>Thanks!</a:t>
            </a:r>
            <a:endParaRPr b="1" sz="2200">
              <a:solidFill>
                <a:srgbClr val="2E3037"/>
              </a:solidFill>
            </a:endParaRPr>
          </a:p>
        </p:txBody>
      </p:sp>
      <p:sp>
        <p:nvSpPr>
          <p:cNvPr id="388" name="Google Shape;388;p47"/>
          <p:cNvSpPr txBox="1"/>
          <p:nvPr>
            <p:ph idx="1" type="subTitle"/>
          </p:nvPr>
        </p:nvSpPr>
        <p:spPr>
          <a:xfrm>
            <a:off x="1530175" y="2700625"/>
            <a:ext cx="6927900" cy="1480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3600"/>
              <a:t>THANK YOU</a:t>
            </a:r>
            <a:endParaRPr b="1" sz="3600">
              <a:solidFill>
                <a:srgbClr val="F3F3F3"/>
              </a:solidFill>
            </a:endParaRPr>
          </a:p>
        </p:txBody>
      </p:sp>
      <p:sp>
        <p:nvSpPr>
          <p:cNvPr id="389" name="Google Shape;389;p47"/>
          <p:cNvSpPr txBox="1"/>
          <p:nvPr>
            <p:ph idx="4294967295" type="body"/>
          </p:nvPr>
        </p:nvSpPr>
        <p:spPr>
          <a:xfrm>
            <a:off x="1336100" y="4078950"/>
            <a:ext cx="7337700" cy="2454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200" u="sng"/>
              <a:t>Contact:</a:t>
            </a:r>
            <a:endParaRPr sz="2200" u="sng"/>
          </a:p>
          <a:p>
            <a:pPr indent="0" lvl="0" marL="0" rtl="0" algn="l">
              <a:spcBef>
                <a:spcPts val="600"/>
              </a:spcBef>
              <a:spcAft>
                <a:spcPts val="0"/>
              </a:spcAft>
              <a:buNone/>
            </a:pPr>
            <a:r>
              <a:rPr lang="en" sz="2200"/>
              <a:t>Shanda Hunt, MPH</a:t>
            </a:r>
            <a:endParaRPr sz="2200">
              <a:solidFill>
                <a:srgbClr val="F3F3F3"/>
              </a:solidFill>
            </a:endParaRPr>
          </a:p>
          <a:p>
            <a:pPr indent="0" lvl="0" marL="0" rtl="0" algn="l">
              <a:spcBef>
                <a:spcPts val="600"/>
              </a:spcBef>
              <a:spcAft>
                <a:spcPts val="0"/>
              </a:spcAft>
              <a:buNone/>
            </a:pPr>
            <a:r>
              <a:rPr lang="en" sz="2200" u="sng">
                <a:solidFill>
                  <a:srgbClr val="39C0BA"/>
                </a:solidFill>
                <a:hlinkClick r:id="rId3"/>
              </a:rPr>
              <a:t>hunt0081@umn.edu</a:t>
            </a:r>
            <a:endParaRPr sz="2200">
              <a:solidFill>
                <a:srgbClr val="39C0BA"/>
              </a:solidFill>
            </a:endParaRPr>
          </a:p>
          <a:p>
            <a:pPr indent="0" lvl="0" marL="0" rtl="0" algn="l">
              <a:spcBef>
                <a:spcPts val="600"/>
              </a:spcBef>
              <a:spcAft>
                <a:spcPts val="0"/>
              </a:spcAft>
              <a:buNone/>
            </a:pPr>
            <a:r>
              <a:rPr lang="en" sz="2200" u="sng">
                <a:solidFill>
                  <a:srgbClr val="39C0BA"/>
                </a:solidFill>
                <a:hlinkClick r:id="rId4"/>
              </a:rPr>
              <a:t>Experts@Minnesota</a:t>
            </a:r>
            <a:endParaRPr sz="2200">
              <a:solidFill>
                <a:srgbClr val="39C0BA"/>
              </a:solidFill>
            </a:endParaRPr>
          </a:p>
          <a:p>
            <a:pPr indent="0" lvl="0" marL="0" rtl="0" algn="l">
              <a:spcBef>
                <a:spcPts val="600"/>
              </a:spcBef>
              <a:spcAft>
                <a:spcPts val="0"/>
              </a:spcAft>
              <a:buNone/>
            </a:pPr>
            <a:r>
              <a:rPr lang="en" sz="2200" u="sng">
                <a:solidFill>
                  <a:srgbClr val="39C0BA"/>
                </a:solidFill>
                <a:hlinkClick r:id="rId5"/>
              </a:rPr>
              <a:t>LinkedIn</a:t>
            </a:r>
            <a:endParaRPr sz="2200">
              <a:solidFill>
                <a:srgbClr val="39C0BA"/>
              </a:solidFill>
            </a:endParaRPr>
          </a:p>
        </p:txBody>
      </p:sp>
      <p:sp>
        <p:nvSpPr>
          <p:cNvPr id="390" name="Google Shape;390;p47"/>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rgbClr val="39C0BA"/>
                </a:solidFill>
              </a:rPr>
              <a:t>‹#›</a:t>
            </a:fld>
            <a:endParaRPr>
              <a:solidFill>
                <a:srgbClr val="39C0BA"/>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sp>
        <p:nvSpPr>
          <p:cNvPr id="93" name="Google Shape;93;p15"/>
          <p:cNvSpPr txBox="1"/>
          <p:nvPr>
            <p:ph type="ctrTitle"/>
          </p:nvPr>
        </p:nvSpPr>
        <p:spPr>
          <a:xfrm>
            <a:off x="1530175" y="3077050"/>
            <a:ext cx="6767100" cy="709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BACKGROUND</a:t>
            </a:r>
            <a:endParaRPr/>
          </a:p>
        </p:txBody>
      </p:sp>
      <p:sp>
        <p:nvSpPr>
          <p:cNvPr id="94" name="Google Shape;94;p15"/>
          <p:cNvSpPr txBox="1"/>
          <p:nvPr>
            <p:ph idx="1" type="subTitle"/>
          </p:nvPr>
        </p:nvSpPr>
        <p:spPr>
          <a:xfrm>
            <a:off x="1530175" y="3710550"/>
            <a:ext cx="6927900" cy="470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Minnesota Electronic Health Library</a:t>
            </a:r>
            <a:endParaRPr/>
          </a:p>
        </p:txBody>
      </p:sp>
      <p:sp>
        <p:nvSpPr>
          <p:cNvPr id="95" name="Google Shape;95;p15"/>
          <p:cNvSpPr txBox="1"/>
          <p:nvPr/>
        </p:nvSpPr>
        <p:spPr>
          <a:xfrm>
            <a:off x="502600" y="3039900"/>
            <a:ext cx="802500" cy="786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3000">
                <a:solidFill>
                  <a:srgbClr val="2E3037"/>
                </a:solidFill>
                <a:latin typeface="Quicksand"/>
                <a:ea typeface="Quicksand"/>
                <a:cs typeface="Quicksand"/>
                <a:sym typeface="Quicksand"/>
              </a:rPr>
              <a:t>1</a:t>
            </a:r>
            <a:endParaRPr sz="3000">
              <a:solidFill>
                <a:srgbClr val="2E3037"/>
              </a:solidFill>
              <a:latin typeface="Quicksand"/>
              <a:ea typeface="Quicksand"/>
              <a:cs typeface="Quicksand"/>
              <a:sym typeface="Quicksand"/>
            </a:endParaRPr>
          </a:p>
        </p:txBody>
      </p:sp>
      <p:sp>
        <p:nvSpPr>
          <p:cNvPr id="96" name="Google Shape;96;p15"/>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Google Shape;101;p16"/>
          <p:cNvSpPr txBox="1"/>
          <p:nvPr>
            <p:ph idx="4294967295" type="ctrTitle"/>
          </p:nvPr>
        </p:nvSpPr>
        <p:spPr>
          <a:xfrm>
            <a:off x="1284950" y="940200"/>
            <a:ext cx="7097100" cy="1193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4800"/>
              <a:t>MeHL</a:t>
            </a:r>
            <a:endParaRPr b="1" sz="4800"/>
          </a:p>
        </p:txBody>
      </p:sp>
      <p:sp>
        <p:nvSpPr>
          <p:cNvPr id="102" name="Google Shape;102;p16"/>
          <p:cNvSpPr txBox="1"/>
          <p:nvPr>
            <p:ph idx="4294967295" type="subTitle"/>
          </p:nvPr>
        </p:nvSpPr>
        <p:spPr>
          <a:xfrm>
            <a:off x="1284950" y="1957947"/>
            <a:ext cx="7097100" cy="617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Minnesota Electronic Health Library</a:t>
            </a:r>
            <a:endParaRPr sz="2400"/>
          </a:p>
        </p:txBody>
      </p:sp>
      <p:sp>
        <p:nvSpPr>
          <p:cNvPr id="103" name="Google Shape;103;p16"/>
          <p:cNvSpPr txBox="1"/>
          <p:nvPr>
            <p:ph idx="4294967295" type="ctrTitle"/>
          </p:nvPr>
        </p:nvSpPr>
        <p:spPr>
          <a:xfrm>
            <a:off x="1284950" y="4445404"/>
            <a:ext cx="7097100" cy="1193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4800"/>
              <a:t>More Information</a:t>
            </a:r>
            <a:endParaRPr b="1" sz="4800"/>
          </a:p>
        </p:txBody>
      </p:sp>
      <p:sp>
        <p:nvSpPr>
          <p:cNvPr id="104" name="Google Shape;104;p16"/>
          <p:cNvSpPr txBox="1"/>
          <p:nvPr>
            <p:ph idx="4294967295" type="subTitle"/>
          </p:nvPr>
        </p:nvSpPr>
        <p:spPr>
          <a:xfrm>
            <a:off x="1284950" y="5463150"/>
            <a:ext cx="7097100" cy="617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https://hsl.lib.umn.edu/about/mehl</a:t>
            </a:r>
            <a:endParaRPr sz="2400"/>
          </a:p>
        </p:txBody>
      </p:sp>
      <p:sp>
        <p:nvSpPr>
          <p:cNvPr id="105" name="Google Shape;105;p16"/>
          <p:cNvSpPr txBox="1"/>
          <p:nvPr>
            <p:ph idx="4294967295" type="ctrTitle"/>
          </p:nvPr>
        </p:nvSpPr>
        <p:spPr>
          <a:xfrm>
            <a:off x="1284950" y="2692802"/>
            <a:ext cx="7097100" cy="1193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4800"/>
              <a:t>Data Collection</a:t>
            </a:r>
            <a:endParaRPr b="1" sz="4800"/>
          </a:p>
        </p:txBody>
      </p:sp>
      <p:sp>
        <p:nvSpPr>
          <p:cNvPr id="106" name="Google Shape;106;p16"/>
          <p:cNvSpPr txBox="1"/>
          <p:nvPr>
            <p:ph idx="4294967295" type="subTitle"/>
          </p:nvPr>
        </p:nvSpPr>
        <p:spPr>
          <a:xfrm>
            <a:off x="1284950" y="3710548"/>
            <a:ext cx="7097100" cy="617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Studies of civilians, pharmacists, physicians</a:t>
            </a:r>
            <a:endParaRPr sz="2400"/>
          </a:p>
        </p:txBody>
      </p:sp>
      <p:sp>
        <p:nvSpPr>
          <p:cNvPr id="107" name="Google Shape;107;p16"/>
          <p:cNvSpPr/>
          <p:nvPr/>
        </p:nvSpPr>
        <p:spPr>
          <a:xfrm>
            <a:off x="808650" y="5091713"/>
            <a:ext cx="190200" cy="190200"/>
          </a:xfrm>
          <a:prstGeom prst="ellipse">
            <a:avLst/>
          </a:prstGeom>
          <a:solidFill>
            <a:srgbClr val="2E3037"/>
          </a:solidFill>
          <a:ln cap="flat" cmpd="sng" w="9525">
            <a:solidFill>
              <a:srgbClr val="999FA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6"/>
          <p:cNvSpPr/>
          <p:nvPr/>
        </p:nvSpPr>
        <p:spPr>
          <a:xfrm>
            <a:off x="808650" y="1576088"/>
            <a:ext cx="190200" cy="190200"/>
          </a:xfrm>
          <a:prstGeom prst="ellipse">
            <a:avLst/>
          </a:prstGeom>
          <a:solidFill>
            <a:srgbClr val="2E3037"/>
          </a:solidFill>
          <a:ln cap="flat" cmpd="sng" w="9525">
            <a:solidFill>
              <a:srgbClr val="999FA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6"/>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10" name="Google Shape;110;p16"/>
          <p:cNvPicPr preferRelativeResize="0"/>
          <p:nvPr/>
        </p:nvPicPr>
        <p:blipFill>
          <a:blip r:embed="rId3">
            <a:alphaModFix/>
          </a:blip>
          <a:stretch>
            <a:fillRect/>
          </a:stretch>
        </p:blipFill>
        <p:spPr>
          <a:xfrm>
            <a:off x="7924900" y="0"/>
            <a:ext cx="1219100" cy="690204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17"/>
          <p:cNvSpPr txBox="1"/>
          <p:nvPr>
            <p:ph type="ctrTitle"/>
          </p:nvPr>
        </p:nvSpPr>
        <p:spPr>
          <a:xfrm>
            <a:off x="1530175" y="3077050"/>
            <a:ext cx="6767100" cy="709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SETTING</a:t>
            </a:r>
            <a:endParaRPr/>
          </a:p>
        </p:txBody>
      </p:sp>
      <p:sp>
        <p:nvSpPr>
          <p:cNvPr id="116" name="Google Shape;116;p17"/>
          <p:cNvSpPr txBox="1"/>
          <p:nvPr>
            <p:ph idx="1" type="subTitle"/>
          </p:nvPr>
        </p:nvSpPr>
        <p:spPr>
          <a:xfrm>
            <a:off x="1530175" y="3710550"/>
            <a:ext cx="6927900" cy="470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Minnesota State Fair</a:t>
            </a:r>
            <a:endParaRPr/>
          </a:p>
        </p:txBody>
      </p:sp>
      <p:sp>
        <p:nvSpPr>
          <p:cNvPr id="117" name="Google Shape;117;p17"/>
          <p:cNvSpPr txBox="1"/>
          <p:nvPr/>
        </p:nvSpPr>
        <p:spPr>
          <a:xfrm>
            <a:off x="502600" y="3039900"/>
            <a:ext cx="802500" cy="786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3000">
                <a:solidFill>
                  <a:srgbClr val="2E3037"/>
                </a:solidFill>
                <a:latin typeface="Quicksand"/>
                <a:ea typeface="Quicksand"/>
                <a:cs typeface="Quicksand"/>
                <a:sym typeface="Quicksand"/>
              </a:rPr>
              <a:t>2</a:t>
            </a:r>
            <a:endParaRPr sz="3000">
              <a:solidFill>
                <a:srgbClr val="2E3037"/>
              </a:solidFill>
              <a:latin typeface="Quicksand"/>
              <a:ea typeface="Quicksand"/>
              <a:cs typeface="Quicksand"/>
              <a:sym typeface="Quicksand"/>
            </a:endParaRPr>
          </a:p>
        </p:txBody>
      </p:sp>
      <p:sp>
        <p:nvSpPr>
          <p:cNvPr id="118" name="Google Shape;118;p17"/>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18"/>
          <p:cNvSpPr txBox="1"/>
          <p:nvPr>
            <p:ph idx="4294967295" type="body"/>
          </p:nvPr>
        </p:nvSpPr>
        <p:spPr>
          <a:xfrm>
            <a:off x="1171500" y="129175"/>
            <a:ext cx="7455900" cy="3252000"/>
          </a:xfrm>
          <a:prstGeom prst="rect">
            <a:avLst/>
          </a:prstGeom>
        </p:spPr>
        <p:txBody>
          <a:bodyPr anchorCtr="0" anchor="ctr" bIns="91425" lIns="91425" spcFirstLastPara="1" rIns="91425" wrap="square" tIns="91425">
            <a:noAutofit/>
          </a:bodyPr>
          <a:lstStyle/>
          <a:p>
            <a:pPr indent="0" lvl="0" marL="0" rtl="0" algn="l">
              <a:spcBef>
                <a:spcPts val="600"/>
              </a:spcBef>
              <a:spcAft>
                <a:spcPts val="0"/>
              </a:spcAft>
              <a:buNone/>
            </a:pPr>
            <a:r>
              <a:rPr b="1" lang="en" sz="4800"/>
              <a:t>MINNESOTA STATE FAIR</a:t>
            </a:r>
            <a:endParaRPr b="1" sz="4800">
              <a:solidFill>
                <a:srgbClr val="F3F3F3"/>
              </a:solidFill>
            </a:endParaRPr>
          </a:p>
          <a:p>
            <a:pPr indent="0" lvl="0" marL="0" rtl="0" algn="l">
              <a:spcBef>
                <a:spcPts val="600"/>
              </a:spcBef>
              <a:spcAft>
                <a:spcPts val="0"/>
              </a:spcAft>
              <a:buNone/>
            </a:pPr>
            <a:r>
              <a:t/>
            </a:r>
            <a:endParaRPr b="1" sz="1800"/>
          </a:p>
          <a:p>
            <a:pPr indent="0" lvl="0" marL="0" rtl="0" algn="l">
              <a:spcBef>
                <a:spcPts val="600"/>
              </a:spcBef>
              <a:spcAft>
                <a:spcPts val="0"/>
              </a:spcAft>
              <a:buNone/>
            </a:pPr>
            <a:r>
              <a:t/>
            </a:r>
            <a:endParaRPr b="1" sz="1800"/>
          </a:p>
          <a:p>
            <a:pPr indent="0" lvl="0" marL="0" rtl="0" algn="l">
              <a:spcBef>
                <a:spcPts val="600"/>
              </a:spcBef>
              <a:spcAft>
                <a:spcPts val="0"/>
              </a:spcAft>
              <a:buNone/>
            </a:pPr>
            <a:r>
              <a:t/>
            </a:r>
            <a:endParaRPr b="1" sz="1800"/>
          </a:p>
          <a:p>
            <a:pPr indent="0" lvl="0" marL="0" rtl="0" algn="l">
              <a:spcBef>
                <a:spcPts val="600"/>
              </a:spcBef>
              <a:spcAft>
                <a:spcPts val="0"/>
              </a:spcAft>
              <a:buNone/>
            </a:pPr>
            <a:r>
              <a:t/>
            </a:r>
            <a:endParaRPr b="1" sz="1800"/>
          </a:p>
          <a:p>
            <a:pPr indent="0" lvl="0" marL="0" rtl="0" algn="l">
              <a:spcBef>
                <a:spcPts val="600"/>
              </a:spcBef>
              <a:spcAft>
                <a:spcPts val="0"/>
              </a:spcAft>
              <a:buNone/>
            </a:pPr>
            <a:r>
              <a:t/>
            </a:r>
            <a:endParaRPr b="1" sz="1800"/>
          </a:p>
        </p:txBody>
      </p:sp>
      <p:grpSp>
        <p:nvGrpSpPr>
          <p:cNvPr id="124" name="Google Shape;124;p18"/>
          <p:cNvGrpSpPr/>
          <p:nvPr/>
        </p:nvGrpSpPr>
        <p:grpSpPr>
          <a:xfrm>
            <a:off x="800299" y="-7800"/>
            <a:ext cx="190200" cy="6857700"/>
            <a:chOff x="808650" y="-7800"/>
            <a:chExt cx="190200" cy="6857700"/>
          </a:xfrm>
        </p:grpSpPr>
        <p:sp>
          <p:nvSpPr>
            <p:cNvPr id="125" name="Google Shape;125;p18"/>
            <p:cNvSpPr/>
            <p:nvPr/>
          </p:nvSpPr>
          <p:spPr>
            <a:xfrm>
              <a:off x="808650" y="3333900"/>
              <a:ext cx="190200" cy="190200"/>
            </a:xfrm>
            <a:prstGeom prst="ellipse">
              <a:avLst/>
            </a:prstGeom>
            <a:solidFill>
              <a:srgbClr val="39C0BA"/>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26" name="Google Shape;126;p18"/>
            <p:cNvCxnSpPr>
              <a:endCxn id="125" idx="0"/>
            </p:cNvCxnSpPr>
            <p:nvPr/>
          </p:nvCxnSpPr>
          <p:spPr>
            <a:xfrm>
              <a:off x="903750" y="-7800"/>
              <a:ext cx="0" cy="3341700"/>
            </a:xfrm>
            <a:prstGeom prst="straightConnector1">
              <a:avLst/>
            </a:prstGeom>
            <a:noFill/>
            <a:ln cap="flat" cmpd="sng" w="9525">
              <a:solidFill>
                <a:srgbClr val="FFFFFF"/>
              </a:solidFill>
              <a:prstDash val="solid"/>
              <a:round/>
              <a:headEnd len="med" w="med" type="none"/>
              <a:tailEnd len="med" w="med" type="none"/>
            </a:ln>
          </p:spPr>
        </p:cxnSp>
        <p:cxnSp>
          <p:nvCxnSpPr>
            <p:cNvPr id="127" name="Google Shape;127;p18"/>
            <p:cNvCxnSpPr>
              <a:stCxn id="125" idx="4"/>
            </p:cNvCxnSpPr>
            <p:nvPr/>
          </p:nvCxnSpPr>
          <p:spPr>
            <a:xfrm>
              <a:off x="903750" y="3524100"/>
              <a:ext cx="0" cy="3325800"/>
            </a:xfrm>
            <a:prstGeom prst="straightConnector1">
              <a:avLst/>
            </a:prstGeom>
            <a:noFill/>
            <a:ln cap="flat" cmpd="sng" w="9525">
              <a:solidFill>
                <a:srgbClr val="FFFFFF"/>
              </a:solidFill>
              <a:prstDash val="solid"/>
              <a:round/>
              <a:headEnd len="med" w="med" type="none"/>
              <a:tailEnd len="med" w="med" type="none"/>
            </a:ln>
          </p:spPr>
        </p:cxnSp>
      </p:grpSp>
      <p:sp>
        <p:nvSpPr>
          <p:cNvPr id="128" name="Google Shape;128;p18"/>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29" name="Google Shape;129;p18"/>
          <p:cNvSpPr txBox="1"/>
          <p:nvPr/>
        </p:nvSpPr>
        <p:spPr>
          <a:xfrm>
            <a:off x="6630575" y="6521175"/>
            <a:ext cx="2105400" cy="25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solidFill>
                  <a:srgbClr val="FFFFFF"/>
                </a:solidFill>
              </a:rPr>
              <a:t>Image: </a:t>
            </a:r>
            <a:r>
              <a:rPr lang="en" sz="900">
                <a:solidFill>
                  <a:srgbClr val="FFFFFF"/>
                </a:solidFill>
              </a:rPr>
              <a:t>https://www.mnstatefair.org/</a:t>
            </a:r>
            <a:endParaRPr sz="900">
              <a:solidFill>
                <a:srgbClr val="FFFFFF"/>
              </a:solidFill>
            </a:endParaRPr>
          </a:p>
        </p:txBody>
      </p:sp>
      <p:pic>
        <p:nvPicPr>
          <p:cNvPr id="130" name="Google Shape;130;p18"/>
          <p:cNvPicPr preferRelativeResize="0"/>
          <p:nvPr/>
        </p:nvPicPr>
        <p:blipFill>
          <a:blip r:embed="rId3">
            <a:alphaModFix/>
          </a:blip>
          <a:stretch>
            <a:fillRect/>
          </a:stretch>
        </p:blipFill>
        <p:spPr>
          <a:xfrm>
            <a:off x="3703200" y="1420639"/>
            <a:ext cx="5325696" cy="4016712"/>
          </a:xfrm>
          <a:prstGeom prst="rect">
            <a:avLst/>
          </a:prstGeom>
          <a:noFill/>
          <a:ln>
            <a:noFill/>
          </a:ln>
        </p:spPr>
      </p:pic>
      <p:sp>
        <p:nvSpPr>
          <p:cNvPr id="131" name="Google Shape;131;p18"/>
          <p:cNvSpPr txBox="1"/>
          <p:nvPr/>
        </p:nvSpPr>
        <p:spPr>
          <a:xfrm>
            <a:off x="1314300" y="1645925"/>
            <a:ext cx="1829700" cy="390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rgbClr val="FFFFFF"/>
                </a:solidFill>
                <a:latin typeface="Quicksand"/>
                <a:ea typeface="Quicksand"/>
                <a:cs typeface="Quicksand"/>
                <a:sym typeface="Quicksand"/>
              </a:rPr>
              <a:t>Two</a:t>
            </a:r>
            <a:endParaRPr sz="2400">
              <a:solidFill>
                <a:srgbClr val="FFFFFF"/>
              </a:solidFill>
              <a:latin typeface="Quicksand"/>
              <a:ea typeface="Quicksand"/>
              <a:cs typeface="Quicksand"/>
              <a:sym typeface="Quicksand"/>
            </a:endParaRPr>
          </a:p>
          <a:p>
            <a:pPr indent="0" lvl="0" marL="0" rtl="0" algn="l">
              <a:spcBef>
                <a:spcPts val="0"/>
              </a:spcBef>
              <a:spcAft>
                <a:spcPts val="0"/>
              </a:spcAft>
              <a:buNone/>
            </a:pPr>
            <a:r>
              <a:rPr lang="en" sz="2400">
                <a:solidFill>
                  <a:srgbClr val="FFFFFF"/>
                </a:solidFill>
                <a:latin typeface="Quicksand"/>
                <a:ea typeface="Quicksand"/>
                <a:cs typeface="Quicksand"/>
                <a:sym typeface="Quicksand"/>
              </a:rPr>
              <a:t>Million in</a:t>
            </a:r>
            <a:endParaRPr sz="2400">
              <a:solidFill>
                <a:srgbClr val="FFFFFF"/>
              </a:solidFill>
              <a:latin typeface="Quicksand"/>
              <a:ea typeface="Quicksand"/>
              <a:cs typeface="Quicksand"/>
              <a:sym typeface="Quicksand"/>
            </a:endParaRPr>
          </a:p>
          <a:p>
            <a:pPr indent="0" lvl="0" marL="0" rtl="0" algn="l">
              <a:spcBef>
                <a:spcPts val="0"/>
              </a:spcBef>
              <a:spcAft>
                <a:spcPts val="0"/>
              </a:spcAft>
              <a:buNone/>
            </a:pPr>
            <a:r>
              <a:rPr lang="en" sz="2400">
                <a:solidFill>
                  <a:srgbClr val="FFFFFF"/>
                </a:solidFill>
                <a:latin typeface="Quicksand"/>
                <a:ea typeface="Quicksand"/>
                <a:cs typeface="Quicksand"/>
                <a:sym typeface="Quicksand"/>
              </a:rPr>
              <a:t>Attendance</a:t>
            </a:r>
            <a:endParaRPr sz="2400">
              <a:solidFill>
                <a:srgbClr val="FFFFFF"/>
              </a:solidFill>
              <a:latin typeface="Quicksand"/>
              <a:ea typeface="Quicksand"/>
              <a:cs typeface="Quicksand"/>
              <a:sym typeface="Quicksand"/>
            </a:endParaRPr>
          </a:p>
        </p:txBody>
      </p:sp>
      <p:pic>
        <p:nvPicPr>
          <p:cNvPr id="132" name="Google Shape;132;p18"/>
          <p:cNvPicPr preferRelativeResize="0"/>
          <p:nvPr/>
        </p:nvPicPr>
        <p:blipFill>
          <a:blip r:embed="rId4">
            <a:alphaModFix/>
          </a:blip>
          <a:stretch>
            <a:fillRect/>
          </a:stretch>
        </p:blipFill>
        <p:spPr>
          <a:xfrm>
            <a:off x="422050" y="4021025"/>
            <a:ext cx="3745531" cy="249702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19"/>
          <p:cNvSpPr txBox="1"/>
          <p:nvPr>
            <p:ph idx="4294967295" type="body"/>
          </p:nvPr>
        </p:nvSpPr>
        <p:spPr>
          <a:xfrm>
            <a:off x="1171500" y="2894550"/>
            <a:ext cx="2653200" cy="1068900"/>
          </a:xfrm>
          <a:prstGeom prst="rect">
            <a:avLst/>
          </a:prstGeom>
        </p:spPr>
        <p:txBody>
          <a:bodyPr anchorCtr="0" anchor="ctr" bIns="91425" lIns="91425" spcFirstLastPara="1" rIns="91425" wrap="square" tIns="91425">
            <a:noAutofit/>
          </a:bodyPr>
          <a:lstStyle/>
          <a:p>
            <a:pPr indent="0" lvl="0" marL="0" rtl="0" algn="l">
              <a:spcBef>
                <a:spcPts val="600"/>
              </a:spcBef>
              <a:spcAft>
                <a:spcPts val="0"/>
              </a:spcAft>
              <a:buNone/>
            </a:pPr>
            <a:r>
              <a:rPr lang="en" sz="1800">
                <a:solidFill>
                  <a:srgbClr val="F3F3F3"/>
                </a:solidFill>
              </a:rPr>
              <a:t>WANT BIG IMPACT?</a:t>
            </a:r>
            <a:endParaRPr sz="1800">
              <a:solidFill>
                <a:srgbClr val="F3F3F3"/>
              </a:solidFill>
            </a:endParaRPr>
          </a:p>
          <a:p>
            <a:pPr indent="0" lvl="0" marL="0" rtl="0" algn="l">
              <a:spcBef>
                <a:spcPts val="600"/>
              </a:spcBef>
              <a:spcAft>
                <a:spcPts val="0"/>
              </a:spcAft>
              <a:buNone/>
            </a:pPr>
            <a:r>
              <a:rPr b="1" lang="en" sz="1800">
                <a:solidFill>
                  <a:srgbClr val="F3F3F3"/>
                </a:solidFill>
              </a:rPr>
              <a:t>Use big image.</a:t>
            </a:r>
            <a:endParaRPr b="1" sz="1800">
              <a:solidFill>
                <a:srgbClr val="F3F3F3"/>
              </a:solidFill>
            </a:endParaRPr>
          </a:p>
        </p:txBody>
      </p:sp>
      <p:grpSp>
        <p:nvGrpSpPr>
          <p:cNvPr id="138" name="Google Shape;138;p19"/>
          <p:cNvGrpSpPr/>
          <p:nvPr/>
        </p:nvGrpSpPr>
        <p:grpSpPr>
          <a:xfrm>
            <a:off x="800299" y="-7800"/>
            <a:ext cx="190200" cy="6857700"/>
            <a:chOff x="808650" y="-7800"/>
            <a:chExt cx="190200" cy="6857700"/>
          </a:xfrm>
        </p:grpSpPr>
        <p:sp>
          <p:nvSpPr>
            <p:cNvPr id="139" name="Google Shape;139;p19"/>
            <p:cNvSpPr/>
            <p:nvPr/>
          </p:nvSpPr>
          <p:spPr>
            <a:xfrm>
              <a:off x="808650" y="3333900"/>
              <a:ext cx="190200" cy="190200"/>
            </a:xfrm>
            <a:prstGeom prst="ellipse">
              <a:avLst/>
            </a:prstGeom>
            <a:solidFill>
              <a:srgbClr val="39C0BA"/>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40" name="Google Shape;140;p19"/>
            <p:cNvCxnSpPr>
              <a:endCxn id="139" idx="0"/>
            </p:cNvCxnSpPr>
            <p:nvPr/>
          </p:nvCxnSpPr>
          <p:spPr>
            <a:xfrm>
              <a:off x="903750" y="-7800"/>
              <a:ext cx="0" cy="3341700"/>
            </a:xfrm>
            <a:prstGeom prst="straightConnector1">
              <a:avLst/>
            </a:prstGeom>
            <a:noFill/>
            <a:ln cap="flat" cmpd="sng" w="9525">
              <a:solidFill>
                <a:srgbClr val="FFFFFF"/>
              </a:solidFill>
              <a:prstDash val="solid"/>
              <a:round/>
              <a:headEnd len="med" w="med" type="none"/>
              <a:tailEnd len="med" w="med" type="none"/>
            </a:ln>
          </p:spPr>
        </p:cxnSp>
        <p:cxnSp>
          <p:nvCxnSpPr>
            <p:cNvPr id="141" name="Google Shape;141;p19"/>
            <p:cNvCxnSpPr>
              <a:stCxn id="139" idx="4"/>
            </p:cNvCxnSpPr>
            <p:nvPr/>
          </p:nvCxnSpPr>
          <p:spPr>
            <a:xfrm>
              <a:off x="903750" y="3524100"/>
              <a:ext cx="0" cy="3325800"/>
            </a:xfrm>
            <a:prstGeom prst="straightConnector1">
              <a:avLst/>
            </a:prstGeom>
            <a:noFill/>
            <a:ln cap="flat" cmpd="sng" w="9525">
              <a:solidFill>
                <a:srgbClr val="FFFFFF"/>
              </a:solidFill>
              <a:prstDash val="solid"/>
              <a:round/>
              <a:headEnd len="med" w="med" type="none"/>
              <a:tailEnd len="med" w="med" type="none"/>
            </a:ln>
          </p:spPr>
        </p:cxnSp>
      </p:grpSp>
      <p:sp>
        <p:nvSpPr>
          <p:cNvPr id="142" name="Google Shape;142;p19"/>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43" name="Google Shape;143;p19"/>
          <p:cNvPicPr preferRelativeResize="0"/>
          <p:nvPr/>
        </p:nvPicPr>
        <p:blipFill>
          <a:blip r:embed="rId3">
            <a:alphaModFix/>
          </a:blip>
          <a:stretch>
            <a:fillRect/>
          </a:stretch>
        </p:blipFill>
        <p:spPr>
          <a:xfrm>
            <a:off x="-1" y="-12"/>
            <a:ext cx="7650743" cy="5332574"/>
          </a:xfrm>
          <a:prstGeom prst="rect">
            <a:avLst/>
          </a:prstGeom>
          <a:noFill/>
          <a:ln cap="flat" cmpd="sng" w="28575">
            <a:solidFill>
              <a:srgbClr val="2E3037"/>
            </a:solidFill>
            <a:prstDash val="solid"/>
            <a:round/>
            <a:headEnd len="sm" w="sm" type="none"/>
            <a:tailEnd len="sm" w="sm" type="none"/>
          </a:ln>
        </p:spPr>
      </p:pic>
      <p:sp>
        <p:nvSpPr>
          <p:cNvPr id="144" name="Google Shape;144;p19"/>
          <p:cNvSpPr txBox="1"/>
          <p:nvPr/>
        </p:nvSpPr>
        <p:spPr>
          <a:xfrm>
            <a:off x="151675" y="5402400"/>
            <a:ext cx="2507100" cy="25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rPr>
              <a:t>Image: http://d2d.umn.edu/</a:t>
            </a:r>
            <a:endParaRPr>
              <a:solidFill>
                <a:srgbClr val="FFFFFF"/>
              </a:solidFill>
            </a:endParaRPr>
          </a:p>
        </p:txBody>
      </p:sp>
      <p:sp>
        <p:nvSpPr>
          <p:cNvPr id="145" name="Google Shape;145;p19"/>
          <p:cNvSpPr txBox="1"/>
          <p:nvPr/>
        </p:nvSpPr>
        <p:spPr>
          <a:xfrm>
            <a:off x="45475" y="94600"/>
            <a:ext cx="5960700" cy="68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rgbClr val="FFFFFF"/>
                </a:solidFill>
                <a:latin typeface="Quicksand"/>
                <a:ea typeface="Quicksand"/>
                <a:cs typeface="Quicksand"/>
                <a:sym typeface="Quicksand"/>
              </a:rPr>
              <a:t>Driven2Discover</a:t>
            </a:r>
            <a:endParaRPr b="1" sz="3600">
              <a:solidFill>
                <a:srgbClr val="FFFFFF"/>
              </a:solidFill>
              <a:latin typeface="Quicksand"/>
              <a:ea typeface="Quicksand"/>
              <a:cs typeface="Quicksand"/>
              <a:sym typeface="Quicksand"/>
            </a:endParaRPr>
          </a:p>
        </p:txBody>
      </p:sp>
      <p:pic>
        <p:nvPicPr>
          <p:cNvPr id="146" name="Google Shape;146;p19"/>
          <p:cNvPicPr preferRelativeResize="0"/>
          <p:nvPr/>
        </p:nvPicPr>
        <p:blipFill>
          <a:blip r:embed="rId4">
            <a:alphaModFix/>
          </a:blip>
          <a:stretch>
            <a:fillRect/>
          </a:stretch>
        </p:blipFill>
        <p:spPr>
          <a:xfrm>
            <a:off x="6006175" y="4544824"/>
            <a:ext cx="3137826" cy="230507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20"/>
          <p:cNvSpPr txBox="1"/>
          <p:nvPr>
            <p:ph type="ctrTitle"/>
          </p:nvPr>
        </p:nvSpPr>
        <p:spPr>
          <a:xfrm>
            <a:off x="1530175" y="3077050"/>
            <a:ext cx="6767100" cy="709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METHODS</a:t>
            </a:r>
            <a:endParaRPr/>
          </a:p>
        </p:txBody>
      </p:sp>
      <p:sp>
        <p:nvSpPr>
          <p:cNvPr id="152" name="Google Shape;152;p20"/>
          <p:cNvSpPr txBox="1"/>
          <p:nvPr>
            <p:ph idx="1" type="subTitle"/>
          </p:nvPr>
        </p:nvSpPr>
        <p:spPr>
          <a:xfrm>
            <a:off x="1530175" y="3710550"/>
            <a:ext cx="6927900" cy="470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Mixed Methods</a:t>
            </a:r>
            <a:endParaRPr/>
          </a:p>
        </p:txBody>
      </p:sp>
      <p:sp>
        <p:nvSpPr>
          <p:cNvPr id="153" name="Google Shape;153;p20"/>
          <p:cNvSpPr txBox="1"/>
          <p:nvPr/>
        </p:nvSpPr>
        <p:spPr>
          <a:xfrm>
            <a:off x="502600" y="3039900"/>
            <a:ext cx="802500" cy="786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3000">
                <a:solidFill>
                  <a:srgbClr val="2E3037"/>
                </a:solidFill>
                <a:latin typeface="Quicksand"/>
                <a:ea typeface="Quicksand"/>
                <a:cs typeface="Quicksand"/>
                <a:sym typeface="Quicksand"/>
              </a:rPr>
              <a:t>3</a:t>
            </a:r>
            <a:endParaRPr sz="3000">
              <a:solidFill>
                <a:srgbClr val="2E3037"/>
              </a:solidFill>
              <a:latin typeface="Quicksand"/>
              <a:ea typeface="Quicksand"/>
              <a:cs typeface="Quicksand"/>
              <a:sym typeface="Quicksand"/>
            </a:endParaRPr>
          </a:p>
        </p:txBody>
      </p:sp>
      <p:sp>
        <p:nvSpPr>
          <p:cNvPr id="154" name="Google Shape;154;p20"/>
          <p:cNvSpPr txBox="1"/>
          <p:nvPr>
            <p:ph idx="12" type="sldNum"/>
          </p:nvPr>
        </p:nvSpPr>
        <p:spPr>
          <a:xfrm>
            <a:off x="8523157" y="6437775"/>
            <a:ext cx="548700" cy="420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Eleanor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