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20104100" cy="15087600"/>
  <p:notesSz cx="20104100" cy="15087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31E779-FC37-4B8A-8B6D-2F2830141F7A}" v="9" dt="2020-12-26T21:29:16.35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809" autoAdjust="0"/>
  </p:normalViewPr>
  <p:slideViewPr>
    <p:cSldViewPr>
      <p:cViewPr varScale="1">
        <p:scale>
          <a:sx n="27" d="100"/>
          <a:sy n="27" d="100"/>
        </p:scale>
        <p:origin x="300" y="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7556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755650"/>
          </a:xfrm>
          <a:prstGeom prst="rect">
            <a:avLst/>
          </a:prstGeom>
        </p:spPr>
        <p:txBody>
          <a:bodyPr vert="horz" lIns="91440" tIns="45720" rIns="91440" bIns="45720" rtlCol="0"/>
          <a:lstStyle>
            <a:lvl1pPr algn="r">
              <a:defRPr sz="1200"/>
            </a:lvl1pPr>
          </a:lstStyle>
          <a:p>
            <a:fld id="{19C85DDA-A1F5-4FAA-89B3-A0869C51ED38}" type="datetimeFigureOut">
              <a:rPr lang="en-US" smtClean="0"/>
              <a:t>4/11/2021</a:t>
            </a:fld>
            <a:endParaRPr lang="en-US"/>
          </a:p>
        </p:txBody>
      </p:sp>
      <p:sp>
        <p:nvSpPr>
          <p:cNvPr id="4" name="Slide Image Placeholder 3"/>
          <p:cNvSpPr>
            <a:spLocks noGrp="1" noRot="1" noChangeAspect="1"/>
          </p:cNvSpPr>
          <p:nvPr>
            <p:ph type="sldImg" idx="2"/>
          </p:nvPr>
        </p:nvSpPr>
        <p:spPr>
          <a:xfrm>
            <a:off x="6659563" y="1885950"/>
            <a:ext cx="6784975" cy="50927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7261225"/>
            <a:ext cx="16084550" cy="5940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4331950"/>
            <a:ext cx="8712200" cy="7556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4331950"/>
            <a:ext cx="8712200" cy="755650"/>
          </a:xfrm>
          <a:prstGeom prst="rect">
            <a:avLst/>
          </a:prstGeom>
        </p:spPr>
        <p:txBody>
          <a:bodyPr vert="horz" lIns="91440" tIns="45720" rIns="91440" bIns="45720" rtlCol="0" anchor="b"/>
          <a:lstStyle>
            <a:lvl1pPr algn="r">
              <a:defRPr sz="1200"/>
            </a:lvl1pPr>
          </a:lstStyle>
          <a:p>
            <a:fld id="{6B0BAB0A-8350-4B04-9A95-973207424FE2}" type="slidenum">
              <a:rPr lang="en-US" smtClean="0"/>
              <a:t>‹#›</a:t>
            </a:fld>
            <a:endParaRPr lang="en-US"/>
          </a:p>
        </p:txBody>
      </p:sp>
    </p:spTree>
    <p:extLst>
      <p:ext uri="{BB962C8B-B14F-4D97-AF65-F5344CB8AC3E}">
        <p14:creationId xmlns:p14="http://schemas.microsoft.com/office/powerpoint/2010/main" val="3391730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0BAB0A-8350-4B04-9A95-973207424FE2}" type="slidenum">
              <a:rPr lang="en-US" smtClean="0"/>
              <a:t>1</a:t>
            </a:fld>
            <a:endParaRPr lang="en-US"/>
          </a:p>
        </p:txBody>
      </p:sp>
    </p:spTree>
    <p:extLst>
      <p:ext uri="{BB962C8B-B14F-4D97-AF65-F5344CB8AC3E}">
        <p14:creationId xmlns:p14="http://schemas.microsoft.com/office/powerpoint/2010/main" val="1246730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4677156"/>
            <a:ext cx="17088486" cy="316839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8449056"/>
            <a:ext cx="14072870" cy="37719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4/11/2021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EEBD00"/>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4/11/2021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EEBD00"/>
                </a:solidFill>
                <a:latin typeface="Arial"/>
                <a:cs typeface="Arial"/>
              </a:defRPr>
            </a:lvl1pPr>
          </a:lstStyle>
          <a:p>
            <a:endParaRPr/>
          </a:p>
        </p:txBody>
      </p:sp>
      <p:sp>
        <p:nvSpPr>
          <p:cNvPr id="3" name="Holder 3"/>
          <p:cNvSpPr>
            <a:spLocks noGrp="1"/>
          </p:cNvSpPr>
          <p:nvPr>
            <p:ph sz="half" idx="2"/>
          </p:nvPr>
        </p:nvSpPr>
        <p:spPr>
          <a:xfrm>
            <a:off x="1005205" y="3470148"/>
            <a:ext cx="8745284" cy="9957816"/>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3470148"/>
            <a:ext cx="8745284" cy="9957816"/>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4/11/2021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EEBD00"/>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4/11/2021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4/11/2021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339180" y="244322"/>
            <a:ext cx="19346545" cy="1920875"/>
          </a:xfrm>
          <a:custGeom>
            <a:avLst/>
            <a:gdLst/>
            <a:ahLst/>
            <a:cxnLst/>
            <a:rect l="l" t="t" r="r" b="b"/>
            <a:pathLst>
              <a:path w="19346545" h="1920875">
                <a:moveTo>
                  <a:pt x="19025969" y="0"/>
                </a:moveTo>
                <a:lnTo>
                  <a:pt x="0" y="0"/>
                </a:lnTo>
                <a:lnTo>
                  <a:pt x="0" y="1600453"/>
                </a:lnTo>
                <a:lnTo>
                  <a:pt x="320107" y="1920557"/>
                </a:lnTo>
                <a:lnTo>
                  <a:pt x="19346085" y="1920557"/>
                </a:lnTo>
                <a:lnTo>
                  <a:pt x="19346085" y="320103"/>
                </a:lnTo>
                <a:lnTo>
                  <a:pt x="19025969" y="0"/>
                </a:lnTo>
                <a:close/>
              </a:path>
            </a:pathLst>
          </a:custGeom>
          <a:solidFill>
            <a:srgbClr val="8F172A"/>
          </a:solidFill>
        </p:spPr>
        <p:txBody>
          <a:bodyPr wrap="square" lIns="0" tIns="0" rIns="0" bIns="0" rtlCol="0"/>
          <a:lstStyle/>
          <a:p>
            <a:endParaRPr/>
          </a:p>
        </p:txBody>
      </p:sp>
      <p:sp>
        <p:nvSpPr>
          <p:cNvPr id="2" name="Holder 2"/>
          <p:cNvSpPr>
            <a:spLocks noGrp="1"/>
          </p:cNvSpPr>
          <p:nvPr>
            <p:ph type="title"/>
          </p:nvPr>
        </p:nvSpPr>
        <p:spPr>
          <a:xfrm>
            <a:off x="2382704" y="187452"/>
            <a:ext cx="15039975" cy="1010285"/>
          </a:xfrm>
          <a:prstGeom prst="rect">
            <a:avLst/>
          </a:prstGeom>
        </p:spPr>
        <p:txBody>
          <a:bodyPr wrap="square" lIns="0" tIns="0" rIns="0" bIns="0">
            <a:spAutoFit/>
          </a:bodyPr>
          <a:lstStyle>
            <a:lvl1pPr>
              <a:defRPr sz="3200" b="1" i="0">
                <a:solidFill>
                  <a:srgbClr val="EEBD00"/>
                </a:solidFill>
                <a:latin typeface="Arial"/>
                <a:cs typeface="Arial"/>
              </a:defRPr>
            </a:lvl1pPr>
          </a:lstStyle>
          <a:p>
            <a:endParaRPr/>
          </a:p>
        </p:txBody>
      </p:sp>
      <p:sp>
        <p:nvSpPr>
          <p:cNvPr id="3" name="Holder 3"/>
          <p:cNvSpPr>
            <a:spLocks noGrp="1"/>
          </p:cNvSpPr>
          <p:nvPr>
            <p:ph type="body" idx="1"/>
          </p:nvPr>
        </p:nvSpPr>
        <p:spPr>
          <a:xfrm>
            <a:off x="1005205" y="3470148"/>
            <a:ext cx="18093690" cy="9957816"/>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4031468"/>
            <a:ext cx="6433312" cy="75438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4031468"/>
            <a:ext cx="4623943" cy="75438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4/11/2021</a:t>
            </a:fld>
            <a:endParaRPr lang="en-US"/>
          </a:p>
        </p:txBody>
      </p:sp>
      <p:sp>
        <p:nvSpPr>
          <p:cNvPr id="6" name="Holder 6"/>
          <p:cNvSpPr>
            <a:spLocks noGrp="1"/>
          </p:cNvSpPr>
          <p:nvPr>
            <p:ph type="sldNum" sz="quarter" idx="7"/>
          </p:nvPr>
        </p:nvSpPr>
        <p:spPr>
          <a:xfrm>
            <a:off x="14474953" y="14031468"/>
            <a:ext cx="4623943" cy="75438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45321" y="404964"/>
            <a:ext cx="15039975" cy="473399"/>
          </a:xfrm>
          <a:prstGeom prst="rect">
            <a:avLst/>
          </a:prstGeom>
        </p:spPr>
        <p:txBody>
          <a:bodyPr vert="horz" wrap="square" lIns="0" tIns="3175" rIns="0" bIns="0" rtlCol="0">
            <a:spAutoFit/>
          </a:bodyPr>
          <a:lstStyle/>
          <a:p>
            <a:pPr marL="4147185" marR="5080" indent="-4135120">
              <a:lnSpc>
                <a:spcPct val="101899"/>
              </a:lnSpc>
              <a:spcBef>
                <a:spcPts val="25"/>
              </a:spcBef>
            </a:pPr>
            <a:r>
              <a:rPr lang="en-US" spc="-105" dirty="0"/>
              <a:t>Inhibition of Kinases by extracts of Macaranga genus</a:t>
            </a:r>
            <a:endParaRPr spc="-105" dirty="0"/>
          </a:p>
        </p:txBody>
      </p:sp>
      <p:sp>
        <p:nvSpPr>
          <p:cNvPr id="3" name="object 3"/>
          <p:cNvSpPr txBox="1"/>
          <p:nvPr/>
        </p:nvSpPr>
        <p:spPr>
          <a:xfrm>
            <a:off x="4339573" y="832427"/>
            <a:ext cx="9779196" cy="1351652"/>
          </a:xfrm>
          <a:prstGeom prst="rect">
            <a:avLst/>
          </a:prstGeom>
        </p:spPr>
        <p:txBody>
          <a:bodyPr vert="horz" wrap="square" lIns="0" tIns="73660" rIns="0" bIns="0" rtlCol="0">
            <a:spAutoFit/>
          </a:bodyPr>
          <a:lstStyle/>
          <a:p>
            <a:pPr marL="2447925">
              <a:lnSpc>
                <a:spcPct val="100000"/>
              </a:lnSpc>
              <a:spcBef>
                <a:spcPts val="580"/>
              </a:spcBef>
            </a:pPr>
            <a:r>
              <a:rPr lang="en-US" sz="2600" dirty="0">
                <a:solidFill>
                  <a:srgbClr val="EEBD00"/>
                </a:solidFill>
                <a:latin typeface="Cambria"/>
                <a:cs typeface="Cambria"/>
              </a:rPr>
              <a:t>Aryan Abazari &amp; Dr. Venugopal </a:t>
            </a:r>
            <a:r>
              <a:rPr lang="en-US" sz="2600" dirty="0" err="1">
                <a:solidFill>
                  <a:srgbClr val="EEBD00"/>
                </a:solidFill>
                <a:latin typeface="Cambria"/>
                <a:cs typeface="Cambria"/>
              </a:rPr>
              <a:t>Mukku</a:t>
            </a:r>
            <a:endParaRPr lang="en-US" sz="2600" dirty="0">
              <a:solidFill>
                <a:srgbClr val="EEBD00"/>
              </a:solidFill>
              <a:latin typeface="Cambria"/>
              <a:cs typeface="Cambria"/>
            </a:endParaRPr>
          </a:p>
          <a:p>
            <a:pPr marL="2447925">
              <a:lnSpc>
                <a:spcPct val="100000"/>
              </a:lnSpc>
              <a:spcBef>
                <a:spcPts val="580"/>
              </a:spcBef>
            </a:pPr>
            <a:r>
              <a:rPr sz="2600" spc="50" dirty="0">
                <a:solidFill>
                  <a:srgbClr val="EEBD00"/>
                </a:solidFill>
                <a:latin typeface="Cambria"/>
                <a:cs typeface="Cambria"/>
              </a:rPr>
              <a:t>Department </a:t>
            </a:r>
            <a:r>
              <a:rPr sz="2600" spc="35" dirty="0">
                <a:solidFill>
                  <a:srgbClr val="EEBD00"/>
                </a:solidFill>
                <a:latin typeface="Cambria"/>
                <a:cs typeface="Cambria"/>
              </a:rPr>
              <a:t>of</a:t>
            </a:r>
            <a:r>
              <a:rPr lang="en-US" sz="2600" spc="35" dirty="0">
                <a:solidFill>
                  <a:srgbClr val="EEBD00"/>
                </a:solidFill>
                <a:latin typeface="Cambria"/>
                <a:cs typeface="Cambria"/>
              </a:rPr>
              <a:t> math,</a:t>
            </a:r>
            <a:r>
              <a:rPr sz="2600" spc="35" dirty="0">
                <a:solidFill>
                  <a:srgbClr val="EEBD00"/>
                </a:solidFill>
                <a:latin typeface="Cambria"/>
                <a:cs typeface="Cambria"/>
              </a:rPr>
              <a:t> </a:t>
            </a:r>
            <a:r>
              <a:rPr lang="en-US" sz="2600" dirty="0">
                <a:solidFill>
                  <a:srgbClr val="EEBD00"/>
                </a:solidFill>
                <a:latin typeface="Cambria"/>
                <a:cs typeface="Cambria"/>
              </a:rPr>
              <a:t>science, and technology</a:t>
            </a:r>
            <a:r>
              <a:rPr sz="2600" dirty="0">
                <a:solidFill>
                  <a:srgbClr val="EEBD00"/>
                </a:solidFill>
                <a:latin typeface="Cambria"/>
                <a:cs typeface="Cambria"/>
              </a:rPr>
              <a:t>, </a:t>
            </a:r>
            <a:r>
              <a:rPr sz="2600" spc="5" dirty="0">
                <a:solidFill>
                  <a:srgbClr val="EEBD00"/>
                </a:solidFill>
                <a:latin typeface="Cambria"/>
                <a:cs typeface="Cambria"/>
              </a:rPr>
              <a:t>University </a:t>
            </a:r>
            <a:r>
              <a:rPr sz="2600" spc="35" dirty="0">
                <a:solidFill>
                  <a:srgbClr val="EEBD00"/>
                </a:solidFill>
                <a:latin typeface="Cambria"/>
                <a:cs typeface="Cambria"/>
              </a:rPr>
              <a:t>of </a:t>
            </a:r>
            <a:r>
              <a:rPr sz="2600" spc="50" dirty="0">
                <a:solidFill>
                  <a:srgbClr val="EEBD00"/>
                </a:solidFill>
                <a:latin typeface="Cambria"/>
                <a:cs typeface="Cambria"/>
              </a:rPr>
              <a:t>Minnesota</a:t>
            </a:r>
            <a:r>
              <a:rPr sz="2600" spc="390" dirty="0">
                <a:solidFill>
                  <a:srgbClr val="EEBD00"/>
                </a:solidFill>
                <a:latin typeface="Cambria"/>
                <a:cs typeface="Cambria"/>
              </a:rPr>
              <a:t> </a:t>
            </a:r>
            <a:r>
              <a:rPr lang="en-US" sz="2600" spc="50" dirty="0">
                <a:solidFill>
                  <a:srgbClr val="EEBD00"/>
                </a:solidFill>
                <a:latin typeface="Cambria"/>
                <a:cs typeface="Cambria"/>
              </a:rPr>
              <a:t>Crookston</a:t>
            </a:r>
            <a:endParaRPr sz="2600" dirty="0">
              <a:latin typeface="Cambria"/>
              <a:cs typeface="Cambria"/>
            </a:endParaRPr>
          </a:p>
        </p:txBody>
      </p:sp>
      <p:sp>
        <p:nvSpPr>
          <p:cNvPr id="4" name="object 4"/>
          <p:cNvSpPr/>
          <p:nvPr/>
        </p:nvSpPr>
        <p:spPr>
          <a:xfrm>
            <a:off x="316287" y="2590511"/>
            <a:ext cx="4607560" cy="6243955"/>
          </a:xfrm>
          <a:custGeom>
            <a:avLst/>
            <a:gdLst/>
            <a:ahLst/>
            <a:cxnLst/>
            <a:rect l="l" t="t" r="r" b="b"/>
            <a:pathLst>
              <a:path w="4607560" h="6243955">
                <a:moveTo>
                  <a:pt x="0" y="6243495"/>
                </a:moveTo>
                <a:lnTo>
                  <a:pt x="4607560" y="6243495"/>
                </a:lnTo>
                <a:lnTo>
                  <a:pt x="4607560" y="0"/>
                </a:lnTo>
                <a:lnTo>
                  <a:pt x="0" y="0"/>
                </a:lnTo>
                <a:lnTo>
                  <a:pt x="0" y="6243495"/>
                </a:lnTo>
                <a:close/>
              </a:path>
            </a:pathLst>
          </a:custGeom>
          <a:solidFill>
            <a:srgbClr val="F2F2F2"/>
          </a:solidFill>
        </p:spPr>
        <p:txBody>
          <a:bodyPr wrap="square" lIns="0" tIns="0" rIns="0" bIns="0" rtlCol="0"/>
          <a:lstStyle/>
          <a:p>
            <a:endParaRPr/>
          </a:p>
        </p:txBody>
      </p:sp>
      <p:sp>
        <p:nvSpPr>
          <p:cNvPr id="5" name="object 5"/>
          <p:cNvSpPr txBox="1"/>
          <p:nvPr/>
        </p:nvSpPr>
        <p:spPr>
          <a:xfrm>
            <a:off x="394948" y="2585549"/>
            <a:ext cx="1066165" cy="193040"/>
          </a:xfrm>
          <a:prstGeom prst="rect">
            <a:avLst/>
          </a:prstGeom>
        </p:spPr>
        <p:txBody>
          <a:bodyPr vert="horz" wrap="square" lIns="0" tIns="12700" rIns="0" bIns="0" rtlCol="0">
            <a:spAutoFit/>
          </a:bodyPr>
          <a:lstStyle/>
          <a:p>
            <a:pPr marL="12700">
              <a:lnSpc>
                <a:spcPct val="100000"/>
              </a:lnSpc>
              <a:spcBef>
                <a:spcPts val="100"/>
              </a:spcBef>
            </a:pPr>
            <a:r>
              <a:rPr sz="1100" b="1" spc="-50" dirty="0">
                <a:latin typeface="Arial"/>
                <a:cs typeface="Arial"/>
              </a:rPr>
              <a:t>Previous</a:t>
            </a:r>
            <a:r>
              <a:rPr sz="1100" b="1" spc="-130" dirty="0">
                <a:latin typeface="Arial"/>
                <a:cs typeface="Arial"/>
              </a:rPr>
              <a:t> </a:t>
            </a:r>
            <a:r>
              <a:rPr sz="1100" b="1" spc="-45" dirty="0">
                <a:latin typeface="Arial"/>
                <a:cs typeface="Arial"/>
              </a:rPr>
              <a:t>Studies</a:t>
            </a:r>
            <a:endParaRPr sz="1100" dirty="0">
              <a:latin typeface="Arial"/>
              <a:cs typeface="Arial"/>
            </a:endParaRPr>
          </a:p>
        </p:txBody>
      </p:sp>
      <p:sp>
        <p:nvSpPr>
          <p:cNvPr id="6" name="object 6"/>
          <p:cNvSpPr txBox="1"/>
          <p:nvPr/>
        </p:nvSpPr>
        <p:spPr>
          <a:xfrm>
            <a:off x="223534" y="2728812"/>
            <a:ext cx="4621530" cy="5922647"/>
          </a:xfrm>
          <a:prstGeom prst="rect">
            <a:avLst/>
          </a:prstGeom>
        </p:spPr>
        <p:txBody>
          <a:bodyPr vert="horz" wrap="square" lIns="0" tIns="10795" rIns="0" bIns="0" rtlCol="0">
            <a:spAutoFit/>
          </a:bodyPr>
          <a:lstStyle/>
          <a:p>
            <a:pPr marL="260349" marR="358140" indent="-171450">
              <a:lnSpc>
                <a:spcPct val="100800"/>
              </a:lnSpc>
              <a:spcBef>
                <a:spcPts val="85"/>
              </a:spcBef>
              <a:buFont typeface="Arial" panose="020B0604020202020204" pitchFamily="34" charset="0"/>
              <a:buChar char="•"/>
              <a:tabLst>
                <a:tab pos="246379" algn="l"/>
              </a:tabLst>
            </a:pPr>
            <a:r>
              <a:rPr lang="en-US" sz="1200" dirty="0">
                <a:latin typeface="Times"/>
                <a:ea typeface="+mj-lt"/>
                <a:cs typeface="+mj-lt"/>
              </a:rPr>
              <a:t>There have been findings regarding the presence of the Kinase enzyme in cell transformation, tumor initiation, survival, and proliferation of cancer. Several scientists worldwide were able to discover the plants or medicine that inhibited the action of different enzymes in the body.</a:t>
            </a:r>
            <a:br>
              <a:rPr lang="en-US" sz="1200" dirty="0">
                <a:latin typeface="Times"/>
                <a:cs typeface="Calibri Light"/>
              </a:rPr>
            </a:br>
            <a:endParaRPr lang="en-US" sz="1200" dirty="0">
              <a:latin typeface="Times"/>
              <a:cs typeface="+mj-lt"/>
            </a:endParaRPr>
          </a:p>
          <a:p>
            <a:pPr marL="260349" marR="358140" indent="-171450">
              <a:lnSpc>
                <a:spcPct val="100800"/>
              </a:lnSpc>
              <a:spcBef>
                <a:spcPts val="85"/>
              </a:spcBef>
              <a:buFont typeface="Arial" panose="020B0604020202020204" pitchFamily="34" charset="0"/>
              <a:buChar char="•"/>
              <a:tabLst>
                <a:tab pos="246379" algn="l"/>
              </a:tabLst>
            </a:pPr>
            <a:r>
              <a:rPr lang="en-US" sz="1200" dirty="0">
                <a:ea typeface="+mj-lt"/>
                <a:cs typeface="+mj-lt"/>
              </a:rPr>
              <a:t>Natural products research has come full circle. Of the 174 anticancer drugs approved by the FDA from 1981 to 2014, more than 50% are either natural products or derivatives thereof. (Newman and Cragg, 2016).</a:t>
            </a:r>
            <a:endParaRPr lang="en-US" sz="1200" dirty="0">
              <a:latin typeface="Calibri Light"/>
              <a:ea typeface="+mj-lt"/>
              <a:cs typeface="+mj-lt"/>
            </a:endParaRPr>
          </a:p>
          <a:p>
            <a:pPr marL="260349" marR="358140" indent="-171450">
              <a:lnSpc>
                <a:spcPct val="100800"/>
              </a:lnSpc>
              <a:spcBef>
                <a:spcPts val="85"/>
              </a:spcBef>
              <a:buFont typeface="Arial" panose="020B0604020202020204" pitchFamily="34" charset="0"/>
              <a:buChar char="•"/>
              <a:tabLst>
                <a:tab pos="246379" algn="l"/>
              </a:tabLst>
            </a:pPr>
            <a:r>
              <a:rPr lang="en-US" sz="1200" dirty="0">
                <a:ea typeface="+mj-lt"/>
                <a:cs typeface="+mj-lt"/>
              </a:rPr>
              <a:t>The role of the Kinase enzyme has been essential in the metastasis of cancerous cells. A typical cell in the human body requires glucose consumption to gain enough energy to function, while the cancerous cells can function without the use of energy from glucose. The cancerous cell has a unique characteristic that makes them resistant to glucose starvation, and thus it gives them the ability to divide and spread without energy.</a:t>
            </a:r>
            <a:br>
              <a:rPr lang="en-US" sz="1200" dirty="0">
                <a:latin typeface="Times"/>
                <a:cs typeface="+mj-lt"/>
              </a:rPr>
            </a:br>
            <a:endParaRPr lang="en-US" sz="1200" dirty="0">
              <a:latin typeface="Times"/>
              <a:cs typeface="+mj-lt"/>
            </a:endParaRPr>
          </a:p>
          <a:p>
            <a:pPr marL="260349" marR="358140" indent="-171450">
              <a:lnSpc>
                <a:spcPct val="100800"/>
              </a:lnSpc>
              <a:spcBef>
                <a:spcPts val="85"/>
              </a:spcBef>
              <a:buFont typeface="Arial" panose="020B0604020202020204" pitchFamily="34" charset="0"/>
              <a:buChar char="•"/>
              <a:tabLst>
                <a:tab pos="246379" algn="l"/>
              </a:tabLst>
            </a:pPr>
            <a:r>
              <a:rPr lang="en-US" sz="1200" dirty="0">
                <a:ea typeface="+mj-lt"/>
                <a:cs typeface="+mj-lt"/>
              </a:rPr>
              <a:t>The FDA has approved 37 kinase inhibitors since 1980(Wu, Nielsen, and Clausen, 2015; Bhullar et al., 2018).</a:t>
            </a:r>
            <a:br>
              <a:rPr lang="en-US" sz="1200" dirty="0">
                <a:cs typeface="Calibri Light"/>
              </a:rPr>
            </a:br>
            <a:endParaRPr lang="en-US" sz="1200" dirty="0">
              <a:cs typeface="+mj-lt"/>
            </a:endParaRPr>
          </a:p>
          <a:p>
            <a:pPr marL="260349" marR="358140" indent="-171450">
              <a:lnSpc>
                <a:spcPct val="100800"/>
              </a:lnSpc>
              <a:spcBef>
                <a:spcPts val="85"/>
              </a:spcBef>
              <a:buFont typeface="Arial" panose="020B0604020202020204" pitchFamily="34" charset="0"/>
              <a:buChar char="•"/>
              <a:tabLst>
                <a:tab pos="246379" algn="l"/>
              </a:tabLst>
            </a:pPr>
            <a:r>
              <a:rPr lang="en-US" sz="1200" dirty="0">
                <a:ea typeface="+mj-lt"/>
                <a:cs typeface="+mj-lt"/>
              </a:rPr>
              <a:t>Studies suggest that the resistance to glucose starvation is due to activation of the pathway involving PKA, and there is a critical need to identify inhibitors of this activation (</a:t>
            </a:r>
            <a:r>
              <a:rPr lang="en-US" sz="1200" dirty="0" err="1">
                <a:ea typeface="+mj-lt"/>
                <a:cs typeface="+mj-lt"/>
              </a:rPr>
              <a:t>Palorini</a:t>
            </a:r>
            <a:r>
              <a:rPr lang="en-US" sz="1200" dirty="0">
                <a:ea typeface="+mj-lt"/>
                <a:cs typeface="+mj-lt"/>
              </a:rPr>
              <a:t> et al., 2016)</a:t>
            </a:r>
            <a:br>
              <a:rPr lang="en-US" sz="1200" dirty="0">
                <a:cs typeface="Calibri Light"/>
              </a:rPr>
            </a:br>
            <a:endParaRPr lang="en-US" sz="1200" dirty="0">
              <a:cs typeface="Calibri Light"/>
            </a:endParaRPr>
          </a:p>
          <a:p>
            <a:pPr marL="260349" marR="358140" indent="-171450">
              <a:lnSpc>
                <a:spcPct val="100800"/>
              </a:lnSpc>
              <a:spcBef>
                <a:spcPts val="85"/>
              </a:spcBef>
              <a:buFont typeface="Arial" panose="020B0604020202020204" pitchFamily="34" charset="0"/>
              <a:buChar char="•"/>
              <a:tabLst>
                <a:tab pos="246379" algn="l"/>
              </a:tabLst>
            </a:pPr>
            <a:r>
              <a:rPr lang="en-US" sz="1200" dirty="0">
                <a:ea typeface="+mj-lt"/>
                <a:cs typeface="+mj-lt"/>
              </a:rPr>
              <a:t>Our goals from this research are to explore the ability of M. occidentalis, M. </a:t>
            </a:r>
            <a:r>
              <a:rPr lang="en-US" sz="1200" dirty="0" err="1">
                <a:ea typeface="+mj-lt"/>
                <a:cs typeface="+mj-lt"/>
              </a:rPr>
              <a:t>monanadra</a:t>
            </a:r>
            <a:r>
              <a:rPr lang="en-US" sz="1200" dirty="0">
                <a:ea typeface="+mj-lt"/>
                <a:cs typeface="+mj-lt"/>
              </a:rPr>
              <a:t> and M. </a:t>
            </a:r>
            <a:r>
              <a:rPr lang="en-US" sz="1200" dirty="0" err="1">
                <a:ea typeface="+mj-lt"/>
                <a:cs typeface="+mj-lt"/>
              </a:rPr>
              <a:t>schweinfurthii</a:t>
            </a:r>
            <a:r>
              <a:rPr lang="en-US" sz="1200" dirty="0">
                <a:ea typeface="+mj-lt"/>
                <a:cs typeface="+mj-lt"/>
              </a:rPr>
              <a:t> to inhibit protein kinases B and C. </a:t>
            </a:r>
            <a:br>
              <a:rPr lang="en-US" sz="1200" dirty="0">
                <a:cs typeface="Calibri Light"/>
              </a:rPr>
            </a:br>
            <a:r>
              <a:rPr lang="en-US" sz="1200" dirty="0">
                <a:cs typeface="Calibri Light"/>
              </a:rPr>
              <a:t>To use our result for further discovery of a chemical or a drug that inhibit the spread of cancer cells.</a:t>
            </a:r>
            <a:br>
              <a:rPr lang="en-US" sz="1200" dirty="0">
                <a:cs typeface="Calibri Light"/>
              </a:rPr>
            </a:br>
            <a:endParaRPr lang="en-US" sz="1200" baseline="20833" dirty="0">
              <a:latin typeface="Arial"/>
              <a:cs typeface="Arial"/>
            </a:endParaRPr>
          </a:p>
        </p:txBody>
      </p:sp>
      <p:sp>
        <p:nvSpPr>
          <p:cNvPr id="8" name="object 8"/>
          <p:cNvSpPr/>
          <p:nvPr/>
        </p:nvSpPr>
        <p:spPr>
          <a:xfrm>
            <a:off x="326654" y="2271128"/>
            <a:ext cx="4607560" cy="329565"/>
          </a:xfrm>
          <a:custGeom>
            <a:avLst/>
            <a:gdLst/>
            <a:ahLst/>
            <a:cxnLst/>
            <a:rect l="l" t="t" r="r" b="b"/>
            <a:pathLst>
              <a:path w="4607560" h="329564">
                <a:moveTo>
                  <a:pt x="4442451" y="0"/>
                </a:moveTo>
                <a:lnTo>
                  <a:pt x="0" y="0"/>
                </a:lnTo>
                <a:lnTo>
                  <a:pt x="0" y="329479"/>
                </a:lnTo>
                <a:lnTo>
                  <a:pt x="4607189" y="329479"/>
                </a:lnTo>
                <a:lnTo>
                  <a:pt x="4607189" y="164736"/>
                </a:lnTo>
                <a:lnTo>
                  <a:pt x="4442451" y="0"/>
                </a:lnTo>
                <a:close/>
              </a:path>
            </a:pathLst>
          </a:custGeom>
          <a:solidFill>
            <a:srgbClr val="8F172A"/>
          </a:solidFill>
        </p:spPr>
        <p:txBody>
          <a:bodyPr wrap="square" lIns="0" tIns="0" rIns="0" bIns="0" rtlCol="0"/>
          <a:lstStyle/>
          <a:p>
            <a:endParaRPr/>
          </a:p>
        </p:txBody>
      </p:sp>
      <p:sp>
        <p:nvSpPr>
          <p:cNvPr id="9" name="object 9"/>
          <p:cNvSpPr txBox="1"/>
          <p:nvPr/>
        </p:nvSpPr>
        <p:spPr>
          <a:xfrm>
            <a:off x="412794" y="2316480"/>
            <a:ext cx="1261110" cy="284480"/>
          </a:xfrm>
          <a:prstGeom prst="rect">
            <a:avLst/>
          </a:prstGeom>
        </p:spPr>
        <p:txBody>
          <a:bodyPr vert="horz" wrap="square" lIns="0" tIns="12700" rIns="0" bIns="0" rtlCol="0">
            <a:spAutoFit/>
          </a:bodyPr>
          <a:lstStyle/>
          <a:p>
            <a:pPr marL="12700">
              <a:lnSpc>
                <a:spcPct val="100000"/>
              </a:lnSpc>
              <a:spcBef>
                <a:spcPts val="100"/>
              </a:spcBef>
            </a:pPr>
            <a:r>
              <a:rPr sz="1700" b="1" spc="-20" dirty="0">
                <a:solidFill>
                  <a:srgbClr val="EEBD00"/>
                </a:solidFill>
                <a:latin typeface="Arial"/>
                <a:cs typeface="Arial"/>
              </a:rPr>
              <a:t>Introduction</a:t>
            </a:r>
            <a:endParaRPr sz="1700">
              <a:latin typeface="Arial"/>
              <a:cs typeface="Arial"/>
            </a:endParaRPr>
          </a:p>
        </p:txBody>
      </p:sp>
      <p:sp>
        <p:nvSpPr>
          <p:cNvPr id="10" name="object 10"/>
          <p:cNvSpPr txBox="1"/>
          <p:nvPr/>
        </p:nvSpPr>
        <p:spPr>
          <a:xfrm>
            <a:off x="14809950" y="13007139"/>
            <a:ext cx="4668520" cy="1290097"/>
          </a:xfrm>
          <a:prstGeom prst="rect">
            <a:avLst/>
          </a:prstGeom>
          <a:solidFill>
            <a:srgbClr val="F2F2F2"/>
          </a:solidFill>
        </p:spPr>
        <p:txBody>
          <a:bodyPr vert="horz" wrap="square" lIns="0" tIns="5080" rIns="0" bIns="0" rtlCol="0">
            <a:spAutoFit/>
          </a:bodyPr>
          <a:lstStyle/>
          <a:p>
            <a:pPr>
              <a:lnSpc>
                <a:spcPct val="100000"/>
              </a:lnSpc>
              <a:spcBef>
                <a:spcPts val="40"/>
              </a:spcBef>
            </a:pPr>
            <a:endParaRPr lang="en-US" sz="1150" dirty="0">
              <a:latin typeface="Times New Roman"/>
              <a:cs typeface="Times New Roman"/>
            </a:endParaRPr>
          </a:p>
          <a:p>
            <a:pPr marL="171450" indent="-171450">
              <a:buFont typeface="Arial" panose="020B0604020202020204" pitchFamily="34" charset="0"/>
              <a:buChar char="•"/>
            </a:pPr>
            <a:r>
              <a:rPr lang="en-US" sz="1200" dirty="0">
                <a:ea typeface="+mn-lt"/>
                <a:cs typeface="+mn-lt"/>
              </a:rPr>
              <a:t>This project was supported by the University of Minnesota's Undergraduate Research Opportunities Program.</a:t>
            </a:r>
          </a:p>
          <a:p>
            <a:pPr marL="171450" indent="-171450">
              <a:buFont typeface="Arial" panose="020B0604020202020204" pitchFamily="34" charset="0"/>
              <a:buChar char="•"/>
            </a:pPr>
            <a:endParaRPr lang="en-US" sz="1200" dirty="0">
              <a:ea typeface="+mn-lt"/>
              <a:cs typeface="+mn-lt"/>
            </a:endParaRPr>
          </a:p>
          <a:p>
            <a:pPr marL="171450" indent="-171450">
              <a:buFont typeface="Arial" panose="020B0604020202020204" pitchFamily="34" charset="0"/>
              <a:buChar char="•"/>
            </a:pPr>
            <a:r>
              <a:rPr lang="en-US" sz="1200" dirty="0">
                <a:ea typeface="+mn-lt"/>
                <a:cs typeface="+mn-lt"/>
              </a:rPr>
              <a:t>Special thank you to Dr. </a:t>
            </a:r>
            <a:r>
              <a:rPr lang="en-US" sz="1200" b="1" dirty="0"/>
              <a:t>Venugopal </a:t>
            </a:r>
            <a:r>
              <a:rPr lang="en-US" sz="1200" b="1" dirty="0" err="1"/>
              <a:t>Mukku</a:t>
            </a:r>
            <a:r>
              <a:rPr lang="en-US" sz="1200" b="1" dirty="0"/>
              <a:t> </a:t>
            </a:r>
            <a:r>
              <a:rPr lang="en-US" sz="1200" dirty="0">
                <a:ea typeface="+mn-lt"/>
                <a:cs typeface="+mn-lt"/>
              </a:rPr>
              <a:t>for his support and mentorship as the faculty research supervisor and co-author for this project</a:t>
            </a:r>
            <a:endParaRPr lang="en-US" sz="1200" dirty="0">
              <a:latin typeface="Arial"/>
              <a:cs typeface="Arial"/>
            </a:endParaRPr>
          </a:p>
        </p:txBody>
      </p:sp>
      <p:sp>
        <p:nvSpPr>
          <p:cNvPr id="11" name="object 11"/>
          <p:cNvSpPr/>
          <p:nvPr/>
        </p:nvSpPr>
        <p:spPr>
          <a:xfrm>
            <a:off x="14797975" y="12657758"/>
            <a:ext cx="4668520" cy="332740"/>
          </a:xfrm>
          <a:custGeom>
            <a:avLst/>
            <a:gdLst/>
            <a:ahLst/>
            <a:cxnLst/>
            <a:rect l="l" t="t" r="r" b="b"/>
            <a:pathLst>
              <a:path w="4668519" h="332740">
                <a:moveTo>
                  <a:pt x="4513186" y="0"/>
                </a:moveTo>
                <a:lnTo>
                  <a:pt x="0" y="0"/>
                </a:lnTo>
                <a:lnTo>
                  <a:pt x="0" y="332333"/>
                </a:lnTo>
                <a:lnTo>
                  <a:pt x="4668126" y="332333"/>
                </a:lnTo>
                <a:lnTo>
                  <a:pt x="4668126" y="154941"/>
                </a:lnTo>
                <a:lnTo>
                  <a:pt x="4513186" y="0"/>
                </a:lnTo>
                <a:close/>
              </a:path>
            </a:pathLst>
          </a:custGeom>
          <a:solidFill>
            <a:srgbClr val="8F172A"/>
          </a:solidFill>
        </p:spPr>
        <p:txBody>
          <a:bodyPr wrap="square" lIns="0" tIns="0" rIns="0" bIns="0" rtlCol="0"/>
          <a:lstStyle/>
          <a:p>
            <a:endParaRPr/>
          </a:p>
        </p:txBody>
      </p:sp>
      <p:sp>
        <p:nvSpPr>
          <p:cNvPr id="12" name="object 12"/>
          <p:cNvSpPr txBox="1"/>
          <p:nvPr/>
        </p:nvSpPr>
        <p:spPr>
          <a:xfrm>
            <a:off x="14910890" y="12706018"/>
            <a:ext cx="1929764" cy="284480"/>
          </a:xfrm>
          <a:prstGeom prst="rect">
            <a:avLst/>
          </a:prstGeom>
        </p:spPr>
        <p:txBody>
          <a:bodyPr vert="horz" wrap="square" lIns="0" tIns="12700" rIns="0" bIns="0" rtlCol="0">
            <a:spAutoFit/>
          </a:bodyPr>
          <a:lstStyle/>
          <a:p>
            <a:pPr marL="12700">
              <a:lnSpc>
                <a:spcPct val="100000"/>
              </a:lnSpc>
              <a:spcBef>
                <a:spcPts val="100"/>
              </a:spcBef>
            </a:pPr>
            <a:r>
              <a:rPr sz="1700" b="1" spc="-65" dirty="0">
                <a:solidFill>
                  <a:srgbClr val="EEBD00"/>
                </a:solidFill>
                <a:latin typeface="Arial"/>
                <a:cs typeface="Arial"/>
              </a:rPr>
              <a:t>Acknowledgements</a:t>
            </a:r>
            <a:endParaRPr sz="1700" dirty="0">
              <a:latin typeface="Arial"/>
              <a:cs typeface="Arial"/>
            </a:endParaRPr>
          </a:p>
        </p:txBody>
      </p:sp>
      <p:sp>
        <p:nvSpPr>
          <p:cNvPr id="14" name="object 14"/>
          <p:cNvSpPr/>
          <p:nvPr/>
        </p:nvSpPr>
        <p:spPr>
          <a:xfrm>
            <a:off x="334133" y="8834466"/>
            <a:ext cx="4607560" cy="6065520"/>
          </a:xfrm>
          <a:custGeom>
            <a:avLst/>
            <a:gdLst/>
            <a:ahLst/>
            <a:cxnLst/>
            <a:rect l="l" t="t" r="r" b="b"/>
            <a:pathLst>
              <a:path w="4607560" h="6065519">
                <a:moveTo>
                  <a:pt x="0" y="0"/>
                </a:moveTo>
                <a:lnTo>
                  <a:pt x="4607188" y="0"/>
                </a:lnTo>
                <a:lnTo>
                  <a:pt x="4607188" y="6065284"/>
                </a:lnTo>
                <a:lnTo>
                  <a:pt x="0" y="6065284"/>
                </a:lnTo>
                <a:lnTo>
                  <a:pt x="0" y="0"/>
                </a:lnTo>
                <a:close/>
              </a:path>
            </a:pathLst>
          </a:custGeom>
          <a:solidFill>
            <a:srgbClr val="F2F2F2"/>
          </a:solidFill>
        </p:spPr>
        <p:txBody>
          <a:bodyPr wrap="square" lIns="0" tIns="0" rIns="0" bIns="0" rtlCol="0"/>
          <a:lstStyle/>
          <a:p>
            <a:endParaRPr/>
          </a:p>
        </p:txBody>
      </p:sp>
      <p:sp>
        <p:nvSpPr>
          <p:cNvPr id="15" name="object 15"/>
          <p:cNvSpPr/>
          <p:nvPr/>
        </p:nvSpPr>
        <p:spPr>
          <a:xfrm>
            <a:off x="334133" y="8535720"/>
            <a:ext cx="4607560" cy="349250"/>
          </a:xfrm>
          <a:custGeom>
            <a:avLst/>
            <a:gdLst/>
            <a:ahLst/>
            <a:cxnLst/>
            <a:rect l="l" t="t" r="r" b="b"/>
            <a:pathLst>
              <a:path w="4607560" h="349250">
                <a:moveTo>
                  <a:pt x="4432676" y="0"/>
                </a:moveTo>
                <a:lnTo>
                  <a:pt x="0" y="0"/>
                </a:lnTo>
                <a:lnTo>
                  <a:pt x="0" y="349029"/>
                </a:lnTo>
                <a:lnTo>
                  <a:pt x="4607188" y="349029"/>
                </a:lnTo>
                <a:lnTo>
                  <a:pt x="4607188" y="174513"/>
                </a:lnTo>
                <a:lnTo>
                  <a:pt x="4432676" y="0"/>
                </a:lnTo>
                <a:close/>
              </a:path>
            </a:pathLst>
          </a:custGeom>
          <a:solidFill>
            <a:srgbClr val="8F172A"/>
          </a:solidFill>
        </p:spPr>
        <p:txBody>
          <a:bodyPr wrap="square" lIns="0" tIns="0" rIns="0" bIns="0" rtlCol="0"/>
          <a:lstStyle/>
          <a:p>
            <a:endParaRPr/>
          </a:p>
        </p:txBody>
      </p:sp>
      <p:sp>
        <p:nvSpPr>
          <p:cNvPr id="16" name="object 16"/>
          <p:cNvSpPr txBox="1"/>
          <p:nvPr/>
        </p:nvSpPr>
        <p:spPr>
          <a:xfrm>
            <a:off x="334457" y="8476464"/>
            <a:ext cx="4641970" cy="3226909"/>
          </a:xfrm>
          <a:prstGeom prst="rect">
            <a:avLst/>
          </a:prstGeom>
        </p:spPr>
        <p:txBody>
          <a:bodyPr vert="horz" wrap="square" lIns="0" tIns="144145" rIns="0" bIns="0" rtlCol="0">
            <a:spAutoFit/>
          </a:bodyPr>
          <a:lstStyle/>
          <a:p>
            <a:pPr marL="12700">
              <a:lnSpc>
                <a:spcPct val="100000"/>
              </a:lnSpc>
              <a:spcBef>
                <a:spcPts val="1135"/>
              </a:spcBef>
            </a:pPr>
            <a:r>
              <a:rPr sz="1700" b="1" spc="-60" dirty="0">
                <a:solidFill>
                  <a:srgbClr val="EEBD00"/>
                </a:solidFill>
                <a:latin typeface="Arial"/>
                <a:cs typeface="Arial"/>
              </a:rPr>
              <a:t>Methodology</a:t>
            </a:r>
            <a:endParaRPr lang="en-US" sz="1700" b="1" spc="-60" dirty="0">
              <a:solidFill>
                <a:srgbClr val="EEBD00"/>
              </a:solidFill>
              <a:latin typeface="Arial"/>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Extracts/fractions/compounds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All the extracts were collected and weighted in vials ready for the experiment.</a:t>
            </a:r>
          </a:p>
          <a:p>
            <a:r>
              <a:rPr lang="en-US" sz="1200" dirty="0"/>
              <a:t>Plant extracts were dissolved in DMSO (5 mg/mL) and then diluted to 1/5 using DMSO to achieve 1 mg of extract in 20% DMSO. The negative control is 20% DMSO. Positive control was H-89 (1 mg in 20% DMSO)</a:t>
            </a:r>
          </a:p>
          <a:p>
            <a:br>
              <a:rPr lang="en-US" sz="1200" dirty="0"/>
            </a:br>
            <a:r>
              <a:rPr lang="en-US" sz="1200" dirty="0"/>
              <a:t>ATP solution and kinase buffer were prepared as discussed in the summary. However, the protocol could not be completed due to problems with lab renovation and instrument failures. </a:t>
            </a:r>
          </a:p>
          <a:p>
            <a:br>
              <a:rPr lang="en-US" sz="1200" dirty="0"/>
            </a:b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12700">
              <a:lnSpc>
                <a:spcPct val="100000"/>
              </a:lnSpc>
              <a:spcBef>
                <a:spcPts val="1135"/>
              </a:spcBef>
            </a:pPr>
            <a:endParaRPr lang="en-US" sz="1700" dirty="0">
              <a:latin typeface="Arial"/>
              <a:cs typeface="Arial"/>
            </a:endParaRPr>
          </a:p>
        </p:txBody>
      </p:sp>
      <p:sp>
        <p:nvSpPr>
          <p:cNvPr id="17" name="object 17"/>
          <p:cNvSpPr/>
          <p:nvPr/>
        </p:nvSpPr>
        <p:spPr>
          <a:xfrm>
            <a:off x="14828455" y="4413013"/>
            <a:ext cx="4607560" cy="349250"/>
          </a:xfrm>
          <a:custGeom>
            <a:avLst/>
            <a:gdLst/>
            <a:ahLst/>
            <a:cxnLst/>
            <a:rect l="l" t="t" r="r" b="b"/>
            <a:pathLst>
              <a:path w="4607559" h="349250">
                <a:moveTo>
                  <a:pt x="4444466" y="0"/>
                </a:moveTo>
                <a:lnTo>
                  <a:pt x="0" y="0"/>
                </a:lnTo>
                <a:lnTo>
                  <a:pt x="0" y="349029"/>
                </a:lnTo>
                <a:lnTo>
                  <a:pt x="4607191" y="349029"/>
                </a:lnTo>
                <a:lnTo>
                  <a:pt x="4607191" y="162723"/>
                </a:lnTo>
                <a:lnTo>
                  <a:pt x="4444466" y="0"/>
                </a:lnTo>
                <a:close/>
              </a:path>
            </a:pathLst>
          </a:custGeom>
          <a:solidFill>
            <a:srgbClr val="8F172A"/>
          </a:solidFill>
        </p:spPr>
        <p:txBody>
          <a:bodyPr wrap="square" lIns="0" tIns="0" rIns="0" bIns="0" rtlCol="0"/>
          <a:lstStyle/>
          <a:p>
            <a:endParaRPr/>
          </a:p>
        </p:txBody>
      </p:sp>
      <p:sp>
        <p:nvSpPr>
          <p:cNvPr id="18" name="object 18"/>
          <p:cNvSpPr txBox="1"/>
          <p:nvPr/>
        </p:nvSpPr>
        <p:spPr>
          <a:xfrm>
            <a:off x="14959240" y="4477783"/>
            <a:ext cx="1080770" cy="284480"/>
          </a:xfrm>
          <a:prstGeom prst="rect">
            <a:avLst/>
          </a:prstGeom>
        </p:spPr>
        <p:txBody>
          <a:bodyPr vert="horz" wrap="square" lIns="0" tIns="12700" rIns="0" bIns="0" rtlCol="0">
            <a:spAutoFit/>
          </a:bodyPr>
          <a:lstStyle/>
          <a:p>
            <a:pPr marL="12700">
              <a:lnSpc>
                <a:spcPct val="100000"/>
              </a:lnSpc>
              <a:spcBef>
                <a:spcPts val="100"/>
              </a:spcBef>
            </a:pPr>
            <a:r>
              <a:rPr sz="1700" b="1" spc="-90" dirty="0">
                <a:solidFill>
                  <a:srgbClr val="EEBD00"/>
                </a:solidFill>
                <a:latin typeface="Arial"/>
                <a:cs typeface="Arial"/>
              </a:rPr>
              <a:t>References</a:t>
            </a:r>
            <a:endParaRPr sz="1700" dirty="0">
              <a:latin typeface="Arial"/>
              <a:cs typeface="Arial"/>
            </a:endParaRPr>
          </a:p>
        </p:txBody>
      </p:sp>
      <p:sp>
        <p:nvSpPr>
          <p:cNvPr id="19" name="object 19"/>
          <p:cNvSpPr txBox="1"/>
          <p:nvPr/>
        </p:nvSpPr>
        <p:spPr>
          <a:xfrm>
            <a:off x="14828455" y="4762263"/>
            <a:ext cx="4607560" cy="7895495"/>
          </a:xfrm>
          <a:prstGeom prst="rect">
            <a:avLst/>
          </a:prstGeom>
          <a:solidFill>
            <a:srgbClr val="F2F2F2"/>
          </a:solidFill>
        </p:spPr>
        <p:txBody>
          <a:bodyPr vert="horz" wrap="square" lIns="0" tIns="1270" rIns="0" bIns="0" rtlCol="0">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05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200" b="0" i="0" u="none" strike="noStrike" kern="1200" cap="none" spc="0" normalizeH="0" baseline="0" noProof="0" dirty="0" err="1">
                <a:ln>
                  <a:noFill/>
                </a:ln>
                <a:solidFill>
                  <a:prstClr val="black"/>
                </a:solidFill>
                <a:effectLst/>
                <a:uLnTx/>
                <a:uFillTx/>
                <a:ea typeface="+mn-lt"/>
                <a:cs typeface="Calibri" panose="020F0502020204030204"/>
              </a:rPr>
              <a:t>Bailon-Moscoso</a:t>
            </a:r>
            <a:r>
              <a:rPr kumimoji="0" lang="en-US" sz="1200" b="0" i="0" u="none" strike="noStrike" kern="1200" cap="none" spc="0" normalizeH="0" baseline="0" noProof="0" dirty="0">
                <a:ln>
                  <a:noFill/>
                </a:ln>
                <a:solidFill>
                  <a:prstClr val="black"/>
                </a:solidFill>
                <a:effectLst/>
                <a:uLnTx/>
                <a:uFillTx/>
                <a:ea typeface="+mn-lt"/>
                <a:cs typeface="Calibri" panose="020F0502020204030204"/>
              </a:rPr>
              <a:t>, N., </a:t>
            </a:r>
            <a:r>
              <a:rPr kumimoji="0" lang="en-US" sz="1200" b="0" i="0" u="none" strike="noStrike" kern="1200" cap="none" spc="0" normalizeH="0" baseline="0" noProof="0" dirty="0" err="1">
                <a:ln>
                  <a:noFill/>
                </a:ln>
                <a:solidFill>
                  <a:prstClr val="black"/>
                </a:solidFill>
                <a:effectLst/>
                <a:uLnTx/>
                <a:uFillTx/>
                <a:ea typeface="+mn-lt"/>
                <a:cs typeface="Calibri" panose="020F0502020204030204"/>
              </a:rPr>
              <a:t>Cevallos-Solorzano</a:t>
            </a:r>
            <a:r>
              <a:rPr kumimoji="0" lang="en-US" sz="1200" b="0" i="0" u="none" strike="noStrike" kern="1200" cap="none" spc="0" normalizeH="0" baseline="0" noProof="0" dirty="0">
                <a:ln>
                  <a:noFill/>
                </a:ln>
                <a:solidFill>
                  <a:prstClr val="black"/>
                </a:solidFill>
                <a:effectLst/>
                <a:uLnTx/>
                <a:uFillTx/>
                <a:ea typeface="+mn-lt"/>
                <a:cs typeface="Calibri" panose="020F0502020204030204"/>
              </a:rPr>
              <a:t>, G., Romero-Benavides, J.C., Ramirez Orellana, M.I. 2017.  Natural Compounds as Modulators of Cell Cycle Arrest: Application for Anticancer Chemotherapies. </a:t>
            </a:r>
            <a:r>
              <a:rPr kumimoji="0" lang="en-US" sz="1200" b="0" i="1" u="none" strike="noStrike" kern="1200" cap="none" spc="0" normalizeH="0" baseline="0" noProof="0" dirty="0" err="1">
                <a:ln>
                  <a:noFill/>
                </a:ln>
                <a:solidFill>
                  <a:prstClr val="black"/>
                </a:solidFill>
                <a:effectLst/>
                <a:uLnTx/>
                <a:uFillTx/>
                <a:ea typeface="+mn-lt"/>
                <a:cs typeface="Calibri" panose="020F0502020204030204"/>
              </a:rPr>
              <a:t>Curr</a:t>
            </a:r>
            <a:r>
              <a:rPr kumimoji="0" lang="en-US" sz="1200" b="0" i="1" u="none" strike="noStrike" kern="1200" cap="none" spc="0" normalizeH="0" baseline="0" noProof="0" dirty="0">
                <a:ln>
                  <a:noFill/>
                </a:ln>
                <a:solidFill>
                  <a:prstClr val="black"/>
                </a:solidFill>
                <a:effectLst/>
                <a:uLnTx/>
                <a:uFillTx/>
                <a:ea typeface="+mn-lt"/>
                <a:cs typeface="Calibri" panose="020F0502020204030204"/>
              </a:rPr>
              <a:t> Genomics</a:t>
            </a:r>
            <a:r>
              <a:rPr kumimoji="0" lang="en-US" sz="1200" b="0" i="0" u="none" strike="noStrike" kern="1200" cap="none" spc="0" normalizeH="0" baseline="0" noProof="0" dirty="0">
                <a:ln>
                  <a:noFill/>
                </a:ln>
                <a:solidFill>
                  <a:prstClr val="black"/>
                </a:solidFill>
                <a:effectLst/>
                <a:uLnTx/>
                <a:uFillTx/>
                <a:ea typeface="+mn-lt"/>
                <a:cs typeface="Calibri" panose="020F0502020204030204"/>
              </a:rPr>
              <a:t>. 18:106-131.</a:t>
            </a:r>
            <a:r>
              <a:rPr kumimoji="0" lang="en-US" sz="1200" b="0" i="1" u="none" strike="noStrike" kern="1200" cap="none" spc="0" normalizeH="0" baseline="0" noProof="0" dirty="0">
                <a:ln>
                  <a:noFill/>
                </a:ln>
                <a:solidFill>
                  <a:prstClr val="black"/>
                </a:solidFill>
                <a:effectLst/>
                <a:uLnTx/>
                <a:uFillTx/>
                <a:ea typeface="+mn-lt"/>
                <a:cs typeface="Calibri" panose="020F0502020204030204"/>
              </a:rPr>
              <a:t> </a:t>
            </a:r>
          </a:p>
          <a:p>
            <a:pPr>
              <a:buNone/>
              <a:defRPr/>
            </a:pPr>
            <a:endParaRPr kumimoji="0" lang="en-US" sz="1200" b="0" i="0" u="none" strike="noStrike" kern="1200" cap="none" spc="0" normalizeH="0" baseline="0" noProof="0" dirty="0">
              <a:ln>
                <a:noFill/>
              </a:ln>
              <a:solidFill>
                <a:prstClr val="black"/>
              </a:solidFill>
              <a:effectLst/>
              <a:uLnTx/>
              <a:uFillTx/>
              <a:ea typeface="+mn-lt"/>
              <a:cs typeface="Calibri" panose="020F0502020204030204"/>
            </a:endParaRPr>
          </a:p>
          <a:p>
            <a:pPr>
              <a:buNone/>
              <a:defRPr/>
            </a:pPr>
            <a:r>
              <a:rPr kumimoji="0" lang="en-US" sz="1200" b="0" i="0" u="none" strike="noStrike" kern="1200" cap="none" spc="0" normalizeH="0" baseline="0" noProof="0" dirty="0">
                <a:ln>
                  <a:noFill/>
                </a:ln>
                <a:solidFill>
                  <a:prstClr val="black"/>
                </a:solidFill>
                <a:effectLst/>
                <a:uLnTx/>
                <a:uFillTx/>
                <a:ea typeface="+mn-lt"/>
                <a:cs typeface="Calibri" panose="020F0502020204030204"/>
              </a:rPr>
              <a:t>Bhullar, K.S., </a:t>
            </a:r>
            <a:r>
              <a:rPr kumimoji="0" lang="en-US" sz="1200" b="0" i="0" u="none" strike="noStrike" kern="1200" cap="none" spc="0" normalizeH="0" baseline="0" noProof="0" dirty="0" err="1">
                <a:ln>
                  <a:noFill/>
                </a:ln>
                <a:solidFill>
                  <a:prstClr val="black"/>
                </a:solidFill>
                <a:effectLst/>
                <a:uLnTx/>
                <a:uFillTx/>
                <a:ea typeface="+mn-lt"/>
                <a:cs typeface="Calibri" panose="020F0502020204030204"/>
              </a:rPr>
              <a:t>Lagarón</a:t>
            </a:r>
            <a:r>
              <a:rPr kumimoji="0" lang="en-US" sz="1200" b="0" i="0" u="none" strike="noStrike" kern="1200" cap="none" spc="0" normalizeH="0" baseline="0" noProof="0" dirty="0">
                <a:ln>
                  <a:noFill/>
                </a:ln>
                <a:solidFill>
                  <a:prstClr val="black"/>
                </a:solidFill>
                <a:effectLst/>
                <a:uLnTx/>
                <a:uFillTx/>
                <a:ea typeface="+mn-lt"/>
                <a:cs typeface="Calibri" panose="020F0502020204030204"/>
              </a:rPr>
              <a:t>, N.O., McGowan, E.M., Parmar, I.P., Jha, A., Hubbard, B.P., and </a:t>
            </a:r>
            <a:r>
              <a:rPr kumimoji="0" lang="en-US" sz="1200" b="0" i="0" u="none" strike="noStrike" kern="1200" cap="none" spc="0" normalizeH="0" baseline="0" noProof="0" dirty="0" err="1">
                <a:ln>
                  <a:noFill/>
                </a:ln>
                <a:solidFill>
                  <a:prstClr val="black"/>
                </a:solidFill>
                <a:effectLst/>
                <a:uLnTx/>
                <a:uFillTx/>
                <a:ea typeface="+mn-lt"/>
                <a:cs typeface="Calibri" panose="020F0502020204030204"/>
              </a:rPr>
              <a:t>Rupasinghe</a:t>
            </a:r>
            <a:r>
              <a:rPr kumimoji="0" lang="en-US" sz="1200" b="0" i="0" u="none" strike="noStrike" kern="1200" cap="none" spc="0" normalizeH="0" baseline="0" noProof="0" dirty="0">
                <a:ln>
                  <a:noFill/>
                </a:ln>
                <a:solidFill>
                  <a:prstClr val="black"/>
                </a:solidFill>
                <a:effectLst/>
                <a:uLnTx/>
                <a:uFillTx/>
                <a:ea typeface="+mn-lt"/>
                <a:cs typeface="Calibri" panose="020F0502020204030204"/>
              </a:rPr>
              <a:t>, H.P.V. 2018. Kinase targeted cancer therapies: Progress, challenges and future </a:t>
            </a:r>
            <a:r>
              <a:rPr kumimoji="0" lang="en-US" sz="1200" b="0" i="0" u="none" strike="noStrike" kern="1200" cap="none" spc="0" normalizeH="0" baseline="0" noProof="0" dirty="0" err="1">
                <a:ln>
                  <a:noFill/>
                </a:ln>
                <a:solidFill>
                  <a:prstClr val="black"/>
                </a:solidFill>
                <a:effectLst/>
                <a:uLnTx/>
                <a:uFillTx/>
                <a:ea typeface="+mn-lt"/>
                <a:cs typeface="Calibri" panose="020F0502020204030204"/>
              </a:rPr>
              <a:t>direction.</a:t>
            </a:r>
            <a:r>
              <a:rPr kumimoji="0" lang="en-US" sz="1200" b="0" i="1" u="none" strike="noStrike" kern="1200" cap="none" spc="0" normalizeH="0" baseline="0" noProof="0" dirty="0" err="1">
                <a:ln>
                  <a:noFill/>
                </a:ln>
                <a:solidFill>
                  <a:prstClr val="black"/>
                </a:solidFill>
                <a:effectLst/>
                <a:uLnTx/>
                <a:uFillTx/>
                <a:ea typeface="+mn-lt"/>
                <a:cs typeface="Calibri" panose="020F0502020204030204"/>
              </a:rPr>
              <a:t>Mol</a:t>
            </a:r>
            <a:r>
              <a:rPr kumimoji="0" lang="en-US" sz="1200" b="0" i="1" u="none" strike="noStrike" kern="1200" cap="none" spc="0" normalizeH="0" baseline="0" noProof="0" dirty="0">
                <a:ln>
                  <a:noFill/>
                </a:ln>
                <a:solidFill>
                  <a:prstClr val="black"/>
                </a:solidFill>
                <a:effectLst/>
                <a:uLnTx/>
                <a:uFillTx/>
                <a:ea typeface="+mn-lt"/>
                <a:cs typeface="Calibri" panose="020F0502020204030204"/>
              </a:rPr>
              <a:t>. Cancer</a:t>
            </a:r>
            <a:r>
              <a:rPr kumimoji="0" lang="en-US" sz="1200" b="0" i="0" u="none" strike="noStrike" kern="1200" cap="none" spc="0" normalizeH="0" baseline="0" noProof="0" dirty="0">
                <a:ln>
                  <a:noFill/>
                </a:ln>
                <a:solidFill>
                  <a:prstClr val="black"/>
                </a:solidFill>
                <a:effectLst/>
                <a:uLnTx/>
                <a:uFillTx/>
                <a:ea typeface="+mn-lt"/>
                <a:cs typeface="Calibri" panose="020F0502020204030204"/>
              </a:rPr>
              <a:t>. 17:48.</a:t>
            </a:r>
            <a:endParaRPr kumimoji="0" lang="en-US" sz="1200" b="0" i="1" u="none" strike="noStrike" kern="1200" cap="none" spc="0" normalizeH="0" baseline="0" noProof="0" dirty="0">
              <a:ln>
                <a:noFill/>
              </a:ln>
              <a:solidFill>
                <a:prstClr val="black"/>
              </a:solidFill>
              <a:effectLst/>
              <a:uLnTx/>
              <a:uFillTx/>
              <a:ea typeface="+mn-lt"/>
              <a:cs typeface="Calibri" panose="020F0502020204030204"/>
            </a:endParaRPr>
          </a:p>
          <a:p>
            <a:pPr>
              <a:buNone/>
            </a:pPr>
            <a:endParaRPr lang="en-US" sz="1200" dirty="0">
              <a:ea typeface="+mn-lt"/>
              <a:cs typeface="+mn-lt"/>
            </a:endParaRPr>
          </a:p>
          <a:p>
            <a:pPr>
              <a:buNone/>
            </a:pPr>
            <a:r>
              <a:rPr lang="en-US" sz="1200" dirty="0">
                <a:ea typeface="+mn-lt"/>
                <a:cs typeface="+mn-lt"/>
              </a:rPr>
              <a:t>Harvey, A.L., </a:t>
            </a:r>
            <a:r>
              <a:rPr lang="en-US" sz="1200" dirty="0" err="1">
                <a:ea typeface="+mn-lt"/>
                <a:cs typeface="+mn-lt"/>
              </a:rPr>
              <a:t>Edrada-Ebel</a:t>
            </a:r>
            <a:r>
              <a:rPr lang="en-US" sz="1200" dirty="0">
                <a:ea typeface="+mn-lt"/>
                <a:cs typeface="+mn-lt"/>
              </a:rPr>
              <a:t>, R., and Quinn, R.J. 2015. The re-emergence of natural products for drug discovery in the genomics era. </a:t>
            </a:r>
            <a:r>
              <a:rPr lang="en-US" sz="1200" i="1" dirty="0">
                <a:ea typeface="+mn-lt"/>
                <a:cs typeface="+mn-lt"/>
              </a:rPr>
              <a:t>Nat. Rev. Drug </a:t>
            </a:r>
            <a:r>
              <a:rPr lang="en-US" sz="1200" i="1" dirty="0" err="1">
                <a:ea typeface="+mn-lt"/>
                <a:cs typeface="+mn-lt"/>
              </a:rPr>
              <a:t>Discov</a:t>
            </a:r>
            <a:r>
              <a:rPr lang="en-US" sz="1200" i="1" dirty="0">
                <a:ea typeface="+mn-lt"/>
                <a:cs typeface="+mn-lt"/>
              </a:rPr>
              <a:t>. </a:t>
            </a:r>
            <a:r>
              <a:rPr lang="en-US" sz="1200" dirty="0">
                <a:ea typeface="+mn-lt"/>
                <a:cs typeface="+mn-lt"/>
              </a:rPr>
              <a:t>14:111-129.</a:t>
            </a:r>
          </a:p>
          <a:p>
            <a:pPr>
              <a:buNone/>
            </a:pPr>
            <a:endParaRPr lang="en-US" sz="1200" dirty="0">
              <a:ea typeface="+mn-lt"/>
              <a:cs typeface="+mn-lt"/>
            </a:endParaRPr>
          </a:p>
          <a:p>
            <a:pPr>
              <a:buNone/>
            </a:pPr>
            <a:r>
              <a:rPr lang="en-US" sz="1200" dirty="0">
                <a:ea typeface="+mn-lt"/>
                <a:cs typeface="+mn-lt"/>
              </a:rPr>
              <a:t>Heffernan-Stroud, L.A., and Obeid, L.M. 2013. Sphingosine Kinase 1 in Cancer. </a:t>
            </a:r>
            <a:r>
              <a:rPr lang="en-US" sz="1200" i="1" dirty="0">
                <a:ea typeface="+mn-lt"/>
                <a:cs typeface="+mn-lt"/>
              </a:rPr>
              <a:t>Adv Cancer Res</a:t>
            </a:r>
            <a:r>
              <a:rPr lang="en-US" sz="1200" dirty="0">
                <a:ea typeface="+mn-lt"/>
                <a:cs typeface="+mn-lt"/>
              </a:rPr>
              <a:t>. 117:201-235.</a:t>
            </a:r>
            <a:endParaRPr lang="en-US" sz="1200" dirty="0">
              <a:cs typeface="Calibri"/>
            </a:endParaRPr>
          </a:p>
          <a:p>
            <a:pPr>
              <a:buNone/>
            </a:pPr>
            <a:endParaRPr lang="en-US" sz="1200" dirty="0">
              <a:ea typeface="+mn-lt"/>
              <a:cs typeface="+mn-lt"/>
            </a:endParaRPr>
          </a:p>
          <a:p>
            <a:pPr>
              <a:buNone/>
            </a:pPr>
            <a:r>
              <a:rPr lang="en-US" sz="1200" dirty="0">
                <a:ea typeface="+mn-lt"/>
                <a:cs typeface="+mn-lt"/>
              </a:rPr>
              <a:t>Newman, D.J., and Cragg, G.M. 2016. Natural products as sources of new drugs from 1981 to 2014. </a:t>
            </a:r>
            <a:r>
              <a:rPr lang="en-US" sz="1200" i="1" dirty="0">
                <a:ea typeface="+mn-lt"/>
                <a:cs typeface="+mn-lt"/>
              </a:rPr>
              <a:t>J. Nat. Prod. </a:t>
            </a:r>
            <a:r>
              <a:rPr lang="en-US" sz="1200" dirty="0">
                <a:ea typeface="+mn-lt"/>
                <a:cs typeface="+mn-lt"/>
              </a:rPr>
              <a:t>79: 629-661.</a:t>
            </a:r>
          </a:p>
          <a:p>
            <a:pPr>
              <a:buNone/>
            </a:pPr>
            <a:endParaRPr lang="en-US" sz="1200" dirty="0">
              <a:ea typeface="+mn-lt"/>
              <a:cs typeface="+mn-lt"/>
            </a:endParaRPr>
          </a:p>
          <a:p>
            <a:pPr>
              <a:buNone/>
            </a:pPr>
            <a:r>
              <a:rPr lang="en-US" sz="1200" dirty="0" err="1">
                <a:ea typeface="+mn-lt"/>
                <a:cs typeface="+mn-lt"/>
              </a:rPr>
              <a:t>Palorini</a:t>
            </a:r>
            <a:r>
              <a:rPr lang="en-US" sz="1200" dirty="0">
                <a:ea typeface="+mn-lt"/>
                <a:cs typeface="+mn-lt"/>
              </a:rPr>
              <a:t>, R., </a:t>
            </a:r>
            <a:r>
              <a:rPr lang="en-US" sz="1200" dirty="0" err="1">
                <a:ea typeface="+mn-lt"/>
                <a:cs typeface="+mn-lt"/>
              </a:rPr>
              <a:t>Votta</a:t>
            </a:r>
            <a:r>
              <a:rPr lang="en-US" sz="1200" dirty="0">
                <a:ea typeface="+mn-lt"/>
                <a:cs typeface="+mn-lt"/>
              </a:rPr>
              <a:t>, G., </a:t>
            </a:r>
            <a:r>
              <a:rPr lang="en-US" sz="1200" dirty="0" err="1">
                <a:ea typeface="+mn-lt"/>
                <a:cs typeface="+mn-lt"/>
              </a:rPr>
              <a:t>Pirola</a:t>
            </a:r>
            <a:r>
              <a:rPr lang="en-US" sz="1200" dirty="0">
                <a:ea typeface="+mn-lt"/>
                <a:cs typeface="+mn-lt"/>
              </a:rPr>
              <a:t>, Y., De </a:t>
            </a:r>
            <a:r>
              <a:rPr lang="en-US" sz="1200" dirty="0" err="1">
                <a:ea typeface="+mn-lt"/>
                <a:cs typeface="+mn-lt"/>
              </a:rPr>
              <a:t>Vitto</a:t>
            </a:r>
            <a:r>
              <a:rPr lang="en-US" sz="1200" dirty="0">
                <a:ea typeface="+mn-lt"/>
                <a:cs typeface="+mn-lt"/>
              </a:rPr>
              <a:t>, H. et al. 2016. Protein kinase A activation promotes</a:t>
            </a:r>
            <a:r>
              <a:rPr lang="en-US" sz="1200" dirty="0"/>
              <a:t> </a:t>
            </a:r>
            <a:r>
              <a:rPr lang="en-US" sz="1200" dirty="0">
                <a:ea typeface="+mn-lt"/>
                <a:cs typeface="+mn-lt"/>
              </a:rPr>
              <a:t>cancer cell resistance to glucose starvation and </a:t>
            </a:r>
            <a:r>
              <a:rPr lang="en-US" sz="1200" dirty="0" err="1">
                <a:ea typeface="+mn-lt"/>
                <a:cs typeface="+mn-lt"/>
              </a:rPr>
              <a:t>anoikis</a:t>
            </a:r>
            <a:r>
              <a:rPr lang="en-US" sz="1200" dirty="0">
                <a:ea typeface="+mn-lt"/>
                <a:cs typeface="+mn-lt"/>
              </a:rPr>
              <a:t>. </a:t>
            </a:r>
            <a:r>
              <a:rPr lang="en-US" sz="1200" dirty="0" err="1">
                <a:ea typeface="+mn-lt"/>
                <a:cs typeface="+mn-lt"/>
              </a:rPr>
              <a:t>PLoS</a:t>
            </a:r>
            <a:r>
              <a:rPr lang="en-US" sz="1200" dirty="0">
                <a:ea typeface="+mn-lt"/>
                <a:cs typeface="+mn-lt"/>
              </a:rPr>
              <a:t> Genet. 12:e1005931.</a:t>
            </a:r>
            <a:endParaRPr lang="en-US" sz="1200" dirty="0">
              <a:cs typeface="Calibri"/>
            </a:endParaRPr>
          </a:p>
          <a:p>
            <a:pPr>
              <a:buNone/>
            </a:pPr>
            <a:endParaRPr lang="en-US" sz="1200" dirty="0">
              <a:ea typeface="+mn-lt"/>
              <a:cs typeface="+mn-lt"/>
            </a:endParaRPr>
          </a:p>
          <a:p>
            <a:pPr>
              <a:buNone/>
            </a:pPr>
            <a:r>
              <a:rPr lang="en-US" sz="1200" dirty="0" err="1">
                <a:ea typeface="+mn-lt"/>
                <a:cs typeface="+mn-lt"/>
              </a:rPr>
              <a:t>Piotrowska</a:t>
            </a:r>
            <a:r>
              <a:rPr lang="en-US" sz="1200" dirty="0">
                <a:ea typeface="+mn-lt"/>
                <a:cs typeface="+mn-lt"/>
              </a:rPr>
              <a:t>, H., </a:t>
            </a:r>
            <a:r>
              <a:rPr lang="en-US" sz="1200" dirty="0" err="1">
                <a:ea typeface="+mn-lt"/>
                <a:cs typeface="+mn-lt"/>
              </a:rPr>
              <a:t>Kucinska</a:t>
            </a:r>
            <a:r>
              <a:rPr lang="en-US" sz="1200" dirty="0">
                <a:ea typeface="+mn-lt"/>
                <a:cs typeface="+mn-lt"/>
              </a:rPr>
              <a:t>, M., and </a:t>
            </a:r>
            <a:r>
              <a:rPr lang="en-US" sz="1200" dirty="0" err="1">
                <a:ea typeface="+mn-lt"/>
                <a:cs typeface="+mn-lt"/>
              </a:rPr>
              <a:t>Murias</a:t>
            </a:r>
            <a:r>
              <a:rPr lang="en-US" sz="1200" dirty="0">
                <a:ea typeface="+mn-lt"/>
                <a:cs typeface="+mn-lt"/>
              </a:rPr>
              <a:t>, M. 2012. Biological activity of piceatannol: leaving the shadow of resveratrol. </a:t>
            </a:r>
            <a:r>
              <a:rPr lang="en-US" sz="1200" i="1" dirty="0" err="1">
                <a:ea typeface="+mn-lt"/>
                <a:cs typeface="+mn-lt"/>
              </a:rPr>
              <a:t>Mutat</a:t>
            </a:r>
            <a:r>
              <a:rPr lang="en-US" sz="1200" i="1" dirty="0">
                <a:ea typeface="+mn-lt"/>
                <a:cs typeface="+mn-lt"/>
              </a:rPr>
              <a:t>. Res</a:t>
            </a:r>
            <a:r>
              <a:rPr lang="en-US" sz="1200" dirty="0">
                <a:ea typeface="+mn-lt"/>
                <a:cs typeface="+mn-lt"/>
              </a:rPr>
              <a:t>. 750:60-82.</a:t>
            </a:r>
            <a:endParaRPr lang="en-US" sz="1200" dirty="0">
              <a:cs typeface="Calibri"/>
            </a:endParaRPr>
          </a:p>
          <a:p>
            <a:pPr>
              <a:buNone/>
            </a:pPr>
            <a:endParaRPr lang="en-US" sz="1200" dirty="0">
              <a:ea typeface="+mn-lt"/>
              <a:cs typeface="+mn-lt"/>
            </a:endParaRPr>
          </a:p>
          <a:p>
            <a:pPr>
              <a:buNone/>
            </a:pPr>
            <a:r>
              <a:rPr lang="en-US" sz="1200" dirty="0" err="1">
                <a:ea typeface="+mn-lt"/>
                <a:cs typeface="+mn-lt"/>
              </a:rPr>
              <a:t>Saslis-Lagoudakis</a:t>
            </a:r>
            <a:r>
              <a:rPr lang="en-US" sz="1200" dirty="0">
                <a:ea typeface="+mn-lt"/>
                <a:cs typeface="+mn-lt"/>
              </a:rPr>
              <a:t>, C.H., Savolainen, V. Williamson, E.M., Forest, F., Wagstaff, S.J., </a:t>
            </a:r>
            <a:r>
              <a:rPr lang="en-US" sz="1200" dirty="0" err="1">
                <a:ea typeface="+mn-lt"/>
                <a:cs typeface="+mn-lt"/>
              </a:rPr>
              <a:t>Baral</a:t>
            </a:r>
            <a:r>
              <a:rPr lang="en-US" sz="1200" dirty="0">
                <a:ea typeface="+mn-lt"/>
                <a:cs typeface="+mn-lt"/>
              </a:rPr>
              <a:t>, S.R., Watson, M.F., </a:t>
            </a:r>
            <a:r>
              <a:rPr lang="en-US" sz="1200" dirty="0" err="1">
                <a:ea typeface="+mn-lt"/>
                <a:cs typeface="+mn-lt"/>
              </a:rPr>
              <a:t>Pendry</a:t>
            </a:r>
            <a:r>
              <a:rPr lang="en-US" sz="1200" dirty="0">
                <a:ea typeface="+mn-lt"/>
                <a:cs typeface="+mn-lt"/>
              </a:rPr>
              <a:t>, C.A., and Hawkins, J.A. 2012. Phylogenies reveal predictive power of traditional medicine in bioprospecting. PNAS, 109: 15835-15840.</a:t>
            </a:r>
            <a:endParaRPr lang="en-US" sz="1200" dirty="0">
              <a:cs typeface="Calibri"/>
            </a:endParaRPr>
          </a:p>
          <a:p>
            <a:pPr>
              <a:buNone/>
            </a:pPr>
            <a:endParaRPr lang="en-US" sz="1200" dirty="0">
              <a:ea typeface="+mn-lt"/>
              <a:cs typeface="+mn-lt"/>
            </a:endParaRPr>
          </a:p>
          <a:p>
            <a:pPr>
              <a:buNone/>
            </a:pPr>
            <a:r>
              <a:rPr lang="en-US" sz="1200" dirty="0">
                <a:ea typeface="+mn-lt"/>
                <a:cs typeface="+mn-lt"/>
              </a:rPr>
              <a:t>Wheeler, D.L., Iida, M., and Dunn, E.F. 2009. The role of </a:t>
            </a:r>
            <a:r>
              <a:rPr lang="en-US" sz="1200" dirty="0" err="1">
                <a:ea typeface="+mn-lt"/>
                <a:cs typeface="+mn-lt"/>
              </a:rPr>
              <a:t>Src</a:t>
            </a:r>
            <a:r>
              <a:rPr lang="en-US" sz="1200" dirty="0">
                <a:ea typeface="+mn-lt"/>
                <a:cs typeface="+mn-lt"/>
              </a:rPr>
              <a:t> in solid tumors. </a:t>
            </a:r>
            <a:r>
              <a:rPr lang="en-US" sz="1200" i="1" dirty="0">
                <a:ea typeface="+mn-lt"/>
                <a:cs typeface="+mn-lt"/>
              </a:rPr>
              <a:t>Oncologist. </a:t>
            </a:r>
            <a:r>
              <a:rPr lang="en-US" sz="1200" dirty="0">
                <a:ea typeface="+mn-lt"/>
                <a:cs typeface="+mn-lt"/>
              </a:rPr>
              <a:t>14:667-678.</a:t>
            </a:r>
            <a:r>
              <a:rPr lang="en-US" sz="1200" i="1" dirty="0">
                <a:ea typeface="+mn-lt"/>
                <a:cs typeface="+mn-lt"/>
              </a:rPr>
              <a:t> </a:t>
            </a:r>
            <a:endParaRPr lang="en-US" sz="1200" dirty="0">
              <a:cs typeface="Calibri" panose="020F0502020204030204"/>
            </a:endParaRPr>
          </a:p>
          <a:p>
            <a:pPr>
              <a:buNone/>
            </a:pPr>
            <a:endParaRPr lang="en-US" sz="1200" dirty="0">
              <a:ea typeface="+mn-lt"/>
              <a:cs typeface="+mn-lt"/>
            </a:endParaRPr>
          </a:p>
          <a:p>
            <a:pPr>
              <a:buNone/>
            </a:pPr>
            <a:r>
              <a:rPr lang="en-US" sz="1200" dirty="0">
                <a:ea typeface="+mn-lt"/>
                <a:cs typeface="+mn-lt"/>
              </a:rPr>
              <a:t>Wu. P., Nielsen, T.E., and Clausen, M.S. 2015. FDA-approved small-molecule kinase </a:t>
            </a:r>
            <a:r>
              <a:rPr lang="en-US" sz="1200" dirty="0" err="1">
                <a:ea typeface="+mn-lt"/>
                <a:cs typeface="+mn-lt"/>
              </a:rPr>
              <a:t>inhibitors.Trends</a:t>
            </a:r>
            <a:r>
              <a:rPr lang="en-US" sz="1200" dirty="0">
                <a:ea typeface="+mn-lt"/>
                <a:cs typeface="+mn-lt"/>
              </a:rPr>
              <a:t> in </a:t>
            </a:r>
            <a:r>
              <a:rPr lang="en-US" sz="1200" dirty="0" err="1">
                <a:ea typeface="+mn-lt"/>
                <a:cs typeface="+mn-lt"/>
              </a:rPr>
              <a:t>Pharmacol</a:t>
            </a:r>
            <a:r>
              <a:rPr lang="en-US" sz="1200" dirty="0">
                <a:ea typeface="+mn-lt"/>
                <a:cs typeface="+mn-lt"/>
              </a:rPr>
              <a:t>. Sci. 36: 422-439.</a:t>
            </a:r>
            <a:endParaRPr lang="en-US" sz="1200" dirty="0"/>
          </a:p>
          <a:p>
            <a:pPr>
              <a:buNone/>
            </a:pPr>
            <a:endParaRPr lang="en-US" sz="1200" dirty="0">
              <a:ea typeface="+mn-lt"/>
              <a:cs typeface="+mn-lt"/>
            </a:endParaRPr>
          </a:p>
          <a:p>
            <a:pPr>
              <a:buNone/>
            </a:pPr>
            <a:r>
              <a:rPr lang="en-US" sz="1200" dirty="0" err="1">
                <a:ea typeface="+mn-lt"/>
                <a:cs typeface="+mn-lt"/>
              </a:rPr>
              <a:t>Zinda</a:t>
            </a:r>
            <a:r>
              <a:rPr lang="en-US" sz="1200" dirty="0">
                <a:ea typeface="+mn-lt"/>
                <a:cs typeface="+mn-lt"/>
              </a:rPr>
              <a:t>, M.J., Johnson, M.A., Paul, J.D., Horn, C., </a:t>
            </a:r>
            <a:r>
              <a:rPr lang="en-US" sz="1200" dirty="0" err="1">
                <a:ea typeface="+mn-lt"/>
                <a:cs typeface="+mn-lt"/>
              </a:rPr>
              <a:t>Konicke</a:t>
            </a:r>
            <a:r>
              <a:rPr lang="en-US" sz="1200" dirty="0">
                <a:ea typeface="+mn-lt"/>
                <a:cs typeface="+mn-lt"/>
              </a:rPr>
              <a:t>, B.W., Lu, Z., H., Sandusky, G., Thomas, J.E., Neubauer, B.L., Lai, M.T., Graff, J.R. 2001. AKT-1, -2, and -3 are Expressed in Both Normal and Tumor Tissues of the Lung, Breast, Prostate, and Colon. </a:t>
            </a:r>
            <a:r>
              <a:rPr lang="en-US" sz="1200" i="1" dirty="0">
                <a:ea typeface="+mn-lt"/>
                <a:cs typeface="+mn-lt"/>
              </a:rPr>
              <a:t>Clinical Cancer Research</a:t>
            </a:r>
            <a:r>
              <a:rPr lang="en-US" sz="1200" dirty="0">
                <a:ea typeface="+mn-lt"/>
                <a:cs typeface="+mn-lt"/>
              </a:rPr>
              <a:t>. 7:2475-2479.</a:t>
            </a:r>
            <a:endParaRPr lang="en-US" sz="1200" dirty="0">
              <a:cs typeface="Calibri"/>
            </a:endParaRPr>
          </a:p>
          <a:p>
            <a:pPr>
              <a:buNone/>
            </a:pPr>
            <a:endParaRPr lang="en-US" sz="800" i="1" dirty="0">
              <a:cs typeface="Calibri"/>
            </a:endParaRPr>
          </a:p>
        </p:txBody>
      </p:sp>
      <p:sp>
        <p:nvSpPr>
          <p:cNvPr id="20" name="object 20"/>
          <p:cNvSpPr txBox="1"/>
          <p:nvPr/>
        </p:nvSpPr>
        <p:spPr>
          <a:xfrm>
            <a:off x="14854979" y="2815230"/>
            <a:ext cx="4656455" cy="1400383"/>
          </a:xfrm>
          <a:prstGeom prst="rect">
            <a:avLst/>
          </a:prstGeom>
          <a:solidFill>
            <a:srgbClr val="F2F2F2"/>
          </a:solidFill>
        </p:spPr>
        <p:txBody>
          <a:bodyPr vert="horz" wrap="square" lIns="0" tIns="0" rIns="0" bIns="0" rtlCol="0">
            <a:spAutoFit/>
          </a:bodyPr>
          <a:lstStyle/>
          <a:p>
            <a:pPr>
              <a:lnSpc>
                <a:spcPct val="100000"/>
              </a:lnSpc>
            </a:pPr>
            <a:endParaRPr sz="1200" dirty="0">
              <a:cs typeface="Times New Roman"/>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ea typeface="+mn-ea"/>
                <a:cs typeface="Calibri"/>
              </a:rPr>
              <a:t>The chemical inhibiting the action of the kinase enzyme may inhibit other activity of the cells</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ea typeface="+mn-ea"/>
                <a:cs typeface="Calibri"/>
              </a:rPr>
              <a:t>There are already </a:t>
            </a:r>
            <a:r>
              <a:rPr kumimoji="0" lang="en-US" sz="1200" b="0" i="0" u="none" strike="noStrike" kern="1200" cap="none" spc="0" normalizeH="0" baseline="0" noProof="0" dirty="0">
                <a:ln>
                  <a:noFill/>
                </a:ln>
                <a:solidFill>
                  <a:prstClr val="black"/>
                </a:solidFill>
                <a:effectLst/>
                <a:uLnTx/>
                <a:uFillTx/>
                <a:ea typeface="+mn-ea"/>
                <a:cs typeface="Calibri Light"/>
              </a:rPr>
              <a:t>37 </a:t>
            </a:r>
            <a:r>
              <a:rPr kumimoji="0" lang="en-US" sz="1200" b="0" i="0" u="none" strike="noStrike" kern="1200" cap="none" spc="0" normalizeH="0" baseline="0" noProof="0" dirty="0">
                <a:ln>
                  <a:noFill/>
                </a:ln>
                <a:solidFill>
                  <a:prstClr val="black"/>
                </a:solidFill>
                <a:effectLst/>
                <a:uLnTx/>
                <a:uFillTx/>
                <a:ea typeface="+mn-lt"/>
                <a:cs typeface="Calibri" panose="020F0502020204030204"/>
              </a:rPr>
              <a:t>a</a:t>
            </a:r>
            <a:r>
              <a:rPr kumimoji="0" lang="en-US" sz="1200" b="0" i="0" u="none" strike="noStrike" kern="1200" cap="none" spc="0" normalizeH="0" baseline="0" noProof="0" dirty="0">
                <a:ln>
                  <a:noFill/>
                </a:ln>
                <a:solidFill>
                  <a:prstClr val="black"/>
                </a:solidFill>
                <a:effectLst/>
                <a:uLnTx/>
                <a:uFillTx/>
                <a:ea typeface="+mn-ea"/>
                <a:cs typeface="Calibri Light"/>
              </a:rPr>
              <a:t>pproved kinase inhibitors.</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ea typeface="+mn-ea"/>
                <a:cs typeface="Calibri Light"/>
              </a:rPr>
              <a:t>Herbal plants are not used commonly for treatment by modern physician and scientists </a:t>
            </a:r>
          </a:p>
        </p:txBody>
      </p:sp>
      <p:sp>
        <p:nvSpPr>
          <p:cNvPr id="21" name="object 21"/>
          <p:cNvSpPr/>
          <p:nvPr/>
        </p:nvSpPr>
        <p:spPr>
          <a:xfrm>
            <a:off x="14854980" y="2443205"/>
            <a:ext cx="4656455" cy="394970"/>
          </a:xfrm>
          <a:custGeom>
            <a:avLst/>
            <a:gdLst/>
            <a:ahLst/>
            <a:cxnLst/>
            <a:rect l="l" t="t" r="r" b="b"/>
            <a:pathLst>
              <a:path w="4656455" h="394969">
                <a:moveTo>
                  <a:pt x="4459122" y="0"/>
                </a:moveTo>
                <a:lnTo>
                  <a:pt x="0" y="0"/>
                </a:lnTo>
                <a:lnTo>
                  <a:pt x="0" y="394689"/>
                </a:lnTo>
                <a:lnTo>
                  <a:pt x="4656455" y="394689"/>
                </a:lnTo>
                <a:lnTo>
                  <a:pt x="4656455" y="197347"/>
                </a:lnTo>
                <a:lnTo>
                  <a:pt x="4459122" y="0"/>
                </a:lnTo>
                <a:close/>
              </a:path>
            </a:pathLst>
          </a:custGeom>
          <a:solidFill>
            <a:srgbClr val="8F172A"/>
          </a:solidFill>
        </p:spPr>
        <p:txBody>
          <a:bodyPr wrap="square" lIns="0" tIns="0" rIns="0" bIns="0" rtlCol="0"/>
          <a:lstStyle/>
          <a:p>
            <a:endParaRPr/>
          </a:p>
        </p:txBody>
      </p:sp>
      <p:sp>
        <p:nvSpPr>
          <p:cNvPr id="22" name="object 22"/>
          <p:cNvSpPr txBox="1"/>
          <p:nvPr/>
        </p:nvSpPr>
        <p:spPr>
          <a:xfrm>
            <a:off x="15130093" y="2471928"/>
            <a:ext cx="1072515" cy="284480"/>
          </a:xfrm>
          <a:prstGeom prst="rect">
            <a:avLst/>
          </a:prstGeom>
        </p:spPr>
        <p:txBody>
          <a:bodyPr vert="horz" wrap="square" lIns="0" tIns="12700" rIns="0" bIns="0" rtlCol="0">
            <a:spAutoFit/>
          </a:bodyPr>
          <a:lstStyle/>
          <a:p>
            <a:pPr marL="12700">
              <a:lnSpc>
                <a:spcPct val="100000"/>
              </a:lnSpc>
              <a:spcBef>
                <a:spcPts val="100"/>
              </a:spcBef>
            </a:pPr>
            <a:r>
              <a:rPr sz="1700" b="1" spc="-110" dirty="0">
                <a:solidFill>
                  <a:srgbClr val="EEBD00"/>
                </a:solidFill>
                <a:latin typeface="Arial"/>
                <a:cs typeface="Arial"/>
              </a:rPr>
              <a:t>D</a:t>
            </a:r>
            <a:r>
              <a:rPr sz="1700" b="1" spc="-75" dirty="0">
                <a:solidFill>
                  <a:srgbClr val="EEBD00"/>
                </a:solidFill>
                <a:latin typeface="Arial"/>
                <a:cs typeface="Arial"/>
              </a:rPr>
              <a:t>i</a:t>
            </a:r>
            <a:r>
              <a:rPr sz="1700" b="1" spc="-100" dirty="0">
                <a:solidFill>
                  <a:srgbClr val="EEBD00"/>
                </a:solidFill>
                <a:latin typeface="Arial"/>
                <a:cs typeface="Arial"/>
              </a:rPr>
              <a:t>sc</a:t>
            </a:r>
            <a:r>
              <a:rPr sz="1700" b="1" spc="-95" dirty="0">
                <a:solidFill>
                  <a:srgbClr val="EEBD00"/>
                </a:solidFill>
                <a:latin typeface="Arial"/>
                <a:cs typeface="Arial"/>
              </a:rPr>
              <a:t>u</a:t>
            </a:r>
            <a:r>
              <a:rPr sz="1700" b="1" spc="-100" dirty="0">
                <a:solidFill>
                  <a:srgbClr val="EEBD00"/>
                </a:solidFill>
                <a:latin typeface="Arial"/>
                <a:cs typeface="Arial"/>
              </a:rPr>
              <a:t>ss</a:t>
            </a:r>
            <a:r>
              <a:rPr sz="1700" b="1" spc="-75" dirty="0">
                <a:solidFill>
                  <a:srgbClr val="EEBD00"/>
                </a:solidFill>
                <a:latin typeface="Arial"/>
                <a:cs typeface="Arial"/>
              </a:rPr>
              <a:t>i</a:t>
            </a:r>
            <a:r>
              <a:rPr sz="1700" b="1" spc="-95" dirty="0">
                <a:solidFill>
                  <a:srgbClr val="EEBD00"/>
                </a:solidFill>
                <a:latin typeface="Arial"/>
                <a:cs typeface="Arial"/>
              </a:rPr>
              <a:t>o</a:t>
            </a:r>
            <a:r>
              <a:rPr sz="1700" b="1" dirty="0">
                <a:solidFill>
                  <a:srgbClr val="EEBD00"/>
                </a:solidFill>
                <a:latin typeface="Arial"/>
                <a:cs typeface="Arial"/>
              </a:rPr>
              <a:t>n</a:t>
            </a:r>
            <a:endParaRPr sz="1700">
              <a:latin typeface="Arial"/>
              <a:cs typeface="Arial"/>
            </a:endParaRPr>
          </a:p>
        </p:txBody>
      </p:sp>
      <p:sp>
        <p:nvSpPr>
          <p:cNvPr id="24" name="object 24"/>
          <p:cNvSpPr/>
          <p:nvPr/>
        </p:nvSpPr>
        <p:spPr>
          <a:xfrm>
            <a:off x="5282473" y="2599740"/>
            <a:ext cx="9432925" cy="12221210"/>
          </a:xfrm>
          <a:custGeom>
            <a:avLst/>
            <a:gdLst/>
            <a:ahLst/>
            <a:cxnLst/>
            <a:rect l="l" t="t" r="r" b="b"/>
            <a:pathLst>
              <a:path w="9432925" h="12221210">
                <a:moveTo>
                  <a:pt x="0" y="0"/>
                </a:moveTo>
                <a:lnTo>
                  <a:pt x="9432597" y="0"/>
                </a:lnTo>
                <a:lnTo>
                  <a:pt x="9432597" y="12221000"/>
                </a:lnTo>
                <a:lnTo>
                  <a:pt x="0" y="12221000"/>
                </a:lnTo>
                <a:lnTo>
                  <a:pt x="0" y="0"/>
                </a:lnTo>
                <a:close/>
              </a:path>
            </a:pathLst>
          </a:custGeom>
          <a:solidFill>
            <a:srgbClr val="F2F2F2"/>
          </a:solidFill>
        </p:spPr>
        <p:txBody>
          <a:bodyPr wrap="square" lIns="0" tIns="0" rIns="0" bIns="0" rtlCol="0"/>
          <a:lstStyle/>
          <a:p>
            <a:endParaRPr dirty="0"/>
          </a:p>
        </p:txBody>
      </p:sp>
      <p:sp>
        <p:nvSpPr>
          <p:cNvPr id="25" name="object 25"/>
          <p:cNvSpPr/>
          <p:nvPr/>
        </p:nvSpPr>
        <p:spPr>
          <a:xfrm>
            <a:off x="5282473" y="2443205"/>
            <a:ext cx="9432925" cy="360045"/>
          </a:xfrm>
          <a:custGeom>
            <a:avLst/>
            <a:gdLst/>
            <a:ahLst/>
            <a:cxnLst/>
            <a:rect l="l" t="t" r="r" b="b"/>
            <a:pathLst>
              <a:path w="9432925" h="360044">
                <a:moveTo>
                  <a:pt x="9252714" y="0"/>
                </a:moveTo>
                <a:lnTo>
                  <a:pt x="0" y="0"/>
                </a:lnTo>
                <a:lnTo>
                  <a:pt x="0" y="359785"/>
                </a:lnTo>
                <a:lnTo>
                  <a:pt x="9432597" y="359785"/>
                </a:lnTo>
                <a:lnTo>
                  <a:pt x="9432597" y="179895"/>
                </a:lnTo>
                <a:lnTo>
                  <a:pt x="9252714" y="0"/>
                </a:lnTo>
                <a:close/>
              </a:path>
            </a:pathLst>
          </a:custGeom>
          <a:solidFill>
            <a:srgbClr val="8F172A"/>
          </a:solidFill>
        </p:spPr>
        <p:txBody>
          <a:bodyPr wrap="square" lIns="0" tIns="0" rIns="0" bIns="0" rtlCol="0"/>
          <a:lstStyle/>
          <a:p>
            <a:endParaRPr/>
          </a:p>
        </p:txBody>
      </p:sp>
      <p:sp>
        <p:nvSpPr>
          <p:cNvPr id="26" name="object 26"/>
          <p:cNvSpPr txBox="1"/>
          <p:nvPr/>
        </p:nvSpPr>
        <p:spPr>
          <a:xfrm>
            <a:off x="5395423" y="2453640"/>
            <a:ext cx="2285365" cy="284480"/>
          </a:xfrm>
          <a:prstGeom prst="rect">
            <a:avLst/>
          </a:prstGeom>
        </p:spPr>
        <p:txBody>
          <a:bodyPr vert="horz" wrap="square" lIns="0" tIns="12700" rIns="0" bIns="0" rtlCol="0">
            <a:spAutoFit/>
          </a:bodyPr>
          <a:lstStyle/>
          <a:p>
            <a:pPr marL="12700">
              <a:lnSpc>
                <a:spcPct val="100000"/>
              </a:lnSpc>
              <a:spcBef>
                <a:spcPts val="100"/>
              </a:spcBef>
            </a:pPr>
            <a:r>
              <a:rPr sz="1700" b="1" spc="-50" dirty="0">
                <a:solidFill>
                  <a:srgbClr val="EEBD00"/>
                </a:solidFill>
                <a:latin typeface="Arial"/>
                <a:cs typeface="Arial"/>
              </a:rPr>
              <a:t>Methodology</a:t>
            </a:r>
            <a:r>
              <a:rPr sz="1700" b="1" spc="-265" dirty="0">
                <a:solidFill>
                  <a:srgbClr val="EEBD00"/>
                </a:solidFill>
                <a:latin typeface="Arial"/>
                <a:cs typeface="Arial"/>
              </a:rPr>
              <a:t> </a:t>
            </a:r>
            <a:r>
              <a:rPr sz="1700" b="1" spc="-110" dirty="0">
                <a:solidFill>
                  <a:srgbClr val="EEBD00"/>
                </a:solidFill>
                <a:latin typeface="Arial"/>
                <a:cs typeface="Arial"/>
              </a:rPr>
              <a:t>Continued</a:t>
            </a:r>
            <a:endParaRPr sz="1700">
              <a:latin typeface="Arial"/>
              <a:cs typeface="Arial"/>
            </a:endParaRPr>
          </a:p>
        </p:txBody>
      </p:sp>
      <p:sp>
        <p:nvSpPr>
          <p:cNvPr id="27" name="object 27"/>
          <p:cNvSpPr txBox="1"/>
          <p:nvPr/>
        </p:nvSpPr>
        <p:spPr>
          <a:xfrm>
            <a:off x="5666272" y="12834147"/>
            <a:ext cx="3467100" cy="171265"/>
          </a:xfrm>
          <a:prstGeom prst="rect">
            <a:avLst/>
          </a:prstGeom>
        </p:spPr>
        <p:txBody>
          <a:bodyPr vert="horz" wrap="square" lIns="0" tIns="9525" rIns="0" bIns="0" rtlCol="0">
            <a:spAutoFit/>
          </a:bodyPr>
          <a:lstStyle/>
          <a:p>
            <a:pPr marL="12700" marR="5080">
              <a:lnSpc>
                <a:spcPct val="101800"/>
              </a:lnSpc>
              <a:spcBef>
                <a:spcPts val="75"/>
              </a:spcBef>
            </a:pPr>
            <a:r>
              <a:rPr lang="en-US" sz="1100" b="1" spc="-70" dirty="0">
                <a:latin typeface="Arial"/>
                <a:cs typeface="Arial"/>
              </a:rPr>
              <a:t>Table </a:t>
            </a:r>
            <a:r>
              <a:rPr sz="1100" b="1" spc="-80" dirty="0">
                <a:latin typeface="Arial"/>
                <a:cs typeface="Arial"/>
              </a:rPr>
              <a:t>1</a:t>
            </a:r>
            <a:r>
              <a:rPr sz="1100" spc="-10" dirty="0">
                <a:latin typeface="Arial"/>
                <a:cs typeface="Arial"/>
              </a:rPr>
              <a:t>.</a:t>
            </a:r>
            <a:endParaRPr sz="1100" dirty="0">
              <a:latin typeface="Arial"/>
              <a:cs typeface="Arial"/>
            </a:endParaRPr>
          </a:p>
        </p:txBody>
      </p:sp>
      <p:sp>
        <p:nvSpPr>
          <p:cNvPr id="29" name="object 29"/>
          <p:cNvSpPr txBox="1"/>
          <p:nvPr/>
        </p:nvSpPr>
        <p:spPr>
          <a:xfrm>
            <a:off x="5637521" y="7855628"/>
            <a:ext cx="8381365" cy="228600"/>
          </a:xfrm>
          <a:prstGeom prst="rect">
            <a:avLst/>
          </a:prstGeom>
          <a:solidFill>
            <a:srgbClr val="8F172A"/>
          </a:solidFill>
        </p:spPr>
        <p:txBody>
          <a:bodyPr vert="horz" wrap="square" lIns="0" tIns="22860" rIns="0" bIns="0" rtlCol="0">
            <a:spAutoFit/>
          </a:bodyPr>
          <a:lstStyle/>
          <a:p>
            <a:pPr marL="1905" algn="ctr">
              <a:lnSpc>
                <a:spcPct val="100000"/>
              </a:lnSpc>
              <a:spcBef>
                <a:spcPts val="180"/>
              </a:spcBef>
            </a:pPr>
            <a:r>
              <a:rPr sz="1300" b="1" spc="-25" dirty="0">
                <a:solidFill>
                  <a:srgbClr val="EEBD00"/>
                </a:solidFill>
                <a:latin typeface="Arial"/>
                <a:cs typeface="Arial"/>
              </a:rPr>
              <a:t>Intended</a:t>
            </a:r>
            <a:r>
              <a:rPr sz="1300" b="1" spc="-50" dirty="0">
                <a:solidFill>
                  <a:srgbClr val="EEBD00"/>
                </a:solidFill>
                <a:latin typeface="Arial"/>
                <a:cs typeface="Arial"/>
              </a:rPr>
              <a:t> </a:t>
            </a:r>
            <a:r>
              <a:rPr sz="1300" b="1" spc="-25" dirty="0">
                <a:solidFill>
                  <a:srgbClr val="EEBD00"/>
                </a:solidFill>
                <a:latin typeface="Arial"/>
                <a:cs typeface="Arial"/>
              </a:rPr>
              <a:t>Results</a:t>
            </a:r>
            <a:endParaRPr sz="1300">
              <a:latin typeface="Arial"/>
              <a:cs typeface="Arial"/>
            </a:endParaRPr>
          </a:p>
        </p:txBody>
      </p:sp>
      <p:sp>
        <p:nvSpPr>
          <p:cNvPr id="31" name="object 31"/>
          <p:cNvSpPr txBox="1"/>
          <p:nvPr/>
        </p:nvSpPr>
        <p:spPr>
          <a:xfrm>
            <a:off x="5282473" y="2838175"/>
            <a:ext cx="4493074" cy="195694"/>
          </a:xfrm>
          <a:prstGeom prst="rect">
            <a:avLst/>
          </a:prstGeom>
        </p:spPr>
        <p:txBody>
          <a:bodyPr vert="horz" wrap="square" lIns="0" tIns="29209" rIns="0" bIns="0" rtlCol="0">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Calibri"/>
            </a:endParaRPr>
          </a:p>
        </p:txBody>
      </p:sp>
      <p:sp>
        <p:nvSpPr>
          <p:cNvPr id="32" name="object 32"/>
          <p:cNvSpPr txBox="1"/>
          <p:nvPr/>
        </p:nvSpPr>
        <p:spPr>
          <a:xfrm>
            <a:off x="5707163" y="3136275"/>
            <a:ext cx="4887194" cy="196849"/>
          </a:xfrm>
          <a:prstGeom prst="rect">
            <a:avLst/>
          </a:prstGeom>
        </p:spPr>
        <p:txBody>
          <a:bodyPr vert="horz" wrap="square" lIns="0" tIns="12065" rIns="0" bIns="0" rtlCol="0">
            <a:spAutoFit/>
          </a:bodyPr>
          <a:lstStyle/>
          <a:p>
            <a:r>
              <a:rPr lang="en-US" sz="1200" dirty="0">
                <a:ea typeface="+mj-lt"/>
                <a:cs typeface="+mj-lt"/>
              </a:rPr>
              <a:t>Performing the assay:</a:t>
            </a:r>
          </a:p>
        </p:txBody>
      </p:sp>
      <p:sp>
        <p:nvSpPr>
          <p:cNvPr id="37" name="object 37"/>
          <p:cNvSpPr txBox="1"/>
          <p:nvPr/>
        </p:nvSpPr>
        <p:spPr>
          <a:xfrm>
            <a:off x="5784850" y="8234928"/>
            <a:ext cx="7620000" cy="575991"/>
          </a:xfrm>
          <a:prstGeom prst="rect">
            <a:avLst/>
          </a:prstGeom>
        </p:spPr>
        <p:txBody>
          <a:bodyPr vert="horz" wrap="square" lIns="0" tIns="14604" rIns="0" bIns="0" rtlCol="0">
            <a:spAutoFit/>
          </a:bodyPr>
          <a:lstStyle/>
          <a:p>
            <a:pPr marL="184150" marR="68580" indent="-171450">
              <a:lnSpc>
                <a:spcPct val="98800"/>
              </a:lnSpc>
              <a:spcBef>
                <a:spcPts val="114"/>
              </a:spcBef>
              <a:buChar char="•"/>
              <a:tabLst>
                <a:tab pos="184150" algn="l"/>
              </a:tabLst>
            </a:pPr>
            <a:r>
              <a:rPr lang="en-US" sz="1200" spc="-5" dirty="0">
                <a:latin typeface="Arial"/>
                <a:cs typeface="Arial"/>
              </a:rPr>
              <a:t>The intended results were supposed to duplicate the data shown bellow with protein kinases B and C.</a:t>
            </a:r>
          </a:p>
          <a:p>
            <a:pPr marL="184150" marR="68580" indent="-171450">
              <a:lnSpc>
                <a:spcPct val="98800"/>
              </a:lnSpc>
              <a:spcBef>
                <a:spcPts val="114"/>
              </a:spcBef>
              <a:buChar char="•"/>
              <a:tabLst>
                <a:tab pos="184150" algn="l"/>
              </a:tabLst>
            </a:pPr>
            <a:r>
              <a:rPr lang="en-US" sz="1200" spc="-5" dirty="0">
                <a:latin typeface="Arial"/>
                <a:cs typeface="Arial"/>
              </a:rPr>
              <a:t>The following figure shows the inhibition of protein kinase A by The controls and Macaranga occidentalis extracts.</a:t>
            </a:r>
            <a:endParaRPr lang="en-US" sz="1200" dirty="0">
              <a:latin typeface="Arial"/>
              <a:cs typeface="Arial"/>
            </a:endParaRPr>
          </a:p>
        </p:txBody>
      </p:sp>
      <p:grpSp>
        <p:nvGrpSpPr>
          <p:cNvPr id="38" name="object 16">
            <a:extLst>
              <a:ext uri="{FF2B5EF4-FFF2-40B4-BE49-F238E27FC236}">
                <a16:creationId xmlns:a16="http://schemas.microsoft.com/office/drawing/2014/main" id="{1829F174-8BDB-433B-83C5-A913E694D042}"/>
              </a:ext>
            </a:extLst>
          </p:cNvPr>
          <p:cNvGrpSpPr/>
          <p:nvPr/>
        </p:nvGrpSpPr>
        <p:grpSpPr>
          <a:xfrm>
            <a:off x="298551" y="857909"/>
            <a:ext cx="19291935" cy="759460"/>
            <a:chOff x="553761" y="651688"/>
            <a:chExt cx="19291935" cy="759460"/>
          </a:xfrm>
        </p:grpSpPr>
        <p:sp>
          <p:nvSpPr>
            <p:cNvPr id="39" name="object 17">
              <a:extLst>
                <a:ext uri="{FF2B5EF4-FFF2-40B4-BE49-F238E27FC236}">
                  <a16:creationId xmlns:a16="http://schemas.microsoft.com/office/drawing/2014/main" id="{3576BA88-2C37-4BAB-B0AB-BD1FC77AC6B9}"/>
                </a:ext>
              </a:extLst>
            </p:cNvPr>
            <p:cNvSpPr/>
            <p:nvPr/>
          </p:nvSpPr>
          <p:spPr>
            <a:xfrm>
              <a:off x="16848573" y="799592"/>
              <a:ext cx="2996726" cy="611276"/>
            </a:xfrm>
            <a:prstGeom prst="rect">
              <a:avLst/>
            </a:prstGeom>
            <a:blipFill>
              <a:blip r:embed="rId3"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40" name="object 18">
              <a:extLst>
                <a:ext uri="{FF2B5EF4-FFF2-40B4-BE49-F238E27FC236}">
                  <a16:creationId xmlns:a16="http://schemas.microsoft.com/office/drawing/2014/main" id="{28DBC04D-80E5-4719-87F8-F2617E6537A2}"/>
                </a:ext>
              </a:extLst>
            </p:cNvPr>
            <p:cNvSpPr/>
            <p:nvPr/>
          </p:nvSpPr>
          <p:spPr>
            <a:xfrm>
              <a:off x="553761" y="651688"/>
              <a:ext cx="1365172" cy="752709"/>
            </a:xfrm>
            <a:prstGeom prst="rect">
              <a:avLst/>
            </a:prstGeom>
            <a:blipFill>
              <a:blip r:embed="rId4"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13" name="Rectangle 1">
            <a:extLst>
              <a:ext uri="{FF2B5EF4-FFF2-40B4-BE49-F238E27FC236}">
                <a16:creationId xmlns:a16="http://schemas.microsoft.com/office/drawing/2014/main" id="{72B5D107-C667-49DA-BAA1-DAAFDAA3E1BF}"/>
              </a:ext>
            </a:extLst>
          </p:cNvPr>
          <p:cNvSpPr>
            <a:spLocks noChangeArrowheads="1"/>
          </p:cNvSpPr>
          <p:nvPr/>
        </p:nvSpPr>
        <p:spPr bwMode="auto">
          <a:xfrm>
            <a:off x="-1738818" y="8238841"/>
            <a:ext cx="3888712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23" name="Table 22">
            <a:extLst>
              <a:ext uri="{FF2B5EF4-FFF2-40B4-BE49-F238E27FC236}">
                <a16:creationId xmlns:a16="http://schemas.microsoft.com/office/drawing/2014/main" id="{814FFA1C-A421-43AD-9AF6-CC992EB08CF6}"/>
              </a:ext>
            </a:extLst>
          </p:cNvPr>
          <p:cNvGraphicFramePr>
            <a:graphicFrameLocks noGrp="1"/>
          </p:cNvGraphicFramePr>
          <p:nvPr>
            <p:extLst>
              <p:ext uri="{D42A27DB-BD31-4B8C-83A1-F6EECF244321}">
                <p14:modId xmlns:p14="http://schemas.microsoft.com/office/powerpoint/2010/main" val="3302280161"/>
              </p:ext>
            </p:extLst>
          </p:nvPr>
        </p:nvGraphicFramePr>
        <p:xfrm>
          <a:off x="5635836" y="9442375"/>
          <a:ext cx="6929665" cy="3145434"/>
        </p:xfrm>
        <a:graphic>
          <a:graphicData uri="http://schemas.openxmlformats.org/drawingml/2006/table">
            <a:tbl>
              <a:tblPr/>
              <a:tblGrid>
                <a:gridCol w="622033">
                  <a:extLst>
                    <a:ext uri="{9D8B030D-6E8A-4147-A177-3AD203B41FA5}">
                      <a16:colId xmlns:a16="http://schemas.microsoft.com/office/drawing/2014/main" val="206237438"/>
                    </a:ext>
                  </a:extLst>
                </a:gridCol>
                <a:gridCol w="1822447">
                  <a:extLst>
                    <a:ext uri="{9D8B030D-6E8A-4147-A177-3AD203B41FA5}">
                      <a16:colId xmlns:a16="http://schemas.microsoft.com/office/drawing/2014/main" val="4157593778"/>
                    </a:ext>
                  </a:extLst>
                </a:gridCol>
                <a:gridCol w="611120">
                  <a:extLst>
                    <a:ext uri="{9D8B030D-6E8A-4147-A177-3AD203B41FA5}">
                      <a16:colId xmlns:a16="http://schemas.microsoft.com/office/drawing/2014/main" val="376154668"/>
                    </a:ext>
                  </a:extLst>
                </a:gridCol>
                <a:gridCol w="752987">
                  <a:extLst>
                    <a:ext uri="{9D8B030D-6E8A-4147-A177-3AD203B41FA5}">
                      <a16:colId xmlns:a16="http://schemas.microsoft.com/office/drawing/2014/main" val="1675959852"/>
                    </a:ext>
                  </a:extLst>
                </a:gridCol>
                <a:gridCol w="643859">
                  <a:extLst>
                    <a:ext uri="{9D8B030D-6E8A-4147-A177-3AD203B41FA5}">
                      <a16:colId xmlns:a16="http://schemas.microsoft.com/office/drawing/2014/main" val="833984855"/>
                    </a:ext>
                  </a:extLst>
                </a:gridCol>
                <a:gridCol w="1003983">
                  <a:extLst>
                    <a:ext uri="{9D8B030D-6E8A-4147-A177-3AD203B41FA5}">
                      <a16:colId xmlns:a16="http://schemas.microsoft.com/office/drawing/2014/main" val="1873494850"/>
                    </a:ext>
                  </a:extLst>
                </a:gridCol>
                <a:gridCol w="1473236">
                  <a:extLst>
                    <a:ext uri="{9D8B030D-6E8A-4147-A177-3AD203B41FA5}">
                      <a16:colId xmlns:a16="http://schemas.microsoft.com/office/drawing/2014/main" val="2937622554"/>
                    </a:ext>
                  </a:extLst>
                </a:gridCol>
              </a:tblGrid>
              <a:tr h="558834">
                <a:tc>
                  <a:txBody>
                    <a:bodyPr/>
                    <a:lstStyle/>
                    <a:p>
                      <a:pPr algn="ctr" rtl="0" fontAlgn="ctr">
                        <a:spcBef>
                          <a:spcPts val="0"/>
                        </a:spcBef>
                        <a:spcAft>
                          <a:spcPts val="0"/>
                        </a:spcAft>
                      </a:pPr>
                      <a:r>
                        <a:rPr lang="en-US" sz="900" b="1" i="0" u="none" strike="noStrike">
                          <a:solidFill>
                            <a:srgbClr val="27413E"/>
                          </a:solidFill>
                          <a:effectLst/>
                          <a:latin typeface="Times New Roman" panose="02020603050405020304" pitchFamily="18" charset="0"/>
                        </a:rPr>
                        <a:t>Well ID</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rtl="0" fontAlgn="ctr">
                        <a:spcBef>
                          <a:spcPts val="0"/>
                        </a:spcBef>
                        <a:spcAft>
                          <a:spcPts val="0"/>
                        </a:spcAft>
                      </a:pPr>
                      <a:r>
                        <a:rPr lang="en-US" sz="900" b="1" i="0" u="none" strike="noStrike">
                          <a:solidFill>
                            <a:srgbClr val="27413E"/>
                          </a:solidFill>
                          <a:effectLst/>
                          <a:latin typeface="Times New Roman" panose="02020603050405020304" pitchFamily="18" charset="0"/>
                        </a:rPr>
                        <a:t>Name</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rtl="0" fontAlgn="ctr">
                        <a:spcBef>
                          <a:spcPts val="0"/>
                        </a:spcBef>
                        <a:spcAft>
                          <a:spcPts val="0"/>
                        </a:spcAft>
                      </a:pPr>
                      <a:r>
                        <a:rPr lang="en-US" sz="900" b="1" i="0" u="none" strike="noStrike">
                          <a:solidFill>
                            <a:srgbClr val="27413E"/>
                          </a:solidFill>
                          <a:effectLst/>
                          <a:latin typeface="Times New Roman" panose="02020603050405020304" pitchFamily="18" charset="0"/>
                        </a:rPr>
                        <a:t>Well</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rtl="0" fontAlgn="ctr">
                        <a:spcBef>
                          <a:spcPts val="0"/>
                        </a:spcBef>
                        <a:spcAft>
                          <a:spcPts val="0"/>
                        </a:spcAft>
                      </a:pPr>
                      <a:r>
                        <a:rPr lang="en-US" sz="900" b="1" i="0" u="none" strike="noStrike">
                          <a:solidFill>
                            <a:srgbClr val="27413E"/>
                          </a:solidFill>
                          <a:effectLst/>
                          <a:latin typeface="Times New Roman" panose="02020603050405020304" pitchFamily="18" charset="0"/>
                        </a:rPr>
                        <a:t>Conc/Dil</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rtl="0" fontAlgn="ctr">
                        <a:spcBef>
                          <a:spcPts val="0"/>
                        </a:spcBef>
                        <a:spcAft>
                          <a:spcPts val="0"/>
                        </a:spcAft>
                      </a:pPr>
                      <a:r>
                        <a:rPr lang="en-US" sz="900" b="1" i="0" u="none" strike="noStrike">
                          <a:solidFill>
                            <a:srgbClr val="27413E"/>
                          </a:solidFill>
                          <a:effectLst/>
                          <a:latin typeface="Times New Roman" panose="02020603050405020304" pitchFamily="18" charset="0"/>
                        </a:rPr>
                        <a:t>Lum</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rtl="0" fontAlgn="ctr">
                        <a:spcBef>
                          <a:spcPts val="0"/>
                        </a:spcBef>
                        <a:spcAft>
                          <a:spcPts val="0"/>
                        </a:spcAft>
                      </a:pPr>
                      <a:r>
                        <a:rPr lang="en-US" sz="900" b="1" i="0" u="none" strike="noStrike">
                          <a:solidFill>
                            <a:srgbClr val="27413E"/>
                          </a:solidFill>
                          <a:effectLst/>
                          <a:latin typeface="Times New Roman" panose="02020603050405020304" pitchFamily="18" charset="0"/>
                        </a:rPr>
                        <a:t>Mean inhibition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rtl="0" fontAlgn="b">
                        <a:spcBef>
                          <a:spcPts val="0"/>
                        </a:spcBef>
                        <a:spcAft>
                          <a:spcPts val="0"/>
                        </a:spcAft>
                      </a:pPr>
                      <a:r>
                        <a:rPr lang="en-US" sz="900" b="1" i="0" u="none" strike="noStrike">
                          <a:solidFill>
                            <a:srgbClr val="000000"/>
                          </a:solidFill>
                          <a:effectLst/>
                          <a:latin typeface="Times New Roman" panose="02020603050405020304" pitchFamily="18" charset="0"/>
                        </a:rPr>
                        <a:t>% inhibition (Sample/positive control)</a:t>
                      </a:r>
                      <a:endParaRPr lang="en-US">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453946560"/>
                  </a:ext>
                </a:extLst>
              </a:tr>
              <a:tr h="287400">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CTL1</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Negative Control (DMSO)</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G4</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3683</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spcBef>
                          <a:spcPts val="0"/>
                        </a:spcBef>
                        <a:spcAft>
                          <a:spcPts val="0"/>
                        </a:spcAft>
                      </a:pPr>
                      <a:r>
                        <a:rPr lang="en-US" sz="900" b="0" i="0" u="none" strike="noStrike">
                          <a:solidFill>
                            <a:srgbClr val="000000"/>
                          </a:solidFill>
                          <a:effectLst/>
                          <a:latin typeface="Times New Roman" panose="02020603050405020304" pitchFamily="18" charset="0"/>
                        </a:rPr>
                        <a:t>3,863.67</a:t>
                      </a:r>
                      <a:endParaRPr lang="en-US">
                        <a:effectLst/>
                      </a:endParaRPr>
                    </a:p>
                  </a:txBody>
                  <a:tcPr marL="73025" marR="7302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spcBef>
                          <a:spcPts val="0"/>
                        </a:spcBef>
                        <a:spcAft>
                          <a:spcPts val="0"/>
                        </a:spcAft>
                      </a:pPr>
                      <a:r>
                        <a:rPr lang="en-US" sz="900" b="0" i="0" u="none" strike="noStrike">
                          <a:solidFill>
                            <a:srgbClr val="000000"/>
                          </a:solidFill>
                          <a:effectLst/>
                          <a:latin typeface="Times New Roman" panose="02020603050405020304" pitchFamily="18" charset="0"/>
                        </a:rPr>
                        <a:t>0.69</a:t>
                      </a:r>
                      <a:endParaRPr lang="en-US">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7018993"/>
                  </a:ext>
                </a:extLst>
              </a:tr>
              <a:tr h="287400">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Negative Control (DMSO)</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G5</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3544</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2022211"/>
                  </a:ext>
                </a:extLst>
              </a:tr>
              <a:tr h="287400">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Negative Control (DMSO)</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G6</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4364</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9989305"/>
                  </a:ext>
                </a:extLst>
              </a:tr>
              <a:tr h="287400">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CTL2</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Positive Control (H-89)</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G1</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559112</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spcBef>
                          <a:spcPts val="0"/>
                        </a:spcBef>
                        <a:spcAft>
                          <a:spcPts val="0"/>
                        </a:spcAft>
                      </a:pPr>
                      <a:r>
                        <a:rPr lang="en-US" sz="900" b="0" i="0" u="none" strike="noStrike">
                          <a:solidFill>
                            <a:srgbClr val="000000"/>
                          </a:solidFill>
                          <a:effectLst/>
                          <a:latin typeface="Times New Roman" panose="02020603050405020304" pitchFamily="18" charset="0"/>
                        </a:rPr>
                        <a:t>561,737.00</a:t>
                      </a:r>
                      <a:endParaRPr lang="en-US">
                        <a:effectLst/>
                      </a:endParaRPr>
                    </a:p>
                  </a:txBody>
                  <a:tcPr marL="73025" marR="7302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spcBef>
                          <a:spcPts val="0"/>
                        </a:spcBef>
                        <a:spcAft>
                          <a:spcPts val="0"/>
                        </a:spcAft>
                      </a:pPr>
                      <a:r>
                        <a:rPr lang="en-US" sz="900" b="0" i="0" u="none" strike="noStrike">
                          <a:solidFill>
                            <a:srgbClr val="000000"/>
                          </a:solidFill>
                          <a:effectLst/>
                          <a:latin typeface="Times New Roman" panose="02020603050405020304" pitchFamily="18" charset="0"/>
                        </a:rPr>
                        <a:t>100.00</a:t>
                      </a:r>
                      <a:endParaRPr lang="en-US">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2167157"/>
                  </a:ext>
                </a:extLst>
              </a:tr>
              <a:tr h="287400">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Positive Control (H-89)</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G2</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565543</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1315408"/>
                  </a:ext>
                </a:extLst>
              </a:tr>
              <a:tr h="287400">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Positive Control (H-89)</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G3</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560556</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0079474"/>
                  </a:ext>
                </a:extLst>
              </a:tr>
              <a:tr h="287400">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SPL1</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M. occidentalis (leaves)</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A1</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280839</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spcBef>
                          <a:spcPts val="0"/>
                        </a:spcBef>
                        <a:spcAft>
                          <a:spcPts val="0"/>
                        </a:spcAft>
                      </a:pPr>
                      <a:r>
                        <a:rPr lang="en-US" sz="900" b="0" i="0" u="none" strike="noStrike">
                          <a:solidFill>
                            <a:srgbClr val="000000"/>
                          </a:solidFill>
                          <a:effectLst/>
                          <a:latin typeface="Times New Roman" panose="02020603050405020304" pitchFamily="18" charset="0"/>
                        </a:rPr>
                        <a:t>283,726.00</a:t>
                      </a:r>
                      <a:endParaRPr lang="en-US">
                        <a:effectLst/>
                      </a:endParaRPr>
                    </a:p>
                  </a:txBody>
                  <a:tcPr marL="73025" marR="7302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spcBef>
                          <a:spcPts val="0"/>
                        </a:spcBef>
                        <a:spcAft>
                          <a:spcPts val="0"/>
                        </a:spcAft>
                      </a:pPr>
                      <a:r>
                        <a:rPr lang="en-US" sz="900" b="0" i="0" u="none" strike="noStrike">
                          <a:solidFill>
                            <a:srgbClr val="000000"/>
                          </a:solidFill>
                          <a:effectLst/>
                          <a:latin typeface="Times New Roman" panose="02020603050405020304" pitchFamily="18" charset="0"/>
                        </a:rPr>
                        <a:t>50.51</a:t>
                      </a:r>
                      <a:endParaRPr lang="en-US">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2328565"/>
                  </a:ext>
                </a:extLst>
              </a:tr>
              <a:tr h="287400">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M. occidentalis (leaves)</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A2</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267027</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4540575"/>
                  </a:ext>
                </a:extLst>
              </a:tr>
              <a:tr h="287400">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M. occidentalis (leaves)</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A3</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spcBef>
                          <a:spcPts val="0"/>
                        </a:spcBef>
                        <a:spcAft>
                          <a:spcPts val="0"/>
                        </a:spcAft>
                      </a:pPr>
                      <a:r>
                        <a:rPr lang="en-US" sz="900" b="0" i="0" u="none" strike="noStrike">
                          <a:solidFill>
                            <a:srgbClr val="000000"/>
                          </a:solidFill>
                          <a:effectLst/>
                          <a:latin typeface="Times New Roman" panose="02020603050405020304" pitchFamily="18" charset="0"/>
                        </a:rPr>
                        <a:t>303312</a:t>
                      </a:r>
                      <a:endParaRPr lang="en-US">
                        <a:effectLst/>
                      </a:endParaRPr>
                    </a:p>
                  </a:txBody>
                  <a:tcPr marL="73025" marR="730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a:solidFill>
                            <a:srgbClr val="000000"/>
                          </a:solidFill>
                          <a:effectLst/>
                          <a:latin typeface="Times New Roman" panose="02020603050405020304" pitchFamily="18" charset="0"/>
                        </a:rPr>
                        <a:t> </a:t>
                      </a:r>
                      <a:endParaRPr lang="en-US">
                        <a:effectLst/>
                      </a:endParaRPr>
                    </a:p>
                  </a:txBody>
                  <a:tcPr marL="73025" marR="7302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US" sz="900" b="0" i="0" u="none" strike="noStrike" dirty="0">
                          <a:solidFill>
                            <a:srgbClr val="000000"/>
                          </a:solidFill>
                          <a:effectLst/>
                          <a:latin typeface="Times New Roman" panose="02020603050405020304" pitchFamily="18" charset="0"/>
                        </a:rPr>
                        <a:t> </a:t>
                      </a:r>
                      <a:endParaRPr lang="en-US" dirty="0">
                        <a:effectLst/>
                      </a:endParaRPr>
                    </a:p>
                  </a:txBody>
                  <a:tcPr marL="73025" marR="73025"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2479766"/>
                  </a:ext>
                </a:extLst>
              </a:tr>
            </a:tbl>
          </a:graphicData>
        </a:graphic>
      </p:graphicFrame>
      <p:sp>
        <p:nvSpPr>
          <p:cNvPr id="28" name="Rectangle 2">
            <a:extLst>
              <a:ext uri="{FF2B5EF4-FFF2-40B4-BE49-F238E27FC236}">
                <a16:creationId xmlns:a16="http://schemas.microsoft.com/office/drawing/2014/main" id="{2917FD1E-353C-482A-A8C4-8DE01FBAD8D0}"/>
              </a:ext>
            </a:extLst>
          </p:cNvPr>
          <p:cNvSpPr>
            <a:spLocks noChangeArrowheads="1"/>
          </p:cNvSpPr>
          <p:nvPr/>
        </p:nvSpPr>
        <p:spPr bwMode="auto">
          <a:xfrm>
            <a:off x="5635836" y="9208834"/>
            <a:ext cx="2879175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1026" name="Picture 2" descr="Macaranga - Wikipedia">
            <a:extLst>
              <a:ext uri="{FF2B5EF4-FFF2-40B4-BE49-F238E27FC236}">
                <a16:creationId xmlns:a16="http://schemas.microsoft.com/office/drawing/2014/main" id="{F76D0742-78D8-4DB8-97F1-4EE944C550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948" y="11049000"/>
            <a:ext cx="4528899" cy="35588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FA1E7386-1BBB-4B15-940B-D4E8A7E6977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4850" y="3546142"/>
            <a:ext cx="7848599" cy="38646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254</TotalTime>
  <Words>1180</Words>
  <Application>Microsoft Office PowerPoint</Application>
  <PresentationFormat>Custom</PresentationFormat>
  <Paragraphs>129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Cambria</vt:lpstr>
      <vt:lpstr>Times</vt:lpstr>
      <vt:lpstr>Times New Roman</vt:lpstr>
      <vt:lpstr>Office Theme</vt:lpstr>
      <vt:lpstr>Inhibition of Kinases by extracts of Macaranga genus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Inhibition of Kinases by extracts of Macaranga genus</dc:title>
  <dc:creator>Cataryan abazari</dc:creator>
  <cp:lastModifiedBy>Cataryan abazari</cp:lastModifiedBy>
  <cp:revision>8</cp:revision>
  <dcterms:created xsi:type="dcterms:W3CDTF">2020-12-24T00:39:19Z</dcterms:created>
  <dcterms:modified xsi:type="dcterms:W3CDTF">2021-04-12T02:13:51Z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2020-12-23T00:00:00Z</vt:filetime>
  </property>
  <property fmtid="{D5CDD505-2E9C-101B-9397-08002B2CF9AE}" pid="3" name="Creator">
    <vt:lpwstr>PDFium</vt:lpwstr>
  </property>
  <property fmtid="{D5CDD505-2E9C-101B-9397-08002B2CF9AE}" pid="4" name="LastSaved">
    <vt:filetime>2020-12-23T00:00:00Z</vt:filetime>
  </property>
</Properties>
</file>