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Layouts/slideLayout23.xml" ContentType="application/vnd.openxmlformats-officedocument.presentationml.slideLayout+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21.xml" ContentType="application/vnd.openxmlformats-officedocument.presentationml.slideLayout+xml"/>
  <Override PartName="/ppt/theme/theme3.xml" ContentType="application/vnd.openxmlformats-officedocument.them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17.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13.xml" ContentType="application/vnd.openxmlformats-officedocument.presentationml.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37.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Default Extension="png" ContentType="image/png"/>
  <Override PartName="/ppt/slides/slide27.xml" ContentType="application/vnd.openxmlformats-officedocument.presentationml.slide+xml"/>
  <Override PartName="/ppt/slideLayouts/slideLayout26.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slideMasters/slideMaster2.xml" ContentType="application/vnd.openxmlformats-officedocument.presentationml.slideMaster+xml"/>
  <Override PartName="/ppt/notesSlides/notesSlide10.xml" ContentType="application/vnd.openxmlformats-officedocument.presentationml.notesSlide+xml"/>
  <Override PartName="/ppt/slideLayouts/slideLayout19.xml" ContentType="application/vnd.openxmlformats-officedocument.presentationml.slideLayout+xml"/>
  <Override PartName="/ppt/slideLayouts/slideLayout27.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slides/slide2.xml" ContentType="application/vnd.openxmlformats-officedocument.presentationml.slide+xml"/>
  <Override PartName="/ppt/slides/slide35.xml" ContentType="application/vnd.openxmlformats-officedocument.presentationml.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25.xml" ContentType="application/vnd.openxmlformats-officedocument.presentationml.slideLayout+xml"/>
  <Override PartName="/ppt/notesSlides/notesSlide3.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slides/slide14.xml" ContentType="application/vnd.openxmlformats-officedocument.presentationml.slide+xml"/>
  <Override PartName="/ppt/slides/slide40.xml" ContentType="application/vnd.openxmlformats-officedocument.presentationml.slide+xml"/>
  <Override PartName="/ppt/slideLayouts/slideLayout18.xml" ContentType="application/vnd.openxmlformats-officedocument.presentationml.slideLayout+xml"/>
  <Override PartName="/ppt/slides/slide34.xml" ContentType="application/vnd.openxmlformats-officedocument.presentationml.slide+xml"/>
  <Override PartName="/ppt/slideLayouts/slideLayout28.xml" ContentType="application/vnd.openxmlformats-officedocument.presentationml.slideLayout+xml"/>
  <Override PartName="/ppt/notesSlides/notesSlide12.xml" ContentType="application/vnd.openxmlformats-officedocument.presentationml.notesSlide+xml"/>
  <Override PartName="/ppt/notesSlides/notesSlide5.xml" ContentType="application/vnd.openxmlformats-officedocument.presentationml.notesSlide+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Layouts/slideLayout15.xml" ContentType="application/vnd.openxmlformats-officedocument.presentationml.slideLayout+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Layouts/slideLayout12.xml" ContentType="application/vnd.openxmlformats-officedocument.presentationml.slideLayout+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autoCompressPictures="0">
  <p:sldMasterIdLst>
    <p:sldMasterId id="2147483717" r:id="rId1"/>
    <p:sldMasterId id="2147483735" r:id="rId2"/>
  </p:sldMasterIdLst>
  <p:notesMasterIdLst>
    <p:notesMasterId r:id="rId43"/>
  </p:notesMasterIdLst>
  <p:sldIdLst>
    <p:sldId id="256" r:id="rId3"/>
    <p:sldId id="273" r:id="rId4"/>
    <p:sldId id="275" r:id="rId5"/>
    <p:sldId id="281" r:id="rId6"/>
    <p:sldId id="283" r:id="rId7"/>
    <p:sldId id="274" r:id="rId8"/>
    <p:sldId id="278" r:id="rId9"/>
    <p:sldId id="260" r:id="rId10"/>
    <p:sldId id="279" r:id="rId11"/>
    <p:sldId id="280" r:id="rId12"/>
    <p:sldId id="301" r:id="rId13"/>
    <p:sldId id="284" r:id="rId14"/>
    <p:sldId id="257" r:id="rId15"/>
    <p:sldId id="258" r:id="rId16"/>
    <p:sldId id="276" r:id="rId17"/>
    <p:sldId id="259" r:id="rId18"/>
    <p:sldId id="261" r:id="rId19"/>
    <p:sldId id="303" r:id="rId20"/>
    <p:sldId id="300" r:id="rId21"/>
    <p:sldId id="304" r:id="rId22"/>
    <p:sldId id="266" r:id="rId23"/>
    <p:sldId id="289" r:id="rId24"/>
    <p:sldId id="305" r:id="rId25"/>
    <p:sldId id="306" r:id="rId26"/>
    <p:sldId id="265" r:id="rId27"/>
    <p:sldId id="291" r:id="rId28"/>
    <p:sldId id="286" r:id="rId29"/>
    <p:sldId id="292" r:id="rId30"/>
    <p:sldId id="297" r:id="rId31"/>
    <p:sldId id="298" r:id="rId32"/>
    <p:sldId id="299" r:id="rId33"/>
    <p:sldId id="288" r:id="rId34"/>
    <p:sldId id="290" r:id="rId35"/>
    <p:sldId id="267" r:id="rId36"/>
    <p:sldId id="268" r:id="rId37"/>
    <p:sldId id="269" r:id="rId38"/>
    <p:sldId id="270" r:id="rId39"/>
    <p:sldId id="277" r:id="rId40"/>
    <p:sldId id="307" r:id="rId41"/>
    <p:sldId id="308"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p="http://schemas.openxmlformats.org/presentationml/2006/main" xmlns:r="http://schemas.openxmlformats.org/officeDocument/2006/relationships" xmlns:a="http://schemas.openxmlformats.org/drawingml/2006/main" xmlns="">
        <p14:section name="Default Section" id="{DCAC4AEB-51FE-BF48-8FCE-D24BA81983E6}">
          <p14:sldIdLst>
            <p14:sldId id="256"/>
            <p14:sldId id="273"/>
            <p14:sldId id="275"/>
            <p14:sldId id="281"/>
            <p14:sldId id="283"/>
            <p14:sldId id="274"/>
            <p14:sldId id="278"/>
            <p14:sldId id="260"/>
            <p14:sldId id="279"/>
            <p14:sldId id="280"/>
            <p14:sldId id="301"/>
            <p14:sldId id="284"/>
            <p14:sldId id="257"/>
            <p14:sldId id="258"/>
            <p14:sldId id="276"/>
            <p14:sldId id="259"/>
            <p14:sldId id="261"/>
            <p14:sldId id="303"/>
            <p14:sldId id="300"/>
            <p14:sldId id="304"/>
            <p14:sldId id="266"/>
            <p14:sldId id="289"/>
            <p14:sldId id="305"/>
            <p14:sldId id="306"/>
            <p14:sldId id="265"/>
            <p14:sldId id="291"/>
            <p14:sldId id="286"/>
            <p14:sldId id="292"/>
          </p14:sldIdLst>
        </p14:section>
        <p14:section name="Untitled Section" id="{92088136-8E44-164C-92B1-4D48FCC09501}">
          <p14:sldIdLst>
            <p14:sldId id="297"/>
            <p14:sldId id="298"/>
            <p14:sldId id="299"/>
          </p14:sldIdLst>
        </p14:section>
        <p14:section name="Untitled Section" id="{0B63A1D6-E392-014C-BA69-3C23BFA8F1FE}">
          <p14:sldIdLst>
            <p14:sldId id="288"/>
            <p14:sldId id="290"/>
            <p14:sldId id="267"/>
            <p14:sldId id="268"/>
            <p14:sldId id="269"/>
            <p14:sldId id="270"/>
            <p14:sldId id="277"/>
            <p14:sldId id="307"/>
            <p14:sldId id="308"/>
          </p14:sldIdLst>
        </p14:section>
      </p14:sectionLst>
    </p:ext>
    <p:ext uri="{EFAFB233-063F-42B5-8137-9DF3F51BA10A}">
      <p15:sldGuideLst xmlns:mc="http://schemas.openxmlformats.org/markup-compatibility/2006" xmlns:mv="urn:schemas-microsoft-com:mac:vml" xmlns:p15="http://schemas.microsoft.com/office/powerpoint/2012/main" xmlns="" xmlns:p="http://schemas.openxmlformats.org/presentationml/2006/main" xmlns:r="http://schemas.openxmlformats.org/officeDocument/2006/relationships" xmlns:a="http://schemas.openxmlformats.org/drawingml/2006/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prstClr val="red"/>
    </p:penClr>
    <p:extLst>
      <p:ext uri="{EC167BDD-8182-4AB7-AECC-EB403E3ABB37}">
        <p14:laserClr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p14="http://schemas.microsoft.com/office/powerpoint/2010/main" xmlns:p="http://schemas.openxmlformats.org/presentationml/2006/main" xmlns:r="http://schemas.openxmlformats.org/officeDocument/2006/relationships" xmlns:a="http://schemas.openxmlformats.org/drawingml/2006/main" xmlns="" val="1"/>
      </p:ext>
    </p:extLst>
  </p:showPr>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mc="http://schemas.openxmlformats.org/markup-compatibility/2006" xmlns:mv="urn:schemas-microsoft-com:mac:vml" xmlns:p15="http://schemas.microsoft.com/office/powerpoint/2012/main" xmlns="" xmlns:p="http://schemas.openxmlformats.org/presentationml/2006/main" xmlns:r="http://schemas.openxmlformats.org/officeDocument/2006/relationships" xmlns:a="http://schemas.openxmlformats.org/drawingml/2006/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24545" autoAdjust="0"/>
    <p:restoredTop sz="90787" autoAdjust="0"/>
  </p:normalViewPr>
  <p:slideViewPr>
    <p:cSldViewPr snapToGrid="0">
      <p:cViewPr>
        <p:scale>
          <a:sx n="66" d="100"/>
          <a:sy n="66" d="100"/>
        </p:scale>
        <p:origin x="-544" y="-69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35" Type="http://schemas.openxmlformats.org/officeDocument/2006/relationships/slide" Target="slides/slide33.xml"/><Relationship Id="rId31" Type="http://schemas.openxmlformats.org/officeDocument/2006/relationships/slide" Target="slides/slide29.xml"/><Relationship Id="rId34" Type="http://schemas.openxmlformats.org/officeDocument/2006/relationships/slide" Target="slides/slide32.xml"/><Relationship Id="rId39" Type="http://schemas.openxmlformats.org/officeDocument/2006/relationships/slide" Target="slides/slide37.xml"/><Relationship Id="rId40" Type="http://schemas.openxmlformats.org/officeDocument/2006/relationships/slide" Target="slides/slide38.xml"/><Relationship Id="rId7" Type="http://schemas.openxmlformats.org/officeDocument/2006/relationships/slide" Target="slides/slide5.xml"/><Relationship Id="rId36" Type="http://schemas.openxmlformats.org/officeDocument/2006/relationships/slide" Target="slides/slide34.xml"/><Relationship Id="rId43" Type="http://schemas.openxmlformats.org/officeDocument/2006/relationships/notesMaster" Target="notesMasters/notesMaster1.xml"/><Relationship Id="rId1" Type="http://schemas.openxmlformats.org/officeDocument/2006/relationships/slideMaster" Target="slideMasters/slideMaster1.xml"/><Relationship Id="rId24" Type="http://schemas.openxmlformats.org/officeDocument/2006/relationships/slide" Target="slides/slide22.xml"/><Relationship Id="rId25" Type="http://schemas.openxmlformats.org/officeDocument/2006/relationships/slide" Target="slides/slide23.xml"/><Relationship Id="rId47" Type="http://schemas.openxmlformats.org/officeDocument/2006/relationships/theme" Target="theme/theme1.xml"/><Relationship Id="rId48" Type="http://schemas.openxmlformats.org/officeDocument/2006/relationships/tableStyles" Target="tableStyles.xml"/><Relationship Id="rId8" Type="http://schemas.openxmlformats.org/officeDocument/2006/relationships/slide" Target="slides/slide6.xml"/><Relationship Id="rId13" Type="http://schemas.openxmlformats.org/officeDocument/2006/relationships/slide" Target="slides/slide11.xml"/><Relationship Id="rId10" Type="http://schemas.openxmlformats.org/officeDocument/2006/relationships/slide" Target="slides/slide8.xml"/><Relationship Id="rId32" Type="http://schemas.openxmlformats.org/officeDocument/2006/relationships/slide" Target="slides/slide30.xml"/><Relationship Id="rId37" Type="http://schemas.openxmlformats.org/officeDocument/2006/relationships/slide" Target="slides/slide35.xml"/><Relationship Id="rId12" Type="http://schemas.openxmlformats.org/officeDocument/2006/relationships/slide" Target="slides/slide10.xml"/><Relationship Id="rId17" Type="http://schemas.openxmlformats.org/officeDocument/2006/relationships/slide" Target="slides/slide15.xml"/><Relationship Id="rId9" Type="http://schemas.openxmlformats.org/officeDocument/2006/relationships/slide" Target="slides/slide7.xml"/><Relationship Id="rId18" Type="http://schemas.openxmlformats.org/officeDocument/2006/relationships/slide" Target="slides/slide16.xml"/><Relationship Id="rId3" Type="http://schemas.openxmlformats.org/officeDocument/2006/relationships/slide" Target="slides/slide1.xml"/><Relationship Id="rId27" Type="http://schemas.openxmlformats.org/officeDocument/2006/relationships/slide" Target="slides/slide25.xml"/><Relationship Id="rId14" Type="http://schemas.openxmlformats.org/officeDocument/2006/relationships/slide" Target="slides/slide12.xml"/><Relationship Id="rId23" Type="http://schemas.openxmlformats.org/officeDocument/2006/relationships/slide" Target="slides/slide21.xml"/><Relationship Id="rId4" Type="http://schemas.openxmlformats.org/officeDocument/2006/relationships/slide" Target="slides/slide2.xml"/><Relationship Id="rId28" Type="http://schemas.openxmlformats.org/officeDocument/2006/relationships/slide" Target="slides/slide26.xml"/><Relationship Id="rId45" Type="http://schemas.openxmlformats.org/officeDocument/2006/relationships/presProps" Target="presProps.xml"/><Relationship Id="rId26" Type="http://schemas.openxmlformats.org/officeDocument/2006/relationships/slide" Target="slides/slide24.xml"/><Relationship Id="rId30" Type="http://schemas.openxmlformats.org/officeDocument/2006/relationships/slide" Target="slides/slide28.xml"/><Relationship Id="rId11" Type="http://schemas.openxmlformats.org/officeDocument/2006/relationships/slide" Target="slides/slide9.xml"/><Relationship Id="rId42" Type="http://schemas.openxmlformats.org/officeDocument/2006/relationships/slide" Target="slides/slide40.xml"/><Relationship Id="rId29" Type="http://schemas.openxmlformats.org/officeDocument/2006/relationships/slide" Target="slides/slide27.xml"/><Relationship Id="rId6" Type="http://schemas.openxmlformats.org/officeDocument/2006/relationships/slide" Target="slides/slide4.xml"/><Relationship Id="rId16" Type="http://schemas.openxmlformats.org/officeDocument/2006/relationships/slide" Target="slides/slide14.xml"/><Relationship Id="rId33" Type="http://schemas.openxmlformats.org/officeDocument/2006/relationships/slide" Target="slides/slide31.xml"/><Relationship Id="rId44" Type="http://schemas.openxmlformats.org/officeDocument/2006/relationships/printerSettings" Target="printerSettings/printerSettings1.bin"/><Relationship Id="rId41" Type="http://schemas.openxmlformats.org/officeDocument/2006/relationships/slide" Target="slides/slide39.xml"/><Relationship Id="rId5" Type="http://schemas.openxmlformats.org/officeDocument/2006/relationships/slide" Target="slides/slide3.xml"/><Relationship Id="rId15" Type="http://schemas.openxmlformats.org/officeDocument/2006/relationships/slide" Target="slides/slide13.xml"/><Relationship Id="rId19" Type="http://schemas.openxmlformats.org/officeDocument/2006/relationships/slide" Target="slides/slide17.xml"/><Relationship Id="rId38" Type="http://schemas.openxmlformats.org/officeDocument/2006/relationships/slide" Target="slides/slide36.xml"/><Relationship Id="rId20" Type="http://schemas.openxmlformats.org/officeDocument/2006/relationships/slide" Target="slides/slide18.xml"/><Relationship Id="rId22" Type="http://schemas.openxmlformats.org/officeDocument/2006/relationships/slide" Target="slides/slide20.xml"/><Relationship Id="rId21" Type="http://schemas.openxmlformats.org/officeDocument/2006/relationships/slide" Target="slides/slide19.xml"/><Relationship Id="rId2" Type="http://schemas.openxmlformats.org/officeDocument/2006/relationships/slideMaster" Target="slideMasters/slideMaster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56C559-73EC-B94B-9663-9B3327D3F53B}" type="datetimeFigureOut">
              <a:rPr lang="en-US" smtClean="0"/>
              <a:pPr/>
              <a:t>4/4/14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65C3DA-E0AC-3647-98DA-9296B5A63C92}"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9180420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Hi!</a:t>
            </a:r>
          </a:p>
          <a:p>
            <a:r>
              <a:rPr lang="en-US" dirty="0" smtClean="0"/>
              <a:t>Who are we? Back</a:t>
            </a:r>
            <a:r>
              <a:rPr lang="en-US" baseline="0" dirty="0" smtClean="0"/>
              <a:t>ground? Relevance to project? What it means?</a:t>
            </a:r>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chemeClr val="accent1"/>
                </a:solidFill>
                <a:effectLst/>
                <a:uLnTx/>
                <a:uFillTx/>
                <a:latin typeface="+mn-lt"/>
                <a:ea typeface="+mn-ea"/>
                <a:cs typeface="+mn-cs"/>
              </a:rPr>
              <a:t>Evaluate by</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accent1"/>
                </a:solidFill>
                <a:effectLst/>
                <a:uLnTx/>
                <a:uFillTx/>
                <a:latin typeface="+mn-lt"/>
                <a:ea typeface="+mn-ea"/>
                <a:cs typeface="+mn-cs"/>
              </a:rPr>
              <a:t>Increase to 4 schools that use SNP as outdoor classroom</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accent1"/>
                </a:solidFill>
                <a:effectLst/>
                <a:uLnTx/>
                <a:uFillTx/>
                <a:latin typeface="+mn-lt"/>
                <a:ea typeface="+mn-ea"/>
                <a:cs typeface="+mn-cs"/>
              </a:rPr>
              <a:t>Create community partnerships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accent1"/>
                </a:solidFill>
                <a:effectLst/>
                <a:uLnTx/>
                <a:uFillTx/>
                <a:latin typeface="+mn-lt"/>
                <a:ea typeface="+mn-ea"/>
                <a:cs typeface="+mn-cs"/>
              </a:rPr>
              <a:t>Create 3 volunteer educator positions for University of Minnesota Master Naturalists to fill</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accent1"/>
                </a:solidFill>
                <a:effectLst/>
                <a:uLnTx/>
                <a:uFillTx/>
                <a:latin typeface="+mn-lt"/>
                <a:ea typeface="+mn-ea"/>
                <a:cs typeface="+mn-cs"/>
              </a:rPr>
              <a:t>Facebook presence </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schemeClr val="accent1"/>
                </a:solidFill>
                <a:effectLst/>
                <a:uLnTx/>
                <a:uFillTx/>
                <a:latin typeface="+mn-lt"/>
                <a:ea typeface="+mn-ea"/>
                <a:cs typeface="+mn-cs"/>
              </a:rPr>
              <a:t>Increase park use across the seasons by 25%.</a:t>
            </a:r>
          </a:p>
          <a:p>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35</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chemeClr val="accent1"/>
                </a:solidFill>
                <a:effectLst/>
              </a:rPr>
              <a:t>Evaluate by</a:t>
            </a:r>
          </a:p>
          <a:p>
            <a:pPr lvl="1"/>
            <a:r>
              <a:rPr lang="en-US" dirty="0" smtClean="0">
                <a:solidFill>
                  <a:schemeClr val="accent1"/>
                </a:solidFill>
                <a:effectLst/>
              </a:rPr>
              <a:t>Construct 5 new benches.</a:t>
            </a:r>
          </a:p>
          <a:p>
            <a:pPr lvl="1"/>
            <a:r>
              <a:rPr lang="en-US" dirty="0" smtClean="0">
                <a:solidFill>
                  <a:schemeClr val="accent1"/>
                </a:solidFill>
                <a:effectLst/>
              </a:rPr>
              <a:t>Construct 1 gazebo that overlooks the pond, opposite to the viewing deck. </a:t>
            </a:r>
          </a:p>
          <a:p>
            <a:pPr lvl="1"/>
            <a:r>
              <a:rPr lang="en-US" dirty="0" smtClean="0">
                <a:solidFill>
                  <a:schemeClr val="accent1"/>
                </a:solidFill>
                <a:effectLst/>
              </a:rPr>
              <a:t>Picnic areas host at least 2 events per month.</a:t>
            </a:r>
          </a:p>
          <a:p>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36</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dirty="0" smtClean="0">
                <a:solidFill>
                  <a:schemeClr val="accent1"/>
                </a:solidFill>
                <a:effectLst/>
              </a:rPr>
              <a:t>Evaluate by </a:t>
            </a:r>
          </a:p>
          <a:p>
            <a:pPr lvl="2"/>
            <a:r>
              <a:rPr lang="en-US" sz="1800" dirty="0" smtClean="0">
                <a:solidFill>
                  <a:schemeClr val="accent1"/>
                </a:solidFill>
                <a:effectLst/>
              </a:rPr>
              <a:t>Treat 50% of areas affected by invasive species</a:t>
            </a:r>
          </a:p>
          <a:p>
            <a:pPr lvl="2"/>
            <a:r>
              <a:rPr lang="en-US" sz="1800" dirty="0" smtClean="0">
                <a:solidFill>
                  <a:schemeClr val="accent1"/>
                </a:solidFill>
                <a:effectLst/>
              </a:rPr>
              <a:t>Monthly water quality testing </a:t>
            </a:r>
          </a:p>
          <a:p>
            <a:pPr lvl="2"/>
            <a:r>
              <a:rPr lang="en-US" sz="1800" dirty="0" smtClean="0">
                <a:solidFill>
                  <a:schemeClr val="accent1"/>
                </a:solidFill>
                <a:effectLst/>
              </a:rPr>
              <a:t>Little to no guest comments about presence of litter and pet droppings</a:t>
            </a:r>
          </a:p>
          <a:p>
            <a:pPr lvl="2"/>
            <a:r>
              <a:rPr lang="en-US" sz="1800" dirty="0" smtClean="0">
                <a:solidFill>
                  <a:schemeClr val="accent1"/>
                </a:solidFill>
                <a:effectLst/>
              </a:rPr>
              <a:t>Guest at SNP comment that birding is main motivation for visiting in guest book   </a:t>
            </a:r>
          </a:p>
          <a:p>
            <a:pPr lvl="2"/>
            <a:endParaRPr lang="en-US" dirty="0" smtClean="0"/>
          </a:p>
          <a:p>
            <a:pPr lvl="2"/>
            <a:endParaRPr lang="en-US" dirty="0" smtClean="0"/>
          </a:p>
          <a:p>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37</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38</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97330391"/>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spcAft>
                <a:spcPts val="600"/>
              </a:spcAft>
              <a:buFont typeface="Arial"/>
              <a:buChar char="•"/>
            </a:pPr>
            <a:r>
              <a:rPr lang="en-US" sz="2400" dirty="0" smtClean="0">
                <a:solidFill>
                  <a:srgbClr val="000000"/>
                </a:solidFill>
              </a:rPr>
              <a:t> City of North Saint Paul &amp; Resilient Communities Project</a:t>
            </a:r>
          </a:p>
          <a:p>
            <a:pPr lvl="1">
              <a:spcAft>
                <a:spcPts val="600"/>
              </a:spcAft>
              <a:buFont typeface="Arial"/>
              <a:buChar char="•"/>
            </a:pPr>
            <a:r>
              <a:rPr lang="en-US" sz="2400" b="1" dirty="0" smtClean="0">
                <a:solidFill>
                  <a:schemeClr val="accent1"/>
                </a:solidFill>
              </a:rPr>
              <a:t>Mike Greco</a:t>
            </a:r>
            <a:r>
              <a:rPr lang="en-US" sz="2400" dirty="0" smtClean="0">
                <a:solidFill>
                  <a:schemeClr val="accent1"/>
                </a:solidFill>
              </a:rPr>
              <a:t>, Project Manager, RCP</a:t>
            </a:r>
          </a:p>
          <a:p>
            <a:pPr lvl="1">
              <a:spcAft>
                <a:spcPts val="600"/>
              </a:spcAft>
              <a:buFont typeface="Arial"/>
              <a:buChar char="•"/>
            </a:pPr>
            <a:r>
              <a:rPr lang="en-US" sz="2400" dirty="0" smtClean="0">
                <a:solidFill>
                  <a:schemeClr val="accent1"/>
                </a:solidFill>
              </a:rPr>
              <a:t> </a:t>
            </a:r>
            <a:r>
              <a:rPr lang="en-US" sz="2400" b="1" dirty="0" smtClean="0">
                <a:solidFill>
                  <a:schemeClr val="accent1"/>
                </a:solidFill>
              </a:rPr>
              <a:t>Jon Fure</a:t>
            </a:r>
            <a:r>
              <a:rPr lang="en-US" sz="2400" dirty="0" smtClean="0">
                <a:solidFill>
                  <a:schemeClr val="accent1"/>
                </a:solidFill>
              </a:rPr>
              <a:t>, City Project Lead, North St. Paul </a:t>
            </a:r>
          </a:p>
          <a:p>
            <a:pPr lvl="1">
              <a:spcAft>
                <a:spcPts val="600"/>
              </a:spcAft>
            </a:pPr>
            <a:r>
              <a:rPr lang="en-US" sz="2400" dirty="0" smtClean="0">
                <a:solidFill>
                  <a:srgbClr val="000000"/>
                </a:solidFill>
              </a:rPr>
              <a:t> </a:t>
            </a:r>
          </a:p>
          <a:p>
            <a:pPr>
              <a:spcAft>
                <a:spcPts val="600"/>
              </a:spcAft>
              <a:buFont typeface="Arial"/>
              <a:buChar char="•"/>
            </a:pPr>
            <a:r>
              <a:rPr lang="en-US" sz="2400" b="1" dirty="0" smtClean="0">
                <a:solidFill>
                  <a:srgbClr val="000000"/>
                </a:solidFill>
              </a:rPr>
              <a:t>Ken Gilbertson</a:t>
            </a:r>
            <a:r>
              <a:rPr lang="en-US" sz="2400" dirty="0" smtClean="0">
                <a:solidFill>
                  <a:srgbClr val="000000"/>
                </a:solidFill>
              </a:rPr>
              <a:t>, University of Minnesota Duluth</a:t>
            </a:r>
          </a:p>
          <a:p>
            <a:pPr>
              <a:spcAft>
                <a:spcPts val="600"/>
              </a:spcAft>
              <a:buFont typeface="Arial"/>
              <a:buChar char="•"/>
            </a:pPr>
            <a:endParaRPr lang="en-US" sz="2800" b="1" dirty="0" smtClean="0">
              <a:solidFill>
                <a:srgbClr val="000000"/>
              </a:solidFill>
            </a:endParaRPr>
          </a:p>
          <a:p>
            <a:pPr>
              <a:spcAft>
                <a:spcPts val="600"/>
              </a:spcAft>
              <a:buFont typeface="Arial"/>
              <a:buChar char="•"/>
            </a:pPr>
            <a:r>
              <a:rPr lang="en-US" sz="2800" b="1" dirty="0" smtClean="0">
                <a:solidFill>
                  <a:srgbClr val="000000"/>
                </a:solidFill>
              </a:rPr>
              <a:t>YOU!</a:t>
            </a:r>
          </a:p>
          <a:p>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39</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Hi!</a:t>
            </a:r>
          </a:p>
          <a:p>
            <a:r>
              <a:rPr lang="en-US" dirty="0" smtClean="0"/>
              <a:t>Who are we? Back</a:t>
            </a:r>
            <a:r>
              <a:rPr lang="en-US" baseline="0" dirty="0" smtClean="0"/>
              <a:t>ground? Relevance to project? What it means?</a:t>
            </a:r>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40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the RCP? Why NSP?</a:t>
            </a:r>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Multiple initiative, our focus</a:t>
            </a:r>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solidFill>
                  <a:schemeClr val="accent1"/>
                </a:solidFill>
                <a:effectLst/>
              </a:rPr>
              <a:t>Enhancing Green Spaces, 2011</a:t>
            </a:r>
          </a:p>
          <a:p>
            <a:pPr lvl="1"/>
            <a:r>
              <a:rPr lang="en-US" dirty="0" smtClean="0">
                <a:solidFill>
                  <a:schemeClr val="accent1"/>
                </a:solidFill>
                <a:effectLst/>
              </a:rPr>
              <a:t>Research shows that well managed parks and green spaces have</a:t>
            </a:r>
          </a:p>
          <a:p>
            <a:pPr lvl="2"/>
            <a:r>
              <a:rPr lang="en-US" dirty="0" smtClean="0">
                <a:solidFill>
                  <a:schemeClr val="accent1"/>
                </a:solidFill>
                <a:effectLst/>
              </a:rPr>
              <a:t>more community involvement which leads to better relationships within the community and with local councils. </a:t>
            </a:r>
          </a:p>
          <a:p>
            <a:pPr lvl="2"/>
            <a:r>
              <a:rPr lang="en-US" dirty="0" smtClean="0">
                <a:solidFill>
                  <a:schemeClr val="accent1"/>
                </a:solidFill>
                <a:effectLst/>
              </a:rPr>
              <a:t>Citizens who were more involved with local green spaces took more pride in the area where they live. </a:t>
            </a:r>
          </a:p>
          <a:p>
            <a:pPr lvl="2"/>
            <a:r>
              <a:rPr lang="en-US" dirty="0" smtClean="0">
                <a:solidFill>
                  <a:schemeClr val="accent1"/>
                </a:solidFill>
                <a:effectLst/>
              </a:rPr>
              <a:t>Acts of improving, renewing or even saving a park can build extraordinary levels in a neighborhood</a:t>
            </a:r>
          </a:p>
          <a:p>
            <a:r>
              <a:rPr lang="en-US" dirty="0" smtClean="0">
                <a:solidFill>
                  <a:schemeClr val="accent1"/>
                </a:solidFill>
                <a:effectLst/>
              </a:rPr>
              <a:t>Investigating the impact of interpretive signs, 2011</a:t>
            </a:r>
          </a:p>
          <a:p>
            <a:pPr lvl="1"/>
            <a:r>
              <a:rPr lang="en-US" dirty="0" smtClean="0">
                <a:solidFill>
                  <a:schemeClr val="accent1"/>
                </a:solidFill>
                <a:effectLst/>
              </a:rPr>
              <a:t>Qualitative study on how visitors interact with and use interpretive signage.</a:t>
            </a:r>
          </a:p>
          <a:p>
            <a:pPr lvl="1"/>
            <a:r>
              <a:rPr lang="en-US" dirty="0" smtClean="0">
                <a:solidFill>
                  <a:schemeClr val="accent1"/>
                </a:solidFill>
                <a:effectLst/>
              </a:rPr>
              <a:t>Visitors voluntarily inquire information at their own pace</a:t>
            </a:r>
          </a:p>
          <a:p>
            <a:pPr lvl="1"/>
            <a:r>
              <a:rPr lang="en-US" dirty="0" smtClean="0">
                <a:solidFill>
                  <a:schemeClr val="accent1"/>
                </a:solidFill>
                <a:effectLst/>
              </a:rPr>
              <a:t>Different motivators for reading signs </a:t>
            </a:r>
          </a:p>
          <a:p>
            <a:pPr lvl="0"/>
            <a:endParaRPr lang="en-US" dirty="0" smtClean="0">
              <a:solidFill>
                <a:schemeClr val="accent1"/>
              </a:solidFill>
              <a:effectLst/>
            </a:endParaRPr>
          </a:p>
          <a:p>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17</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57055537"/>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solidFill>
                  <a:schemeClr val="accent1"/>
                </a:solidFill>
                <a:effectLst/>
              </a:rPr>
              <a:t>Enhancing Green Spaces, 2011</a:t>
            </a:r>
          </a:p>
          <a:p>
            <a:pPr lvl="1"/>
            <a:r>
              <a:rPr lang="en-US" dirty="0" smtClean="0">
                <a:solidFill>
                  <a:schemeClr val="accent1"/>
                </a:solidFill>
                <a:effectLst/>
              </a:rPr>
              <a:t>Research shows that well managed parks and green spaces have</a:t>
            </a:r>
          </a:p>
          <a:p>
            <a:pPr lvl="2"/>
            <a:r>
              <a:rPr lang="en-US" dirty="0" smtClean="0">
                <a:solidFill>
                  <a:schemeClr val="accent1"/>
                </a:solidFill>
                <a:effectLst/>
              </a:rPr>
              <a:t>more community involvement which leads to better relationships within the community and with local councils. </a:t>
            </a:r>
          </a:p>
          <a:p>
            <a:pPr lvl="2"/>
            <a:r>
              <a:rPr lang="en-US" dirty="0" smtClean="0">
                <a:solidFill>
                  <a:schemeClr val="accent1"/>
                </a:solidFill>
                <a:effectLst/>
              </a:rPr>
              <a:t>Citizens who were more involved with local green spaces took more pride in the area where they live. </a:t>
            </a:r>
          </a:p>
          <a:p>
            <a:pPr lvl="2"/>
            <a:r>
              <a:rPr lang="en-US" dirty="0" smtClean="0">
                <a:solidFill>
                  <a:schemeClr val="accent1"/>
                </a:solidFill>
                <a:effectLst/>
              </a:rPr>
              <a:t>Acts of improving, renewing or even saving a park can build extraordinary levels in a neighborhood</a:t>
            </a:r>
          </a:p>
          <a:p>
            <a:r>
              <a:rPr lang="en-US" dirty="0" smtClean="0">
                <a:solidFill>
                  <a:schemeClr val="accent1"/>
                </a:solidFill>
                <a:effectLst/>
              </a:rPr>
              <a:t>Investigating the impact of interpretive signs, 2011</a:t>
            </a:r>
          </a:p>
          <a:p>
            <a:pPr lvl="1"/>
            <a:r>
              <a:rPr lang="en-US" dirty="0" smtClean="0">
                <a:solidFill>
                  <a:schemeClr val="accent1"/>
                </a:solidFill>
                <a:effectLst/>
              </a:rPr>
              <a:t>Qualitative study on how visitors interact with and use interpretive signage.</a:t>
            </a:r>
          </a:p>
          <a:p>
            <a:pPr lvl="1"/>
            <a:r>
              <a:rPr lang="en-US" dirty="0" smtClean="0">
                <a:solidFill>
                  <a:schemeClr val="accent1"/>
                </a:solidFill>
                <a:effectLst/>
              </a:rPr>
              <a:t>Visitors voluntarily inquire information at their own pace</a:t>
            </a:r>
          </a:p>
          <a:p>
            <a:pPr lvl="1"/>
            <a:r>
              <a:rPr lang="en-US" dirty="0" smtClean="0">
                <a:solidFill>
                  <a:schemeClr val="accent1"/>
                </a:solidFill>
                <a:effectLst/>
              </a:rPr>
              <a:t>Different motivators for reading signs </a:t>
            </a:r>
          </a:p>
          <a:p>
            <a:pPr lvl="0"/>
            <a:endParaRPr lang="en-US" dirty="0" smtClean="0">
              <a:solidFill>
                <a:schemeClr val="accent1"/>
              </a:solidFill>
              <a:effectLst/>
            </a:endParaRPr>
          </a:p>
          <a:p>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18</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57055537"/>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Signs can highlight</a:t>
            </a:r>
            <a:r>
              <a:rPr lang="en-US" baseline="0" dirty="0" smtClean="0"/>
              <a:t> different features of habitat... Flora, fauna</a:t>
            </a:r>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28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a:t>
            </a:r>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33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chemeClr val="accent1"/>
                </a:solidFill>
                <a:effectLst/>
              </a:rPr>
              <a:t>Evaluate by</a:t>
            </a:r>
          </a:p>
          <a:p>
            <a:pPr lvl="1"/>
            <a:r>
              <a:rPr lang="en-US" dirty="0" smtClean="0">
                <a:solidFill>
                  <a:schemeClr val="accent1"/>
                </a:solidFill>
                <a:effectLst/>
              </a:rPr>
              <a:t>Implement two monthly evening or weekend educational hikes at Southwood.</a:t>
            </a:r>
          </a:p>
          <a:p>
            <a:pPr lvl="1"/>
            <a:r>
              <a:rPr lang="en-US" dirty="0" smtClean="0">
                <a:solidFill>
                  <a:schemeClr val="accent1"/>
                </a:solidFill>
                <a:effectLst/>
              </a:rPr>
              <a:t>Hired staff facilitate and lead weekend education programming.</a:t>
            </a:r>
          </a:p>
          <a:p>
            <a:endParaRPr lang="en-US" dirty="0"/>
          </a:p>
        </p:txBody>
      </p:sp>
      <p:sp>
        <p:nvSpPr>
          <p:cNvPr id="4" name="Slide Number Placeholder 3"/>
          <p:cNvSpPr>
            <a:spLocks noGrp="1"/>
          </p:cNvSpPr>
          <p:nvPr>
            <p:ph type="sldNum" sz="quarter" idx="10"/>
          </p:nvPr>
        </p:nvSpPr>
        <p:spPr/>
        <p:txBody>
          <a:bodyPr/>
          <a:lstStyle/>
          <a:p>
            <a:fld id="{F765C3DA-E0AC-3647-98DA-9296B5A63C92}" type="slidenum">
              <a:rPr lang="en-US" smtClean="0"/>
              <a:pPr/>
              <a:t>34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239A9A-B4B0-4B32-B8CD-2E25E95134C4}" type="datetimeFigureOut">
              <a:rPr lang="en-US" smtClean="0"/>
              <a:pPr/>
              <a:t>4/4/14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147228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004436-CA73-4D53-89B4-2A5C7347BF2F}" type="datetimeFigureOut">
              <a:rPr lang="en-US" smtClean="0"/>
              <a:pPr/>
              <a:t>4/4/14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0039063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hf sldNum="0" hdr="0" ftr="0" dt="0"/>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004436-CA73-4D53-89B4-2A5C7347BF2F}" type="datetimeFigureOut">
              <a:rPr lang="en-US" smtClean="0"/>
              <a:pPr/>
              <a:t>4/4/14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58282741"/>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hf sldNum="0" hdr="0" ftr="0" dt="0"/>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004436-CA73-4D53-89B4-2A5C7347BF2F}" type="datetimeFigureOut">
              <a:rPr lang="en-US" smtClean="0"/>
              <a:pPr/>
              <a:t>4/4/14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pPr/>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3774213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hf sldNum="0" hdr="0" ftr="0" dt="0"/>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004436-CA73-4D53-89B4-2A5C7347BF2F}" type="datetimeFigureOut">
              <a:rPr lang="en-US" smtClean="0"/>
              <a:pPr/>
              <a:t>4/4/14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6525416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hf sldNum="0" hdr="0" ftr="0" dt="0"/>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C7004436-CA73-4D53-89B4-2A5C7347BF2F}" type="datetimeFigureOut">
              <a:rPr lang="en-US" smtClean="0"/>
              <a:pPr/>
              <a:t>4/4/14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9305566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hf sldNum="0" hdr="0" ftr="0" dt="0"/>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C7004436-CA73-4D53-89B4-2A5C7347BF2F}" type="datetimeFigureOut">
              <a:rPr lang="en-US" smtClean="0"/>
              <a:pPr/>
              <a:t>4/4/14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08446256"/>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hf sldNum="0" hdr="0" ftr="0" dt="0"/>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B61E721-B01C-4D5D-A3CA-2E5518383F10}" type="datetimeFigureOut">
              <a:rPr lang="en-US" smtClean="0"/>
              <a:pPr/>
              <a:t>4/4/14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6526482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513FEF9-69D0-4F8C-A336-59491FBEDC47}" type="datetimeFigureOut">
              <a:rPr lang="en-US" smtClean="0"/>
              <a:pPr/>
              <a:t>4/4/14</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0571617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239A9A-B4B0-4B32-B8CD-2E25E95134C4}" type="datetimeFigureOut">
              <a:rPr lang="en-US" smtClean="0"/>
              <a:pPr/>
              <a:t>4/4/14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1E21DC-8981-44E6-BC8C-2BA8F673FFBB}" type="datetimeFigureOut">
              <a:rPr lang="en-US" smtClean="0"/>
              <a:pPr/>
              <a:t>4/4/14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ormAutofit/>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21DC-8981-44E6-BC8C-2BA8F673FFBB}" type="datetimeFigureOut">
              <a:rPr lang="en-US" smtClean="0"/>
              <a:pPr/>
              <a:t>4/4/14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3927519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B9C5D3-0140-4E75-8D7F-C0623D06DFD7}" type="datetimeFigureOut">
              <a:rPr lang="en-US" smtClean="0"/>
              <a:pPr/>
              <a:t>4/4/14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A5666F9-5B40-48E0-8DFD-99EF944CDD22}" type="datetimeFigureOut">
              <a:rPr lang="en-US" smtClean="0"/>
              <a:pPr/>
              <a:t>4/4/14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698D6B-2C72-4E21-9893-A649C6E2A47D}" type="datetimeFigureOut">
              <a:rPr lang="en-US" smtClean="0"/>
              <a:pPr/>
              <a:t>4/4/14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6811C9-A66C-49F0-970E-F7B68D9109A0}" type="datetimeFigureOut">
              <a:rPr lang="en-US" smtClean="0"/>
              <a:pPr/>
              <a:t>4/4/14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01AE78-96A2-4A23-B183-3B6DB4374FE7}" type="datetimeFigureOut">
              <a:rPr lang="en-US" smtClean="0"/>
              <a:pPr/>
              <a:t>4/4/14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AE0757-B101-4811-9189-10EB2F458E2D}" type="datetimeFigureOut">
              <a:rPr lang="en-US" smtClean="0"/>
              <a:pPr/>
              <a:t>4/4/14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BDC078-589F-40E3-816C-EE21D62B5BBA}" type="datetimeFigureOut">
              <a:rPr lang="en-US" smtClean="0"/>
              <a:pPr/>
              <a:t>4/4/14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61E721-B01C-4D5D-A3CA-2E5518383F10}" type="datetimeFigureOut">
              <a:rPr lang="en-US" smtClean="0"/>
              <a:pPr/>
              <a:t>4/4/14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13FEF9-69D0-4F8C-A336-59491FBEDC47}" type="datetimeFigureOut">
              <a:rPr lang="en-US" smtClean="0"/>
              <a:pPr/>
              <a:t>4/4/14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B9C5D3-0140-4E75-8D7F-C0623D06DFD7}" type="datetimeFigureOut">
              <a:rPr lang="en-US" smtClean="0"/>
              <a:pPr/>
              <a:t>4/4/14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1087604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5666F9-5B40-48E0-8DFD-99EF944CDD22}" type="datetimeFigureOut">
              <a:rPr lang="en-US" smtClean="0"/>
              <a:pPr/>
              <a:t>4/4/14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89379821"/>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A698D6B-2C72-4E21-9893-A649C6E2A47D}" type="datetimeFigureOut">
              <a:rPr lang="en-US" smtClean="0"/>
              <a:pPr/>
              <a:t>4/4/14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6575959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6811C9-A66C-49F0-970E-F7B68D9109A0}" type="datetimeFigureOut">
              <a:rPr lang="en-US" smtClean="0"/>
              <a:pPr/>
              <a:t>4/4/14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3716517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6C01AE78-96A2-4A23-B183-3B6DB4374FE7}" type="datetimeFigureOut">
              <a:rPr lang="en-US" smtClean="0"/>
              <a:pPr/>
              <a:t>4/4/14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6921159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AE0757-B101-4811-9189-10EB2F458E2D}" type="datetimeFigureOut">
              <a:rPr lang="en-US" smtClean="0"/>
              <a:pPr/>
              <a:t>4/4/14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282305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BDC078-589F-40E3-816C-EE21D62B5BBA}" type="datetimeFigureOut">
              <a:rPr lang="en-US" smtClean="0"/>
              <a:pPr/>
              <a:t>4/4/14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61120031"/>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image" Target="../media/image1.png"/><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4" Type="http://schemas.openxmlformats.org/officeDocument/2006/relationships/slideLayout" Target="../slideLayouts/slideLayout21.xml"/><Relationship Id="rId10" Type="http://schemas.openxmlformats.org/officeDocument/2006/relationships/slideLayout" Target="../slideLayouts/slideLayout27.xml"/><Relationship Id="rId5" Type="http://schemas.openxmlformats.org/officeDocument/2006/relationships/slideLayout" Target="../slideLayouts/slideLayout22.xml"/><Relationship Id="rId7" Type="http://schemas.openxmlformats.org/officeDocument/2006/relationships/slideLayout" Target="../slideLayouts/slideLayout24.xml"/><Relationship Id="rId11" Type="http://schemas.openxmlformats.org/officeDocument/2006/relationships/slideLayout" Target="../slideLayouts/slideLayout28.xml"/><Relationship Id="rId12" Type="http://schemas.openxmlformats.org/officeDocument/2006/relationships/theme" Target="../theme/theme2.xml"/><Relationship Id="rId1" Type="http://schemas.openxmlformats.org/officeDocument/2006/relationships/slideLayout" Target="../slideLayouts/slideLayout18.xml"/><Relationship Id="rId2" Type="http://schemas.openxmlformats.org/officeDocument/2006/relationships/slideLayout" Target="../slideLayouts/slideLayout19.xml"/><Relationship Id="rId9" Type="http://schemas.openxmlformats.org/officeDocument/2006/relationships/slideLayout" Target="../slideLayouts/slideLayout26.xml"/><Relationship Id="rId3" Type="http://schemas.openxmlformats.org/officeDocument/2006/relationships/slideLayout" Target="../slideLayouts/slideLayout20.xml"/><Relationship Id="rId6"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C7004436-CA73-4D53-89B4-2A5C7347BF2F}" type="datetimeFigureOut">
              <a:rPr lang="en-US" smtClean="0"/>
              <a:pPr/>
              <a:t>4/4/14</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0803340"/>
      </p:ext>
    </p:extLst>
  </p:cSld>
  <p:clrMap bg1="dk1" tx1="lt1" bg2="dk2" tx2="lt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Lst>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effectLst>
            <a:outerShdw blurRad="228600" algn="ctr" rotWithShape="0">
              <a:prstClr val="black">
                <a:alpha val="53000"/>
              </a:prstClr>
            </a:outerShdw>
          </a:effectLst>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effectLst>
            <a:outerShdw blurRad="228600" algn="ctr" rotWithShape="0">
              <a:prstClr val="black">
                <a:alpha val="53000"/>
              </a:prstClr>
            </a:outerShdw>
          </a:effectLst>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effectLst>
            <a:outerShdw blurRad="228600" algn="ctr" rotWithShape="0">
              <a:prstClr val="black">
                <a:alpha val="53000"/>
              </a:prstClr>
            </a:outerShdw>
          </a:effectLst>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effectLst>
            <a:outerShdw blurRad="228600" algn="ctr" rotWithShape="0">
              <a:prstClr val="black">
                <a:alpha val="53000"/>
              </a:prstClr>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004436-CA73-4D53-89B4-2A5C7347BF2F}" type="datetimeFigureOut">
              <a:rPr lang="en-US" smtClean="0"/>
              <a:pPr/>
              <a:t>4/4/14</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p:transition spd="med">
        <p:fade/>
      </p:transition>
    </mc:Fallback>
  </mc:AlternateConten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3" Type="http://schemas.openxmlformats.org/officeDocument/2006/relationships/image" Target="../media/image5.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4" Type="http://schemas.openxmlformats.org/officeDocument/2006/relationships/image" Target="../media/image15.jpeg"/><Relationship Id="rId1" Type="http://schemas.openxmlformats.org/officeDocument/2006/relationships/slideLayout" Target="../slideLayouts/slideLayout5.xml"/><Relationship Id="rId2" Type="http://schemas.openxmlformats.org/officeDocument/2006/relationships/image" Target="../media/image5.jpeg"/><Relationship Id="rId3"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1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4" Type="http://schemas.openxmlformats.org/officeDocument/2006/relationships/image" Target="../media/image18.png"/><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jpeg"/><Relationship Id="rId5" Type="http://schemas.openxmlformats.org/officeDocument/2006/relationships/image" Target="../media/image19.png"/></Relationships>
</file>

<file path=ppt/slides/_rels/slide18.xml.rels><?xml version="1.0" encoding="UTF-8" standalone="yes"?>
<Relationships xmlns="http://schemas.openxmlformats.org/package/2006/relationships"><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3" Type="http://schemas.openxmlformats.org/officeDocument/2006/relationships/image" Target="../media/image30.pn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4"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jpeg"/><Relationship Id="rId5" Type="http://schemas.openxmlformats.org/officeDocument/2006/relationships/image" Target="../media/image35.png"/></Relationships>
</file>

<file path=ppt/slides/_rels/slide37.xml.rels><?xml version="1.0" encoding="UTF-8" standalone="yes"?>
<Relationships xmlns="http://schemas.openxmlformats.org/package/2006/relationships"><Relationship Id="rId4" Type="http://schemas.openxmlformats.org/officeDocument/2006/relationships/image" Target="../media/image36.png"/><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5.jpeg"/></Relationships>
</file>

<file path=ppt/slides/_rels/slide38.xml.rels><?xml version="1.0" encoding="UTF-8" standalone="yes"?>
<Relationships xmlns="http://schemas.openxmlformats.org/package/2006/relationships"><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thinkexist.com/quotes/john_porter/" TargetMode="External"/></Relationships>
</file>

<file path=ppt/slides/_rels/slide39.xml.rels><?xml version="1.0" encoding="UTF-8" standalone="yes"?>
<Relationships xmlns="http://schemas.openxmlformats.org/package/2006/relationships"><Relationship Id="rId6" Type="http://schemas.openxmlformats.org/officeDocument/2006/relationships/image" Target="../media/image39.png"/><Relationship Id="rId4"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5.jpeg"/><Relationship Id="rId5" Type="http://schemas.openxmlformats.org/officeDocument/2006/relationships/image" Target="../media/image38.png"/></Relationships>
</file>

<file path=ppt/slides/_rels/slide4.xml.rels><?xml version="1.0" encoding="UTF-8" standalone="yes"?>
<Relationships xmlns="http://schemas.openxmlformats.org/package/2006/relationships"><Relationship Id="rId4" Type="http://schemas.openxmlformats.org/officeDocument/2006/relationships/image" Target="../media/image7.png"/><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4" Type="http://schemas.openxmlformats.org/officeDocument/2006/relationships/image" Target="../media/image4.png"/><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rcRect b="15625"/>
          <a:stretch>
            <a:fillRect/>
          </a:stretch>
        </p:blipFill>
        <p:spPr>
          <a:xfrm>
            <a:off x="-119586" y="0"/>
            <a:ext cx="12406835" cy="3429000"/>
          </a:xfrm>
          <a:prstGeom prst="rect">
            <a:avLst/>
          </a:prstGeom>
        </p:spPr>
      </p:pic>
      <p:sp>
        <p:nvSpPr>
          <p:cNvPr id="2" name="Title 1"/>
          <p:cNvSpPr>
            <a:spLocks noGrp="1"/>
          </p:cNvSpPr>
          <p:nvPr>
            <p:ph type="title" idx="4294967295"/>
          </p:nvPr>
        </p:nvSpPr>
        <p:spPr>
          <a:xfrm>
            <a:off x="0" y="3471339"/>
            <a:ext cx="12192000" cy="1117600"/>
          </a:xfrm>
          <a:solidFill>
            <a:schemeClr val="bg1">
              <a:lumMod val="20000"/>
              <a:lumOff val="80000"/>
            </a:schemeClr>
          </a:solidFill>
        </p:spPr>
        <p:txBody>
          <a:bodyPr>
            <a:noAutofit/>
          </a:bodyPr>
          <a:lstStyle/>
          <a:p>
            <a:pPr algn="ctr"/>
            <a:r>
              <a:rPr lang="en-US" sz="6000" b="1" dirty="0" smtClean="0">
                <a:solidFill>
                  <a:schemeClr val="accent1">
                    <a:lumMod val="75000"/>
                    <a:lumOff val="25000"/>
                  </a:schemeClr>
                </a:solidFill>
                <a:latin typeface="Century Gothic"/>
                <a:cs typeface="Century Gothic"/>
              </a:rPr>
              <a:t/>
            </a:r>
            <a:br>
              <a:rPr lang="en-US" sz="6000" b="1" dirty="0" smtClean="0">
                <a:solidFill>
                  <a:schemeClr val="accent1">
                    <a:lumMod val="75000"/>
                    <a:lumOff val="25000"/>
                  </a:schemeClr>
                </a:solidFill>
                <a:latin typeface="Century Gothic"/>
                <a:cs typeface="Century Gothic"/>
              </a:rPr>
            </a:br>
            <a:r>
              <a:rPr lang="en-US" sz="6000" b="1" dirty="0" smtClean="0">
                <a:solidFill>
                  <a:schemeClr val="accent1">
                    <a:lumMod val="75000"/>
                    <a:lumOff val="25000"/>
                  </a:schemeClr>
                </a:solidFill>
                <a:cs typeface="Century Gothic"/>
              </a:rPr>
              <a:t>Southwood </a:t>
            </a:r>
            <a:r>
              <a:rPr lang="en-US" sz="6000" b="1" dirty="0">
                <a:solidFill>
                  <a:schemeClr val="accent1">
                    <a:lumMod val="75000"/>
                    <a:lumOff val="25000"/>
                  </a:schemeClr>
                </a:solidFill>
                <a:cs typeface="Century Gothic"/>
              </a:rPr>
              <a:t>Nature</a:t>
            </a:r>
            <a:r>
              <a:rPr lang="en-US" sz="6000" b="1" dirty="0" smtClean="0">
                <a:solidFill>
                  <a:schemeClr val="accent1">
                    <a:lumMod val="75000"/>
                    <a:lumOff val="25000"/>
                  </a:schemeClr>
                </a:solidFill>
                <a:cs typeface="Century Gothic"/>
              </a:rPr>
              <a:t> Preserve</a:t>
            </a:r>
            <a:r>
              <a:rPr lang="en-US" sz="6000" b="1" dirty="0">
                <a:solidFill>
                  <a:schemeClr val="accent1">
                    <a:lumMod val="75000"/>
                    <a:lumOff val="25000"/>
                  </a:schemeClr>
                </a:solidFill>
                <a:latin typeface="Century Gothic"/>
                <a:cs typeface="Century Gothic"/>
              </a:rPr>
              <a:t/>
            </a:r>
            <a:br>
              <a:rPr lang="en-US" sz="6000" b="1" dirty="0">
                <a:solidFill>
                  <a:schemeClr val="accent1">
                    <a:lumMod val="75000"/>
                    <a:lumOff val="25000"/>
                  </a:schemeClr>
                </a:solidFill>
                <a:latin typeface="Century Gothic"/>
                <a:cs typeface="Century Gothic"/>
              </a:rPr>
            </a:br>
            <a:endParaRPr lang="en-US" sz="6000" b="1" dirty="0">
              <a:solidFill>
                <a:schemeClr val="accent1">
                  <a:lumMod val="75000"/>
                  <a:lumOff val="25000"/>
                </a:schemeClr>
              </a:solidFill>
            </a:endParaRPr>
          </a:p>
        </p:txBody>
      </p:sp>
      <p:sp>
        <p:nvSpPr>
          <p:cNvPr id="3" name="Subtitle 2"/>
          <p:cNvSpPr>
            <a:spLocks noGrp="1"/>
          </p:cNvSpPr>
          <p:nvPr>
            <p:ph type="body" sz="half" idx="4294967295"/>
          </p:nvPr>
        </p:nvSpPr>
        <p:spPr>
          <a:xfrm>
            <a:off x="0" y="4707467"/>
            <a:ext cx="12192000" cy="2150533"/>
          </a:xfrm>
          <a:noFill/>
        </p:spPr>
        <p:txBody>
          <a:bodyPr>
            <a:noAutofit/>
          </a:bodyPr>
          <a:lstStyle/>
          <a:p>
            <a:pPr algn="ctr">
              <a:buNone/>
            </a:pPr>
            <a:r>
              <a:rPr lang="en-US" sz="2800" dirty="0">
                <a:solidFill>
                  <a:schemeClr val="bg1"/>
                </a:solidFill>
                <a:effectLst/>
              </a:rPr>
              <a:t>University of Minnesota Duluth </a:t>
            </a:r>
          </a:p>
          <a:p>
            <a:pPr algn="ctr">
              <a:buNone/>
            </a:pPr>
            <a:r>
              <a:rPr lang="en-US" sz="2800" dirty="0">
                <a:solidFill>
                  <a:schemeClr val="bg1"/>
                </a:solidFill>
                <a:effectLst/>
              </a:rPr>
              <a:t>EnEd 5325:</a:t>
            </a:r>
            <a:r>
              <a:rPr lang="en-US" sz="2800" dirty="0" smtClean="0">
                <a:solidFill>
                  <a:schemeClr val="bg1"/>
                </a:solidFill>
                <a:effectLst/>
              </a:rPr>
              <a:t> Sustainability </a:t>
            </a:r>
            <a:r>
              <a:rPr lang="en-US" sz="2800" smtClean="0">
                <a:solidFill>
                  <a:schemeClr val="bg1"/>
                </a:solidFill>
                <a:effectLst/>
              </a:rPr>
              <a:t>Issues Investigation</a:t>
            </a:r>
          </a:p>
          <a:p>
            <a:pPr algn="ctr">
              <a:buNone/>
            </a:pPr>
            <a:r>
              <a:rPr lang="en-US" sz="2800" dirty="0" smtClean="0">
                <a:solidFill>
                  <a:schemeClr val="bg1"/>
                </a:solidFill>
                <a:effectLst/>
                <a:cs typeface="Century Gothic"/>
              </a:rPr>
              <a:t>March 28</a:t>
            </a:r>
            <a:r>
              <a:rPr lang="en-US" sz="2800" baseline="30000" dirty="0" smtClean="0">
                <a:solidFill>
                  <a:schemeClr val="bg1"/>
                </a:solidFill>
                <a:effectLst/>
                <a:cs typeface="Century Gothic"/>
              </a:rPr>
              <a:t>th</a:t>
            </a:r>
            <a:r>
              <a:rPr lang="en-US" sz="2800" dirty="0">
                <a:solidFill>
                  <a:schemeClr val="bg1"/>
                </a:solidFill>
                <a:effectLst/>
                <a:cs typeface="Century Gothic"/>
              </a:rPr>
              <a:t>, 2014 </a:t>
            </a:r>
          </a:p>
          <a:p>
            <a:pPr algn="ctr">
              <a:buClr>
                <a:schemeClr val="accent1"/>
              </a:buClr>
              <a:buSzPct val="130000"/>
              <a:buNone/>
              <a:defRPr/>
            </a:pPr>
            <a:r>
              <a:rPr lang="en-US" sz="2800" dirty="0">
                <a:solidFill>
                  <a:schemeClr val="bg1"/>
                </a:solidFill>
                <a:effectLst/>
                <a:cs typeface="Century Gothic"/>
              </a:rPr>
              <a:t>Bryan Bongey, Amy Hughes, Geneva Martin, Kristen Reich</a:t>
            </a:r>
          </a:p>
          <a:p>
            <a:pPr algn="ctr">
              <a:buNone/>
            </a:pPr>
            <a:endParaRPr lang="en-US" sz="2800" dirty="0">
              <a:solidFill>
                <a:schemeClr val="bg1"/>
              </a:solidFill>
              <a:effectLst/>
            </a:endParaRPr>
          </a:p>
        </p:txBody>
      </p:sp>
      <p:sp>
        <p:nvSpPr>
          <p:cNvPr id="8" name="TextBox 7"/>
          <p:cNvSpPr txBox="1"/>
          <p:nvPr/>
        </p:nvSpPr>
        <p:spPr>
          <a:xfrm>
            <a:off x="10193862" y="3152001"/>
            <a:ext cx="1998138" cy="276999"/>
          </a:xfrm>
          <a:prstGeom prst="rect">
            <a:avLst/>
          </a:prstGeom>
          <a:noFill/>
        </p:spPr>
        <p:txBody>
          <a:bodyPr wrap="square" rtlCol="0">
            <a:spAutoFit/>
          </a:bodyPr>
          <a:lstStyle/>
          <a:p>
            <a:r>
              <a:rPr lang="en-US" sz="1200" dirty="0" smtClean="0">
                <a:solidFill>
                  <a:srgbClr val="000000"/>
                </a:solidFill>
              </a:rPr>
              <a:t>Image from rcp.umn.edu</a:t>
            </a:r>
            <a:endParaRPr lang="en-US" sz="1200" dirty="0">
              <a:solidFill>
                <a:srgbClr val="000000"/>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5842231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 &amp; Resiliency</a:t>
            </a:r>
            <a:endParaRPr lang="en-US" dirty="0"/>
          </a:p>
        </p:txBody>
      </p:sp>
      <p:sp>
        <p:nvSpPr>
          <p:cNvPr id="7" name="Content Placeholder 6"/>
          <p:cNvSpPr>
            <a:spLocks noGrp="1"/>
          </p:cNvSpPr>
          <p:nvPr>
            <p:ph sz="half" idx="2"/>
          </p:nvPr>
        </p:nvSpPr>
        <p:spPr>
          <a:xfrm>
            <a:off x="697258" y="2217214"/>
            <a:ext cx="5957544" cy="4335992"/>
          </a:xfrm>
        </p:spPr>
        <p:txBody>
          <a:bodyPr>
            <a:normAutofit/>
          </a:bodyPr>
          <a:lstStyle/>
          <a:p>
            <a:pPr>
              <a:buFont typeface="Arial"/>
              <a:buChar char="•"/>
            </a:pPr>
            <a:r>
              <a:rPr lang="en-US" sz="2400" dirty="0" smtClean="0">
                <a:solidFill>
                  <a:srgbClr val="000000"/>
                </a:solidFill>
                <a:effectLst/>
              </a:rPr>
              <a:t>Interconnected and interdependent</a:t>
            </a:r>
          </a:p>
          <a:p>
            <a:pPr>
              <a:buNone/>
            </a:pPr>
            <a:endParaRPr lang="en-US" sz="2400" dirty="0" smtClean="0">
              <a:solidFill>
                <a:srgbClr val="000000"/>
              </a:solidFill>
              <a:effectLst/>
            </a:endParaRPr>
          </a:p>
          <a:p>
            <a:pPr>
              <a:buFont typeface="Arial"/>
              <a:buChar char="•"/>
            </a:pPr>
            <a:r>
              <a:rPr lang="en-US" sz="2400" dirty="0" smtClean="0">
                <a:solidFill>
                  <a:srgbClr val="000000"/>
                </a:solidFill>
                <a:effectLst/>
              </a:rPr>
              <a:t>Long-term perspective</a:t>
            </a:r>
          </a:p>
          <a:p>
            <a:pPr>
              <a:buNone/>
            </a:pPr>
            <a:endParaRPr lang="en-US" sz="2400" dirty="0" smtClean="0">
              <a:solidFill>
                <a:srgbClr val="000000"/>
              </a:solidFill>
              <a:effectLst/>
            </a:endParaRPr>
          </a:p>
          <a:p>
            <a:pPr>
              <a:buFont typeface="Arial"/>
              <a:buChar char="•"/>
            </a:pPr>
            <a:r>
              <a:rPr lang="en-US" sz="2400" dirty="0" smtClean="0">
                <a:solidFill>
                  <a:srgbClr val="000000"/>
                </a:solidFill>
                <a:effectLst/>
              </a:rPr>
              <a:t>Adaptive &amp; responsive</a:t>
            </a:r>
          </a:p>
          <a:p>
            <a:pPr>
              <a:buNone/>
            </a:pPr>
            <a:endParaRPr lang="en-US" sz="2400" dirty="0" smtClean="0">
              <a:solidFill>
                <a:srgbClr val="000000"/>
              </a:solidFill>
              <a:effectLst/>
            </a:endParaRPr>
          </a:p>
          <a:p>
            <a:pPr>
              <a:buFont typeface="Arial"/>
              <a:buChar char="•"/>
            </a:pPr>
            <a:r>
              <a:rPr lang="en-US" sz="2400" dirty="0" smtClean="0">
                <a:solidFill>
                  <a:srgbClr val="000000"/>
                </a:solidFill>
                <a:effectLst/>
              </a:rPr>
              <a:t>Flexible </a:t>
            </a:r>
          </a:p>
          <a:p>
            <a:pPr>
              <a:buFont typeface="Arial"/>
              <a:buChar char="•"/>
            </a:pPr>
            <a:endParaRPr lang="en-US" sz="2400" dirty="0" smtClean="0">
              <a:solidFill>
                <a:srgbClr val="000000"/>
              </a:solidFill>
              <a:effectLst/>
            </a:endParaRPr>
          </a:p>
          <a:p>
            <a:pPr>
              <a:buFont typeface="Arial"/>
              <a:buChar char="•"/>
            </a:pPr>
            <a:r>
              <a:rPr lang="en-US" sz="2400" dirty="0" smtClean="0">
                <a:solidFill>
                  <a:srgbClr val="000000"/>
                </a:solidFill>
                <a:effectLst/>
              </a:rPr>
              <a:t>Collaborative</a:t>
            </a:r>
          </a:p>
          <a:p>
            <a:endParaRPr lang="en-US" sz="2400" dirty="0">
              <a:effectLst/>
            </a:endParaRPr>
          </a:p>
        </p:txBody>
      </p:sp>
      <p:pic>
        <p:nvPicPr>
          <p:cNvPr id="4" name="Picture 3"/>
          <p:cNvPicPr>
            <a:picLocks noChangeAspect="1"/>
          </p:cNvPicPr>
          <p:nvPr/>
        </p:nvPicPr>
        <p:blipFill>
          <a:blip r:embed="rId2"/>
          <a:stretch>
            <a:fillRect/>
          </a:stretch>
        </p:blipFill>
        <p:spPr>
          <a:xfrm>
            <a:off x="6443276" y="2317796"/>
            <a:ext cx="5308455" cy="3676596"/>
          </a:xfrm>
          <a:prstGeom prst="rect">
            <a:avLst/>
          </a:prstGeom>
          <a:ln w="88900">
            <a:solidFill>
              <a:schemeClr val="bg1"/>
            </a:solidFill>
          </a:ln>
        </p:spPr>
      </p:pic>
      <p:sp>
        <p:nvSpPr>
          <p:cNvPr id="10" name="TextBox 9"/>
          <p:cNvSpPr txBox="1"/>
          <p:nvPr/>
        </p:nvSpPr>
        <p:spPr>
          <a:xfrm>
            <a:off x="8128001" y="6011333"/>
            <a:ext cx="2963333" cy="276999"/>
          </a:xfrm>
          <a:prstGeom prst="rect">
            <a:avLst/>
          </a:prstGeom>
          <a:noFill/>
        </p:spPr>
        <p:txBody>
          <a:bodyPr wrap="square" rtlCol="0">
            <a:spAutoFit/>
          </a:bodyPr>
          <a:lstStyle/>
          <a:p>
            <a:r>
              <a:rPr lang="en-US" sz="1200" dirty="0" smtClean="0">
                <a:solidFill>
                  <a:srgbClr val="000000"/>
                </a:solidFill>
              </a:rPr>
              <a:t>Image from jennyfinn.com</a:t>
            </a:r>
            <a:endParaRPr lang="en-US" sz="1200" dirty="0">
              <a:solidFill>
                <a:srgbClr val="000000"/>
              </a:solidFill>
            </a:endParaRPr>
          </a:p>
        </p:txBody>
      </p:sp>
      <p:pic>
        <p:nvPicPr>
          <p:cNvPr id="11" name="Picture 10"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902711"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North Saint Paul, Minnesota</a:t>
            </a:r>
            <a:endParaRPr lang="en-US" dirty="0"/>
          </a:p>
        </p:txBody>
      </p:sp>
      <p:sp>
        <p:nvSpPr>
          <p:cNvPr id="9" name="Content Placeholder 8"/>
          <p:cNvSpPr>
            <a:spLocks noGrp="1"/>
          </p:cNvSpPr>
          <p:nvPr>
            <p:ph idx="1"/>
          </p:nvPr>
        </p:nvSpPr>
        <p:spPr>
          <a:xfrm>
            <a:off x="762000" y="2384498"/>
            <a:ext cx="6365875" cy="3838502"/>
          </a:xfrm>
        </p:spPr>
        <p:txBody>
          <a:bodyPr>
            <a:normAutofit/>
          </a:bodyPr>
          <a:lstStyle/>
          <a:p>
            <a:r>
              <a:rPr lang="en-US" sz="2000" dirty="0" smtClean="0">
                <a:solidFill>
                  <a:srgbClr val="000000"/>
                </a:solidFill>
                <a:effectLst/>
              </a:rPr>
              <a:t>Size: 3 square miles</a:t>
            </a:r>
          </a:p>
          <a:p>
            <a:endParaRPr lang="en-US" sz="2000" dirty="0" smtClean="0">
              <a:solidFill>
                <a:srgbClr val="000000"/>
              </a:solidFill>
              <a:effectLst/>
            </a:endParaRPr>
          </a:p>
          <a:p>
            <a:r>
              <a:rPr lang="en-US" sz="2000" dirty="0" smtClean="0">
                <a:solidFill>
                  <a:srgbClr val="000000"/>
                </a:solidFill>
                <a:effectLst/>
              </a:rPr>
              <a:t>Population: 11,460</a:t>
            </a:r>
          </a:p>
          <a:p>
            <a:endParaRPr lang="en-US" sz="2000" dirty="0" smtClean="0">
              <a:solidFill>
                <a:srgbClr val="000000"/>
              </a:solidFill>
              <a:effectLst/>
            </a:endParaRPr>
          </a:p>
          <a:p>
            <a:r>
              <a:rPr lang="en-US" sz="2000" dirty="0" smtClean="0">
                <a:solidFill>
                  <a:srgbClr val="000000"/>
                </a:solidFill>
                <a:effectLst/>
              </a:rPr>
              <a:t>Small town feel, proximity to urban development</a:t>
            </a:r>
          </a:p>
          <a:p>
            <a:endParaRPr lang="en-US" sz="2000" dirty="0" smtClean="0">
              <a:solidFill>
                <a:srgbClr val="000000"/>
              </a:solidFill>
              <a:effectLst/>
            </a:endParaRPr>
          </a:p>
          <a:p>
            <a:r>
              <a:rPr lang="en-US" sz="2000" dirty="0" smtClean="0">
                <a:solidFill>
                  <a:srgbClr val="000000"/>
                </a:solidFill>
                <a:effectLst/>
              </a:rPr>
              <a:t>Rooted in values of community and simplicity</a:t>
            </a:r>
          </a:p>
          <a:p>
            <a:pPr lvl="1"/>
            <a:r>
              <a:rPr lang="en-US" dirty="0" smtClean="0">
                <a:solidFill>
                  <a:srgbClr val="000000"/>
                </a:solidFill>
                <a:effectLst/>
              </a:rPr>
              <a:t>Open to progress </a:t>
            </a:r>
          </a:p>
          <a:p>
            <a:endParaRPr lang="en-US" sz="2000" dirty="0">
              <a:solidFill>
                <a:srgbClr val="000000"/>
              </a:solidFill>
              <a:effectLst/>
            </a:endParaRPr>
          </a:p>
        </p:txBody>
      </p:sp>
      <p:pic>
        <p:nvPicPr>
          <p:cNvPr id="7" name="Picture 6"/>
          <p:cNvPicPr>
            <a:picLocks noChangeAspect="1"/>
          </p:cNvPicPr>
          <p:nvPr/>
        </p:nvPicPr>
        <p:blipFill>
          <a:blip r:embed="rId2"/>
          <a:stretch>
            <a:fillRect/>
          </a:stretch>
        </p:blipFill>
        <p:spPr>
          <a:xfrm>
            <a:off x="7460834" y="137004"/>
            <a:ext cx="4651792" cy="6609871"/>
          </a:xfrm>
          <a:prstGeom prst="rect">
            <a:avLst/>
          </a:prstGeom>
          <a:ln w="88900">
            <a:solidFill>
              <a:schemeClr val="bg1"/>
            </a:solidFill>
          </a:ln>
        </p:spPr>
      </p:pic>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17500" y="668560"/>
            <a:ext cx="9613863" cy="1080937"/>
          </a:xfrm>
        </p:spPr>
        <p:txBody>
          <a:bodyPr/>
          <a:lstStyle/>
          <a:p>
            <a:r>
              <a:rPr lang="en-US" dirty="0" smtClean="0"/>
              <a:t>Southwood Nature Preserve: </a:t>
            </a:r>
            <a:br>
              <a:rPr lang="en-US" dirty="0" smtClean="0"/>
            </a:br>
            <a:r>
              <a:rPr lang="en-US" dirty="0" smtClean="0"/>
              <a:t>	Environmental Education Initiative</a:t>
            </a:r>
            <a:endParaRPr lang="en-US" dirty="0"/>
          </a:p>
        </p:txBody>
      </p:sp>
      <p:sp>
        <p:nvSpPr>
          <p:cNvPr id="6" name="Content Placeholder 5"/>
          <p:cNvSpPr>
            <a:spLocks noGrp="1"/>
          </p:cNvSpPr>
          <p:nvPr>
            <p:ph sz="quarter" idx="4"/>
          </p:nvPr>
        </p:nvSpPr>
        <p:spPr>
          <a:xfrm>
            <a:off x="1242238" y="2522008"/>
            <a:ext cx="7038143" cy="3590925"/>
          </a:xfrm>
        </p:spPr>
        <p:txBody>
          <a:bodyPr>
            <a:noAutofit/>
          </a:bodyPr>
          <a:lstStyle/>
          <a:p>
            <a:pPr>
              <a:buFont typeface="Arial"/>
              <a:buChar char="•"/>
            </a:pPr>
            <a:r>
              <a:rPr lang="en-US" sz="2400" dirty="0" smtClean="0">
                <a:solidFill>
                  <a:srgbClr val="000000"/>
                </a:solidFill>
                <a:effectLst/>
              </a:rPr>
              <a:t>29-acre natural area</a:t>
            </a:r>
          </a:p>
          <a:p>
            <a:pPr lvl="1">
              <a:buFont typeface="Arial"/>
              <a:buChar char="•"/>
            </a:pPr>
            <a:r>
              <a:rPr lang="en-US" sz="2200" dirty="0" smtClean="0">
                <a:solidFill>
                  <a:srgbClr val="000000"/>
                </a:solidFill>
                <a:effectLst/>
              </a:rPr>
              <a:t>Managed by Parks and Rec Dept.</a:t>
            </a:r>
            <a:endParaRPr lang="en-US" sz="2400" dirty="0" smtClean="0">
              <a:solidFill>
                <a:srgbClr val="000000"/>
              </a:solidFill>
              <a:effectLst/>
            </a:endParaRPr>
          </a:p>
          <a:p>
            <a:r>
              <a:rPr lang="en-US" sz="2400" dirty="0" smtClean="0">
                <a:solidFill>
                  <a:srgbClr val="000000"/>
                </a:solidFill>
                <a:effectLst/>
              </a:rPr>
              <a:t>Habitats</a:t>
            </a:r>
          </a:p>
          <a:p>
            <a:pPr lvl="1"/>
            <a:r>
              <a:rPr lang="en-US" sz="2200" dirty="0" smtClean="0">
                <a:solidFill>
                  <a:srgbClr val="000000"/>
                </a:solidFill>
                <a:effectLst/>
              </a:rPr>
              <a:t>Wetland</a:t>
            </a:r>
          </a:p>
          <a:p>
            <a:pPr lvl="1"/>
            <a:r>
              <a:rPr lang="en-US" sz="2200" dirty="0" smtClean="0">
                <a:solidFill>
                  <a:srgbClr val="000000"/>
                </a:solidFill>
                <a:effectLst/>
              </a:rPr>
              <a:t>Restored oak savannah</a:t>
            </a:r>
          </a:p>
          <a:p>
            <a:r>
              <a:rPr lang="en-US" sz="2400" dirty="0" smtClean="0">
                <a:solidFill>
                  <a:srgbClr val="000000"/>
                </a:solidFill>
                <a:effectLst/>
              </a:rPr>
              <a:t>Visitor Use </a:t>
            </a:r>
          </a:p>
          <a:p>
            <a:pPr lvl="1"/>
            <a:r>
              <a:rPr lang="en-US" sz="2200" dirty="0" smtClean="0">
                <a:solidFill>
                  <a:srgbClr val="000000"/>
                </a:solidFill>
                <a:effectLst/>
              </a:rPr>
              <a:t>1.5-mile trail system</a:t>
            </a:r>
          </a:p>
          <a:p>
            <a:pPr lvl="1"/>
            <a:r>
              <a:rPr lang="en-US" sz="2200" dirty="0" smtClean="0">
                <a:solidFill>
                  <a:srgbClr val="000000"/>
                </a:solidFill>
                <a:effectLst/>
              </a:rPr>
              <a:t>Interpretive signs</a:t>
            </a:r>
          </a:p>
          <a:p>
            <a:pPr lvl="1"/>
            <a:r>
              <a:rPr lang="en-US" sz="2200" dirty="0" smtClean="0">
                <a:solidFill>
                  <a:srgbClr val="000000"/>
                </a:solidFill>
                <a:effectLst/>
              </a:rPr>
              <a:t>Infrequent use by nearby schools</a:t>
            </a:r>
            <a:endParaRPr lang="en-US" sz="2200" dirty="0">
              <a:solidFill>
                <a:srgbClr val="000000"/>
              </a:solidFill>
              <a:effectLst/>
            </a:endParaRPr>
          </a:p>
        </p:txBody>
      </p:sp>
      <p:pic>
        <p:nvPicPr>
          <p:cNvPr id="7" name="Picture 6"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6" y="613972"/>
            <a:ext cx="1026052" cy="13781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grpSp>
        <p:nvGrpSpPr>
          <p:cNvPr id="8" name="Group 7"/>
          <p:cNvGrpSpPr/>
          <p:nvPr/>
        </p:nvGrpSpPr>
        <p:grpSpPr>
          <a:xfrm>
            <a:off x="7365985" y="2015068"/>
            <a:ext cx="2688700" cy="4607986"/>
            <a:chOff x="7365985" y="2015068"/>
            <a:chExt cx="2688700" cy="4607986"/>
          </a:xfrm>
        </p:grpSpPr>
        <p:sp>
          <p:nvSpPr>
            <p:cNvPr id="11" name="Shape 269"/>
            <p:cNvSpPr>
              <a:spLocks noChangeArrowheads="1"/>
            </p:cNvSpPr>
            <p:nvPr/>
          </p:nvSpPr>
          <p:spPr bwMode="auto">
            <a:xfrm>
              <a:off x="7365985" y="4235454"/>
              <a:ext cx="2667015" cy="2387600"/>
            </a:xfrm>
            <a:prstGeom prst="rect">
              <a:avLst/>
            </a:prstGeom>
            <a:blipFill dpi="0" rotWithShape="1">
              <a:blip r:embed="rId3"/>
              <a:srcRect/>
              <a:stretch>
                <a:fillRect/>
              </a:stretch>
            </a:blipFill>
            <a:ln w="88900">
              <a:solidFill>
                <a:schemeClr val="bg1"/>
              </a:solidFill>
              <a:miter lim="800000"/>
              <a:headEnd/>
              <a:tailEnd/>
            </a:ln>
          </p:spPr>
          <p:txBody>
            <a:bodyPr>
              <a:prstTxWarp prst="textNoShape">
                <a:avLst/>
              </a:prstTxWarp>
            </a:bodyPr>
            <a:lstStyle/>
            <a:p>
              <a:endParaRPr lang="en-US" dirty="0"/>
            </a:p>
          </p:txBody>
        </p:sp>
        <p:sp>
          <p:nvSpPr>
            <p:cNvPr id="12" name="Shape 268"/>
            <p:cNvSpPr>
              <a:spLocks noChangeArrowheads="1"/>
            </p:cNvSpPr>
            <p:nvPr/>
          </p:nvSpPr>
          <p:spPr bwMode="auto">
            <a:xfrm>
              <a:off x="7365990" y="2015068"/>
              <a:ext cx="2688695" cy="2243666"/>
            </a:xfrm>
            <a:prstGeom prst="rect">
              <a:avLst/>
            </a:prstGeom>
            <a:blipFill dpi="0" rotWithShape="1">
              <a:blip r:embed="rId4"/>
              <a:srcRect/>
              <a:stretch>
                <a:fillRect/>
              </a:stretch>
            </a:blipFill>
            <a:ln w="88900">
              <a:solidFill>
                <a:schemeClr val="bg1"/>
              </a:solidFill>
              <a:miter lim="800000"/>
              <a:headEnd/>
              <a:tailEnd/>
            </a:ln>
          </p:spPr>
          <p:txBody>
            <a:bodyPr>
              <a:prstTxWarp prst="textNoShape">
                <a:avLst/>
              </a:prstTxWarp>
            </a:bodyPr>
            <a:lstStyle/>
            <a:p>
              <a:endParaRPr lang="en-US" dirty="0"/>
            </a:p>
          </p:txBody>
        </p:sp>
      </p:grpSp>
      <p:sp>
        <p:nvSpPr>
          <p:cNvPr id="14" name="TextBox 13"/>
          <p:cNvSpPr txBox="1"/>
          <p:nvPr/>
        </p:nvSpPr>
        <p:spPr>
          <a:xfrm>
            <a:off x="7044269" y="6581001"/>
            <a:ext cx="3877733" cy="276999"/>
          </a:xfrm>
          <a:prstGeom prst="rect">
            <a:avLst/>
          </a:prstGeom>
          <a:noFill/>
        </p:spPr>
        <p:txBody>
          <a:bodyPr wrap="square" rtlCol="0">
            <a:spAutoFit/>
          </a:bodyPr>
          <a:lstStyle/>
          <a:p>
            <a:r>
              <a:rPr lang="en-US" sz="1200" dirty="0" smtClean="0">
                <a:solidFill>
                  <a:srgbClr val="000000"/>
                </a:solidFill>
              </a:rPr>
              <a:t>Images from SNP Long-Range Management Plan, 2013</a:t>
            </a:r>
            <a:endParaRPr lang="en-US" sz="1200" dirty="0">
              <a:solidFill>
                <a:srgbClr val="000000"/>
              </a:solidFill>
            </a:endParaRPr>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Identification of Issue</a:t>
            </a:r>
          </a:p>
        </p:txBody>
      </p:sp>
      <p:sp>
        <p:nvSpPr>
          <p:cNvPr id="3" name="Content Placeholder 2"/>
          <p:cNvSpPr>
            <a:spLocks noGrp="1"/>
          </p:cNvSpPr>
          <p:nvPr>
            <p:ph sz="half" idx="1"/>
          </p:nvPr>
        </p:nvSpPr>
        <p:spPr>
          <a:xfrm>
            <a:off x="561785" y="2243267"/>
            <a:ext cx="6279280" cy="4072863"/>
          </a:xfrm>
        </p:spPr>
        <p:txBody>
          <a:bodyPr wrap="square" anchor="ctr">
            <a:normAutofit/>
          </a:bodyPr>
          <a:lstStyle/>
          <a:p>
            <a:pPr marL="0" indent="0" algn="ctr">
              <a:spcAft>
                <a:spcPts val="600"/>
              </a:spcAft>
              <a:buNone/>
            </a:pPr>
            <a:r>
              <a:rPr lang="en-US" sz="2800" dirty="0">
                <a:solidFill>
                  <a:schemeClr val="accent1"/>
                </a:solidFill>
                <a:effectLst/>
              </a:rPr>
              <a:t>Southwood Nature Preserve is a natural</a:t>
            </a:r>
            <a:r>
              <a:rPr lang="en-US" sz="2800" dirty="0" smtClean="0">
                <a:solidFill>
                  <a:schemeClr val="accent1"/>
                </a:solidFill>
                <a:effectLst/>
              </a:rPr>
              <a:t>, usable </a:t>
            </a:r>
            <a:r>
              <a:rPr lang="en-US" sz="2800" dirty="0">
                <a:solidFill>
                  <a:schemeClr val="accent1"/>
                </a:solidFill>
                <a:effectLst/>
              </a:rPr>
              <a:t>space for guests of all ages, but lacks the infrastructure and personnel to support its potential for addressing the environmental concerns through educational </a:t>
            </a:r>
            <a:r>
              <a:rPr lang="en-US" sz="2800" dirty="0" smtClean="0">
                <a:solidFill>
                  <a:schemeClr val="accent1"/>
                </a:solidFill>
                <a:effectLst/>
              </a:rPr>
              <a:t>pieces.</a:t>
            </a:r>
            <a:endParaRPr lang="en-US" sz="2800" dirty="0">
              <a:solidFill>
                <a:schemeClr val="accent1"/>
              </a:solidFill>
              <a:effectLst/>
            </a:endParaRPr>
          </a:p>
          <a:p>
            <a:endParaRPr lang="en-US" dirty="0"/>
          </a:p>
        </p:txBody>
      </p:sp>
      <p:pic>
        <p:nvPicPr>
          <p:cNvPr id="7" name="Picture 6"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6" y="613972"/>
            <a:ext cx="1026052" cy="13781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 name="Picture 6" descr="http://invasiveplantnews.files.wordpress.com/2012/01/leap-award-southwood-nature-preserve-2007-3.jpg%3Fw%3D480"/>
          <p:cNvPicPr>
            <a:picLocks noGrp="1" noChangeAspect="1" noChangeArrowheads="1"/>
          </p:cNvPicPr>
          <p:nvPr>
            <p:ph sz="half" idx="2"/>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bwMode="auto">
          <a:xfrm>
            <a:off x="7700127" y="2330898"/>
            <a:ext cx="2594055" cy="3897599"/>
          </a:xfrm>
          <a:prstGeom prst="rect">
            <a:avLst/>
          </a:prstGeom>
          <a:solidFill>
            <a:srgbClr val="FFFFFF">
              <a:shade val="85000"/>
            </a:srgbClr>
          </a:solidFill>
          <a:ln w="88900" cap="sq">
            <a:solidFill>
              <a:schemeClr val="bg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6" name="TextBox 5"/>
          <p:cNvSpPr txBox="1"/>
          <p:nvPr/>
        </p:nvSpPr>
        <p:spPr>
          <a:xfrm>
            <a:off x="7676354" y="6316130"/>
            <a:ext cx="2641599" cy="276999"/>
          </a:xfrm>
          <a:prstGeom prst="rect">
            <a:avLst/>
          </a:prstGeom>
          <a:noFill/>
        </p:spPr>
        <p:txBody>
          <a:bodyPr wrap="square" rtlCol="0">
            <a:spAutoFit/>
          </a:bodyPr>
          <a:lstStyle/>
          <a:p>
            <a:r>
              <a:rPr lang="en-US" sz="1200" dirty="0" smtClean="0">
                <a:solidFill>
                  <a:srgbClr val="000000"/>
                </a:solidFill>
              </a:rPr>
              <a:t>Image from invasiveplantnews.com</a:t>
            </a:r>
            <a:endParaRPr lang="en-US" sz="1200" dirty="0">
              <a:solidFill>
                <a:srgbClr val="000000"/>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2301728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Statement of Purpose </a:t>
            </a:r>
            <a:endParaRPr lang="en-US" dirty="0"/>
          </a:p>
        </p:txBody>
      </p:sp>
      <p:sp>
        <p:nvSpPr>
          <p:cNvPr id="6" name="Content Placeholder 5"/>
          <p:cNvSpPr>
            <a:spLocks noGrp="1"/>
          </p:cNvSpPr>
          <p:nvPr>
            <p:ph idx="1"/>
          </p:nvPr>
        </p:nvSpPr>
        <p:spPr>
          <a:xfrm>
            <a:off x="680321" y="2810997"/>
            <a:ext cx="5415679" cy="3599316"/>
          </a:xfrm>
        </p:spPr>
        <p:txBody>
          <a:bodyPr/>
          <a:lstStyle/>
          <a:p>
            <a:pPr marL="0" indent="0" algn="ctr">
              <a:buNone/>
            </a:pPr>
            <a:r>
              <a:rPr lang="en-US" sz="2800" dirty="0" smtClean="0">
                <a:solidFill>
                  <a:schemeClr val="accent1"/>
                </a:solidFill>
                <a:effectLst/>
              </a:rPr>
              <a:t>The purpose of this project is to investigate and recommend the best means of education that can enhance the visitor experience, and lead to a sustainable management of the Southwood Nature Preserve.</a:t>
            </a:r>
            <a:endParaRPr lang="en-US" sz="2800" dirty="0">
              <a:solidFill>
                <a:schemeClr val="accent1"/>
              </a:solidFill>
              <a:effectLst/>
            </a:endParaRPr>
          </a:p>
          <a:p>
            <a:endParaRPr lang="en-US" dirty="0"/>
          </a:p>
        </p:txBody>
      </p:sp>
      <p:pic>
        <p:nvPicPr>
          <p:cNvPr id="7" name="Picture 2" descr="http://static.panoramio.com/photos/large/53837668.jpg"/>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505925" y="2692400"/>
            <a:ext cx="5404054" cy="3240322"/>
          </a:xfrm>
          <a:prstGeom prst="rect">
            <a:avLst/>
          </a:prstGeom>
          <a:solidFill>
            <a:srgbClr val="FFFFFF">
              <a:shade val="85000"/>
            </a:srgbClr>
          </a:solidFill>
          <a:ln w="88900" cap="sq">
            <a:solidFill>
              <a:schemeClr val="bg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8" name="Picture 7"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902711" y="607896"/>
            <a:ext cx="1026052" cy="137330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9" name="TextBox 8"/>
          <p:cNvSpPr txBox="1"/>
          <p:nvPr/>
        </p:nvSpPr>
        <p:spPr>
          <a:xfrm>
            <a:off x="8195721" y="6028266"/>
            <a:ext cx="2641599" cy="276999"/>
          </a:xfrm>
          <a:prstGeom prst="rect">
            <a:avLst/>
          </a:prstGeom>
          <a:noFill/>
        </p:spPr>
        <p:txBody>
          <a:bodyPr wrap="square" rtlCol="0">
            <a:spAutoFit/>
          </a:bodyPr>
          <a:lstStyle/>
          <a:p>
            <a:r>
              <a:rPr lang="en-US" sz="1200" dirty="0" smtClean="0">
                <a:solidFill>
                  <a:srgbClr val="000000"/>
                </a:solidFill>
              </a:rPr>
              <a:t>Image from usa.ugo.cn</a:t>
            </a:r>
            <a:endParaRPr lang="en-US" sz="1200" dirty="0">
              <a:solidFill>
                <a:srgbClr val="000000"/>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8097646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To create </a:t>
            </a:r>
            <a:r>
              <a:rPr lang="en-US" dirty="0"/>
              <a:t>e</a:t>
            </a:r>
            <a:r>
              <a:rPr lang="en-US" dirty="0" smtClean="0"/>
              <a:t>ducation </a:t>
            </a:r>
            <a:r>
              <a:rPr lang="en-US" dirty="0"/>
              <a:t>p</a:t>
            </a:r>
            <a:r>
              <a:rPr lang="en-US" dirty="0" smtClean="0"/>
              <a:t>ieces that…</a:t>
            </a:r>
            <a:endParaRPr lang="en-US" dirty="0"/>
          </a:p>
        </p:txBody>
      </p:sp>
      <p:sp>
        <p:nvSpPr>
          <p:cNvPr id="5" name="Content Placeholder 4"/>
          <p:cNvSpPr>
            <a:spLocks noGrp="1"/>
          </p:cNvSpPr>
          <p:nvPr>
            <p:ph idx="1"/>
          </p:nvPr>
        </p:nvSpPr>
        <p:spPr/>
        <p:txBody>
          <a:bodyPr/>
          <a:lstStyle/>
          <a:p>
            <a:pPr marL="228600" lvl="1">
              <a:spcBef>
                <a:spcPts val="1800"/>
              </a:spcBef>
              <a:buClr>
                <a:schemeClr val="accent1"/>
              </a:buClr>
            </a:pPr>
            <a:r>
              <a:rPr lang="en-US" sz="2400" b="1" dirty="0">
                <a:solidFill>
                  <a:schemeClr val="accent1"/>
                </a:solidFill>
                <a:effectLst/>
              </a:rPr>
              <a:t>Instill a sense of place</a:t>
            </a:r>
          </a:p>
          <a:p>
            <a:pPr lvl="1"/>
            <a:r>
              <a:rPr lang="en-US" dirty="0">
                <a:solidFill>
                  <a:schemeClr val="accent1"/>
                </a:solidFill>
                <a:effectLst/>
              </a:rPr>
              <a:t>Educate and empower visitors, especially locals, to actively participate in the preserve’s multiple </a:t>
            </a:r>
            <a:r>
              <a:rPr lang="en-US" dirty="0" smtClean="0">
                <a:solidFill>
                  <a:schemeClr val="accent1"/>
                </a:solidFill>
                <a:effectLst/>
              </a:rPr>
              <a:t>uses.</a:t>
            </a:r>
          </a:p>
          <a:p>
            <a:r>
              <a:rPr lang="en-US" b="1" dirty="0">
                <a:solidFill>
                  <a:schemeClr val="accent1"/>
                </a:solidFill>
                <a:effectLst/>
              </a:rPr>
              <a:t>Foster curiosity, concern</a:t>
            </a:r>
          </a:p>
          <a:p>
            <a:pPr lvl="1"/>
            <a:r>
              <a:rPr lang="en-US" dirty="0">
                <a:solidFill>
                  <a:schemeClr val="accent1"/>
                </a:solidFill>
                <a:effectLst/>
              </a:rPr>
              <a:t>Illustrate local environmental concerns in nonformal and outdoor education </a:t>
            </a:r>
            <a:r>
              <a:rPr lang="en-US" dirty="0" smtClean="0">
                <a:solidFill>
                  <a:schemeClr val="accent1"/>
                </a:solidFill>
                <a:effectLst/>
              </a:rPr>
              <a:t>programming.</a:t>
            </a:r>
          </a:p>
          <a:p>
            <a:r>
              <a:rPr lang="en-US" b="1" dirty="0">
                <a:solidFill>
                  <a:schemeClr val="accent1"/>
                </a:solidFill>
                <a:effectLst/>
              </a:rPr>
              <a:t>Share outdoor learning space</a:t>
            </a:r>
          </a:p>
          <a:p>
            <a:pPr lvl="1"/>
            <a:r>
              <a:rPr lang="en-US" dirty="0">
                <a:solidFill>
                  <a:schemeClr val="accent1"/>
                </a:solidFill>
                <a:effectLst/>
              </a:rPr>
              <a:t>Outreach to more nearby schools, programming will allow students to have ownership and act as stewards of </a:t>
            </a:r>
            <a:r>
              <a:rPr lang="en-US" dirty="0" smtClean="0">
                <a:solidFill>
                  <a:schemeClr val="accent1"/>
                </a:solidFill>
                <a:effectLst/>
              </a:rPr>
              <a:t>preserve.</a:t>
            </a:r>
          </a:p>
          <a:p>
            <a:endParaRPr lang="en-US" dirty="0"/>
          </a:p>
        </p:txBody>
      </p:sp>
      <p:pic>
        <p:nvPicPr>
          <p:cNvPr id="7" name="Picture 6"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6" y="613971"/>
            <a:ext cx="1026052" cy="137811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21953501"/>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and Data Collection </a:t>
            </a:r>
            <a:endParaRPr lang="en-US" dirty="0"/>
          </a:p>
        </p:txBody>
      </p:sp>
      <p:sp>
        <p:nvSpPr>
          <p:cNvPr id="3" name="Content Placeholder 2"/>
          <p:cNvSpPr>
            <a:spLocks noGrp="1"/>
          </p:cNvSpPr>
          <p:nvPr>
            <p:ph idx="1"/>
          </p:nvPr>
        </p:nvSpPr>
        <p:spPr>
          <a:xfrm>
            <a:off x="680321" y="2336872"/>
            <a:ext cx="9613861" cy="4105491"/>
          </a:xfrm>
        </p:spPr>
        <p:txBody>
          <a:bodyPr>
            <a:normAutofit/>
          </a:bodyPr>
          <a:lstStyle/>
          <a:p>
            <a:r>
              <a:rPr lang="en-US" sz="2800" dirty="0" smtClean="0">
                <a:solidFill>
                  <a:schemeClr val="accent1"/>
                </a:solidFill>
                <a:effectLst/>
              </a:rPr>
              <a:t>Methods </a:t>
            </a:r>
            <a:r>
              <a:rPr lang="en-US" sz="2800" dirty="0">
                <a:solidFill>
                  <a:schemeClr val="accent1"/>
                </a:solidFill>
                <a:effectLst/>
              </a:rPr>
              <a:t>of Obtaining Data</a:t>
            </a:r>
          </a:p>
          <a:p>
            <a:pPr lvl="1"/>
            <a:r>
              <a:rPr lang="en-US" dirty="0">
                <a:solidFill>
                  <a:schemeClr val="accent1"/>
                </a:solidFill>
                <a:effectLst/>
              </a:rPr>
              <a:t>Literature Review</a:t>
            </a:r>
          </a:p>
          <a:p>
            <a:pPr lvl="1"/>
            <a:r>
              <a:rPr lang="en-US" dirty="0">
                <a:solidFill>
                  <a:schemeClr val="accent1"/>
                </a:solidFill>
                <a:effectLst/>
              </a:rPr>
              <a:t>Case Study</a:t>
            </a:r>
          </a:p>
          <a:p>
            <a:pPr lvl="1"/>
            <a:r>
              <a:rPr lang="en-US" dirty="0">
                <a:solidFill>
                  <a:schemeClr val="accent1"/>
                </a:solidFill>
                <a:effectLst/>
              </a:rPr>
              <a:t>Interviews</a:t>
            </a:r>
          </a:p>
          <a:p>
            <a:r>
              <a:rPr lang="en-US" sz="2800" dirty="0">
                <a:solidFill>
                  <a:schemeClr val="accent1"/>
                </a:solidFill>
                <a:effectLst/>
              </a:rPr>
              <a:t>Methods for Creating Resiliency at SNP</a:t>
            </a:r>
          </a:p>
          <a:p>
            <a:pPr lvl="1"/>
            <a:r>
              <a:rPr lang="en-US" dirty="0">
                <a:solidFill>
                  <a:schemeClr val="accent1"/>
                </a:solidFill>
                <a:effectLst/>
              </a:rPr>
              <a:t>Community Development</a:t>
            </a:r>
          </a:p>
          <a:p>
            <a:pPr lvl="1"/>
            <a:r>
              <a:rPr lang="en-US" dirty="0">
                <a:solidFill>
                  <a:schemeClr val="accent1"/>
                </a:solidFill>
                <a:effectLst/>
              </a:rPr>
              <a:t>Education</a:t>
            </a:r>
          </a:p>
          <a:p>
            <a:pPr lvl="1"/>
            <a:r>
              <a:rPr lang="en-US" dirty="0">
                <a:solidFill>
                  <a:schemeClr val="accent1"/>
                </a:solidFill>
                <a:effectLst/>
              </a:rPr>
              <a:t>Environment</a:t>
            </a:r>
          </a:p>
          <a:p>
            <a:pPr lvl="1"/>
            <a:r>
              <a:rPr lang="en-US" dirty="0" smtClean="0">
                <a:solidFill>
                  <a:schemeClr val="accent1"/>
                </a:solidFill>
                <a:effectLst/>
              </a:rPr>
              <a:t>Recreation</a:t>
            </a:r>
          </a:p>
          <a:p>
            <a:endParaRPr lang="en-US" dirty="0"/>
          </a:p>
        </p:txBody>
      </p:sp>
      <p:pic>
        <p:nvPicPr>
          <p:cNvPr id="5" name="Picture 4"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7"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1374934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sz="half" idx="1"/>
          </p:nvPr>
        </p:nvSpPr>
        <p:spPr>
          <a:xfrm>
            <a:off x="696195" y="2399911"/>
            <a:ext cx="6096114" cy="3599316"/>
          </a:xfrm>
        </p:spPr>
        <p:txBody>
          <a:bodyPr>
            <a:normAutofit/>
          </a:bodyPr>
          <a:lstStyle/>
          <a:p>
            <a:r>
              <a:rPr lang="en-US" sz="2400" dirty="0" smtClean="0">
                <a:solidFill>
                  <a:schemeClr val="accent1"/>
                </a:solidFill>
                <a:effectLst/>
              </a:rPr>
              <a:t>Literature Review</a:t>
            </a:r>
          </a:p>
          <a:p>
            <a:pPr lvl="1"/>
            <a:r>
              <a:rPr lang="en-US" sz="2000" i="1" dirty="0" smtClean="0">
                <a:solidFill>
                  <a:schemeClr val="accent1"/>
                </a:solidFill>
                <a:effectLst/>
              </a:rPr>
              <a:t>Enhancing Green Spaces, UK, 2011</a:t>
            </a:r>
          </a:p>
          <a:p>
            <a:pPr lvl="1"/>
            <a:endParaRPr lang="en-US" sz="2000" i="1" dirty="0" smtClean="0">
              <a:solidFill>
                <a:schemeClr val="accent1"/>
              </a:solidFill>
              <a:effectLst/>
            </a:endParaRPr>
          </a:p>
          <a:p>
            <a:r>
              <a:rPr lang="en-US" sz="2200" dirty="0" smtClean="0">
                <a:solidFill>
                  <a:schemeClr val="accent1"/>
                </a:solidFill>
                <a:effectLst/>
              </a:rPr>
              <a:t>Well-managed parks foster:</a:t>
            </a:r>
          </a:p>
          <a:p>
            <a:pPr lvl="1">
              <a:spcAft>
                <a:spcPts val="1200"/>
              </a:spcAft>
              <a:buFont typeface="Arial"/>
              <a:buChar char="•"/>
            </a:pPr>
            <a:r>
              <a:rPr lang="en-US" dirty="0" smtClean="0">
                <a:solidFill>
                  <a:schemeClr val="accent1"/>
                </a:solidFill>
                <a:effectLst/>
              </a:rPr>
              <a:t>More </a:t>
            </a:r>
            <a:r>
              <a:rPr lang="en-US" dirty="0">
                <a:solidFill>
                  <a:schemeClr val="accent1"/>
                </a:solidFill>
                <a:effectLst/>
              </a:rPr>
              <a:t>community involvement.</a:t>
            </a:r>
          </a:p>
          <a:p>
            <a:pPr lvl="1">
              <a:spcAft>
                <a:spcPts val="1200"/>
              </a:spcAft>
              <a:buFont typeface="Arial"/>
              <a:buChar char="•"/>
            </a:pPr>
            <a:r>
              <a:rPr lang="en-US" dirty="0" smtClean="0">
                <a:solidFill>
                  <a:schemeClr val="accent1"/>
                </a:solidFill>
                <a:effectLst/>
              </a:rPr>
              <a:t>Better </a:t>
            </a:r>
            <a:r>
              <a:rPr lang="en-US" dirty="0">
                <a:solidFill>
                  <a:schemeClr val="accent1"/>
                </a:solidFill>
                <a:effectLst/>
              </a:rPr>
              <a:t>relationships within the community and </a:t>
            </a:r>
            <a:r>
              <a:rPr lang="en-US" dirty="0" smtClean="0">
                <a:solidFill>
                  <a:schemeClr val="accent1"/>
                </a:solidFill>
                <a:effectLst/>
              </a:rPr>
              <a:t>local </a:t>
            </a:r>
            <a:r>
              <a:rPr lang="en-US" dirty="0">
                <a:solidFill>
                  <a:schemeClr val="accent1"/>
                </a:solidFill>
                <a:effectLst/>
              </a:rPr>
              <a:t>councils.</a:t>
            </a:r>
          </a:p>
          <a:p>
            <a:pPr lvl="1">
              <a:spcAft>
                <a:spcPts val="1200"/>
              </a:spcAft>
              <a:buFont typeface="Arial"/>
              <a:buChar char="•"/>
            </a:pPr>
            <a:r>
              <a:rPr lang="en-US" dirty="0" smtClean="0">
                <a:solidFill>
                  <a:schemeClr val="accent1"/>
                </a:solidFill>
                <a:effectLst/>
              </a:rPr>
              <a:t>Citizens </a:t>
            </a:r>
            <a:r>
              <a:rPr lang="en-US" dirty="0">
                <a:solidFill>
                  <a:schemeClr val="accent1"/>
                </a:solidFill>
                <a:effectLst/>
              </a:rPr>
              <a:t>that are involved with local green </a:t>
            </a:r>
            <a:r>
              <a:rPr lang="en-US" dirty="0" smtClean="0">
                <a:solidFill>
                  <a:schemeClr val="accent1"/>
                </a:solidFill>
                <a:effectLst/>
              </a:rPr>
              <a:t>spaces </a:t>
            </a:r>
            <a:r>
              <a:rPr lang="en-US" dirty="0">
                <a:solidFill>
                  <a:schemeClr val="accent1"/>
                </a:solidFill>
                <a:effectLst/>
              </a:rPr>
              <a:t>and take pride in them.</a:t>
            </a:r>
          </a:p>
          <a:p>
            <a:pPr lvl="1"/>
            <a:endParaRPr lang="en-US" dirty="0" smtClean="0">
              <a:solidFill>
                <a:schemeClr val="accent1"/>
              </a:solidFill>
              <a:effectLst/>
            </a:endParaRPr>
          </a:p>
          <a:p>
            <a:pPr lvl="3">
              <a:buNone/>
            </a:pPr>
            <a:endParaRPr lang="en-US" dirty="0" smtClean="0">
              <a:solidFill>
                <a:schemeClr val="accent1"/>
              </a:solidFill>
              <a:effectLst/>
            </a:endParaRPr>
          </a:p>
          <a:p>
            <a:pPr lvl="3"/>
            <a:endParaRPr lang="en-US" dirty="0" smtClean="0">
              <a:solidFill>
                <a:schemeClr val="accent1"/>
              </a:solidFill>
              <a:effectLst/>
            </a:endParaRPr>
          </a:p>
          <a:p>
            <a:pPr lvl="3"/>
            <a:endParaRPr lang="en-US" dirty="0" smtClean="0">
              <a:solidFill>
                <a:schemeClr val="accent1"/>
              </a:solidFill>
              <a:effectLst/>
            </a:endParaRPr>
          </a:p>
          <a:p>
            <a:pPr lvl="3"/>
            <a:endParaRPr lang="en-US" dirty="0" smtClean="0">
              <a:solidFill>
                <a:schemeClr val="accent1"/>
              </a:solidFill>
              <a:effectLst/>
            </a:endParaRPr>
          </a:p>
        </p:txBody>
      </p:sp>
      <p:pic>
        <p:nvPicPr>
          <p:cNvPr id="5" name="Picture 4"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7"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8" name="Picture 7"/>
          <p:cNvPicPr>
            <a:picLocks noChangeAspect="1"/>
          </p:cNvPicPr>
          <p:nvPr/>
        </p:nvPicPr>
        <p:blipFill>
          <a:blip r:embed="rId4"/>
          <a:srcRect t="31915" r="17747"/>
          <a:stretch>
            <a:fillRect/>
          </a:stretch>
        </p:blipFill>
        <p:spPr>
          <a:xfrm>
            <a:off x="7000359" y="2203264"/>
            <a:ext cx="4332982" cy="1989615"/>
          </a:xfrm>
          <a:prstGeom prst="rect">
            <a:avLst/>
          </a:prstGeom>
          <a:ln w="88900">
            <a:solidFill>
              <a:schemeClr val="bg1"/>
            </a:solidFill>
          </a:ln>
        </p:spPr>
      </p:pic>
      <p:sp>
        <p:nvSpPr>
          <p:cNvPr id="9" name="Rectangle 8"/>
          <p:cNvSpPr/>
          <p:nvPr/>
        </p:nvSpPr>
        <p:spPr>
          <a:xfrm>
            <a:off x="7647176" y="4271748"/>
            <a:ext cx="2984500" cy="276999"/>
          </a:xfrm>
          <a:prstGeom prst="rect">
            <a:avLst/>
          </a:prstGeom>
        </p:spPr>
        <p:txBody>
          <a:bodyPr wrap="square">
            <a:spAutoFit/>
          </a:bodyPr>
          <a:lstStyle/>
          <a:p>
            <a:r>
              <a:rPr lang="en-US" sz="1200" dirty="0" smtClean="0">
                <a:solidFill>
                  <a:schemeClr val="accent1"/>
                </a:solidFill>
              </a:rPr>
              <a:t>Image from economicdevelopment.org</a:t>
            </a:r>
            <a:endParaRPr lang="en-US" sz="1200" dirty="0">
              <a:solidFill>
                <a:schemeClr val="accent1"/>
              </a:solidFill>
            </a:endParaRPr>
          </a:p>
        </p:txBody>
      </p:sp>
      <p:pic>
        <p:nvPicPr>
          <p:cNvPr id="12" name="Picture 11"/>
          <p:cNvPicPr>
            <a:picLocks noChangeAspect="1"/>
          </p:cNvPicPr>
          <p:nvPr/>
        </p:nvPicPr>
        <p:blipFill>
          <a:blip r:embed="rId5"/>
          <a:srcRect b="17020"/>
          <a:stretch>
            <a:fillRect/>
          </a:stretch>
        </p:blipFill>
        <p:spPr>
          <a:xfrm>
            <a:off x="7042445" y="4573193"/>
            <a:ext cx="4267776" cy="1983182"/>
          </a:xfrm>
          <a:prstGeom prst="rect">
            <a:avLst/>
          </a:prstGeom>
          <a:ln w="88900">
            <a:solidFill>
              <a:schemeClr val="bg1"/>
            </a:solidFill>
          </a:ln>
        </p:spPr>
      </p:pic>
      <p:sp>
        <p:nvSpPr>
          <p:cNvPr id="13" name="Rectangle 12"/>
          <p:cNvSpPr/>
          <p:nvPr/>
        </p:nvSpPr>
        <p:spPr>
          <a:xfrm>
            <a:off x="7899400" y="6581001"/>
            <a:ext cx="2984500" cy="276999"/>
          </a:xfrm>
          <a:prstGeom prst="rect">
            <a:avLst/>
          </a:prstGeom>
        </p:spPr>
        <p:txBody>
          <a:bodyPr wrap="square">
            <a:spAutoFit/>
          </a:bodyPr>
          <a:lstStyle/>
          <a:p>
            <a:r>
              <a:rPr lang="en-US" sz="1200" dirty="0" smtClean="0">
                <a:solidFill>
                  <a:schemeClr val="accent1"/>
                </a:solidFill>
              </a:rPr>
              <a:t>Image from footage.shuttershock.com</a:t>
            </a:r>
            <a:endParaRPr lang="en-US" sz="1200" dirty="0">
              <a:solidFill>
                <a:schemeClr val="accent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6290388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idx="1"/>
          </p:nvPr>
        </p:nvSpPr>
        <p:spPr>
          <a:xfrm>
            <a:off x="299321" y="2473469"/>
            <a:ext cx="6796804" cy="4076627"/>
          </a:xfrm>
        </p:spPr>
        <p:txBody>
          <a:bodyPr>
            <a:normAutofit/>
          </a:bodyPr>
          <a:lstStyle/>
          <a:p>
            <a:r>
              <a:rPr lang="en-US" dirty="0" smtClean="0">
                <a:solidFill>
                  <a:schemeClr val="accent1"/>
                </a:solidFill>
                <a:effectLst/>
              </a:rPr>
              <a:t>Literature Review</a:t>
            </a:r>
          </a:p>
          <a:p>
            <a:pPr lvl="1"/>
            <a:r>
              <a:rPr lang="en-US" i="1" dirty="0" smtClean="0">
                <a:solidFill>
                  <a:schemeClr val="accent1"/>
                </a:solidFill>
                <a:effectLst/>
              </a:rPr>
              <a:t>Investigating the impact of interpretive signs</a:t>
            </a:r>
            <a:r>
              <a:rPr lang="en-US" dirty="0" smtClean="0">
                <a:solidFill>
                  <a:schemeClr val="accent1"/>
                </a:solidFill>
                <a:effectLst/>
              </a:rPr>
              <a:t>, Colorado, 2006</a:t>
            </a:r>
          </a:p>
          <a:p>
            <a:pPr lvl="1"/>
            <a:endParaRPr lang="en-US" dirty="0" smtClean="0">
              <a:solidFill>
                <a:schemeClr val="accent1"/>
              </a:solidFill>
              <a:effectLst/>
            </a:endParaRPr>
          </a:p>
          <a:p>
            <a:r>
              <a:rPr lang="en-US" dirty="0" smtClean="0">
                <a:solidFill>
                  <a:schemeClr val="accent1"/>
                </a:solidFill>
                <a:effectLst/>
              </a:rPr>
              <a:t>Visitors are more likely to interact with interpretive signs that:</a:t>
            </a:r>
          </a:p>
          <a:p>
            <a:pPr lvl="1">
              <a:spcAft>
                <a:spcPts val="1200"/>
              </a:spcAft>
              <a:buFont typeface="Arial"/>
              <a:buChar char="•"/>
            </a:pPr>
            <a:r>
              <a:rPr lang="en-US" sz="1800" dirty="0">
                <a:solidFill>
                  <a:schemeClr val="accent1"/>
                </a:solidFill>
                <a:effectLst/>
              </a:rPr>
              <a:t> </a:t>
            </a:r>
            <a:r>
              <a:rPr lang="en-US" dirty="0">
                <a:solidFill>
                  <a:schemeClr val="accent1"/>
                </a:solidFill>
                <a:effectLst/>
              </a:rPr>
              <a:t>Are placed at a resting spot.</a:t>
            </a:r>
          </a:p>
          <a:p>
            <a:pPr lvl="1">
              <a:spcAft>
                <a:spcPts val="1200"/>
              </a:spcAft>
              <a:buFont typeface="Arial"/>
              <a:buChar char="•"/>
            </a:pPr>
            <a:r>
              <a:rPr lang="en-US" dirty="0">
                <a:solidFill>
                  <a:schemeClr val="accent1"/>
                </a:solidFill>
                <a:effectLst/>
              </a:rPr>
              <a:t> Include sensory, interactive information.</a:t>
            </a:r>
          </a:p>
          <a:p>
            <a:pPr lvl="1">
              <a:spcAft>
                <a:spcPts val="1200"/>
              </a:spcAft>
              <a:buFont typeface="Arial"/>
              <a:buChar char="•"/>
            </a:pPr>
            <a:r>
              <a:rPr lang="en-US" dirty="0">
                <a:solidFill>
                  <a:schemeClr val="accent1"/>
                </a:solidFill>
                <a:effectLst/>
              </a:rPr>
              <a:t> Reflect the natural environment that is present.</a:t>
            </a:r>
          </a:p>
          <a:p>
            <a:pPr lvl="1"/>
            <a:endParaRPr lang="en-US" dirty="0" smtClean="0">
              <a:solidFill>
                <a:schemeClr val="accent1"/>
              </a:solidFill>
              <a:effectLst/>
            </a:endParaRPr>
          </a:p>
          <a:p>
            <a:pPr lvl="3"/>
            <a:endParaRPr lang="en-US" sz="1800" dirty="0" smtClean="0">
              <a:solidFill>
                <a:schemeClr val="accent1"/>
              </a:solidFill>
              <a:effectLst/>
            </a:endParaRPr>
          </a:p>
        </p:txBody>
      </p:sp>
      <p:pic>
        <p:nvPicPr>
          <p:cNvPr id="5" name="Picture 4"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7"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 name="Picture 9"/>
          <p:cNvPicPr>
            <a:picLocks noChangeAspect="1"/>
          </p:cNvPicPr>
          <p:nvPr/>
        </p:nvPicPr>
        <p:blipFill>
          <a:blip r:embed="rId4"/>
          <a:stretch>
            <a:fillRect/>
          </a:stretch>
        </p:blipFill>
        <p:spPr>
          <a:xfrm>
            <a:off x="7191375" y="2623343"/>
            <a:ext cx="4619626" cy="3464721"/>
          </a:xfrm>
          <a:prstGeom prst="rect">
            <a:avLst/>
          </a:prstGeom>
          <a:ln w="88900">
            <a:solidFill>
              <a:schemeClr val="bg1"/>
            </a:solidFill>
          </a:ln>
        </p:spPr>
      </p:pic>
      <p:sp>
        <p:nvSpPr>
          <p:cNvPr id="11" name="Rectangle 10"/>
          <p:cNvSpPr/>
          <p:nvPr/>
        </p:nvSpPr>
        <p:spPr>
          <a:xfrm>
            <a:off x="8582025" y="6135529"/>
            <a:ext cx="1943100" cy="276999"/>
          </a:xfrm>
          <a:prstGeom prst="rect">
            <a:avLst/>
          </a:prstGeom>
        </p:spPr>
        <p:txBody>
          <a:bodyPr wrap="square">
            <a:spAutoFit/>
          </a:bodyPr>
          <a:lstStyle/>
          <a:p>
            <a:r>
              <a:rPr lang="en-US" sz="1200" dirty="0" smtClean="0">
                <a:solidFill>
                  <a:schemeClr val="accent1"/>
                </a:solidFill>
              </a:rPr>
              <a:t>Image from fs.usda.gov</a:t>
            </a:r>
            <a:endParaRPr lang="en-US" sz="1200" dirty="0">
              <a:solidFill>
                <a:schemeClr val="accent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6290388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659" y="2511497"/>
            <a:ext cx="5891929" cy="3822627"/>
          </a:xfrm>
        </p:spPr>
        <p:txBody>
          <a:bodyPr>
            <a:normAutofit/>
          </a:bodyPr>
          <a:lstStyle/>
          <a:p>
            <a:r>
              <a:rPr lang="en-US" dirty="0" smtClean="0">
                <a:solidFill>
                  <a:schemeClr val="accent1"/>
                </a:solidFill>
                <a:effectLst/>
              </a:rPr>
              <a:t>Case Study</a:t>
            </a:r>
          </a:p>
          <a:p>
            <a:pPr lvl="1"/>
            <a:r>
              <a:rPr lang="en-US" dirty="0" smtClean="0">
                <a:solidFill>
                  <a:schemeClr val="accent1"/>
                </a:solidFill>
                <a:effectLst/>
              </a:rPr>
              <a:t>Hartley Nature Center, Duluth, MN</a:t>
            </a:r>
          </a:p>
          <a:p>
            <a:pPr lvl="2"/>
            <a:r>
              <a:rPr lang="en-US" dirty="0" smtClean="0">
                <a:solidFill>
                  <a:schemeClr val="accent1"/>
                </a:solidFill>
                <a:effectLst/>
              </a:rPr>
              <a:t>660 acres; 20,000 visitors each year</a:t>
            </a:r>
          </a:p>
          <a:p>
            <a:pPr lvl="2"/>
            <a:endParaRPr lang="en-US" dirty="0" smtClean="0">
              <a:solidFill>
                <a:schemeClr val="accent1"/>
              </a:solidFill>
              <a:effectLst/>
            </a:endParaRPr>
          </a:p>
          <a:p>
            <a:r>
              <a:rPr lang="en-US" dirty="0" smtClean="0">
                <a:solidFill>
                  <a:schemeClr val="accent1"/>
                </a:solidFill>
                <a:effectLst/>
              </a:rPr>
              <a:t>Outreach to public with:</a:t>
            </a:r>
          </a:p>
          <a:p>
            <a:pPr lvl="1">
              <a:spcAft>
                <a:spcPts val="600"/>
              </a:spcAft>
              <a:buFont typeface="Arial"/>
              <a:buChar char="•"/>
            </a:pPr>
            <a:r>
              <a:rPr lang="en-US" dirty="0">
                <a:solidFill>
                  <a:schemeClr val="accent1"/>
                </a:solidFill>
                <a:effectLst/>
              </a:rPr>
              <a:t>Advertising of space in prominent public spaces.</a:t>
            </a:r>
          </a:p>
          <a:p>
            <a:pPr lvl="2">
              <a:spcAft>
                <a:spcPts val="600"/>
              </a:spcAft>
              <a:buFont typeface="Arial"/>
              <a:buChar char="•"/>
            </a:pPr>
            <a:r>
              <a:rPr lang="en-US" sz="2000" dirty="0">
                <a:solidFill>
                  <a:schemeClr val="accent1"/>
                </a:solidFill>
                <a:effectLst/>
              </a:rPr>
              <a:t>flyers, radio, local news</a:t>
            </a:r>
          </a:p>
          <a:p>
            <a:pPr lvl="1">
              <a:spcAft>
                <a:spcPts val="600"/>
              </a:spcAft>
              <a:buFont typeface="Arial"/>
              <a:buChar char="•"/>
            </a:pPr>
            <a:r>
              <a:rPr lang="en-US" dirty="0">
                <a:solidFill>
                  <a:schemeClr val="accent1"/>
                </a:solidFill>
                <a:effectLst/>
              </a:rPr>
              <a:t>Online presence with contact network.</a:t>
            </a:r>
          </a:p>
          <a:p>
            <a:pPr lvl="2">
              <a:spcAft>
                <a:spcPts val="600"/>
              </a:spcAft>
              <a:buFont typeface="Arial"/>
              <a:buChar char="•"/>
            </a:pPr>
            <a:r>
              <a:rPr lang="en-US" sz="2000" dirty="0">
                <a:solidFill>
                  <a:schemeClr val="accent1"/>
                </a:solidFill>
                <a:effectLst/>
              </a:rPr>
              <a:t>Direct mail, newsletters</a:t>
            </a:r>
          </a:p>
          <a:p>
            <a:pPr lvl="1"/>
            <a:endParaRPr lang="en-US" dirty="0" smtClean="0">
              <a:solidFill>
                <a:schemeClr val="accent1"/>
              </a:solidFill>
              <a:effectLst/>
            </a:endParaRPr>
          </a:p>
          <a:p>
            <a:endParaRPr lang="en-US" dirty="0">
              <a:effectLst/>
            </a:endParaRPr>
          </a:p>
        </p:txBody>
      </p:sp>
      <p:sp>
        <p:nvSpPr>
          <p:cNvPr id="4" name="Title 1"/>
          <p:cNvSpPr txBox="1">
            <a:spLocks/>
          </p:cNvSpPr>
          <p:nvPr/>
        </p:nvSpPr>
        <p:spPr>
          <a:xfrm>
            <a:off x="680321" y="769103"/>
            <a:ext cx="9613861" cy="10809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Data Collection</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Picture 4"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7"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6" name="Picture 12" descr="Size_550x415_new_building_08_014_map_image"/>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848447" y="2691512"/>
            <a:ext cx="5305069" cy="2864737"/>
          </a:xfrm>
          <a:prstGeom prst="rect">
            <a:avLst/>
          </a:prstGeom>
          <a:solidFill>
            <a:srgbClr val="FFFFFF">
              <a:shade val="85000"/>
            </a:srgbClr>
          </a:solidFill>
          <a:ln w="88900" cap="sq">
            <a:solidFill>
              <a:schemeClr val="bg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7" name="TextBox 6"/>
          <p:cNvSpPr txBox="1"/>
          <p:nvPr/>
        </p:nvSpPr>
        <p:spPr>
          <a:xfrm>
            <a:off x="8597886" y="5700176"/>
            <a:ext cx="1863739" cy="276999"/>
          </a:xfrm>
          <a:prstGeom prst="rect">
            <a:avLst/>
          </a:prstGeom>
          <a:noFill/>
        </p:spPr>
        <p:txBody>
          <a:bodyPr wrap="square" rtlCol="0">
            <a:spAutoFit/>
          </a:bodyPr>
          <a:lstStyle/>
          <a:p>
            <a:r>
              <a:rPr lang="en-US" sz="1200" dirty="0" smtClean="0">
                <a:solidFill>
                  <a:srgbClr val="000000"/>
                </a:solidFill>
              </a:rPr>
              <a:t>Image from mix108.com</a:t>
            </a:r>
            <a:endParaRPr lang="en-US" sz="1200" dirty="0">
              <a:solidFill>
                <a:srgbClr val="000000"/>
              </a:solidFill>
            </a:endParaRPr>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fade">
                                      <p:cBhvr>
                                        <p:cTn id="16" dur="500"/>
                                        <p:tgtEl>
                                          <p:spTgt spid="3">
                                            <p:txEl>
                                              <p:pRg st="7" end="7"/>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fade">
                                      <p:cBhvr>
                                        <p:cTn id="1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 Investigation Issues </a:t>
            </a:r>
            <a:endParaRPr lang="en-US" dirty="0"/>
          </a:p>
        </p:txBody>
      </p:sp>
      <p:sp>
        <p:nvSpPr>
          <p:cNvPr id="3" name="Content Placeholder 2"/>
          <p:cNvSpPr>
            <a:spLocks noGrp="1"/>
          </p:cNvSpPr>
          <p:nvPr>
            <p:ph idx="1"/>
          </p:nvPr>
        </p:nvSpPr>
        <p:spPr>
          <a:xfrm>
            <a:off x="825499" y="2273373"/>
            <a:ext cx="10556876" cy="3965502"/>
          </a:xfrm>
        </p:spPr>
        <p:txBody>
          <a:bodyPr>
            <a:normAutofit lnSpcReduction="10000"/>
          </a:bodyPr>
          <a:lstStyle/>
          <a:p>
            <a:r>
              <a:rPr lang="en-US" dirty="0" smtClean="0">
                <a:solidFill>
                  <a:schemeClr val="accent1"/>
                </a:solidFill>
                <a:effectLst/>
              </a:rPr>
              <a:t>Master’s certificate program in Environmental Education </a:t>
            </a:r>
          </a:p>
          <a:p>
            <a:endParaRPr lang="en-US" dirty="0" smtClean="0">
              <a:solidFill>
                <a:schemeClr val="accent1"/>
              </a:solidFill>
              <a:effectLst/>
            </a:endParaRPr>
          </a:p>
          <a:p>
            <a:r>
              <a:rPr lang="en-US" dirty="0" smtClean="0">
                <a:solidFill>
                  <a:schemeClr val="accent1"/>
                </a:solidFill>
                <a:effectLst/>
              </a:rPr>
              <a:t>Study an actual sustainability issue </a:t>
            </a:r>
          </a:p>
          <a:p>
            <a:pPr lvl="1"/>
            <a:r>
              <a:rPr lang="en-US" dirty="0" smtClean="0">
                <a:solidFill>
                  <a:schemeClr val="accent1"/>
                </a:solidFill>
                <a:effectLst/>
              </a:rPr>
              <a:t>Have appropriate scope for the time period of this course (fifteen weeks)</a:t>
            </a:r>
          </a:p>
          <a:p>
            <a:pPr lvl="1"/>
            <a:endParaRPr lang="en-US" dirty="0" smtClean="0">
              <a:solidFill>
                <a:schemeClr val="accent1"/>
              </a:solidFill>
              <a:effectLst/>
            </a:endParaRPr>
          </a:p>
          <a:p>
            <a:r>
              <a:rPr lang="en-US" dirty="0" smtClean="0">
                <a:solidFill>
                  <a:schemeClr val="accent1"/>
                </a:solidFill>
                <a:effectLst/>
              </a:rPr>
              <a:t>Study the issue through the point of making recommendations that will actually influence the resolution of the issue</a:t>
            </a:r>
          </a:p>
          <a:p>
            <a:endParaRPr lang="en-US" dirty="0" smtClean="0">
              <a:solidFill>
                <a:schemeClr val="accent1"/>
              </a:solidFill>
              <a:effectLst/>
            </a:endParaRPr>
          </a:p>
          <a:p>
            <a:r>
              <a:rPr lang="en-US" dirty="0" smtClean="0">
                <a:solidFill>
                  <a:schemeClr val="accent1"/>
                </a:solidFill>
                <a:effectLst/>
              </a:rPr>
              <a:t>Continue research from UMD student’s suggested Management Plan for Southwood Nature Preserve  </a:t>
            </a:r>
            <a:endParaRPr lang="en-US" dirty="0">
              <a:solidFill>
                <a:schemeClr val="accent1"/>
              </a:solidFill>
              <a:effectLst/>
            </a:endParaRPr>
          </a:p>
        </p:txBody>
      </p:sp>
      <p:pic>
        <p:nvPicPr>
          <p:cNvPr id="7" name="Picture 6"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905790" y="604640"/>
            <a:ext cx="1026052" cy="13781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7657438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accent1"/>
                </a:solidFill>
                <a:effectLst/>
              </a:rPr>
              <a:t>Interviews</a:t>
            </a:r>
          </a:p>
          <a:p>
            <a:pPr lvl="1"/>
            <a:r>
              <a:rPr lang="en-US" sz="2400" dirty="0" smtClean="0">
                <a:solidFill>
                  <a:schemeClr val="accent1"/>
                </a:solidFill>
                <a:effectLst/>
              </a:rPr>
              <a:t>Mike Greco, Project Manager, RCP</a:t>
            </a:r>
          </a:p>
          <a:p>
            <a:pPr lvl="1"/>
            <a:r>
              <a:rPr lang="en-US" sz="2400" dirty="0" smtClean="0">
                <a:solidFill>
                  <a:schemeClr val="accent1"/>
                </a:solidFill>
                <a:effectLst/>
              </a:rPr>
              <a:t>Jon Fure, City Project Lead, North St. Paul </a:t>
            </a:r>
          </a:p>
          <a:p>
            <a:pPr lvl="1"/>
            <a:r>
              <a:rPr lang="en-US" sz="2400" dirty="0" smtClean="0">
                <a:solidFill>
                  <a:schemeClr val="accent1"/>
                </a:solidFill>
                <a:effectLst/>
              </a:rPr>
              <a:t>Cathy Troendle, Community member</a:t>
            </a:r>
          </a:p>
          <a:p>
            <a:pPr lvl="1"/>
            <a:r>
              <a:rPr lang="en-US" sz="2400" dirty="0" smtClean="0">
                <a:solidFill>
                  <a:schemeClr val="accent1"/>
                </a:solidFill>
                <a:effectLst/>
              </a:rPr>
              <a:t>Chuck Ericksen, Community development</a:t>
            </a:r>
            <a:endParaRPr lang="en-US" sz="2400" dirty="0"/>
          </a:p>
        </p:txBody>
      </p:sp>
      <p:sp>
        <p:nvSpPr>
          <p:cNvPr id="4" name="Title 1"/>
          <p:cNvSpPr txBox="1">
            <a:spLocks/>
          </p:cNvSpPr>
          <p:nvPr/>
        </p:nvSpPr>
        <p:spPr>
          <a:xfrm>
            <a:off x="680321" y="769103"/>
            <a:ext cx="9613861" cy="10809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Data Collection</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Picture 4"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7"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for Creating Resiliency for 			the Southwood Nature Preserve </a:t>
            </a:r>
            <a:endParaRPr lang="en-US" dirty="0"/>
          </a:p>
        </p:txBody>
      </p:sp>
      <p:sp>
        <p:nvSpPr>
          <p:cNvPr id="3" name="Content Placeholder 2"/>
          <p:cNvSpPr>
            <a:spLocks noGrp="1"/>
          </p:cNvSpPr>
          <p:nvPr>
            <p:ph idx="1"/>
          </p:nvPr>
        </p:nvSpPr>
        <p:spPr/>
        <p:txBody>
          <a:bodyPr/>
          <a:lstStyle/>
          <a:p>
            <a:endParaRPr lang="en-US" dirty="0" smtClean="0"/>
          </a:p>
          <a:p>
            <a:endParaRPr lang="en-US" dirty="0">
              <a:solidFill>
                <a:schemeClr val="accent1"/>
              </a:solidFill>
              <a:effectLst/>
            </a:endParaRPr>
          </a:p>
          <a:p>
            <a:r>
              <a:rPr lang="en-US" dirty="0" smtClean="0">
                <a:solidFill>
                  <a:schemeClr val="accent1"/>
                </a:solidFill>
                <a:effectLst/>
              </a:rPr>
              <a:t>Education</a:t>
            </a:r>
          </a:p>
          <a:p>
            <a:r>
              <a:rPr lang="en-US" dirty="0" smtClean="0">
                <a:solidFill>
                  <a:schemeClr val="accent1"/>
                </a:solidFill>
                <a:effectLst/>
              </a:rPr>
              <a:t>Community Development</a:t>
            </a:r>
          </a:p>
          <a:p>
            <a:r>
              <a:rPr lang="en-US" dirty="0" smtClean="0">
                <a:solidFill>
                  <a:schemeClr val="accent1"/>
                </a:solidFill>
                <a:effectLst/>
              </a:rPr>
              <a:t>Recreation</a:t>
            </a:r>
          </a:p>
          <a:p>
            <a:r>
              <a:rPr lang="en-US" dirty="0" smtClean="0">
                <a:solidFill>
                  <a:schemeClr val="accent1"/>
                </a:solidFill>
                <a:effectLst/>
              </a:rPr>
              <a:t>Environment </a:t>
            </a:r>
            <a:endParaRPr lang="en-US" dirty="0">
              <a:solidFill>
                <a:schemeClr val="accent1"/>
              </a:solidFill>
              <a:effectLst/>
            </a:endParaRPr>
          </a:p>
        </p:txBody>
      </p:sp>
      <p:pic>
        <p:nvPicPr>
          <p:cNvPr id="4" name="Picture 2" descr="http://invasiveplantnews.files.wordpress.com/2012/01/viewingplatform-1024x6831.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597237" y="2395837"/>
            <a:ext cx="5219533" cy="3481388"/>
          </a:xfrm>
          <a:prstGeom prst="rect">
            <a:avLst/>
          </a:prstGeom>
          <a:solidFill>
            <a:srgbClr val="FFFFFF">
              <a:shade val="85000"/>
            </a:srgbClr>
          </a:solidFill>
          <a:ln w="88900" cap="sq">
            <a:solidFill>
              <a:schemeClr val="bg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6" name="Picture 5"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930420" y="613972"/>
            <a:ext cx="1026052" cy="13781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7" name="TextBox 6"/>
          <p:cNvSpPr txBox="1"/>
          <p:nvPr/>
        </p:nvSpPr>
        <p:spPr>
          <a:xfrm>
            <a:off x="6688660" y="5977467"/>
            <a:ext cx="2641599" cy="276999"/>
          </a:xfrm>
          <a:prstGeom prst="rect">
            <a:avLst/>
          </a:prstGeom>
          <a:noFill/>
        </p:spPr>
        <p:txBody>
          <a:bodyPr wrap="square" rtlCol="0">
            <a:spAutoFit/>
          </a:bodyPr>
          <a:lstStyle/>
          <a:p>
            <a:r>
              <a:rPr lang="en-US" sz="1200" dirty="0" smtClean="0">
                <a:solidFill>
                  <a:srgbClr val="000000"/>
                </a:solidFill>
              </a:rPr>
              <a:t>Image from invasiveplantnews.com</a:t>
            </a:r>
            <a:endParaRPr lang="en-US" sz="1200" dirty="0">
              <a:solidFill>
                <a:srgbClr val="000000"/>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60946951"/>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Short-Term Recommendations</a:t>
            </a:r>
            <a:endParaRPr lang="en-US" dirty="0"/>
          </a:p>
        </p:txBody>
      </p:sp>
      <p:sp>
        <p:nvSpPr>
          <p:cNvPr id="3" name="Content Placeholder 2"/>
          <p:cNvSpPr>
            <a:spLocks noGrp="1"/>
          </p:cNvSpPr>
          <p:nvPr>
            <p:ph idx="1"/>
          </p:nvPr>
        </p:nvSpPr>
        <p:spPr>
          <a:xfrm>
            <a:off x="680320" y="2827940"/>
            <a:ext cx="10686180" cy="3599316"/>
          </a:xfrm>
        </p:spPr>
        <p:txBody>
          <a:bodyPr>
            <a:normAutofit/>
          </a:bodyPr>
          <a:lstStyle/>
          <a:p>
            <a:pPr marL="0" indent="0" algn="ctr">
              <a:buNone/>
            </a:pPr>
            <a:r>
              <a:rPr lang="en-US" sz="3200" dirty="0">
                <a:solidFill>
                  <a:schemeClr val="accent1"/>
                </a:solidFill>
                <a:effectLst/>
              </a:rPr>
              <a:t>As we combine and collaborate our findings, we have come up with several recommendations for establishing resilience for the Southwood Nature Preserve. As our focus is </a:t>
            </a:r>
            <a:r>
              <a:rPr lang="en-US" sz="3200" b="1" dirty="0">
                <a:solidFill>
                  <a:schemeClr val="accent1"/>
                </a:solidFill>
                <a:effectLst/>
              </a:rPr>
              <a:t>environmental education</a:t>
            </a:r>
            <a:r>
              <a:rPr lang="en-US" sz="3200" dirty="0">
                <a:solidFill>
                  <a:schemeClr val="accent1"/>
                </a:solidFill>
                <a:effectLst/>
              </a:rPr>
              <a:t>, we hope to incorporate more passive educational methods</a:t>
            </a:r>
            <a:r>
              <a:rPr lang="en-US" sz="3200" dirty="0" smtClean="0">
                <a:solidFill>
                  <a:schemeClr val="accent1"/>
                </a:solidFill>
                <a:effectLst/>
              </a:rPr>
              <a:t> that visitors can engage with. </a:t>
            </a:r>
            <a:endParaRPr lang="en-US" sz="3200" dirty="0">
              <a:solidFill>
                <a:schemeClr val="accent1"/>
              </a:solidFill>
            </a:endParaRPr>
          </a:p>
        </p:txBody>
      </p:sp>
      <p:pic>
        <p:nvPicPr>
          <p:cNvPr id="4" name="Picture 3"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96553" y="604640"/>
            <a:ext cx="1026052" cy="13781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39721686"/>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54000" y="0"/>
            <a:ext cx="13874983" cy="6858000"/>
          </a:xfrm>
          <a:prstGeom prst="rect">
            <a:avLst/>
          </a:prstGeom>
        </p:spPr>
      </p:pic>
      <p:sp>
        <p:nvSpPr>
          <p:cNvPr id="5" name="TextBox 4"/>
          <p:cNvSpPr txBox="1"/>
          <p:nvPr/>
        </p:nvSpPr>
        <p:spPr>
          <a:xfrm>
            <a:off x="571500" y="1092557"/>
            <a:ext cx="11620500" cy="923330"/>
          </a:xfrm>
          <a:prstGeom prst="rect">
            <a:avLst/>
          </a:prstGeom>
          <a:noFill/>
        </p:spPr>
        <p:txBody>
          <a:bodyPr wrap="square" rtlCol="0">
            <a:spAutoFit/>
          </a:bodyPr>
          <a:lstStyle/>
          <a:p>
            <a:r>
              <a:rPr lang="en-US" sz="5400" b="1" dirty="0" smtClean="0">
                <a:ln w="12700">
                  <a:solidFill>
                    <a:schemeClr val="bg1">
                      <a:lumMod val="50000"/>
                    </a:schemeClr>
                  </a:solidFill>
                </a:ln>
              </a:rPr>
              <a:t>“If you build it,  </a:t>
            </a:r>
            <a:endParaRPr lang="en-US" sz="5400" b="1" dirty="0">
              <a:ln w="12700">
                <a:solidFill>
                  <a:schemeClr val="bg1">
                    <a:lumMod val="50000"/>
                  </a:schemeClr>
                </a:solidFill>
              </a:ln>
            </a:endParaRPr>
          </a:p>
        </p:txBody>
      </p:sp>
      <p:sp>
        <p:nvSpPr>
          <p:cNvPr id="6" name="TextBox 5"/>
          <p:cNvSpPr txBox="1"/>
          <p:nvPr/>
        </p:nvSpPr>
        <p:spPr>
          <a:xfrm>
            <a:off x="5724633" y="4545391"/>
            <a:ext cx="6159500" cy="923330"/>
          </a:xfrm>
          <a:prstGeom prst="rect">
            <a:avLst/>
          </a:prstGeom>
          <a:noFill/>
        </p:spPr>
        <p:txBody>
          <a:bodyPr wrap="square" rtlCol="0">
            <a:spAutoFit/>
          </a:bodyPr>
          <a:lstStyle/>
          <a:p>
            <a:r>
              <a:rPr lang="en-US" sz="5400" b="1" dirty="0" smtClean="0">
                <a:ln w="12700">
                  <a:solidFill>
                    <a:schemeClr val="bg1">
                      <a:lumMod val="50000"/>
                    </a:schemeClr>
                  </a:solidFill>
                </a:ln>
              </a:rPr>
              <a:t>...he will come.”</a:t>
            </a:r>
            <a:endParaRPr lang="en-US" sz="5400" b="1" dirty="0">
              <a:ln w="12700">
                <a:solidFill>
                  <a:schemeClr val="bg1">
                    <a:lumMod val="50000"/>
                  </a:schemeClr>
                </a:solidFill>
              </a:ln>
            </a:endParaRPr>
          </a:p>
        </p:txBody>
      </p:sp>
      <p:sp>
        <p:nvSpPr>
          <p:cNvPr id="7" name="TextBox 6"/>
          <p:cNvSpPr txBox="1"/>
          <p:nvPr/>
        </p:nvSpPr>
        <p:spPr>
          <a:xfrm>
            <a:off x="9852857" y="6581001"/>
            <a:ext cx="2339143" cy="276999"/>
          </a:xfrm>
          <a:prstGeom prst="rect">
            <a:avLst/>
          </a:prstGeom>
          <a:noFill/>
        </p:spPr>
        <p:txBody>
          <a:bodyPr wrap="square" rtlCol="0">
            <a:spAutoFit/>
          </a:bodyPr>
          <a:lstStyle/>
          <a:p>
            <a:r>
              <a:rPr lang="en-US" sz="1200" dirty="0" smtClean="0">
                <a:solidFill>
                  <a:schemeClr val="accent1"/>
                </a:solidFill>
              </a:rPr>
              <a:t>Image from divahound.com</a:t>
            </a:r>
            <a:endParaRPr lang="en-US" sz="1200" dirty="0">
              <a:solidFill>
                <a:schemeClr val="accent1"/>
              </a:solidFill>
            </a:endParaRPr>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Vertical Title 7"/>
          <p:cNvSpPr>
            <a:spLocks noGrp="1"/>
          </p:cNvSpPr>
          <p:nvPr>
            <p:ph type="title" orient="vert"/>
          </p:nvPr>
        </p:nvSpPr>
        <p:spPr/>
        <p:txBody>
          <a:bodyPr/>
          <a:lstStyle/>
          <a:p>
            <a:endParaRPr lang="en-US" dirty="0"/>
          </a:p>
        </p:txBody>
      </p:sp>
      <p:sp>
        <p:nvSpPr>
          <p:cNvPr id="9" name="Vertical Text Placeholder 8"/>
          <p:cNvSpPr>
            <a:spLocks noGrp="1"/>
          </p:cNvSpPr>
          <p:nvPr>
            <p:ph type="body" orient="vert" idx="1"/>
          </p:nvPr>
        </p:nvSpPr>
        <p:spPr>
          <a:xfrm rot="16200000">
            <a:off x="854334" y="393959"/>
            <a:ext cx="4244307" cy="5318273"/>
          </a:xfrm>
        </p:spPr>
        <p:txBody>
          <a:bodyPr anchor="ctr">
            <a:normAutofit/>
          </a:bodyPr>
          <a:lstStyle/>
          <a:p>
            <a:pPr algn="ctr">
              <a:buNone/>
            </a:pPr>
            <a:r>
              <a:rPr lang="en-US" sz="4400" dirty="0" smtClean="0">
                <a:solidFill>
                  <a:schemeClr val="accent1"/>
                </a:solidFill>
                <a:effectLst/>
              </a:rPr>
              <a:t>Education is the foundation of resiliency. </a:t>
            </a:r>
            <a:endParaRPr lang="en-US" sz="4400" dirty="0">
              <a:solidFill>
                <a:schemeClr val="accent1"/>
              </a:solidFill>
              <a:effectLst/>
            </a:endParaRPr>
          </a:p>
        </p:txBody>
      </p:sp>
      <p:pic>
        <p:nvPicPr>
          <p:cNvPr id="7" name="Picture 6"/>
          <p:cNvPicPr>
            <a:picLocks noChangeAspect="1"/>
          </p:cNvPicPr>
          <p:nvPr/>
        </p:nvPicPr>
        <p:blipFill>
          <a:blip r:embed="rId2"/>
          <a:stretch>
            <a:fillRect/>
          </a:stretch>
        </p:blipFill>
        <p:spPr>
          <a:xfrm>
            <a:off x="6096000" y="0"/>
            <a:ext cx="6096000" cy="8000000"/>
          </a:xfrm>
          <a:prstGeom prst="rect">
            <a:avLst/>
          </a:prstGeom>
        </p:spPr>
      </p:pic>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Short-Term Recommendations</a:t>
            </a:r>
            <a:endParaRPr lang="en-US" dirty="0"/>
          </a:p>
        </p:txBody>
      </p:sp>
      <p:sp>
        <p:nvSpPr>
          <p:cNvPr id="3" name="Content Placeholder 2"/>
          <p:cNvSpPr>
            <a:spLocks noGrp="1"/>
          </p:cNvSpPr>
          <p:nvPr>
            <p:ph idx="1"/>
          </p:nvPr>
        </p:nvSpPr>
        <p:spPr>
          <a:xfrm>
            <a:off x="680322" y="2336872"/>
            <a:ext cx="6862412" cy="915325"/>
          </a:xfrm>
        </p:spPr>
        <p:txBody>
          <a:bodyPr>
            <a:normAutofit/>
          </a:bodyPr>
          <a:lstStyle/>
          <a:p>
            <a:r>
              <a:rPr lang="en-US" b="1" dirty="0" smtClean="0">
                <a:solidFill>
                  <a:schemeClr val="accent1"/>
                </a:solidFill>
                <a:effectLst/>
              </a:rPr>
              <a:t>Construct a permanent, professional informational </a:t>
            </a:r>
            <a:r>
              <a:rPr lang="en-US" b="1" dirty="0">
                <a:solidFill>
                  <a:schemeClr val="accent1"/>
                </a:solidFill>
                <a:effectLst/>
              </a:rPr>
              <a:t>k</a:t>
            </a:r>
            <a:r>
              <a:rPr lang="en-US" b="1" dirty="0" smtClean="0">
                <a:solidFill>
                  <a:schemeClr val="accent1"/>
                </a:solidFill>
                <a:effectLst/>
              </a:rPr>
              <a:t>iosk</a:t>
            </a:r>
          </a:p>
          <a:p>
            <a:pPr lvl="1">
              <a:buNone/>
            </a:pPr>
            <a:endParaRPr lang="en-US" sz="2400" dirty="0" smtClean="0">
              <a:solidFill>
                <a:schemeClr val="accent1"/>
              </a:solidFill>
              <a:effectLst/>
            </a:endParaRPr>
          </a:p>
          <a:p>
            <a:pPr>
              <a:buNone/>
            </a:pPr>
            <a:endParaRPr lang="en-US" dirty="0">
              <a:solidFill>
                <a:schemeClr val="accent1"/>
              </a:solidFill>
              <a:effectLst/>
            </a:endParaRPr>
          </a:p>
        </p:txBody>
      </p:sp>
      <p:pic>
        <p:nvPicPr>
          <p:cNvPr id="5" name="Picture 4"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7" y="613972"/>
            <a:ext cx="1026052" cy="13781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6" name="Picture 5"/>
          <p:cNvPicPr>
            <a:picLocks noChangeAspect="1"/>
          </p:cNvPicPr>
          <p:nvPr/>
        </p:nvPicPr>
        <p:blipFill>
          <a:blip r:embed="rId3"/>
          <a:srcRect r="21756"/>
          <a:stretch>
            <a:fillRect/>
          </a:stretch>
        </p:blipFill>
        <p:spPr>
          <a:xfrm>
            <a:off x="7657696" y="2298385"/>
            <a:ext cx="4145572" cy="3973682"/>
          </a:xfrm>
          <a:prstGeom prst="rect">
            <a:avLst/>
          </a:prstGeom>
          <a:ln w="127000" cap="sq">
            <a:solidFill>
              <a:schemeClr val="bg1"/>
            </a:solidFill>
            <a:miter lim="800000"/>
          </a:ln>
          <a:effectLst>
            <a:outerShdw blurRad="57150" dist="50800" dir="2700000" algn="tl" rotWithShape="0">
              <a:srgbClr val="000000">
                <a:alpha val="40000"/>
              </a:srgbClr>
            </a:outerShdw>
          </a:effectLst>
        </p:spPr>
      </p:pic>
      <p:sp>
        <p:nvSpPr>
          <p:cNvPr id="7" name="TextBox 6"/>
          <p:cNvSpPr txBox="1"/>
          <p:nvPr/>
        </p:nvSpPr>
        <p:spPr>
          <a:xfrm>
            <a:off x="7313916" y="6536263"/>
            <a:ext cx="2980266" cy="276999"/>
          </a:xfrm>
          <a:prstGeom prst="rect">
            <a:avLst/>
          </a:prstGeom>
          <a:noFill/>
        </p:spPr>
        <p:txBody>
          <a:bodyPr wrap="square" rtlCol="0">
            <a:spAutoFit/>
          </a:bodyPr>
          <a:lstStyle/>
          <a:p>
            <a:r>
              <a:rPr lang="en-US" sz="1200" dirty="0" smtClean="0">
                <a:solidFill>
                  <a:schemeClr val="accent1"/>
                </a:solidFill>
              </a:rPr>
              <a:t>Image from olddominionwildlife.org</a:t>
            </a:r>
            <a:endParaRPr lang="en-US" sz="1200" dirty="0">
              <a:solidFill>
                <a:schemeClr val="accent1"/>
              </a:solidFill>
            </a:endParaRPr>
          </a:p>
        </p:txBody>
      </p:sp>
      <p:sp>
        <p:nvSpPr>
          <p:cNvPr id="9" name="Content Placeholder 2"/>
          <p:cNvSpPr txBox="1">
            <a:spLocks/>
          </p:cNvSpPr>
          <p:nvPr/>
        </p:nvSpPr>
        <p:spPr>
          <a:xfrm>
            <a:off x="886435" y="3417334"/>
            <a:ext cx="6271459" cy="1990166"/>
          </a:xfrm>
          <a:prstGeom prst="rect">
            <a:avLst/>
          </a:prstGeom>
        </p:spPr>
        <p:txBody>
          <a:bodyPr vert="horz" lIns="91440" tIns="45720" rIns="91440" bIns="45720" rtlCol="0">
            <a:noAutofit/>
          </a:bodyPr>
          <a:lstStyle/>
          <a:p>
            <a:pPr marL="685800" lvl="1" indent="-228600" defTabSz="914400">
              <a:lnSpc>
                <a:spcPct val="90000"/>
              </a:lnSpc>
              <a:spcBef>
                <a:spcPts val="500"/>
              </a:spcBef>
              <a:buFont typeface="Arial" panose="020B0604020202020204" pitchFamily="34" charset="0"/>
              <a:buChar char="•"/>
              <a:defRPr/>
            </a:pPr>
            <a:r>
              <a:rPr lang="en-US" sz="2000" dirty="0" smtClean="0">
                <a:solidFill>
                  <a:schemeClr val="accent1"/>
                </a:solidFill>
              </a:rPr>
              <a:t>Welcome message</a:t>
            </a:r>
          </a:p>
          <a:p>
            <a:pPr marL="685800" lvl="1" indent="-228600" defTabSz="914400">
              <a:lnSpc>
                <a:spcPct val="90000"/>
              </a:lnSpc>
              <a:spcBef>
                <a:spcPts val="500"/>
              </a:spcBef>
              <a:defRPr/>
            </a:pPr>
            <a:endParaRPr lang="en-US" sz="1600" dirty="0" smtClean="0">
              <a:solidFill>
                <a:schemeClr val="accent1"/>
              </a:solidFill>
            </a:endParaRPr>
          </a:p>
          <a:p>
            <a:pPr marL="685800" lvl="1" indent="-228600" defTabSz="914400">
              <a:lnSpc>
                <a:spcPct val="90000"/>
              </a:lnSpc>
              <a:spcBef>
                <a:spcPts val="500"/>
              </a:spcBef>
              <a:buFont typeface="Arial" panose="020B0604020202020204" pitchFamily="34" charset="0"/>
              <a:buChar char="•"/>
              <a:defRPr/>
            </a:pPr>
            <a:r>
              <a:rPr lang="en-US" sz="2000" dirty="0" smtClean="0">
                <a:solidFill>
                  <a:schemeClr val="accent1"/>
                </a:solidFill>
              </a:rPr>
              <a:t>Map</a:t>
            </a:r>
          </a:p>
          <a:p>
            <a:pPr marL="685800" lvl="1" indent="-228600" defTabSz="914400">
              <a:lnSpc>
                <a:spcPct val="90000"/>
              </a:lnSpc>
              <a:spcBef>
                <a:spcPts val="500"/>
              </a:spcBef>
              <a:buFont typeface="Arial" panose="020B0604020202020204" pitchFamily="34" charset="0"/>
              <a:buChar char="•"/>
              <a:defRPr/>
            </a:pPr>
            <a:endParaRPr lang="en-US" sz="1600" dirty="0" smtClean="0">
              <a:solidFill>
                <a:schemeClr val="accent1"/>
              </a:solidFill>
            </a:endParaRPr>
          </a:p>
          <a:p>
            <a:pPr marL="685800" lvl="1" indent="-228600" defTabSz="914400">
              <a:lnSpc>
                <a:spcPct val="90000"/>
              </a:lnSpc>
              <a:spcBef>
                <a:spcPts val="500"/>
              </a:spcBef>
              <a:buFont typeface="Arial" panose="020B0604020202020204" pitchFamily="34" charset="0"/>
              <a:buChar char="•"/>
              <a:defRPr/>
            </a:pPr>
            <a:r>
              <a:rPr lang="en-US" sz="2000" dirty="0" smtClean="0">
                <a:solidFill>
                  <a:schemeClr val="accent1"/>
                </a:solidFill>
              </a:rPr>
              <a:t>Information</a:t>
            </a:r>
          </a:p>
          <a:p>
            <a:pPr marL="1143000" lvl="2" indent="-228600" defTabSz="914400">
              <a:lnSpc>
                <a:spcPct val="90000"/>
              </a:lnSpc>
              <a:spcBef>
                <a:spcPts val="500"/>
              </a:spcBef>
              <a:buFont typeface="Arial" panose="020B0604020202020204" pitchFamily="34" charset="0"/>
              <a:buChar char="•"/>
              <a:defRPr/>
            </a:pPr>
            <a:r>
              <a:rPr lang="en-US" dirty="0" smtClean="0">
                <a:solidFill>
                  <a:schemeClr val="accent1"/>
                </a:solidFill>
              </a:rPr>
              <a:t>History: geologic, cultural</a:t>
            </a:r>
          </a:p>
          <a:p>
            <a:pPr marL="1143000" lvl="2" indent="-228600" defTabSz="914400">
              <a:lnSpc>
                <a:spcPct val="90000"/>
              </a:lnSpc>
              <a:spcBef>
                <a:spcPts val="500"/>
              </a:spcBef>
              <a:buFont typeface="Arial" panose="020B0604020202020204" pitchFamily="34" charset="0"/>
              <a:buChar char="•"/>
              <a:defRPr/>
            </a:pPr>
            <a:r>
              <a:rPr lang="en-US" dirty="0" smtClean="0">
                <a:solidFill>
                  <a:schemeClr val="accent1"/>
                </a:solidFill>
              </a:rPr>
              <a:t>Habitat</a:t>
            </a:r>
          </a:p>
          <a:p>
            <a:pPr marL="1143000" lvl="2" indent="-228600" defTabSz="914400">
              <a:lnSpc>
                <a:spcPct val="90000"/>
              </a:lnSpc>
              <a:spcBef>
                <a:spcPts val="500"/>
              </a:spcBef>
              <a:buFont typeface="Arial" panose="020B0604020202020204" pitchFamily="34" charset="0"/>
              <a:buChar char="•"/>
              <a:defRPr/>
            </a:pPr>
            <a:r>
              <a:rPr lang="en-US" dirty="0" smtClean="0">
                <a:solidFill>
                  <a:schemeClr val="accent1"/>
                </a:solidFill>
              </a:rPr>
              <a:t>Wildlife</a:t>
            </a:r>
          </a:p>
          <a:p>
            <a:pPr marL="228600" lvl="0" indent="-228600" defTabSz="914400">
              <a:lnSpc>
                <a:spcPct val="90000"/>
              </a:lnSpc>
              <a:spcBef>
                <a:spcPts val="1000"/>
              </a:spcBef>
              <a:defRPr/>
            </a:pPr>
            <a:endParaRPr lang="en-US" sz="2400" dirty="0" smtClean="0">
              <a:solidFill>
                <a:schemeClr val="accent1"/>
              </a:solidFill>
            </a:endParaRPr>
          </a:p>
          <a:p>
            <a:pPr marL="685800" lvl="1" indent="-228600" defTabSz="914400">
              <a:lnSpc>
                <a:spcPct val="90000"/>
              </a:lnSpc>
              <a:spcBef>
                <a:spcPts val="500"/>
              </a:spcBef>
              <a:defRPr/>
            </a:pPr>
            <a:endParaRPr lang="en-US" sz="2000" dirty="0" smtClean="0">
              <a:solidFill>
                <a:schemeClr val="accent1"/>
              </a:solidFill>
            </a:endParaRPr>
          </a:p>
          <a:p>
            <a:pPr marL="228600" lvl="0" indent="-228600" defTabSz="914400">
              <a:lnSpc>
                <a:spcPct val="90000"/>
              </a:lnSpc>
              <a:spcBef>
                <a:spcPts val="1000"/>
              </a:spcBef>
              <a:defRPr/>
            </a:pPr>
            <a:endParaRPr lang="en-US" sz="2400" dirty="0">
              <a:solidFill>
                <a:schemeClr val="accent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8732559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6" name="TextBox 5"/>
          <p:cNvSpPr txBox="1"/>
          <p:nvPr/>
        </p:nvSpPr>
        <p:spPr>
          <a:xfrm>
            <a:off x="0" y="2551836"/>
            <a:ext cx="762000" cy="1754327"/>
          </a:xfrm>
          <a:prstGeom prst="rect">
            <a:avLst/>
          </a:prstGeom>
          <a:solidFill>
            <a:schemeClr val="accent1"/>
          </a:solid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7" name="Picture 6"/>
          <p:cNvPicPr>
            <a:picLocks noChangeAspect="1"/>
          </p:cNvPicPr>
          <p:nvPr/>
        </p:nvPicPr>
        <p:blipFill>
          <a:blip r:embed="rId2"/>
          <a:stretch>
            <a:fillRect/>
          </a:stretch>
        </p:blipFill>
        <p:spPr>
          <a:xfrm>
            <a:off x="628931" y="0"/>
            <a:ext cx="10902670" cy="6806639"/>
          </a:xfrm>
          <a:prstGeom prst="rect">
            <a:avLst/>
          </a:prstGeom>
        </p:spPr>
      </p:pic>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6821" y="2225748"/>
            <a:ext cx="10432179" cy="3599316"/>
          </a:xfrm>
        </p:spPr>
        <p:txBody>
          <a:bodyPr/>
          <a:lstStyle/>
          <a:p>
            <a:pPr marL="0" indent="0"/>
            <a:r>
              <a:rPr lang="en-US" b="1" dirty="0" smtClean="0">
                <a:solidFill>
                  <a:schemeClr val="accent1"/>
                </a:solidFill>
                <a:effectLst/>
              </a:rPr>
              <a:t> Construct interpretive </a:t>
            </a:r>
            <a:r>
              <a:rPr lang="en-US" b="1" dirty="0">
                <a:solidFill>
                  <a:schemeClr val="accent1"/>
                </a:solidFill>
                <a:effectLst/>
              </a:rPr>
              <a:t>signage at resting </a:t>
            </a:r>
            <a:r>
              <a:rPr lang="en-US" b="1" dirty="0" smtClean="0">
                <a:solidFill>
                  <a:schemeClr val="accent1"/>
                </a:solidFill>
                <a:effectLst/>
              </a:rPr>
              <a:t>places</a:t>
            </a:r>
          </a:p>
          <a:p>
            <a:pPr marL="914400" lvl="2" indent="0">
              <a:buNone/>
            </a:pPr>
            <a:endParaRPr lang="en-US" dirty="0" smtClean="0">
              <a:solidFill>
                <a:schemeClr val="accent1"/>
              </a:solidFill>
              <a:effectLst/>
            </a:endParaRPr>
          </a:p>
          <a:p>
            <a:pPr>
              <a:buNone/>
            </a:pPr>
            <a:endParaRPr lang="en-US" dirty="0">
              <a:solidFill>
                <a:schemeClr val="accent1"/>
              </a:solidFill>
              <a:effectLst/>
            </a:endParaRPr>
          </a:p>
        </p:txBody>
      </p:sp>
      <p:pic>
        <p:nvPicPr>
          <p:cNvPr id="5" name="Picture 4"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7" y="613972"/>
            <a:ext cx="1026052" cy="13781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7" name="TextBox 6"/>
          <p:cNvSpPr txBox="1"/>
          <p:nvPr/>
        </p:nvSpPr>
        <p:spPr>
          <a:xfrm>
            <a:off x="8820982" y="6581001"/>
            <a:ext cx="1473200" cy="276999"/>
          </a:xfrm>
          <a:prstGeom prst="rect">
            <a:avLst/>
          </a:prstGeom>
          <a:noFill/>
        </p:spPr>
        <p:txBody>
          <a:bodyPr wrap="square" rtlCol="0">
            <a:spAutoFit/>
          </a:bodyPr>
          <a:lstStyle/>
          <a:p>
            <a:r>
              <a:rPr lang="en-US" sz="1200" dirty="0" smtClean="0">
                <a:solidFill>
                  <a:schemeClr val="accent1"/>
                </a:solidFill>
              </a:rPr>
              <a:t>Image from olt.org</a:t>
            </a:r>
            <a:endParaRPr lang="en-US" sz="1200" dirty="0">
              <a:solidFill>
                <a:schemeClr val="accent1"/>
              </a:solidFill>
            </a:endParaRPr>
          </a:p>
        </p:txBody>
      </p:sp>
      <p:pic>
        <p:nvPicPr>
          <p:cNvPr id="6" name="Picture 5"/>
          <p:cNvPicPr>
            <a:picLocks noChangeAspect="1"/>
          </p:cNvPicPr>
          <p:nvPr/>
        </p:nvPicPr>
        <p:blipFill>
          <a:blip r:embed="rId3"/>
          <a:stretch>
            <a:fillRect/>
          </a:stretch>
        </p:blipFill>
        <p:spPr>
          <a:xfrm>
            <a:off x="6951133" y="2955030"/>
            <a:ext cx="4555067" cy="3411903"/>
          </a:xfrm>
          <a:prstGeom prst="rect">
            <a:avLst/>
          </a:prstGeom>
          <a:ln w="127000" cap="sq">
            <a:solidFill>
              <a:schemeClr val="bg1"/>
            </a:solidFill>
            <a:miter lim="800000"/>
          </a:ln>
          <a:effectLst>
            <a:outerShdw blurRad="57150" dist="50800" dir="2700000" algn="tl" rotWithShape="0">
              <a:srgbClr val="000000">
                <a:alpha val="40000"/>
              </a:srgbClr>
            </a:outerShdw>
          </a:effectLst>
        </p:spPr>
      </p:pic>
      <p:sp>
        <p:nvSpPr>
          <p:cNvPr id="11" name="Title 1"/>
          <p:cNvSpPr>
            <a:spLocks noGrp="1"/>
          </p:cNvSpPr>
          <p:nvPr>
            <p:ph type="title"/>
          </p:nvPr>
        </p:nvSpPr>
        <p:spPr>
          <a:xfrm>
            <a:off x="680321" y="753228"/>
            <a:ext cx="9613861" cy="1080938"/>
          </a:xfrm>
        </p:spPr>
        <p:txBody>
          <a:bodyPr/>
          <a:lstStyle/>
          <a:p>
            <a:r>
              <a:rPr lang="en-US" dirty="0" smtClean="0"/>
              <a:t>Short-Term Recommendations</a:t>
            </a:r>
            <a:endParaRPr lang="en-US" dirty="0"/>
          </a:p>
        </p:txBody>
      </p:sp>
      <p:sp>
        <p:nvSpPr>
          <p:cNvPr id="14" name="Content Placeholder 2"/>
          <p:cNvSpPr txBox="1">
            <a:spLocks/>
          </p:cNvSpPr>
          <p:nvPr/>
        </p:nvSpPr>
        <p:spPr>
          <a:xfrm>
            <a:off x="1117335" y="2905809"/>
            <a:ext cx="6271459" cy="3444635"/>
          </a:xfrm>
          <a:prstGeom prst="rect">
            <a:avLst/>
          </a:prstGeom>
        </p:spPr>
        <p:txBody>
          <a:bodyPr vert="horz" lIns="91440" tIns="45720" rIns="91440" bIns="45720" rtlCol="0">
            <a:noAutofit/>
          </a:bodyPr>
          <a:lstStyle/>
          <a:p>
            <a:pPr>
              <a:spcAft>
                <a:spcPts val="600"/>
              </a:spcAft>
              <a:buFont typeface="Arial"/>
              <a:buChar char="•"/>
            </a:pPr>
            <a:r>
              <a:rPr lang="en-US" sz="2000" dirty="0" smtClean="0">
                <a:solidFill>
                  <a:schemeClr val="accent1"/>
                </a:solidFill>
              </a:rPr>
              <a:t>Informative</a:t>
            </a:r>
          </a:p>
          <a:p>
            <a:pPr lvl="1">
              <a:spcAft>
                <a:spcPts val="600"/>
              </a:spcAft>
              <a:buFont typeface="Arial"/>
              <a:buChar char="•"/>
            </a:pPr>
            <a:r>
              <a:rPr lang="en-US" dirty="0" smtClean="0">
                <a:solidFill>
                  <a:schemeClr val="accent1"/>
                </a:solidFill>
              </a:rPr>
              <a:t> Relevant to surrounding habitat</a:t>
            </a:r>
          </a:p>
          <a:p>
            <a:pPr>
              <a:spcAft>
                <a:spcPts val="600"/>
              </a:spcAft>
              <a:buFont typeface="Arial"/>
              <a:buChar char="•"/>
            </a:pPr>
            <a:r>
              <a:rPr lang="en-US" sz="2000" dirty="0" smtClean="0">
                <a:solidFill>
                  <a:schemeClr val="accent1"/>
                </a:solidFill>
              </a:rPr>
              <a:t>Interactive, sensory</a:t>
            </a:r>
          </a:p>
          <a:p>
            <a:pPr>
              <a:spcAft>
                <a:spcPts val="600"/>
              </a:spcAft>
              <a:buFont typeface="Arial"/>
              <a:buChar char="•"/>
            </a:pPr>
            <a:r>
              <a:rPr lang="en-US" sz="2000" dirty="0" smtClean="0">
                <a:solidFill>
                  <a:schemeClr val="accent1"/>
                </a:solidFill>
              </a:rPr>
              <a:t> Easy to approach, read</a:t>
            </a:r>
          </a:p>
          <a:p>
            <a:pPr lvl="1">
              <a:spcAft>
                <a:spcPts val="600"/>
              </a:spcAft>
              <a:buFont typeface="Arial"/>
              <a:buChar char="•"/>
            </a:pPr>
            <a:r>
              <a:rPr lang="en-US" dirty="0" smtClean="0">
                <a:solidFill>
                  <a:schemeClr val="accent1"/>
                </a:solidFill>
              </a:rPr>
              <a:t> Size of sign, font, images</a:t>
            </a:r>
          </a:p>
          <a:p>
            <a:pPr lvl="1">
              <a:spcAft>
                <a:spcPts val="600"/>
              </a:spcAft>
              <a:buFont typeface="Arial"/>
              <a:buChar char="•"/>
            </a:pPr>
            <a:r>
              <a:rPr lang="en-US" dirty="0" smtClean="0">
                <a:solidFill>
                  <a:schemeClr val="accent1"/>
                </a:solidFill>
              </a:rPr>
              <a:t> Accessible </a:t>
            </a:r>
          </a:p>
          <a:p>
            <a:pPr>
              <a:spcAft>
                <a:spcPts val="600"/>
              </a:spcAft>
              <a:buFont typeface="Arial"/>
              <a:buChar char="•"/>
            </a:pPr>
            <a:r>
              <a:rPr lang="en-US" sz="2000" dirty="0" smtClean="0">
                <a:solidFill>
                  <a:schemeClr val="accent1"/>
                </a:solidFill>
              </a:rPr>
              <a:t>Near benches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8732559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3"/>
          <a:stretch>
            <a:fillRect/>
          </a:stretch>
        </p:blipFill>
        <p:spPr>
          <a:xfrm>
            <a:off x="965200" y="0"/>
            <a:ext cx="10261600" cy="6858000"/>
          </a:xfrm>
          <a:prstGeom prst="rect">
            <a:avLst/>
          </a:prstGeom>
        </p:spPr>
      </p:pic>
      <p:sp>
        <p:nvSpPr>
          <p:cNvPr id="5" name="TextBox 4"/>
          <p:cNvSpPr txBox="1"/>
          <p:nvPr/>
        </p:nvSpPr>
        <p:spPr>
          <a:xfrm>
            <a:off x="-101600" y="482600"/>
            <a:ext cx="1066800" cy="1754327"/>
          </a:xfrm>
          <a:prstGeom prst="rect">
            <a:avLst/>
          </a:prstGeom>
          <a:solidFill>
            <a:schemeClr val="accent1"/>
          </a:solid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hape 256"/>
          <p:cNvSpPr>
            <a:spLocks noChangeArrowheads="1"/>
          </p:cNvSpPr>
          <p:nvPr/>
        </p:nvSpPr>
        <p:spPr bwMode="auto">
          <a:xfrm>
            <a:off x="8711781" y="2084388"/>
            <a:ext cx="3277019" cy="2868612"/>
          </a:xfrm>
          <a:prstGeom prst="rect">
            <a:avLst/>
          </a:prstGeom>
          <a:blipFill dpi="0" rotWithShape="1">
            <a:blip r:embed="rId2"/>
            <a:srcRect/>
            <a:stretch>
              <a:fillRect/>
            </a:stretch>
          </a:blipFill>
          <a:ln w="9525">
            <a:noFill/>
            <a:miter lim="800000"/>
            <a:headEnd/>
            <a:tailEnd/>
          </a:ln>
        </p:spPr>
        <p:txBody>
          <a:bodyPr>
            <a:prstTxWarp prst="textNoShape">
              <a:avLst/>
            </a:prstTxWarp>
          </a:bodyPr>
          <a:lstStyle/>
          <a:p>
            <a:endParaRPr lang="en-US" dirty="0"/>
          </a:p>
        </p:txBody>
      </p:sp>
      <p:sp>
        <p:nvSpPr>
          <p:cNvPr id="5" name="Shape 257"/>
          <p:cNvSpPr>
            <a:spLocks noChangeArrowheads="1"/>
          </p:cNvSpPr>
          <p:nvPr/>
        </p:nvSpPr>
        <p:spPr bwMode="auto">
          <a:xfrm>
            <a:off x="5585464" y="2084388"/>
            <a:ext cx="3126317" cy="2868612"/>
          </a:xfrm>
          <a:prstGeom prst="rect">
            <a:avLst/>
          </a:prstGeom>
          <a:blipFill dpi="0" rotWithShape="1">
            <a:blip r:embed="rId3"/>
            <a:srcRect/>
            <a:stretch>
              <a:fillRect/>
            </a:stretch>
          </a:blipFill>
          <a:ln w="9525">
            <a:noFill/>
            <a:miter lim="800000"/>
            <a:headEnd/>
            <a:tailEnd/>
          </a:ln>
        </p:spPr>
        <p:txBody>
          <a:bodyPr>
            <a:prstTxWarp prst="textNoShape">
              <a:avLst/>
            </a:prstTxWarp>
          </a:bodyPr>
          <a:lstStyle/>
          <a:p>
            <a:endParaRPr lang="en-US" dirty="0"/>
          </a:p>
        </p:txBody>
      </p:sp>
      <p:sp>
        <p:nvSpPr>
          <p:cNvPr id="6" name="TextBox 5"/>
          <p:cNvSpPr txBox="1"/>
          <p:nvPr/>
        </p:nvSpPr>
        <p:spPr>
          <a:xfrm>
            <a:off x="365125" y="990601"/>
            <a:ext cx="11509375" cy="1415772"/>
          </a:xfrm>
          <a:prstGeom prst="rect">
            <a:avLst/>
          </a:prstGeom>
          <a:noFill/>
        </p:spPr>
        <p:txBody>
          <a:bodyPr wrap="square" rtlCol="0">
            <a:spAutoFit/>
          </a:bodyPr>
          <a:lstStyle/>
          <a:p>
            <a:r>
              <a:rPr lang="en-US" sz="1600" dirty="0" smtClean="0">
                <a:latin typeface="Candara"/>
                <a:cs typeface="Candara"/>
              </a:rPr>
              <a:t>The land that Southwood sits on has a long history. Prior to the establishment of SNP the land itself served as homes to families as well as a dumping ground for the Berwald Roofing Company and the Allan homestead in the early 1960s. On August 16, 1968, a letter to the Berwald Roofing Company and Allan’s family stated that they were no longer allowed to use the land as a dumping site because the city was striving to mitigate water quality problems. </a:t>
            </a:r>
          </a:p>
          <a:p>
            <a:endParaRPr lang="en-US" sz="1100" dirty="0" smtClean="0"/>
          </a:p>
          <a:p>
            <a:endParaRPr lang="en-US" sz="1100" dirty="0"/>
          </a:p>
        </p:txBody>
      </p:sp>
      <p:sp>
        <p:nvSpPr>
          <p:cNvPr id="7" name="TextBox 6"/>
          <p:cNvSpPr txBox="1"/>
          <p:nvPr/>
        </p:nvSpPr>
        <p:spPr>
          <a:xfrm>
            <a:off x="9855200" y="4583668"/>
            <a:ext cx="1016000" cy="369332"/>
          </a:xfrm>
          <a:prstGeom prst="rect">
            <a:avLst/>
          </a:prstGeom>
          <a:noFill/>
        </p:spPr>
        <p:txBody>
          <a:bodyPr wrap="square" rtlCol="0">
            <a:spAutoFit/>
          </a:bodyPr>
          <a:lstStyle/>
          <a:p>
            <a:r>
              <a:rPr lang="en-US" b="1" dirty="0" smtClean="0">
                <a:solidFill>
                  <a:srgbClr val="FFFF00"/>
                </a:solidFill>
                <a:latin typeface="Copperplate Gothic Light"/>
                <a:cs typeface="Copperplate Gothic Light"/>
              </a:rPr>
              <a:t>2012</a:t>
            </a:r>
            <a:endParaRPr lang="en-US" b="1" dirty="0">
              <a:solidFill>
                <a:srgbClr val="FFFF00"/>
              </a:solidFill>
              <a:latin typeface="Copperplate Gothic Light"/>
              <a:cs typeface="Copperplate Gothic Light"/>
            </a:endParaRPr>
          </a:p>
        </p:txBody>
      </p:sp>
      <p:sp>
        <p:nvSpPr>
          <p:cNvPr id="8" name="TextBox 7"/>
          <p:cNvSpPr txBox="1"/>
          <p:nvPr/>
        </p:nvSpPr>
        <p:spPr>
          <a:xfrm>
            <a:off x="6604000" y="4583668"/>
            <a:ext cx="1016000" cy="369332"/>
          </a:xfrm>
          <a:prstGeom prst="rect">
            <a:avLst/>
          </a:prstGeom>
          <a:noFill/>
        </p:spPr>
        <p:txBody>
          <a:bodyPr wrap="square" rtlCol="0">
            <a:spAutoFit/>
          </a:bodyPr>
          <a:lstStyle/>
          <a:p>
            <a:r>
              <a:rPr lang="en-US" b="1" dirty="0" smtClean="0">
                <a:solidFill>
                  <a:srgbClr val="FFFF00"/>
                </a:solidFill>
                <a:latin typeface="Copperplate Gothic Light"/>
                <a:cs typeface="Copperplate Gothic Light"/>
              </a:rPr>
              <a:t>1953</a:t>
            </a:r>
            <a:endParaRPr lang="en-US" b="1" dirty="0">
              <a:solidFill>
                <a:srgbClr val="FFFF00"/>
              </a:solidFill>
              <a:latin typeface="Copperplate Gothic Light"/>
              <a:cs typeface="Copperplate Gothic Light"/>
            </a:endParaRPr>
          </a:p>
        </p:txBody>
      </p:sp>
      <p:sp>
        <p:nvSpPr>
          <p:cNvPr id="9" name="TextBox 8"/>
          <p:cNvSpPr txBox="1"/>
          <p:nvPr/>
        </p:nvSpPr>
        <p:spPr>
          <a:xfrm>
            <a:off x="383023" y="2152252"/>
            <a:ext cx="5081609" cy="3539430"/>
          </a:xfrm>
          <a:prstGeom prst="rect">
            <a:avLst/>
          </a:prstGeom>
          <a:noFill/>
        </p:spPr>
        <p:txBody>
          <a:bodyPr wrap="square" rtlCol="0">
            <a:spAutoFit/>
          </a:bodyPr>
          <a:lstStyle/>
          <a:p>
            <a:r>
              <a:rPr lang="en-US" sz="1600" dirty="0" smtClean="0">
                <a:latin typeface="Candara"/>
                <a:cs typeface="Candara"/>
              </a:rPr>
              <a:t>In the 1960s, the 29 acres of Southwood were twelve separate parcels of land, each owned by a different family. In 1969, nine of the parcels were bought through eminent domain, while three of the families refused to sell. Through eminent domain, the government had the right to seize private property for public use with payment or compensation to the land owner. </a:t>
            </a:r>
          </a:p>
          <a:p>
            <a:endParaRPr lang="en-US" sz="1600" dirty="0" smtClean="0">
              <a:latin typeface="Candara"/>
              <a:cs typeface="Candara"/>
            </a:endParaRPr>
          </a:p>
          <a:p>
            <a:r>
              <a:rPr lang="en-US" sz="1600" dirty="0" smtClean="0">
                <a:latin typeface="Candara"/>
                <a:cs typeface="Candara"/>
              </a:rPr>
              <a:t>In the fall of 1970 the remaining three parcels were condemned and acquired for park use.</a:t>
            </a:r>
          </a:p>
          <a:p>
            <a:r>
              <a:rPr lang="en-US" sz="1600" dirty="0" smtClean="0">
                <a:latin typeface="Candara"/>
                <a:cs typeface="Candara"/>
              </a:rPr>
              <a:t>The funds used to purchase these parcels came from a few different sources including the State of MN Natural Resource Fund Grant, the Federal HUD Grant, and a few other state and federal grants.</a:t>
            </a:r>
          </a:p>
        </p:txBody>
      </p:sp>
      <p:sp>
        <p:nvSpPr>
          <p:cNvPr id="10" name="Title 1"/>
          <p:cNvSpPr txBox="1">
            <a:spLocks/>
          </p:cNvSpPr>
          <p:nvPr/>
        </p:nvSpPr>
        <p:spPr>
          <a:xfrm>
            <a:off x="0" y="76200"/>
            <a:ext cx="12192000" cy="10668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600" b="1" i="1" u="none" strike="noStrike" kern="1200" cap="none" spc="0" normalizeH="0" baseline="0" noProof="0" dirty="0" smtClean="0">
                <a:ln>
                  <a:noFill/>
                </a:ln>
                <a:solidFill>
                  <a:schemeClr val="accent3">
                    <a:lumMod val="50000"/>
                  </a:schemeClr>
                </a:solidFill>
                <a:effectLst/>
                <a:uLnTx/>
                <a:uFillTx/>
                <a:latin typeface="Verdana"/>
                <a:ea typeface="+mj-ea"/>
                <a:cs typeface="Verdana"/>
              </a:rPr>
              <a:t>A History of Use</a:t>
            </a:r>
          </a:p>
        </p:txBody>
      </p:sp>
      <p:sp>
        <p:nvSpPr>
          <p:cNvPr id="11" name="Rectangle 10"/>
          <p:cNvSpPr/>
          <p:nvPr/>
        </p:nvSpPr>
        <p:spPr>
          <a:xfrm>
            <a:off x="5486400" y="5029201"/>
            <a:ext cx="6515100" cy="1477328"/>
          </a:xfrm>
          <a:prstGeom prst="rect">
            <a:avLst/>
          </a:prstGeom>
        </p:spPr>
        <p:txBody>
          <a:bodyPr wrap="square">
            <a:spAutoFit/>
          </a:bodyPr>
          <a:lstStyle/>
          <a:p>
            <a:pPr algn="ctr"/>
            <a:r>
              <a:rPr lang="en-US" b="1" dirty="0" smtClean="0">
                <a:latin typeface="Candara"/>
                <a:cs typeface="Candara"/>
              </a:rPr>
              <a:t>Through the last 50 years, a lot has changed at the site of Southwood Nature Preserve. It now provides green space for the local community, learning opportunities for surrounding schools, habitat for the local wildlife,  and recreational trails for hiking and observing nature. Enjoy what history has brought us.</a:t>
            </a:r>
            <a:endParaRPr lang="en-US" b="1" dirty="0">
              <a:latin typeface="Candara"/>
              <a:cs typeface="Candara"/>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8578512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2013: Long Range Management Plan </a:t>
            </a:r>
            <a:endParaRPr lang="en-US" dirty="0"/>
          </a:p>
        </p:txBody>
      </p:sp>
      <p:sp>
        <p:nvSpPr>
          <p:cNvPr id="3" name="Content Placeholder 2"/>
          <p:cNvSpPr>
            <a:spLocks noGrp="1"/>
          </p:cNvSpPr>
          <p:nvPr>
            <p:ph idx="1"/>
          </p:nvPr>
        </p:nvSpPr>
        <p:spPr/>
        <p:txBody>
          <a:bodyPr/>
          <a:lstStyle/>
          <a:p>
            <a:r>
              <a:rPr lang="en-US" dirty="0">
                <a:solidFill>
                  <a:schemeClr val="accent1"/>
                </a:solidFill>
                <a:effectLst/>
              </a:rPr>
              <a:t>Reconsider the mission statement of the SNP Task Force</a:t>
            </a:r>
          </a:p>
          <a:p>
            <a:r>
              <a:rPr lang="en-US" dirty="0">
                <a:solidFill>
                  <a:schemeClr val="accent1"/>
                </a:solidFill>
                <a:effectLst/>
              </a:rPr>
              <a:t>Monitor visiting usage</a:t>
            </a:r>
          </a:p>
          <a:p>
            <a:r>
              <a:rPr lang="en-US" dirty="0">
                <a:solidFill>
                  <a:schemeClr val="accent1"/>
                </a:solidFill>
                <a:effectLst/>
              </a:rPr>
              <a:t>Incorporate nearby, unprotected Holloway Marsh</a:t>
            </a:r>
          </a:p>
          <a:p>
            <a:r>
              <a:rPr lang="en-US" dirty="0">
                <a:solidFill>
                  <a:schemeClr val="accent1"/>
                </a:solidFill>
                <a:effectLst/>
              </a:rPr>
              <a:t>Eradicate invasive species</a:t>
            </a:r>
          </a:p>
          <a:p>
            <a:r>
              <a:rPr lang="en-US" dirty="0">
                <a:solidFill>
                  <a:schemeClr val="accent1"/>
                </a:solidFill>
                <a:effectLst/>
              </a:rPr>
              <a:t>Improve interpretive visuals for nonformal EE</a:t>
            </a:r>
          </a:p>
          <a:p>
            <a:r>
              <a:rPr lang="en-US" dirty="0">
                <a:solidFill>
                  <a:schemeClr val="accent1"/>
                </a:solidFill>
                <a:effectLst/>
              </a:rPr>
              <a:t>Increase winter recreational use</a:t>
            </a:r>
          </a:p>
          <a:p>
            <a:r>
              <a:rPr lang="en-US" dirty="0">
                <a:solidFill>
                  <a:schemeClr val="accent1"/>
                </a:solidFill>
                <a:effectLst/>
              </a:rPr>
              <a:t>Erect a shelter</a:t>
            </a:r>
          </a:p>
          <a:p>
            <a:endParaRPr lang="en-US" dirty="0"/>
          </a:p>
        </p:txBody>
      </p:sp>
      <p:pic>
        <p:nvPicPr>
          <p:cNvPr id="5" name="Picture 4"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902711" y="613972"/>
            <a:ext cx="1026052" cy="13781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9476555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1112"/>
            <a:ext cx="12192000" cy="1143000"/>
          </a:xfrm>
          <a:solidFill>
            <a:schemeClr val="tx1"/>
          </a:solidFill>
        </p:spPr>
        <p:txBody>
          <a:bodyPr/>
          <a:lstStyle/>
          <a:p>
            <a:r>
              <a:rPr lang="en-US" b="1" cap="small" dirty="0" smtClean="0">
                <a:solidFill>
                  <a:srgbClr val="FFFFFF"/>
                </a:solidFill>
              </a:rPr>
              <a:t>Bats</a:t>
            </a:r>
            <a:r>
              <a:rPr lang="en-US" b="1" dirty="0" smtClean="0">
                <a:solidFill>
                  <a:srgbClr val="FFFFFF"/>
                </a:solidFill>
              </a:rPr>
              <a:t>: </a:t>
            </a:r>
            <a:r>
              <a:rPr lang="en-US" b="1" cap="small" dirty="0" smtClean="0">
                <a:solidFill>
                  <a:srgbClr val="FFFFFF"/>
                </a:solidFill>
              </a:rPr>
              <a:t>Nature’s Bug Zappers</a:t>
            </a:r>
            <a:endParaRPr lang="en-US" b="1" cap="small" dirty="0">
              <a:solidFill>
                <a:srgbClr val="FFFFFF"/>
              </a:solidFill>
            </a:endParaRPr>
          </a:p>
        </p:txBody>
      </p:sp>
      <p:sp>
        <p:nvSpPr>
          <p:cNvPr id="3" name="Content Placeholder 2"/>
          <p:cNvSpPr>
            <a:spLocks noGrp="1"/>
          </p:cNvSpPr>
          <p:nvPr>
            <p:ph idx="1"/>
          </p:nvPr>
        </p:nvSpPr>
        <p:spPr>
          <a:xfrm>
            <a:off x="273050" y="2698750"/>
            <a:ext cx="6807200" cy="4159250"/>
          </a:xfrm>
        </p:spPr>
        <p:txBody>
          <a:bodyPr>
            <a:noAutofit/>
          </a:bodyPr>
          <a:lstStyle/>
          <a:p>
            <a:pPr algn="ctr">
              <a:spcAft>
                <a:spcPts val="600"/>
              </a:spcAft>
              <a:buNone/>
            </a:pPr>
            <a:r>
              <a:rPr lang="en-US" sz="2000" b="1" i="1" dirty="0" smtClean="0"/>
              <a:t>Bat Facts</a:t>
            </a:r>
            <a:endParaRPr lang="en-US" sz="1600" dirty="0" smtClean="0"/>
          </a:p>
          <a:p>
            <a:pPr>
              <a:spcAft>
                <a:spcPts val="600"/>
              </a:spcAft>
            </a:pPr>
            <a:r>
              <a:rPr lang="en-US" sz="1600" dirty="0" smtClean="0"/>
              <a:t>Bats are the most important predators of night-flying insects. A single little brown bat can eat </a:t>
            </a:r>
            <a:r>
              <a:rPr lang="en-US" sz="1600" b="1" dirty="0" smtClean="0"/>
              <a:t>500 mosquito-sized insects in an hour</a:t>
            </a:r>
            <a:r>
              <a:rPr lang="en-US" sz="1600" dirty="0" smtClean="0"/>
              <a:t>. Pregnant and nursing bats may eat their own weight in insects each night.</a:t>
            </a:r>
          </a:p>
          <a:p>
            <a:pPr>
              <a:spcAft>
                <a:spcPts val="600"/>
              </a:spcAft>
            </a:pPr>
            <a:r>
              <a:rPr lang="en-US" sz="1600" dirty="0" smtClean="0"/>
              <a:t>Many of the insects bats eat are major pests. U.S. farmers save an estimated </a:t>
            </a:r>
            <a:r>
              <a:rPr lang="en-US" sz="1600" b="1" dirty="0" smtClean="0"/>
              <a:t>$23 billion per year </a:t>
            </a:r>
            <a:r>
              <a:rPr lang="en-US" sz="1600" dirty="0" smtClean="0"/>
              <a:t>thanks to the insect control services of bats.</a:t>
            </a:r>
          </a:p>
          <a:p>
            <a:pPr>
              <a:spcAft>
                <a:spcPts val="600"/>
              </a:spcAft>
            </a:pPr>
            <a:r>
              <a:rPr lang="en-US" sz="1600" dirty="0" smtClean="0"/>
              <a:t>Bat species that hibernate in caves are severely threatened by White-Nose Syndrome (WNS), a fungal disease that has killed over 5.7 million bats.</a:t>
            </a:r>
          </a:p>
          <a:p>
            <a:pPr>
              <a:spcAft>
                <a:spcPts val="600"/>
              </a:spcAft>
            </a:pPr>
            <a:r>
              <a:rPr lang="en-US" sz="1600" dirty="0" smtClean="0"/>
              <a:t>If you ever find a bat, </a:t>
            </a:r>
            <a:r>
              <a:rPr lang="en-US" sz="1600" b="1" dirty="0" smtClean="0"/>
              <a:t>DO NOT touch it</a:t>
            </a:r>
            <a:r>
              <a:rPr lang="en-US" sz="1600" dirty="0" smtClean="0"/>
              <a:t>. Follow this rule, and you have very little chance of catching rabies from bats.</a:t>
            </a:r>
          </a:p>
          <a:p>
            <a:pPr>
              <a:spcAft>
                <a:spcPts val="600"/>
              </a:spcAft>
            </a:pPr>
            <a:r>
              <a:rPr lang="en-US" sz="1600" dirty="0" smtClean="0"/>
              <a:t>By installing </a:t>
            </a:r>
            <a:r>
              <a:rPr lang="en-US" sz="1600" b="1" dirty="0" smtClean="0"/>
              <a:t>bat houses</a:t>
            </a:r>
            <a:r>
              <a:rPr lang="en-US" sz="1600" dirty="0" smtClean="0"/>
              <a:t> like this one here, you can keep bats out of your home and provide valuable roosts for these useful and fascinating animals.</a:t>
            </a:r>
          </a:p>
          <a:p>
            <a:pPr algn="ctr">
              <a:buNone/>
            </a:pPr>
            <a:r>
              <a:rPr lang="en-US" sz="1200" dirty="0" smtClean="0"/>
              <a:t>For more information, visit www.batcon.org and www.whitenosesyndrome.org</a:t>
            </a:r>
            <a:endParaRPr lang="en-US" sz="1200" dirty="0"/>
          </a:p>
        </p:txBody>
      </p:sp>
      <p:pic>
        <p:nvPicPr>
          <p:cNvPr id="10" name="Picture 9"/>
          <p:cNvPicPr>
            <a:picLocks noChangeAspect="1"/>
          </p:cNvPicPr>
          <p:nvPr/>
        </p:nvPicPr>
        <p:blipFill>
          <a:blip r:embed="rId2"/>
          <a:stretch>
            <a:fillRect/>
          </a:stretch>
        </p:blipFill>
        <p:spPr>
          <a:xfrm>
            <a:off x="7376123" y="1417638"/>
            <a:ext cx="4815877" cy="5448300"/>
          </a:xfrm>
          <a:prstGeom prst="rect">
            <a:avLst/>
          </a:prstGeom>
        </p:spPr>
      </p:pic>
      <p:sp>
        <p:nvSpPr>
          <p:cNvPr id="5" name="Rectangle 4"/>
          <p:cNvSpPr/>
          <p:nvPr/>
        </p:nvSpPr>
        <p:spPr>
          <a:xfrm>
            <a:off x="238125" y="1288961"/>
            <a:ext cx="6842125" cy="1308050"/>
          </a:xfrm>
          <a:prstGeom prst="rect">
            <a:avLst/>
          </a:prstGeom>
        </p:spPr>
        <p:txBody>
          <a:bodyPr wrap="square">
            <a:spAutoFit/>
          </a:bodyPr>
          <a:lstStyle/>
          <a:p>
            <a:pPr>
              <a:spcAft>
                <a:spcPts val="600"/>
              </a:spcAft>
              <a:buNone/>
            </a:pPr>
            <a:r>
              <a:rPr lang="en-US" sz="2000" b="1" i="1" dirty="0" smtClean="0"/>
              <a:t>Busting Bat Myths! </a:t>
            </a:r>
          </a:p>
          <a:p>
            <a:pPr>
              <a:spcAft>
                <a:spcPts val="600"/>
              </a:spcAft>
              <a:buNone/>
            </a:pPr>
            <a:r>
              <a:rPr lang="en-US" dirty="0" smtClean="0"/>
              <a:t>Bats are not blind; they are not rodents; they do not get caught in people’s hair; no species in North America drink blood; and if left alone, they are completely harmless and highly beneficial to humans. Busted.</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0058655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Rectangle 11"/>
          <p:cNvSpPr/>
          <p:nvPr/>
        </p:nvSpPr>
        <p:spPr>
          <a:xfrm>
            <a:off x="-31749" y="-335279"/>
            <a:ext cx="12308417" cy="1569660"/>
          </a:xfrm>
          <a:prstGeom prst="rect">
            <a:avLst/>
          </a:prstGeom>
          <a:solidFill>
            <a:schemeClr val="tx1"/>
          </a:solidFill>
        </p:spPr>
        <p:txBody>
          <a:bodyPr wrap="square">
            <a:spAutoFit/>
          </a:bodyPr>
          <a:lstStyle/>
          <a:p>
            <a:pPr algn="ctr"/>
            <a:endParaRPr lang="en-US" sz="3600" b="1" cap="small" dirty="0" smtClean="0">
              <a:solidFill>
                <a:schemeClr val="bg1"/>
              </a:solidFill>
            </a:endParaRPr>
          </a:p>
          <a:p>
            <a:pPr algn="ctr"/>
            <a:r>
              <a:rPr lang="en-US" sz="6000" b="1" cap="small" dirty="0" smtClean="0">
                <a:solidFill>
                  <a:schemeClr val="bg1"/>
                </a:solidFill>
              </a:rPr>
              <a:t>Wanted Dead, Not Alive</a:t>
            </a:r>
          </a:p>
        </p:txBody>
      </p:sp>
      <p:sp>
        <p:nvSpPr>
          <p:cNvPr id="14" name="TextBox 13"/>
          <p:cNvSpPr txBox="1"/>
          <p:nvPr/>
        </p:nvSpPr>
        <p:spPr>
          <a:xfrm>
            <a:off x="0" y="1136551"/>
            <a:ext cx="12192000" cy="584776"/>
          </a:xfrm>
          <a:prstGeom prst="rect">
            <a:avLst/>
          </a:prstGeom>
          <a:noFill/>
        </p:spPr>
        <p:txBody>
          <a:bodyPr wrap="square" rtlCol="0">
            <a:spAutoFit/>
          </a:bodyPr>
          <a:lstStyle/>
          <a:p>
            <a:pPr algn="ctr"/>
            <a:r>
              <a:rPr lang="en-US" sz="3200" b="1" cap="small" dirty="0" smtClean="0"/>
              <a:t>Invasive Species:</a:t>
            </a:r>
            <a:r>
              <a:rPr lang="en-US" sz="3200" cap="small" dirty="0" smtClean="0"/>
              <a:t> </a:t>
            </a:r>
            <a:r>
              <a:rPr lang="en-US" sz="2800" cap="small" dirty="0" smtClean="0"/>
              <a:t>Common Buckthorn &amp; Glossy Buckthorn</a:t>
            </a:r>
            <a:endParaRPr lang="en-US" sz="2800" cap="small" dirty="0"/>
          </a:p>
        </p:txBody>
      </p:sp>
      <p:sp>
        <p:nvSpPr>
          <p:cNvPr id="15" name="Rectangle 14"/>
          <p:cNvSpPr/>
          <p:nvPr/>
        </p:nvSpPr>
        <p:spPr>
          <a:xfrm>
            <a:off x="4926573" y="1587501"/>
            <a:ext cx="1822391" cy="307777"/>
          </a:xfrm>
          <a:prstGeom prst="rect">
            <a:avLst/>
          </a:prstGeom>
        </p:spPr>
        <p:txBody>
          <a:bodyPr wrap="none">
            <a:spAutoFit/>
          </a:bodyPr>
          <a:lstStyle/>
          <a:p>
            <a:r>
              <a:rPr lang="en-US" sz="1400" i="1" dirty="0" smtClean="0"/>
              <a:t>Rhamnus cathartica</a:t>
            </a:r>
            <a:endParaRPr lang="en-US" sz="1400" i="1" dirty="0"/>
          </a:p>
        </p:txBody>
      </p:sp>
      <p:sp>
        <p:nvSpPr>
          <p:cNvPr id="16" name="Rectangle 15"/>
          <p:cNvSpPr/>
          <p:nvPr/>
        </p:nvSpPr>
        <p:spPr>
          <a:xfrm>
            <a:off x="8353426" y="1615064"/>
            <a:ext cx="1400901" cy="307777"/>
          </a:xfrm>
          <a:prstGeom prst="rect">
            <a:avLst/>
          </a:prstGeom>
        </p:spPr>
        <p:txBody>
          <a:bodyPr wrap="none">
            <a:spAutoFit/>
          </a:bodyPr>
          <a:lstStyle/>
          <a:p>
            <a:r>
              <a:rPr lang="en-US" sz="1400" i="1" dirty="0" smtClean="0"/>
              <a:t>Frangula alnus</a:t>
            </a:r>
            <a:endParaRPr lang="en-US" sz="1400" i="1" dirty="0"/>
          </a:p>
        </p:txBody>
      </p:sp>
      <p:pic>
        <p:nvPicPr>
          <p:cNvPr id="19" name="Picture 18"/>
          <p:cNvPicPr>
            <a:picLocks noChangeAspect="1"/>
          </p:cNvPicPr>
          <p:nvPr/>
        </p:nvPicPr>
        <p:blipFill>
          <a:blip r:embed="rId2"/>
          <a:stretch>
            <a:fillRect/>
          </a:stretch>
        </p:blipFill>
        <p:spPr>
          <a:xfrm>
            <a:off x="-1" y="1852612"/>
            <a:ext cx="4102911" cy="5005388"/>
          </a:xfrm>
          <a:prstGeom prst="rect">
            <a:avLst/>
          </a:prstGeom>
        </p:spPr>
      </p:pic>
      <p:sp>
        <p:nvSpPr>
          <p:cNvPr id="10" name="TextBox 9"/>
          <p:cNvSpPr txBox="1"/>
          <p:nvPr/>
        </p:nvSpPr>
        <p:spPr>
          <a:xfrm>
            <a:off x="4237664" y="2238374"/>
            <a:ext cx="7711410" cy="4324260"/>
          </a:xfrm>
          <a:prstGeom prst="rect">
            <a:avLst/>
          </a:prstGeom>
          <a:noFill/>
        </p:spPr>
        <p:txBody>
          <a:bodyPr wrap="square" rtlCol="0">
            <a:spAutoFit/>
          </a:bodyPr>
          <a:lstStyle/>
          <a:p>
            <a:pPr>
              <a:spcAft>
                <a:spcPts val="600"/>
              </a:spcAft>
              <a:buNone/>
            </a:pPr>
            <a:r>
              <a:rPr lang="en-US" sz="1700" dirty="0" smtClean="0"/>
              <a:t>Buckthorn was first brought to Minnesota from Europe as an ornamental shrub and hedge plant in the mid-1800s. It has since become a serious threat to native ecosystems. Now, this invasive species threatens the success of native species because it...</a:t>
            </a:r>
          </a:p>
          <a:p>
            <a:pPr lvl="1">
              <a:spcAft>
                <a:spcPts val="600"/>
              </a:spcAft>
              <a:buFont typeface="Arial"/>
              <a:buChar char="•"/>
            </a:pPr>
            <a:r>
              <a:rPr lang="en-US" sz="1700" dirty="0" smtClean="0"/>
              <a:t>  Creates dense shade that </a:t>
            </a:r>
            <a:r>
              <a:rPr lang="en-US" sz="1700" b="1" dirty="0" smtClean="0"/>
              <a:t>prevents other plants from growing </a:t>
            </a:r>
            <a:r>
              <a:rPr lang="en-US" sz="1700" dirty="0" smtClean="0"/>
              <a:t>and contributes 	to erosion by out-competing native plants that stabilize the soil.</a:t>
            </a:r>
          </a:p>
          <a:p>
            <a:pPr lvl="1">
              <a:spcAft>
                <a:spcPts val="600"/>
              </a:spcAft>
              <a:buFont typeface="Arial"/>
              <a:buChar char="•"/>
            </a:pPr>
            <a:r>
              <a:rPr lang="en-US" sz="1700" dirty="0" smtClean="0"/>
              <a:t> Is extremely hardy and </a:t>
            </a:r>
            <a:r>
              <a:rPr lang="en-US" sz="1700" b="1" dirty="0" smtClean="0"/>
              <a:t>difficult to exterminate</a:t>
            </a:r>
            <a:r>
              <a:rPr lang="en-US" sz="1700" dirty="0" smtClean="0"/>
              <a:t>. If a stem is cut, new stems will 	sprout from the stump.</a:t>
            </a:r>
          </a:p>
          <a:p>
            <a:pPr lvl="1">
              <a:spcAft>
                <a:spcPts val="600"/>
              </a:spcAft>
              <a:buFont typeface="Arial"/>
              <a:buChar char="•"/>
            </a:pPr>
            <a:r>
              <a:rPr lang="en-US" sz="1700" dirty="0" smtClean="0"/>
              <a:t> Releases chemicals into the soil that are </a:t>
            </a:r>
            <a:r>
              <a:rPr lang="en-US" sz="1700" b="1" dirty="0" smtClean="0"/>
              <a:t>toxic </a:t>
            </a:r>
            <a:r>
              <a:rPr lang="en-US" sz="1700" dirty="0" smtClean="0"/>
              <a:t>to other plants.</a:t>
            </a:r>
          </a:p>
          <a:p>
            <a:endParaRPr lang="en-US" sz="1700" dirty="0" smtClean="0"/>
          </a:p>
          <a:p>
            <a:r>
              <a:rPr lang="en-US" sz="1700" dirty="0" smtClean="0"/>
              <a:t>No native insects or plant diseases are adapted to attack buckthorn, so there is nothing to curb its growth or stop it from spreading. Also, seeds may remain dormant for up to 7 years before sprouting; areas where buckthorn has been removed must be monitored afterward to ensure that buckthorn does not regrow.</a:t>
            </a:r>
          </a:p>
          <a:p>
            <a:endParaRPr lang="en-US" sz="17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1243624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0320" y="2900753"/>
            <a:ext cx="9613861" cy="3599316"/>
          </a:xfrm>
        </p:spPr>
        <p:txBody>
          <a:bodyPr/>
          <a:lstStyle/>
          <a:p>
            <a:r>
              <a:rPr lang="en-US" b="1" dirty="0" smtClean="0">
                <a:solidFill>
                  <a:schemeClr val="accent1"/>
                </a:solidFill>
                <a:effectLst/>
              </a:rPr>
              <a:t>Distribute a site-specific educational field guide</a:t>
            </a:r>
          </a:p>
          <a:p>
            <a:pPr lvl="1"/>
            <a:r>
              <a:rPr lang="en-US" dirty="0" smtClean="0">
                <a:solidFill>
                  <a:schemeClr val="accent1"/>
                </a:solidFill>
                <a:effectLst/>
              </a:rPr>
              <a:t>For </a:t>
            </a:r>
            <a:r>
              <a:rPr lang="en-US" dirty="0">
                <a:solidFill>
                  <a:schemeClr val="accent1"/>
                </a:solidFill>
                <a:effectLst/>
              </a:rPr>
              <a:t>local schools to use in guided, instructional field trips to the </a:t>
            </a:r>
            <a:r>
              <a:rPr lang="en-US" dirty="0" smtClean="0">
                <a:solidFill>
                  <a:schemeClr val="accent1"/>
                </a:solidFill>
                <a:effectLst/>
              </a:rPr>
              <a:t>SNP </a:t>
            </a:r>
          </a:p>
          <a:p>
            <a:pPr lvl="1"/>
            <a:r>
              <a:rPr lang="en-US" dirty="0">
                <a:solidFill>
                  <a:schemeClr val="accent1"/>
                </a:solidFill>
                <a:effectLst/>
              </a:rPr>
              <a:t>F</a:t>
            </a:r>
            <a:r>
              <a:rPr lang="en-US" dirty="0" smtClean="0">
                <a:solidFill>
                  <a:schemeClr val="accent1"/>
                </a:solidFill>
                <a:effectLst/>
              </a:rPr>
              <a:t>ollow </a:t>
            </a:r>
            <a:r>
              <a:rPr lang="en-US" dirty="0">
                <a:solidFill>
                  <a:schemeClr val="accent1"/>
                </a:solidFill>
                <a:effectLst/>
              </a:rPr>
              <a:t>the SNP trail </a:t>
            </a:r>
            <a:r>
              <a:rPr lang="en-US" dirty="0" smtClean="0">
                <a:solidFill>
                  <a:schemeClr val="accent1"/>
                </a:solidFill>
                <a:effectLst/>
              </a:rPr>
              <a:t>systems</a:t>
            </a:r>
          </a:p>
          <a:p>
            <a:pPr lvl="1"/>
            <a:r>
              <a:rPr lang="en-US" dirty="0" smtClean="0">
                <a:solidFill>
                  <a:schemeClr val="accent1"/>
                </a:solidFill>
                <a:effectLst/>
              </a:rPr>
              <a:t>Age</a:t>
            </a:r>
            <a:r>
              <a:rPr lang="en-US" dirty="0">
                <a:solidFill>
                  <a:schemeClr val="accent1"/>
                </a:solidFill>
                <a:effectLst/>
              </a:rPr>
              <a:t>-appropriate information</a:t>
            </a:r>
            <a:r>
              <a:rPr lang="en-US" dirty="0" smtClean="0">
                <a:solidFill>
                  <a:schemeClr val="accent1"/>
                </a:solidFill>
                <a:effectLst/>
              </a:rPr>
              <a:t> with an example </a:t>
            </a:r>
            <a:r>
              <a:rPr lang="en-US" dirty="0">
                <a:solidFill>
                  <a:schemeClr val="accent1"/>
                </a:solidFill>
                <a:effectLst/>
              </a:rPr>
              <a:t>activity at designated </a:t>
            </a:r>
            <a:r>
              <a:rPr lang="en-US" dirty="0" smtClean="0">
                <a:solidFill>
                  <a:schemeClr val="accent1"/>
                </a:solidFill>
                <a:effectLst/>
              </a:rPr>
              <a:t>areas</a:t>
            </a:r>
          </a:p>
          <a:p>
            <a:pPr lvl="1"/>
            <a:r>
              <a:rPr lang="en-US" dirty="0" smtClean="0">
                <a:solidFill>
                  <a:schemeClr val="accent1"/>
                </a:solidFill>
                <a:effectLst/>
              </a:rPr>
              <a:t>Examples – Audubon Center of the North Woods and Camp Widjiwagon</a:t>
            </a:r>
          </a:p>
          <a:p>
            <a:pPr lvl="1">
              <a:buNone/>
            </a:pPr>
            <a:endParaRPr lang="en-US" dirty="0" smtClean="0">
              <a:solidFill>
                <a:schemeClr val="accent1"/>
              </a:solidFill>
              <a:effectLst/>
            </a:endParaRPr>
          </a:p>
          <a:p>
            <a:r>
              <a:rPr lang="en-US" b="1" dirty="0" smtClean="0">
                <a:solidFill>
                  <a:schemeClr val="accent1"/>
                </a:solidFill>
                <a:effectLst/>
              </a:rPr>
              <a:t>Contract temporary naturalist(s) from other local park districts </a:t>
            </a:r>
            <a:endParaRPr lang="en-US" b="1" dirty="0">
              <a:solidFill>
                <a:schemeClr val="accent1"/>
              </a:solidFill>
              <a:effectLst/>
            </a:endParaRPr>
          </a:p>
        </p:txBody>
      </p:sp>
      <p:pic>
        <p:nvPicPr>
          <p:cNvPr id="5" name="Picture 4"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7" y="613972"/>
            <a:ext cx="1026052" cy="13781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7" name="Title 1"/>
          <p:cNvSpPr txBox="1">
            <a:spLocks/>
          </p:cNvSpPr>
          <p:nvPr/>
        </p:nvSpPr>
        <p:spPr>
          <a:xfrm>
            <a:off x="832721" y="905628"/>
            <a:ext cx="9613861" cy="1080938"/>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Short-Term Recommendations</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8732559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for Creating Resilience at 			     Southwood Nature Preserve </a:t>
            </a:r>
            <a:endParaRPr lang="en-US" dirty="0"/>
          </a:p>
        </p:txBody>
      </p:sp>
      <p:sp>
        <p:nvSpPr>
          <p:cNvPr id="3" name="Content Placeholder 2"/>
          <p:cNvSpPr>
            <a:spLocks noGrp="1"/>
          </p:cNvSpPr>
          <p:nvPr>
            <p:ph idx="1"/>
          </p:nvPr>
        </p:nvSpPr>
        <p:spPr>
          <a:xfrm>
            <a:off x="1289069" y="2740098"/>
            <a:ext cx="9613861" cy="3599316"/>
          </a:xfrm>
        </p:spPr>
        <p:txBody>
          <a:bodyPr>
            <a:normAutofit/>
          </a:bodyPr>
          <a:lstStyle/>
          <a:p>
            <a:pPr marL="0" indent="0" algn="ctr">
              <a:buNone/>
            </a:pPr>
            <a:r>
              <a:rPr lang="en-US" sz="2800" dirty="0">
                <a:solidFill>
                  <a:schemeClr val="accent1"/>
                </a:solidFill>
                <a:effectLst/>
              </a:rPr>
              <a:t>Once these </a:t>
            </a:r>
            <a:r>
              <a:rPr lang="en-US" sz="2800" dirty="0" smtClean="0">
                <a:solidFill>
                  <a:schemeClr val="accent1"/>
                </a:solidFill>
                <a:effectLst/>
              </a:rPr>
              <a:t>small scope </a:t>
            </a:r>
            <a:r>
              <a:rPr lang="en-US" sz="2800" dirty="0">
                <a:solidFill>
                  <a:schemeClr val="accent1"/>
                </a:solidFill>
                <a:effectLst/>
              </a:rPr>
              <a:t>recommendations are met and implemented, we hope that the directors of the Southwood Nature Preserve continue to evaluate and address the park’s current status and its future capabilities in order to evolve with and sustain community resiliency.</a:t>
            </a:r>
          </a:p>
        </p:txBody>
      </p:sp>
      <p:pic>
        <p:nvPicPr>
          <p:cNvPr id="4" name="Picture 3"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7" y="613972"/>
            <a:ext cx="1026052" cy="13781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1206198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Long-Term Recommendations</a:t>
            </a:r>
            <a:endParaRPr lang="en-US" dirty="0"/>
          </a:p>
        </p:txBody>
      </p:sp>
      <p:sp>
        <p:nvSpPr>
          <p:cNvPr id="3" name="Content Placeholder 2"/>
          <p:cNvSpPr>
            <a:spLocks noGrp="1"/>
          </p:cNvSpPr>
          <p:nvPr>
            <p:ph idx="1"/>
          </p:nvPr>
        </p:nvSpPr>
        <p:spPr>
          <a:xfrm>
            <a:off x="680321" y="2336873"/>
            <a:ext cx="9622554" cy="1600127"/>
          </a:xfrm>
        </p:spPr>
        <p:txBody>
          <a:bodyPr>
            <a:normAutofit lnSpcReduction="10000"/>
          </a:bodyPr>
          <a:lstStyle/>
          <a:p>
            <a:r>
              <a:rPr lang="en-US" b="1" dirty="0" smtClean="0">
                <a:solidFill>
                  <a:schemeClr val="accent1"/>
                </a:solidFill>
                <a:effectLst/>
              </a:rPr>
              <a:t>Create nonformal education events </a:t>
            </a:r>
          </a:p>
          <a:p>
            <a:endParaRPr lang="en-US" dirty="0" smtClean="0">
              <a:solidFill>
                <a:schemeClr val="accent1"/>
              </a:solidFill>
              <a:effectLst/>
            </a:endParaRPr>
          </a:p>
          <a:p>
            <a:r>
              <a:rPr lang="en-US" b="1" dirty="0" smtClean="0">
                <a:solidFill>
                  <a:schemeClr val="accent1"/>
                </a:solidFill>
                <a:effectLst/>
              </a:rPr>
              <a:t>Hire Staff</a:t>
            </a:r>
          </a:p>
          <a:p>
            <a:pPr lvl="1"/>
            <a:r>
              <a:rPr lang="en-US" dirty="0" smtClean="0">
                <a:solidFill>
                  <a:schemeClr val="accent1"/>
                </a:solidFill>
                <a:effectLst/>
              </a:rPr>
              <a:t>Help with school and community events  </a:t>
            </a:r>
          </a:p>
          <a:p>
            <a:endParaRPr lang="en-US" dirty="0" smtClean="0"/>
          </a:p>
          <a:p>
            <a:endParaRPr lang="en-US" dirty="0"/>
          </a:p>
        </p:txBody>
      </p:sp>
      <p:pic>
        <p:nvPicPr>
          <p:cNvPr id="5" name="Picture 4"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6" y="613972"/>
            <a:ext cx="1026052" cy="137811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9" name="Picture 8"/>
          <p:cNvPicPr>
            <a:picLocks noChangeAspect="1"/>
          </p:cNvPicPr>
          <p:nvPr/>
        </p:nvPicPr>
        <p:blipFill>
          <a:blip r:embed="rId4"/>
          <a:srcRect t="26943" b="29303"/>
          <a:stretch>
            <a:fillRect/>
          </a:stretch>
        </p:blipFill>
        <p:spPr>
          <a:xfrm>
            <a:off x="0" y="4460465"/>
            <a:ext cx="12192000" cy="4000910"/>
          </a:xfrm>
          <a:prstGeom prst="rect">
            <a:avLst/>
          </a:prstGeom>
          <a:ln w="88900">
            <a:solidFill>
              <a:schemeClr val="bg1"/>
            </a:solidFill>
          </a:ln>
        </p:spPr>
      </p:pic>
      <p:sp>
        <p:nvSpPr>
          <p:cNvPr id="10" name="TextBox 9"/>
          <p:cNvSpPr txBox="1"/>
          <p:nvPr/>
        </p:nvSpPr>
        <p:spPr>
          <a:xfrm>
            <a:off x="8255000" y="6719500"/>
            <a:ext cx="3619500" cy="276999"/>
          </a:xfrm>
          <a:prstGeom prst="rect">
            <a:avLst/>
          </a:prstGeom>
          <a:noFill/>
        </p:spPr>
        <p:txBody>
          <a:bodyPr wrap="square" rtlCol="0">
            <a:spAutoFit/>
          </a:bodyPr>
          <a:lstStyle/>
          <a:p>
            <a:r>
              <a:rPr lang="en-US" sz="1200" dirty="0" smtClean="0">
                <a:solidFill>
                  <a:schemeClr val="accent1"/>
                </a:solidFill>
              </a:rPr>
              <a:t>Image from cmboviewfromthecape.blogspot.com</a:t>
            </a:r>
            <a:endParaRPr lang="en-US" sz="1200" dirty="0">
              <a:solidFill>
                <a:schemeClr val="accent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5642280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1"/>
          <p:cNvSpPr>
            <a:spLocks noGrp="1"/>
          </p:cNvSpPr>
          <p:nvPr>
            <p:ph type="title"/>
          </p:nvPr>
        </p:nvSpPr>
        <p:spPr/>
        <p:txBody>
          <a:bodyPr/>
          <a:lstStyle/>
          <a:p>
            <a:r>
              <a:rPr lang="en-US" dirty="0" smtClean="0"/>
              <a:t>Community Development: </a:t>
            </a:r>
            <a:br>
              <a:rPr lang="en-US" dirty="0" smtClean="0"/>
            </a:br>
            <a:r>
              <a:rPr lang="en-US" dirty="0" smtClean="0"/>
              <a:t>	Long-Term Recommendations</a:t>
            </a:r>
            <a:endParaRPr lang="en-US" dirty="0"/>
          </a:p>
        </p:txBody>
      </p:sp>
      <p:sp>
        <p:nvSpPr>
          <p:cNvPr id="3" name="Content Placeholder 2"/>
          <p:cNvSpPr>
            <a:spLocks noGrp="1"/>
          </p:cNvSpPr>
          <p:nvPr>
            <p:ph sz="half" idx="4294967295"/>
          </p:nvPr>
        </p:nvSpPr>
        <p:spPr>
          <a:xfrm>
            <a:off x="605656" y="2225675"/>
            <a:ext cx="10823891" cy="4202113"/>
          </a:xfrm>
        </p:spPr>
        <p:txBody>
          <a:bodyPr>
            <a:normAutofit/>
          </a:bodyPr>
          <a:lstStyle/>
          <a:p>
            <a:r>
              <a:rPr lang="en-US" sz="2400" b="1" dirty="0" smtClean="0">
                <a:solidFill>
                  <a:schemeClr val="accent1"/>
                </a:solidFill>
                <a:effectLst/>
              </a:rPr>
              <a:t>Expand partnerships</a:t>
            </a:r>
          </a:p>
          <a:p>
            <a:pPr lvl="1"/>
            <a:r>
              <a:rPr lang="en-US" sz="2000" dirty="0" smtClean="0">
                <a:solidFill>
                  <a:schemeClr val="accent1"/>
                </a:solidFill>
                <a:effectLst/>
              </a:rPr>
              <a:t>Increase schools’ use of the SNP</a:t>
            </a:r>
          </a:p>
          <a:p>
            <a:pPr lvl="1"/>
            <a:r>
              <a:rPr lang="en-US" sz="2000" dirty="0" smtClean="0">
                <a:solidFill>
                  <a:schemeClr val="accent1"/>
                </a:solidFill>
                <a:effectLst/>
              </a:rPr>
              <a:t>Incorporate other Park Districts </a:t>
            </a:r>
          </a:p>
          <a:p>
            <a:pPr lvl="1"/>
            <a:r>
              <a:rPr lang="en-US" sz="2000" dirty="0" smtClean="0">
                <a:solidFill>
                  <a:schemeClr val="accent1"/>
                </a:solidFill>
                <a:effectLst/>
              </a:rPr>
              <a:t>Collaborate with U of M Naturalist Program</a:t>
            </a:r>
          </a:p>
          <a:p>
            <a:r>
              <a:rPr lang="en-US" sz="2400" b="1" dirty="0" smtClean="0">
                <a:solidFill>
                  <a:schemeClr val="accent1"/>
                </a:solidFill>
                <a:effectLst/>
              </a:rPr>
              <a:t>Work with the North St. Paul Commissions </a:t>
            </a:r>
          </a:p>
          <a:p>
            <a:pPr lvl="1"/>
            <a:r>
              <a:rPr lang="en-US" sz="2000" dirty="0" smtClean="0">
                <a:solidFill>
                  <a:schemeClr val="accent1"/>
                </a:solidFill>
                <a:effectLst/>
              </a:rPr>
              <a:t>Create measurable objectives in context to the Parks and Recreation Department </a:t>
            </a:r>
            <a:endParaRPr lang="en-US" sz="2400" b="1" dirty="0" smtClean="0">
              <a:solidFill>
                <a:schemeClr val="accent1"/>
              </a:solidFill>
              <a:effectLst/>
            </a:endParaRPr>
          </a:p>
          <a:p>
            <a:r>
              <a:rPr lang="en-US" sz="2400" b="1" dirty="0" smtClean="0">
                <a:solidFill>
                  <a:schemeClr val="accent1"/>
                </a:solidFill>
                <a:effectLst/>
              </a:rPr>
              <a:t>Create an online presence</a:t>
            </a:r>
            <a:endParaRPr lang="en-US" sz="2000" dirty="0" smtClean="0">
              <a:solidFill>
                <a:schemeClr val="accent1"/>
              </a:solidFill>
              <a:effectLst/>
            </a:endParaRPr>
          </a:p>
          <a:p>
            <a:r>
              <a:rPr lang="en-US" sz="2400" b="1" dirty="0" smtClean="0">
                <a:solidFill>
                  <a:schemeClr val="accent1"/>
                </a:solidFill>
                <a:effectLst/>
              </a:rPr>
              <a:t>Neighbor outreach</a:t>
            </a:r>
          </a:p>
          <a:p>
            <a:pPr lvl="1"/>
            <a:r>
              <a:rPr lang="en-US" sz="2000" dirty="0" smtClean="0">
                <a:solidFill>
                  <a:schemeClr val="accent1"/>
                </a:solidFill>
                <a:effectLst/>
              </a:rPr>
              <a:t>Distribute survey to locals about knowledge and usage of the park</a:t>
            </a:r>
          </a:p>
          <a:p>
            <a:pPr lvl="1"/>
            <a:r>
              <a:rPr lang="en-US" sz="2000" dirty="0" smtClean="0">
                <a:solidFill>
                  <a:schemeClr val="accent1"/>
                </a:solidFill>
                <a:effectLst/>
              </a:rPr>
              <a:t>Offer mailing and “comments” sections at kiosk for visitors to voluntarily engage</a:t>
            </a:r>
          </a:p>
          <a:p>
            <a:endParaRPr lang="en-US" sz="2400" b="1" dirty="0" smtClean="0">
              <a:solidFill>
                <a:schemeClr val="accent1"/>
              </a:solidFill>
              <a:effectLst/>
            </a:endParaRPr>
          </a:p>
          <a:p>
            <a:endParaRPr lang="en-US" dirty="0" smtClean="0"/>
          </a:p>
          <a:p>
            <a:endParaRPr lang="en-US" dirty="0"/>
          </a:p>
        </p:txBody>
      </p:sp>
      <p:pic>
        <p:nvPicPr>
          <p:cNvPr id="6" name="Picture 5"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902711"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3764555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solidFill>
                  <a:schemeClr val="accent1"/>
                </a:solidFill>
                <a:effectLst/>
              </a:rPr>
              <a:t>Increase number of leisure structures</a:t>
            </a:r>
          </a:p>
          <a:p>
            <a:endParaRPr lang="en-US" sz="1600" b="1" dirty="0" smtClean="0">
              <a:solidFill>
                <a:schemeClr val="accent1"/>
              </a:solidFill>
              <a:effectLst/>
            </a:endParaRPr>
          </a:p>
          <a:p>
            <a:r>
              <a:rPr lang="en-US" b="1" dirty="0" smtClean="0">
                <a:solidFill>
                  <a:schemeClr val="accent1"/>
                </a:solidFill>
                <a:effectLst/>
              </a:rPr>
              <a:t>Assess seasonal recreation and trail maintenance </a:t>
            </a:r>
          </a:p>
          <a:p>
            <a:pPr marL="0" indent="0">
              <a:buNone/>
            </a:pPr>
            <a:endParaRPr lang="en-US" b="1" dirty="0"/>
          </a:p>
        </p:txBody>
      </p:sp>
      <p:pic>
        <p:nvPicPr>
          <p:cNvPr id="5" name="Picture 4"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6"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7" name="Title 1"/>
          <p:cNvSpPr>
            <a:spLocks noGrp="1"/>
          </p:cNvSpPr>
          <p:nvPr>
            <p:ph type="title"/>
          </p:nvPr>
        </p:nvSpPr>
        <p:spPr>
          <a:xfrm>
            <a:off x="680321" y="753228"/>
            <a:ext cx="9613861" cy="1080938"/>
          </a:xfrm>
        </p:spPr>
        <p:txBody>
          <a:bodyPr/>
          <a:lstStyle/>
          <a:p>
            <a:r>
              <a:rPr lang="en-US" dirty="0" smtClean="0"/>
              <a:t>Recreation: Long-Term Recommendations</a:t>
            </a:r>
            <a:endParaRPr lang="en-US" dirty="0"/>
          </a:p>
        </p:txBody>
      </p:sp>
      <p:pic>
        <p:nvPicPr>
          <p:cNvPr id="8" name="Picture 7"/>
          <p:cNvPicPr>
            <a:picLocks noChangeAspect="1"/>
          </p:cNvPicPr>
          <p:nvPr/>
        </p:nvPicPr>
        <p:blipFill>
          <a:blip r:embed="rId4"/>
          <a:stretch>
            <a:fillRect/>
          </a:stretch>
        </p:blipFill>
        <p:spPr>
          <a:xfrm>
            <a:off x="7000875" y="3764280"/>
            <a:ext cx="4730750" cy="2649220"/>
          </a:xfrm>
          <a:prstGeom prst="rect">
            <a:avLst/>
          </a:prstGeom>
        </p:spPr>
      </p:pic>
      <p:pic>
        <p:nvPicPr>
          <p:cNvPr id="10" name="Picture 9"/>
          <p:cNvPicPr>
            <a:picLocks noChangeAspect="1"/>
          </p:cNvPicPr>
          <p:nvPr/>
        </p:nvPicPr>
        <p:blipFill>
          <a:blip r:embed="rId5"/>
          <a:stretch>
            <a:fillRect/>
          </a:stretch>
        </p:blipFill>
        <p:spPr>
          <a:xfrm>
            <a:off x="531969" y="3762375"/>
            <a:ext cx="5564031" cy="2579688"/>
          </a:xfrm>
          <a:prstGeom prst="rect">
            <a:avLst/>
          </a:prstGeom>
        </p:spPr>
      </p:pic>
      <p:sp>
        <p:nvSpPr>
          <p:cNvPr id="12" name="TextBox 11"/>
          <p:cNvSpPr txBox="1"/>
          <p:nvPr/>
        </p:nvSpPr>
        <p:spPr>
          <a:xfrm>
            <a:off x="1778000" y="6295251"/>
            <a:ext cx="2428875" cy="276999"/>
          </a:xfrm>
          <a:prstGeom prst="rect">
            <a:avLst/>
          </a:prstGeom>
          <a:noFill/>
        </p:spPr>
        <p:txBody>
          <a:bodyPr wrap="square" rtlCol="0">
            <a:spAutoFit/>
          </a:bodyPr>
          <a:lstStyle/>
          <a:p>
            <a:r>
              <a:rPr lang="en-US" sz="1200" dirty="0" smtClean="0">
                <a:solidFill>
                  <a:schemeClr val="accent1"/>
                </a:solidFill>
              </a:rPr>
              <a:t>Image from abundantearth.com</a:t>
            </a:r>
            <a:endParaRPr lang="en-US" sz="1200" dirty="0">
              <a:solidFill>
                <a:schemeClr val="accent1"/>
              </a:solidFill>
            </a:endParaRPr>
          </a:p>
        </p:txBody>
      </p:sp>
      <p:sp>
        <p:nvSpPr>
          <p:cNvPr id="13" name="TextBox 12"/>
          <p:cNvSpPr txBox="1"/>
          <p:nvPr/>
        </p:nvSpPr>
        <p:spPr>
          <a:xfrm>
            <a:off x="8286750" y="6390501"/>
            <a:ext cx="3619500" cy="276999"/>
          </a:xfrm>
          <a:prstGeom prst="rect">
            <a:avLst/>
          </a:prstGeom>
          <a:noFill/>
        </p:spPr>
        <p:txBody>
          <a:bodyPr wrap="square" rtlCol="0">
            <a:spAutoFit/>
          </a:bodyPr>
          <a:lstStyle/>
          <a:p>
            <a:r>
              <a:rPr lang="en-US" sz="1200" dirty="0" smtClean="0">
                <a:solidFill>
                  <a:schemeClr val="accent1"/>
                </a:solidFill>
              </a:rPr>
              <a:t>Image from panoramio.com</a:t>
            </a:r>
            <a:endParaRPr lang="en-US" sz="1200" dirty="0">
              <a:solidFill>
                <a:schemeClr val="accent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311625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64868" y="2587045"/>
            <a:ext cx="6304404" cy="3599316"/>
          </a:xfrm>
        </p:spPr>
        <p:txBody>
          <a:bodyPr>
            <a:normAutofit/>
          </a:bodyPr>
          <a:lstStyle/>
          <a:p>
            <a:pPr>
              <a:spcAft>
                <a:spcPts val="600"/>
              </a:spcAft>
            </a:pPr>
            <a:r>
              <a:rPr lang="en-US" sz="2400" b="1" dirty="0" smtClean="0">
                <a:solidFill>
                  <a:schemeClr val="accent1"/>
                </a:solidFill>
                <a:effectLst/>
              </a:rPr>
              <a:t>Monitor the presence and disturbance of invasive species </a:t>
            </a:r>
          </a:p>
          <a:p>
            <a:pPr>
              <a:spcAft>
                <a:spcPts val="600"/>
              </a:spcAft>
            </a:pPr>
            <a:r>
              <a:rPr lang="en-US" sz="2400" b="1" dirty="0" smtClean="0">
                <a:solidFill>
                  <a:schemeClr val="accent1"/>
                </a:solidFill>
                <a:effectLst/>
              </a:rPr>
              <a:t>Monitor the water quality </a:t>
            </a:r>
          </a:p>
          <a:p>
            <a:pPr>
              <a:spcAft>
                <a:spcPts val="600"/>
              </a:spcAft>
            </a:pPr>
            <a:r>
              <a:rPr lang="en-US" sz="2400" b="1" dirty="0" smtClean="0">
                <a:solidFill>
                  <a:schemeClr val="accent1"/>
                </a:solidFill>
                <a:effectLst/>
              </a:rPr>
              <a:t>Address and implement pet policy </a:t>
            </a:r>
          </a:p>
          <a:p>
            <a:pPr>
              <a:spcAft>
                <a:spcPts val="600"/>
              </a:spcAft>
            </a:pPr>
            <a:r>
              <a:rPr lang="en-US" sz="2400" b="1" dirty="0" smtClean="0">
                <a:solidFill>
                  <a:schemeClr val="accent1"/>
                </a:solidFill>
                <a:effectLst/>
              </a:rPr>
              <a:t>Build more trash and recycling receptacles</a:t>
            </a:r>
          </a:p>
          <a:p>
            <a:pPr>
              <a:spcAft>
                <a:spcPts val="600"/>
              </a:spcAft>
            </a:pPr>
            <a:r>
              <a:rPr lang="en-US" sz="2400" b="1" dirty="0" smtClean="0">
                <a:solidFill>
                  <a:schemeClr val="accent1"/>
                </a:solidFill>
                <a:effectLst/>
              </a:rPr>
              <a:t>Construct feeders for wildlife </a:t>
            </a:r>
          </a:p>
          <a:p>
            <a:pPr>
              <a:spcAft>
                <a:spcPts val="600"/>
              </a:spcAft>
            </a:pPr>
            <a:endParaRPr lang="en-US" sz="2400" b="1" dirty="0" smtClean="0"/>
          </a:p>
          <a:p>
            <a:pPr>
              <a:spcAft>
                <a:spcPts val="600"/>
              </a:spcAft>
            </a:pPr>
            <a:endParaRPr lang="en-US" sz="2400" b="1" dirty="0"/>
          </a:p>
        </p:txBody>
      </p:sp>
      <p:pic>
        <p:nvPicPr>
          <p:cNvPr id="6" name="Picture 5"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6"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8" name="Title 1"/>
          <p:cNvSpPr>
            <a:spLocks noGrp="1"/>
          </p:cNvSpPr>
          <p:nvPr>
            <p:ph type="title"/>
          </p:nvPr>
        </p:nvSpPr>
        <p:spPr>
          <a:xfrm>
            <a:off x="680321" y="753228"/>
            <a:ext cx="9613861" cy="1080938"/>
          </a:xfrm>
        </p:spPr>
        <p:txBody>
          <a:bodyPr/>
          <a:lstStyle/>
          <a:p>
            <a:r>
              <a:rPr lang="en-US" dirty="0" smtClean="0"/>
              <a:t>Environment: Long-Term Recommendations</a:t>
            </a:r>
            <a:endParaRPr lang="en-US" dirty="0"/>
          </a:p>
        </p:txBody>
      </p:sp>
      <p:pic>
        <p:nvPicPr>
          <p:cNvPr id="11" name="Picture 10"/>
          <p:cNvPicPr>
            <a:picLocks noChangeAspect="1"/>
          </p:cNvPicPr>
          <p:nvPr/>
        </p:nvPicPr>
        <p:blipFill>
          <a:blip r:embed="rId4"/>
          <a:stretch>
            <a:fillRect/>
          </a:stretch>
        </p:blipFill>
        <p:spPr>
          <a:xfrm>
            <a:off x="7080251" y="2397124"/>
            <a:ext cx="3575050" cy="3925873"/>
          </a:xfrm>
          <a:prstGeom prst="rect">
            <a:avLst/>
          </a:prstGeom>
        </p:spPr>
      </p:pic>
      <p:sp>
        <p:nvSpPr>
          <p:cNvPr id="12" name="TextBox 11"/>
          <p:cNvSpPr txBox="1"/>
          <p:nvPr/>
        </p:nvSpPr>
        <p:spPr>
          <a:xfrm>
            <a:off x="7604125" y="6311126"/>
            <a:ext cx="2428875" cy="276999"/>
          </a:xfrm>
          <a:prstGeom prst="rect">
            <a:avLst/>
          </a:prstGeom>
          <a:noFill/>
        </p:spPr>
        <p:txBody>
          <a:bodyPr wrap="square" rtlCol="0">
            <a:spAutoFit/>
          </a:bodyPr>
          <a:lstStyle/>
          <a:p>
            <a:r>
              <a:rPr lang="en-US" sz="1200" dirty="0" smtClean="0">
                <a:solidFill>
                  <a:schemeClr val="accent1"/>
                </a:solidFill>
              </a:rPr>
              <a:t>Image from duncraft.com</a:t>
            </a:r>
            <a:endParaRPr lang="en-US" sz="1200" dirty="0">
              <a:solidFill>
                <a:schemeClr val="accent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90532547"/>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p:nvPr/>
        </p:nvSpPr>
        <p:spPr>
          <a:xfrm>
            <a:off x="635000" y="5078710"/>
            <a:ext cx="6096000" cy="923330"/>
          </a:xfrm>
          <a:prstGeom prst="rect">
            <a:avLst/>
          </a:prstGeom>
        </p:spPr>
        <p:txBody>
          <a:bodyPr>
            <a:spAutoFit/>
          </a:bodyPr>
          <a:lstStyle/>
          <a:p>
            <a:r>
              <a:rPr lang="en-US" dirty="0" smtClean="0">
                <a:solidFill>
                  <a:srgbClr val="000000"/>
                </a:solidFill>
              </a:rPr>
              <a:t>“Never doubt that a small group of thoughtful, committed citizens can change the world. Indeed, it is the only thing that ever has.” –Margaret Mead</a:t>
            </a:r>
            <a:endParaRPr lang="en-US" dirty="0">
              <a:solidFill>
                <a:srgbClr val="000000"/>
              </a:solidFill>
            </a:endParaRPr>
          </a:p>
        </p:txBody>
      </p:sp>
      <p:sp>
        <p:nvSpPr>
          <p:cNvPr id="10" name="Rectangle 9"/>
          <p:cNvSpPr/>
          <p:nvPr/>
        </p:nvSpPr>
        <p:spPr>
          <a:xfrm>
            <a:off x="4984750" y="2828835"/>
            <a:ext cx="6096000" cy="1200329"/>
          </a:xfrm>
          <a:prstGeom prst="rect">
            <a:avLst/>
          </a:prstGeom>
        </p:spPr>
        <p:txBody>
          <a:bodyPr>
            <a:spAutoFit/>
          </a:bodyPr>
          <a:lstStyle/>
          <a:p>
            <a:r>
              <a:rPr lang="en-US" dirty="0" smtClean="0">
                <a:solidFill>
                  <a:srgbClr val="000000"/>
                </a:solidFill>
              </a:rPr>
              <a:t>“People underestimate their capacity for change There is never a right time to do a difficult thing. A leader’s job is to help people have a vision of their potential.” – John Porter</a:t>
            </a:r>
            <a:endParaRPr lang="en-US" dirty="0" smtClean="0">
              <a:solidFill>
                <a:srgbClr val="000000"/>
              </a:solidFill>
              <a:hlinkClick r:id="rId3"/>
            </a:endParaRPr>
          </a:p>
        </p:txBody>
      </p:sp>
      <p:pic>
        <p:nvPicPr>
          <p:cNvPr id="15" name="Picture 14"/>
          <p:cNvPicPr>
            <a:picLocks noChangeAspect="1"/>
          </p:cNvPicPr>
          <p:nvPr/>
        </p:nvPicPr>
        <p:blipFill>
          <a:blip r:embed="rId4"/>
          <a:stretch>
            <a:fillRect/>
          </a:stretch>
        </p:blipFill>
        <p:spPr>
          <a:xfrm>
            <a:off x="0" y="-2286000"/>
            <a:ext cx="12192000" cy="9144000"/>
          </a:xfrm>
          <a:prstGeom prst="rect">
            <a:avLst/>
          </a:prstGeom>
        </p:spPr>
      </p:pic>
      <p:sp>
        <p:nvSpPr>
          <p:cNvPr id="12" name="TextBox 11"/>
          <p:cNvSpPr txBox="1"/>
          <p:nvPr/>
        </p:nvSpPr>
        <p:spPr>
          <a:xfrm>
            <a:off x="0" y="-939969"/>
            <a:ext cx="12192000" cy="8833187"/>
          </a:xfrm>
          <a:prstGeom prst="rect">
            <a:avLst/>
          </a:prstGeom>
          <a:solidFill>
            <a:schemeClr val="tx1">
              <a:alpha val="41000"/>
            </a:schemeClr>
          </a:solidFill>
        </p:spPr>
        <p:txBody>
          <a:bodyPr wrap="square" rtlCol="0" anchor="ctr">
            <a:spAutoFit/>
          </a:bodyPr>
          <a:lstStyle/>
          <a:p>
            <a:pPr algn="ctr"/>
            <a:endParaRPr lang="en-US" sz="5400" b="1" dirty="0" smtClean="0">
              <a:solidFill>
                <a:srgbClr val="000000"/>
              </a:solidFill>
            </a:endParaRPr>
          </a:p>
          <a:p>
            <a:pPr algn="ctr"/>
            <a:endParaRPr lang="en-US" sz="5400" b="1" dirty="0" smtClean="0">
              <a:solidFill>
                <a:srgbClr val="000000"/>
              </a:solidFill>
            </a:endParaRPr>
          </a:p>
          <a:p>
            <a:pPr algn="ctr"/>
            <a:r>
              <a:rPr lang="en-US" sz="5400" b="1" dirty="0" smtClean="0">
                <a:ln w="6350">
                  <a:solidFill>
                    <a:schemeClr val="tx1"/>
                  </a:solidFill>
                </a:ln>
                <a:solidFill>
                  <a:srgbClr val="000000"/>
                </a:solidFill>
              </a:rPr>
              <a:t>“Come forth into the light of things, let nature be your teacher.” </a:t>
            </a:r>
          </a:p>
          <a:p>
            <a:pPr algn="ctr"/>
            <a:r>
              <a:rPr lang="en-US" sz="2800" b="1" dirty="0" smtClean="0">
                <a:ln w="6350">
                  <a:noFill/>
                </a:ln>
                <a:solidFill>
                  <a:srgbClr val="000000"/>
                </a:solidFill>
              </a:rPr>
              <a:t>											-William Wordsworth</a:t>
            </a:r>
          </a:p>
          <a:p>
            <a:pPr algn="ctr"/>
            <a:endParaRPr lang="en-US" sz="5400" dirty="0" smtClean="0">
              <a:solidFill>
                <a:srgbClr val="000000"/>
              </a:solidFill>
            </a:endParaRPr>
          </a:p>
          <a:p>
            <a:pPr algn="ctr"/>
            <a:endParaRPr lang="en-US" sz="5400" dirty="0" smtClean="0">
              <a:solidFill>
                <a:srgbClr val="000000"/>
              </a:solidFill>
            </a:endParaRPr>
          </a:p>
          <a:p>
            <a:pPr algn="ctr"/>
            <a:endParaRPr lang="en-US" sz="5400" dirty="0" smtClean="0">
              <a:solidFill>
                <a:srgbClr val="000000"/>
              </a:solidFill>
            </a:endParaRPr>
          </a:p>
          <a:p>
            <a:pPr algn="ctr"/>
            <a:endParaRPr lang="en-US" sz="5400" dirty="0" smtClean="0">
              <a:solidFill>
                <a:srgbClr val="000000"/>
              </a:solidFill>
            </a:endParaRPr>
          </a:p>
          <a:p>
            <a:pPr algn="ctr"/>
            <a:endParaRPr lang="en-US" sz="5400" dirty="0" smtClean="0">
              <a:solidFill>
                <a:srgbClr val="000000"/>
              </a:solidFill>
            </a:endParaRPr>
          </a:p>
          <a:p>
            <a:pPr algn="ctr"/>
            <a:endParaRPr lang="en-US" sz="5400" dirty="0">
              <a:solidFill>
                <a:srgbClr val="000000"/>
              </a:solidFill>
            </a:endParaRPr>
          </a:p>
        </p:txBody>
      </p:sp>
      <p:sp>
        <p:nvSpPr>
          <p:cNvPr id="16" name="TextBox 15"/>
          <p:cNvSpPr txBox="1"/>
          <p:nvPr/>
        </p:nvSpPr>
        <p:spPr>
          <a:xfrm>
            <a:off x="8820982" y="6581001"/>
            <a:ext cx="2196268" cy="276999"/>
          </a:xfrm>
          <a:prstGeom prst="rect">
            <a:avLst/>
          </a:prstGeom>
          <a:noFill/>
        </p:spPr>
        <p:txBody>
          <a:bodyPr wrap="square" rtlCol="0">
            <a:spAutoFit/>
          </a:bodyPr>
          <a:lstStyle/>
          <a:p>
            <a:r>
              <a:rPr lang="en-US" sz="1200" dirty="0" smtClean="0">
                <a:solidFill>
                  <a:schemeClr val="accent1"/>
                </a:solidFill>
              </a:rPr>
              <a:t>Image from parkreports.com</a:t>
            </a:r>
            <a:endParaRPr lang="en-US" sz="1200" dirty="0">
              <a:solidFill>
                <a:schemeClr val="accent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0488765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6"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3" name="Picture 12"/>
          <p:cNvPicPr>
            <a:picLocks noChangeAspect="1"/>
          </p:cNvPicPr>
          <p:nvPr/>
        </p:nvPicPr>
        <p:blipFill>
          <a:blip r:embed="rId4"/>
          <a:srcRect b="15625"/>
          <a:stretch>
            <a:fillRect/>
          </a:stretch>
        </p:blipFill>
        <p:spPr>
          <a:xfrm>
            <a:off x="-119586" y="0"/>
            <a:ext cx="12406835" cy="3429000"/>
          </a:xfrm>
          <a:prstGeom prst="rect">
            <a:avLst/>
          </a:prstGeom>
        </p:spPr>
      </p:pic>
      <p:sp>
        <p:nvSpPr>
          <p:cNvPr id="14" name="Title 1"/>
          <p:cNvSpPr txBox="1">
            <a:spLocks/>
          </p:cNvSpPr>
          <p:nvPr/>
        </p:nvSpPr>
        <p:spPr>
          <a:xfrm>
            <a:off x="0" y="3509827"/>
            <a:ext cx="12192000" cy="1117600"/>
          </a:xfrm>
          <a:prstGeom prst="rect">
            <a:avLst/>
          </a:prstGeom>
          <a:solidFill>
            <a:schemeClr val="bg1">
              <a:lumMod val="20000"/>
              <a:lumOff val="80000"/>
            </a:schemeClr>
          </a:solidFill>
        </p:spPr>
        <p:txBody>
          <a:bodyPr vert="horz" lIns="91440" tIns="45720" rIns="91440" bIns="4572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chemeClr val="accent1">
                    <a:lumMod val="75000"/>
                    <a:lumOff val="25000"/>
                  </a:schemeClr>
                </a:solidFill>
                <a:effectLst/>
                <a:uLnTx/>
                <a:uFillTx/>
                <a:latin typeface="Century Gothic"/>
                <a:ea typeface="+mj-ea"/>
                <a:cs typeface="Century Gothic"/>
              </a:rPr>
              <a:t>Thank You!</a:t>
            </a:r>
            <a:endParaRPr kumimoji="0" lang="en-US" sz="6000" b="1" i="0" u="none" strike="noStrike" kern="1200" cap="none" spc="0" normalizeH="0" baseline="0" noProof="0" dirty="0">
              <a:ln>
                <a:noFill/>
              </a:ln>
              <a:solidFill>
                <a:schemeClr val="accent1">
                  <a:lumMod val="75000"/>
                  <a:lumOff val="25000"/>
                </a:schemeClr>
              </a:solidFill>
              <a:effectLst/>
              <a:uLnTx/>
              <a:uFillTx/>
              <a:latin typeface="+mj-lt"/>
              <a:ea typeface="+mj-ea"/>
              <a:cs typeface="+mj-cs"/>
            </a:endParaRPr>
          </a:p>
        </p:txBody>
      </p:sp>
      <p:pic>
        <p:nvPicPr>
          <p:cNvPr id="17" name="Picture 16"/>
          <p:cNvPicPr>
            <a:picLocks noChangeAspect="1"/>
          </p:cNvPicPr>
          <p:nvPr/>
        </p:nvPicPr>
        <p:blipFill>
          <a:blip r:embed="rId5"/>
          <a:srcRect r="34551" b="46836"/>
          <a:stretch>
            <a:fillRect/>
          </a:stretch>
        </p:blipFill>
        <p:spPr>
          <a:xfrm>
            <a:off x="481035" y="4803271"/>
            <a:ext cx="7138658" cy="1920021"/>
          </a:xfrm>
          <a:prstGeom prst="rect">
            <a:avLst/>
          </a:prstGeom>
        </p:spPr>
      </p:pic>
      <p:pic>
        <p:nvPicPr>
          <p:cNvPr id="18" name="Picture 17"/>
          <p:cNvPicPr>
            <a:picLocks noChangeAspect="1"/>
          </p:cNvPicPr>
          <p:nvPr/>
        </p:nvPicPr>
        <p:blipFill>
          <a:blip r:embed="rId6"/>
          <a:stretch>
            <a:fillRect/>
          </a:stretch>
        </p:blipFill>
        <p:spPr>
          <a:xfrm>
            <a:off x="8677990" y="4583275"/>
            <a:ext cx="3032967" cy="2274725"/>
          </a:xfrm>
          <a:prstGeom prst="rect">
            <a:avLst/>
          </a:prstGeom>
        </p:spPr>
      </p:pic>
      <p:sp>
        <p:nvSpPr>
          <p:cNvPr id="19" name="TextBox 18"/>
          <p:cNvSpPr txBox="1"/>
          <p:nvPr/>
        </p:nvSpPr>
        <p:spPr>
          <a:xfrm>
            <a:off x="9995732" y="6581001"/>
            <a:ext cx="2196268" cy="276999"/>
          </a:xfrm>
          <a:prstGeom prst="rect">
            <a:avLst/>
          </a:prstGeom>
          <a:noFill/>
        </p:spPr>
        <p:txBody>
          <a:bodyPr wrap="square" rtlCol="0">
            <a:spAutoFit/>
          </a:bodyPr>
          <a:lstStyle/>
          <a:p>
            <a:r>
              <a:rPr lang="en-US" sz="1200" dirty="0" smtClean="0">
                <a:solidFill>
                  <a:schemeClr val="accent1"/>
                </a:solidFill>
              </a:rPr>
              <a:t>Image from d.umn.edu</a:t>
            </a:r>
            <a:endParaRPr lang="en-US" sz="1200" dirty="0">
              <a:solidFill>
                <a:schemeClr val="accent1"/>
              </a:solidFill>
            </a:endParaRPr>
          </a:p>
        </p:txBody>
      </p:sp>
      <p:sp>
        <p:nvSpPr>
          <p:cNvPr id="20" name="TextBox 19"/>
          <p:cNvSpPr txBox="1"/>
          <p:nvPr/>
        </p:nvSpPr>
        <p:spPr>
          <a:xfrm>
            <a:off x="2586157" y="6661768"/>
            <a:ext cx="2196268" cy="276999"/>
          </a:xfrm>
          <a:prstGeom prst="rect">
            <a:avLst/>
          </a:prstGeom>
          <a:noFill/>
        </p:spPr>
        <p:txBody>
          <a:bodyPr wrap="square" rtlCol="0">
            <a:spAutoFit/>
          </a:bodyPr>
          <a:lstStyle/>
          <a:p>
            <a:r>
              <a:rPr lang="en-US" sz="1200" dirty="0" smtClean="0">
                <a:solidFill>
                  <a:schemeClr val="accent1"/>
                </a:solidFill>
              </a:rPr>
              <a:t>Image from rcp.umn.edu</a:t>
            </a:r>
            <a:endParaRPr lang="en-US" sz="1200" dirty="0">
              <a:solidFill>
                <a:schemeClr val="accent1"/>
              </a:solidFill>
            </a:endParaRPr>
          </a:p>
        </p:txBody>
      </p:sp>
      <p:sp>
        <p:nvSpPr>
          <p:cNvPr id="21" name="TextBox 20"/>
          <p:cNvSpPr txBox="1"/>
          <p:nvPr/>
        </p:nvSpPr>
        <p:spPr>
          <a:xfrm>
            <a:off x="10193862" y="3152001"/>
            <a:ext cx="1998138" cy="276999"/>
          </a:xfrm>
          <a:prstGeom prst="rect">
            <a:avLst/>
          </a:prstGeom>
          <a:noFill/>
        </p:spPr>
        <p:txBody>
          <a:bodyPr wrap="square" rtlCol="0">
            <a:spAutoFit/>
          </a:bodyPr>
          <a:lstStyle/>
          <a:p>
            <a:r>
              <a:rPr lang="en-US" sz="1200" dirty="0" smtClean="0">
                <a:solidFill>
                  <a:srgbClr val="000000"/>
                </a:solidFill>
              </a:rPr>
              <a:t>Image from rcp.umn.edu</a:t>
            </a:r>
            <a:endParaRPr lang="en-US" sz="1200" dirty="0">
              <a:solidFill>
                <a:srgbClr val="000000"/>
              </a:solidFill>
            </a:endParaRPr>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p:txBody>
          <a:bodyPr/>
          <a:lstStyle/>
          <a:p>
            <a:endParaRPr lang="en-US" dirty="0"/>
          </a:p>
        </p:txBody>
      </p:sp>
      <p:sp>
        <p:nvSpPr>
          <p:cNvPr id="5" name="Text Placeholder 4"/>
          <p:cNvSpPr>
            <a:spLocks noGrp="1"/>
          </p:cNvSpPr>
          <p:nvPr>
            <p:ph type="body" sz="quarter" idx="3"/>
          </p:nvPr>
        </p:nvSpPr>
        <p:spPr/>
        <p:txBody>
          <a:bodyPr/>
          <a:lstStyle/>
          <a:p>
            <a:endParaRPr lang="en-US" dirty="0"/>
          </a:p>
        </p:txBody>
      </p:sp>
      <p:pic>
        <p:nvPicPr>
          <p:cNvPr id="13" name="P 1"/>
          <p:cNvPicPr/>
          <p:nvPr/>
        </p:nvPicPr>
        <p:blipFill>
          <a:blip r:embed="rId3"/>
          <a:srcRect l="31560" t="7011" r="3259"/>
          <a:stretch>
            <a:fillRect/>
          </a:stretch>
        </p:blipFill>
        <p:spPr bwMode="auto">
          <a:xfrm>
            <a:off x="3776135" y="575739"/>
            <a:ext cx="8415865" cy="5994400"/>
          </a:xfrm>
          <a:prstGeom prst="rect">
            <a:avLst/>
          </a:prstGeom>
          <a:noFill/>
          <a:ln w="9525">
            <a:noFill/>
            <a:miter lim="800000"/>
            <a:headEnd/>
            <a:tailEnd/>
          </a:ln>
        </p:spPr>
      </p:pic>
      <p:pic>
        <p:nvPicPr>
          <p:cNvPr id="12" name="Picture 11"/>
          <p:cNvPicPr>
            <a:picLocks noChangeAspect="1"/>
          </p:cNvPicPr>
          <p:nvPr/>
        </p:nvPicPr>
        <p:blipFill>
          <a:blip r:embed="rId4"/>
          <a:srcRect b="2980"/>
          <a:stretch>
            <a:fillRect/>
          </a:stretch>
        </p:blipFill>
        <p:spPr>
          <a:xfrm>
            <a:off x="0" y="0"/>
            <a:ext cx="5367867" cy="3533589"/>
          </a:xfrm>
          <a:prstGeom prst="rect">
            <a:avLst/>
          </a:prstGeom>
        </p:spPr>
      </p:pic>
      <p:cxnSp>
        <p:nvCxnSpPr>
          <p:cNvPr id="21" name="Curved Connector 20"/>
          <p:cNvCxnSpPr/>
          <p:nvPr/>
        </p:nvCxnSpPr>
        <p:spPr>
          <a:xfrm>
            <a:off x="3691467" y="1574800"/>
            <a:ext cx="7230533" cy="541867"/>
          </a:xfrm>
          <a:prstGeom prst="curvedConnector3">
            <a:avLst>
              <a:gd name="adj1" fmla="val 50000"/>
            </a:avLst>
          </a:prstGeom>
          <a:ln w="127000">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9414933" y="6581001"/>
            <a:ext cx="2472263" cy="276999"/>
          </a:xfrm>
          <a:prstGeom prst="rect">
            <a:avLst/>
          </a:prstGeom>
          <a:noFill/>
        </p:spPr>
        <p:txBody>
          <a:bodyPr wrap="square" rtlCol="0">
            <a:spAutoFit/>
          </a:bodyPr>
          <a:lstStyle/>
          <a:p>
            <a:r>
              <a:rPr lang="en-US" sz="1200" dirty="0" smtClean="0">
                <a:solidFill>
                  <a:srgbClr val="000000"/>
                </a:solidFill>
              </a:rPr>
              <a:t>Image from google.maps.com</a:t>
            </a:r>
            <a:endParaRPr lang="en-US" sz="1200" dirty="0">
              <a:solidFill>
                <a:srgbClr val="000000"/>
              </a:solidFill>
            </a:endParaRPr>
          </a:p>
        </p:txBody>
      </p:sp>
      <p:sp>
        <p:nvSpPr>
          <p:cNvPr id="26" name="TextBox 25"/>
          <p:cNvSpPr txBox="1"/>
          <p:nvPr/>
        </p:nvSpPr>
        <p:spPr>
          <a:xfrm>
            <a:off x="0" y="3429000"/>
            <a:ext cx="5367867" cy="523220"/>
          </a:xfrm>
          <a:prstGeom prst="rect">
            <a:avLst/>
          </a:prstGeom>
          <a:solidFill>
            <a:schemeClr val="tx1"/>
          </a:solidFill>
        </p:spPr>
        <p:txBody>
          <a:bodyPr wrap="square" rtlCol="0">
            <a:spAutoFit/>
          </a:bodyPr>
          <a:lstStyle/>
          <a:p>
            <a:pPr algn="ctr"/>
            <a:r>
              <a:rPr lang="en-US" sz="2800" dirty="0" smtClean="0">
                <a:solidFill>
                  <a:srgbClr val="404040"/>
                </a:solidFill>
              </a:rPr>
              <a:t>2013-2014 Community Partner</a:t>
            </a:r>
            <a:endParaRPr lang="en-US" sz="2800" dirty="0">
              <a:solidFill>
                <a:srgbClr val="404040"/>
              </a:solidFill>
            </a:endParaRPr>
          </a:p>
        </p:txBody>
      </p:sp>
      <p:sp>
        <p:nvSpPr>
          <p:cNvPr id="9" name="TextBox 8"/>
          <p:cNvSpPr txBox="1"/>
          <p:nvPr/>
        </p:nvSpPr>
        <p:spPr>
          <a:xfrm>
            <a:off x="0" y="0"/>
            <a:ext cx="1998138" cy="276999"/>
          </a:xfrm>
          <a:prstGeom prst="rect">
            <a:avLst/>
          </a:prstGeom>
          <a:noFill/>
        </p:spPr>
        <p:txBody>
          <a:bodyPr wrap="square" rtlCol="0">
            <a:spAutoFit/>
          </a:bodyPr>
          <a:lstStyle/>
          <a:p>
            <a:r>
              <a:rPr lang="en-US" sz="1200" dirty="0" smtClean="0">
                <a:solidFill>
                  <a:srgbClr val="000000"/>
                </a:solidFill>
              </a:rPr>
              <a:t>Image from rcp.umn.edu</a:t>
            </a:r>
            <a:endParaRPr lang="en-US" sz="1200" dirty="0">
              <a:solidFill>
                <a:srgbClr val="000000"/>
              </a:solidFill>
            </a:endParaRPr>
          </a:p>
        </p:txBody>
      </p:sp>
      <p:sp>
        <p:nvSpPr>
          <p:cNvPr id="27" name="TextBox 26"/>
          <p:cNvSpPr txBox="1"/>
          <p:nvPr/>
        </p:nvSpPr>
        <p:spPr>
          <a:xfrm>
            <a:off x="1" y="4910660"/>
            <a:ext cx="12192000" cy="1246495"/>
          </a:xfrm>
          <a:prstGeom prst="rect">
            <a:avLst/>
          </a:prstGeom>
          <a:solidFill>
            <a:schemeClr val="bg1">
              <a:lumMod val="20000"/>
              <a:lumOff val="80000"/>
            </a:schemeClr>
          </a:solidFill>
        </p:spPr>
        <p:txBody>
          <a:bodyPr wrap="square" rtlCol="0">
            <a:spAutoFit/>
          </a:bodyPr>
          <a:lstStyle/>
          <a:p>
            <a:pPr algn="ctr"/>
            <a:r>
              <a:rPr lang="en-US" sz="7500" dirty="0" smtClean="0">
                <a:solidFill>
                  <a:schemeClr val="bg1"/>
                </a:solidFill>
              </a:rPr>
              <a:t>North Saint Paul</a:t>
            </a:r>
            <a:endParaRPr lang="en-US" sz="7500" dirty="0">
              <a:solidFill>
                <a:schemeClr val="bg1"/>
              </a:solidFill>
            </a:endParaRPr>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rcRect b="15625"/>
          <a:stretch>
            <a:fillRect/>
          </a:stretch>
        </p:blipFill>
        <p:spPr>
          <a:xfrm>
            <a:off x="-119586" y="0"/>
            <a:ext cx="12406835" cy="3429000"/>
          </a:xfrm>
          <a:prstGeom prst="rect">
            <a:avLst/>
          </a:prstGeom>
        </p:spPr>
      </p:pic>
      <p:sp>
        <p:nvSpPr>
          <p:cNvPr id="2" name="Title 1"/>
          <p:cNvSpPr>
            <a:spLocks noGrp="1"/>
          </p:cNvSpPr>
          <p:nvPr>
            <p:ph type="title" idx="4294967295"/>
          </p:nvPr>
        </p:nvSpPr>
        <p:spPr>
          <a:xfrm>
            <a:off x="0" y="3471339"/>
            <a:ext cx="12192000" cy="1117600"/>
          </a:xfrm>
          <a:solidFill>
            <a:schemeClr val="bg1">
              <a:lumMod val="20000"/>
              <a:lumOff val="80000"/>
            </a:schemeClr>
          </a:solidFill>
        </p:spPr>
        <p:txBody>
          <a:bodyPr>
            <a:noAutofit/>
          </a:bodyPr>
          <a:lstStyle/>
          <a:p>
            <a:pPr algn="ctr"/>
            <a:r>
              <a:rPr lang="en-US" sz="6000" b="1" dirty="0" smtClean="0">
                <a:solidFill>
                  <a:schemeClr val="accent1">
                    <a:lumMod val="75000"/>
                    <a:lumOff val="25000"/>
                  </a:schemeClr>
                </a:solidFill>
                <a:latin typeface="Century Gothic"/>
                <a:cs typeface="Century Gothic"/>
              </a:rPr>
              <a:t/>
            </a:r>
            <a:br>
              <a:rPr lang="en-US" sz="6000" b="1" dirty="0" smtClean="0">
                <a:solidFill>
                  <a:schemeClr val="accent1">
                    <a:lumMod val="75000"/>
                    <a:lumOff val="25000"/>
                  </a:schemeClr>
                </a:solidFill>
                <a:latin typeface="Century Gothic"/>
                <a:cs typeface="Century Gothic"/>
              </a:rPr>
            </a:br>
            <a:r>
              <a:rPr lang="en-US" sz="6000" b="1" dirty="0" smtClean="0">
                <a:solidFill>
                  <a:schemeClr val="accent1">
                    <a:lumMod val="75000"/>
                    <a:lumOff val="25000"/>
                  </a:schemeClr>
                </a:solidFill>
                <a:cs typeface="Century Gothic"/>
              </a:rPr>
              <a:t>Southwood </a:t>
            </a:r>
            <a:r>
              <a:rPr lang="en-US" sz="6000" b="1" dirty="0">
                <a:solidFill>
                  <a:schemeClr val="accent1">
                    <a:lumMod val="75000"/>
                    <a:lumOff val="25000"/>
                  </a:schemeClr>
                </a:solidFill>
                <a:cs typeface="Century Gothic"/>
              </a:rPr>
              <a:t>Nature</a:t>
            </a:r>
            <a:r>
              <a:rPr lang="en-US" sz="6000" b="1" dirty="0" smtClean="0">
                <a:solidFill>
                  <a:schemeClr val="accent1">
                    <a:lumMod val="75000"/>
                    <a:lumOff val="25000"/>
                  </a:schemeClr>
                </a:solidFill>
                <a:cs typeface="Century Gothic"/>
              </a:rPr>
              <a:t> Preserve</a:t>
            </a:r>
            <a:r>
              <a:rPr lang="en-US" sz="6000" b="1" dirty="0">
                <a:solidFill>
                  <a:schemeClr val="accent1">
                    <a:lumMod val="75000"/>
                    <a:lumOff val="25000"/>
                  </a:schemeClr>
                </a:solidFill>
                <a:latin typeface="Century Gothic"/>
                <a:cs typeface="Century Gothic"/>
              </a:rPr>
              <a:t/>
            </a:r>
            <a:br>
              <a:rPr lang="en-US" sz="6000" b="1" dirty="0">
                <a:solidFill>
                  <a:schemeClr val="accent1">
                    <a:lumMod val="75000"/>
                    <a:lumOff val="25000"/>
                  </a:schemeClr>
                </a:solidFill>
                <a:latin typeface="Century Gothic"/>
                <a:cs typeface="Century Gothic"/>
              </a:rPr>
            </a:br>
            <a:endParaRPr lang="en-US" sz="6000" b="1" dirty="0">
              <a:solidFill>
                <a:schemeClr val="accent1">
                  <a:lumMod val="75000"/>
                  <a:lumOff val="25000"/>
                </a:schemeClr>
              </a:solidFill>
            </a:endParaRPr>
          </a:p>
        </p:txBody>
      </p:sp>
      <p:sp>
        <p:nvSpPr>
          <p:cNvPr id="3" name="Subtitle 2"/>
          <p:cNvSpPr>
            <a:spLocks noGrp="1"/>
          </p:cNvSpPr>
          <p:nvPr>
            <p:ph type="body" sz="half" idx="4294967295"/>
          </p:nvPr>
        </p:nvSpPr>
        <p:spPr>
          <a:xfrm>
            <a:off x="0" y="4707467"/>
            <a:ext cx="12192000" cy="2150533"/>
          </a:xfrm>
          <a:noFill/>
        </p:spPr>
        <p:txBody>
          <a:bodyPr>
            <a:noAutofit/>
          </a:bodyPr>
          <a:lstStyle/>
          <a:p>
            <a:pPr algn="ctr">
              <a:buNone/>
            </a:pPr>
            <a:r>
              <a:rPr lang="en-US" sz="2800" dirty="0">
                <a:solidFill>
                  <a:schemeClr val="bg1"/>
                </a:solidFill>
                <a:effectLst/>
              </a:rPr>
              <a:t>University of Minnesota Duluth </a:t>
            </a:r>
          </a:p>
          <a:p>
            <a:pPr algn="ctr">
              <a:buNone/>
            </a:pPr>
            <a:r>
              <a:rPr lang="en-US" sz="2800" dirty="0">
                <a:solidFill>
                  <a:schemeClr val="bg1"/>
                </a:solidFill>
                <a:effectLst/>
              </a:rPr>
              <a:t>EnEd 5325: Issues and Investigation</a:t>
            </a:r>
          </a:p>
          <a:p>
            <a:pPr algn="ctr">
              <a:buNone/>
            </a:pPr>
            <a:r>
              <a:rPr lang="en-US" sz="2800" dirty="0" smtClean="0">
                <a:solidFill>
                  <a:schemeClr val="bg1"/>
                </a:solidFill>
                <a:effectLst/>
                <a:cs typeface="Century Gothic"/>
              </a:rPr>
              <a:t>March 28</a:t>
            </a:r>
            <a:r>
              <a:rPr lang="en-US" sz="2800" baseline="30000" dirty="0" smtClean="0">
                <a:solidFill>
                  <a:schemeClr val="bg1"/>
                </a:solidFill>
                <a:effectLst/>
                <a:cs typeface="Century Gothic"/>
              </a:rPr>
              <a:t>th</a:t>
            </a:r>
            <a:r>
              <a:rPr lang="en-US" sz="2800" dirty="0">
                <a:solidFill>
                  <a:schemeClr val="bg1"/>
                </a:solidFill>
                <a:effectLst/>
                <a:cs typeface="Century Gothic"/>
              </a:rPr>
              <a:t>, 2014 </a:t>
            </a:r>
          </a:p>
          <a:p>
            <a:pPr algn="ctr">
              <a:buClr>
                <a:schemeClr val="accent1"/>
              </a:buClr>
              <a:buSzPct val="130000"/>
              <a:buNone/>
              <a:defRPr/>
            </a:pPr>
            <a:r>
              <a:rPr lang="en-US" sz="2800" dirty="0">
                <a:solidFill>
                  <a:schemeClr val="bg1"/>
                </a:solidFill>
                <a:effectLst/>
                <a:cs typeface="Century Gothic"/>
              </a:rPr>
              <a:t>Bryan Bongey, Amy Hughes, Geneva Martin, Kristen Reich</a:t>
            </a:r>
          </a:p>
          <a:p>
            <a:pPr algn="ctr">
              <a:buNone/>
            </a:pPr>
            <a:endParaRPr lang="en-US" sz="2800" dirty="0">
              <a:solidFill>
                <a:schemeClr val="bg1"/>
              </a:solidFill>
              <a:effectLst/>
            </a:endParaRPr>
          </a:p>
        </p:txBody>
      </p:sp>
      <p:sp>
        <p:nvSpPr>
          <p:cNvPr id="8" name="TextBox 7"/>
          <p:cNvSpPr txBox="1"/>
          <p:nvPr/>
        </p:nvSpPr>
        <p:spPr>
          <a:xfrm>
            <a:off x="10193862" y="3152001"/>
            <a:ext cx="1998138" cy="276999"/>
          </a:xfrm>
          <a:prstGeom prst="rect">
            <a:avLst/>
          </a:prstGeom>
          <a:noFill/>
        </p:spPr>
        <p:txBody>
          <a:bodyPr wrap="square" rtlCol="0">
            <a:spAutoFit/>
          </a:bodyPr>
          <a:lstStyle/>
          <a:p>
            <a:r>
              <a:rPr lang="en-US" sz="1200" dirty="0" smtClean="0">
                <a:solidFill>
                  <a:srgbClr val="000000"/>
                </a:solidFill>
              </a:rPr>
              <a:t>Image from rcp.umn.edu</a:t>
            </a:r>
            <a:endParaRPr lang="en-US" sz="1200" dirty="0">
              <a:solidFill>
                <a:srgbClr val="000000"/>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5842231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0320" y="753229"/>
            <a:ext cx="3468348" cy="1080937"/>
          </a:xfrm>
        </p:spPr>
        <p:txBody>
          <a:bodyPr/>
          <a:lstStyle/>
          <a:p>
            <a:r>
              <a:rPr lang="en-US" dirty="0" smtClean="0"/>
              <a:t>North Saint Paul Initiatives</a:t>
            </a:r>
            <a:endParaRPr lang="en-US" dirty="0"/>
          </a:p>
        </p:txBody>
      </p:sp>
      <p:sp>
        <p:nvSpPr>
          <p:cNvPr id="9" name="TextBox 8"/>
          <p:cNvSpPr txBox="1"/>
          <p:nvPr/>
        </p:nvSpPr>
        <p:spPr>
          <a:xfrm>
            <a:off x="677333" y="2048931"/>
            <a:ext cx="4165600" cy="4539705"/>
          </a:xfrm>
          <a:prstGeom prst="rect">
            <a:avLst/>
          </a:prstGeom>
          <a:noFill/>
        </p:spPr>
        <p:txBody>
          <a:bodyPr wrap="square" rtlCol="0">
            <a:spAutoFit/>
          </a:bodyPr>
          <a:lstStyle/>
          <a:p>
            <a:pPr lvl="0"/>
            <a:r>
              <a:rPr lang="en-US" sz="1300" dirty="0" smtClean="0">
                <a:solidFill>
                  <a:srgbClr val="000000"/>
                </a:solidFill>
              </a:rPr>
              <a:t>Live/work housing</a:t>
            </a:r>
          </a:p>
          <a:p>
            <a:pPr lvl="0"/>
            <a:r>
              <a:rPr lang="en-US" sz="1300" dirty="0" smtClean="0">
                <a:solidFill>
                  <a:srgbClr val="000000"/>
                </a:solidFill>
              </a:rPr>
              <a:t>Living streets and capital improvements</a:t>
            </a:r>
          </a:p>
          <a:p>
            <a:pPr lvl="0"/>
            <a:r>
              <a:rPr lang="en-US" sz="1300" dirty="0" smtClean="0">
                <a:solidFill>
                  <a:srgbClr val="000000"/>
                </a:solidFill>
              </a:rPr>
              <a:t>Green energy initiative</a:t>
            </a:r>
          </a:p>
          <a:p>
            <a:pPr lvl="0"/>
            <a:r>
              <a:rPr lang="en-US" sz="1300" dirty="0" smtClean="0">
                <a:solidFill>
                  <a:srgbClr val="000000"/>
                </a:solidFill>
              </a:rPr>
              <a:t>Neighborhood identities</a:t>
            </a:r>
          </a:p>
          <a:p>
            <a:pPr lvl="0"/>
            <a:r>
              <a:rPr lang="en-US" sz="1300" dirty="0" smtClean="0">
                <a:solidFill>
                  <a:srgbClr val="000000"/>
                </a:solidFill>
              </a:rPr>
              <a:t>Fiber optic network development</a:t>
            </a:r>
          </a:p>
          <a:p>
            <a:pPr lvl="0"/>
            <a:r>
              <a:rPr lang="en-US" sz="1300" dirty="0" smtClean="0">
                <a:solidFill>
                  <a:srgbClr val="000000"/>
                </a:solidFill>
              </a:rPr>
              <a:t>Community identity and branding</a:t>
            </a:r>
          </a:p>
          <a:p>
            <a:pPr lvl="0"/>
            <a:r>
              <a:rPr lang="en-US" sz="1300" dirty="0" smtClean="0">
                <a:solidFill>
                  <a:srgbClr val="000000"/>
                </a:solidFill>
              </a:rPr>
              <a:t>Downtown revitalization strategies</a:t>
            </a:r>
          </a:p>
          <a:p>
            <a:pPr lvl="0"/>
            <a:r>
              <a:rPr lang="en-US" sz="1300" dirty="0" smtClean="0">
                <a:solidFill>
                  <a:srgbClr val="000000"/>
                </a:solidFill>
              </a:rPr>
              <a:t>Civic engagement and communication</a:t>
            </a:r>
          </a:p>
          <a:p>
            <a:pPr lvl="0"/>
            <a:r>
              <a:rPr lang="en-US" b="1" dirty="0" smtClean="0">
                <a:solidFill>
                  <a:schemeClr val="bg1">
                    <a:lumMod val="75000"/>
                  </a:schemeClr>
                </a:solidFill>
              </a:rPr>
              <a:t>Environmental education</a:t>
            </a:r>
          </a:p>
          <a:p>
            <a:pPr lvl="0"/>
            <a:r>
              <a:rPr lang="en-US" sz="1300" dirty="0" smtClean="0">
                <a:solidFill>
                  <a:srgbClr val="000000"/>
                </a:solidFill>
              </a:rPr>
              <a:t>Redevelopment-ready community</a:t>
            </a:r>
          </a:p>
          <a:p>
            <a:pPr lvl="0"/>
            <a:r>
              <a:rPr lang="en-US" sz="1300" dirty="0" smtClean="0">
                <a:solidFill>
                  <a:srgbClr val="000000"/>
                </a:solidFill>
              </a:rPr>
              <a:t>Public art and public history</a:t>
            </a:r>
          </a:p>
          <a:p>
            <a:pPr lvl="0"/>
            <a:r>
              <a:rPr lang="en-US" sz="1300" dirty="0" smtClean="0">
                <a:solidFill>
                  <a:srgbClr val="000000"/>
                </a:solidFill>
              </a:rPr>
              <a:t>Master redevelopment plan</a:t>
            </a:r>
          </a:p>
          <a:p>
            <a:pPr lvl="0"/>
            <a:r>
              <a:rPr lang="en-US" sz="1300" dirty="0" smtClean="0">
                <a:solidFill>
                  <a:srgbClr val="000000"/>
                </a:solidFill>
              </a:rPr>
              <a:t>Silver Lake trail connection</a:t>
            </a:r>
          </a:p>
          <a:p>
            <a:pPr lvl="0"/>
            <a:r>
              <a:rPr lang="en-US" sz="1300" dirty="0" smtClean="0">
                <a:solidFill>
                  <a:srgbClr val="000000"/>
                </a:solidFill>
              </a:rPr>
              <a:t>Community gardens and local food</a:t>
            </a:r>
          </a:p>
          <a:p>
            <a:pPr lvl="0"/>
            <a:r>
              <a:rPr lang="en-US" sz="1300" dirty="0" smtClean="0">
                <a:solidFill>
                  <a:srgbClr val="000000"/>
                </a:solidFill>
              </a:rPr>
              <a:t>Staff development and retention</a:t>
            </a:r>
          </a:p>
          <a:p>
            <a:pPr lvl="0"/>
            <a:r>
              <a:rPr lang="en-US" sz="1300" dirty="0" smtClean="0">
                <a:solidFill>
                  <a:srgbClr val="000000"/>
                </a:solidFill>
              </a:rPr>
              <a:t>Development of underutilized parcels</a:t>
            </a:r>
          </a:p>
          <a:p>
            <a:pPr lvl="0"/>
            <a:r>
              <a:rPr lang="en-US" sz="1300" dirty="0" smtClean="0">
                <a:solidFill>
                  <a:srgbClr val="000000"/>
                </a:solidFill>
              </a:rPr>
              <a:t>Aging in place</a:t>
            </a:r>
          </a:p>
          <a:p>
            <a:pPr lvl="0"/>
            <a:r>
              <a:rPr lang="en-US" sz="1300" dirty="0" smtClean="0">
                <a:solidFill>
                  <a:srgbClr val="000000"/>
                </a:solidFill>
              </a:rPr>
              <a:t>Energy conservation initiative</a:t>
            </a:r>
          </a:p>
          <a:p>
            <a:pPr lvl="0"/>
            <a:r>
              <a:rPr lang="en-US" sz="1300" dirty="0" smtClean="0">
                <a:solidFill>
                  <a:srgbClr val="000000"/>
                </a:solidFill>
              </a:rPr>
              <a:t>Emerald Ash Borer Management Plan</a:t>
            </a:r>
          </a:p>
          <a:p>
            <a:pPr lvl="0"/>
            <a:r>
              <a:rPr lang="en-US" sz="1300" dirty="0" smtClean="0">
                <a:solidFill>
                  <a:srgbClr val="000000"/>
                </a:solidFill>
              </a:rPr>
              <a:t>Bulk Waste Pick-Up Program Evaluation</a:t>
            </a:r>
          </a:p>
          <a:p>
            <a:pPr lvl="0"/>
            <a:r>
              <a:rPr lang="en-US" sz="1300" dirty="0" smtClean="0">
                <a:solidFill>
                  <a:srgbClr val="000000"/>
                </a:solidFill>
              </a:rPr>
              <a:t>Documenting the RCP-North Saint Paul Partnership</a:t>
            </a:r>
          </a:p>
          <a:p>
            <a:r>
              <a:rPr lang="en-US" sz="1300" dirty="0" smtClean="0">
                <a:solidFill>
                  <a:srgbClr val="000000"/>
                </a:solidFill>
              </a:rPr>
              <a:t>Stormwater Management </a:t>
            </a:r>
            <a:endParaRPr lang="en-US" sz="1300" dirty="0">
              <a:solidFill>
                <a:srgbClr val="000000"/>
              </a:solidFill>
            </a:endParaRPr>
          </a:p>
        </p:txBody>
      </p:sp>
      <p:sp>
        <p:nvSpPr>
          <p:cNvPr id="10" name="TextBox 9"/>
          <p:cNvSpPr txBox="1"/>
          <p:nvPr/>
        </p:nvSpPr>
        <p:spPr>
          <a:xfrm>
            <a:off x="5164662" y="2353730"/>
            <a:ext cx="4402666" cy="3939541"/>
          </a:xfrm>
          <a:prstGeom prst="rect">
            <a:avLst/>
          </a:prstGeom>
          <a:noFill/>
        </p:spPr>
        <p:txBody>
          <a:bodyPr wrap="square" rtlCol="0">
            <a:spAutoFit/>
          </a:bodyPr>
          <a:lstStyle/>
          <a:p>
            <a:pPr lvl="0"/>
            <a:r>
              <a:rPr lang="en-US" sz="1300" dirty="0" smtClean="0">
                <a:solidFill>
                  <a:srgbClr val="000000"/>
                </a:solidFill>
              </a:rPr>
              <a:t>Housing Studies</a:t>
            </a:r>
          </a:p>
          <a:p>
            <a:pPr lvl="0"/>
            <a:r>
              <a:rPr lang="en-US" sz="1300" dirty="0" smtClean="0">
                <a:solidFill>
                  <a:srgbClr val="000000"/>
                </a:solidFill>
              </a:rPr>
              <a:t>Civil Engineering</a:t>
            </a:r>
          </a:p>
          <a:p>
            <a:pPr lvl="0"/>
            <a:r>
              <a:rPr lang="en-US" sz="1300" dirty="0" smtClean="0">
                <a:solidFill>
                  <a:srgbClr val="000000"/>
                </a:solidFill>
              </a:rPr>
              <a:t>Law School</a:t>
            </a:r>
          </a:p>
          <a:p>
            <a:pPr lvl="0"/>
            <a:r>
              <a:rPr lang="en-US" sz="1300" dirty="0" smtClean="0">
                <a:solidFill>
                  <a:srgbClr val="000000"/>
                </a:solidFill>
              </a:rPr>
              <a:t>Communication Studies</a:t>
            </a:r>
          </a:p>
          <a:p>
            <a:pPr lvl="0"/>
            <a:r>
              <a:rPr lang="en-US" sz="1300" dirty="0" smtClean="0">
                <a:solidFill>
                  <a:srgbClr val="000000"/>
                </a:solidFill>
              </a:rPr>
              <a:t>Graphic Design</a:t>
            </a:r>
          </a:p>
          <a:p>
            <a:pPr lvl="0"/>
            <a:r>
              <a:rPr lang="en-US" sz="1300" dirty="0" smtClean="0">
                <a:solidFill>
                  <a:srgbClr val="000000"/>
                </a:solidFill>
              </a:rPr>
              <a:t>Marketing</a:t>
            </a:r>
          </a:p>
          <a:p>
            <a:pPr lvl="0"/>
            <a:r>
              <a:rPr lang="en-US" sz="1300" dirty="0" smtClean="0">
                <a:solidFill>
                  <a:srgbClr val="000000"/>
                </a:solidFill>
              </a:rPr>
              <a:t>Gerontology</a:t>
            </a:r>
          </a:p>
          <a:p>
            <a:pPr lvl="0"/>
            <a:r>
              <a:rPr lang="en-US" sz="1300" dirty="0" smtClean="0">
                <a:solidFill>
                  <a:srgbClr val="000000"/>
                </a:solidFill>
              </a:rPr>
              <a:t>Journalism </a:t>
            </a:r>
          </a:p>
          <a:p>
            <a:pPr lvl="0"/>
            <a:r>
              <a:rPr lang="en-US" sz="1300" dirty="0" smtClean="0">
                <a:solidFill>
                  <a:srgbClr val="000000"/>
                </a:solidFill>
              </a:rPr>
              <a:t>Architecture</a:t>
            </a:r>
          </a:p>
          <a:p>
            <a:pPr lvl="0"/>
            <a:r>
              <a:rPr lang="en-US" sz="1300" dirty="0" smtClean="0">
                <a:solidFill>
                  <a:srgbClr val="000000"/>
                </a:solidFill>
              </a:rPr>
              <a:t>Organizational Leadership, Policy, and Development</a:t>
            </a:r>
          </a:p>
          <a:p>
            <a:pPr lvl="0"/>
            <a:r>
              <a:rPr lang="en-US" sz="1300" dirty="0" smtClean="0">
                <a:solidFill>
                  <a:srgbClr val="000000"/>
                </a:solidFill>
              </a:rPr>
              <a:t>Urban and Regional Planning</a:t>
            </a:r>
          </a:p>
          <a:p>
            <a:pPr lvl="0"/>
            <a:r>
              <a:rPr lang="en-US" sz="1300" dirty="0" smtClean="0">
                <a:solidFill>
                  <a:srgbClr val="000000"/>
                </a:solidFill>
              </a:rPr>
              <a:t>Public Policy</a:t>
            </a:r>
          </a:p>
          <a:p>
            <a:pPr lvl="0"/>
            <a:r>
              <a:rPr lang="en-US" dirty="0" smtClean="0">
                <a:solidFill>
                  <a:srgbClr val="507531"/>
                </a:solidFill>
              </a:rPr>
              <a:t>Environmental Education (UMD)</a:t>
            </a:r>
          </a:p>
          <a:p>
            <a:pPr lvl="0"/>
            <a:r>
              <a:rPr lang="en-US" sz="1300" dirty="0" smtClean="0">
                <a:solidFill>
                  <a:srgbClr val="000000"/>
                </a:solidFill>
              </a:rPr>
              <a:t>Design</a:t>
            </a:r>
          </a:p>
          <a:p>
            <a:pPr lvl="0"/>
            <a:r>
              <a:rPr lang="en-US" sz="1300" dirty="0" smtClean="0">
                <a:solidFill>
                  <a:srgbClr val="000000"/>
                </a:solidFill>
              </a:rPr>
              <a:t>Environmental Science, Policy, and Management</a:t>
            </a:r>
          </a:p>
          <a:p>
            <a:pPr lvl="0"/>
            <a:r>
              <a:rPr lang="en-US" sz="1300" dirty="0" smtClean="0">
                <a:solidFill>
                  <a:srgbClr val="000000"/>
                </a:solidFill>
              </a:rPr>
              <a:t>Forestry</a:t>
            </a:r>
          </a:p>
          <a:p>
            <a:pPr lvl="0"/>
            <a:r>
              <a:rPr lang="en-US" sz="1300" dirty="0" smtClean="0">
                <a:solidFill>
                  <a:srgbClr val="000000"/>
                </a:solidFill>
              </a:rPr>
              <a:t>Public Health</a:t>
            </a:r>
          </a:p>
          <a:p>
            <a:pPr lvl="0"/>
            <a:r>
              <a:rPr lang="en-US" sz="1300" dirty="0" smtClean="0">
                <a:solidFill>
                  <a:srgbClr val="000000"/>
                </a:solidFill>
              </a:rPr>
              <a:t>Human Resources and Industrial Relations</a:t>
            </a:r>
          </a:p>
          <a:p>
            <a:r>
              <a:rPr lang="en-US" sz="1300" dirty="0" smtClean="0">
                <a:solidFill>
                  <a:srgbClr val="000000"/>
                </a:solidFill>
              </a:rPr>
              <a:t>Social Work </a:t>
            </a:r>
            <a:endParaRPr lang="en-US" sz="1300" dirty="0">
              <a:solidFill>
                <a:srgbClr val="000000"/>
              </a:solidFill>
            </a:endParaRPr>
          </a:p>
        </p:txBody>
      </p:sp>
      <p:sp>
        <p:nvSpPr>
          <p:cNvPr id="11" name="Title 1"/>
          <p:cNvSpPr txBox="1">
            <a:spLocks/>
          </p:cNvSpPr>
          <p:nvPr/>
        </p:nvSpPr>
        <p:spPr>
          <a:xfrm>
            <a:off x="5133787" y="702429"/>
            <a:ext cx="3468348" cy="1080937"/>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U of MN Departments</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cxnSp>
        <p:nvCxnSpPr>
          <p:cNvPr id="13" name="Straight Connector 12"/>
          <p:cNvCxnSpPr/>
          <p:nvPr/>
        </p:nvCxnSpPr>
        <p:spPr>
          <a:xfrm rot="16200000" flipH="1">
            <a:off x="2531401" y="4478736"/>
            <a:ext cx="4238622" cy="11906"/>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17" name="Elbow Connector 16"/>
          <p:cNvCxnSpPr/>
          <p:nvPr/>
        </p:nvCxnSpPr>
        <p:spPr>
          <a:xfrm>
            <a:off x="3556000" y="3860800"/>
            <a:ext cx="1608667" cy="1083733"/>
          </a:xfrm>
          <a:prstGeom prst="bentConnector3">
            <a:avLst>
              <a:gd name="adj1" fmla="val 50000"/>
            </a:avLst>
          </a:prstGeom>
          <a:ln w="50800">
            <a:solidFill>
              <a:schemeClr val="accent1">
                <a:lumMod val="75000"/>
                <a:lumOff val="25000"/>
              </a:schemeClr>
            </a:solidFill>
            <a:headEnd type="arrow"/>
            <a:tailEnd type="arrow"/>
          </a:ln>
        </p:spPr>
        <p:style>
          <a:lnRef idx="2">
            <a:schemeClr val="accent1"/>
          </a:lnRef>
          <a:fillRef idx="0">
            <a:schemeClr val="accent1"/>
          </a:fillRef>
          <a:effectRef idx="1">
            <a:schemeClr val="accent1"/>
          </a:effectRef>
          <a:fontRef idx="minor">
            <a:schemeClr val="tx1"/>
          </a:fontRef>
        </p:style>
      </p:cxnSp>
      <p:pic>
        <p:nvPicPr>
          <p:cNvPr id="20" name="Picture 19"/>
          <p:cNvPicPr>
            <a:picLocks noChangeAspect="1"/>
          </p:cNvPicPr>
          <p:nvPr/>
        </p:nvPicPr>
        <p:blipFill>
          <a:blip r:embed="rId3"/>
          <a:stretch>
            <a:fillRect/>
          </a:stretch>
        </p:blipFill>
        <p:spPr>
          <a:xfrm>
            <a:off x="9300180" y="2751440"/>
            <a:ext cx="2349953" cy="3463089"/>
          </a:xfrm>
          <a:prstGeom prst="rect">
            <a:avLst/>
          </a:prstGeom>
          <a:ln w="88900">
            <a:solidFill>
              <a:schemeClr val="bg1"/>
            </a:solidFill>
          </a:ln>
        </p:spPr>
      </p:pic>
      <p:pic>
        <p:nvPicPr>
          <p:cNvPr id="21" name="Picture 20"/>
          <p:cNvPicPr>
            <a:picLocks noChangeAspect="1"/>
          </p:cNvPicPr>
          <p:nvPr/>
        </p:nvPicPr>
        <p:blipFill>
          <a:blip r:embed="rId4"/>
          <a:srcRect l="32500" t="7083" r="46806" b="32083"/>
          <a:stretch>
            <a:fillRect/>
          </a:stretch>
        </p:blipFill>
        <p:spPr>
          <a:xfrm>
            <a:off x="9997277" y="253999"/>
            <a:ext cx="2194723" cy="2150533"/>
          </a:xfrm>
          <a:prstGeom prst="rect">
            <a:avLst/>
          </a:prstGeom>
        </p:spPr>
      </p:pic>
      <p:sp>
        <p:nvSpPr>
          <p:cNvPr id="22" name="TextBox 21"/>
          <p:cNvSpPr txBox="1"/>
          <p:nvPr/>
        </p:nvSpPr>
        <p:spPr>
          <a:xfrm>
            <a:off x="9567334" y="6248400"/>
            <a:ext cx="1811866" cy="276999"/>
          </a:xfrm>
          <a:prstGeom prst="rect">
            <a:avLst/>
          </a:prstGeom>
          <a:noFill/>
        </p:spPr>
        <p:txBody>
          <a:bodyPr wrap="square" rtlCol="0">
            <a:spAutoFit/>
          </a:bodyPr>
          <a:lstStyle/>
          <a:p>
            <a:r>
              <a:rPr lang="en-US" sz="1200" dirty="0" smtClean="0">
                <a:solidFill>
                  <a:srgbClr val="000000"/>
                </a:solidFill>
              </a:rPr>
              <a:t>Image from blog.htc.ca</a:t>
            </a:r>
            <a:endParaRPr lang="en-US" sz="1200" dirty="0">
              <a:solidFill>
                <a:srgbClr val="000000"/>
              </a:solidFill>
            </a:endParaRPr>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 </a:t>
            </a:r>
            <a:endParaRPr lang="en-US" dirty="0"/>
          </a:p>
        </p:txBody>
      </p:sp>
      <p:pic>
        <p:nvPicPr>
          <p:cNvPr id="9" name="Picture 8" descr="http://thumbs.gograph.com/gg65609534.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7"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5" name="Rectangle 4"/>
          <p:cNvSpPr/>
          <p:nvPr/>
        </p:nvSpPr>
        <p:spPr>
          <a:xfrm>
            <a:off x="677333" y="2864406"/>
            <a:ext cx="4724400" cy="2246769"/>
          </a:xfrm>
          <a:prstGeom prst="rect">
            <a:avLst/>
          </a:prstGeom>
        </p:spPr>
        <p:txBody>
          <a:bodyPr wrap="square">
            <a:spAutoFit/>
          </a:bodyPr>
          <a:lstStyle/>
          <a:p>
            <a:r>
              <a:rPr lang="en-US" sz="2800" dirty="0" smtClean="0">
                <a:solidFill>
                  <a:schemeClr val="accent1"/>
                </a:solidFill>
              </a:rPr>
              <a:t>“…development that meets the needs of the present without compromising the ability of future generations to meet their own needs.”</a:t>
            </a:r>
            <a:endParaRPr lang="en-US" sz="2800" dirty="0">
              <a:solidFill>
                <a:schemeClr val="accent1"/>
              </a:solidFill>
            </a:endParaRPr>
          </a:p>
        </p:txBody>
      </p:sp>
      <p:sp>
        <p:nvSpPr>
          <p:cNvPr id="6" name="Rectangle 5"/>
          <p:cNvSpPr/>
          <p:nvPr/>
        </p:nvSpPr>
        <p:spPr>
          <a:xfrm>
            <a:off x="101600" y="6262468"/>
            <a:ext cx="11988800" cy="323165"/>
          </a:xfrm>
          <a:prstGeom prst="rect">
            <a:avLst/>
          </a:prstGeom>
        </p:spPr>
        <p:txBody>
          <a:bodyPr wrap="square">
            <a:spAutoFit/>
          </a:bodyPr>
          <a:lstStyle/>
          <a:p>
            <a:pPr algn="ctr"/>
            <a:r>
              <a:rPr lang="en-US" sz="1500" dirty="0" smtClean="0">
                <a:solidFill>
                  <a:srgbClr val="000000"/>
                </a:solidFill>
              </a:rPr>
              <a:t>World Commission on Environment and Development (1987) </a:t>
            </a:r>
            <a:r>
              <a:rPr lang="en-US" sz="1500" i="1" dirty="0" smtClean="0">
                <a:solidFill>
                  <a:srgbClr val="000000"/>
                </a:solidFill>
              </a:rPr>
              <a:t>Our Common Future, Oxford University Press, Oxford,</a:t>
            </a:r>
            <a:endParaRPr lang="en-US" sz="1500" dirty="0">
              <a:solidFill>
                <a:srgbClr val="000000"/>
              </a:solidFill>
            </a:endParaRPr>
          </a:p>
        </p:txBody>
      </p:sp>
      <p:sp>
        <p:nvSpPr>
          <p:cNvPr id="8" name="TextBox 7"/>
          <p:cNvSpPr txBox="1"/>
          <p:nvPr/>
        </p:nvSpPr>
        <p:spPr>
          <a:xfrm>
            <a:off x="5913186" y="5829900"/>
            <a:ext cx="4690533" cy="285534"/>
          </a:xfrm>
          <a:prstGeom prst="rect">
            <a:avLst/>
          </a:prstGeom>
          <a:noFill/>
        </p:spPr>
        <p:txBody>
          <a:bodyPr wrap="square" rtlCol="0">
            <a:spAutoFit/>
          </a:bodyPr>
          <a:lstStyle/>
          <a:p>
            <a:r>
              <a:rPr lang="en-US" sz="1200" dirty="0" smtClean="0">
                <a:solidFill>
                  <a:srgbClr val="000000"/>
                </a:solidFill>
              </a:rPr>
              <a:t>Image </a:t>
            </a:r>
            <a:r>
              <a:rPr lang="en-US" sz="1200" dirty="0">
                <a:solidFill>
                  <a:srgbClr val="000000"/>
                </a:solidFill>
              </a:rPr>
              <a:t>from http://serc.carleton.edu/details/images/35878.html</a:t>
            </a:r>
          </a:p>
        </p:txBody>
      </p:sp>
      <p:pic>
        <p:nvPicPr>
          <p:cNvPr id="3" name="Picture 2" descr="http://serc.carleton.edu/images/integrate/sustainability_venn_diagram_650.jpg"/>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222724" y="2415499"/>
            <a:ext cx="4071458" cy="3257167"/>
          </a:xfrm>
          <a:prstGeom prst="rect">
            <a:avLst/>
          </a:prstGeom>
          <a:ln w="127000" cap="sq">
            <a:solidFill>
              <a:schemeClr val="bg1"/>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5402616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Sustainability</a:t>
            </a:r>
            <a:endParaRPr lang="en-US" dirty="0"/>
          </a:p>
        </p:txBody>
      </p:sp>
      <p:sp>
        <p:nvSpPr>
          <p:cNvPr id="4" name="Rectangle 3"/>
          <p:cNvSpPr/>
          <p:nvPr/>
        </p:nvSpPr>
        <p:spPr>
          <a:xfrm>
            <a:off x="863600" y="2407206"/>
            <a:ext cx="10363200" cy="3108544"/>
          </a:xfrm>
          <a:prstGeom prst="rect">
            <a:avLst/>
          </a:prstGeom>
        </p:spPr>
        <p:txBody>
          <a:bodyPr wrap="square">
            <a:spAutoFit/>
          </a:bodyPr>
          <a:lstStyle/>
          <a:p>
            <a:r>
              <a:rPr lang="en-US" sz="2800" dirty="0" smtClean="0">
                <a:solidFill>
                  <a:schemeClr val="accent1"/>
                </a:solidFill>
              </a:rPr>
              <a:t>“</a:t>
            </a:r>
            <a:r>
              <a:rPr lang="en-US" sz="2800" dirty="0" smtClean="0">
                <a:solidFill>
                  <a:srgbClr val="000000"/>
                </a:solidFill>
              </a:rPr>
              <a:t>Sustainability is the goal of sustainable development – an </a:t>
            </a:r>
            <a:r>
              <a:rPr lang="en-US" sz="2800" b="1" dirty="0" smtClean="0">
                <a:solidFill>
                  <a:srgbClr val="000000"/>
                </a:solidFill>
              </a:rPr>
              <a:t>unending quest to improve the quality of peoples’ lives </a:t>
            </a:r>
            <a:r>
              <a:rPr lang="en-US" sz="2800" dirty="0" smtClean="0">
                <a:solidFill>
                  <a:srgbClr val="000000"/>
                </a:solidFill>
              </a:rPr>
              <a:t>and surroundings, and to </a:t>
            </a:r>
            <a:r>
              <a:rPr lang="en-US" sz="2800" b="1" dirty="0" smtClean="0">
                <a:solidFill>
                  <a:srgbClr val="000000"/>
                </a:solidFill>
              </a:rPr>
              <a:t>prosper without destroying </a:t>
            </a:r>
            <a:r>
              <a:rPr lang="en-US" sz="2800" dirty="0" smtClean="0">
                <a:solidFill>
                  <a:srgbClr val="000000"/>
                </a:solidFill>
              </a:rPr>
              <a:t>the life-supporting systems on which </a:t>
            </a:r>
            <a:r>
              <a:rPr lang="en-US" sz="2800" b="1" dirty="0" smtClean="0">
                <a:solidFill>
                  <a:srgbClr val="000000"/>
                </a:solidFill>
              </a:rPr>
              <a:t>current and future generations </a:t>
            </a:r>
            <a:r>
              <a:rPr lang="en-US" sz="2800" dirty="0" smtClean="0">
                <a:solidFill>
                  <a:srgbClr val="000000"/>
                </a:solidFill>
              </a:rPr>
              <a:t>of humans depend. Like other important concepts, such as equity and justice, sustainability can be thought of as both a </a:t>
            </a:r>
            <a:r>
              <a:rPr lang="en-US" sz="2800" b="1" dirty="0" smtClean="0">
                <a:solidFill>
                  <a:srgbClr val="000000"/>
                </a:solidFill>
              </a:rPr>
              <a:t>destination and a journey</a:t>
            </a:r>
            <a:r>
              <a:rPr lang="en-US" sz="2800" dirty="0" smtClean="0">
                <a:solidFill>
                  <a:srgbClr val="000000"/>
                </a:solidFill>
              </a:rPr>
              <a:t>.</a:t>
            </a:r>
            <a:r>
              <a:rPr lang="en-US" sz="2800" dirty="0" smtClean="0">
                <a:solidFill>
                  <a:schemeClr val="accent1"/>
                </a:solidFill>
              </a:rPr>
              <a:t>”</a:t>
            </a:r>
            <a:endParaRPr lang="en-US" sz="2800" dirty="0">
              <a:solidFill>
                <a:schemeClr val="accent1"/>
              </a:solidFill>
            </a:endParaRPr>
          </a:p>
        </p:txBody>
      </p:sp>
      <p:pic>
        <p:nvPicPr>
          <p:cNvPr id="5" name="Picture 4"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888857"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7" name="Rectangle 6"/>
          <p:cNvSpPr/>
          <p:nvPr/>
        </p:nvSpPr>
        <p:spPr>
          <a:xfrm>
            <a:off x="67732" y="6233067"/>
            <a:ext cx="11641566" cy="323165"/>
          </a:xfrm>
          <a:prstGeom prst="rect">
            <a:avLst/>
          </a:prstGeom>
        </p:spPr>
        <p:txBody>
          <a:bodyPr wrap="none">
            <a:spAutoFit/>
          </a:bodyPr>
          <a:lstStyle/>
          <a:p>
            <a:r>
              <a:rPr lang="en-US" sz="1500" dirty="0" smtClean="0">
                <a:solidFill>
                  <a:srgbClr val="000000"/>
                </a:solidFill>
              </a:rPr>
              <a:t>Parliamentary Commissioner for the Environment (2004) See Change: Learning and Education for Stability. New Zealand Government</a:t>
            </a:r>
            <a:endParaRPr lang="en-US" sz="1500" dirty="0">
              <a:solidFill>
                <a:srgbClr val="000000"/>
              </a:solidFill>
            </a:endParaRPr>
          </a:p>
        </p:txBody>
      </p:sp>
    </p:spTree>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Resiliency  </a:t>
            </a:r>
            <a:endParaRPr lang="en-US" dirty="0"/>
          </a:p>
        </p:txBody>
      </p:sp>
      <p:sp>
        <p:nvSpPr>
          <p:cNvPr id="3" name="Content Placeholder 2"/>
          <p:cNvSpPr>
            <a:spLocks noGrp="1"/>
          </p:cNvSpPr>
          <p:nvPr>
            <p:ph idx="1"/>
          </p:nvPr>
        </p:nvSpPr>
        <p:spPr>
          <a:xfrm>
            <a:off x="460187" y="2489273"/>
            <a:ext cx="6787279" cy="3599316"/>
          </a:xfrm>
        </p:spPr>
        <p:txBody>
          <a:bodyPr>
            <a:normAutofit/>
          </a:bodyPr>
          <a:lstStyle/>
          <a:p>
            <a:pPr>
              <a:buNone/>
            </a:pPr>
            <a:r>
              <a:rPr lang="en-US" sz="2800" dirty="0" smtClean="0">
                <a:solidFill>
                  <a:schemeClr val="accent1"/>
                </a:solidFill>
                <a:effectLst/>
              </a:rPr>
              <a:t>“</a:t>
            </a:r>
            <a:r>
              <a:rPr lang="en-US" sz="2800" dirty="0">
                <a:solidFill>
                  <a:schemeClr val="accent1"/>
                </a:solidFill>
                <a:effectLst/>
              </a:rPr>
              <a:t>The ability to become strong, healthy, or successful again after something bad happens” and “the ability of something to return to its original shape after it has been pulled, </a:t>
            </a:r>
            <a:r>
              <a:rPr lang="en-US" sz="2800" dirty="0" smtClean="0">
                <a:solidFill>
                  <a:schemeClr val="accent1"/>
                </a:solidFill>
                <a:effectLst/>
              </a:rPr>
              <a:t>stretched</a:t>
            </a:r>
            <a:r>
              <a:rPr lang="en-US" sz="2800" dirty="0">
                <a:solidFill>
                  <a:schemeClr val="accent1"/>
                </a:solidFill>
                <a:effectLst/>
              </a:rPr>
              <a:t>, pressed, bent, etc.”</a:t>
            </a:r>
            <a:r>
              <a:rPr lang="en-US" sz="2800" dirty="0" smtClean="0">
                <a:solidFill>
                  <a:schemeClr val="accent1"/>
                </a:solidFill>
                <a:effectLst/>
              </a:rPr>
              <a:t> </a:t>
            </a:r>
          </a:p>
        </p:txBody>
      </p:sp>
      <p:pic>
        <p:nvPicPr>
          <p:cNvPr id="5" name="Picture 4"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902711"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7" name="Rectangle 6"/>
          <p:cNvSpPr/>
          <p:nvPr/>
        </p:nvSpPr>
        <p:spPr>
          <a:xfrm>
            <a:off x="750001" y="5445668"/>
            <a:ext cx="2563998" cy="369332"/>
          </a:xfrm>
          <a:prstGeom prst="rect">
            <a:avLst/>
          </a:prstGeom>
        </p:spPr>
        <p:txBody>
          <a:bodyPr wrap="none">
            <a:spAutoFit/>
          </a:bodyPr>
          <a:lstStyle/>
          <a:p>
            <a:pPr algn="r">
              <a:buNone/>
            </a:pPr>
            <a:r>
              <a:rPr lang="en-US" dirty="0" smtClean="0">
                <a:solidFill>
                  <a:schemeClr val="accent1"/>
                </a:solidFill>
              </a:rPr>
              <a:t>Merriam-Webster, 2014</a:t>
            </a:r>
          </a:p>
        </p:txBody>
      </p:sp>
      <p:pic>
        <p:nvPicPr>
          <p:cNvPr id="8" name="Picture 7"/>
          <p:cNvPicPr>
            <a:picLocks noChangeAspect="1"/>
          </p:cNvPicPr>
          <p:nvPr/>
        </p:nvPicPr>
        <p:blipFill>
          <a:blip r:embed="rId3"/>
          <a:stretch>
            <a:fillRect/>
          </a:stretch>
        </p:blipFill>
        <p:spPr>
          <a:xfrm>
            <a:off x="7504138" y="2551011"/>
            <a:ext cx="4163987" cy="2979853"/>
          </a:xfrm>
          <a:prstGeom prst="rect">
            <a:avLst/>
          </a:prstGeom>
          <a:ln w="88900">
            <a:solidFill>
              <a:schemeClr val="bg1"/>
            </a:solidFill>
          </a:ln>
        </p:spPr>
      </p:pic>
      <p:sp>
        <p:nvSpPr>
          <p:cNvPr id="10" name="TextBox 9"/>
          <p:cNvSpPr txBox="1"/>
          <p:nvPr/>
        </p:nvSpPr>
        <p:spPr>
          <a:xfrm>
            <a:off x="7924803" y="5571071"/>
            <a:ext cx="3759200" cy="276999"/>
          </a:xfrm>
          <a:prstGeom prst="rect">
            <a:avLst/>
          </a:prstGeom>
          <a:noFill/>
        </p:spPr>
        <p:txBody>
          <a:bodyPr wrap="square" rtlCol="0">
            <a:spAutoFit/>
          </a:bodyPr>
          <a:lstStyle/>
          <a:p>
            <a:r>
              <a:rPr lang="en-US" sz="1200" dirty="0" smtClean="0">
                <a:solidFill>
                  <a:srgbClr val="000000"/>
                </a:solidFill>
              </a:rPr>
              <a:t>Image from youthsectorblog.wordpress.com</a:t>
            </a:r>
            <a:endParaRPr lang="en-US" sz="1200" dirty="0">
              <a:solidFill>
                <a:srgbClr val="000000"/>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6787178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Resilient Community </a:t>
            </a:r>
            <a:endParaRPr lang="en-US" dirty="0"/>
          </a:p>
        </p:txBody>
      </p:sp>
      <p:sp>
        <p:nvSpPr>
          <p:cNvPr id="3" name="Content Placeholder 2"/>
          <p:cNvSpPr>
            <a:spLocks noGrp="1"/>
          </p:cNvSpPr>
          <p:nvPr>
            <p:ph idx="1"/>
          </p:nvPr>
        </p:nvSpPr>
        <p:spPr>
          <a:xfrm>
            <a:off x="256992" y="2489273"/>
            <a:ext cx="6296212" cy="3599316"/>
          </a:xfrm>
        </p:spPr>
        <p:txBody>
          <a:bodyPr>
            <a:normAutofit/>
          </a:bodyPr>
          <a:lstStyle/>
          <a:p>
            <a:pPr>
              <a:buNone/>
            </a:pPr>
            <a:r>
              <a:rPr lang="en-US" sz="2800" dirty="0" smtClean="0">
                <a:solidFill>
                  <a:schemeClr val="accent1"/>
                </a:solidFill>
                <a:effectLst/>
              </a:rPr>
              <a:t>“The ability of community members to take meaningful, deliberate, collective action to remedy the impact of a problem, including the ability to interpret the environment, intervene, and move on.” </a:t>
            </a:r>
          </a:p>
          <a:p>
            <a:pPr>
              <a:buNone/>
            </a:pPr>
            <a:endParaRPr lang="en-US" sz="2800" dirty="0" smtClean="0">
              <a:solidFill>
                <a:schemeClr val="accent1"/>
              </a:solidFill>
              <a:effectLst/>
            </a:endParaRPr>
          </a:p>
        </p:txBody>
      </p:sp>
      <p:pic>
        <p:nvPicPr>
          <p:cNvPr id="5" name="Picture 4" descr="http://thumbs.gograph.com/gg65609534.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0902711" y="613972"/>
            <a:ext cx="1026052" cy="136722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7" name="Rectangle 6"/>
          <p:cNvSpPr/>
          <p:nvPr/>
        </p:nvSpPr>
        <p:spPr>
          <a:xfrm>
            <a:off x="665645" y="5123934"/>
            <a:ext cx="5430355" cy="369332"/>
          </a:xfrm>
          <a:prstGeom prst="rect">
            <a:avLst/>
          </a:prstGeom>
        </p:spPr>
        <p:txBody>
          <a:bodyPr wrap="none">
            <a:spAutoFit/>
          </a:bodyPr>
          <a:lstStyle/>
          <a:p>
            <a:pPr algn="r">
              <a:buNone/>
            </a:pPr>
            <a:r>
              <a:rPr lang="en-US" dirty="0" smtClean="0">
                <a:solidFill>
                  <a:schemeClr val="accent1"/>
                </a:solidFill>
              </a:rPr>
              <a:t>Community and Regional Resilience Institute, 2013 </a:t>
            </a:r>
            <a:endParaRPr lang="en-US" dirty="0">
              <a:solidFill>
                <a:schemeClr val="accent1"/>
              </a:solidFill>
            </a:endParaRPr>
          </a:p>
        </p:txBody>
      </p:sp>
      <p:sp>
        <p:nvSpPr>
          <p:cNvPr id="8" name="TextBox 7"/>
          <p:cNvSpPr txBox="1"/>
          <p:nvPr/>
        </p:nvSpPr>
        <p:spPr>
          <a:xfrm>
            <a:off x="5350938" y="829735"/>
            <a:ext cx="4792133" cy="1015663"/>
          </a:xfrm>
          <a:prstGeom prst="rect">
            <a:avLst/>
          </a:prstGeom>
          <a:noFill/>
        </p:spPr>
        <p:txBody>
          <a:bodyPr wrap="square" rtlCol="0">
            <a:spAutoFit/>
          </a:bodyPr>
          <a:lstStyle/>
          <a:p>
            <a:pPr algn="ctr"/>
            <a:r>
              <a:rPr lang="en-US" sz="2000" dirty="0" smtClean="0"/>
              <a:t>“He’s a million rubber bands </a:t>
            </a:r>
          </a:p>
          <a:p>
            <a:pPr algn="ctr"/>
            <a:r>
              <a:rPr lang="en-US" sz="2000" dirty="0" smtClean="0"/>
              <a:t>in his resilience.” </a:t>
            </a:r>
          </a:p>
          <a:p>
            <a:pPr algn="r"/>
            <a:r>
              <a:rPr lang="en-US" sz="2000" dirty="0" smtClean="0"/>
              <a:t>–Alan K. Simpson</a:t>
            </a:r>
            <a:endParaRPr lang="en-US" sz="2000" dirty="0"/>
          </a:p>
        </p:txBody>
      </p:sp>
      <p:sp>
        <p:nvSpPr>
          <p:cNvPr id="9" name="Rectangle 8"/>
          <p:cNvSpPr/>
          <p:nvPr/>
        </p:nvSpPr>
        <p:spPr>
          <a:xfrm>
            <a:off x="7537450" y="5858068"/>
            <a:ext cx="3403599" cy="276999"/>
          </a:xfrm>
          <a:prstGeom prst="rect">
            <a:avLst/>
          </a:prstGeom>
        </p:spPr>
        <p:txBody>
          <a:bodyPr wrap="square">
            <a:spAutoFit/>
          </a:bodyPr>
          <a:lstStyle/>
          <a:p>
            <a:r>
              <a:rPr lang="en-US" sz="1200" dirty="0" smtClean="0">
                <a:solidFill>
                  <a:srgbClr val="000000"/>
                </a:solidFill>
              </a:rPr>
              <a:t>Image from kathlynn-diary.blogspot.com</a:t>
            </a:r>
            <a:endParaRPr lang="en-US" sz="1200" dirty="0">
              <a:solidFill>
                <a:srgbClr val="000000"/>
              </a:solidFill>
            </a:endParaRPr>
          </a:p>
        </p:txBody>
      </p:sp>
      <p:pic>
        <p:nvPicPr>
          <p:cNvPr id="10" name="Picture 9"/>
          <p:cNvPicPr>
            <a:picLocks noChangeAspect="1"/>
          </p:cNvPicPr>
          <p:nvPr/>
        </p:nvPicPr>
        <p:blipFill>
          <a:blip r:embed="rId3"/>
          <a:stretch>
            <a:fillRect/>
          </a:stretch>
        </p:blipFill>
        <p:spPr>
          <a:xfrm>
            <a:off x="6648452" y="2429921"/>
            <a:ext cx="5019673" cy="3346449"/>
          </a:xfrm>
          <a:prstGeom prst="rect">
            <a:avLst/>
          </a:prstGeom>
          <a:ln w="88900">
            <a:solidFill>
              <a:schemeClr val="bg1"/>
            </a:solidFill>
          </a:ln>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6787178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med" p14:dur="700">
        <p:fade/>
      </p:transition>
    </mc:Choice>
    <mc:Fallback>
      <mp:transition xmlns:mp="http://schemas.microsoft.com/office/mac/powerpoint/2008/main" spd="med"/>
    </mc:Fallback>
  </mc:AlternateContent>
  <p:timing>
    <p:tnLst>
      <p:par>
        <p:cTn id="1" dur="indefinite" restart="never" nodeType="tmRoot"/>
      </p:par>
    </p:tnLst>
  </p:timing>
</p:sld>
</file>

<file path=ppt/theme/theme1.xml><?xml version="1.0" encoding="utf-8"?>
<a:theme xmlns:a="http://schemas.openxmlformats.org/drawingml/2006/main" name="Berlin">
  <a:themeElements>
    <a:clrScheme name="Custom 3">
      <a:dk1>
        <a:srgbClr val="6A9C41"/>
      </a:dk1>
      <a:lt1>
        <a:sysClr val="window" lastClr="FFFFFF"/>
      </a:lt1>
      <a:dk2>
        <a:srgbClr val="FFFFFF"/>
      </a:dk2>
      <a:lt2>
        <a:srgbClr val="FFFFFF"/>
      </a:lt2>
      <a:accent1>
        <a:srgbClr val="000000"/>
      </a:accent1>
      <a:accent2>
        <a:srgbClr val="EACA4F"/>
      </a:accent2>
      <a:accent3>
        <a:srgbClr val="FD9850"/>
      </a:accent3>
      <a:accent4>
        <a:srgbClr val="F46442"/>
      </a:accent4>
      <a:accent5>
        <a:srgbClr val="54D289"/>
      </a:accent5>
      <a:accent6>
        <a:srgbClr val="6AD8CB"/>
      </a:accent6>
      <a:hlink>
        <a:srgbClr val="CAFB50"/>
      </a:hlink>
      <a:folHlink>
        <a:srgbClr val="DEFF8B"/>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38000"/>
              </a:schemeClr>
            </a:gs>
            <a:gs pos="50000">
              <a:schemeClr val="phClr">
                <a:shade val="100000"/>
                <a:hueMod val="100000"/>
                <a:satMod val="110000"/>
                <a:lumMod val="130000"/>
              </a:schemeClr>
            </a:gs>
            <a:gs pos="100000">
              <a:schemeClr val="phClr">
                <a:shade val="78000"/>
                <a:hueMod val="106000"/>
                <a:satMod val="120000"/>
                <a:lumMod val="79000"/>
              </a:schemeClr>
            </a:gs>
          </a:gsLst>
          <a:lin ang="2520000" scaled="0"/>
        </a:gradFill>
      </a:bgFillStyleLst>
    </a:fmtScheme>
  </a:themeElements>
  <a:objectDefaults/>
  <a:extraClrSchemeLst/>
  <a:extLst>
    <a:ext uri="{05A4C25C-085E-4340-85A3-A5531E510DB2}">
      <thm15:themeFamily xmlns:thm15="http://schemas.microsoft.com/office/thememl/2012/main" xmlns="" xmlns:a="http://schemas.openxmlformats.org/drawingml/2006/main" name="Berlin" id="{7B5DBA9E-B069-418E-9360-A61BDD0615A4}" vid="{B587E4A9-1405-4B4F-8BC3-512EE08D2EBF}"/>
    </a:ext>
  </a:extLst>
</a:theme>
</file>

<file path=ppt/theme/theme2.xml><?xml version="1.0" encoding="utf-8"?>
<a:theme xmlns:a="http://schemas.openxmlformats.org/drawingml/2006/main" name="SNP Interp Examples (edite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Berlin</Template>
  <TotalTime>7156</TotalTime>
  <Words>2823</Words>
  <Application>Microsoft Macintosh PowerPoint</Application>
  <PresentationFormat>Custom</PresentationFormat>
  <Paragraphs>385</Paragraphs>
  <Slides>40</Slides>
  <Notes>15</Notes>
  <HiddenSlides>0</HiddenSlides>
  <MMClips>0</MMClips>
  <ScaleCrop>false</ScaleCrop>
  <HeadingPairs>
    <vt:vector size="4" baseType="variant">
      <vt:variant>
        <vt:lpstr>Design Template</vt:lpstr>
      </vt:variant>
      <vt:variant>
        <vt:i4>2</vt:i4>
      </vt:variant>
      <vt:variant>
        <vt:lpstr>Slide Titles</vt:lpstr>
      </vt:variant>
      <vt:variant>
        <vt:i4>40</vt:i4>
      </vt:variant>
    </vt:vector>
  </HeadingPairs>
  <TitlesOfParts>
    <vt:vector size="42" baseType="lpstr">
      <vt:lpstr>Berlin</vt:lpstr>
      <vt:lpstr>SNP Interp Examples (edited)</vt:lpstr>
      <vt:lpstr> Southwood Nature Preserve </vt:lpstr>
      <vt:lpstr>Sustainability Investigation Issues </vt:lpstr>
      <vt:lpstr>2013: Long Range Management Plan </vt:lpstr>
      <vt:lpstr>Slide 4</vt:lpstr>
      <vt:lpstr>North Saint Paul Initiatives</vt:lpstr>
      <vt:lpstr>Sustainability </vt:lpstr>
      <vt:lpstr>Sustainability</vt:lpstr>
      <vt:lpstr>Resiliency  </vt:lpstr>
      <vt:lpstr>Resilient Community </vt:lpstr>
      <vt:lpstr>Sustainability &amp; Resiliency</vt:lpstr>
      <vt:lpstr>North Saint Paul, Minnesota</vt:lpstr>
      <vt:lpstr>Southwood Nature Preserve:   Environmental Education Initiative</vt:lpstr>
      <vt:lpstr>Identification of Issue</vt:lpstr>
      <vt:lpstr>Statement of Purpose </vt:lpstr>
      <vt:lpstr>Purpose: To create education pieces that…</vt:lpstr>
      <vt:lpstr>Methods and Data Collection </vt:lpstr>
      <vt:lpstr>Data Collection</vt:lpstr>
      <vt:lpstr>Data Collection</vt:lpstr>
      <vt:lpstr>Slide 19</vt:lpstr>
      <vt:lpstr>Slide 20</vt:lpstr>
      <vt:lpstr>Recommendations for Creating Resiliency for    the Southwood Nature Preserve </vt:lpstr>
      <vt:lpstr>Short-Term Recommendations</vt:lpstr>
      <vt:lpstr>Slide 23</vt:lpstr>
      <vt:lpstr>Slide 24</vt:lpstr>
      <vt:lpstr>Short-Term Recommendations</vt:lpstr>
      <vt:lpstr>Slide 26</vt:lpstr>
      <vt:lpstr>Short-Term Recommendations</vt:lpstr>
      <vt:lpstr>Slide 28</vt:lpstr>
      <vt:lpstr>Slide 29</vt:lpstr>
      <vt:lpstr>Bats: Nature’s Bug Zappers</vt:lpstr>
      <vt:lpstr>Slide 31</vt:lpstr>
      <vt:lpstr>Slide 32</vt:lpstr>
      <vt:lpstr>Recommendations for Creating Resilience at         Southwood Nature Preserve </vt:lpstr>
      <vt:lpstr>Education: Long-Term Recommendations</vt:lpstr>
      <vt:lpstr>Community Development:   Long-Term Recommendations</vt:lpstr>
      <vt:lpstr>Recreation: Long-Term Recommendations</vt:lpstr>
      <vt:lpstr>Environment: Long-Term Recommendations</vt:lpstr>
      <vt:lpstr>Slide 38</vt:lpstr>
      <vt:lpstr>Slide 39</vt:lpstr>
      <vt:lpstr> Southwood Nature Preserve </vt:lpstr>
    </vt:vector>
  </TitlesOfParts>
  <LinksUpToDate>false</LinksUpToDate>
  <SharedDoc>false</SharedDoc>
  <HyperlinksChanged>false</HyperlinksChanged>
  <AppVersion>12.0257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Southwood Nature  Preserve</dc:title>
  <dc:creator>geneva martin</dc:creator>
  <cp:lastModifiedBy>...</cp:lastModifiedBy>
  <cp:revision>72</cp:revision>
  <dcterms:created xsi:type="dcterms:W3CDTF">2014-04-04T16:52:31Z</dcterms:created>
  <dcterms:modified xsi:type="dcterms:W3CDTF">2014-04-04T16:53:00Z</dcterms:modified>
</cp:coreProperties>
</file>