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4" r:id="rId10"/>
    <p:sldId id="263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258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7B5C3-EEB4-7043-ADF5-CB312D967142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A68A1-2014-FC49-9ACC-8468C7DA6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65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Michael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A68A1-2014-FC49-9ACC-8468C7DA6DB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3277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Michael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A68A1-2014-FC49-9ACC-8468C7DA6DB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658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Erin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A68A1-2014-FC49-9ACC-8468C7DA6DB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808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Michael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A68A1-2014-FC49-9ACC-8468C7DA6DB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83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Erin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A68A1-2014-FC49-9ACC-8468C7DA6DB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503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Michael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A68A1-2014-FC49-9ACC-8468C7DA6DB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539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Erin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A68A1-2014-FC49-9ACC-8468C7DA6DB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787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Michael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A68A1-2014-FC49-9ACC-8468C7DA6DB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5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Michael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A68A1-2014-FC49-9ACC-8468C7DA6DB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116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Erin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A68A1-2014-FC49-9ACC-8468C7DA6DB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171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Erin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A68A1-2014-FC49-9ACC-8468C7DA6DB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284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Erin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A68A1-2014-FC49-9ACC-8468C7DA6DB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67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E5CB-307F-413E-ABC3-94FD5E2E334A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EBAAD-F941-4A70-94CC-77B891551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36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E5CB-307F-413E-ABC3-94FD5E2E334A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EBAAD-F941-4A70-94CC-77B891551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871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E5CB-307F-413E-ABC3-94FD5E2E334A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EBAAD-F941-4A70-94CC-77B891551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618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E5CB-307F-413E-ABC3-94FD5E2E334A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EBAAD-F941-4A70-94CC-77B891551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999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E5CB-307F-413E-ABC3-94FD5E2E334A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EBAAD-F941-4A70-94CC-77B891551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431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E5CB-307F-413E-ABC3-94FD5E2E334A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EBAAD-F941-4A70-94CC-77B891551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09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E5CB-307F-413E-ABC3-94FD5E2E334A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EBAAD-F941-4A70-94CC-77B891551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334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E5CB-307F-413E-ABC3-94FD5E2E334A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EBAAD-F941-4A70-94CC-77B891551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076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E5CB-307F-413E-ABC3-94FD5E2E334A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EBAAD-F941-4A70-94CC-77B891551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16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E5CB-307F-413E-ABC3-94FD5E2E334A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EBAAD-F941-4A70-94CC-77B891551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76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E5CB-307F-413E-ABC3-94FD5E2E334A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EBAAD-F941-4A70-94CC-77B891551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44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2E5CB-307F-413E-ABC3-94FD5E2E334A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EBAAD-F941-4A70-94CC-77B891551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105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327900" y="0"/>
            <a:ext cx="1816100" cy="6858000"/>
            <a:chOff x="7327900" y="0"/>
            <a:chExt cx="1816100" cy="6858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26480" y="0"/>
              <a:ext cx="1417520" cy="6858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7900" y="0"/>
              <a:ext cx="1816100" cy="6477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4180" y="1676400"/>
            <a:ext cx="69342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Zero-Commute Futures:  Opportunities for Live/Work Housing in North Saint Paul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429000"/>
            <a:ext cx="6248400" cy="1752600"/>
          </a:xfrm>
        </p:spPr>
        <p:txBody>
          <a:bodyPr/>
          <a:lstStyle/>
          <a:p>
            <a:r>
              <a:rPr lang="en-US" dirty="0" smtClean="0"/>
              <a:t>May 2014 Final Report</a:t>
            </a:r>
          </a:p>
          <a:p>
            <a:r>
              <a:rPr lang="en-US" dirty="0" smtClean="0"/>
              <a:t>Compiled by </a:t>
            </a:r>
          </a:p>
          <a:p>
            <a:r>
              <a:rPr lang="en-US" dirty="0" smtClean="0"/>
              <a:t>Erin Olson and Michael </a:t>
            </a:r>
            <a:r>
              <a:rPr lang="en-US" dirty="0" err="1" smtClean="0"/>
              <a:t>Urness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56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Zoning Requirements for Live/Work Housing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086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Diversified </a:t>
            </a:r>
            <a:r>
              <a:rPr lang="en-US" dirty="0" smtClean="0"/>
              <a:t>District and CBD well-suited </a:t>
            </a:r>
            <a:r>
              <a:rPr lang="en-US" dirty="0" smtClean="0"/>
              <a:t>for live/work housing</a:t>
            </a:r>
          </a:p>
          <a:p>
            <a:r>
              <a:rPr lang="en-US" dirty="0" smtClean="0"/>
              <a:t>Examples of potential revisions:</a:t>
            </a:r>
          </a:p>
          <a:p>
            <a:pPr lvl="1"/>
            <a:r>
              <a:rPr lang="en-US" dirty="0" smtClean="0"/>
              <a:t>Give preference to less restrictive when residential and commercial codes in conflict</a:t>
            </a:r>
          </a:p>
          <a:p>
            <a:pPr lvl="1"/>
            <a:r>
              <a:rPr lang="en-US" dirty="0" smtClean="0"/>
              <a:t>Exempt sleep spaces in lofts from emergency egress requirements</a:t>
            </a:r>
          </a:p>
          <a:p>
            <a:pPr lvl="1"/>
            <a:r>
              <a:rPr lang="en-US" dirty="0" smtClean="0"/>
              <a:t>Higher densities in live/work </a:t>
            </a:r>
            <a:r>
              <a:rPr lang="en-US" dirty="0" smtClean="0"/>
              <a:t>developments</a:t>
            </a:r>
          </a:p>
          <a:p>
            <a:pPr lvl="1"/>
            <a:r>
              <a:rPr lang="en-US" dirty="0" smtClean="0"/>
              <a:t>Exemptions to fee structures (permitting, pre-development contract, PILOT) or reduce acquisition price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327900" y="0"/>
            <a:ext cx="1816100" cy="6858000"/>
            <a:chOff x="7327900" y="0"/>
            <a:chExt cx="1816100" cy="6858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26480" y="0"/>
              <a:ext cx="1417520" cy="6858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7900" y="0"/>
              <a:ext cx="1816100" cy="647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7917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General Considerations Regarding Live/Work Housing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086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Affordable, stable space</a:t>
            </a:r>
          </a:p>
          <a:p>
            <a:pPr lvl="1"/>
            <a:r>
              <a:rPr lang="en-US" dirty="0" smtClean="0"/>
              <a:t>Physically appropriate for intended businesses</a:t>
            </a:r>
          </a:p>
          <a:p>
            <a:r>
              <a:rPr lang="en-US" dirty="0" smtClean="0"/>
              <a:t>Governance structure</a:t>
            </a:r>
          </a:p>
          <a:p>
            <a:pPr lvl="1"/>
            <a:r>
              <a:rPr lang="en-US" dirty="0" smtClean="0"/>
              <a:t>Exists to encourage involvement and manage potential conflicts</a:t>
            </a:r>
          </a:p>
          <a:p>
            <a:r>
              <a:rPr lang="en-US" dirty="0" smtClean="0"/>
              <a:t>Active internal communities</a:t>
            </a:r>
          </a:p>
          <a:p>
            <a:pPr lvl="1"/>
            <a:r>
              <a:rPr lang="en-US" dirty="0" smtClean="0"/>
              <a:t>Driven by key leaders</a:t>
            </a:r>
          </a:p>
          <a:p>
            <a:r>
              <a:rPr lang="en-US" dirty="0" smtClean="0"/>
              <a:t>Building features</a:t>
            </a:r>
          </a:p>
          <a:p>
            <a:pPr lvl="1"/>
            <a:r>
              <a:rPr lang="en-US" dirty="0" smtClean="0"/>
              <a:t>Anchor tenants and programs that tie the buildings to the community</a:t>
            </a:r>
          </a:p>
          <a:p>
            <a:r>
              <a:rPr lang="en-US" dirty="0" smtClean="0"/>
              <a:t>Geographic connectivity</a:t>
            </a:r>
          </a:p>
          <a:p>
            <a:pPr lvl="1"/>
            <a:r>
              <a:rPr lang="en-US" dirty="0" smtClean="0"/>
              <a:t>Relationships with community amenities that complement the live/work lifestyle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327900" y="0"/>
            <a:ext cx="1816100" cy="6858000"/>
            <a:chOff x="7327900" y="0"/>
            <a:chExt cx="1816100" cy="6858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26480" y="0"/>
              <a:ext cx="1417520" cy="6858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7900" y="0"/>
              <a:ext cx="1816100" cy="647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1580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0" cy="11430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</a:p>
          <a:p>
            <a:r>
              <a:rPr lang="en-US" dirty="0" smtClean="0"/>
              <a:t>Questions</a:t>
            </a:r>
          </a:p>
          <a:p>
            <a:r>
              <a:rPr lang="en-US" dirty="0" smtClean="0"/>
              <a:t>Discussion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327900" y="0"/>
            <a:ext cx="1816100" cy="6858000"/>
            <a:chOff x="7327900" y="0"/>
            <a:chExt cx="1816100" cy="6858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26480" y="0"/>
              <a:ext cx="1417520" cy="6858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7900" y="0"/>
              <a:ext cx="1816100" cy="647700"/>
            </a:xfrm>
            <a:prstGeom prst="rect">
              <a:avLst/>
            </a:prstGeom>
          </p:spPr>
        </p:pic>
      </p:grpSp>
      <p:pic>
        <p:nvPicPr>
          <p:cNvPr id="7" name="Picture 6" descr="ph110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495800"/>
            <a:ext cx="2468880" cy="1645920"/>
          </a:xfrm>
          <a:prstGeom prst="rect">
            <a:avLst/>
          </a:prstGeom>
        </p:spPr>
      </p:pic>
      <p:pic>
        <p:nvPicPr>
          <p:cNvPr id="8" name="Picture 7" descr="St. Nick low res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495800"/>
            <a:ext cx="2438400" cy="1626870"/>
          </a:xfrm>
          <a:prstGeom prst="rect">
            <a:avLst/>
          </a:prstGeom>
        </p:spPr>
      </p:pic>
      <p:pic>
        <p:nvPicPr>
          <p:cNvPr id="9" name="Picture 8" descr="Westminster_Arcade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600200"/>
            <a:ext cx="32004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04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350611" y="0"/>
            <a:ext cx="1816100" cy="6858000"/>
            <a:chOff x="7327900" y="0"/>
            <a:chExt cx="1816100" cy="6858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26480" y="0"/>
              <a:ext cx="1417520" cy="6858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7900" y="0"/>
              <a:ext cx="1816100" cy="6477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10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Profile of Live/Work Housing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519925"/>
              </p:ext>
            </p:extLst>
          </p:nvPr>
        </p:nvGraphicFramePr>
        <p:xfrm>
          <a:off x="152400" y="1371600"/>
          <a:ext cx="746760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520"/>
                <a:gridCol w="1493520"/>
                <a:gridCol w="1493520"/>
                <a:gridCol w="1493520"/>
                <a:gridCol w="14935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Live/Work Types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Unit</a:t>
                      </a:r>
                      <a:r>
                        <a:rPr lang="en-US" baseline="0" dirty="0" smtClean="0"/>
                        <a:t>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Lot Size for Development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Compatible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Districts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Live-With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Residential and workspace are</a:t>
                      </a:r>
                      <a:r>
                        <a:rPr lang="en-US" baseline="0" dirty="0" smtClean="0"/>
                        <a:t> one and the same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800 - 1,500</a:t>
                      </a:r>
                      <a:r>
                        <a:rPr lang="en-US" baseline="0" dirty="0" smtClean="0"/>
                        <a:t> square feet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25,000 - 700,000 square</a:t>
                      </a:r>
                      <a:r>
                        <a:rPr lang="en-US" baseline="0" dirty="0" smtClean="0"/>
                        <a:t> feet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Central Business District; Diversified District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Live-Near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Residential and workspace separated by wall or ceiling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800 – 3,000 square</a:t>
                      </a:r>
                      <a:r>
                        <a:rPr lang="en-US" baseline="0" dirty="0" smtClean="0"/>
                        <a:t> feet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35,000 – 700,000 square feet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Diversified District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Live-Nearby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Residential and workspace</a:t>
                      </a:r>
                      <a:r>
                        <a:rPr lang="en-US" baseline="0" dirty="0" smtClean="0"/>
                        <a:t> in separate structures on same lot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800 – 3,000 square feet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35,000 – 700,000 square feet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Diversified District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060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62800" cy="1143000"/>
          </a:xfrm>
        </p:spPr>
        <p:txBody>
          <a:bodyPr/>
          <a:lstStyle/>
          <a:p>
            <a:r>
              <a:rPr lang="en-US" dirty="0" smtClean="0"/>
              <a:t>Selling Points of Live/Work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162800" cy="4525963"/>
          </a:xfrm>
        </p:spPr>
        <p:txBody>
          <a:bodyPr>
            <a:normAutofit fontScale="70000" lnSpcReduction="20000"/>
          </a:bodyPr>
          <a:lstStyle/>
          <a:p>
            <a:pPr marL="514350" indent="-512064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It is affordable</a:t>
            </a:r>
          </a:p>
          <a:p>
            <a:pPr marL="514350" indent="-512064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It saves time</a:t>
            </a:r>
          </a:p>
          <a:p>
            <a:pPr marL="514350" indent="-512064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It matches the needs of changing demographics</a:t>
            </a:r>
          </a:p>
          <a:p>
            <a:pPr marL="514350" indent="-512064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It matches popular urban design features</a:t>
            </a:r>
          </a:p>
          <a:p>
            <a:pPr marL="514350" indent="-512064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It is flexible</a:t>
            </a:r>
          </a:p>
          <a:p>
            <a:pPr marL="514350" indent="-512064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It is environmentally responsible</a:t>
            </a:r>
          </a:p>
          <a:p>
            <a:pPr marL="514350" indent="-512064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It fosters economic development and diversifies local economies</a:t>
            </a:r>
          </a:p>
          <a:p>
            <a:pPr marL="514350" indent="-512064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It brings vacant and underutilized spaces back onto tax rolls</a:t>
            </a:r>
          </a:p>
          <a:p>
            <a:pPr marL="514350" indent="-512064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It creates positive externalities in the community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327900" y="0"/>
            <a:ext cx="1816100" cy="6858000"/>
            <a:chOff x="7327900" y="0"/>
            <a:chExt cx="1816100" cy="6858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26480" y="0"/>
              <a:ext cx="1417520" cy="6858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7900" y="0"/>
              <a:ext cx="1816100" cy="647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7166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327900" y="0"/>
            <a:ext cx="1816100" cy="6858000"/>
            <a:chOff x="7327900" y="0"/>
            <a:chExt cx="1816100" cy="6858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26480" y="0"/>
              <a:ext cx="1417520" cy="6858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7900" y="0"/>
              <a:ext cx="1816100" cy="6477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0" cy="1143000"/>
          </a:xfrm>
        </p:spPr>
        <p:txBody>
          <a:bodyPr/>
          <a:lstStyle/>
          <a:p>
            <a:r>
              <a:rPr lang="en-US" dirty="0" smtClean="0"/>
              <a:t>Selecting an Appropriate Site</a:t>
            </a:r>
            <a:endParaRPr lang="en-US" dirty="0"/>
          </a:p>
        </p:txBody>
      </p:sp>
      <p:pic>
        <p:nvPicPr>
          <p:cNvPr id="4" name="Content Placeholder 3" descr="Map 1 Site Locations over Evaluation of Redevelopment Potential.png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22" r="-28722"/>
          <a:stretch>
            <a:fillRect/>
          </a:stretch>
        </p:blipFill>
        <p:spPr>
          <a:xfrm>
            <a:off x="-762000" y="1219200"/>
            <a:ext cx="9413241" cy="5181600"/>
          </a:xfrm>
        </p:spPr>
      </p:pic>
    </p:spTree>
    <p:extLst>
      <p:ext uri="{BB962C8B-B14F-4D97-AF65-F5344CB8AC3E}">
        <p14:creationId xmlns:p14="http://schemas.microsoft.com/office/powerpoint/2010/main" val="399080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327900" y="0"/>
            <a:ext cx="1816100" cy="6858000"/>
            <a:chOff x="7327900" y="0"/>
            <a:chExt cx="1816100" cy="6858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26480" y="0"/>
              <a:ext cx="1417520" cy="6858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7900" y="0"/>
              <a:ext cx="1816100" cy="6477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1628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The Arcade, Providence, RI</a:t>
            </a:r>
          </a:p>
          <a:p>
            <a:r>
              <a:rPr lang="en-US" b="1" dirty="0" smtClean="0"/>
              <a:t>Park East Enterprise Lofts, Milwaukee, WI</a:t>
            </a:r>
          </a:p>
          <a:p>
            <a:r>
              <a:rPr lang="en-US" dirty="0" err="1" smtClean="0">
                <a:solidFill>
                  <a:schemeClr val="accent2"/>
                </a:solidFill>
              </a:rPr>
              <a:t>Greenpoint</a:t>
            </a:r>
            <a:r>
              <a:rPr lang="en-US" dirty="0" smtClean="0">
                <a:solidFill>
                  <a:schemeClr val="accent2"/>
                </a:solidFill>
              </a:rPr>
              <a:t> Manufacturing and Design Center, New York, NY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Schmidt Artist Lofts, Saint Paul, MN</a:t>
            </a:r>
          </a:p>
          <a:p>
            <a:r>
              <a:rPr lang="en-US" dirty="0" err="1" smtClean="0">
                <a:solidFill>
                  <a:schemeClr val="accent2"/>
                </a:solidFill>
              </a:rPr>
              <a:t>Pinetree</a:t>
            </a:r>
            <a:r>
              <a:rPr lang="en-US" dirty="0" smtClean="0">
                <a:solidFill>
                  <a:schemeClr val="accent2"/>
                </a:solidFill>
              </a:rPr>
              <a:t> Studios, Oakland, CA</a:t>
            </a:r>
          </a:p>
          <a:p>
            <a:r>
              <a:rPr lang="en-US" b="1" dirty="0" smtClean="0"/>
              <a:t>The Lofts at Habersham, Beaufort, SC</a:t>
            </a:r>
          </a:p>
          <a:p>
            <a:r>
              <a:rPr lang="en-US" b="1" dirty="0" smtClean="0"/>
              <a:t>The Elgin, Elgin, IL</a:t>
            </a:r>
          </a:p>
          <a:p>
            <a:r>
              <a:rPr lang="en-US" b="1" dirty="0" smtClean="0"/>
              <a:t>Jackson Flats, Minneapolis, MN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Franklin Arts Center, Brainerd, MN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653 </a:t>
            </a:r>
            <a:r>
              <a:rPr lang="en-US" dirty="0" err="1" smtClean="0">
                <a:solidFill>
                  <a:schemeClr val="accent2"/>
                </a:solidFill>
              </a:rPr>
              <a:t>Galtier</a:t>
            </a:r>
            <a:r>
              <a:rPr lang="en-US" dirty="0" smtClean="0">
                <a:solidFill>
                  <a:schemeClr val="accent2"/>
                </a:solidFill>
              </a:rPr>
              <a:t> Lofts, Saint Paul, MN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Chicago Ave Fire Arts Center, Minneapolis, MN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47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0" cy="1143000"/>
          </a:xfrm>
        </p:spPr>
        <p:txBody>
          <a:bodyPr/>
          <a:lstStyle/>
          <a:p>
            <a:r>
              <a:rPr lang="en-US" dirty="0" smtClean="0"/>
              <a:t>Case Studies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3657600" cy="5486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smtClean="0"/>
              <a:t>Arcade </a:t>
            </a:r>
          </a:p>
          <a:p>
            <a:pPr marL="0" indent="0">
              <a:buNone/>
            </a:pPr>
            <a:r>
              <a:rPr lang="en-US" sz="1400" dirty="0" smtClean="0"/>
              <a:t>(pg. 20)</a:t>
            </a:r>
            <a:endParaRPr lang="en-US" sz="1400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>
                <a:solidFill>
                  <a:srgbClr val="C0504D"/>
                </a:solidFill>
              </a:rPr>
              <a:t>Tenants</a:t>
            </a:r>
            <a:r>
              <a:rPr lang="en-US" dirty="0" smtClean="0">
                <a:solidFill>
                  <a:srgbClr val="C0504D"/>
                </a:solidFill>
              </a:rPr>
              <a:t>:</a:t>
            </a:r>
            <a:r>
              <a:rPr lang="en-US" dirty="0" smtClean="0"/>
              <a:t>  </a:t>
            </a:r>
            <a:r>
              <a:rPr lang="en-US" dirty="0" smtClean="0">
                <a:solidFill>
                  <a:schemeClr val="accent2"/>
                </a:solidFill>
              </a:rPr>
              <a:t>48 </a:t>
            </a:r>
            <a:r>
              <a:rPr lang="en-US" dirty="0" smtClean="0">
                <a:solidFill>
                  <a:schemeClr val="accent2"/>
                </a:solidFill>
              </a:rPr>
              <a:t>residential, 25 commercial </a:t>
            </a:r>
            <a:endParaRPr lang="en-US" dirty="0" smtClean="0">
              <a:solidFill>
                <a:schemeClr val="accent2"/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>
                <a:solidFill>
                  <a:srgbClr val="C0504D"/>
                </a:solidFill>
              </a:rPr>
              <a:t>Reclaimed underutilized structure</a:t>
            </a:r>
          </a:p>
          <a:p>
            <a:pPr marL="457200" lvl="1" indent="0">
              <a:buNone/>
            </a:pPr>
            <a:endParaRPr lang="en-US" dirty="0" smtClean="0">
              <a:solidFill>
                <a:srgbClr val="C0504D"/>
              </a:solidFill>
            </a:endParaRPr>
          </a:p>
          <a:p>
            <a:pPr lvl="1"/>
            <a:r>
              <a:rPr lang="en-US" dirty="0">
                <a:solidFill>
                  <a:srgbClr val="C0504D"/>
                </a:solidFill>
              </a:rPr>
              <a:t>L</a:t>
            </a:r>
            <a:r>
              <a:rPr lang="en-US" dirty="0" smtClean="0">
                <a:solidFill>
                  <a:srgbClr val="C0504D"/>
                </a:solidFill>
              </a:rPr>
              <a:t>ow-cost live-near housing in the heart of the city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657600" y="1219200"/>
            <a:ext cx="3962400" cy="5486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Park East Enterprise </a:t>
            </a:r>
            <a:r>
              <a:rPr lang="en-US" dirty="0" smtClean="0"/>
              <a:t>Lofts </a:t>
            </a:r>
            <a:r>
              <a:rPr lang="en-US" sz="1400" dirty="0" smtClean="0"/>
              <a:t>(pg. 21)</a:t>
            </a:r>
          </a:p>
          <a:p>
            <a:pPr lvl="1"/>
            <a:endParaRPr lang="en-US" dirty="0" smtClean="0">
              <a:solidFill>
                <a:schemeClr val="accent2"/>
              </a:solidFill>
            </a:endParaRP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Tenants: Mix of low-income and market rate, business owner and strictly tenant</a:t>
            </a:r>
          </a:p>
          <a:p>
            <a:pPr lvl="2"/>
            <a:r>
              <a:rPr lang="en-US" dirty="0" smtClean="0">
                <a:solidFill>
                  <a:schemeClr val="accent2"/>
                </a:solidFill>
              </a:rPr>
              <a:t>85 </a:t>
            </a:r>
            <a:r>
              <a:rPr lang="en-US" dirty="0" smtClean="0">
                <a:solidFill>
                  <a:schemeClr val="accent2"/>
                </a:solidFill>
              </a:rPr>
              <a:t>total units, 28 </a:t>
            </a:r>
            <a:r>
              <a:rPr lang="en-US" dirty="0" smtClean="0">
                <a:solidFill>
                  <a:schemeClr val="accent2"/>
                </a:solidFill>
              </a:rPr>
              <a:t>live/work</a:t>
            </a:r>
          </a:p>
          <a:p>
            <a:pPr lvl="2"/>
            <a:r>
              <a:rPr lang="en-US" dirty="0">
                <a:solidFill>
                  <a:schemeClr val="accent2"/>
                </a:solidFill>
              </a:rPr>
              <a:t>Live-Near lofts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>
                <a:solidFill>
                  <a:srgbClr val="C0504D"/>
                </a:solidFill>
              </a:rPr>
              <a:t>Brought foot traffic and commercial to blighted area</a:t>
            </a:r>
            <a:endParaRPr lang="en-US" dirty="0" smtClean="0">
              <a:solidFill>
                <a:srgbClr val="C0504D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327900" y="0"/>
            <a:ext cx="1816100" cy="6858000"/>
            <a:chOff x="7327900" y="0"/>
            <a:chExt cx="1816100" cy="6858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26480" y="0"/>
              <a:ext cx="1417520" cy="6858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7900" y="0"/>
              <a:ext cx="1816100" cy="647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175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0" cy="1143000"/>
          </a:xfrm>
        </p:spPr>
        <p:txBody>
          <a:bodyPr/>
          <a:lstStyle/>
          <a:p>
            <a:r>
              <a:rPr lang="en-US" dirty="0" smtClean="0"/>
              <a:t>Case Studies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3657600" cy="567842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The Lofts at </a:t>
            </a:r>
            <a:r>
              <a:rPr lang="en-US" dirty="0" smtClean="0"/>
              <a:t>Habersham </a:t>
            </a:r>
            <a:r>
              <a:rPr lang="en-US" sz="1500" dirty="0" smtClean="0"/>
              <a:t>(pg. 25-26)</a:t>
            </a:r>
            <a:endParaRPr lang="en-US" sz="1500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Tenants</a:t>
            </a:r>
            <a:r>
              <a:rPr lang="en-US" dirty="0" smtClean="0">
                <a:solidFill>
                  <a:schemeClr val="accent2"/>
                </a:solidFill>
              </a:rPr>
              <a:t>:  </a:t>
            </a:r>
            <a:r>
              <a:rPr lang="en-US" dirty="0" smtClean="0">
                <a:solidFill>
                  <a:schemeClr val="accent2"/>
                </a:solidFill>
              </a:rPr>
              <a:t>33 Market </a:t>
            </a:r>
            <a:r>
              <a:rPr lang="en-US" dirty="0" smtClean="0">
                <a:solidFill>
                  <a:schemeClr val="accent2"/>
                </a:solidFill>
              </a:rPr>
              <a:t>rate rental and </a:t>
            </a:r>
            <a:r>
              <a:rPr lang="en-US" dirty="0" smtClean="0">
                <a:solidFill>
                  <a:schemeClr val="accent2"/>
                </a:solidFill>
              </a:rPr>
              <a:t>owner-occupied</a:t>
            </a:r>
          </a:p>
          <a:p>
            <a:pPr lvl="1"/>
            <a:endParaRPr lang="en-US" dirty="0" smtClean="0">
              <a:solidFill>
                <a:schemeClr val="accent2"/>
              </a:solidFill>
            </a:endParaRPr>
          </a:p>
          <a:p>
            <a:pPr lvl="1"/>
            <a:r>
              <a:rPr lang="en-US" dirty="0" err="1" smtClean="0">
                <a:solidFill>
                  <a:schemeClr val="accent2"/>
                </a:solidFill>
              </a:rPr>
              <a:t>Flexhouse</a:t>
            </a:r>
            <a:r>
              <a:rPr lang="en-US" dirty="0" smtClean="0">
                <a:solidFill>
                  <a:schemeClr val="accent2"/>
                </a:solidFill>
              </a:rPr>
              <a:t> live-near model on a </a:t>
            </a:r>
            <a:r>
              <a:rPr lang="en-US" dirty="0" err="1" smtClean="0">
                <a:solidFill>
                  <a:schemeClr val="accent2"/>
                </a:solidFill>
              </a:rPr>
              <a:t>mainstreet</a:t>
            </a:r>
            <a:endParaRPr lang="en-US" dirty="0" smtClean="0">
              <a:solidFill>
                <a:schemeClr val="accent2"/>
              </a:solidFill>
            </a:endParaRPr>
          </a:p>
          <a:p>
            <a:pPr lvl="1"/>
            <a:endParaRPr lang="en-US" dirty="0">
              <a:solidFill>
                <a:schemeClr val="accent2"/>
              </a:solidFill>
            </a:endParaRP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Adaptability of use in changing economic climates</a:t>
            </a:r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962400" y="1143000"/>
            <a:ext cx="3657600" cy="5486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smtClean="0"/>
              <a:t>Elgin </a:t>
            </a:r>
          </a:p>
          <a:p>
            <a:pPr marL="0" indent="0">
              <a:buNone/>
            </a:pPr>
            <a:r>
              <a:rPr lang="en-US" sz="1500" dirty="0" smtClean="0"/>
              <a:t>(pg. 27-29)</a:t>
            </a:r>
            <a:endParaRPr lang="en-US" sz="1500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Tenants</a:t>
            </a:r>
            <a:r>
              <a:rPr lang="en-US" dirty="0" smtClean="0">
                <a:solidFill>
                  <a:schemeClr val="accent2"/>
                </a:solidFill>
              </a:rPr>
              <a:t>:  </a:t>
            </a:r>
            <a:r>
              <a:rPr lang="en-US" dirty="0" smtClean="0">
                <a:solidFill>
                  <a:schemeClr val="accent2"/>
                </a:solidFill>
              </a:rPr>
              <a:t>Low-Income </a:t>
            </a:r>
            <a:r>
              <a:rPr lang="en-US" dirty="0" smtClean="0">
                <a:solidFill>
                  <a:schemeClr val="accent2"/>
                </a:solidFill>
              </a:rPr>
              <a:t>A</a:t>
            </a:r>
            <a:r>
              <a:rPr lang="en-US" dirty="0" smtClean="0">
                <a:solidFill>
                  <a:schemeClr val="accent2"/>
                </a:solidFill>
              </a:rPr>
              <a:t>rtists </a:t>
            </a:r>
            <a:r>
              <a:rPr lang="en-US" dirty="0" smtClean="0">
                <a:solidFill>
                  <a:schemeClr val="accent2"/>
                </a:solidFill>
              </a:rPr>
              <a:t>(100% </a:t>
            </a:r>
            <a:r>
              <a:rPr lang="en-US" dirty="0" smtClean="0">
                <a:solidFill>
                  <a:schemeClr val="accent2"/>
                </a:solidFill>
              </a:rPr>
              <a:t>LIHTC), 55 live-with units</a:t>
            </a:r>
          </a:p>
          <a:p>
            <a:pPr lvl="1"/>
            <a:endParaRPr lang="en-US" dirty="0">
              <a:solidFill>
                <a:schemeClr val="accent2"/>
              </a:solidFill>
            </a:endParaRP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“Shining star” development in small community outside  of Chicago</a:t>
            </a:r>
          </a:p>
          <a:p>
            <a:pPr lvl="1"/>
            <a:endParaRPr lang="en-US" dirty="0">
              <a:solidFill>
                <a:schemeClr val="accent2"/>
              </a:solidFill>
            </a:endParaRP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Significant support from the City made the development possible</a:t>
            </a:r>
            <a:endParaRPr lang="en-US" dirty="0" smtClean="0">
              <a:solidFill>
                <a:schemeClr val="accent2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327900" y="0"/>
            <a:ext cx="1816100" cy="6858000"/>
            <a:chOff x="7327900" y="0"/>
            <a:chExt cx="1816100" cy="6858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26480" y="0"/>
              <a:ext cx="1417520" cy="6858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7900" y="0"/>
              <a:ext cx="1816100" cy="647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5926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0" cy="1143000"/>
          </a:xfrm>
        </p:spPr>
        <p:txBody>
          <a:bodyPr/>
          <a:lstStyle/>
          <a:p>
            <a:r>
              <a:rPr lang="en-US" dirty="0" smtClean="0"/>
              <a:t>Case Studies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3657600" cy="5486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Jackson </a:t>
            </a:r>
            <a:r>
              <a:rPr lang="en-US" dirty="0" smtClean="0"/>
              <a:t>Flats </a:t>
            </a:r>
            <a:r>
              <a:rPr lang="en-US" sz="1800" dirty="0" smtClean="0"/>
              <a:t>(pg. 30)</a:t>
            </a:r>
            <a:endParaRPr lang="en-US" sz="1800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>
                <a:solidFill>
                  <a:srgbClr val="C0504D"/>
                </a:solidFill>
              </a:rPr>
              <a:t>Tenants</a:t>
            </a:r>
            <a:r>
              <a:rPr lang="en-US" dirty="0" smtClean="0">
                <a:solidFill>
                  <a:srgbClr val="C0504D"/>
                </a:solidFill>
              </a:rPr>
              <a:t>:  </a:t>
            </a:r>
            <a:r>
              <a:rPr lang="en-US" dirty="0" smtClean="0">
                <a:solidFill>
                  <a:schemeClr val="accent2"/>
                </a:solidFill>
              </a:rPr>
              <a:t>Low-Income </a:t>
            </a:r>
            <a:r>
              <a:rPr lang="en-US" dirty="0">
                <a:solidFill>
                  <a:schemeClr val="accent2"/>
                </a:solidFill>
              </a:rPr>
              <a:t>A</a:t>
            </a:r>
            <a:r>
              <a:rPr lang="en-US" dirty="0" smtClean="0">
                <a:solidFill>
                  <a:schemeClr val="accent2"/>
                </a:solidFill>
              </a:rPr>
              <a:t>rtists </a:t>
            </a:r>
            <a:r>
              <a:rPr lang="en-US" dirty="0" smtClean="0">
                <a:solidFill>
                  <a:schemeClr val="accent2"/>
                </a:solidFill>
              </a:rPr>
              <a:t>(100% LIHTC</a:t>
            </a:r>
            <a:r>
              <a:rPr lang="en-US" dirty="0" smtClean="0">
                <a:solidFill>
                  <a:schemeClr val="accent2"/>
                </a:solidFill>
              </a:rPr>
              <a:t>), 35 Live-With Units</a:t>
            </a:r>
            <a:endParaRPr lang="en-US" dirty="0" smtClean="0">
              <a:solidFill>
                <a:schemeClr val="accent2"/>
              </a:solidFill>
            </a:endParaRPr>
          </a:p>
          <a:p>
            <a:pPr lvl="1"/>
            <a:endParaRPr lang="en-US" dirty="0">
              <a:solidFill>
                <a:srgbClr val="C0504D"/>
              </a:solidFill>
            </a:endParaRPr>
          </a:p>
          <a:p>
            <a:pPr lvl="1"/>
            <a:r>
              <a:rPr lang="en-US" dirty="0" smtClean="0">
                <a:solidFill>
                  <a:srgbClr val="C0504D"/>
                </a:solidFill>
              </a:rPr>
              <a:t>Municipal buy-in can make or break the success of live/work development</a:t>
            </a:r>
          </a:p>
          <a:p>
            <a:pPr lvl="1"/>
            <a:endParaRPr lang="en-US" dirty="0">
              <a:solidFill>
                <a:srgbClr val="C0504D"/>
              </a:solidFill>
            </a:endParaRPr>
          </a:p>
          <a:p>
            <a:pPr lvl="1"/>
            <a:r>
              <a:rPr lang="en-US" dirty="0" smtClean="0">
                <a:solidFill>
                  <a:srgbClr val="C0504D"/>
                </a:solidFill>
              </a:rPr>
              <a:t>The most promising opportunities are still prone to unforeseen challenges</a:t>
            </a:r>
            <a:endParaRPr lang="en-US" dirty="0">
              <a:solidFill>
                <a:srgbClr val="C0504D"/>
              </a:solidFill>
            </a:endParaRPr>
          </a:p>
          <a:p>
            <a:pPr lvl="1"/>
            <a:endParaRPr lang="en-US" dirty="0" smtClean="0">
              <a:solidFill>
                <a:srgbClr val="C0504D"/>
              </a:solidFill>
            </a:endParaRPr>
          </a:p>
          <a:p>
            <a:pPr lvl="1"/>
            <a:endParaRPr lang="en-US" dirty="0">
              <a:solidFill>
                <a:srgbClr val="C0504D"/>
              </a:solidFill>
            </a:endParaRPr>
          </a:p>
          <a:p>
            <a:pPr lvl="1"/>
            <a:endParaRPr lang="en-US" dirty="0" smtClean="0">
              <a:solidFill>
                <a:srgbClr val="C0504D"/>
              </a:solidFill>
            </a:endParaRPr>
          </a:p>
          <a:p>
            <a:pPr lvl="1"/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962400" y="1143000"/>
            <a:ext cx="3657600" cy="5486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Franklin Arts </a:t>
            </a:r>
            <a:r>
              <a:rPr lang="en-US" dirty="0" smtClean="0"/>
              <a:t>Center </a:t>
            </a:r>
            <a:r>
              <a:rPr lang="en-US" sz="1500" dirty="0" smtClean="0"/>
              <a:t>(pg. 31)</a:t>
            </a:r>
            <a:endParaRPr lang="en-US" sz="1500" dirty="0" smtClean="0"/>
          </a:p>
          <a:p>
            <a:pPr lvl="1"/>
            <a:endParaRPr lang="en-US" dirty="0" smtClean="0">
              <a:solidFill>
                <a:srgbClr val="C0504D"/>
              </a:solidFill>
            </a:endParaRP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Tenants</a:t>
            </a:r>
            <a:r>
              <a:rPr lang="en-US" dirty="0" smtClean="0">
                <a:solidFill>
                  <a:schemeClr val="accent2"/>
                </a:solidFill>
              </a:rPr>
              <a:t>:  </a:t>
            </a:r>
            <a:r>
              <a:rPr lang="en-US" dirty="0" smtClean="0">
                <a:solidFill>
                  <a:schemeClr val="accent2"/>
                </a:solidFill>
              </a:rPr>
              <a:t>Low-income </a:t>
            </a:r>
            <a:r>
              <a:rPr lang="en-US" dirty="0" smtClean="0">
                <a:solidFill>
                  <a:schemeClr val="accent2"/>
                </a:solidFill>
              </a:rPr>
              <a:t>artists (100% LIHTC) and mixed-income artists studios</a:t>
            </a:r>
          </a:p>
          <a:p>
            <a:pPr lvl="2"/>
            <a:r>
              <a:rPr lang="en-US" dirty="0" smtClean="0">
                <a:solidFill>
                  <a:schemeClr val="accent2"/>
                </a:solidFill>
              </a:rPr>
              <a:t>25 units </a:t>
            </a:r>
            <a:r>
              <a:rPr lang="en-US" dirty="0" smtClean="0">
                <a:solidFill>
                  <a:schemeClr val="accent2"/>
                </a:solidFill>
              </a:rPr>
              <a:t>(plus 25 working studios</a:t>
            </a:r>
            <a:r>
              <a:rPr lang="en-US" dirty="0" smtClean="0">
                <a:solidFill>
                  <a:schemeClr val="accent2"/>
                </a:solidFill>
              </a:rPr>
              <a:t>), Live-With and Live-Near</a:t>
            </a:r>
            <a:endParaRPr lang="en-US" dirty="0" smtClean="0">
              <a:solidFill>
                <a:schemeClr val="accent2"/>
              </a:solidFill>
            </a:endParaRPr>
          </a:p>
          <a:p>
            <a:pPr lvl="1"/>
            <a:endParaRPr lang="en-US" dirty="0">
              <a:solidFill>
                <a:schemeClr val="accent2"/>
              </a:solidFill>
            </a:endParaRP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Strong community support and diverse, local funding partners </a:t>
            </a:r>
            <a:r>
              <a:rPr lang="en-US" dirty="0" smtClean="0">
                <a:solidFill>
                  <a:schemeClr val="accent2"/>
                </a:solidFill>
              </a:rPr>
              <a:t>make for strong projects</a:t>
            </a:r>
            <a:endParaRPr lang="en-US" dirty="0" smtClean="0">
              <a:solidFill>
                <a:schemeClr val="accent2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327900" y="0"/>
            <a:ext cx="1816100" cy="6858000"/>
            <a:chOff x="7327900" y="0"/>
            <a:chExt cx="1816100" cy="6858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26480" y="0"/>
              <a:ext cx="1417520" cy="6858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7900" y="0"/>
              <a:ext cx="1816100" cy="6477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789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327900" y="0"/>
            <a:ext cx="1816100" cy="6858000"/>
            <a:chOff x="7327900" y="0"/>
            <a:chExt cx="1816100" cy="6858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26480" y="0"/>
              <a:ext cx="1417520" cy="6858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7900" y="0"/>
              <a:ext cx="1816100" cy="6477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86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Funding and Financing Live/Work Housing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086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Most often it is municipalities that approach developers to build live/work housing</a:t>
            </a:r>
          </a:p>
          <a:p>
            <a:r>
              <a:rPr lang="en-US" dirty="0" smtClean="0"/>
              <a:t>Funding Sources</a:t>
            </a:r>
          </a:p>
          <a:p>
            <a:pPr lvl="1"/>
            <a:r>
              <a:rPr lang="en-US" dirty="0" smtClean="0"/>
              <a:t>Low-Income Housing Tax Credits</a:t>
            </a:r>
          </a:p>
          <a:p>
            <a:pPr lvl="1"/>
            <a:r>
              <a:rPr lang="en-US" dirty="0" smtClean="0"/>
              <a:t>Minnesota Housing Finance Agency</a:t>
            </a:r>
          </a:p>
          <a:p>
            <a:pPr lvl="1"/>
            <a:r>
              <a:rPr lang="en-US" dirty="0" smtClean="0"/>
              <a:t>Local Redevelopment Authorities</a:t>
            </a:r>
          </a:p>
          <a:p>
            <a:pPr lvl="1"/>
            <a:r>
              <a:rPr lang="en-US" dirty="0" smtClean="0"/>
              <a:t>Tax-Exempt Bonds</a:t>
            </a:r>
          </a:p>
          <a:p>
            <a:pPr lvl="1"/>
            <a:r>
              <a:rPr lang="en-US" dirty="0" smtClean="0"/>
              <a:t>Non-Profits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81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650</Words>
  <Application>Microsoft Office PowerPoint</Application>
  <PresentationFormat>On-screen Show (4:3)</PresentationFormat>
  <Paragraphs>150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Zero-Commute Futures:  Opportunities for Live/Work Housing in North Saint Paul</vt:lpstr>
      <vt:lpstr>A Profile of Live/Work Housing</vt:lpstr>
      <vt:lpstr>Selling Points of Live/Work</vt:lpstr>
      <vt:lpstr>Selecting an Appropriate Site</vt:lpstr>
      <vt:lpstr>Case Studies</vt:lpstr>
      <vt:lpstr>Case Studies</vt:lpstr>
      <vt:lpstr>Case Studies</vt:lpstr>
      <vt:lpstr>Case Studies</vt:lpstr>
      <vt:lpstr>Funding and Financing Live/Work Housing</vt:lpstr>
      <vt:lpstr>Zoning Requirements for Live/Work Housing</vt:lpstr>
      <vt:lpstr>General Considerations Regarding Live/Work Housing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</dc:creator>
  <cp:lastModifiedBy>noo</cp:lastModifiedBy>
  <cp:revision>32</cp:revision>
  <dcterms:created xsi:type="dcterms:W3CDTF">2014-05-05T20:09:47Z</dcterms:created>
  <dcterms:modified xsi:type="dcterms:W3CDTF">2014-05-15T15:54:24Z</dcterms:modified>
</cp:coreProperties>
</file>