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9144000"/>
  <p:notesSz cx="6858000" cy="9144000"/>
  <p:embeddedFontLst>
    <p:embeddedFont>
      <p:font typeface="Roboto Slab"/>
      <p:regular r:id="rId20"/>
      <p:bold r:id="rId21"/>
    </p:embeddedFont>
    <p:embeddedFont>
      <p:font typeface="Source Sans Pr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RobotoSlab-regular.fntdata"/><Relationship Id="rId22" Type="http://schemas.openxmlformats.org/officeDocument/2006/relationships/font" Target="fonts/SourceSansPro-regular.fntdata"/><Relationship Id="rId21" Type="http://schemas.openxmlformats.org/officeDocument/2006/relationships/font" Target="fonts/RobotoSlab-bold.fntdata"/><Relationship Id="rId24" Type="http://schemas.openxmlformats.org/officeDocument/2006/relationships/font" Target="fonts/SourceSansPro-italic.fntdata"/><Relationship Id="rId23" Type="http://schemas.openxmlformats.org/officeDocument/2006/relationships/font" Target="fonts/SourceSansPr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SourceSansPr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 name="Shape 47"/>
        <p:cNvGrpSpPr/>
        <p:nvPr/>
      </p:nvGrpSpPr>
      <p:grpSpPr>
        <a:xfrm>
          <a:off x="0" y="0"/>
          <a:ext cx="0" cy="0"/>
          <a:chOff x="0" y="0"/>
          <a:chExt cx="0" cy="0"/>
        </a:xfrm>
      </p:grpSpPr>
      <p:sp>
        <p:nvSpPr>
          <p:cNvPr id="48" name="Google Shape;48;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100" u="none" cap="none" strike="noStrike">
                <a:solidFill>
                  <a:srgbClr val="000000"/>
                </a:solidFill>
                <a:latin typeface="Arial"/>
                <a:ea typeface="Arial"/>
                <a:cs typeface="Arial"/>
                <a:sym typeface="Arial"/>
              </a:rPr>
              <a:t>Viewed professional marketing as distasteful, but saw potential value in it</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3942c75fe7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942c75fe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add quote about data viz/graphic design</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3942c75fe7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g3942c75fe7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3942c75fe7_1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g3942c75fe7_1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8" name="Google Shape;148;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 name="Google Shape;5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 name="Google Shape;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1" name="Google Shape;7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8" name="Google Shape;7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5" name="Google Shape;8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100" u="none" cap="none" strike="noStrike">
                <a:solidFill>
                  <a:srgbClr val="000000"/>
                </a:solidFill>
                <a:latin typeface="Arial"/>
                <a:ea typeface="Arial"/>
                <a:cs typeface="Arial"/>
                <a:sym typeface="Arial"/>
              </a:rPr>
              <a:t>Misunderstanding of the Publication Industry</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942c75fe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942c75fe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US"/>
              <a:t>add data parasites quote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 name="Google Shape;9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100" u="none" cap="none" strike="noStrike">
                <a:solidFill>
                  <a:srgbClr val="000000"/>
                </a:solidFill>
                <a:latin typeface="Arial"/>
                <a:ea typeface="Arial"/>
                <a:cs typeface="Arial"/>
                <a:sym typeface="Arial"/>
              </a:rPr>
              <a:t>Dissemination in Many Forms Highly Valued</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100" u="none" cap="none" strike="noStrike">
                <a:solidFill>
                  <a:srgbClr val="000000"/>
                </a:solidFill>
                <a:latin typeface="Arial"/>
                <a:ea typeface="Arial"/>
                <a:cs typeface="Arial"/>
                <a:sym typeface="Arial"/>
              </a:rPr>
              <a:t>Communicating Public Health to the Public was Becoming More Recognized as a Priority</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
          <p:cNvSpPr txBox="1"/>
          <p:nvPr>
            <p:ph type="ctrTitle"/>
          </p:nvPr>
        </p:nvSpPr>
        <p:spPr>
          <a:xfrm>
            <a:off x="1700185" y="1360350"/>
            <a:ext cx="5807400" cy="15465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1pPr>
            <a:lvl2pPr lvl="1"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2pPr>
            <a:lvl3pPr lvl="2"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3pPr>
            <a:lvl4pPr lvl="3"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4pPr>
            <a:lvl5pPr lvl="4"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5pPr>
            <a:lvl6pPr lvl="5"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6pPr>
            <a:lvl7pPr lvl="6"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7pPr>
            <a:lvl8pPr lvl="7"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8pPr>
            <a:lvl9pPr lvl="8" marR="0" rtl="0" algn="l">
              <a:lnSpc>
                <a:spcPct val="100000"/>
              </a:lnSpc>
              <a:spcBef>
                <a:spcPts val="0"/>
              </a:spcBef>
              <a:spcAft>
                <a:spcPts val="0"/>
              </a:spcAft>
              <a:buClr>
                <a:srgbClr val="0091EA"/>
              </a:buClr>
              <a:buSzPts val="6000"/>
              <a:buFont typeface="Roboto Slab"/>
              <a:buNone/>
              <a:defRPr b="1" i="0" sz="6000" u="none" cap="none" strike="noStrike">
                <a:solidFill>
                  <a:srgbClr val="0091EA"/>
                </a:solidFill>
                <a:latin typeface="Roboto Slab"/>
                <a:ea typeface="Roboto Slab"/>
                <a:cs typeface="Roboto Slab"/>
                <a:sym typeface="Roboto Slab"/>
              </a:defRPr>
            </a:lvl9pPr>
          </a:lstStyle>
          <a:p/>
        </p:txBody>
      </p:sp>
      <p:sp>
        <p:nvSpPr>
          <p:cNvPr id="11" name="Google Shape;11;p2"/>
          <p:cNvSpPr/>
          <p:nvPr/>
        </p:nvSpPr>
        <p:spPr>
          <a:xfrm>
            <a:off x="6897625" y="6199950"/>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
          <p:cNvSpPr/>
          <p:nvPr/>
        </p:nvSpPr>
        <p:spPr>
          <a:xfrm>
            <a:off x="7454375" y="5638800"/>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2"/>
          <p:cNvSpPr/>
          <p:nvPr/>
        </p:nvSpPr>
        <p:spPr>
          <a:xfrm>
            <a:off x="8827727" y="4597554"/>
            <a:ext cx="75900" cy="75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
          <p:cNvSpPr/>
          <p:nvPr/>
        </p:nvSpPr>
        <p:spPr>
          <a:xfrm>
            <a:off x="8677050" y="6577875"/>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
          <p:cNvSpPr/>
          <p:nvPr/>
        </p:nvSpPr>
        <p:spPr>
          <a:xfrm>
            <a:off x="2972225" y="633400"/>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
          <p:cNvSpPr/>
          <p:nvPr/>
        </p:nvSpPr>
        <p:spPr>
          <a:xfrm>
            <a:off x="579635" y="3373479"/>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
          <p:cNvSpPr/>
          <p:nvPr/>
        </p:nvSpPr>
        <p:spPr>
          <a:xfrm>
            <a:off x="311843" y="791518"/>
            <a:ext cx="126900" cy="126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
          <p:cNvSpPr/>
          <p:nvPr/>
        </p:nvSpPr>
        <p:spPr>
          <a:xfrm>
            <a:off x="626322" y="1339872"/>
            <a:ext cx="253800" cy="253800"/>
          </a:xfrm>
          <a:prstGeom prst="ellipse">
            <a:avLst/>
          </a:prstGeom>
          <a:noFill/>
          <a:ln cap="flat"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2"/>
          <p:cNvSpPr/>
          <p:nvPr/>
        </p:nvSpPr>
        <p:spPr>
          <a:xfrm>
            <a:off x="8104500" y="4963100"/>
            <a:ext cx="190200" cy="190500"/>
          </a:xfrm>
          <a:prstGeom prst="ellipse">
            <a:avLst/>
          </a:prstGeom>
          <a:noFill/>
          <a:ln cap="flat"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2"/>
          <p:cNvSpPr/>
          <p:nvPr/>
        </p:nvSpPr>
        <p:spPr>
          <a:xfrm>
            <a:off x="8803950" y="5654657"/>
            <a:ext cx="190200" cy="190500"/>
          </a:xfrm>
          <a:prstGeom prst="ellipse">
            <a:avLst/>
          </a:prstGeom>
          <a:noFill/>
          <a:ln cap="flat"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2"/>
          <p:cNvSpPr/>
          <p:nvPr/>
        </p:nvSpPr>
        <p:spPr>
          <a:xfrm>
            <a:off x="196310" y="1990890"/>
            <a:ext cx="75900" cy="75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 name="Google Shape;22;p2"/>
          <p:cNvSpPr/>
          <p:nvPr/>
        </p:nvSpPr>
        <p:spPr>
          <a:xfrm>
            <a:off x="1738050" y="271322"/>
            <a:ext cx="253800" cy="253800"/>
          </a:xfrm>
          <a:prstGeom prst="ellipse">
            <a:avLst/>
          </a:prstGeom>
          <a:noFill/>
          <a:ln cap="flat"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2"/>
          <p:cNvSpPr/>
          <p:nvPr/>
        </p:nvSpPr>
        <p:spPr>
          <a:xfrm>
            <a:off x="771659" y="2504485"/>
            <a:ext cx="75900" cy="75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2"/>
          <p:cNvSpPr/>
          <p:nvPr/>
        </p:nvSpPr>
        <p:spPr>
          <a:xfrm>
            <a:off x="4271584" y="474825"/>
            <a:ext cx="75900" cy="75900"/>
          </a:xfrm>
          <a:prstGeom prst="ellipse">
            <a:avLst/>
          </a:prstGeom>
          <a:solidFill>
            <a:srgbClr val="0091E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2"/>
          <p:cNvSpPr/>
          <p:nvPr/>
        </p:nvSpPr>
        <p:spPr>
          <a:xfrm>
            <a:off x="7729213" y="6127438"/>
            <a:ext cx="253800" cy="254100"/>
          </a:xfrm>
          <a:prstGeom prst="ellipse">
            <a:avLst/>
          </a:prstGeom>
          <a:noFill/>
          <a:ln cap="flat" cmpd="sng" w="19050">
            <a:solidFill>
              <a:srgbClr val="0091E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3"/>
          <p:cNvSpPr txBox="1"/>
          <p:nvPr>
            <p:ph type="ctrTitle"/>
          </p:nvPr>
        </p:nvSpPr>
        <p:spPr>
          <a:xfrm>
            <a:off x="1546025" y="2034925"/>
            <a:ext cx="5832600" cy="15465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1pPr>
            <a:lvl2pPr lvl="1"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2pPr>
            <a:lvl3pPr lvl="2"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3pPr>
            <a:lvl4pPr lvl="3"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4pPr>
            <a:lvl5pPr lvl="4"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5pPr>
            <a:lvl6pPr lvl="5"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6pPr>
            <a:lvl7pPr lvl="6"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7pPr>
            <a:lvl8pPr lvl="7"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8pPr>
            <a:lvl9pPr lvl="8" marR="0" rtl="0" algn="l">
              <a:lnSpc>
                <a:spcPct val="100000"/>
              </a:lnSpc>
              <a:spcBef>
                <a:spcPts val="0"/>
              </a:spcBef>
              <a:spcAft>
                <a:spcPts val="0"/>
              </a:spcAft>
              <a:buClr>
                <a:srgbClr val="0091EA"/>
              </a:buClr>
              <a:buSzPts val="4800"/>
              <a:buFont typeface="Roboto Slab"/>
              <a:buNone/>
              <a:defRPr b="1" i="0" sz="4800" u="none" cap="none" strike="noStrike">
                <a:solidFill>
                  <a:srgbClr val="0091EA"/>
                </a:solidFill>
                <a:latin typeface="Roboto Slab"/>
                <a:ea typeface="Roboto Slab"/>
                <a:cs typeface="Roboto Slab"/>
                <a:sym typeface="Roboto Slab"/>
              </a:defRPr>
            </a:lvl9pPr>
          </a:lstStyle>
          <a:p/>
        </p:txBody>
      </p:sp>
      <p:sp>
        <p:nvSpPr>
          <p:cNvPr id="28" name="Google Shape;28;p3"/>
          <p:cNvSpPr txBox="1"/>
          <p:nvPr>
            <p:ph idx="1" type="subTitle"/>
          </p:nvPr>
        </p:nvSpPr>
        <p:spPr>
          <a:xfrm>
            <a:off x="1546025" y="3710548"/>
            <a:ext cx="5832600" cy="1046400"/>
          </a:xfrm>
          <a:prstGeom prst="rect">
            <a:avLst/>
          </a:prstGeom>
          <a:noFill/>
          <a:ln>
            <a:noFill/>
          </a:ln>
        </p:spPr>
        <p:txBody>
          <a:bodyPr anchorCtr="0" anchor="t" bIns="91425" lIns="91425" spcFirstLastPara="1" rIns="91425" wrap="square" tIns="91425"/>
          <a:lstStyle>
            <a:lvl1pPr lvl="0"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1pPr>
            <a:lvl2pPr lvl="1"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2pPr>
            <a:lvl3pPr lvl="2"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3pPr>
            <a:lvl4pPr lvl="3"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4pPr>
            <a:lvl5pPr lvl="4"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5pPr>
            <a:lvl6pPr lvl="5"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6pPr>
            <a:lvl7pPr lvl="6"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7pPr>
            <a:lvl8pPr lvl="7"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8pPr>
            <a:lvl9pPr lvl="8" marR="0" rtl="0" algn="l">
              <a:lnSpc>
                <a:spcPct val="100000"/>
              </a:lnSpc>
              <a:spcBef>
                <a:spcPts val="0"/>
              </a:spcBef>
              <a:spcAft>
                <a:spcPts val="0"/>
              </a:spcAft>
              <a:buClr>
                <a:srgbClr val="607D8B"/>
              </a:buClr>
              <a:buSzPts val="3000"/>
              <a:buFont typeface="Source Sans Pro"/>
              <a:buNone/>
              <a:defRPr b="0" i="0" sz="3000" u="none" cap="none" strike="noStrike">
                <a:solidFill>
                  <a:srgbClr val="607D8B"/>
                </a:solidFill>
                <a:latin typeface="Source Sans Pro"/>
                <a:ea typeface="Source Sans Pro"/>
                <a:cs typeface="Source Sans Pro"/>
                <a:sym typeface="Source Sans Pro"/>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9" name="Shape 29"/>
        <p:cNvGrpSpPr/>
        <p:nvPr/>
      </p:nvGrpSpPr>
      <p:grpSpPr>
        <a:xfrm>
          <a:off x="0" y="0"/>
          <a:ext cx="0" cy="0"/>
          <a:chOff x="0" y="0"/>
          <a:chExt cx="0" cy="0"/>
        </a:xfrm>
      </p:grpSpPr>
      <p:sp>
        <p:nvSpPr>
          <p:cNvPr id="30" name="Google Shape;30;p4"/>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1pPr>
            <a:lvl2pPr lvl="1"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2pPr>
            <a:lvl3pPr lvl="2"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3pPr>
            <a:lvl4pPr lvl="3"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4pPr>
            <a:lvl5pPr lvl="4"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5pPr>
            <a:lvl6pPr lvl="5"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6pPr>
            <a:lvl7pPr lvl="6"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7pPr>
            <a:lvl8pPr lvl="7"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8pPr>
            <a:lvl9pPr lvl="8"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9pPr>
          </a:lstStyle>
          <a:p/>
        </p:txBody>
      </p:sp>
      <p:sp>
        <p:nvSpPr>
          <p:cNvPr id="31" name="Google Shape;31;p4"/>
          <p:cNvSpPr txBox="1"/>
          <p:nvPr>
            <p:ph idx="1" type="body"/>
          </p:nvPr>
        </p:nvSpPr>
        <p:spPr>
          <a:xfrm>
            <a:off x="786150" y="1682267"/>
            <a:ext cx="7571700" cy="4764900"/>
          </a:xfrm>
          <a:prstGeom prst="rect">
            <a:avLst/>
          </a:prstGeom>
          <a:noFill/>
          <a:ln>
            <a:noFill/>
          </a:ln>
        </p:spPr>
        <p:txBody>
          <a:bodyPr anchorCtr="0" anchor="t" bIns="91425" lIns="91425" spcFirstLastPara="1" rIns="91425" wrap="square" tIns="91425"/>
          <a:lstStyle>
            <a:lvl1pPr indent="-419100" lvl="0" marL="457200" marR="0" rtl="0" algn="l">
              <a:lnSpc>
                <a:spcPct val="100000"/>
              </a:lnSpc>
              <a:spcBef>
                <a:spcPts val="600"/>
              </a:spcBef>
              <a:spcAft>
                <a:spcPts val="0"/>
              </a:spcAft>
              <a:buClr>
                <a:srgbClr val="CFD8DC"/>
              </a:buClr>
              <a:buSzPts val="3000"/>
              <a:buFont typeface="Source Sans Pro"/>
              <a:buChar char="◎"/>
              <a:defRPr b="0" i="0" sz="3000" u="none" cap="none" strike="noStrike">
                <a:solidFill>
                  <a:srgbClr val="263238"/>
                </a:solidFill>
                <a:latin typeface="Source Sans Pro"/>
                <a:ea typeface="Source Sans Pro"/>
                <a:cs typeface="Source Sans Pro"/>
                <a:sym typeface="Source Sans Pro"/>
              </a:defRPr>
            </a:lvl1pPr>
            <a:lvl2pPr indent="-381000" lvl="1" marL="914400" marR="0" rtl="0" algn="l">
              <a:lnSpc>
                <a:spcPct val="100000"/>
              </a:lnSpc>
              <a:spcBef>
                <a:spcPts val="0"/>
              </a:spcBef>
              <a:spcAft>
                <a:spcPts val="0"/>
              </a:spcAft>
              <a:buClr>
                <a:srgbClr val="CFD8DC"/>
              </a:buClr>
              <a:buSzPts val="2400"/>
              <a:buFont typeface="Source Sans Pro"/>
              <a:buChar char="○"/>
              <a:defRPr b="0" i="0" sz="2400" u="none" cap="none" strike="noStrike">
                <a:solidFill>
                  <a:srgbClr val="263238"/>
                </a:solidFill>
                <a:latin typeface="Source Sans Pro"/>
                <a:ea typeface="Source Sans Pro"/>
                <a:cs typeface="Source Sans Pro"/>
                <a:sym typeface="Source Sans Pro"/>
              </a:defRPr>
            </a:lvl2pPr>
            <a:lvl3pPr indent="-381000" lvl="2" marL="1371600" marR="0" rtl="0" algn="l">
              <a:lnSpc>
                <a:spcPct val="100000"/>
              </a:lnSpc>
              <a:spcBef>
                <a:spcPts val="0"/>
              </a:spcBef>
              <a:spcAft>
                <a:spcPts val="0"/>
              </a:spcAft>
              <a:buClr>
                <a:srgbClr val="CFD8DC"/>
              </a:buClr>
              <a:buSzPts val="2400"/>
              <a:buFont typeface="Source Sans Pro"/>
              <a:buChar char="◉"/>
              <a:defRPr b="0" i="0" sz="2400" u="none" cap="none" strike="noStrike">
                <a:solidFill>
                  <a:srgbClr val="263238"/>
                </a:solidFill>
                <a:latin typeface="Source Sans Pro"/>
                <a:ea typeface="Source Sans Pro"/>
                <a:cs typeface="Source Sans Pro"/>
                <a:sym typeface="Source Sans Pro"/>
              </a:defRPr>
            </a:lvl3pPr>
            <a:lvl4pPr indent="-342900" lvl="3" marL="18288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4pPr>
            <a:lvl5pPr indent="-342900" lvl="4" marL="22860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5pPr>
            <a:lvl6pPr indent="-342900" lvl="5" marL="27432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6pPr>
            <a:lvl7pPr indent="-342900" lvl="6" marL="32004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7pPr>
            <a:lvl8pPr indent="-342900" lvl="7" marL="36576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8pPr>
            <a:lvl9pPr indent="-342900" lvl="8" marL="41148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9pPr>
          </a:lstStyle>
          <a:p/>
        </p:txBody>
      </p:sp>
      <p:sp>
        <p:nvSpPr>
          <p:cNvPr id="32" name="Google Shape;32;p4"/>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1pPr>
            <a:lvl2pPr indent="0" lvl="1"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2pPr>
            <a:lvl3pPr indent="0" lvl="2"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3pPr>
            <a:lvl4pPr indent="0" lvl="3"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4pPr>
            <a:lvl5pPr indent="0" lvl="4"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5pPr>
            <a:lvl6pPr indent="0" lvl="5"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6pPr>
            <a:lvl7pPr indent="0" lvl="6"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7pPr>
            <a:lvl8pPr indent="0" lvl="7"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8pPr>
            <a:lvl9pPr indent="0" lvl="8"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33" name="Shape 33"/>
        <p:cNvGrpSpPr/>
        <p:nvPr/>
      </p:nvGrpSpPr>
      <p:grpSpPr>
        <a:xfrm>
          <a:off x="0" y="0"/>
          <a:ext cx="0" cy="0"/>
          <a:chOff x="0" y="0"/>
          <a:chExt cx="0" cy="0"/>
        </a:xfrm>
      </p:grpSpPr>
      <p:pic>
        <p:nvPicPr>
          <p:cNvPr descr="connections-05.png" id="34" name="Google Shape;34;p5"/>
          <p:cNvPicPr preferRelativeResize="0"/>
          <p:nvPr/>
        </p:nvPicPr>
        <p:blipFill rotWithShape="1">
          <a:blip r:embed="rId2">
            <a:alphaModFix/>
          </a:blip>
          <a:srcRect b="0" l="0" r="0" t="0"/>
          <a:stretch/>
        </p:blipFill>
        <p:spPr>
          <a:xfrm flipH="1" rot="10800000">
            <a:off x="5945" y="0"/>
            <a:ext cx="9132109" cy="6858000"/>
          </a:xfrm>
          <a:prstGeom prst="rect">
            <a:avLst/>
          </a:prstGeom>
          <a:noFill/>
          <a:ln>
            <a:noFill/>
          </a:ln>
        </p:spPr>
      </p:pic>
      <p:sp>
        <p:nvSpPr>
          <p:cNvPr id="35" name="Google Shape;35;p5"/>
          <p:cNvSpPr txBox="1"/>
          <p:nvPr>
            <p:ph idx="1" type="body"/>
          </p:nvPr>
        </p:nvSpPr>
        <p:spPr>
          <a:xfrm>
            <a:off x="1215300" y="2501400"/>
            <a:ext cx="6713400" cy="1093200"/>
          </a:xfrm>
          <a:prstGeom prst="rect">
            <a:avLst/>
          </a:prstGeom>
          <a:noFill/>
          <a:ln>
            <a:noFill/>
          </a:ln>
        </p:spPr>
        <p:txBody>
          <a:bodyPr anchorCtr="0" anchor="t" bIns="91425" lIns="91425" spcFirstLastPara="1" rIns="91425" wrap="square" tIns="91425"/>
          <a:lstStyle>
            <a:lvl1pPr indent="-457200" lvl="0" marL="457200" marR="0" rtl="0" algn="ctr">
              <a:lnSpc>
                <a:spcPct val="100000"/>
              </a:lnSpc>
              <a:spcBef>
                <a:spcPts val="60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1pPr>
            <a:lvl2pPr indent="-457200" lvl="1" marL="9144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2pPr>
            <a:lvl3pPr indent="-457200" lvl="2" marL="13716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3pPr>
            <a:lvl4pPr indent="-457200" lvl="3" marL="18288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4pPr>
            <a:lvl5pPr indent="-457200" lvl="4" marL="22860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5pPr>
            <a:lvl6pPr indent="-457200" lvl="5" marL="27432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6pPr>
            <a:lvl7pPr indent="-457200" lvl="6" marL="32004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7pPr>
            <a:lvl8pPr indent="-457200" lvl="7" marL="36576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8pPr>
            <a:lvl9pPr indent="-457200" lvl="8" marL="4114800" marR="0" rtl="0" algn="ctr">
              <a:lnSpc>
                <a:spcPct val="100000"/>
              </a:lnSpc>
              <a:spcBef>
                <a:spcPts val="0"/>
              </a:spcBef>
              <a:spcAft>
                <a:spcPts val="0"/>
              </a:spcAft>
              <a:buClr>
                <a:srgbClr val="263238"/>
              </a:buClr>
              <a:buSzPts val="3600"/>
              <a:buFont typeface="Source Sans Pro"/>
              <a:buChar char="■"/>
              <a:defRPr b="0" i="1" sz="3600" u="none" cap="none" strike="noStrike">
                <a:solidFill>
                  <a:srgbClr val="263238"/>
                </a:solidFill>
                <a:latin typeface="Source Sans Pro"/>
                <a:ea typeface="Source Sans Pro"/>
                <a:cs typeface="Source Sans Pro"/>
                <a:sym typeface="Source Sans Pro"/>
              </a:defRPr>
            </a:lvl9pPr>
          </a:lstStyle>
          <a:p/>
        </p:txBody>
      </p:sp>
      <p:grpSp>
        <p:nvGrpSpPr>
          <p:cNvPr id="36" name="Google Shape;36;p5"/>
          <p:cNvGrpSpPr/>
          <p:nvPr/>
        </p:nvGrpSpPr>
        <p:grpSpPr>
          <a:xfrm>
            <a:off x="3593400" y="1074285"/>
            <a:ext cx="1957200" cy="1093200"/>
            <a:chOff x="3593400" y="1760085"/>
            <a:chExt cx="1957200" cy="1093200"/>
          </a:xfrm>
        </p:grpSpPr>
        <p:sp>
          <p:nvSpPr>
            <p:cNvPr id="37" name="Google Shape;37;p5"/>
            <p:cNvSpPr txBox="1"/>
            <p:nvPr/>
          </p:nvSpPr>
          <p:spPr>
            <a:xfrm>
              <a:off x="3593400" y="1872097"/>
              <a:ext cx="1957200" cy="871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6000"/>
                <a:buFont typeface="Arial"/>
                <a:buNone/>
              </a:pPr>
              <a:r>
                <a:rPr b="1" i="0" lang="en-US" sz="6000" u="none" cap="none" strike="noStrike">
                  <a:solidFill>
                    <a:srgbClr val="0091EA"/>
                  </a:solidFill>
                  <a:latin typeface="Source Sans Pro"/>
                  <a:ea typeface="Source Sans Pro"/>
                  <a:cs typeface="Source Sans Pro"/>
                  <a:sym typeface="Source Sans Pro"/>
                </a:rPr>
                <a:t>“</a:t>
              </a:r>
              <a:endParaRPr b="1" i="0" sz="6000" u="none" cap="none" strike="noStrike">
                <a:solidFill>
                  <a:srgbClr val="0091EA"/>
                </a:solidFill>
                <a:latin typeface="Source Sans Pro"/>
                <a:ea typeface="Source Sans Pro"/>
                <a:cs typeface="Source Sans Pro"/>
                <a:sym typeface="Source Sans Pro"/>
              </a:endParaRPr>
            </a:p>
          </p:txBody>
        </p:sp>
        <p:sp>
          <p:nvSpPr>
            <p:cNvPr id="38" name="Google Shape;38;p5"/>
            <p:cNvSpPr/>
            <p:nvPr/>
          </p:nvSpPr>
          <p:spPr>
            <a:xfrm>
              <a:off x="4025400" y="1760085"/>
              <a:ext cx="1093200" cy="1093200"/>
            </a:xfrm>
            <a:prstGeom prst="ellipse">
              <a:avLst/>
            </a:prstGeom>
            <a:noFill/>
            <a:ln cap="flat" cmpd="sng" w="9525">
              <a:solidFill>
                <a:srgbClr val="CFD8DC"/>
              </a:solidFill>
              <a:prstDash val="dash"/>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5"/>
            <p:cNvSpPr/>
            <p:nvPr/>
          </p:nvSpPr>
          <p:spPr>
            <a:xfrm>
              <a:off x="4190700" y="1925385"/>
              <a:ext cx="762600" cy="762600"/>
            </a:xfrm>
            <a:prstGeom prst="ellipse">
              <a:avLst/>
            </a:prstGeom>
            <a:noFill/>
            <a:ln cap="flat" cmpd="sng" w="19050">
              <a:solidFill>
                <a:srgbClr val="CFD8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cxnSp>
        <p:nvCxnSpPr>
          <p:cNvPr id="40" name="Google Shape;40;p5"/>
          <p:cNvCxnSpPr>
            <a:endCxn id="38" idx="1"/>
          </p:cNvCxnSpPr>
          <p:nvPr/>
        </p:nvCxnSpPr>
        <p:spPr>
          <a:xfrm>
            <a:off x="3742095" y="871980"/>
            <a:ext cx="443400" cy="362400"/>
          </a:xfrm>
          <a:prstGeom prst="straightConnector1">
            <a:avLst/>
          </a:prstGeom>
          <a:noFill/>
          <a:ln cap="flat" cmpd="sng" w="9525">
            <a:solidFill>
              <a:srgbClr val="CFD8DC"/>
            </a:solidFill>
            <a:prstDash val="solid"/>
            <a:round/>
            <a:headEnd len="sm" w="sm" type="none"/>
            <a:tailEnd len="sm" w="sm" type="none"/>
          </a:ln>
        </p:spPr>
      </p:cxnSp>
      <p:cxnSp>
        <p:nvCxnSpPr>
          <p:cNvPr id="41" name="Google Shape;41;p5"/>
          <p:cNvCxnSpPr/>
          <p:nvPr/>
        </p:nvCxnSpPr>
        <p:spPr>
          <a:xfrm rot="10800000">
            <a:off x="4114800" y="269685"/>
            <a:ext cx="457200" cy="804600"/>
          </a:xfrm>
          <a:prstGeom prst="straightConnector1">
            <a:avLst/>
          </a:prstGeom>
          <a:noFill/>
          <a:ln cap="flat" cmpd="sng" w="9525">
            <a:solidFill>
              <a:srgbClr val="CFD8DC"/>
            </a:solidFill>
            <a:prstDash val="solid"/>
            <a:round/>
            <a:headEnd len="sm" w="sm" type="none"/>
            <a:tailEnd len="sm" w="sm" type="none"/>
          </a:ln>
        </p:spPr>
      </p:cxnSp>
      <p:cxnSp>
        <p:nvCxnSpPr>
          <p:cNvPr id="42" name="Google Shape;42;p5"/>
          <p:cNvCxnSpPr/>
          <p:nvPr/>
        </p:nvCxnSpPr>
        <p:spPr>
          <a:xfrm flipH="1" rot="10800000">
            <a:off x="4749075" y="753125"/>
            <a:ext cx="95100" cy="348900"/>
          </a:xfrm>
          <a:prstGeom prst="straightConnector1">
            <a:avLst/>
          </a:prstGeom>
          <a:noFill/>
          <a:ln cap="flat" cmpd="sng" w="9525">
            <a:solidFill>
              <a:srgbClr val="CFD8DC"/>
            </a:solidFill>
            <a:prstDash val="solid"/>
            <a:round/>
            <a:headEnd len="sm" w="sm" type="none"/>
            <a:tailEnd len="sm" w="sm" type="none"/>
          </a:ln>
        </p:spPr>
      </p:cxnSp>
      <p:sp>
        <p:nvSpPr>
          <p:cNvPr id="43" name="Google Shape;43;p5"/>
          <p:cNvSpPr txBox="1"/>
          <p:nvPr>
            <p:ph idx="12" type="sldNum"/>
          </p:nvPr>
        </p:nvSpPr>
        <p:spPr>
          <a:xfrm>
            <a:off x="-87" y="6333125"/>
            <a:ext cx="9144000" cy="525000"/>
          </a:xfrm>
          <a:prstGeom prst="rect">
            <a:avLst/>
          </a:prstGeom>
          <a:noFill/>
          <a:ln>
            <a:noFill/>
          </a:ln>
        </p:spPr>
        <p:txBody>
          <a:bodyPr anchorCtr="0" anchor="t" bIns="91425" lIns="91425" spcFirstLastPara="1" rIns="91425" wrap="square" tIns="91425">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complete pattern">
  <p:cSld name="BLANK_1">
    <p:bg>
      <p:bgPr>
        <a:blipFill>
          <a:blip r:embed="rId2">
            <a:alphaModFix/>
          </a:blip>
          <a:stretch>
            <a:fillRect/>
          </a:stretch>
        </a:blipFill>
      </p:bgPr>
    </p:bg>
    <p:spTree>
      <p:nvGrpSpPr>
        <p:cNvPr id="44" name="Shape 44"/>
        <p:cNvGrpSpPr/>
        <p:nvPr/>
      </p:nvGrpSpPr>
      <p:grpSpPr>
        <a:xfrm>
          <a:off x="0" y="0"/>
          <a:ext cx="0" cy="0"/>
          <a:chOff x="0" y="0"/>
          <a:chExt cx="0" cy="0"/>
        </a:xfrm>
      </p:grpSpPr>
      <p:sp>
        <p:nvSpPr>
          <p:cNvPr id="45" name="Google Shape;45;p6"/>
          <p:cNvSpPr/>
          <p:nvPr/>
        </p:nvSpPr>
        <p:spPr>
          <a:xfrm>
            <a:off x="-26550" y="-19800"/>
            <a:ext cx="9197100" cy="6897600"/>
          </a:xfrm>
          <a:prstGeom prst="rect">
            <a:avLst/>
          </a:prstGeom>
          <a:solidFill>
            <a:srgbClr val="CFD8DC">
              <a:alpha val="4901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6"/>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1pPr>
            <a:lvl2pPr indent="0" lvl="1"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2pPr>
            <a:lvl3pPr indent="0" lvl="2"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3pPr>
            <a:lvl4pPr indent="0" lvl="3"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4pPr>
            <a:lvl5pPr indent="0" lvl="4"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5pPr>
            <a:lvl6pPr indent="0" lvl="5"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6pPr>
            <a:lvl7pPr indent="0" lvl="6"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7pPr>
            <a:lvl8pPr indent="0" lvl="7"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8pPr>
            <a:lvl9pPr indent="0" lvl="8"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1pPr>
            <a:lvl2pPr lvl="1"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2pPr>
            <a:lvl3pPr lvl="2"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3pPr>
            <a:lvl4pPr lvl="3"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4pPr>
            <a:lvl5pPr lvl="4"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5pPr>
            <a:lvl6pPr lvl="5"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6pPr>
            <a:lvl7pPr lvl="6"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7pPr>
            <a:lvl8pPr lvl="7"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8pPr>
            <a:lvl9pPr lvl="8" marR="0" rtl="0" algn="l">
              <a:lnSpc>
                <a:spcPct val="100000"/>
              </a:lnSpc>
              <a:spcBef>
                <a:spcPts val="0"/>
              </a:spcBef>
              <a:spcAft>
                <a:spcPts val="0"/>
              </a:spcAft>
              <a:buClr>
                <a:srgbClr val="0091EA"/>
              </a:buClr>
              <a:buSzPts val="2000"/>
              <a:buFont typeface="Roboto Slab"/>
              <a:buNone/>
              <a:defRPr b="0" i="0" sz="2000" u="none" cap="none" strike="noStrike">
                <a:solidFill>
                  <a:srgbClr val="0091EA"/>
                </a:solidFill>
                <a:latin typeface="Roboto Slab"/>
                <a:ea typeface="Roboto Slab"/>
                <a:cs typeface="Roboto Slab"/>
                <a:sym typeface="Roboto Slab"/>
              </a:defRPr>
            </a:lvl9pPr>
          </a:lstStyle>
          <a:p/>
        </p:txBody>
      </p:sp>
      <p:sp>
        <p:nvSpPr>
          <p:cNvPr id="7" name="Google Shape;7;p1"/>
          <p:cNvSpPr txBox="1"/>
          <p:nvPr>
            <p:ph idx="1" type="body"/>
          </p:nvPr>
        </p:nvSpPr>
        <p:spPr>
          <a:xfrm>
            <a:off x="786150" y="1682267"/>
            <a:ext cx="7571700" cy="4764900"/>
          </a:xfrm>
          <a:prstGeom prst="rect">
            <a:avLst/>
          </a:prstGeom>
          <a:noFill/>
          <a:ln>
            <a:noFill/>
          </a:ln>
        </p:spPr>
        <p:txBody>
          <a:bodyPr anchorCtr="0" anchor="t" bIns="91425" lIns="91425" spcFirstLastPara="1" rIns="91425" wrap="square" tIns="91425"/>
          <a:lstStyle>
            <a:lvl1pPr indent="-419100" lvl="0" marL="457200" marR="0" rtl="0" algn="l">
              <a:lnSpc>
                <a:spcPct val="100000"/>
              </a:lnSpc>
              <a:spcBef>
                <a:spcPts val="600"/>
              </a:spcBef>
              <a:spcAft>
                <a:spcPts val="0"/>
              </a:spcAft>
              <a:buClr>
                <a:srgbClr val="CFD8DC"/>
              </a:buClr>
              <a:buSzPts val="3000"/>
              <a:buFont typeface="Source Sans Pro"/>
              <a:buChar char="◎"/>
              <a:defRPr b="0" i="0" sz="3000" u="none" cap="none" strike="noStrike">
                <a:solidFill>
                  <a:srgbClr val="263238"/>
                </a:solidFill>
                <a:latin typeface="Source Sans Pro"/>
                <a:ea typeface="Source Sans Pro"/>
                <a:cs typeface="Source Sans Pro"/>
                <a:sym typeface="Source Sans Pro"/>
              </a:defRPr>
            </a:lvl1pPr>
            <a:lvl2pPr indent="-381000" lvl="1" marL="914400" marR="0" rtl="0" algn="l">
              <a:lnSpc>
                <a:spcPct val="100000"/>
              </a:lnSpc>
              <a:spcBef>
                <a:spcPts val="0"/>
              </a:spcBef>
              <a:spcAft>
                <a:spcPts val="0"/>
              </a:spcAft>
              <a:buClr>
                <a:srgbClr val="CFD8DC"/>
              </a:buClr>
              <a:buSzPts val="2400"/>
              <a:buFont typeface="Source Sans Pro"/>
              <a:buChar char="○"/>
              <a:defRPr b="0" i="0" sz="2400" u="none" cap="none" strike="noStrike">
                <a:solidFill>
                  <a:srgbClr val="263238"/>
                </a:solidFill>
                <a:latin typeface="Source Sans Pro"/>
                <a:ea typeface="Source Sans Pro"/>
                <a:cs typeface="Source Sans Pro"/>
                <a:sym typeface="Source Sans Pro"/>
              </a:defRPr>
            </a:lvl2pPr>
            <a:lvl3pPr indent="-381000" lvl="2" marL="1371600" marR="0" rtl="0" algn="l">
              <a:lnSpc>
                <a:spcPct val="100000"/>
              </a:lnSpc>
              <a:spcBef>
                <a:spcPts val="0"/>
              </a:spcBef>
              <a:spcAft>
                <a:spcPts val="0"/>
              </a:spcAft>
              <a:buClr>
                <a:srgbClr val="CFD8DC"/>
              </a:buClr>
              <a:buSzPts val="2400"/>
              <a:buFont typeface="Source Sans Pro"/>
              <a:buChar char="◉"/>
              <a:defRPr b="0" i="0" sz="2400" u="none" cap="none" strike="noStrike">
                <a:solidFill>
                  <a:srgbClr val="263238"/>
                </a:solidFill>
                <a:latin typeface="Source Sans Pro"/>
                <a:ea typeface="Source Sans Pro"/>
                <a:cs typeface="Source Sans Pro"/>
                <a:sym typeface="Source Sans Pro"/>
              </a:defRPr>
            </a:lvl3pPr>
            <a:lvl4pPr indent="-342900" lvl="3" marL="18288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4pPr>
            <a:lvl5pPr indent="-342900" lvl="4" marL="22860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5pPr>
            <a:lvl6pPr indent="-342900" lvl="5" marL="27432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6pPr>
            <a:lvl7pPr indent="-342900" lvl="6" marL="32004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7pPr>
            <a:lvl8pPr indent="-342900" lvl="7" marL="36576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8pPr>
            <a:lvl9pPr indent="-342900" lvl="8" marL="4114800" marR="0" rtl="0" algn="l">
              <a:lnSpc>
                <a:spcPct val="100000"/>
              </a:lnSpc>
              <a:spcBef>
                <a:spcPts val="0"/>
              </a:spcBef>
              <a:spcAft>
                <a:spcPts val="0"/>
              </a:spcAft>
              <a:buClr>
                <a:srgbClr val="CFD8DC"/>
              </a:buClr>
              <a:buSzPts val="1800"/>
              <a:buFont typeface="Source Sans Pro"/>
              <a:buChar char="■"/>
              <a:defRPr b="0" i="0" sz="1800" u="none" cap="none" strike="noStrike">
                <a:solidFill>
                  <a:srgbClr val="263238"/>
                </a:solidFill>
                <a:latin typeface="Source Sans Pro"/>
                <a:ea typeface="Source Sans Pro"/>
                <a:cs typeface="Source Sans Pro"/>
                <a:sym typeface="Source Sans Pro"/>
              </a:defRPr>
            </a:lvl9pPr>
          </a:lstStyle>
          <a:p/>
        </p:txBody>
      </p:sp>
      <p:sp>
        <p:nvSpPr>
          <p:cNvPr id="8" name="Google Shape;8;p1"/>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1pPr>
            <a:lvl2pPr indent="0" lvl="1"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2pPr>
            <a:lvl3pPr indent="0" lvl="2"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3pPr>
            <a:lvl4pPr indent="0" lvl="3"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4pPr>
            <a:lvl5pPr indent="0" lvl="4"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5pPr>
            <a:lvl6pPr indent="0" lvl="5"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6pPr>
            <a:lvl7pPr indent="0" lvl="6"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7pPr>
            <a:lvl8pPr indent="0" lvl="7"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8pPr>
            <a:lvl9pPr indent="0" lvl="8" marL="0" marR="0" rtl="0" algn="r">
              <a:lnSpc>
                <a:spcPct val="100000"/>
              </a:lnSpc>
              <a:spcBef>
                <a:spcPts val="0"/>
              </a:spcBef>
              <a:spcAft>
                <a:spcPts val="0"/>
              </a:spcAft>
              <a:buClr>
                <a:srgbClr val="000000"/>
              </a:buClr>
              <a:buSzPts val="1300"/>
              <a:buFont typeface="Arial"/>
              <a:buNone/>
              <a:defRPr b="1" i="0" sz="1300" u="none" cap="none" strike="noStrike">
                <a:solidFill>
                  <a:srgbClr val="0091EA"/>
                </a:solidFill>
                <a:latin typeface="Source Sans Pro"/>
                <a:ea typeface="Source Sans Pro"/>
                <a:cs typeface="Source Sans Pro"/>
                <a:sym typeface="Source Sans Pro"/>
              </a:defRPr>
            </a:lvl9pPr>
          </a:lstStyle>
          <a:p>
            <a:pPr indent="0" lvl="0" marL="0">
              <a:spcBef>
                <a:spcPts val="0"/>
              </a:spcBef>
              <a:spcAft>
                <a:spcPts val="0"/>
              </a:spcAft>
              <a:buNone/>
            </a:pPr>
            <a:fld id="{00000000-1234-1234-1234-123412341234}" type="slidenum">
              <a:rPr lang="en-US"/>
              <a:t>‹#›</a:t>
            </a:fld>
            <a:endParaRPr>
              <a:latin typeface="Roboto Slab"/>
              <a:ea typeface="Roboto Slab"/>
              <a:cs typeface="Roboto Slab"/>
              <a:sym typeface="Roboto Slab"/>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cjbakker@umn.edu" TargetMode="External"/><Relationship Id="rId4" Type="http://schemas.openxmlformats.org/officeDocument/2006/relationships/hyperlink" Target="mailto:hunt0081@umn.edu" TargetMode="External"/><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hyperlink" Target="mailto:cjbakker@umn.edu" TargetMode="External"/><Relationship Id="rId4" Type="http://schemas.openxmlformats.org/officeDocument/2006/relationships/hyperlink" Target="mailto:hunt0081@umn.edu" TargetMode="External"/><Relationship Id="rId5" Type="http://schemas.openxmlformats.org/officeDocument/2006/relationships/hyperlink" Target="http://www.slidescarniva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 name="Shape 50"/>
        <p:cNvGrpSpPr/>
        <p:nvPr/>
      </p:nvGrpSpPr>
      <p:grpSpPr>
        <a:xfrm>
          <a:off x="0" y="0"/>
          <a:ext cx="0" cy="0"/>
          <a:chOff x="0" y="0"/>
          <a:chExt cx="0" cy="0"/>
        </a:xfrm>
      </p:grpSpPr>
      <p:sp>
        <p:nvSpPr>
          <p:cNvPr id="51" name="Google Shape;51;p7"/>
          <p:cNvSpPr txBox="1"/>
          <p:nvPr>
            <p:ph type="ctrTitle"/>
          </p:nvPr>
        </p:nvSpPr>
        <p:spPr>
          <a:xfrm>
            <a:off x="1700185" y="1614874"/>
            <a:ext cx="5807400" cy="1546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91EA"/>
              </a:buClr>
              <a:buSzPts val="6000"/>
              <a:buFont typeface="Roboto Slab"/>
              <a:buNone/>
            </a:pPr>
            <a:r>
              <a:rPr b="1" i="0" lang="en-US" sz="3200" u="none" cap="none" strike="noStrike">
                <a:solidFill>
                  <a:srgbClr val="0091EA"/>
                </a:solidFill>
                <a:latin typeface="Roboto Slab"/>
                <a:ea typeface="Roboto Slab"/>
                <a:cs typeface="Roboto Slab"/>
                <a:sym typeface="Roboto Slab"/>
              </a:rPr>
              <a:t>Information Science Solutions to Communicating Public Health Research Findings to the Public</a:t>
            </a:r>
            <a:endParaRPr b="1" i="0" sz="3200" u="none" cap="none" strike="noStrike">
              <a:solidFill>
                <a:srgbClr val="0091EA"/>
              </a:solidFill>
              <a:latin typeface="Roboto Slab"/>
              <a:ea typeface="Roboto Slab"/>
              <a:cs typeface="Roboto Slab"/>
              <a:sym typeface="Roboto Slab"/>
            </a:endParaRPr>
          </a:p>
        </p:txBody>
      </p:sp>
      <p:sp>
        <p:nvSpPr>
          <p:cNvPr id="52" name="Google Shape;52;p7"/>
          <p:cNvSpPr txBox="1"/>
          <p:nvPr/>
        </p:nvSpPr>
        <p:spPr>
          <a:xfrm>
            <a:off x="1700185" y="4119514"/>
            <a:ext cx="5426479" cy="244521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Caitlin Bakker | </a:t>
            </a:r>
            <a:r>
              <a:rPr b="0" i="0" lang="en-US" sz="2400" u="sng" cap="none" strike="noStrike">
                <a:solidFill>
                  <a:schemeClr val="hlink"/>
                </a:solidFill>
                <a:latin typeface="Roboto Slab"/>
                <a:ea typeface="Roboto Slab"/>
                <a:cs typeface="Roboto Slab"/>
                <a:sym typeface="Roboto Slab"/>
                <a:hlinkClick r:id="rId3"/>
              </a:rPr>
              <a:t>cjbakker@umn.edu</a:t>
            </a:r>
            <a:endParaRPr b="0" i="0" sz="2400" u="none" cap="none" strike="noStrike">
              <a:solidFill>
                <a:srgbClr val="263238"/>
              </a:solidFill>
              <a:latin typeface="Roboto Slab"/>
              <a:ea typeface="Roboto Slab"/>
              <a:cs typeface="Roboto Slab"/>
              <a:sym typeface="Roboto Slab"/>
            </a:endParaRPr>
          </a:p>
          <a:p>
            <a:pPr indent="0" lvl="0" marL="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Shanda Hunt | </a:t>
            </a:r>
            <a:r>
              <a:rPr b="0" i="0" lang="en-US" sz="2400" u="sng" cap="none" strike="noStrike">
                <a:solidFill>
                  <a:schemeClr val="hlink"/>
                </a:solidFill>
                <a:latin typeface="Roboto Slab"/>
                <a:ea typeface="Roboto Slab"/>
                <a:cs typeface="Roboto Slab"/>
                <a:sym typeface="Roboto Slab"/>
                <a:hlinkClick r:id="rId4"/>
              </a:rPr>
              <a:t>hunt0081@umn.edu</a:t>
            </a:r>
            <a:r>
              <a:rPr b="0" i="0" lang="en-US" sz="2400" u="none" cap="none" strike="noStrike">
                <a:solidFill>
                  <a:srgbClr val="263238"/>
                </a:solidFill>
                <a:latin typeface="Roboto Slab"/>
                <a:ea typeface="Roboto Slab"/>
                <a:cs typeface="Roboto Slab"/>
                <a:sym typeface="Roboto Slab"/>
              </a:rPr>
              <a:t> </a:t>
            </a:r>
            <a:endParaRPr b="0" i="0" sz="2400" u="none" cap="none" strike="noStrike">
              <a:solidFill>
                <a:srgbClr val="263238"/>
              </a:solidFill>
              <a:latin typeface="Roboto Slab"/>
              <a:ea typeface="Roboto Slab"/>
              <a:cs typeface="Roboto Slab"/>
              <a:sym typeface="Roboto Slab"/>
            </a:endParaRPr>
          </a:p>
        </p:txBody>
      </p:sp>
      <p:pic>
        <p:nvPicPr>
          <p:cNvPr descr="https://lh5.googleusercontent.com/XAXajIqVI2Tq_aYBNQb-odhzt-t964FyJr9IcjxIU_vOQNt5Hx3XE7WB8VzYQEhQPK-K3BysLdx_PK0WDCprKJiPxjkcujQ_KIpdxHXk53-xiyyHFnu9Svq3WjFanYAha57mVj8trk0" id="53" name="Google Shape;53;p7"/>
          <p:cNvPicPr preferRelativeResize="0"/>
          <p:nvPr/>
        </p:nvPicPr>
        <p:blipFill rotWithShape="1">
          <a:blip r:embed="rId5">
            <a:alphaModFix/>
          </a:blip>
          <a:srcRect b="0" l="0" r="0" t="0"/>
          <a:stretch/>
        </p:blipFill>
        <p:spPr>
          <a:xfrm>
            <a:off x="230565" y="6038950"/>
            <a:ext cx="2057400" cy="685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16"/>
          <p:cNvSpPr txBox="1"/>
          <p:nvPr>
            <p:ph idx="1" type="body"/>
          </p:nvPr>
        </p:nvSpPr>
        <p:spPr>
          <a:xfrm>
            <a:off x="574824" y="3397675"/>
            <a:ext cx="7994178" cy="1093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600"/>
              </a:spcBef>
              <a:spcAft>
                <a:spcPts val="0"/>
              </a:spcAft>
              <a:buClr>
                <a:srgbClr val="263238"/>
              </a:buClr>
              <a:buSzPts val="3600"/>
              <a:buFont typeface="Source Sans Pro"/>
              <a:buNone/>
            </a:pPr>
            <a:r>
              <a:rPr b="0" i="0" lang="en-US" sz="2200" u="none" cap="none" strike="noStrike">
                <a:solidFill>
                  <a:srgbClr val="263238"/>
                </a:solidFill>
                <a:latin typeface="Roboto Slab"/>
                <a:ea typeface="Roboto Slab"/>
                <a:cs typeface="Roboto Slab"/>
                <a:sym typeface="Roboto Slab"/>
              </a:rPr>
              <a:t>I have no interest in being a major consulting company or in a program of selling myself or something that I do. I have been on campaigns for certain kinds of policy issues that would be, I don’t know, there’s a certain amount of credibility that you get from being who you are and what you’ve done. The brand idea is used in that way.</a:t>
            </a:r>
            <a:endParaRPr b="0" i="0" sz="2200" u="none" cap="none" strike="noStrike">
              <a:solidFill>
                <a:srgbClr val="263238"/>
              </a:solidFill>
              <a:latin typeface="Roboto Slab"/>
              <a:ea typeface="Roboto Slab"/>
              <a:cs typeface="Roboto Slab"/>
              <a:sym typeface="Roboto Slab"/>
            </a:endParaRPr>
          </a:p>
        </p:txBody>
      </p:sp>
      <p:sp>
        <p:nvSpPr>
          <p:cNvPr id="116" name="Google Shape;116;p16"/>
          <p:cNvSpPr txBox="1"/>
          <p:nvPr>
            <p:ph idx="12" type="sldNum"/>
          </p:nvPr>
        </p:nvSpPr>
        <p:spPr>
          <a:xfrm>
            <a:off x="-87" y="6333125"/>
            <a:ext cx="9144000" cy="52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117" name="Google Shape;117;p16"/>
          <p:cNvSpPr txBox="1"/>
          <p:nvPr/>
        </p:nvSpPr>
        <p:spPr>
          <a:xfrm>
            <a:off x="0" y="1994529"/>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u="none" cap="none" strike="noStrike">
                <a:solidFill>
                  <a:srgbClr val="0091EA"/>
                </a:solidFill>
                <a:latin typeface="Roboto Slab"/>
                <a:ea typeface="Roboto Slab"/>
                <a:cs typeface="Roboto Slab"/>
                <a:sym typeface="Roboto Slab"/>
              </a:rPr>
              <a:t>Professional Marketing was seen as “Distasteful”</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Google Shape;122;p17"/>
          <p:cNvSpPr txBox="1"/>
          <p:nvPr>
            <p:ph idx="1" type="body"/>
          </p:nvPr>
        </p:nvSpPr>
        <p:spPr>
          <a:xfrm>
            <a:off x="515250" y="3101000"/>
            <a:ext cx="8113500" cy="1093200"/>
          </a:xfrm>
          <a:prstGeom prst="rect">
            <a:avLst/>
          </a:prstGeom>
        </p:spPr>
        <p:txBody>
          <a:bodyPr anchorCtr="0" anchor="t" bIns="91425" lIns="91425" spcFirstLastPara="1" rIns="91425" wrap="square" tIns="91425">
            <a:noAutofit/>
          </a:bodyPr>
          <a:lstStyle/>
          <a:p>
            <a:pPr indent="0" lvl="0" marL="0">
              <a:spcBef>
                <a:spcPts val="600"/>
              </a:spcBef>
              <a:spcAft>
                <a:spcPts val="0"/>
              </a:spcAft>
              <a:buClr>
                <a:schemeClr val="dk1"/>
              </a:buClr>
              <a:buSzPts val="1100"/>
              <a:buFont typeface="Arial"/>
              <a:buNone/>
            </a:pPr>
            <a:r>
              <a:rPr i="0" lang="en-US" sz="2200">
                <a:latin typeface="Roboto Slab"/>
                <a:ea typeface="Roboto Slab"/>
                <a:cs typeface="Roboto Slab"/>
                <a:sym typeface="Roboto Slab"/>
              </a:rPr>
              <a:t>One of the questions I ask people periodically when I’m giving talks on writing and publishing is, “are you better off to hire an analyst or a graphic artist?” I think more and more, the whole generation that has been raised on very sophisticated cartoons from childhood has a very high expectation. I go to these meetings and look at all these slides, they are very attractive but they have no content. They use up half the space. I do it periodically too. </a:t>
            </a:r>
            <a:endParaRPr i="0" sz="2200">
              <a:latin typeface="Roboto Slab"/>
              <a:ea typeface="Roboto Slab"/>
              <a:cs typeface="Roboto Slab"/>
              <a:sym typeface="Roboto Slab"/>
            </a:endParaRPr>
          </a:p>
          <a:p>
            <a:pPr indent="0" lvl="0" marL="0">
              <a:spcBef>
                <a:spcPts val="600"/>
              </a:spcBef>
              <a:spcAft>
                <a:spcPts val="0"/>
              </a:spcAft>
              <a:buNone/>
            </a:pPr>
            <a:r>
              <a:t/>
            </a:r>
            <a:endParaRPr i="0" sz="2200">
              <a:latin typeface="Roboto Slab"/>
              <a:ea typeface="Roboto Slab"/>
              <a:cs typeface="Roboto Slab"/>
              <a:sym typeface="Roboto Slab"/>
            </a:endParaRPr>
          </a:p>
        </p:txBody>
      </p:sp>
      <p:sp>
        <p:nvSpPr>
          <p:cNvPr id="123" name="Google Shape;123;p17"/>
          <p:cNvSpPr txBox="1"/>
          <p:nvPr>
            <p:ph idx="12" type="sldNum"/>
          </p:nvPr>
        </p:nvSpPr>
        <p:spPr>
          <a:xfrm>
            <a:off x="-87" y="6333125"/>
            <a:ext cx="9144000" cy="525000"/>
          </a:xfrm>
          <a:prstGeom prst="rect">
            <a:avLst/>
          </a:prstGeom>
        </p:spPr>
        <p:txBody>
          <a:bodyPr anchorCtr="0" anchor="t" bIns="91425" lIns="91425" spcFirstLastPara="1" rIns="91425" wrap="square" tIns="91425">
            <a:noAutofit/>
          </a:bodyPr>
          <a:lstStyle/>
          <a:p>
            <a:pPr indent="0" lvl="0" marL="0">
              <a:spcBef>
                <a:spcPts val="0"/>
              </a:spcBef>
              <a:spcAft>
                <a:spcPts val="0"/>
              </a:spcAft>
              <a:buClr>
                <a:srgbClr val="000000"/>
              </a:buClr>
              <a:buSzPts val="1300"/>
              <a:buFont typeface="Arial"/>
              <a:buNone/>
            </a:pPr>
            <a:fld id="{00000000-1234-1234-1234-123412341234}" type="slidenum">
              <a:rPr lang="en-US"/>
              <a:t>‹#›</a:t>
            </a:fld>
            <a:endParaRPr/>
          </a:p>
        </p:txBody>
      </p:sp>
      <p:sp>
        <p:nvSpPr>
          <p:cNvPr id="124" name="Google Shape;124;p17"/>
          <p:cNvSpPr txBox="1"/>
          <p:nvPr/>
        </p:nvSpPr>
        <p:spPr>
          <a:xfrm>
            <a:off x="0" y="1994529"/>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a:solidFill>
                  <a:srgbClr val="0091EA"/>
                </a:solidFill>
                <a:latin typeface="Roboto Slab"/>
                <a:ea typeface="Roboto Slab"/>
                <a:cs typeface="Roboto Slab"/>
                <a:sym typeface="Roboto Slab"/>
              </a:rPr>
              <a:t>Data Visualization is a Recognized Skill</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18"/>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2800" u="none" cap="none" strike="noStrike">
                <a:solidFill>
                  <a:srgbClr val="0091EA"/>
                </a:solidFill>
                <a:latin typeface="Roboto Slab"/>
                <a:ea typeface="Roboto Slab"/>
                <a:cs typeface="Roboto Slab"/>
                <a:sym typeface="Roboto Slab"/>
              </a:rPr>
              <a:t>Recommendations</a:t>
            </a:r>
            <a:endParaRPr b="1" i="0" sz="2800" u="none" cap="none" strike="noStrike">
              <a:solidFill>
                <a:srgbClr val="0091EA"/>
              </a:solidFill>
              <a:latin typeface="Roboto Slab"/>
              <a:ea typeface="Roboto Slab"/>
              <a:cs typeface="Roboto Slab"/>
              <a:sym typeface="Roboto Slab"/>
            </a:endParaRPr>
          </a:p>
        </p:txBody>
      </p:sp>
      <p:sp>
        <p:nvSpPr>
          <p:cNvPr id="130" name="Google Shape;130;p18"/>
          <p:cNvSpPr txBox="1"/>
          <p:nvPr>
            <p:ph idx="1" type="body"/>
          </p:nvPr>
        </p:nvSpPr>
        <p:spPr>
          <a:xfrm>
            <a:off x="786150" y="2093234"/>
            <a:ext cx="7895937" cy="4764900"/>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Modernize and broaden dissemination practices</a:t>
            </a:r>
            <a:endParaRPr b="0" i="0" sz="2400" u="none" cap="none" strike="noStrike">
              <a:solidFill>
                <a:srgbClr val="263238"/>
              </a:solidFill>
              <a:latin typeface="Roboto Slab"/>
              <a:ea typeface="Roboto Slab"/>
              <a:cs typeface="Roboto Slab"/>
              <a:sym typeface="Roboto Slab"/>
            </a:endParaRPr>
          </a:p>
          <a:p>
            <a:pPr indent="0" lvl="0" marL="0" rtl="0">
              <a:lnSpc>
                <a:spcPct val="90000"/>
              </a:lnSpc>
              <a:spcBef>
                <a:spcPts val="0"/>
              </a:spcBef>
              <a:spcAft>
                <a:spcPts val="0"/>
              </a:spcAft>
              <a:buNone/>
            </a:pPr>
            <a:r>
              <a:t/>
            </a:r>
            <a:endParaRPr sz="1800">
              <a:solidFill>
                <a:srgbClr val="3F3F3F"/>
              </a:solidFill>
              <a:latin typeface="Roboto Slab"/>
              <a:ea typeface="Roboto Slab"/>
              <a:cs typeface="Roboto Slab"/>
              <a:sym typeface="Roboto Slab"/>
            </a:endParaRPr>
          </a:p>
          <a:p>
            <a:pPr indent="-368300" lvl="0" marL="914400" rtl="0">
              <a:lnSpc>
                <a:spcPct val="90000"/>
              </a:lnSpc>
              <a:spcBef>
                <a:spcPts val="0"/>
              </a:spcBef>
              <a:spcAft>
                <a:spcPts val="0"/>
              </a:spcAft>
              <a:buClr>
                <a:srgbClr val="3F3F3F"/>
              </a:buClr>
              <a:buSzPts val="2200"/>
              <a:buFont typeface="Roboto Slab"/>
              <a:buChar char="◎"/>
            </a:pPr>
            <a:r>
              <a:rPr lang="en-US" sz="2200">
                <a:solidFill>
                  <a:srgbClr val="3F3F3F"/>
                </a:solidFill>
                <a:latin typeface="Roboto Slab"/>
                <a:ea typeface="Roboto Slab"/>
                <a:cs typeface="Roboto Slab"/>
                <a:sym typeface="Roboto Slab"/>
              </a:rPr>
              <a:t>Better their data management skills to improve incidents of data sharing</a:t>
            </a:r>
            <a:endParaRPr sz="2200">
              <a:solidFill>
                <a:srgbClr val="3F3F3F"/>
              </a:solidFill>
              <a:latin typeface="Roboto Slab"/>
              <a:ea typeface="Roboto Slab"/>
              <a:cs typeface="Roboto Slab"/>
              <a:sym typeface="Roboto Slab"/>
            </a:endParaRPr>
          </a:p>
          <a:p>
            <a:pPr indent="0" lvl="0" marL="0" rtl="0">
              <a:lnSpc>
                <a:spcPct val="90000"/>
              </a:lnSpc>
              <a:spcBef>
                <a:spcPts val="0"/>
              </a:spcBef>
              <a:spcAft>
                <a:spcPts val="0"/>
              </a:spcAft>
              <a:buNone/>
            </a:pPr>
            <a:r>
              <a:t/>
            </a:r>
            <a:endParaRPr sz="2200">
              <a:solidFill>
                <a:srgbClr val="3F3F3F"/>
              </a:solidFill>
              <a:latin typeface="Roboto Slab"/>
              <a:ea typeface="Roboto Slab"/>
              <a:cs typeface="Roboto Slab"/>
              <a:sym typeface="Roboto Slab"/>
            </a:endParaRPr>
          </a:p>
          <a:p>
            <a:pPr indent="-368300" lvl="0" marL="914400" rtl="0">
              <a:lnSpc>
                <a:spcPct val="90000"/>
              </a:lnSpc>
              <a:spcBef>
                <a:spcPts val="200"/>
              </a:spcBef>
              <a:spcAft>
                <a:spcPts val="0"/>
              </a:spcAft>
              <a:buClr>
                <a:srgbClr val="3F3F3F"/>
              </a:buClr>
              <a:buSzPts val="2200"/>
              <a:buFont typeface="Roboto Slab"/>
              <a:buChar char="◎"/>
            </a:pPr>
            <a:r>
              <a:rPr lang="en-US" sz="2200">
                <a:solidFill>
                  <a:srgbClr val="3F3F3F"/>
                </a:solidFill>
                <a:latin typeface="Roboto Slab"/>
                <a:ea typeface="Roboto Slab"/>
                <a:cs typeface="Roboto Slab"/>
                <a:sym typeface="Roboto Slab"/>
              </a:rPr>
              <a:t>Make evident the link between publishing data and citations</a:t>
            </a:r>
            <a:endParaRPr sz="2200">
              <a:solidFill>
                <a:srgbClr val="3F3F3F"/>
              </a:solidFill>
              <a:latin typeface="Roboto Slab"/>
              <a:ea typeface="Roboto Slab"/>
              <a:cs typeface="Roboto Slab"/>
              <a:sym typeface="Roboto Slab"/>
            </a:endParaRPr>
          </a:p>
          <a:p>
            <a:pPr indent="0" lvl="0" marL="0" rtl="0">
              <a:lnSpc>
                <a:spcPct val="90000"/>
              </a:lnSpc>
              <a:spcBef>
                <a:spcPts val="200"/>
              </a:spcBef>
              <a:spcAft>
                <a:spcPts val="0"/>
              </a:spcAft>
              <a:buNone/>
            </a:pPr>
            <a:r>
              <a:t/>
            </a:r>
            <a:endParaRPr sz="2200">
              <a:solidFill>
                <a:srgbClr val="3F3F3F"/>
              </a:solidFill>
              <a:latin typeface="Roboto Slab"/>
              <a:ea typeface="Roboto Slab"/>
              <a:cs typeface="Roboto Slab"/>
              <a:sym typeface="Roboto Slab"/>
            </a:endParaRPr>
          </a:p>
          <a:p>
            <a:pPr indent="-368300" lvl="0" marL="914400" rtl="0">
              <a:lnSpc>
                <a:spcPct val="90000"/>
              </a:lnSpc>
              <a:spcBef>
                <a:spcPts val="0"/>
              </a:spcBef>
              <a:spcAft>
                <a:spcPts val="0"/>
              </a:spcAft>
              <a:buClr>
                <a:srgbClr val="3F3F3F"/>
              </a:buClr>
              <a:buSzPts val="2200"/>
              <a:buFont typeface="Roboto Slab"/>
              <a:buChar char="◎"/>
            </a:pPr>
            <a:r>
              <a:rPr lang="en-US" sz="2200">
                <a:solidFill>
                  <a:srgbClr val="3F3F3F"/>
                </a:solidFill>
                <a:latin typeface="Roboto Slab"/>
                <a:ea typeface="Roboto Slab"/>
                <a:cs typeface="Roboto Slab"/>
                <a:sym typeface="Roboto Slab"/>
              </a:rPr>
              <a:t>Encourage open access publishing as one strategy for communicating with the public, which includes public health practitioners</a:t>
            </a:r>
            <a:endParaRPr sz="2200">
              <a:solidFill>
                <a:srgbClr val="3F3F3F"/>
              </a:solidFill>
              <a:latin typeface="Roboto Slab"/>
              <a:ea typeface="Roboto Slab"/>
              <a:cs typeface="Roboto Slab"/>
              <a:sym typeface="Roboto Slab"/>
            </a:endParaRPr>
          </a:p>
          <a:p>
            <a:pPr indent="0" lvl="0" marL="38100" marR="0" rtl="0" algn="l">
              <a:lnSpc>
                <a:spcPct val="100000"/>
              </a:lnSpc>
              <a:spcBef>
                <a:spcPts val="600"/>
              </a:spcBef>
              <a:spcAft>
                <a:spcPts val="0"/>
              </a:spcAft>
              <a:buClr>
                <a:srgbClr val="CFD8DC"/>
              </a:buClr>
              <a:buSzPts val="3000"/>
              <a:buFont typeface="Source Sans Pro"/>
              <a:buNone/>
            </a:pPr>
            <a:r>
              <a:t/>
            </a:r>
            <a:endParaRPr b="0" i="0" sz="2400" u="none" cap="none" strike="noStrike">
              <a:solidFill>
                <a:srgbClr val="263238"/>
              </a:solidFill>
              <a:latin typeface="Roboto Slab"/>
              <a:ea typeface="Roboto Slab"/>
              <a:cs typeface="Roboto Slab"/>
              <a:sym typeface="Roboto Slab"/>
            </a:endParaRPr>
          </a:p>
        </p:txBody>
      </p:sp>
      <p:sp>
        <p:nvSpPr>
          <p:cNvPr id="131" name="Google Shape;131;p18"/>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19"/>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2800" u="none" cap="none" strike="noStrike">
                <a:solidFill>
                  <a:srgbClr val="0091EA"/>
                </a:solidFill>
                <a:latin typeface="Roboto Slab"/>
                <a:ea typeface="Roboto Slab"/>
                <a:cs typeface="Roboto Slab"/>
                <a:sym typeface="Roboto Slab"/>
              </a:rPr>
              <a:t>Recommendations</a:t>
            </a:r>
            <a:endParaRPr b="1" i="0" sz="2800" u="none" cap="none" strike="noStrike">
              <a:solidFill>
                <a:srgbClr val="0091EA"/>
              </a:solidFill>
              <a:latin typeface="Roboto Slab"/>
              <a:ea typeface="Roboto Slab"/>
              <a:cs typeface="Roboto Slab"/>
              <a:sym typeface="Roboto Slab"/>
            </a:endParaRPr>
          </a:p>
        </p:txBody>
      </p:sp>
      <p:sp>
        <p:nvSpPr>
          <p:cNvPr id="137" name="Google Shape;137;p19"/>
          <p:cNvSpPr txBox="1"/>
          <p:nvPr>
            <p:ph idx="1" type="body"/>
          </p:nvPr>
        </p:nvSpPr>
        <p:spPr>
          <a:xfrm>
            <a:off x="786150" y="2093234"/>
            <a:ext cx="7896000" cy="4764900"/>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Consider alternative forums and formats</a:t>
            </a:r>
            <a:endParaRPr/>
          </a:p>
          <a:p>
            <a:pPr indent="0" lvl="0" marL="38100" marR="0" rtl="0" algn="l">
              <a:lnSpc>
                <a:spcPct val="100000"/>
              </a:lnSpc>
              <a:spcBef>
                <a:spcPts val="600"/>
              </a:spcBef>
              <a:spcAft>
                <a:spcPts val="0"/>
              </a:spcAft>
              <a:buClr>
                <a:srgbClr val="CFD8DC"/>
              </a:buClr>
              <a:buSzPts val="3000"/>
              <a:buFont typeface="Source Sans Pro"/>
              <a:buNone/>
            </a:pPr>
            <a:r>
              <a:t/>
            </a:r>
            <a:endParaRPr sz="2400">
              <a:latin typeface="Roboto Slab"/>
              <a:ea typeface="Roboto Slab"/>
              <a:cs typeface="Roboto Slab"/>
              <a:sym typeface="Roboto Slab"/>
            </a:endParaRPr>
          </a:p>
          <a:p>
            <a:pPr indent="-368300" lvl="0" marL="914400" rtl="0">
              <a:lnSpc>
                <a:spcPct val="90000"/>
              </a:lnSpc>
              <a:spcBef>
                <a:spcPts val="0"/>
              </a:spcBef>
              <a:spcAft>
                <a:spcPts val="0"/>
              </a:spcAft>
              <a:buClr>
                <a:srgbClr val="263238"/>
              </a:buClr>
              <a:buSzPts val="2200"/>
              <a:buFont typeface="Roboto Slab"/>
              <a:buChar char="◎"/>
            </a:pPr>
            <a:r>
              <a:rPr lang="en-US" sz="2200">
                <a:solidFill>
                  <a:srgbClr val="3F3F3F"/>
                </a:solidFill>
                <a:latin typeface="Roboto Slab"/>
                <a:ea typeface="Roboto Slab"/>
                <a:cs typeface="Roboto Slab"/>
                <a:sym typeface="Roboto Slab"/>
              </a:rPr>
              <a:t>Ensure they know how to maintain control over their outputs through embargoes, restricted access, and licensing</a:t>
            </a:r>
            <a:endParaRPr sz="2200">
              <a:solidFill>
                <a:srgbClr val="3F3F3F"/>
              </a:solidFill>
              <a:latin typeface="Roboto Slab"/>
              <a:ea typeface="Roboto Slab"/>
              <a:cs typeface="Roboto Slab"/>
              <a:sym typeface="Roboto Slab"/>
            </a:endParaRPr>
          </a:p>
          <a:p>
            <a:pPr indent="0" lvl="0" marL="0" rtl="0">
              <a:lnSpc>
                <a:spcPct val="90000"/>
              </a:lnSpc>
              <a:spcBef>
                <a:spcPts val="0"/>
              </a:spcBef>
              <a:spcAft>
                <a:spcPts val="0"/>
              </a:spcAft>
              <a:buNone/>
            </a:pPr>
            <a:r>
              <a:t/>
            </a:r>
            <a:endParaRPr sz="2200">
              <a:solidFill>
                <a:srgbClr val="3F3F3F"/>
              </a:solidFill>
              <a:latin typeface="Roboto Slab"/>
              <a:ea typeface="Roboto Slab"/>
              <a:cs typeface="Roboto Slab"/>
              <a:sym typeface="Roboto Slab"/>
            </a:endParaRPr>
          </a:p>
          <a:p>
            <a:pPr indent="-368300" lvl="0" marL="914400" rtl="0">
              <a:lnSpc>
                <a:spcPct val="90000"/>
              </a:lnSpc>
              <a:spcBef>
                <a:spcPts val="200"/>
              </a:spcBef>
              <a:spcAft>
                <a:spcPts val="0"/>
              </a:spcAft>
              <a:buClr>
                <a:srgbClr val="3F3F3F"/>
              </a:buClr>
              <a:buSzPts val="2200"/>
              <a:buFont typeface="Roboto Slab"/>
              <a:buChar char="◎"/>
            </a:pPr>
            <a:r>
              <a:rPr lang="en-US" sz="2200">
                <a:solidFill>
                  <a:srgbClr val="3F3F3F"/>
                </a:solidFill>
                <a:latin typeface="Roboto Slab"/>
                <a:ea typeface="Roboto Slab"/>
                <a:cs typeface="Roboto Slab"/>
                <a:sym typeface="Roboto Slab"/>
              </a:rPr>
              <a:t>Promote publication structure comprehension as a means to open science</a:t>
            </a:r>
            <a:endParaRPr sz="2200">
              <a:solidFill>
                <a:srgbClr val="3F3F3F"/>
              </a:solidFill>
              <a:latin typeface="Roboto Slab"/>
              <a:ea typeface="Roboto Slab"/>
              <a:cs typeface="Roboto Slab"/>
              <a:sym typeface="Roboto Slab"/>
            </a:endParaRPr>
          </a:p>
          <a:p>
            <a:pPr indent="0" lvl="0" marL="38100" marR="0" rtl="0" algn="l">
              <a:lnSpc>
                <a:spcPct val="100000"/>
              </a:lnSpc>
              <a:spcBef>
                <a:spcPts val="600"/>
              </a:spcBef>
              <a:spcAft>
                <a:spcPts val="0"/>
              </a:spcAft>
              <a:buClr>
                <a:srgbClr val="CFD8DC"/>
              </a:buClr>
              <a:buSzPts val="3000"/>
              <a:buFont typeface="Source Sans Pro"/>
              <a:buNone/>
            </a:pPr>
            <a:r>
              <a:t/>
            </a:r>
            <a:endParaRPr sz="2200">
              <a:latin typeface="Roboto Slab"/>
              <a:ea typeface="Roboto Slab"/>
              <a:cs typeface="Roboto Slab"/>
              <a:sym typeface="Roboto Slab"/>
            </a:endParaRPr>
          </a:p>
          <a:p>
            <a:pPr indent="0" lvl="0" marL="38100" marR="0" rtl="0" algn="l">
              <a:lnSpc>
                <a:spcPct val="100000"/>
              </a:lnSpc>
              <a:spcBef>
                <a:spcPts val="600"/>
              </a:spcBef>
              <a:spcAft>
                <a:spcPts val="0"/>
              </a:spcAft>
              <a:buClr>
                <a:srgbClr val="CFD8DC"/>
              </a:buClr>
              <a:buSzPts val="3000"/>
              <a:buFont typeface="Source Sans Pro"/>
              <a:buNone/>
            </a:pPr>
            <a:r>
              <a:t/>
            </a:r>
            <a:endParaRPr b="0" i="0" sz="2400" u="none" cap="none" strike="noStrike">
              <a:solidFill>
                <a:srgbClr val="263238"/>
              </a:solidFill>
              <a:latin typeface="Roboto Slab"/>
              <a:ea typeface="Roboto Slab"/>
              <a:cs typeface="Roboto Slab"/>
              <a:sym typeface="Roboto Slab"/>
            </a:endParaRPr>
          </a:p>
        </p:txBody>
      </p:sp>
      <p:sp>
        <p:nvSpPr>
          <p:cNvPr id="138" name="Google Shape;138;p19"/>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0"/>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2800" u="none" cap="none" strike="noStrike">
                <a:solidFill>
                  <a:srgbClr val="0091EA"/>
                </a:solidFill>
                <a:latin typeface="Roboto Slab"/>
                <a:ea typeface="Roboto Slab"/>
                <a:cs typeface="Roboto Slab"/>
                <a:sym typeface="Roboto Slab"/>
              </a:rPr>
              <a:t>Recommendations</a:t>
            </a:r>
            <a:endParaRPr b="1" i="0" sz="2800" u="none" cap="none" strike="noStrike">
              <a:solidFill>
                <a:srgbClr val="0091EA"/>
              </a:solidFill>
              <a:latin typeface="Roboto Slab"/>
              <a:ea typeface="Roboto Slab"/>
              <a:cs typeface="Roboto Slab"/>
              <a:sym typeface="Roboto Slab"/>
            </a:endParaRPr>
          </a:p>
        </p:txBody>
      </p:sp>
      <p:sp>
        <p:nvSpPr>
          <p:cNvPr id="144" name="Google Shape;144;p20"/>
          <p:cNvSpPr txBox="1"/>
          <p:nvPr>
            <p:ph idx="1" type="body"/>
          </p:nvPr>
        </p:nvSpPr>
        <p:spPr>
          <a:xfrm>
            <a:off x="786150" y="2093234"/>
            <a:ext cx="7896000" cy="4764900"/>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Develop multiple research outputs and mechanisms to communicate with different audiences</a:t>
            </a:r>
            <a:endParaRPr b="0" i="0" sz="2400" u="none" cap="none" strike="noStrike">
              <a:solidFill>
                <a:srgbClr val="263238"/>
              </a:solidFill>
              <a:latin typeface="Roboto Slab"/>
              <a:ea typeface="Roboto Slab"/>
              <a:cs typeface="Roboto Slab"/>
              <a:sym typeface="Roboto Slab"/>
            </a:endParaRPr>
          </a:p>
          <a:p>
            <a:pPr indent="0" lvl="0" marL="0" rtl="0">
              <a:lnSpc>
                <a:spcPct val="90000"/>
              </a:lnSpc>
              <a:spcBef>
                <a:spcPts val="0"/>
              </a:spcBef>
              <a:spcAft>
                <a:spcPts val="0"/>
              </a:spcAft>
              <a:buNone/>
            </a:pPr>
            <a:r>
              <a:t/>
            </a:r>
            <a:endParaRPr sz="1800">
              <a:solidFill>
                <a:srgbClr val="3F3F3F"/>
              </a:solidFill>
              <a:latin typeface="Roboto Slab"/>
              <a:ea typeface="Roboto Slab"/>
              <a:cs typeface="Roboto Slab"/>
              <a:sym typeface="Roboto Slab"/>
            </a:endParaRPr>
          </a:p>
          <a:p>
            <a:pPr indent="-368300" lvl="0" marL="914400" rtl="0">
              <a:lnSpc>
                <a:spcPct val="90000"/>
              </a:lnSpc>
              <a:spcBef>
                <a:spcPts val="0"/>
              </a:spcBef>
              <a:spcAft>
                <a:spcPts val="0"/>
              </a:spcAft>
              <a:buClr>
                <a:srgbClr val="263238"/>
              </a:buClr>
              <a:buSzPts val="2200"/>
              <a:buFont typeface="Roboto Slab"/>
              <a:buChar char="◎"/>
            </a:pPr>
            <a:r>
              <a:rPr lang="en-US" sz="2200">
                <a:latin typeface="Roboto Slab"/>
                <a:ea typeface="Roboto Slab"/>
                <a:cs typeface="Roboto Slab"/>
                <a:sym typeface="Roboto Slab"/>
              </a:rPr>
              <a:t>Encourage them to leverage social media and data visualizations – as publishing alternatives or enhancements – to communicate with the public</a:t>
            </a:r>
            <a:endParaRPr sz="2200">
              <a:latin typeface="Roboto Slab"/>
              <a:ea typeface="Roboto Slab"/>
              <a:cs typeface="Roboto Slab"/>
              <a:sym typeface="Roboto Slab"/>
            </a:endParaRPr>
          </a:p>
        </p:txBody>
      </p:sp>
      <p:sp>
        <p:nvSpPr>
          <p:cNvPr id="145" name="Google Shape;145;p20"/>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1"/>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151" name="Google Shape;151;p21"/>
          <p:cNvSpPr txBox="1"/>
          <p:nvPr/>
        </p:nvSpPr>
        <p:spPr>
          <a:xfrm>
            <a:off x="685800" y="587123"/>
            <a:ext cx="7772400" cy="15465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4800" u="none" cap="none" strike="noStrike">
                <a:solidFill>
                  <a:srgbClr val="0091EA"/>
                </a:solidFill>
                <a:latin typeface="Roboto Slab"/>
                <a:ea typeface="Roboto Slab"/>
                <a:cs typeface="Roboto Slab"/>
                <a:sym typeface="Roboto Slab"/>
              </a:rPr>
              <a:t>Thanks! Questions?</a:t>
            </a:r>
            <a:endParaRPr b="1" i="0" sz="4800" u="none" cap="none" strike="noStrike">
              <a:solidFill>
                <a:srgbClr val="0091EA"/>
              </a:solidFill>
              <a:latin typeface="Roboto Slab"/>
              <a:ea typeface="Roboto Slab"/>
              <a:cs typeface="Roboto Slab"/>
              <a:sym typeface="Roboto Slab"/>
            </a:endParaRPr>
          </a:p>
        </p:txBody>
      </p:sp>
      <p:sp>
        <p:nvSpPr>
          <p:cNvPr id="152" name="Google Shape;152;p21"/>
          <p:cNvSpPr txBox="1"/>
          <p:nvPr/>
        </p:nvSpPr>
        <p:spPr>
          <a:xfrm>
            <a:off x="685800" y="2544395"/>
            <a:ext cx="8176768" cy="104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600"/>
              </a:spcBef>
              <a:spcAft>
                <a:spcPts val="0"/>
              </a:spcAft>
              <a:buClr>
                <a:srgbClr val="CFD8DC"/>
              </a:buClr>
              <a:buSzPts val="3000"/>
              <a:buFont typeface="Source Sans Pro"/>
              <a:buNone/>
            </a:pPr>
            <a:r>
              <a:rPr b="1" i="0" lang="en-US" sz="2800" u="none" cap="none" strike="noStrike">
                <a:solidFill>
                  <a:srgbClr val="263238"/>
                </a:solidFill>
                <a:latin typeface="Roboto Slab"/>
                <a:ea typeface="Roboto Slab"/>
                <a:cs typeface="Roboto Slab"/>
                <a:sym typeface="Roboto Slab"/>
              </a:rPr>
              <a:t>Caitlin Bakker | </a:t>
            </a:r>
            <a:r>
              <a:rPr b="1" i="0" lang="en-US" sz="2800" u="sng" cap="none" strike="noStrike">
                <a:solidFill>
                  <a:schemeClr val="hlink"/>
                </a:solidFill>
                <a:latin typeface="Roboto Slab"/>
                <a:ea typeface="Roboto Slab"/>
                <a:cs typeface="Roboto Slab"/>
                <a:sym typeface="Roboto Slab"/>
                <a:hlinkClick r:id="rId3"/>
              </a:rPr>
              <a:t>cjbakker@umn.edu</a:t>
            </a:r>
            <a:endParaRPr b="1" i="0" sz="2800" u="none" cap="none" strike="noStrike">
              <a:solidFill>
                <a:srgbClr val="263238"/>
              </a:solidFill>
              <a:latin typeface="Roboto Slab"/>
              <a:ea typeface="Roboto Slab"/>
              <a:cs typeface="Roboto Slab"/>
              <a:sym typeface="Roboto Slab"/>
            </a:endParaRPr>
          </a:p>
          <a:p>
            <a:pPr indent="0" lvl="0" marL="0" marR="0" rtl="0" algn="l">
              <a:lnSpc>
                <a:spcPct val="100000"/>
              </a:lnSpc>
              <a:spcBef>
                <a:spcPts val="600"/>
              </a:spcBef>
              <a:spcAft>
                <a:spcPts val="0"/>
              </a:spcAft>
              <a:buClr>
                <a:srgbClr val="CFD8DC"/>
              </a:buClr>
              <a:buSzPts val="3000"/>
              <a:buFont typeface="Source Sans Pro"/>
              <a:buNone/>
            </a:pPr>
            <a:r>
              <a:rPr b="1" i="0" lang="en-US" sz="2800" u="none" cap="none" strike="noStrike">
                <a:solidFill>
                  <a:srgbClr val="263238"/>
                </a:solidFill>
                <a:latin typeface="Roboto Slab"/>
                <a:ea typeface="Roboto Slab"/>
                <a:cs typeface="Roboto Slab"/>
                <a:sym typeface="Roboto Slab"/>
              </a:rPr>
              <a:t>Shanda Hunt | </a:t>
            </a:r>
            <a:r>
              <a:rPr b="1" i="0" lang="en-US" sz="2800" u="sng" cap="none" strike="noStrike">
                <a:solidFill>
                  <a:schemeClr val="hlink"/>
                </a:solidFill>
                <a:latin typeface="Roboto Slab"/>
                <a:ea typeface="Roboto Slab"/>
                <a:cs typeface="Roboto Slab"/>
                <a:sym typeface="Roboto Slab"/>
                <a:hlinkClick r:id="rId4"/>
              </a:rPr>
              <a:t>hunt0081@umn.edu</a:t>
            </a:r>
            <a:endParaRPr b="1" i="0" sz="2800" u="none" cap="none" strike="noStrike">
              <a:solidFill>
                <a:srgbClr val="263238"/>
              </a:solidFill>
              <a:latin typeface="Roboto Slab"/>
              <a:ea typeface="Roboto Slab"/>
              <a:cs typeface="Roboto Slab"/>
              <a:sym typeface="Roboto Slab"/>
            </a:endParaRPr>
          </a:p>
          <a:p>
            <a:pPr indent="0" lvl="0" marL="0" marR="0" rtl="0" algn="l">
              <a:lnSpc>
                <a:spcPct val="100000"/>
              </a:lnSpc>
              <a:spcBef>
                <a:spcPts val="600"/>
              </a:spcBef>
              <a:spcAft>
                <a:spcPts val="0"/>
              </a:spcAft>
              <a:buClr>
                <a:srgbClr val="CFD8DC"/>
              </a:buClr>
              <a:buSzPts val="3000"/>
              <a:buFont typeface="Source Sans Pro"/>
              <a:buNone/>
            </a:pPr>
            <a:r>
              <a:t/>
            </a:r>
            <a:endParaRPr b="1" i="0" sz="2800" u="none" cap="none" strike="noStrike">
              <a:solidFill>
                <a:srgbClr val="263238"/>
              </a:solidFill>
              <a:latin typeface="Roboto Slab"/>
              <a:ea typeface="Roboto Slab"/>
              <a:cs typeface="Roboto Slab"/>
              <a:sym typeface="Roboto Slab"/>
            </a:endParaRPr>
          </a:p>
          <a:p>
            <a:pPr indent="0" lvl="0" marL="0" marR="0" rtl="0" algn="l">
              <a:lnSpc>
                <a:spcPct val="100000"/>
              </a:lnSpc>
              <a:spcBef>
                <a:spcPts val="600"/>
              </a:spcBef>
              <a:spcAft>
                <a:spcPts val="0"/>
              </a:spcAft>
              <a:buClr>
                <a:srgbClr val="CFD8DC"/>
              </a:buClr>
              <a:buSzPts val="3000"/>
              <a:buFont typeface="Source Sans Pro"/>
              <a:buNone/>
            </a:pPr>
            <a:r>
              <a:rPr b="0" i="0" lang="en-US" sz="1800" u="none" cap="none" strike="noStrike">
                <a:solidFill>
                  <a:srgbClr val="263238"/>
                </a:solidFill>
                <a:latin typeface="Roboto Slab"/>
                <a:ea typeface="Roboto Slab"/>
                <a:cs typeface="Roboto Slab"/>
                <a:sym typeface="Roboto Slab"/>
              </a:rPr>
              <a:t>Hunt SL, Bakker CJ. A qualitative analysis of the information science needs of public health researchers in an academic setting. </a:t>
            </a:r>
            <a:r>
              <a:rPr b="0" i="1" lang="en-US" sz="1800" u="none" cap="none" strike="noStrike">
                <a:solidFill>
                  <a:srgbClr val="263238"/>
                </a:solidFill>
                <a:latin typeface="Roboto Slab"/>
                <a:ea typeface="Roboto Slab"/>
                <a:cs typeface="Roboto Slab"/>
                <a:sym typeface="Roboto Slab"/>
              </a:rPr>
              <a:t>Journal of the Medical Library Association</a:t>
            </a:r>
            <a:r>
              <a:rPr b="0" i="0" lang="en-US" sz="1800" u="none" cap="none" strike="noStrike">
                <a:solidFill>
                  <a:srgbClr val="263238"/>
                </a:solidFill>
                <a:latin typeface="Roboto Slab"/>
                <a:ea typeface="Roboto Slab"/>
                <a:cs typeface="Roboto Slab"/>
                <a:sym typeface="Roboto Slab"/>
              </a:rPr>
              <a:t>. 2018;106(2):184-197. doi:10.5195/jmla.2018.316.</a:t>
            </a:r>
            <a:endParaRPr b="0" i="0" sz="1800" u="none" cap="none" strike="noStrike">
              <a:solidFill>
                <a:srgbClr val="263238"/>
              </a:solidFill>
              <a:latin typeface="Roboto Slab"/>
              <a:ea typeface="Roboto Slab"/>
              <a:cs typeface="Roboto Slab"/>
              <a:sym typeface="Roboto Slab"/>
            </a:endParaRPr>
          </a:p>
        </p:txBody>
      </p:sp>
      <p:sp>
        <p:nvSpPr>
          <p:cNvPr id="153" name="Google Shape;153;p21"/>
          <p:cNvSpPr/>
          <p:nvPr/>
        </p:nvSpPr>
        <p:spPr>
          <a:xfrm>
            <a:off x="75414" y="6333134"/>
            <a:ext cx="3693640" cy="322461"/>
          </a:xfrm>
          <a:prstGeom prst="rect">
            <a:avLst/>
          </a:prstGeom>
          <a:noFill/>
          <a:ln>
            <a:noFill/>
          </a:ln>
        </p:spPr>
        <p:txBody>
          <a:bodyPr anchorCtr="0" anchor="t" bIns="45700" lIns="91425" spcFirstLastPara="1" rIns="91425" wrap="square" tIns="45700">
            <a:noAutofit/>
          </a:bodyPr>
          <a:lstStyle/>
          <a:p>
            <a:pPr indent="0" lvl="0" marL="76200" marR="0" rtl="0" algn="l">
              <a:lnSpc>
                <a:spcPct val="115000"/>
              </a:lnSpc>
              <a:spcBef>
                <a:spcPts val="0"/>
              </a:spcBef>
              <a:spcAft>
                <a:spcPts val="0"/>
              </a:spcAft>
              <a:buNone/>
            </a:pPr>
            <a:r>
              <a:rPr b="0" i="0" lang="en-US" sz="1400" u="none" cap="none" strike="noStrike">
                <a:solidFill>
                  <a:srgbClr val="000000"/>
                </a:solidFill>
                <a:latin typeface="Roboto Slab"/>
                <a:ea typeface="Roboto Slab"/>
                <a:cs typeface="Roboto Slab"/>
                <a:sym typeface="Roboto Slab"/>
              </a:rPr>
              <a:t>Presentation template by </a:t>
            </a:r>
            <a:r>
              <a:rPr b="0" i="0" lang="en-US" sz="1400" u="sng" cap="none" strike="noStrike">
                <a:solidFill>
                  <a:schemeClr val="hlink"/>
                </a:solidFill>
                <a:latin typeface="Roboto Slab"/>
                <a:ea typeface="Roboto Slab"/>
                <a:cs typeface="Roboto Slab"/>
                <a:sym typeface="Roboto Slab"/>
                <a:hlinkClick r:id="rId5"/>
              </a:rPr>
              <a:t>SlidesCarnival</a:t>
            </a:r>
            <a:endParaRPr b="0" i="0" sz="1400" u="none" cap="none" strike="noStrike">
              <a:solidFill>
                <a:srgbClr val="000000"/>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 name="Shape 57"/>
        <p:cNvGrpSpPr/>
        <p:nvPr/>
      </p:nvGrpSpPr>
      <p:grpSpPr>
        <a:xfrm>
          <a:off x="0" y="0"/>
          <a:ext cx="0" cy="0"/>
          <a:chOff x="0" y="0"/>
          <a:chExt cx="0" cy="0"/>
        </a:xfrm>
      </p:grpSpPr>
      <p:sp>
        <p:nvSpPr>
          <p:cNvPr id="58" name="Google Shape;58;p8"/>
          <p:cNvSpPr txBox="1"/>
          <p:nvPr>
            <p:ph type="ctrTitle"/>
          </p:nvPr>
        </p:nvSpPr>
        <p:spPr>
          <a:xfrm>
            <a:off x="1451757" y="1356195"/>
            <a:ext cx="5832600" cy="15465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4800"/>
              <a:buFont typeface="Roboto Slab"/>
              <a:buNone/>
            </a:pPr>
            <a:r>
              <a:rPr b="1" i="0" lang="en-US" sz="2800" u="none" cap="none" strike="noStrike">
                <a:solidFill>
                  <a:srgbClr val="0091EA"/>
                </a:solidFill>
                <a:latin typeface="Roboto Slab"/>
                <a:ea typeface="Roboto Slab"/>
                <a:cs typeface="Roboto Slab"/>
                <a:sym typeface="Roboto Slab"/>
              </a:rPr>
              <a:t>Public Health</a:t>
            </a:r>
            <a:endParaRPr b="1" i="0" sz="2800" u="none" cap="none" strike="noStrike">
              <a:solidFill>
                <a:srgbClr val="0091EA"/>
              </a:solidFill>
              <a:latin typeface="Roboto Slab"/>
              <a:ea typeface="Roboto Slab"/>
              <a:cs typeface="Roboto Slab"/>
              <a:sym typeface="Roboto Slab"/>
            </a:endParaRPr>
          </a:p>
        </p:txBody>
      </p:sp>
      <p:sp>
        <p:nvSpPr>
          <p:cNvPr id="59" name="Google Shape;59;p8"/>
          <p:cNvSpPr txBox="1"/>
          <p:nvPr>
            <p:ph idx="1" type="subTitle"/>
          </p:nvPr>
        </p:nvSpPr>
        <p:spPr>
          <a:xfrm>
            <a:off x="1451757" y="3041830"/>
            <a:ext cx="6636441" cy="1046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607D8B"/>
              </a:buClr>
              <a:buSzPts val="3000"/>
              <a:buFont typeface="Source Sans Pro"/>
              <a:buNone/>
            </a:pPr>
            <a:r>
              <a:rPr b="0" i="0" lang="en-US" sz="2400" u="none" cap="none" strike="noStrike">
                <a:solidFill>
                  <a:schemeClr val="dk1"/>
                </a:solidFill>
                <a:latin typeface="Roboto Slab"/>
                <a:ea typeface="Roboto Slab"/>
                <a:cs typeface="Roboto Slab"/>
                <a:sym typeface="Roboto Slab"/>
              </a:rPr>
              <a:t>“The combination of science, skill and beliefs that is directed to the maintenance and improvement of the health of all people through collective and social action.”</a:t>
            </a:r>
            <a:endParaRPr b="0" i="0" sz="2400" u="none" cap="none" strike="noStrike">
              <a:solidFill>
                <a:schemeClr val="dk1"/>
              </a:solidFill>
              <a:latin typeface="Roboto Slab"/>
              <a:ea typeface="Roboto Slab"/>
              <a:cs typeface="Roboto Slab"/>
              <a:sym typeface="Roboto Slab"/>
            </a:endParaRPr>
          </a:p>
        </p:txBody>
      </p:sp>
      <p:sp>
        <p:nvSpPr>
          <p:cNvPr id="60" name="Google Shape;60;p8"/>
          <p:cNvSpPr txBox="1"/>
          <p:nvPr>
            <p:ph idx="4294967295"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61" name="Google Shape;61;p8"/>
          <p:cNvSpPr/>
          <p:nvPr/>
        </p:nvSpPr>
        <p:spPr>
          <a:xfrm>
            <a:off x="0" y="6395579"/>
            <a:ext cx="6759019" cy="40011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Roboto Slab"/>
                <a:ea typeface="Roboto Slab"/>
                <a:cs typeface="Roboto Slab"/>
                <a:sym typeface="Roboto Slab"/>
              </a:rPr>
              <a:t>Last JM, Spasoff RA, Harris SS. </a:t>
            </a:r>
            <a:r>
              <a:rPr b="0" i="1" lang="en-US" sz="1000" u="none" cap="none" strike="noStrike">
                <a:solidFill>
                  <a:srgbClr val="000000"/>
                </a:solidFill>
                <a:latin typeface="Roboto Slab"/>
                <a:ea typeface="Roboto Slab"/>
                <a:cs typeface="Roboto Slab"/>
                <a:sym typeface="Roboto Slab"/>
              </a:rPr>
              <a:t>A dictionary of epidemiology</a:t>
            </a:r>
            <a:r>
              <a:rPr b="0" i="0" lang="en-US" sz="1000" u="none" cap="none" strike="noStrike">
                <a:solidFill>
                  <a:srgbClr val="000000"/>
                </a:solidFill>
                <a:latin typeface="Roboto Slab"/>
                <a:ea typeface="Roboto Slab"/>
                <a:cs typeface="Roboto Slab"/>
                <a:sym typeface="Roboto Slab"/>
              </a:rPr>
              <a:t>. </a:t>
            </a:r>
            <a:endParaRPr b="0" i="0" sz="1000" u="none" cap="none" strike="noStrike">
              <a:solidFill>
                <a:srgbClr val="000000"/>
              </a:solidFill>
              <a:latin typeface="Roboto Slab"/>
              <a:ea typeface="Roboto Slab"/>
              <a:cs typeface="Roboto Slab"/>
              <a:sym typeface="Roboto Slab"/>
            </a:endParaRPr>
          </a:p>
          <a:p>
            <a:pPr indent="0" lvl="0" marL="0" marR="0" rtl="0" algn="l">
              <a:lnSpc>
                <a:spcPct val="100000"/>
              </a:lnSpc>
              <a:spcBef>
                <a:spcPts val="0"/>
              </a:spcBef>
              <a:spcAft>
                <a:spcPts val="0"/>
              </a:spcAft>
              <a:buNone/>
            </a:pPr>
            <a:r>
              <a:rPr b="0" i="0" lang="en-US" sz="1000" u="none" cap="none" strike="noStrike">
                <a:solidFill>
                  <a:srgbClr val="000000"/>
                </a:solidFill>
                <a:latin typeface="Roboto Slab"/>
                <a:ea typeface="Roboto Slab"/>
                <a:cs typeface="Roboto Slab"/>
                <a:sym typeface="Roboto Slab"/>
              </a:rPr>
              <a:t>4th ed. New York: Oxford University Press; 2001.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9"/>
          <p:cNvSpPr txBox="1"/>
          <p:nvPr>
            <p:ph idx="1" type="body"/>
          </p:nvPr>
        </p:nvSpPr>
        <p:spPr>
          <a:xfrm>
            <a:off x="1219783" y="2093100"/>
            <a:ext cx="7571700" cy="4764900"/>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Seven participating institutions:</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Johns Hopkins University</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Alabama</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Arizona</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Illinois</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Iowa</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Minnesota</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University of Washington</a:t>
            </a:r>
            <a:endParaRPr b="0" i="0" sz="2400" u="none" cap="none" strike="noStrike">
              <a:solidFill>
                <a:srgbClr val="263238"/>
              </a:solidFill>
              <a:latin typeface="Roboto Slab"/>
              <a:ea typeface="Roboto Slab"/>
              <a:cs typeface="Roboto Slab"/>
              <a:sym typeface="Roboto Slab"/>
            </a:endParaRPr>
          </a:p>
        </p:txBody>
      </p:sp>
      <p:sp>
        <p:nvSpPr>
          <p:cNvPr id="67" name="Google Shape;67;p9"/>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pic>
        <p:nvPicPr>
          <p:cNvPr descr="2017-10-16_14-36-57.png" id="68" name="Google Shape;68;p9"/>
          <p:cNvPicPr preferRelativeResize="0"/>
          <p:nvPr/>
        </p:nvPicPr>
        <p:blipFill rotWithShape="1">
          <a:blip r:embed="rId3">
            <a:alphaModFix/>
          </a:blip>
          <a:srcRect b="0" l="0" r="0" t="0"/>
          <a:stretch/>
        </p:blipFill>
        <p:spPr>
          <a:xfrm>
            <a:off x="377073" y="204893"/>
            <a:ext cx="2207378" cy="188807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0"/>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2800" u="none" cap="none" strike="noStrike">
                <a:solidFill>
                  <a:srgbClr val="0091EA"/>
                </a:solidFill>
                <a:latin typeface="Roboto Slab"/>
                <a:ea typeface="Roboto Slab"/>
                <a:cs typeface="Roboto Slab"/>
                <a:sym typeface="Roboto Slab"/>
              </a:rPr>
              <a:t>UMN’s School of Public Health</a:t>
            </a:r>
            <a:endParaRPr b="1" i="0" sz="2800" u="none" cap="none" strike="noStrike">
              <a:solidFill>
                <a:srgbClr val="0091EA"/>
              </a:solidFill>
              <a:latin typeface="Roboto Slab"/>
              <a:ea typeface="Roboto Slab"/>
              <a:cs typeface="Roboto Slab"/>
              <a:sym typeface="Roboto Slab"/>
            </a:endParaRPr>
          </a:p>
        </p:txBody>
      </p:sp>
      <p:sp>
        <p:nvSpPr>
          <p:cNvPr id="74" name="Google Shape;74;p10"/>
          <p:cNvSpPr txBox="1"/>
          <p:nvPr>
            <p:ph idx="1" type="body"/>
          </p:nvPr>
        </p:nvSpPr>
        <p:spPr>
          <a:xfrm>
            <a:off x="786150" y="2093234"/>
            <a:ext cx="7858229" cy="4764900"/>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Over 130 regular faculty and 1600 current students</a:t>
            </a:r>
            <a:endParaRPr/>
          </a:p>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25 different degree programs (including 4 doctoral)</a:t>
            </a:r>
            <a:endParaRPr/>
          </a:p>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4 divisions</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Biostatistics</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Epidemiology &amp; Community Health</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Environmental Health Sciences</a:t>
            </a:r>
            <a:endParaRPr/>
          </a:p>
          <a:p>
            <a:pPr indent="-419100" lvl="0" marL="457200" marR="0" rtl="0" algn="l">
              <a:lnSpc>
                <a:spcPct val="100000"/>
              </a:lnSpc>
              <a:spcBef>
                <a:spcPts val="600"/>
              </a:spcBef>
              <a:spcAft>
                <a:spcPts val="0"/>
              </a:spcAft>
              <a:buClr>
                <a:srgbClr val="CFD8DC"/>
              </a:buClr>
              <a:buSzPts val="3000"/>
              <a:buFont typeface="Courier New"/>
              <a:buChar char="o"/>
            </a:pPr>
            <a:r>
              <a:rPr b="0" i="0" lang="en-US" sz="2400" u="none" cap="none" strike="noStrike">
                <a:solidFill>
                  <a:srgbClr val="263238"/>
                </a:solidFill>
                <a:latin typeface="Roboto Slab"/>
                <a:ea typeface="Roboto Slab"/>
                <a:cs typeface="Roboto Slab"/>
                <a:sym typeface="Roboto Slab"/>
              </a:rPr>
              <a:t>Health Policy &amp; Management</a:t>
            </a:r>
            <a:endParaRPr b="0" i="0" sz="2400" u="none" cap="none" strike="noStrike">
              <a:solidFill>
                <a:srgbClr val="263238"/>
              </a:solidFill>
              <a:latin typeface="Roboto Slab"/>
              <a:ea typeface="Roboto Slab"/>
              <a:cs typeface="Roboto Slab"/>
              <a:sym typeface="Roboto Slab"/>
            </a:endParaRPr>
          </a:p>
        </p:txBody>
      </p:sp>
      <p:sp>
        <p:nvSpPr>
          <p:cNvPr id="75" name="Google Shape;75;p10"/>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1"/>
          <p:cNvSpPr txBox="1"/>
          <p:nvPr>
            <p:ph type="title"/>
          </p:nvPr>
        </p:nvSpPr>
        <p:spPr>
          <a:xfrm>
            <a:off x="786150" y="410826"/>
            <a:ext cx="7571700" cy="9369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91EA"/>
              </a:buClr>
              <a:buSzPts val="2000"/>
              <a:buFont typeface="Roboto Slab"/>
              <a:buNone/>
            </a:pPr>
            <a:r>
              <a:rPr b="1" i="0" lang="en-US" sz="2800" u="none" cap="none" strike="noStrike">
                <a:solidFill>
                  <a:srgbClr val="0091EA"/>
                </a:solidFill>
                <a:latin typeface="Roboto Slab"/>
                <a:ea typeface="Roboto Slab"/>
                <a:cs typeface="Roboto Slab"/>
                <a:sym typeface="Roboto Slab"/>
              </a:rPr>
              <a:t>Methods</a:t>
            </a:r>
            <a:endParaRPr b="1" i="0" sz="2800" u="none" cap="none" strike="noStrike">
              <a:solidFill>
                <a:srgbClr val="0091EA"/>
              </a:solidFill>
              <a:latin typeface="Roboto Slab"/>
              <a:ea typeface="Roboto Slab"/>
              <a:cs typeface="Roboto Slab"/>
              <a:sym typeface="Roboto Slab"/>
            </a:endParaRPr>
          </a:p>
        </p:txBody>
      </p:sp>
      <p:sp>
        <p:nvSpPr>
          <p:cNvPr id="81" name="Google Shape;81;p11"/>
          <p:cNvSpPr txBox="1"/>
          <p:nvPr>
            <p:ph idx="1" type="body"/>
          </p:nvPr>
        </p:nvSpPr>
        <p:spPr>
          <a:xfrm>
            <a:off x="786150" y="1998481"/>
            <a:ext cx="7571700" cy="4448685"/>
          </a:xfrm>
          <a:prstGeom prst="rect">
            <a:avLst/>
          </a:prstGeom>
          <a:noFill/>
          <a:ln>
            <a:noFill/>
          </a:ln>
        </p:spPr>
        <p:txBody>
          <a:bodyPr anchorCtr="0" anchor="t" bIns="91425" lIns="91425" spcFirstLastPara="1" rIns="91425" wrap="square" tIns="91425">
            <a:noAutofit/>
          </a:bodyPr>
          <a:lstStyle/>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24 participants recruited through convenience sampling</a:t>
            </a:r>
            <a:endParaRPr/>
          </a:p>
          <a:p>
            <a:pPr indent="0" lvl="0" marL="38100" marR="0" rtl="0" algn="l">
              <a:lnSpc>
                <a:spcPct val="100000"/>
              </a:lnSpc>
              <a:spcBef>
                <a:spcPts val="600"/>
              </a:spcBef>
              <a:spcAft>
                <a:spcPts val="0"/>
              </a:spcAft>
              <a:buClr>
                <a:srgbClr val="CFD8DC"/>
              </a:buClr>
              <a:buSzPts val="3000"/>
              <a:buFont typeface="Source Sans Pro"/>
              <a:buNone/>
            </a:pPr>
            <a:r>
              <a:t/>
            </a:r>
            <a:endParaRPr b="0" i="0" sz="2400" u="none" cap="none" strike="noStrike">
              <a:solidFill>
                <a:srgbClr val="263238"/>
              </a:solidFill>
              <a:latin typeface="Roboto Slab"/>
              <a:ea typeface="Roboto Slab"/>
              <a:cs typeface="Roboto Slab"/>
              <a:sym typeface="Roboto Slab"/>
            </a:endParaRPr>
          </a:p>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Standard interview instrument modified with UMN-specific questions</a:t>
            </a:r>
            <a:endParaRPr/>
          </a:p>
          <a:p>
            <a:pPr indent="0" lvl="0" marL="38100" marR="0" rtl="0" algn="l">
              <a:lnSpc>
                <a:spcPct val="100000"/>
              </a:lnSpc>
              <a:spcBef>
                <a:spcPts val="600"/>
              </a:spcBef>
              <a:spcAft>
                <a:spcPts val="0"/>
              </a:spcAft>
              <a:buClr>
                <a:srgbClr val="CFD8DC"/>
              </a:buClr>
              <a:buSzPts val="3000"/>
              <a:buFont typeface="Source Sans Pro"/>
              <a:buNone/>
            </a:pPr>
            <a:r>
              <a:t/>
            </a:r>
            <a:endParaRPr b="0" i="0" sz="2400" u="none" cap="none" strike="noStrike">
              <a:solidFill>
                <a:srgbClr val="263238"/>
              </a:solidFill>
              <a:latin typeface="Roboto Slab"/>
              <a:ea typeface="Roboto Slab"/>
              <a:cs typeface="Roboto Slab"/>
              <a:sym typeface="Roboto Slab"/>
            </a:endParaRPr>
          </a:p>
          <a:p>
            <a:pPr indent="0" lvl="0" marL="38100" marR="0" rtl="0" algn="l">
              <a:lnSpc>
                <a:spcPct val="100000"/>
              </a:lnSpc>
              <a:spcBef>
                <a:spcPts val="600"/>
              </a:spcBef>
              <a:spcAft>
                <a:spcPts val="0"/>
              </a:spcAft>
              <a:buClr>
                <a:srgbClr val="CFD8DC"/>
              </a:buClr>
              <a:buSzPts val="3000"/>
              <a:buFont typeface="Source Sans Pro"/>
              <a:buNone/>
            </a:pPr>
            <a:r>
              <a:rPr b="0" i="0" lang="en-US" sz="2400" u="none" cap="none" strike="noStrike">
                <a:solidFill>
                  <a:srgbClr val="263238"/>
                </a:solidFill>
                <a:latin typeface="Roboto Slab"/>
                <a:ea typeface="Roboto Slab"/>
                <a:cs typeface="Roboto Slab"/>
                <a:sym typeface="Roboto Slab"/>
              </a:rPr>
              <a:t>Analysis conducted in NVivo 11 and based on grounded theory</a:t>
            </a:r>
            <a:endParaRPr b="0" i="0" sz="2400" u="none" cap="none" strike="noStrike">
              <a:solidFill>
                <a:srgbClr val="263238"/>
              </a:solidFill>
              <a:latin typeface="Roboto Slab"/>
              <a:ea typeface="Roboto Slab"/>
              <a:cs typeface="Roboto Slab"/>
              <a:sym typeface="Roboto Slab"/>
            </a:endParaRPr>
          </a:p>
        </p:txBody>
      </p:sp>
      <p:sp>
        <p:nvSpPr>
          <p:cNvPr id="82" name="Google Shape;82;p11"/>
          <p:cNvSpPr txBox="1"/>
          <p:nvPr>
            <p:ph idx="12" type="sldNum"/>
          </p:nvPr>
        </p:nvSpPr>
        <p:spPr>
          <a:xfrm>
            <a:off x="8404384" y="6333134"/>
            <a:ext cx="548700" cy="525000"/>
          </a:xfrm>
          <a:prstGeom prst="rect">
            <a:avLst/>
          </a:prstGeom>
          <a:noFill/>
          <a:ln>
            <a:noFill/>
          </a:ln>
        </p:spPr>
        <p:txBody>
          <a:bodyPr anchorCtr="0" anchor="t" bIns="91425" lIns="91425" spcFirstLastPara="1" rIns="91425" wrap="square" tIns="91425">
            <a:noAutofit/>
          </a:bodyPr>
          <a:lstStyle/>
          <a:p>
            <a:pPr indent="0" lvl="0" marL="0" marR="0" rtl="0" algn="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Google Shape;87;p12"/>
          <p:cNvSpPr txBox="1"/>
          <p:nvPr>
            <p:ph idx="1" type="body"/>
          </p:nvPr>
        </p:nvSpPr>
        <p:spPr>
          <a:xfrm>
            <a:off x="629028" y="3123571"/>
            <a:ext cx="7885770" cy="1093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600"/>
              </a:spcBef>
              <a:spcAft>
                <a:spcPts val="0"/>
              </a:spcAft>
              <a:buClr>
                <a:srgbClr val="263238"/>
              </a:buClr>
              <a:buSzPts val="3600"/>
              <a:buFont typeface="Source Sans Pro"/>
              <a:buNone/>
            </a:pPr>
            <a:r>
              <a:rPr b="0" i="0" lang="en-US" sz="2200" u="none" cap="none" strike="noStrike">
                <a:solidFill>
                  <a:srgbClr val="263238"/>
                </a:solidFill>
                <a:latin typeface="Roboto Slab"/>
                <a:ea typeface="Roboto Slab"/>
                <a:cs typeface="Roboto Slab"/>
                <a:sym typeface="Roboto Slab"/>
              </a:rPr>
              <a:t>[W]hen journals start charging you to publish your work, I just feel like there’s a commercialism aspect to it that I feel runs counter to...the system in which we do research. Almost all of our research is externally funded…. And I don’t like it if people suddenly start trying to make money off that. I don’t know that it’s a good use of taxpayer money, to be able to pay publishers to put my work out there when there are options to not do that.</a:t>
            </a:r>
            <a:endParaRPr b="0" i="0" sz="2200" u="none" cap="none" strike="noStrike">
              <a:solidFill>
                <a:srgbClr val="263238"/>
              </a:solidFill>
              <a:latin typeface="Roboto Slab"/>
              <a:ea typeface="Roboto Slab"/>
              <a:cs typeface="Roboto Slab"/>
              <a:sym typeface="Roboto Slab"/>
            </a:endParaRPr>
          </a:p>
        </p:txBody>
      </p:sp>
      <p:sp>
        <p:nvSpPr>
          <p:cNvPr id="88" name="Google Shape;88;p12"/>
          <p:cNvSpPr txBox="1"/>
          <p:nvPr>
            <p:ph idx="12" type="sldNum"/>
          </p:nvPr>
        </p:nvSpPr>
        <p:spPr>
          <a:xfrm>
            <a:off x="-87" y="6333125"/>
            <a:ext cx="9144000" cy="52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89" name="Google Shape;89;p12"/>
          <p:cNvSpPr txBox="1"/>
          <p:nvPr/>
        </p:nvSpPr>
        <p:spPr>
          <a:xfrm>
            <a:off x="0" y="1994529"/>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u="none" cap="none" strike="noStrike">
                <a:solidFill>
                  <a:srgbClr val="0091EA"/>
                </a:solidFill>
                <a:latin typeface="Roboto Slab"/>
                <a:ea typeface="Roboto Slab"/>
                <a:cs typeface="Roboto Slab"/>
                <a:sym typeface="Roboto Slab"/>
              </a:rPr>
              <a:t>Misunderstanding the Publication Industry</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3"/>
          <p:cNvSpPr txBox="1"/>
          <p:nvPr>
            <p:ph idx="1" type="body"/>
          </p:nvPr>
        </p:nvSpPr>
        <p:spPr>
          <a:xfrm>
            <a:off x="480000" y="3302975"/>
            <a:ext cx="8184000" cy="1093200"/>
          </a:xfrm>
          <a:prstGeom prst="rect">
            <a:avLst/>
          </a:prstGeom>
        </p:spPr>
        <p:txBody>
          <a:bodyPr anchorCtr="0" anchor="t" bIns="91425" lIns="91425" spcFirstLastPara="1" rIns="91425" wrap="square" tIns="91425">
            <a:noAutofit/>
          </a:bodyPr>
          <a:lstStyle/>
          <a:p>
            <a:pPr indent="0" lvl="0" marL="0">
              <a:spcBef>
                <a:spcPts val="600"/>
              </a:spcBef>
              <a:spcAft>
                <a:spcPts val="0"/>
              </a:spcAft>
              <a:buClr>
                <a:schemeClr val="dk1"/>
              </a:buClr>
              <a:buSzPts val="1100"/>
              <a:buFont typeface="Arial"/>
              <a:buNone/>
            </a:pPr>
            <a:r>
              <a:rPr lang="en-US" sz="2200">
                <a:latin typeface="Roboto Slab"/>
                <a:ea typeface="Roboto Slab"/>
                <a:cs typeface="Roboto Slab"/>
                <a:sym typeface="Roboto Slab"/>
              </a:rPr>
              <a:t>There’s a lot of pressure in this field to make all data openly available. The people who are making their career publishing from those data don’t want to do that because that means that they’re going to have to work a lot harder to get credit for their ideas and other people, it gets to be a whole cadre of people whose only job is pilfering other people’s stuff, or parasitically using it.</a:t>
            </a:r>
            <a:endParaRPr sz="2200">
              <a:latin typeface="Roboto Slab"/>
              <a:ea typeface="Roboto Slab"/>
              <a:cs typeface="Roboto Slab"/>
              <a:sym typeface="Roboto Slab"/>
            </a:endParaRPr>
          </a:p>
          <a:p>
            <a:pPr indent="0" lvl="0" marL="0">
              <a:spcBef>
                <a:spcPts val="600"/>
              </a:spcBef>
              <a:spcAft>
                <a:spcPts val="0"/>
              </a:spcAft>
              <a:buClr>
                <a:schemeClr val="dk1"/>
              </a:buClr>
              <a:buSzPts val="1100"/>
              <a:buFont typeface="Arial"/>
              <a:buNone/>
            </a:pPr>
            <a:r>
              <a:t/>
            </a:r>
            <a:endParaRPr sz="2200">
              <a:latin typeface="Roboto Slab"/>
              <a:ea typeface="Roboto Slab"/>
              <a:cs typeface="Roboto Slab"/>
              <a:sym typeface="Roboto Slab"/>
            </a:endParaRPr>
          </a:p>
          <a:p>
            <a:pPr indent="0" lvl="0" marL="0">
              <a:spcBef>
                <a:spcPts val="600"/>
              </a:spcBef>
              <a:spcAft>
                <a:spcPts val="0"/>
              </a:spcAft>
              <a:buNone/>
            </a:pPr>
            <a:r>
              <a:t/>
            </a:r>
            <a:endParaRPr sz="2200">
              <a:latin typeface="Roboto Slab"/>
              <a:ea typeface="Roboto Slab"/>
              <a:cs typeface="Roboto Slab"/>
              <a:sym typeface="Roboto Slab"/>
            </a:endParaRPr>
          </a:p>
        </p:txBody>
      </p:sp>
      <p:sp>
        <p:nvSpPr>
          <p:cNvPr id="95" name="Google Shape;95;p13"/>
          <p:cNvSpPr txBox="1"/>
          <p:nvPr>
            <p:ph idx="12" type="sldNum"/>
          </p:nvPr>
        </p:nvSpPr>
        <p:spPr>
          <a:xfrm>
            <a:off x="-87" y="6333125"/>
            <a:ext cx="9144000" cy="525000"/>
          </a:xfrm>
          <a:prstGeom prst="rect">
            <a:avLst/>
          </a:prstGeom>
        </p:spPr>
        <p:txBody>
          <a:bodyPr anchorCtr="0" anchor="t" bIns="91425" lIns="91425" spcFirstLastPara="1" rIns="91425" wrap="square" tIns="91425">
            <a:noAutofit/>
          </a:bodyPr>
          <a:lstStyle/>
          <a:p>
            <a:pPr indent="0" lvl="0" marL="0">
              <a:spcBef>
                <a:spcPts val="0"/>
              </a:spcBef>
              <a:spcAft>
                <a:spcPts val="0"/>
              </a:spcAft>
              <a:buClr>
                <a:srgbClr val="000000"/>
              </a:buClr>
              <a:buSzPts val="1300"/>
              <a:buFont typeface="Arial"/>
              <a:buNone/>
            </a:pPr>
            <a:fld id="{00000000-1234-1234-1234-123412341234}" type="slidenum">
              <a:rPr lang="en-US"/>
              <a:t>‹#›</a:t>
            </a:fld>
            <a:endParaRPr/>
          </a:p>
        </p:txBody>
      </p:sp>
      <p:sp>
        <p:nvSpPr>
          <p:cNvPr id="96" name="Google Shape;96;p13"/>
          <p:cNvSpPr txBox="1"/>
          <p:nvPr/>
        </p:nvSpPr>
        <p:spPr>
          <a:xfrm>
            <a:off x="0" y="1994529"/>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a:solidFill>
                  <a:srgbClr val="0091EA"/>
                </a:solidFill>
                <a:latin typeface="Roboto Slab"/>
                <a:ea typeface="Roboto Slab"/>
                <a:cs typeface="Roboto Slab"/>
                <a:sym typeface="Roboto Slab"/>
              </a:rPr>
              <a:t>Open Data Causes Some Concern</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14"/>
          <p:cNvSpPr txBox="1"/>
          <p:nvPr>
            <p:ph idx="1" type="body"/>
          </p:nvPr>
        </p:nvSpPr>
        <p:spPr>
          <a:xfrm>
            <a:off x="377029" y="3255545"/>
            <a:ext cx="8389768" cy="1093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600"/>
              </a:spcBef>
              <a:spcAft>
                <a:spcPts val="0"/>
              </a:spcAft>
              <a:buClr>
                <a:srgbClr val="263238"/>
              </a:buClr>
              <a:buSzPts val="3600"/>
              <a:buFont typeface="Source Sans Pro"/>
              <a:buNone/>
            </a:pPr>
            <a:r>
              <a:rPr b="0" i="0" lang="en-US" sz="2200" u="none" cap="none" strike="noStrike">
                <a:solidFill>
                  <a:srgbClr val="263238"/>
                </a:solidFill>
                <a:latin typeface="Roboto Slab"/>
                <a:ea typeface="Roboto Slab"/>
                <a:cs typeface="Roboto Slab"/>
                <a:sym typeface="Roboto Slab"/>
              </a:rPr>
              <a:t>We write reports for community members that are readable by community members all the time, and interviews with local American Indian-based periodicals, and other media, radio. [These are] identified by community members, by our community partners. I do feel it’s really important to have those outlets because that’s one important way for the information to get out to community members.</a:t>
            </a:r>
            <a:endParaRPr b="0" i="0" sz="2200" u="none" cap="none" strike="noStrike">
              <a:solidFill>
                <a:srgbClr val="263238"/>
              </a:solidFill>
              <a:latin typeface="Roboto Slab"/>
              <a:ea typeface="Roboto Slab"/>
              <a:cs typeface="Roboto Slab"/>
              <a:sym typeface="Roboto Slab"/>
            </a:endParaRPr>
          </a:p>
        </p:txBody>
      </p:sp>
      <p:sp>
        <p:nvSpPr>
          <p:cNvPr id="102" name="Google Shape;102;p14"/>
          <p:cNvSpPr txBox="1"/>
          <p:nvPr>
            <p:ph idx="12" type="sldNum"/>
          </p:nvPr>
        </p:nvSpPr>
        <p:spPr>
          <a:xfrm>
            <a:off x="-87" y="6333125"/>
            <a:ext cx="9144000" cy="52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103" name="Google Shape;103;p14"/>
          <p:cNvSpPr txBox="1"/>
          <p:nvPr/>
        </p:nvSpPr>
        <p:spPr>
          <a:xfrm>
            <a:off x="0" y="1994529"/>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u="none" cap="none" strike="noStrike">
                <a:solidFill>
                  <a:srgbClr val="0091EA"/>
                </a:solidFill>
                <a:latin typeface="Roboto Slab"/>
                <a:ea typeface="Roboto Slab"/>
                <a:cs typeface="Roboto Slab"/>
                <a:sym typeface="Roboto Slab"/>
              </a:rPr>
              <a:t>Dissemination in Many Forms is Highly Valued</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15"/>
          <p:cNvSpPr txBox="1"/>
          <p:nvPr>
            <p:ph idx="1" type="body"/>
          </p:nvPr>
        </p:nvSpPr>
        <p:spPr>
          <a:xfrm>
            <a:off x="847989" y="3359239"/>
            <a:ext cx="7739829" cy="1093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600"/>
              </a:spcBef>
              <a:spcAft>
                <a:spcPts val="0"/>
              </a:spcAft>
              <a:buClr>
                <a:srgbClr val="263238"/>
              </a:buClr>
              <a:buSzPts val="3600"/>
              <a:buFont typeface="Source Sans Pro"/>
              <a:buNone/>
            </a:pPr>
            <a:r>
              <a:rPr b="0" i="0" lang="en-US" sz="2200" u="none" cap="none" strike="noStrike">
                <a:solidFill>
                  <a:srgbClr val="263238"/>
                </a:solidFill>
                <a:latin typeface="Roboto Slab"/>
                <a:ea typeface="Roboto Slab"/>
                <a:cs typeface="Roboto Slab"/>
                <a:sym typeface="Roboto Slab"/>
              </a:rPr>
              <a:t>I think we could be more intentional about how we engage with members of the community, broadly defined – not just individuals and families, but organizations, nonprofit organizations, departments of health, industries – in how we set research agendas, so that what we're doing is going to actually be viewed as valuable by stakeholders within the broader community.</a:t>
            </a:r>
            <a:endParaRPr b="0" i="0" sz="2200" u="none" cap="none" strike="noStrike">
              <a:solidFill>
                <a:srgbClr val="263238"/>
              </a:solidFill>
              <a:latin typeface="Roboto Slab"/>
              <a:ea typeface="Roboto Slab"/>
              <a:cs typeface="Roboto Slab"/>
              <a:sym typeface="Roboto Slab"/>
            </a:endParaRPr>
          </a:p>
        </p:txBody>
      </p:sp>
      <p:sp>
        <p:nvSpPr>
          <p:cNvPr id="109" name="Google Shape;109;p15"/>
          <p:cNvSpPr txBox="1"/>
          <p:nvPr>
            <p:ph idx="12" type="sldNum"/>
          </p:nvPr>
        </p:nvSpPr>
        <p:spPr>
          <a:xfrm>
            <a:off x="-87" y="6333125"/>
            <a:ext cx="9144000" cy="52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300"/>
              <a:buFont typeface="Arial"/>
              <a:buNone/>
            </a:pPr>
            <a:fld id="{00000000-1234-1234-1234-123412341234}" type="slidenum">
              <a:rPr b="1" i="0" lang="en-US" sz="1300" u="none" cap="none" strike="noStrike">
                <a:solidFill>
                  <a:srgbClr val="0091EA"/>
                </a:solidFill>
                <a:latin typeface="Source Sans Pro"/>
                <a:ea typeface="Source Sans Pro"/>
                <a:cs typeface="Source Sans Pro"/>
                <a:sym typeface="Source Sans Pro"/>
              </a:rPr>
              <a:t>‹#›</a:t>
            </a:fld>
            <a:endParaRPr b="1" i="0" sz="1300" u="none" cap="none" strike="noStrike">
              <a:solidFill>
                <a:srgbClr val="0091EA"/>
              </a:solidFill>
              <a:latin typeface="Source Sans Pro"/>
              <a:ea typeface="Source Sans Pro"/>
              <a:cs typeface="Source Sans Pro"/>
              <a:sym typeface="Source Sans Pro"/>
            </a:endParaRPr>
          </a:p>
        </p:txBody>
      </p:sp>
      <p:sp>
        <p:nvSpPr>
          <p:cNvPr id="110" name="Google Shape;110;p15"/>
          <p:cNvSpPr txBox="1"/>
          <p:nvPr/>
        </p:nvSpPr>
        <p:spPr>
          <a:xfrm>
            <a:off x="0" y="2296187"/>
            <a:ext cx="9144000" cy="9369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None/>
            </a:pPr>
            <a:r>
              <a:rPr b="1" i="1" lang="en-US" sz="2800" u="none" cap="none" strike="noStrike">
                <a:solidFill>
                  <a:srgbClr val="0091EA"/>
                </a:solidFill>
                <a:latin typeface="Roboto Slab"/>
                <a:ea typeface="Roboto Slab"/>
                <a:cs typeface="Roboto Slab"/>
                <a:sym typeface="Roboto Slab"/>
              </a:rPr>
              <a:t>Communicating to the Public </a:t>
            </a:r>
            <a:endParaRPr/>
          </a:p>
          <a:p>
            <a:pPr indent="0" lvl="0" marL="0" marR="0" rtl="0" algn="ctr">
              <a:lnSpc>
                <a:spcPct val="100000"/>
              </a:lnSpc>
              <a:spcBef>
                <a:spcPts val="0"/>
              </a:spcBef>
              <a:spcAft>
                <a:spcPts val="0"/>
              </a:spcAft>
              <a:buNone/>
            </a:pPr>
            <a:r>
              <a:rPr b="1" i="1" lang="en-US" sz="2800" u="none" cap="none" strike="noStrike">
                <a:solidFill>
                  <a:srgbClr val="0091EA"/>
                </a:solidFill>
                <a:latin typeface="Roboto Slab"/>
                <a:ea typeface="Roboto Slab"/>
                <a:cs typeface="Roboto Slab"/>
                <a:sym typeface="Roboto Slab"/>
              </a:rPr>
              <a:t>Recognized as a Priority</a:t>
            </a:r>
            <a:endParaRPr b="1" i="1" sz="2800" u="none" cap="none" strike="noStrike">
              <a:solidFill>
                <a:srgbClr val="0091EA"/>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xmlns:r="http://schemas.openxmlformats.org/officeDocument/2006/relationships" name="Cordelia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