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32918400" cy="21945600"/>
  <p:notesSz cx="6858000" cy="9144000"/>
  <p:defaultTextStyle>
    <a:defPPr>
      <a:defRPr lang="en-US"/>
    </a:defPPr>
    <a:lvl1pPr marL="0" algn="l" defTabSz="3135020" rtl="0" eaLnBrk="1" latinLnBrk="0" hangingPunct="1">
      <a:defRPr sz="6171" kern="1200">
        <a:solidFill>
          <a:schemeClr val="tx1"/>
        </a:solidFill>
        <a:latin typeface="+mn-lt"/>
        <a:ea typeface="+mn-ea"/>
        <a:cs typeface="+mn-cs"/>
      </a:defRPr>
    </a:lvl1pPr>
    <a:lvl2pPr marL="1567510" algn="l" defTabSz="3135020" rtl="0" eaLnBrk="1" latinLnBrk="0" hangingPunct="1">
      <a:defRPr sz="6171" kern="1200">
        <a:solidFill>
          <a:schemeClr val="tx1"/>
        </a:solidFill>
        <a:latin typeface="+mn-lt"/>
        <a:ea typeface="+mn-ea"/>
        <a:cs typeface="+mn-cs"/>
      </a:defRPr>
    </a:lvl2pPr>
    <a:lvl3pPr marL="3135020" algn="l" defTabSz="3135020" rtl="0" eaLnBrk="1" latinLnBrk="0" hangingPunct="1">
      <a:defRPr sz="6171" kern="1200">
        <a:solidFill>
          <a:schemeClr val="tx1"/>
        </a:solidFill>
        <a:latin typeface="+mn-lt"/>
        <a:ea typeface="+mn-ea"/>
        <a:cs typeface="+mn-cs"/>
      </a:defRPr>
    </a:lvl3pPr>
    <a:lvl4pPr marL="4702531" algn="l" defTabSz="3135020" rtl="0" eaLnBrk="1" latinLnBrk="0" hangingPunct="1">
      <a:defRPr sz="6171" kern="1200">
        <a:solidFill>
          <a:schemeClr val="tx1"/>
        </a:solidFill>
        <a:latin typeface="+mn-lt"/>
        <a:ea typeface="+mn-ea"/>
        <a:cs typeface="+mn-cs"/>
      </a:defRPr>
    </a:lvl4pPr>
    <a:lvl5pPr marL="6270041" algn="l" defTabSz="3135020" rtl="0" eaLnBrk="1" latinLnBrk="0" hangingPunct="1">
      <a:defRPr sz="6171" kern="1200">
        <a:solidFill>
          <a:schemeClr val="tx1"/>
        </a:solidFill>
        <a:latin typeface="+mn-lt"/>
        <a:ea typeface="+mn-ea"/>
        <a:cs typeface="+mn-cs"/>
      </a:defRPr>
    </a:lvl5pPr>
    <a:lvl6pPr marL="7837551" algn="l" defTabSz="3135020" rtl="0" eaLnBrk="1" latinLnBrk="0" hangingPunct="1">
      <a:defRPr sz="6171" kern="1200">
        <a:solidFill>
          <a:schemeClr val="tx1"/>
        </a:solidFill>
        <a:latin typeface="+mn-lt"/>
        <a:ea typeface="+mn-ea"/>
        <a:cs typeface="+mn-cs"/>
      </a:defRPr>
    </a:lvl6pPr>
    <a:lvl7pPr marL="9405061" algn="l" defTabSz="3135020" rtl="0" eaLnBrk="1" latinLnBrk="0" hangingPunct="1">
      <a:defRPr sz="6171" kern="1200">
        <a:solidFill>
          <a:schemeClr val="tx1"/>
        </a:solidFill>
        <a:latin typeface="+mn-lt"/>
        <a:ea typeface="+mn-ea"/>
        <a:cs typeface="+mn-cs"/>
      </a:defRPr>
    </a:lvl7pPr>
    <a:lvl8pPr marL="10972571" algn="l" defTabSz="3135020" rtl="0" eaLnBrk="1" latinLnBrk="0" hangingPunct="1">
      <a:defRPr sz="6171" kern="1200">
        <a:solidFill>
          <a:schemeClr val="tx1"/>
        </a:solidFill>
        <a:latin typeface="+mn-lt"/>
        <a:ea typeface="+mn-ea"/>
        <a:cs typeface="+mn-cs"/>
      </a:defRPr>
    </a:lvl8pPr>
    <a:lvl9pPr marL="12540082" algn="l" defTabSz="3135020" rtl="0" eaLnBrk="1" latinLnBrk="0" hangingPunct="1">
      <a:defRPr sz="617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E9BD96-5A75-020E-5270-D4D07BB476F0}" name="Gavrielle Gunther" initials="GG" userId="dc91b2d93323ff8f" providerId="Windows Live"/>
  <p188:author id="{36518AEE-5AC0-6C72-5FCF-DE8E5C1FA802}" name="Ashley E Thompson" initials="AET" userId="Ashley E Thomps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avrielle Gunther" initials="GG" lastIdx="14" clrIdx="0">
    <p:extLst>
      <p:ext uri="{19B8F6BF-5375-455C-9EA6-DF929625EA0E}">
        <p15:presenceInfo xmlns:p15="http://schemas.microsoft.com/office/powerpoint/2012/main" userId="dc91b2d93323ff8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C940"/>
    <a:srgbClr val="63191F"/>
    <a:srgbClr val="9325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B42891-A929-46F1-A644-E05D0F39467A}" v="85" dt="2023-04-19T17:32:55.3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59" autoAdjust="0"/>
    <p:restoredTop sz="93728" autoAdjust="0"/>
  </p:normalViewPr>
  <p:slideViewPr>
    <p:cSldViewPr snapToGrid="0" snapToObjects="1">
      <p:cViewPr>
        <p:scale>
          <a:sx n="30" d="100"/>
          <a:sy n="30" d="100"/>
        </p:scale>
        <p:origin x="882" y="72"/>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microsoft.com/office/2018/10/relationships/authors" Target="author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vrielle Gunther" userId="dc91b2d93323ff8f" providerId="LiveId" clId="{40B42891-A929-46F1-A644-E05D0F39467A}"/>
    <pc:docChg chg="undo redo custSel modSld">
      <pc:chgData name="Gavrielle Gunther" userId="dc91b2d93323ff8f" providerId="LiveId" clId="{40B42891-A929-46F1-A644-E05D0F39467A}" dt="2023-04-19T17:42:02.060" v="955" actId="1076"/>
      <pc:docMkLst>
        <pc:docMk/>
      </pc:docMkLst>
      <pc:sldChg chg="addSp delSp modSp mod addCm delCm modCm">
        <pc:chgData name="Gavrielle Gunther" userId="dc91b2d93323ff8f" providerId="LiveId" clId="{40B42891-A929-46F1-A644-E05D0F39467A}" dt="2023-04-19T17:42:02.060" v="955" actId="1076"/>
        <pc:sldMkLst>
          <pc:docMk/>
          <pc:sldMk cId="1664390511" sldId="256"/>
        </pc:sldMkLst>
        <pc:spChg chg="mod">
          <ac:chgData name="Gavrielle Gunther" userId="dc91b2d93323ff8f" providerId="LiveId" clId="{40B42891-A929-46F1-A644-E05D0F39467A}" dt="2023-04-19T17:25:07.255" v="877" actId="1076"/>
          <ac:spMkLst>
            <pc:docMk/>
            <pc:sldMk cId="1664390511" sldId="256"/>
            <ac:spMk id="4" creationId="{00000000-0000-0000-0000-000000000000}"/>
          </ac:spMkLst>
        </pc:spChg>
        <pc:spChg chg="add mod">
          <ac:chgData name="Gavrielle Gunther" userId="dc91b2d93323ff8f" providerId="LiveId" clId="{40B42891-A929-46F1-A644-E05D0F39467A}" dt="2023-04-19T17:37:20.175" v="921" actId="1076"/>
          <ac:spMkLst>
            <pc:docMk/>
            <pc:sldMk cId="1664390511" sldId="256"/>
            <ac:spMk id="7" creationId="{BC15ED9D-A289-EB08-AD5B-CE89D1789FAB}"/>
          </ac:spMkLst>
        </pc:spChg>
        <pc:spChg chg="add mod">
          <ac:chgData name="Gavrielle Gunther" userId="dc91b2d93323ff8f" providerId="LiveId" clId="{40B42891-A929-46F1-A644-E05D0F39467A}" dt="2023-04-19T17:29:36.815" v="899" actId="1076"/>
          <ac:spMkLst>
            <pc:docMk/>
            <pc:sldMk cId="1664390511" sldId="256"/>
            <ac:spMk id="8" creationId="{34FE35CA-0557-131B-C22F-2B19F3F8195C}"/>
          </ac:spMkLst>
        </pc:spChg>
        <pc:spChg chg="mod">
          <ac:chgData name="Gavrielle Gunther" userId="dc91b2d93323ff8f" providerId="LiveId" clId="{40B42891-A929-46F1-A644-E05D0F39467A}" dt="2023-04-17T22:40:55.827" v="453" actId="1076"/>
          <ac:spMkLst>
            <pc:docMk/>
            <pc:sldMk cId="1664390511" sldId="256"/>
            <ac:spMk id="9" creationId="{A1F6B3DD-25C0-9B91-EE8E-099B5F5E8FBE}"/>
          </ac:spMkLst>
        </pc:spChg>
        <pc:spChg chg="mod">
          <ac:chgData name="Gavrielle Gunther" userId="dc91b2d93323ff8f" providerId="LiveId" clId="{40B42891-A929-46F1-A644-E05D0F39467A}" dt="2023-04-19T17:30:49.320" v="905" actId="1076"/>
          <ac:spMkLst>
            <pc:docMk/>
            <pc:sldMk cId="1664390511" sldId="256"/>
            <ac:spMk id="10" creationId="{00000000-0000-0000-0000-000000000000}"/>
          </ac:spMkLst>
        </pc:spChg>
        <pc:spChg chg="mod">
          <ac:chgData name="Gavrielle Gunther" userId="dc91b2d93323ff8f" providerId="LiveId" clId="{40B42891-A929-46F1-A644-E05D0F39467A}" dt="2023-04-19T17:40:37.124" v="948" actId="1076"/>
          <ac:spMkLst>
            <pc:docMk/>
            <pc:sldMk cId="1664390511" sldId="256"/>
            <ac:spMk id="11" creationId="{834031B4-AC68-B9AD-F7E6-513642479FB4}"/>
          </ac:spMkLst>
        </pc:spChg>
        <pc:spChg chg="mod">
          <ac:chgData name="Gavrielle Gunther" userId="dc91b2d93323ff8f" providerId="LiveId" clId="{40B42891-A929-46F1-A644-E05D0F39467A}" dt="2023-04-19T17:30:49.320" v="905" actId="1076"/>
          <ac:spMkLst>
            <pc:docMk/>
            <pc:sldMk cId="1664390511" sldId="256"/>
            <ac:spMk id="12" creationId="{00000000-0000-0000-0000-000000000000}"/>
          </ac:spMkLst>
        </pc:spChg>
        <pc:spChg chg="mod">
          <ac:chgData name="Gavrielle Gunther" userId="dc91b2d93323ff8f" providerId="LiveId" clId="{40B42891-A929-46F1-A644-E05D0F39467A}" dt="2023-04-19T17:30:49.320" v="905" actId="1076"/>
          <ac:spMkLst>
            <pc:docMk/>
            <pc:sldMk cId="1664390511" sldId="256"/>
            <ac:spMk id="13" creationId="{07EF8669-4E8B-55FC-D531-2CFF770B4FAD}"/>
          </ac:spMkLst>
        </pc:spChg>
        <pc:spChg chg="del mod">
          <ac:chgData name="Gavrielle Gunther" userId="dc91b2d93323ff8f" providerId="LiveId" clId="{40B42891-A929-46F1-A644-E05D0F39467A}" dt="2023-04-17T22:40:17.592" v="448" actId="21"/>
          <ac:spMkLst>
            <pc:docMk/>
            <pc:sldMk cId="1664390511" sldId="256"/>
            <ac:spMk id="14" creationId="{50EB719E-321D-B9BF-8FE2-27A27C3D6891}"/>
          </ac:spMkLst>
        </pc:spChg>
        <pc:spChg chg="del mod">
          <ac:chgData name="Gavrielle Gunther" userId="dc91b2d93323ff8f" providerId="LiveId" clId="{40B42891-A929-46F1-A644-E05D0F39467A}" dt="2023-04-17T17:31:35.614" v="407"/>
          <ac:spMkLst>
            <pc:docMk/>
            <pc:sldMk cId="1664390511" sldId="256"/>
            <ac:spMk id="17" creationId="{81D119EB-65AC-62A5-3147-F7B3D7742D9D}"/>
          </ac:spMkLst>
        </pc:spChg>
        <pc:spChg chg="mod">
          <ac:chgData name="Gavrielle Gunther" userId="dc91b2d93323ff8f" providerId="LiveId" clId="{40B42891-A929-46F1-A644-E05D0F39467A}" dt="2023-04-18T05:36:28.997" v="619" actId="1076"/>
          <ac:spMkLst>
            <pc:docMk/>
            <pc:sldMk cId="1664390511" sldId="256"/>
            <ac:spMk id="18" creationId="{FB539B67-6F22-45AF-A735-16B0CDA1B09B}"/>
          </ac:spMkLst>
        </pc:spChg>
        <pc:spChg chg="mod">
          <ac:chgData name="Gavrielle Gunther" userId="dc91b2d93323ff8f" providerId="LiveId" clId="{40B42891-A929-46F1-A644-E05D0F39467A}" dt="2023-04-19T17:38:16.634" v="923" actId="20577"/>
          <ac:spMkLst>
            <pc:docMk/>
            <pc:sldMk cId="1664390511" sldId="256"/>
            <ac:spMk id="20" creationId="{E1AEFF76-6E1D-4798-801D-FDB3D21958B1}"/>
          </ac:spMkLst>
        </pc:spChg>
        <pc:spChg chg="mod">
          <ac:chgData name="Gavrielle Gunther" userId="dc91b2d93323ff8f" providerId="LiveId" clId="{40B42891-A929-46F1-A644-E05D0F39467A}" dt="2023-04-19T17:42:02.060" v="955" actId="1076"/>
          <ac:spMkLst>
            <pc:docMk/>
            <pc:sldMk cId="1664390511" sldId="256"/>
            <ac:spMk id="24" creationId="{BEA64EDD-C7AE-4973-A884-F36E82A7FD7E}"/>
          </ac:spMkLst>
        </pc:spChg>
        <pc:spChg chg="mod">
          <ac:chgData name="Gavrielle Gunther" userId="dc91b2d93323ff8f" providerId="LiveId" clId="{40B42891-A929-46F1-A644-E05D0F39467A}" dt="2023-04-19T17:41:20.065" v="950" actId="1076"/>
          <ac:spMkLst>
            <pc:docMk/>
            <pc:sldMk cId="1664390511" sldId="256"/>
            <ac:spMk id="27" creationId="{C8D9D5D6-6B12-4347-B556-55354470B12A}"/>
          </ac:spMkLst>
        </pc:spChg>
        <pc:spChg chg="mod">
          <ac:chgData name="Gavrielle Gunther" userId="dc91b2d93323ff8f" providerId="LiveId" clId="{40B42891-A929-46F1-A644-E05D0F39467A}" dt="2023-04-19T17:38:56.397" v="939" actId="5793"/>
          <ac:spMkLst>
            <pc:docMk/>
            <pc:sldMk cId="1664390511" sldId="256"/>
            <ac:spMk id="28" creationId="{1D1B5F72-099C-42EA-8573-7F9947A3B596}"/>
          </ac:spMkLst>
        </pc:spChg>
        <pc:spChg chg="mod">
          <ac:chgData name="Gavrielle Gunther" userId="dc91b2d93323ff8f" providerId="LiveId" clId="{40B42891-A929-46F1-A644-E05D0F39467A}" dt="2023-04-19T17:36:37.480" v="918" actId="1076"/>
          <ac:spMkLst>
            <pc:docMk/>
            <pc:sldMk cId="1664390511" sldId="256"/>
            <ac:spMk id="33" creationId="{94468925-7970-4176-A557-07C45AB6EB65}"/>
          </ac:spMkLst>
        </pc:spChg>
        <pc:spChg chg="mod">
          <ac:chgData name="Gavrielle Gunther" userId="dc91b2d93323ff8f" providerId="LiveId" clId="{40B42891-A929-46F1-A644-E05D0F39467A}" dt="2023-04-19T17:41:48.072" v="953" actId="1076"/>
          <ac:spMkLst>
            <pc:docMk/>
            <pc:sldMk cId="1664390511" sldId="256"/>
            <ac:spMk id="34" creationId="{6D64AD00-5285-443C-A410-C6CD88531548}"/>
          </ac:spMkLst>
        </pc:spChg>
        <pc:spChg chg="mod">
          <ac:chgData name="Gavrielle Gunther" userId="dc91b2d93323ff8f" providerId="LiveId" clId="{40B42891-A929-46F1-A644-E05D0F39467A}" dt="2023-04-19T17:41:15.545" v="949" actId="1076"/>
          <ac:spMkLst>
            <pc:docMk/>
            <pc:sldMk cId="1664390511" sldId="256"/>
            <ac:spMk id="37" creationId="{275EE955-9DF6-49DB-805F-2A8A608802A0}"/>
          </ac:spMkLst>
        </pc:spChg>
        <pc:picChg chg="add del mod">
          <ac:chgData name="Gavrielle Gunther" userId="dc91b2d93323ff8f" providerId="LiveId" clId="{40B42891-A929-46F1-A644-E05D0F39467A}" dt="2023-04-19T17:32:49.484" v="913" actId="1076"/>
          <ac:picMkLst>
            <pc:docMk/>
            <pc:sldMk cId="1664390511" sldId="256"/>
            <ac:picMk id="3" creationId="{2BBF3FD2-66A6-9184-CD6A-9DC2314AD901}"/>
          </ac:picMkLst>
        </pc:picChg>
        <pc:picChg chg="add del">
          <ac:chgData name="Gavrielle Gunther" userId="dc91b2d93323ff8f" providerId="LiveId" clId="{40B42891-A929-46F1-A644-E05D0F39467A}" dt="2023-03-22T15:25:50.141" v="11"/>
          <ac:picMkLst>
            <pc:docMk/>
            <pc:sldMk cId="1664390511" sldId="256"/>
            <ac:picMk id="3" creationId="{4F3B7C65-7660-750F-CCC2-1A8DDECDAC21}"/>
          </ac:picMkLst>
        </pc:picChg>
        <pc:picChg chg="add del">
          <ac:chgData name="Gavrielle Gunther" userId="dc91b2d93323ff8f" providerId="LiveId" clId="{40B42891-A929-46F1-A644-E05D0F39467A}" dt="2023-03-22T15:25:49.275" v="10" actId="478"/>
          <ac:picMkLst>
            <pc:docMk/>
            <pc:sldMk cId="1664390511" sldId="256"/>
            <ac:picMk id="6" creationId="{00000000-0000-0000-0000-000000000000}"/>
          </ac:picMkLst>
        </pc:picChg>
        <pc:picChg chg="mod">
          <ac:chgData name="Gavrielle Gunther" userId="dc91b2d93323ff8f" providerId="LiveId" clId="{40B42891-A929-46F1-A644-E05D0F39467A}" dt="2023-04-19T17:25:00.847" v="874" actId="1076"/>
          <ac:picMkLst>
            <pc:docMk/>
            <pc:sldMk cId="1664390511" sldId="256"/>
            <ac:picMk id="15" creationId="{00000000-0000-0000-0000-000000000000}"/>
          </ac:picMkLst>
        </pc:picChg>
        <pc:picChg chg="del mod">
          <ac:chgData name="Gavrielle Gunther" userId="dc91b2d93323ff8f" providerId="LiveId" clId="{40B42891-A929-46F1-A644-E05D0F39467A}" dt="2023-04-15T15:15:01.349" v="252" actId="478"/>
          <ac:picMkLst>
            <pc:docMk/>
            <pc:sldMk cId="1664390511" sldId="256"/>
            <ac:picMk id="1025" creationId="{FE71B686-147E-9799-7C3E-9048517D83D1}"/>
          </ac:picMkLst>
        </pc:picChg>
        <pc:picChg chg="del">
          <ac:chgData name="Gavrielle Gunther" userId="dc91b2d93323ff8f" providerId="LiveId" clId="{40B42891-A929-46F1-A644-E05D0F39467A}" dt="2023-04-15T15:15:02.434" v="253" actId="478"/>
          <ac:picMkLst>
            <pc:docMk/>
            <pc:sldMk cId="1664390511" sldId="256"/>
            <ac:picMk id="1026" creationId="{BA441971-9A93-3CA1-FBAC-6CB365DD5C05}"/>
          </ac:picMkLst>
        </pc:picChg>
        <pc:picChg chg="add mod">
          <ac:chgData name="Gavrielle Gunther" userId="dc91b2d93323ff8f" providerId="LiveId" clId="{40B42891-A929-46F1-A644-E05D0F39467A}" dt="2023-04-19T17:32:55.346" v="914" actId="1076"/>
          <ac:picMkLst>
            <pc:docMk/>
            <pc:sldMk cId="1664390511" sldId="256"/>
            <ac:picMk id="1028" creationId="{E523ED3E-E531-89CB-B404-3D2C4283ABAD}"/>
          </ac:picMkLst>
        </pc:picChg>
        <pc:extLst>
          <p:ext xmlns:p="http://schemas.openxmlformats.org/presentationml/2006/main" uri="{D6D511B9-2390-475A-947B-AFAB55BFBCF1}">
            <pc226:cmChg xmlns:pc226="http://schemas.microsoft.com/office/powerpoint/2022/06/main/command" chg="add del mod">
              <pc226:chgData name="Gavrielle Gunther" userId="dc91b2d93323ff8f" providerId="LiveId" clId="{40B42891-A929-46F1-A644-E05D0F39467A}" dt="2023-04-19T17:17:10.984" v="838"/>
              <pc2:cmMkLst xmlns:pc2="http://schemas.microsoft.com/office/powerpoint/2019/9/main/command">
                <pc:docMk/>
                <pc:sldMk cId="1664390511" sldId="256"/>
                <pc2:cmMk id="{A8EC770D-06B8-4572-B8A0-05D11A6D66C4}"/>
              </pc2:cmMkLst>
            </pc226:cmChg>
            <pc226:cmChg xmlns:pc226="http://schemas.microsoft.com/office/powerpoint/2022/06/main/command" chg="del">
              <pc226:chgData name="Gavrielle Gunther" userId="dc91b2d93323ff8f" providerId="LiveId" clId="{40B42891-A929-46F1-A644-E05D0F39467A}" dt="2023-03-22T15:18:19.536" v="1"/>
              <pc2:cmMkLst xmlns:pc2="http://schemas.microsoft.com/office/powerpoint/2019/9/main/command">
                <pc:docMk/>
                <pc:sldMk cId="1664390511" sldId="256"/>
                <pc2:cmMk id="{C2541C74-1702-4FBC-9C56-37637041344C}"/>
              </pc2:cmMkLst>
            </pc226:cmChg>
            <pc226:cmChg xmlns:pc226="http://schemas.microsoft.com/office/powerpoint/2022/06/main/command" chg="del">
              <pc226:chgData name="Gavrielle Gunther" userId="dc91b2d93323ff8f" providerId="LiveId" clId="{40B42891-A929-46F1-A644-E05D0F39467A}" dt="2023-03-22T15:18:17.214" v="0"/>
              <pc2:cmMkLst xmlns:pc2="http://schemas.microsoft.com/office/powerpoint/2019/9/main/command">
                <pc:docMk/>
                <pc:sldMk cId="1664390511" sldId="256"/>
                <pc2:cmMk id="{C061E2A9-1AB2-4500-B49C-CB8CEF62BC6B}"/>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741BA1-040D-4C14-BD53-C3EA0D46EFAA}" type="datetimeFigureOut">
              <a:rPr lang="en-US" smtClean="0"/>
              <a:t>4/19/2023</a:t>
            </a:fld>
            <a:endParaRPr lang="en-US" dirty="0"/>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F6EA56-6E15-4580-B1F6-0B86B51081E1}" type="slidenum">
              <a:rPr lang="en-US" smtClean="0"/>
              <a:t>‹#›</a:t>
            </a:fld>
            <a:endParaRPr lang="en-US" dirty="0"/>
          </a:p>
        </p:txBody>
      </p:sp>
    </p:spTree>
    <p:extLst>
      <p:ext uri="{BB962C8B-B14F-4D97-AF65-F5344CB8AC3E}">
        <p14:creationId xmlns:p14="http://schemas.microsoft.com/office/powerpoint/2010/main" val="4203648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6EA56-6E15-4580-B1F6-0B86B51081E1}" type="slidenum">
              <a:rPr lang="en-US" smtClean="0"/>
              <a:t>1</a:t>
            </a:fld>
            <a:endParaRPr lang="en-US" dirty="0"/>
          </a:p>
        </p:txBody>
      </p:sp>
    </p:spTree>
    <p:extLst>
      <p:ext uri="{BB962C8B-B14F-4D97-AF65-F5344CB8AC3E}">
        <p14:creationId xmlns:p14="http://schemas.microsoft.com/office/powerpoint/2010/main" val="136704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dirty="0"/>
              <a:t>Drag picture to placeholder or click icon to add</a:t>
            </a:r>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0B3B9F76-821D-B942-933A-02E81A54797E}" type="datetimeFigureOut">
              <a:rPr lang="en-US" smtClean="0"/>
              <a:t>4/19/2023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17B804-B663-0F47-9191-F61A883D35E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0B3B9F76-821D-B942-933A-02E81A54797E}" type="datetimeFigureOut">
              <a:rPr lang="en-US" smtClean="0"/>
              <a:t>4/19/2023</a:t>
            </a:fld>
            <a:endParaRPr lang="en-US" dirty="0"/>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DE17B804-B663-0F47-9191-F61A883D35EF}" type="slidenum">
              <a:rPr lang="en-US" smtClean="0"/>
              <a:t>‹#›</a:t>
            </a:fld>
            <a:endParaRPr lang="en-US" dirty="0"/>
          </a:p>
        </p:txBody>
      </p:sp>
    </p:spTree>
    <p:extLst>
      <p:ext uri="{BB962C8B-B14F-4D97-AF65-F5344CB8AC3E}">
        <p14:creationId xmlns:p14="http://schemas.microsoft.com/office/powerpoint/2010/main" val="4975811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97" y="-109269"/>
            <a:ext cx="32918400" cy="3502429"/>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47" dirty="0"/>
          </a:p>
        </p:txBody>
      </p:sp>
      <p:sp>
        <p:nvSpPr>
          <p:cNvPr id="2" name="Title 1"/>
          <p:cNvSpPr>
            <a:spLocks noGrp="1"/>
          </p:cNvSpPr>
          <p:nvPr>
            <p:ph type="ctrTitle"/>
          </p:nvPr>
        </p:nvSpPr>
        <p:spPr>
          <a:xfrm>
            <a:off x="7872526" y="272467"/>
            <a:ext cx="17302215" cy="2986282"/>
          </a:xfrm>
        </p:spPr>
        <p:txBody>
          <a:bodyPr>
            <a:normAutofit fontScale="90000"/>
          </a:bodyPr>
          <a:lstStyle/>
          <a:p>
            <a:pPr>
              <a:lnSpc>
                <a:spcPct val="100000"/>
              </a:lnSpc>
            </a:pPr>
            <a:r>
              <a:rPr lang="en-US" sz="5400" b="1" dirty="0">
                <a:solidFill>
                  <a:srgbClr val="F9C940"/>
                </a:solidFill>
                <a:latin typeface="Helvetica 77 Bold Condensed" charset="0"/>
                <a:ea typeface="Helvetica 77 Bold Condensed" charset="0"/>
                <a:cs typeface="Helvetica 77 Bold Condensed" charset="0"/>
              </a:rPr>
              <a:t>Sex Differences in the Relationship Between Psychopathy and Cerebral Lateralization During Empathic Challenge.</a:t>
            </a:r>
            <a:br>
              <a:rPr lang="en-US" sz="5400" b="1" dirty="0">
                <a:solidFill>
                  <a:srgbClr val="F9C940"/>
                </a:solidFill>
                <a:latin typeface="Helvetica 77 Bold Condensed" charset="0"/>
                <a:ea typeface="Helvetica 77 Bold Condensed" charset="0"/>
                <a:cs typeface="Helvetica 77 Bold Condensed" charset="0"/>
              </a:rPr>
            </a:br>
            <a:r>
              <a:rPr lang="en-US" sz="3700" dirty="0">
                <a:solidFill>
                  <a:schemeClr val="bg1"/>
                </a:solidFill>
                <a:latin typeface="Helvetica 47 Light Condensed" charset="0"/>
                <a:ea typeface="Helvetica 47 Light Condensed" charset="0"/>
                <a:cs typeface="Helvetica 47 Light Condensed" charset="0"/>
              </a:rPr>
              <a:t>Gavrielle J. Gunther, Robert. L. Lloyd Ph.D., Ryan J. Hjelle M.A.</a:t>
            </a:r>
            <a:br>
              <a:rPr lang="en-US" sz="3700" dirty="0">
                <a:solidFill>
                  <a:schemeClr val="bg1"/>
                </a:solidFill>
                <a:latin typeface="Helvetica 47 Light Condensed" charset="0"/>
                <a:ea typeface="Helvetica 47 Light Condensed" charset="0"/>
                <a:cs typeface="Helvetica 47 Light Condensed" charset="0"/>
              </a:rPr>
            </a:br>
            <a:r>
              <a:rPr lang="en-US" sz="3600" dirty="0">
                <a:solidFill>
                  <a:schemeClr val="bg1"/>
                </a:solidFill>
                <a:latin typeface="Helvetica 47 Light Condensed" charset="0"/>
                <a:ea typeface="Helvetica 47 Light Condensed" charset="0"/>
                <a:cs typeface="Helvetica 47 Light Condensed" charset="0"/>
              </a:rPr>
              <a:t>Department of Psychology, University of Minnesota Duluth</a:t>
            </a:r>
            <a:endParaRPr lang="en-US" sz="4000" b="1" dirty="0">
              <a:solidFill>
                <a:schemeClr val="bg1"/>
              </a:solidFill>
              <a:latin typeface="Helvetica 77 Bold Condensed" charset="0"/>
              <a:ea typeface="Helvetica 77 Bold Condensed" charset="0"/>
              <a:cs typeface="Helvetica 77 Bold Condensed" charset="0"/>
            </a:endParaRPr>
          </a:p>
        </p:txBody>
      </p:sp>
      <p:sp>
        <p:nvSpPr>
          <p:cNvPr id="5" name="Rectangle 4"/>
          <p:cNvSpPr/>
          <p:nvPr/>
        </p:nvSpPr>
        <p:spPr>
          <a:xfrm>
            <a:off x="0" y="21709158"/>
            <a:ext cx="32918400" cy="600707"/>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747"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05610" y="417557"/>
            <a:ext cx="6696096" cy="2407094"/>
          </a:xfrm>
          <a:prstGeom prst="rect">
            <a:avLst/>
          </a:prstGeom>
        </p:spPr>
      </p:pic>
      <p:sp>
        <p:nvSpPr>
          <p:cNvPr id="10" name="Rectangle 9"/>
          <p:cNvSpPr/>
          <p:nvPr/>
        </p:nvSpPr>
        <p:spPr>
          <a:xfrm>
            <a:off x="-40297" y="3641554"/>
            <a:ext cx="9752416" cy="754942"/>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ea typeface="Helvetica 47 Light Condensed" charset="0"/>
                <a:cs typeface="Helvetica 47 Light Condensed" charset="0"/>
              </a:rPr>
              <a:t>Introduction</a:t>
            </a:r>
            <a:endParaRPr lang="en-US" sz="5000" b="1" dirty="0">
              <a:solidFill>
                <a:srgbClr val="F9C940"/>
              </a:solidFill>
            </a:endParaRPr>
          </a:p>
        </p:txBody>
      </p:sp>
      <p:sp>
        <p:nvSpPr>
          <p:cNvPr id="12" name="Rectangle 11"/>
          <p:cNvSpPr/>
          <p:nvPr/>
        </p:nvSpPr>
        <p:spPr>
          <a:xfrm>
            <a:off x="23206282" y="3641554"/>
            <a:ext cx="9707721" cy="754942"/>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rPr>
              <a:t>Results</a:t>
            </a:r>
            <a:endParaRPr lang="en-US" sz="5000" b="1" dirty="0">
              <a:solidFill>
                <a:srgbClr val="F9C940"/>
              </a:solidFill>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561" y="417557"/>
            <a:ext cx="6696096" cy="2407094"/>
          </a:xfrm>
          <a:prstGeom prst="rect">
            <a:avLst/>
          </a:prstGeom>
        </p:spPr>
      </p:pic>
      <p:sp>
        <p:nvSpPr>
          <p:cNvPr id="18" name="Rectangle 17">
            <a:extLst>
              <a:ext uri="{FF2B5EF4-FFF2-40B4-BE49-F238E27FC236}">
                <a16:creationId xmlns:a16="http://schemas.microsoft.com/office/drawing/2014/main" id="{FB539B67-6F22-45AF-A735-16B0CDA1B09B}"/>
              </a:ext>
            </a:extLst>
          </p:cNvPr>
          <p:cNvSpPr/>
          <p:nvPr/>
        </p:nvSpPr>
        <p:spPr>
          <a:xfrm>
            <a:off x="23043168" y="17366028"/>
            <a:ext cx="9870835" cy="754943"/>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ea typeface="Helvetica 47 Light Condensed" charset="0"/>
                <a:cs typeface="Helvetica 47 Light Condensed" charset="0"/>
              </a:rPr>
              <a:t>Discussion</a:t>
            </a:r>
            <a:endParaRPr lang="en-US" sz="5000" b="1" dirty="0">
              <a:solidFill>
                <a:srgbClr val="F9C940"/>
              </a:solidFill>
            </a:endParaRPr>
          </a:p>
        </p:txBody>
      </p:sp>
      <p:sp>
        <p:nvSpPr>
          <p:cNvPr id="20" name="TextBox 19">
            <a:extLst>
              <a:ext uri="{FF2B5EF4-FFF2-40B4-BE49-F238E27FC236}">
                <a16:creationId xmlns:a16="http://schemas.microsoft.com/office/drawing/2014/main" id="{E1AEFF76-6E1D-4798-801D-FDB3D21958B1}"/>
              </a:ext>
            </a:extLst>
          </p:cNvPr>
          <p:cNvSpPr txBox="1"/>
          <p:nvPr/>
        </p:nvSpPr>
        <p:spPr>
          <a:xfrm>
            <a:off x="22991211" y="18192273"/>
            <a:ext cx="9811633" cy="3493264"/>
          </a:xfrm>
          <a:prstGeom prst="rect">
            <a:avLst/>
          </a:prstGeom>
          <a:noFill/>
        </p:spPr>
        <p:txBody>
          <a:bodyPr wrap="square" rtlCol="0">
            <a:spAutoFit/>
          </a:bodyPr>
          <a:lstStyle/>
          <a:p>
            <a:pPr>
              <a:spcAft>
                <a:spcPts val="600"/>
              </a:spcAft>
            </a:pPr>
            <a:r>
              <a:rPr lang="en-US" sz="2400" dirty="0">
                <a:latin typeface="Times New Roman" panose="02020603050405020304" pitchFamily="18" charset="0"/>
                <a:ea typeface="Times New Roman" panose="02020603050405020304" pitchFamily="18" charset="0"/>
              </a:rPr>
              <a:t>Furthermore, we were unable to support our hypotheses asserting a negative correlation between LSRP and left-to-right alpha ratio. Furthermore, unable to statistically detect a significant relationship between the variables among females. However, a strong quadratic effect, while non-significant, replicates a similar strong quadratic, yet non-significant, effect detected in an earlier study. </a:t>
            </a:r>
          </a:p>
          <a:p>
            <a:pPr marL="342900" indent="-3429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To alleviate this problem this study will plan on combining participants from this study (n = 46) with a previously done study that collected the same data and then re-evaluate the data and re-run the regression analysis (quadratic and linear). </a:t>
            </a:r>
          </a:p>
        </p:txBody>
      </p:sp>
      <p:sp>
        <p:nvSpPr>
          <p:cNvPr id="24" name="Rectangle 23">
            <a:extLst>
              <a:ext uri="{FF2B5EF4-FFF2-40B4-BE49-F238E27FC236}">
                <a16:creationId xmlns:a16="http://schemas.microsoft.com/office/drawing/2014/main" id="{BEA64EDD-C7AE-4973-A884-F36E82A7FD7E}"/>
              </a:ext>
            </a:extLst>
          </p:cNvPr>
          <p:cNvSpPr/>
          <p:nvPr/>
        </p:nvSpPr>
        <p:spPr>
          <a:xfrm>
            <a:off x="-10801" y="17069447"/>
            <a:ext cx="9722920" cy="754942"/>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ea typeface="Helvetica 47 Light Condensed" charset="0"/>
                <a:cs typeface="Helvetica 47 Light Condensed" charset="0"/>
              </a:rPr>
              <a:t>Participants </a:t>
            </a:r>
            <a:endParaRPr lang="en-US" sz="5000" b="1" dirty="0">
              <a:solidFill>
                <a:srgbClr val="F9C940"/>
              </a:solidFill>
            </a:endParaRPr>
          </a:p>
        </p:txBody>
      </p:sp>
      <p:sp>
        <p:nvSpPr>
          <p:cNvPr id="27" name="TextBox 26">
            <a:extLst>
              <a:ext uri="{FF2B5EF4-FFF2-40B4-BE49-F238E27FC236}">
                <a16:creationId xmlns:a16="http://schemas.microsoft.com/office/drawing/2014/main" id="{C8D9D5D6-6B12-4347-B556-55354470B12A}"/>
              </a:ext>
            </a:extLst>
          </p:cNvPr>
          <p:cNvSpPr txBox="1"/>
          <p:nvPr/>
        </p:nvSpPr>
        <p:spPr>
          <a:xfrm>
            <a:off x="11710377" y="9405803"/>
            <a:ext cx="9795825" cy="11587788"/>
          </a:xfrm>
          <a:prstGeom prst="rect">
            <a:avLst/>
          </a:prstGeom>
          <a:noFill/>
        </p:spPr>
        <p:txBody>
          <a:bodyPr wrap="square" rtlCol="0">
            <a:spAutoFit/>
          </a:bodyPr>
          <a:lstStyle/>
          <a:p>
            <a:pPr>
              <a:spcAft>
                <a:spcPts val="600"/>
              </a:spcAft>
            </a:pPr>
            <a:r>
              <a:rPr lang="en-US" sz="2400" b="1" dirty="0">
                <a:latin typeface="Times New Roman" panose="02020603050405020304" pitchFamily="18" charset="0"/>
                <a:ea typeface="Times New Roman" panose="02020603050405020304" pitchFamily="18" charset="0"/>
              </a:rPr>
              <a:t>EEG cap </a:t>
            </a:r>
          </a:p>
          <a:p>
            <a:pPr marL="342900" indent="-3429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Places onto the participant’s scalp for recording from areas F3 and F4.</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Grass 122 AC amplifiers (3-30hz bandpass) were used to acquire the electrophysiological signals.</a:t>
            </a:r>
          </a:p>
          <a:p>
            <a:pPr>
              <a:spcAft>
                <a:spcPts val="600"/>
              </a:spcAft>
            </a:pPr>
            <a:r>
              <a:rPr lang="en-US" sz="2400" b="1" dirty="0">
                <a:latin typeface="Times New Roman" panose="02020603050405020304" pitchFamily="18" charset="0"/>
                <a:ea typeface="Times New Roman" panose="02020603050405020304" pitchFamily="18" charset="0"/>
              </a:rPr>
              <a:t>EKG and EOG </a:t>
            </a:r>
          </a:p>
          <a:p>
            <a:pPr marL="342900" indent="-3429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Heart rate and eye movement were recorded and used to detect artifacts in the EEG.</a:t>
            </a:r>
          </a:p>
          <a:p>
            <a:pPr>
              <a:spcAft>
                <a:spcPts val="600"/>
              </a:spcAft>
            </a:pPr>
            <a:r>
              <a:rPr lang="en-US" sz="2400" b="1" dirty="0">
                <a:latin typeface="Times New Roman" panose="02020603050405020304" pitchFamily="18" charset="0"/>
                <a:ea typeface="Times New Roman" panose="02020603050405020304" pitchFamily="18" charset="0"/>
              </a:rPr>
              <a:t>BioPac MP150</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Digitized at a rate of 1,000 samples/sec per channel using a BioPac MP150 analog-to-digital converter.</a:t>
            </a:r>
          </a:p>
          <a:p>
            <a:pPr>
              <a:spcAft>
                <a:spcPts val="600"/>
              </a:spcAft>
            </a:pPr>
            <a:r>
              <a:rPr lang="en-US" sz="2400" b="1" dirty="0">
                <a:latin typeface="Times New Roman" panose="02020603050405020304" pitchFamily="18" charset="0"/>
                <a:ea typeface="Times New Roman" panose="02020603050405020304" pitchFamily="18" charset="0"/>
              </a:rPr>
              <a:t>Demographics Questionnaire</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Items on the demographics questionnaire included age, gender identity, sex assigned at birth, race, major, and average GPA.</a:t>
            </a:r>
          </a:p>
          <a:p>
            <a:pPr>
              <a:spcAft>
                <a:spcPts val="600"/>
              </a:spcAft>
            </a:pPr>
            <a:r>
              <a:rPr lang="en-US" sz="2400" b="1" dirty="0">
                <a:latin typeface="Times New Roman" panose="02020603050405020304" pitchFamily="18" charset="0"/>
                <a:ea typeface="Times New Roman" panose="02020603050405020304" pitchFamily="18" charset="0"/>
              </a:rPr>
              <a:t>Levenson Self-Report Psychopathy Scale </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Participants completed the 26-point scale which was comprised of two separate portions. Averages were then computed for both females and males.</a:t>
            </a:r>
          </a:p>
          <a:p>
            <a:pPr>
              <a:spcAft>
                <a:spcPts val="600"/>
              </a:spcAft>
            </a:pPr>
            <a:r>
              <a:rPr lang="en-US" sz="2400" b="1" dirty="0">
                <a:latin typeface="Times New Roman" panose="02020603050405020304" pitchFamily="18" charset="0"/>
                <a:ea typeface="Times New Roman" panose="02020603050405020304" pitchFamily="18" charset="0"/>
              </a:rPr>
              <a:t>Procedures </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Baseline cortical activity was recorded for five minutes while the participant was seated in a chair.</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Subsequent recordings were taken while the participant watched a four-minute, 47-second video of a traumatic arm amputation on a 15.5-inch LCD monitor approximately 60 inches from the subject. </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For treatment recordings, spectral analysis was computed for each of the ten thirty-second consecutive epochs and the amount of alpha activity in each epoch was summed across the ten epochs.</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The ratio of alpha activity in the left and right hemispheres was calculated for both the treatment condition. </a:t>
            </a:r>
          </a:p>
        </p:txBody>
      </p:sp>
      <p:sp>
        <p:nvSpPr>
          <p:cNvPr id="33" name="TextBox 32">
            <a:extLst>
              <a:ext uri="{FF2B5EF4-FFF2-40B4-BE49-F238E27FC236}">
                <a16:creationId xmlns:a16="http://schemas.microsoft.com/office/drawing/2014/main" id="{94468925-7970-4176-A557-07C45AB6EB65}"/>
              </a:ext>
            </a:extLst>
          </p:cNvPr>
          <p:cNvSpPr txBox="1"/>
          <p:nvPr/>
        </p:nvSpPr>
        <p:spPr>
          <a:xfrm>
            <a:off x="12303" y="4498682"/>
            <a:ext cx="9699816" cy="11864786"/>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400" dirty="0">
                <a:effectLst/>
                <a:latin typeface="Times New Roman" panose="02020603050405020304" pitchFamily="18" charset="0"/>
                <a:ea typeface="Times New Roman" panose="02020603050405020304" pitchFamily="18" charset="0"/>
              </a:rPr>
              <a:t>The right hemisphere has been associated with feelings of disgust and negative affect while the left hemisphere is involved in happiness and other positive emotional responses (Robinson and Price, 1982). </a:t>
            </a:r>
            <a:endParaRPr lang="en-US" sz="2400" dirty="0">
              <a:latin typeface="Times New Roman" panose="02020603050405020304" pitchFamily="18" charset="0"/>
              <a:ea typeface="Times New Roman" panose="02020603050405020304" pitchFamily="18" charset="0"/>
            </a:endParaRP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Asymmetry in frontal cortex activity in response to emotionally-valanced stimuli has been interpreted as reflecting hemispheric specialization for processing positive and negative emotions: Left, positive affect; Right negative affect (Davidson et al, 1990).</a:t>
            </a:r>
          </a:p>
          <a:p>
            <a:pPr algn="ctr">
              <a:spcAft>
                <a:spcPts val="600"/>
              </a:spcAft>
            </a:pPr>
            <a:r>
              <a:rPr lang="en-US" sz="2400" b="1" dirty="0">
                <a:solidFill>
                  <a:srgbClr val="F9C940"/>
                </a:solidFill>
                <a:latin typeface="Times New Roman" panose="02020603050405020304" pitchFamily="18" charset="0"/>
                <a:ea typeface="Times New Roman" panose="02020603050405020304" pitchFamily="18" charset="0"/>
              </a:rPr>
              <a:t>Hemispheric specialization for processing positive and negative emotions: </a:t>
            </a:r>
          </a:p>
          <a:p>
            <a:pPr algn="ctr">
              <a:spcAft>
                <a:spcPts val="600"/>
              </a:spcAft>
            </a:pPr>
            <a:r>
              <a:rPr lang="en-US" sz="2400" b="1" dirty="0">
                <a:solidFill>
                  <a:srgbClr val="F9C940"/>
                </a:solidFill>
                <a:latin typeface="Times New Roman" panose="02020603050405020304" pitchFamily="18" charset="0"/>
                <a:ea typeface="Times New Roman" panose="02020603050405020304" pitchFamily="18" charset="0"/>
              </a:rPr>
              <a:t>Left, positive affect; Right negative affect</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It is suggested that each hemisphere undergoes contralateral inhibition from the other hemisphere in the regulation of affect and that damage to or inhibition of one hemisphere results in a release from contralateral inhibition leading to exaggerated affective states.</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Davidson et. al. </a:t>
            </a:r>
            <a:r>
              <a:rPr lang="en-US" sz="2400" dirty="0">
                <a:effectLst/>
                <a:latin typeface="Times New Roman" panose="02020603050405020304" pitchFamily="18" charset="0"/>
                <a:ea typeface="Times New Roman" panose="02020603050405020304" pitchFamily="18" charset="0"/>
              </a:rPr>
              <a:t>(1990) reported that there is a bias toward right-sided anterior temporal activation in over 70 percent of participants when subjected to films displaying disgust, compared to films portraying a positive condition. </a:t>
            </a:r>
            <a:endParaRPr lang="en-US" sz="2400" dirty="0">
              <a:latin typeface="Times New Roman" panose="02020603050405020304" pitchFamily="18" charset="0"/>
              <a:ea typeface="Times New Roman" panose="02020603050405020304" pitchFamily="18" charset="0"/>
            </a:endParaRP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Papousek et al. (2019) report that high trait positive affect was associated with left lateralization during a simulated examination, whereas low positive trait affect was associated with right lateralization. Since the examination was oral in nature, there may be a social factor involved in these relationships.</a:t>
            </a:r>
          </a:p>
          <a:p>
            <a:pPr algn="ctr">
              <a:spcAft>
                <a:spcPts val="600"/>
              </a:spcAft>
            </a:pPr>
            <a:r>
              <a:rPr lang="en-US" sz="2400" b="1" dirty="0">
                <a:solidFill>
                  <a:srgbClr val="F9C940"/>
                </a:solidFill>
                <a:latin typeface="Times New Roman" panose="02020603050405020304" pitchFamily="18" charset="0"/>
                <a:ea typeface="Times New Roman" panose="02020603050405020304" pitchFamily="18" charset="0"/>
              </a:rPr>
              <a:t>Low positive trait affect was associated with right lateralization </a:t>
            </a:r>
            <a:endParaRPr lang="en-US" sz="2400" dirty="0">
              <a:latin typeface="Times New Roman" panose="02020603050405020304" pitchFamily="18" charset="0"/>
              <a:ea typeface="Times New Roman" panose="02020603050405020304" pitchFamily="18" charset="0"/>
            </a:endParaRP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De Pascalis et al. (2013) report that dispositional optimism and behavioral activation positively relate to anterior left hemisphere bias. But dispositional optimism was associated with a right bias in the dorsal posterior cingulate cortex.</a:t>
            </a:r>
          </a:p>
          <a:p>
            <a:pPr marL="457200" indent="-457200">
              <a:spcAft>
                <a:spcPts val="600"/>
              </a:spcAft>
              <a:buFont typeface="Arial" panose="020B0604020202020204" pitchFamily="34" charset="0"/>
              <a:buChar char="•"/>
            </a:pPr>
            <a:r>
              <a:rPr lang="en-US" sz="2400" dirty="0">
                <a:effectLst/>
                <a:latin typeface="Times New Roman" panose="02020603050405020304" pitchFamily="18" charset="0"/>
                <a:ea typeface="Times New Roman" panose="02020603050405020304" pitchFamily="18" charset="0"/>
              </a:rPr>
              <a:t>Under a simulated examination task, lateralization was related to trait-positive affect (Papousek et al., 2019). </a:t>
            </a:r>
            <a:endParaRPr lang="en-US" sz="2400" dirty="0">
              <a:latin typeface="Times New Roman" panose="02020603050405020304" pitchFamily="18" charset="0"/>
              <a:ea typeface="Times New Roman" panose="02020603050405020304" pitchFamily="18" charset="0"/>
            </a:endParaRPr>
          </a:p>
        </p:txBody>
      </p:sp>
      <p:sp>
        <p:nvSpPr>
          <p:cNvPr id="34" name="TextBox 33">
            <a:extLst>
              <a:ext uri="{FF2B5EF4-FFF2-40B4-BE49-F238E27FC236}">
                <a16:creationId xmlns:a16="http://schemas.microsoft.com/office/drawing/2014/main" id="{6D64AD00-5285-443C-A410-C6CD88531548}"/>
              </a:ext>
            </a:extLst>
          </p:cNvPr>
          <p:cNvSpPr txBox="1"/>
          <p:nvPr/>
        </p:nvSpPr>
        <p:spPr>
          <a:xfrm>
            <a:off x="115556" y="18008158"/>
            <a:ext cx="9519980" cy="2985433"/>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Participants consisted of 23 females, 22 males and one individual who did not indicate sex assigned at birth, who were recruited via SONA at the University of Minnesota Duluth.</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Eighty-nine percent of the participants indicated they were Caucasian.</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Two percent indicated they were black or African American. Another</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Two percent indicated that they identified as two or more races. </a:t>
            </a:r>
          </a:p>
          <a:p>
            <a:pPr marL="457200" indent="-457200">
              <a:spcAft>
                <a:spcPts val="600"/>
              </a:spcAft>
              <a:buFont typeface="Arial" panose="020B0604020202020204" pitchFamily="34" charset="0"/>
              <a:buChar char="•"/>
            </a:pPr>
            <a:r>
              <a:rPr lang="en-US" sz="2400" dirty="0">
                <a:latin typeface="Times New Roman" panose="02020603050405020304" pitchFamily="18" charset="0"/>
                <a:ea typeface="Times New Roman" panose="02020603050405020304" pitchFamily="18" charset="0"/>
              </a:rPr>
              <a:t>Six percent indicated they were another race not indicated on the survey. </a:t>
            </a:r>
          </a:p>
        </p:txBody>
      </p:sp>
      <p:sp>
        <p:nvSpPr>
          <p:cNvPr id="37" name="Rectangle 36">
            <a:extLst>
              <a:ext uri="{FF2B5EF4-FFF2-40B4-BE49-F238E27FC236}">
                <a16:creationId xmlns:a16="http://schemas.microsoft.com/office/drawing/2014/main" id="{275EE955-9DF6-49DB-805F-2A8A608802A0}"/>
              </a:ext>
            </a:extLst>
          </p:cNvPr>
          <p:cNvSpPr/>
          <p:nvPr/>
        </p:nvSpPr>
        <p:spPr>
          <a:xfrm>
            <a:off x="11753786" y="8402467"/>
            <a:ext cx="9752416" cy="754942"/>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ea typeface="Helvetica 47 Light Condensed" charset="0"/>
                <a:cs typeface="Helvetica 47 Light Condensed" charset="0"/>
              </a:rPr>
              <a:t>Measures</a:t>
            </a:r>
            <a:endParaRPr lang="en-US" sz="5000" b="1" dirty="0">
              <a:solidFill>
                <a:srgbClr val="F9C940"/>
              </a:solidFill>
            </a:endParaRPr>
          </a:p>
        </p:txBody>
      </p:sp>
      <p:sp>
        <p:nvSpPr>
          <p:cNvPr id="28" name="TextBox 27">
            <a:extLst>
              <a:ext uri="{FF2B5EF4-FFF2-40B4-BE49-F238E27FC236}">
                <a16:creationId xmlns:a16="http://schemas.microsoft.com/office/drawing/2014/main" id="{1D1B5F72-099C-42EA-8573-7F9947A3B596}"/>
              </a:ext>
            </a:extLst>
          </p:cNvPr>
          <p:cNvSpPr txBox="1"/>
          <p:nvPr/>
        </p:nvSpPr>
        <p:spPr>
          <a:xfrm>
            <a:off x="23124725" y="4498682"/>
            <a:ext cx="9707720" cy="3570208"/>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400" b="0" i="0" u="none" strike="noStrike" dirty="0">
                <a:effectLst/>
                <a:latin typeface="Times New Roman" panose="02020603050405020304" pitchFamily="18" charset="0"/>
              </a:rPr>
              <a:t>The correlation between LSRP scores and the left to right hemisphere ratio was not significant in females (p = .394 [-.199, .623]).</a:t>
            </a:r>
          </a:p>
          <a:p>
            <a:pPr marL="457200" indent="-457200">
              <a:spcAft>
                <a:spcPts val="600"/>
              </a:spcAft>
              <a:buFont typeface="Arial" panose="020B0604020202020204" pitchFamily="34" charset="0"/>
              <a:buChar char="•"/>
            </a:pPr>
            <a:r>
              <a:rPr lang="en-US" sz="2400" b="0" i="0" u="none" strike="noStrike" dirty="0">
                <a:effectLst/>
                <a:latin typeface="Times New Roman" panose="02020603050405020304" pitchFamily="18" charset="0"/>
              </a:rPr>
              <a:t>The correlation between LSRP scores and the left to right hemisphere ratio was not significant in males, p = .919 [-.432, .337]. </a:t>
            </a:r>
          </a:p>
          <a:p>
            <a:pPr marL="457200" indent="-457200">
              <a:spcAft>
                <a:spcPts val="600"/>
              </a:spcAft>
              <a:buFont typeface="Arial" panose="020B0604020202020204" pitchFamily="34" charset="0"/>
              <a:buChar char="•"/>
            </a:pPr>
            <a:r>
              <a:rPr lang="en-US" sz="2400" b="0" i="0" u="none" strike="noStrike" dirty="0">
                <a:effectLst/>
                <a:latin typeface="Times New Roman" panose="02020603050405020304" pitchFamily="18" charset="0"/>
              </a:rPr>
              <a:t>There was a non-significant relationship that showed females had a stronger LSRP and left-to-right alpha ratio </a:t>
            </a:r>
            <a:r>
              <a:rPr lang="en-US" sz="2400" dirty="0">
                <a:latin typeface="Times New Roman" panose="02020603050405020304" pitchFamily="18" charset="0"/>
                <a:ea typeface="Times New Roman" panose="02020603050405020304" pitchFamily="18" charset="0"/>
              </a:rPr>
              <a:t>(</a:t>
            </a:r>
            <a:r>
              <a:rPr lang="pt-BR" sz="2400" i="1" dirty="0">
                <a:latin typeface="Times New Roman" panose="02020603050405020304" pitchFamily="18" charset="0"/>
                <a:ea typeface="Times New Roman" panose="02020603050405020304" pitchFamily="18" charset="0"/>
              </a:rPr>
              <a:t>R² = 0.060, linear;               R² =0.207, quadratic.</a:t>
            </a:r>
            <a:r>
              <a:rPr lang="en-US" sz="2400" dirty="0">
                <a:latin typeface="Times New Roman" panose="02020603050405020304" pitchFamily="18" charset="0"/>
                <a:ea typeface="Times New Roman" panose="02020603050405020304" pitchFamily="18" charset="0"/>
              </a:rPr>
              <a:t>, see figure 1) </a:t>
            </a:r>
            <a:r>
              <a:rPr lang="en-US" sz="2400" b="0" i="0" u="none" strike="noStrike" dirty="0">
                <a:effectLst/>
                <a:latin typeface="Times New Roman" panose="02020603050405020304" pitchFamily="18" charset="0"/>
              </a:rPr>
              <a:t>compared to males </a:t>
            </a:r>
            <a:r>
              <a:rPr lang="pt-BR" sz="2400" i="1" dirty="0">
                <a:latin typeface="Times New Roman" panose="02020603050405020304" pitchFamily="18" charset="0"/>
                <a:ea typeface="Times New Roman" panose="02020603050405020304" pitchFamily="18" charset="0"/>
              </a:rPr>
              <a:t>R² = 0.001, linear; R² =0.052, quadratic.</a:t>
            </a:r>
            <a:r>
              <a:rPr lang="en-US" sz="2400" dirty="0">
                <a:latin typeface="Times New Roman" panose="02020603050405020304" pitchFamily="18" charset="0"/>
                <a:ea typeface="Times New Roman" panose="02020603050405020304" pitchFamily="18" charset="0"/>
              </a:rPr>
              <a:t>, see figure 2), but significance was not reached. </a:t>
            </a:r>
          </a:p>
        </p:txBody>
      </p:sp>
      <p:sp>
        <p:nvSpPr>
          <p:cNvPr id="11" name="TextBox 10">
            <a:extLst>
              <a:ext uri="{FF2B5EF4-FFF2-40B4-BE49-F238E27FC236}">
                <a16:creationId xmlns:a16="http://schemas.microsoft.com/office/drawing/2014/main" id="{834031B4-AC68-B9AD-F7E6-513642479FB4}"/>
              </a:ext>
            </a:extLst>
          </p:cNvPr>
          <p:cNvSpPr txBox="1"/>
          <p:nvPr/>
        </p:nvSpPr>
        <p:spPr>
          <a:xfrm>
            <a:off x="11780087" y="4501845"/>
            <a:ext cx="9699816" cy="3046988"/>
          </a:xfrm>
          <a:prstGeom prst="rect">
            <a:avLst/>
          </a:prstGeom>
          <a:noFill/>
        </p:spPr>
        <p:txBody>
          <a:bodyPr wrap="square" rtlCol="0">
            <a:spAutoFit/>
          </a:bodyPr>
          <a:lstStyle/>
          <a:p>
            <a:pPr marL="0" marR="0" indent="457200">
              <a:spcBef>
                <a:spcPts val="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Scores </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on the Levenson Self-Report Psychopathy scale will be negatively correlated with the left-to-right alpha ratio, during exposure to the video, indicating less distress to the video as psychopathy scores increase. </a:t>
            </a:r>
          </a:p>
          <a:p>
            <a:pPr marL="0" marR="0" indent="457200">
              <a:spcBef>
                <a:spcPts val="0"/>
              </a:spcBef>
              <a:spcAft>
                <a:spcPts val="0"/>
              </a:spcAft>
            </a:pP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457200">
              <a:spcBef>
                <a:spcPts val="0"/>
              </a:spcBef>
              <a:spcAft>
                <a:spcPts val="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I further hypothesize that this relationship will be strong and significant in female participants, but weak and non-significant in male participants, thus demonstrating a difference in processing social/emotional stimuli in males and females.</a:t>
            </a:r>
            <a:endParaRPr lang="en-US" sz="2400" dirty="0">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07EF8669-4E8B-55FC-D531-2CFF770B4FAD}"/>
              </a:ext>
            </a:extLst>
          </p:cNvPr>
          <p:cNvSpPr/>
          <p:nvPr/>
        </p:nvSpPr>
        <p:spPr>
          <a:xfrm>
            <a:off x="11753787" y="3641554"/>
            <a:ext cx="9752416" cy="754942"/>
          </a:xfrm>
          <a:prstGeom prst="rect">
            <a:avLst/>
          </a:prstGeom>
          <a:solidFill>
            <a:srgbClr val="63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b="1" dirty="0">
                <a:solidFill>
                  <a:srgbClr val="F9C940"/>
                </a:solidFill>
                <a:latin typeface="Helvetica 47 Light Condensed" charset="0"/>
                <a:ea typeface="Helvetica 47 Light Condensed" charset="0"/>
                <a:cs typeface="Helvetica 47 Light Condensed" charset="0"/>
              </a:rPr>
              <a:t>Hypothesis  </a:t>
            </a:r>
            <a:endParaRPr lang="en-US" sz="5000" b="1" dirty="0">
              <a:solidFill>
                <a:srgbClr val="F9C940"/>
              </a:solidFill>
            </a:endParaRPr>
          </a:p>
        </p:txBody>
      </p:sp>
      <p:sp>
        <p:nvSpPr>
          <p:cNvPr id="9" name="TextBox 8">
            <a:extLst>
              <a:ext uri="{FF2B5EF4-FFF2-40B4-BE49-F238E27FC236}">
                <a16:creationId xmlns:a16="http://schemas.microsoft.com/office/drawing/2014/main" id="{A1F6B3DD-25C0-9B91-EE8E-099B5F5E8FBE}"/>
              </a:ext>
            </a:extLst>
          </p:cNvPr>
          <p:cNvSpPr txBox="1"/>
          <p:nvPr/>
        </p:nvSpPr>
        <p:spPr>
          <a:xfrm>
            <a:off x="30808279" y="9584462"/>
            <a:ext cx="1184107" cy="461665"/>
          </a:xfrm>
          <a:prstGeom prst="rect">
            <a:avLst/>
          </a:prstGeom>
          <a:noFill/>
        </p:spPr>
        <p:txBody>
          <a:bodyPr wrap="none" rtlCol="0">
            <a:spAutoFit/>
          </a:bodyPr>
          <a:lstStyle/>
          <a:p>
            <a:r>
              <a:rPr lang="en-US" sz="2400" dirty="0"/>
              <a:t>Figure 1</a:t>
            </a:r>
          </a:p>
        </p:txBody>
      </p:sp>
      <p:pic>
        <p:nvPicPr>
          <p:cNvPr id="3" name="Picture 2">
            <a:extLst>
              <a:ext uri="{FF2B5EF4-FFF2-40B4-BE49-F238E27FC236}">
                <a16:creationId xmlns:a16="http://schemas.microsoft.com/office/drawing/2014/main" id="{2BBF3FD2-66A6-9184-CD6A-9DC2314AD9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10" t="1503" r="11123" b="1324"/>
          <a:stretch/>
        </p:blipFill>
        <p:spPr bwMode="auto">
          <a:xfrm>
            <a:off x="25250903" y="7951857"/>
            <a:ext cx="5618477" cy="366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523ED3E-E531-89CB-B404-3D2C4283ABA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11" t="2071" r="2744" b="757"/>
          <a:stretch/>
        </p:blipFill>
        <p:spPr bwMode="auto">
          <a:xfrm>
            <a:off x="25249746" y="12043577"/>
            <a:ext cx="6150585" cy="366800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C15ED9D-A289-EB08-AD5B-CE89D1789FAB}"/>
              </a:ext>
            </a:extLst>
          </p:cNvPr>
          <p:cNvSpPr txBox="1"/>
          <p:nvPr/>
        </p:nvSpPr>
        <p:spPr>
          <a:xfrm>
            <a:off x="23168117" y="15835627"/>
            <a:ext cx="9028882" cy="1354217"/>
          </a:xfrm>
          <a:prstGeom prst="rect">
            <a:avLst/>
          </a:prstGeom>
          <a:noFill/>
        </p:spPr>
        <p:txBody>
          <a:bodyPr wrap="none" rtlCol="0">
            <a:spAutoFit/>
          </a:bodyPr>
          <a:lstStyle/>
          <a:p>
            <a:pPr marL="0" marR="0" lvl="0" indent="0" algn="ctr" defTabSz="3135020" rtl="0" eaLnBrk="1" fontAlgn="auto" latinLnBrk="0" hangingPunct="1">
              <a:lnSpc>
                <a:spcPct val="100000"/>
              </a:lnSpc>
              <a:spcBef>
                <a:spcPts val="0"/>
              </a:spcBef>
              <a:spcAft>
                <a:spcPts val="600"/>
              </a:spcAft>
              <a:buClrTx/>
              <a:buSzTx/>
              <a:buFontTx/>
              <a:buNone/>
              <a:tabLst/>
              <a:defRPr/>
            </a:pPr>
            <a:r>
              <a:rPr kumimoji="0" lang="en-US" sz="2400" b="1" i="0" u="none" strike="noStrike" kern="1200" cap="none" spc="0" normalizeH="0" baseline="0" noProof="0" dirty="0">
                <a:ln>
                  <a:noFill/>
                </a:ln>
                <a:solidFill>
                  <a:srgbClr val="F9C940"/>
                </a:solidFill>
                <a:effectLst/>
                <a:uLnTx/>
                <a:uFillTx/>
                <a:latin typeface="Times New Roman" panose="02020603050405020304" pitchFamily="18" charset="0"/>
                <a:ea typeface="Times New Roman" panose="02020603050405020304" pitchFamily="18" charset="0"/>
                <a:cs typeface="+mn-cs"/>
              </a:rPr>
              <a:t>Reject Hypothesis One, No significance between LSRP scores</a:t>
            </a:r>
          </a:p>
          <a:p>
            <a:pPr marL="0" marR="0" lvl="0" indent="0" algn="ctr" defTabSz="3135020" rtl="0" eaLnBrk="1" fontAlgn="auto" latinLnBrk="0" hangingPunct="1">
              <a:lnSpc>
                <a:spcPct val="100000"/>
              </a:lnSpc>
              <a:spcBef>
                <a:spcPts val="0"/>
              </a:spcBef>
              <a:spcAft>
                <a:spcPts val="600"/>
              </a:spcAft>
              <a:buClrTx/>
              <a:buSzTx/>
              <a:buFontTx/>
              <a:buNone/>
              <a:tabLst/>
              <a:defRPr/>
            </a:pPr>
            <a:r>
              <a:rPr kumimoji="0" lang="en-US" sz="2400" b="1" i="0" u="none" strike="noStrike" kern="1200" cap="none" spc="0" normalizeH="0" baseline="0" noProof="0" dirty="0">
                <a:ln>
                  <a:noFill/>
                </a:ln>
                <a:solidFill>
                  <a:srgbClr val="F9C940"/>
                </a:solidFill>
                <a:effectLst/>
                <a:uLnTx/>
                <a:uFillTx/>
                <a:latin typeface="Times New Roman" panose="02020603050405020304" pitchFamily="18" charset="0"/>
                <a:ea typeface="Times New Roman" panose="02020603050405020304" pitchFamily="18" charset="0"/>
                <a:cs typeface="+mn-cs"/>
              </a:rPr>
              <a:t> and left-to-right alpha ratio. </a:t>
            </a:r>
          </a:p>
          <a:p>
            <a:pPr marL="0" marR="0" lvl="0" indent="0" algn="ctr" defTabSz="3135020" rtl="0" eaLnBrk="1" fontAlgn="auto" latinLnBrk="0" hangingPunct="1">
              <a:lnSpc>
                <a:spcPct val="100000"/>
              </a:lnSpc>
              <a:spcBef>
                <a:spcPts val="0"/>
              </a:spcBef>
              <a:spcAft>
                <a:spcPts val="600"/>
              </a:spcAft>
              <a:buClrTx/>
              <a:buSzTx/>
              <a:buFontTx/>
              <a:buNone/>
              <a:tabLst/>
              <a:defRPr/>
            </a:pPr>
            <a:r>
              <a:rPr kumimoji="0" lang="en-US" sz="2400" b="1" i="0" u="none" strike="noStrike" kern="1200" cap="none" spc="0" normalizeH="0" baseline="0" noProof="0" dirty="0">
                <a:ln>
                  <a:noFill/>
                </a:ln>
                <a:solidFill>
                  <a:srgbClr val="F9C940"/>
                </a:solidFill>
                <a:effectLst/>
                <a:uLnTx/>
                <a:uFillTx/>
                <a:latin typeface="Times New Roman" panose="02020603050405020304" pitchFamily="18" charset="0"/>
                <a:ea typeface="Times New Roman" panose="02020603050405020304" pitchFamily="18" charset="0"/>
                <a:cs typeface="+mn-cs"/>
              </a:rPr>
              <a:t>Reject Hypothesis Two, No significance between males and females.</a:t>
            </a:r>
            <a:endParaRPr kumimoji="0" lang="en-US" sz="2400" b="1" i="0" u="none" strike="sngStrike" kern="1200" cap="none" spc="0" normalizeH="0" baseline="0" noProof="0" dirty="0">
              <a:ln>
                <a:noFill/>
              </a:ln>
              <a:solidFill>
                <a:srgbClr val="F9C940"/>
              </a:solidFill>
              <a:effectLst/>
              <a:uLnTx/>
              <a:uFillTx/>
              <a:latin typeface="Times New Roman" panose="02020603050405020304" pitchFamily="18" charset="0"/>
              <a:ea typeface="Times New Roman" panose="02020603050405020304" pitchFamily="18" charset="0"/>
              <a:cs typeface="+mn-cs"/>
            </a:endParaRPr>
          </a:p>
        </p:txBody>
      </p:sp>
      <p:sp>
        <p:nvSpPr>
          <p:cNvPr id="8" name="TextBox 7">
            <a:extLst>
              <a:ext uri="{FF2B5EF4-FFF2-40B4-BE49-F238E27FC236}">
                <a16:creationId xmlns:a16="http://schemas.microsoft.com/office/drawing/2014/main" id="{34FE35CA-0557-131B-C22F-2B19F3F8195C}"/>
              </a:ext>
            </a:extLst>
          </p:cNvPr>
          <p:cNvSpPr txBox="1"/>
          <p:nvPr/>
        </p:nvSpPr>
        <p:spPr>
          <a:xfrm>
            <a:off x="30808278" y="13372295"/>
            <a:ext cx="1184107" cy="461665"/>
          </a:xfrm>
          <a:prstGeom prst="rect">
            <a:avLst/>
          </a:prstGeom>
          <a:noFill/>
        </p:spPr>
        <p:txBody>
          <a:bodyPr wrap="none" rtlCol="0">
            <a:spAutoFit/>
          </a:bodyPr>
          <a:lstStyle/>
          <a:p>
            <a:r>
              <a:rPr lang="en-US" sz="2400" dirty="0"/>
              <a:t>Figure 2</a:t>
            </a:r>
          </a:p>
        </p:txBody>
      </p:sp>
    </p:spTree>
    <p:extLst>
      <p:ext uri="{BB962C8B-B14F-4D97-AF65-F5344CB8AC3E}">
        <p14:creationId xmlns:p14="http://schemas.microsoft.com/office/powerpoint/2010/main" val="16643905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47628</TotalTime>
  <Words>965</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Helvetica 47 Light Condensed</vt:lpstr>
      <vt:lpstr>Helvetica 77 Bold Condensed</vt:lpstr>
      <vt:lpstr>Times New Roman</vt:lpstr>
      <vt:lpstr>Office Theme</vt:lpstr>
      <vt:lpstr>Sex Differences in the Relationship Between Psychopathy and Cerebral Lateralization During Empathic Challenge. Gavrielle J. Gunther, Robert. L. Lloyd Ph.D., Ryan J. Hjelle M.A. Department of Psychology, University of Minnesota Duluth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SUBTITLE</dc:title>
  <dc:creator>Christa R Anderson</dc:creator>
  <cp:lastModifiedBy>Gavrielle Gunther</cp:lastModifiedBy>
  <cp:revision>27</cp:revision>
  <dcterms:created xsi:type="dcterms:W3CDTF">2017-04-28T18:27:40Z</dcterms:created>
  <dcterms:modified xsi:type="dcterms:W3CDTF">2023-04-19T17:42:12Z</dcterms:modified>
</cp:coreProperties>
</file>