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 id="2147483922" r:id="rId2"/>
  </p:sldMasterIdLst>
  <p:notesMasterIdLst>
    <p:notesMasterId r:id="rId68"/>
  </p:notesMasterIdLst>
  <p:handoutMasterIdLst>
    <p:handoutMasterId r:id="rId69"/>
  </p:handoutMasterIdLst>
  <p:sldIdLst>
    <p:sldId id="258" r:id="rId3"/>
    <p:sldId id="259" r:id="rId4"/>
    <p:sldId id="266" r:id="rId5"/>
    <p:sldId id="267" r:id="rId6"/>
    <p:sldId id="269" r:id="rId7"/>
    <p:sldId id="337" r:id="rId8"/>
    <p:sldId id="336" r:id="rId9"/>
    <p:sldId id="311" r:id="rId10"/>
    <p:sldId id="268" r:id="rId11"/>
    <p:sldId id="310" r:id="rId12"/>
    <p:sldId id="283" r:id="rId13"/>
    <p:sldId id="273" r:id="rId14"/>
    <p:sldId id="392" r:id="rId15"/>
    <p:sldId id="368" r:id="rId16"/>
    <p:sldId id="381" r:id="rId17"/>
    <p:sldId id="380" r:id="rId18"/>
    <p:sldId id="297" r:id="rId19"/>
    <p:sldId id="299" r:id="rId20"/>
    <p:sldId id="374" r:id="rId21"/>
    <p:sldId id="391" r:id="rId22"/>
    <p:sldId id="289" r:id="rId23"/>
    <p:sldId id="382" r:id="rId24"/>
    <p:sldId id="383" r:id="rId25"/>
    <p:sldId id="400" r:id="rId26"/>
    <p:sldId id="401" r:id="rId27"/>
    <p:sldId id="403" r:id="rId28"/>
    <p:sldId id="404" r:id="rId29"/>
    <p:sldId id="320" r:id="rId30"/>
    <p:sldId id="304" r:id="rId31"/>
    <p:sldId id="285" r:id="rId32"/>
    <p:sldId id="373" r:id="rId33"/>
    <p:sldId id="377" r:id="rId34"/>
    <p:sldId id="378" r:id="rId35"/>
    <p:sldId id="379" r:id="rId36"/>
    <p:sldId id="322" r:id="rId37"/>
    <p:sldId id="350" r:id="rId38"/>
    <p:sldId id="340" r:id="rId39"/>
    <p:sldId id="419" r:id="rId40"/>
    <p:sldId id="330" r:id="rId41"/>
    <p:sldId id="334" r:id="rId42"/>
    <p:sldId id="425" r:id="rId43"/>
    <p:sldId id="372" r:id="rId44"/>
    <p:sldId id="341" r:id="rId45"/>
    <p:sldId id="345" r:id="rId46"/>
    <p:sldId id="405" r:id="rId47"/>
    <p:sldId id="363" r:id="rId48"/>
    <p:sldId id="364" r:id="rId49"/>
    <p:sldId id="416" r:id="rId50"/>
    <p:sldId id="312" r:id="rId51"/>
    <p:sldId id="424" r:id="rId52"/>
    <p:sldId id="349" r:id="rId53"/>
    <p:sldId id="422" r:id="rId54"/>
    <p:sldId id="423" r:id="rId55"/>
    <p:sldId id="325" r:id="rId56"/>
    <p:sldId id="326" r:id="rId57"/>
    <p:sldId id="329" r:id="rId58"/>
    <p:sldId id="313" r:id="rId59"/>
    <p:sldId id="395" r:id="rId60"/>
    <p:sldId id="394" r:id="rId61"/>
    <p:sldId id="418" r:id="rId62"/>
    <p:sldId id="398" r:id="rId63"/>
    <p:sldId id="397" r:id="rId64"/>
    <p:sldId id="316" r:id="rId65"/>
    <p:sldId id="411" r:id="rId66"/>
    <p:sldId id="308" r:id="rId6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40" autoAdjust="0"/>
    <p:restoredTop sz="57185" autoAdjust="0"/>
  </p:normalViewPr>
  <p:slideViewPr>
    <p:cSldViewPr snapToGrid="0" snapToObjects="1">
      <p:cViewPr varScale="1">
        <p:scale>
          <a:sx n="39" d="100"/>
          <a:sy n="39" d="100"/>
        </p:scale>
        <p:origin x="2044" y="36"/>
      </p:cViewPr>
      <p:guideLst>
        <p:guide orient="horz" pos="2160"/>
        <p:guide pos="2880"/>
      </p:guideLst>
    </p:cSldViewPr>
  </p:slideViewPr>
  <p:outlineViewPr>
    <p:cViewPr>
      <p:scale>
        <a:sx n="33" d="100"/>
        <a:sy n="33" d="100"/>
      </p:scale>
      <p:origin x="0" y="-10148"/>
    </p:cViewPr>
  </p:outlineViewPr>
  <p:notesTextViewPr>
    <p:cViewPr>
      <p:scale>
        <a:sx n="100" d="100"/>
        <a:sy n="100" d="100"/>
      </p:scale>
      <p:origin x="0" y="0"/>
    </p:cViewPr>
  </p:notesTextViewPr>
  <p:sorterViewPr>
    <p:cViewPr>
      <p:scale>
        <a:sx n="100" d="100"/>
        <a:sy n="100" d="100"/>
      </p:scale>
      <p:origin x="0" y="-1249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F21AF94-0AA6-4B34-BB40-5285B904DDA7}" type="datetimeFigureOut">
              <a:rPr lang="en-US" smtClean="0"/>
              <a:t>4/13/2020</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0B8BB09B-5FD2-403B-9519-2B277E9C79D6}" type="slidenum">
              <a:rPr lang="en-US" smtClean="0"/>
              <a:t>‹#›</a:t>
            </a:fld>
            <a:endParaRPr lang="en-US"/>
          </a:p>
        </p:txBody>
      </p:sp>
    </p:spTree>
    <p:extLst>
      <p:ext uri="{BB962C8B-B14F-4D97-AF65-F5344CB8AC3E}">
        <p14:creationId xmlns:p14="http://schemas.microsoft.com/office/powerpoint/2010/main" val="39124356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9106805-6940-1349-98FD-F924785EF400}" type="datetimeFigureOut">
              <a:rPr lang="en-US" smtClean="0"/>
              <a:t>4/13/2020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584CBFD-3B91-AE4E-A1CE-3FFAFFC31D45}" type="slidenum">
              <a:rPr lang="en-US" smtClean="0"/>
              <a:t>‹#›</a:t>
            </a:fld>
            <a:endParaRPr lang="en-US"/>
          </a:p>
        </p:txBody>
      </p:sp>
    </p:spTree>
    <p:extLst>
      <p:ext uri="{BB962C8B-B14F-4D97-AF65-F5344CB8AC3E}">
        <p14:creationId xmlns:p14="http://schemas.microsoft.com/office/powerpoint/2010/main" val="162205266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nnlm.gov/neo/guides/bookletOne508"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www.ala.org/offices/ppo"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8" Type="http://schemas.openxmlformats.org/officeDocument/2006/relationships/hyperlink" Target="https://www.nypl.org/help/community-outreach/services-for-fifty-plus-adults" TargetMode="External"/><Relationship Id="rId3" Type="http://schemas.openxmlformats.org/officeDocument/2006/relationships/hyperlink" Target="https://www.bklynlibrary.org/outreach" TargetMode="External"/><Relationship Id="rId7" Type="http://schemas.openxmlformats.org/officeDocument/2006/relationships/hyperlink" Target="https://www.nypl.org/help/community-outreach/services-for-adults" TargetMode="External"/><Relationship Id="rId2" Type="http://schemas.openxmlformats.org/officeDocument/2006/relationships/slide" Target="../slides/slide42.xml"/><Relationship Id="rId1" Type="http://schemas.openxmlformats.org/officeDocument/2006/relationships/notesMaster" Target="../notesMasters/notesMaster1.xml"/><Relationship Id="rId6" Type="http://schemas.openxmlformats.org/officeDocument/2006/relationships/hyperlink" Target="https://www.nypl.org/help/community-outreach/services-for-veterans" TargetMode="External"/><Relationship Id="rId5" Type="http://schemas.openxmlformats.org/officeDocument/2006/relationships/hyperlink" Target="https://www.nypl.org/help/community-outreach/correctional-services" TargetMode="External"/><Relationship Id="rId4" Type="http://schemas.openxmlformats.org/officeDocument/2006/relationships/hyperlink" Target="https://www.nypl.org/help/community-outreach/immigrant-services" TargetMode="External"/><Relationship Id="rId9" Type="http://schemas.openxmlformats.org/officeDocument/2006/relationships/hyperlink" Target="https://www.nypl.org/help/community-outreach/oral-history" TargetMode="Externa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defRPr/>
            </a:pPr>
            <a:endParaRPr lang="en-US" sz="1400" baseline="0" dirty="0" smtClean="0"/>
          </a:p>
          <a:p>
            <a:pPr defTabSz="465887">
              <a:defRPr/>
            </a:pPr>
            <a:endParaRPr lang="en-US" sz="1400" baseline="0" dirty="0" smtClean="0"/>
          </a:p>
          <a:p>
            <a:pPr defTabSz="465887">
              <a:defRPr/>
            </a:pPr>
            <a:endParaRPr lang="en-US" sz="1400" baseline="0" dirty="0" smtClean="0"/>
          </a:p>
          <a:p>
            <a:pPr defTabSz="465887">
              <a:defRPr/>
            </a:pPr>
            <a:r>
              <a:rPr lang="en-US" sz="1400" baseline="0" dirty="0" smtClean="0"/>
              <a:t>Outreach librarian University of Minnesota </a:t>
            </a:r>
            <a:endParaRPr lang="en-US" sz="1400" dirty="0" smtClean="0"/>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1</a:t>
            </a:fld>
            <a:endParaRPr lang="en-US" dirty="0"/>
          </a:p>
        </p:txBody>
      </p:sp>
    </p:spTree>
    <p:extLst>
      <p:ext uri="{BB962C8B-B14F-4D97-AF65-F5344CB8AC3E}">
        <p14:creationId xmlns:p14="http://schemas.microsoft.com/office/powerpoint/2010/main" val="31839054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Goals of An Outreach Program</a:t>
            </a:r>
          </a:p>
          <a:p>
            <a:pPr lvl="0"/>
            <a:r>
              <a:rPr lang="en-US" sz="1200" kern="1200" dirty="0" smtClean="0">
                <a:solidFill>
                  <a:schemeClr val="tx1"/>
                </a:solidFill>
                <a:effectLst/>
                <a:latin typeface="+mn-lt"/>
                <a:ea typeface="+mn-ea"/>
                <a:cs typeface="+mn-cs"/>
              </a:rPr>
              <a:t>Outreach should help to reduce …..</a:t>
            </a:r>
          </a:p>
          <a:p>
            <a:pPr lvl="0"/>
            <a:r>
              <a:rPr lang="en-US" sz="1200" kern="1200" dirty="0" smtClean="0">
                <a:solidFill>
                  <a:schemeClr val="tx1"/>
                </a:solidFill>
                <a:effectLst/>
                <a:latin typeface="+mn-lt"/>
                <a:ea typeface="+mn-ea"/>
                <a:cs typeface="+mn-cs"/>
              </a:rPr>
              <a:t>Outreach should help to establish the  library as …</a:t>
            </a:r>
          </a:p>
          <a:p>
            <a:pPr lvl="0"/>
            <a:r>
              <a:rPr lang="en-US" sz="1200" kern="1200" dirty="0" smtClean="0">
                <a:solidFill>
                  <a:schemeClr val="tx1"/>
                </a:solidFill>
                <a:effectLst/>
                <a:latin typeface="+mn-lt"/>
                <a:ea typeface="+mn-ea"/>
                <a:cs typeface="+mn-cs"/>
              </a:rPr>
              <a:t>Outreach should ……</a:t>
            </a:r>
          </a:p>
          <a:p>
            <a:pPr lvl="0"/>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[American Library Association]</a:t>
            </a:r>
          </a:p>
          <a:p>
            <a:r>
              <a:rPr lang="en-US" sz="1200" kern="1200" dirty="0" smtClean="0">
                <a:solidFill>
                  <a:schemeClr val="tx1"/>
                </a:solidFill>
                <a:effectLst/>
                <a:latin typeface="+mn-lt"/>
                <a:ea typeface="+mn-ea"/>
                <a:cs typeface="+mn-cs"/>
              </a:rPr>
              <a:t>In libraries, outreach is often described as services for those who are infrequent users or nonusers or as services for those who are traditionally underserved.   Outreach librarians strive to provide equitable delivery of library services to all people through the development of programs, policies, practices, and behaviors which make the library available to all people.</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What kinds of people do Outreach librarians serve?</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Outreach librarians serve a wide range of people.  They serve a variety of people based on the environment and the population which their library seeks to serve.  Most often, outreach librarians are focused on the traditionally underserved, including poor and homeless people, ethnically diverse people, older adults, adult new and non-readers, incarcerated people and ex-offenders, people with disabilities, GLBT populations, and rural and geographically isolated communities. </a:t>
            </a:r>
          </a:p>
          <a:p>
            <a:endParaRPr lang="en-US" sz="1200" kern="1200" dirty="0" smtClean="0">
              <a:solidFill>
                <a:schemeClr val="tx1"/>
              </a:solidFill>
              <a:effectLst/>
              <a:latin typeface="+mn-lt"/>
              <a:ea typeface="+mn-ea"/>
              <a:cs typeface="+mn-cs"/>
            </a:endParaRPr>
          </a:p>
          <a:p>
            <a:r>
              <a:rPr lang="es-ES" sz="1200" b="1" kern="1200" dirty="0" smtClean="0">
                <a:solidFill>
                  <a:schemeClr val="tx1"/>
                </a:solidFill>
                <a:effectLst/>
                <a:latin typeface="+mn-lt"/>
                <a:ea typeface="+mn-ea"/>
                <a:cs typeface="+mn-cs"/>
              </a:rPr>
              <a:t>When is outreach needed</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s-ES" sz="1200" kern="1200" dirty="0" smtClean="0">
                <a:solidFill>
                  <a:schemeClr val="tx1"/>
                </a:solidFill>
                <a:effectLst/>
                <a:latin typeface="+mn-lt"/>
                <a:ea typeface="+mn-ea"/>
                <a:cs typeface="+mn-cs"/>
              </a:rPr>
              <a:t>Outreach to increase access for uses (enhance a person's ability to use, acquire or </a:t>
            </a:r>
            <a:r>
              <a:rPr lang="en-US" sz="1200" kern="1200" noProof="0" dirty="0" smtClean="0">
                <a:solidFill>
                  <a:schemeClr val="tx1"/>
                </a:solidFill>
                <a:effectLst/>
                <a:latin typeface="+mn-lt"/>
                <a:ea typeface="+mn-ea"/>
                <a:cs typeface="+mn-cs"/>
              </a:rPr>
              <a:t>employ</a:t>
            </a:r>
            <a:r>
              <a:rPr lang="es-ES" sz="1200" kern="1200" dirty="0" smtClean="0">
                <a:solidFill>
                  <a:schemeClr val="tx1"/>
                </a:solidFill>
                <a:effectLst/>
                <a:latin typeface="+mn-lt"/>
                <a:ea typeface="+mn-ea"/>
                <a:cs typeface="+mn-cs"/>
              </a:rPr>
              <a:t> </a:t>
            </a:r>
            <a:r>
              <a:rPr lang="en-US" sz="1200" kern="1200" noProof="0" dirty="0" smtClean="0">
                <a:solidFill>
                  <a:schemeClr val="tx1"/>
                </a:solidFill>
                <a:effectLst/>
                <a:latin typeface="+mn-lt"/>
                <a:ea typeface="+mn-ea"/>
                <a:cs typeface="+mn-cs"/>
              </a:rPr>
              <a:t>your</a:t>
            </a:r>
            <a:r>
              <a:rPr lang="es-ES" sz="1200" kern="1200" dirty="0" smtClean="0">
                <a:solidFill>
                  <a:schemeClr val="tx1"/>
                </a:solidFill>
                <a:effectLst/>
                <a:latin typeface="+mn-lt"/>
                <a:ea typeface="+mn-ea"/>
                <a:cs typeface="+mn-cs"/>
              </a:rPr>
              <a:t> service, product, or </a:t>
            </a:r>
            <a:r>
              <a:rPr lang="es-ES" sz="1200" kern="1200" noProof="0" dirty="0" err="1" smtClean="0">
                <a:solidFill>
                  <a:schemeClr val="tx1"/>
                </a:solidFill>
                <a:effectLst/>
                <a:latin typeface="+mn-lt"/>
                <a:ea typeface="+mn-ea"/>
                <a:cs typeface="+mn-cs"/>
              </a:rPr>
              <a:t>practice</a:t>
            </a:r>
            <a:r>
              <a:rPr lang="es-E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s-ES" sz="1200" kern="1200" dirty="0" smtClean="0">
                <a:solidFill>
                  <a:schemeClr val="tx1"/>
                </a:solidFill>
                <a:effectLst/>
                <a:latin typeface="+mn-lt"/>
                <a:ea typeface="+mn-ea"/>
                <a:cs typeface="+mn-cs"/>
              </a:rPr>
              <a:t>Outreach to </a:t>
            </a:r>
            <a:r>
              <a:rPr lang="es-ES" sz="1200" kern="1200" dirty="0" err="1" smtClean="0">
                <a:solidFill>
                  <a:schemeClr val="tx1"/>
                </a:solidFill>
                <a:effectLst/>
                <a:latin typeface="+mn-lt"/>
                <a:ea typeface="+mn-ea"/>
                <a:cs typeface="+mn-cs"/>
              </a:rPr>
              <a:t>expand</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peoples</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willingness</a:t>
            </a:r>
            <a:r>
              <a:rPr lang="es-ES" sz="1200" kern="1200" dirty="0" smtClean="0">
                <a:solidFill>
                  <a:schemeClr val="tx1"/>
                </a:solidFill>
                <a:effectLst/>
                <a:latin typeface="+mn-lt"/>
                <a:ea typeface="+mn-ea"/>
                <a:cs typeface="+mn-cs"/>
              </a:rPr>
              <a:t> to use </a:t>
            </a:r>
            <a:r>
              <a:rPr lang="es-ES" sz="1200" kern="1200" dirty="0" err="1" smtClean="0">
                <a:solidFill>
                  <a:schemeClr val="tx1"/>
                </a:solidFill>
                <a:effectLst/>
                <a:latin typeface="+mn-lt"/>
                <a:ea typeface="+mn-ea"/>
                <a:cs typeface="+mn-cs"/>
              </a:rPr>
              <a:t>your</a:t>
            </a:r>
            <a:r>
              <a:rPr lang="es-ES" sz="1200" kern="1200" dirty="0" smtClean="0">
                <a:solidFill>
                  <a:schemeClr val="tx1"/>
                </a:solidFill>
                <a:effectLst/>
                <a:latin typeface="+mn-lt"/>
                <a:ea typeface="+mn-ea"/>
                <a:cs typeface="+mn-cs"/>
              </a:rPr>
              <a:t> service or </a:t>
            </a:r>
            <a:r>
              <a:rPr lang="es-ES" sz="1200" kern="1200" dirty="0" err="1" smtClean="0">
                <a:solidFill>
                  <a:schemeClr val="tx1"/>
                </a:solidFill>
                <a:effectLst/>
                <a:latin typeface="+mn-lt"/>
                <a:ea typeface="+mn-ea"/>
                <a:cs typeface="+mn-cs"/>
              </a:rPr>
              <a:t>resource</a:t>
            </a:r>
            <a:r>
              <a:rPr lang="es-ES"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s-ES" sz="1200" kern="1200" dirty="0" smtClean="0">
                <a:solidFill>
                  <a:schemeClr val="tx1"/>
                </a:solidFill>
                <a:effectLst/>
                <a:latin typeface="+mn-lt"/>
                <a:ea typeface="+mn-ea"/>
                <a:cs typeface="+mn-cs"/>
              </a:rPr>
              <a:t>Outreach to increase </a:t>
            </a:r>
            <a:r>
              <a:rPr lang="es-ES" sz="1200" kern="1200" dirty="0" err="1" smtClean="0">
                <a:solidFill>
                  <a:schemeClr val="tx1"/>
                </a:solidFill>
                <a:effectLst/>
                <a:latin typeface="+mn-lt"/>
                <a:ea typeface="+mn-ea"/>
                <a:cs typeface="+mn-cs"/>
              </a:rPr>
              <a:t>awareness</a:t>
            </a:r>
            <a:r>
              <a:rPr lang="es-ES" sz="1200" kern="1200" dirty="0" smtClean="0">
                <a:solidFill>
                  <a:schemeClr val="tx1"/>
                </a:solidFill>
                <a:effectLst/>
                <a:latin typeface="+mn-lt"/>
                <a:ea typeface="+mn-ea"/>
                <a:cs typeface="+mn-cs"/>
              </a:rPr>
              <a:t> of </a:t>
            </a:r>
            <a:r>
              <a:rPr lang="es-ES" sz="1200" kern="1200" dirty="0" err="1" smtClean="0">
                <a:solidFill>
                  <a:schemeClr val="tx1"/>
                </a:solidFill>
                <a:effectLst/>
                <a:latin typeface="+mn-lt"/>
                <a:ea typeface="+mn-ea"/>
                <a:cs typeface="+mn-cs"/>
              </a:rPr>
              <a:t>your</a:t>
            </a:r>
            <a:r>
              <a:rPr lang="es-ES" sz="1200" kern="1200" dirty="0" smtClean="0">
                <a:solidFill>
                  <a:schemeClr val="tx1"/>
                </a:solidFill>
                <a:effectLst/>
                <a:latin typeface="+mn-lt"/>
                <a:ea typeface="+mn-ea"/>
                <a:cs typeface="+mn-cs"/>
              </a:rPr>
              <a:t> service or </a:t>
            </a:r>
            <a:r>
              <a:rPr lang="es-ES" sz="1200" kern="1200" dirty="0" err="1" smtClean="0">
                <a:solidFill>
                  <a:schemeClr val="tx1"/>
                </a:solidFill>
                <a:effectLst/>
                <a:latin typeface="+mn-lt"/>
                <a:ea typeface="+mn-ea"/>
                <a:cs typeface="+mn-cs"/>
              </a:rPr>
              <a:t>resource</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among</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potential</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users</a:t>
            </a:r>
            <a:r>
              <a:rPr lang="es-ES" sz="1200" kern="1200" dirty="0" smtClean="0">
                <a:solidFill>
                  <a:schemeClr val="tx1"/>
                </a:solidFill>
                <a:effectLst/>
                <a:latin typeface="+mn-lt"/>
                <a:ea typeface="+mn-ea"/>
                <a:cs typeface="+mn-cs"/>
              </a:rPr>
              <a:t> or </a:t>
            </a:r>
            <a:r>
              <a:rPr lang="es-ES" sz="1200" kern="1200" dirty="0" err="1" smtClean="0">
                <a:solidFill>
                  <a:schemeClr val="tx1"/>
                </a:solidFill>
                <a:effectLst/>
                <a:latin typeface="+mn-lt"/>
                <a:ea typeface="+mn-ea"/>
                <a:cs typeface="+mn-cs"/>
              </a:rPr>
              <a:t>those</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who</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will</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refer</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them</a:t>
            </a:r>
            <a:r>
              <a:rPr lang="es-ES" sz="1200" kern="1200" dirty="0" smtClean="0">
                <a:solidFill>
                  <a:schemeClr val="tx1"/>
                </a:solidFill>
                <a:effectLst/>
                <a:latin typeface="+mn-lt"/>
                <a:ea typeface="+mn-ea"/>
                <a:cs typeface="+mn-cs"/>
              </a:rPr>
              <a:t>. </a:t>
            </a:r>
          </a:p>
          <a:p>
            <a:pPr marL="0" lvl="0" indent="0">
              <a:buFont typeface="Arial" panose="020B0604020202020204" pitchFamily="34" charset="0"/>
              <a:buNone/>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One reason to offer outreach in your community is that in today's complex information environment, we have a greater responsibility to communicate the resources and expertise that exist in our communities. Libraries, community centers, and faith based organizations are often heavily utilized when someone has a question on just about any topic. They are often the “starting points” for information seeking on a variety of topics.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It is necessary to market community centers, libraries and faith based organizations in way that community members know what resources are available to them locally. It makes sense that if a library is constantly marketing it’s services, it will remain current in the types of services and resources that they provide. No one wants to promote outdated information. Also, by marketing your library you will help to maintain relevance to your users, increase visibility and inevitably show your overall value. The same can be said for community and faith based organizations.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4CBFD-3B91-AE4E-A1CE-3FFAFFC31D45}" type="slidenum">
              <a:rPr lang="en-US" smtClean="0"/>
              <a:t>10</a:t>
            </a:fld>
            <a:endParaRPr lang="en-US"/>
          </a:p>
        </p:txBody>
      </p:sp>
    </p:spTree>
    <p:extLst>
      <p:ext uri="{BB962C8B-B14F-4D97-AF65-F5344CB8AC3E}">
        <p14:creationId xmlns:p14="http://schemas.microsoft.com/office/powerpoint/2010/main" val="34687528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11</a:t>
            </a:fld>
            <a:endParaRPr lang="en-US"/>
          </a:p>
        </p:txBody>
      </p:sp>
    </p:spTree>
    <p:extLst>
      <p:ext uri="{BB962C8B-B14F-4D97-AF65-F5344CB8AC3E}">
        <p14:creationId xmlns:p14="http://schemas.microsoft.com/office/powerpoint/2010/main" val="14513806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12</a:t>
            </a:fld>
            <a:endParaRPr lang="en-US"/>
          </a:p>
        </p:txBody>
      </p:sp>
    </p:spTree>
    <p:extLst>
      <p:ext uri="{BB962C8B-B14F-4D97-AF65-F5344CB8AC3E}">
        <p14:creationId xmlns:p14="http://schemas.microsoft.com/office/powerpoint/2010/main" val="5942952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Collection</a:t>
            </a:r>
            <a:r>
              <a:rPr lang="en-US" baseline="0" dirty="0" smtClean="0"/>
              <a:t> based outreach</a:t>
            </a:r>
          </a:p>
          <a:p>
            <a:pPr marL="628650" lvl="1" indent="-171450">
              <a:buFont typeface="Arial" panose="020B0604020202020204" pitchFamily="34" charset="0"/>
              <a:buChar char="•"/>
            </a:pPr>
            <a:r>
              <a:rPr lang="en-US" baseline="0" dirty="0" smtClean="0"/>
              <a:t>Linked to a library’s collection or parts of a library’s collection.</a:t>
            </a:r>
          </a:p>
          <a:p>
            <a:pPr marL="1085850" lvl="2" indent="-171450">
              <a:buFont typeface="Arial" panose="020B0604020202020204" pitchFamily="34" charset="0"/>
              <a:buChar char="•"/>
            </a:pPr>
            <a:r>
              <a:rPr lang="en-US" baseline="0" dirty="0" smtClean="0"/>
              <a:t>Library led book clubs, author talks, scavenger hunts</a:t>
            </a:r>
          </a:p>
          <a:p>
            <a:pPr marL="1085850" lvl="2" indent="-171450">
              <a:buFont typeface="Arial" panose="020B0604020202020204" pitchFamily="34" charset="0"/>
              <a:buChar char="•"/>
            </a:pPr>
            <a:r>
              <a:rPr lang="en-US" baseline="0" dirty="0" smtClean="0"/>
              <a:t>Summer reading programs, community read programs</a:t>
            </a:r>
          </a:p>
          <a:p>
            <a:pPr marL="1085850" lvl="2" indent="-171450">
              <a:buFont typeface="Arial" panose="020B0604020202020204" pitchFamily="34" charset="0"/>
              <a:buChar char="•"/>
            </a:pPr>
            <a:r>
              <a:rPr lang="en-US" baseline="0" dirty="0" smtClean="0"/>
              <a:t>Book exhibits, pop-up libraries</a:t>
            </a:r>
          </a:p>
          <a:p>
            <a:pPr marL="171450" lvl="0" indent="-171450">
              <a:buFont typeface="Arial" panose="020B0604020202020204" pitchFamily="34" charset="0"/>
              <a:buChar char="•"/>
            </a:pPr>
            <a:r>
              <a:rPr lang="en-US" baseline="0" dirty="0" smtClean="0"/>
              <a:t>Instruction &amp; services based outreach</a:t>
            </a:r>
          </a:p>
          <a:p>
            <a:pPr marL="628650" lvl="1" indent="-171450">
              <a:buFont typeface="Arial" panose="020B0604020202020204" pitchFamily="34" charset="0"/>
              <a:buChar char="•"/>
            </a:pPr>
            <a:r>
              <a:rPr lang="en-US" baseline="0" dirty="0" smtClean="0"/>
              <a:t>Presentations &amp; public guidance regarding library services</a:t>
            </a:r>
          </a:p>
          <a:p>
            <a:pPr marL="1085850" lvl="2" indent="-171450">
              <a:buFont typeface="Arial" panose="020B0604020202020204" pitchFamily="34" charset="0"/>
              <a:buChar char="•"/>
            </a:pPr>
            <a:r>
              <a:rPr lang="en-US" baseline="0" dirty="0" smtClean="0"/>
              <a:t>Workshops/classes</a:t>
            </a:r>
          </a:p>
          <a:p>
            <a:pPr marL="171450" lvl="0" indent="-171450">
              <a:buFont typeface="Arial" panose="020B0604020202020204" pitchFamily="34" charset="0"/>
              <a:buChar char="•"/>
            </a:pPr>
            <a:r>
              <a:rPr lang="en-US" baseline="0" dirty="0" smtClean="0"/>
              <a:t>Whole person outreach</a:t>
            </a:r>
          </a:p>
          <a:p>
            <a:pPr marL="628650" lvl="1" indent="-171450">
              <a:buFont typeface="Arial" panose="020B0604020202020204" pitchFamily="34" charset="0"/>
              <a:buChar char="•"/>
            </a:pPr>
            <a:r>
              <a:rPr lang="en-US" baseline="0" dirty="0" smtClean="0"/>
              <a:t>Primarily concerned with helping people on an individual level &amp; help them make personal progress in some aspect of their life</a:t>
            </a:r>
          </a:p>
          <a:p>
            <a:pPr marL="1085850" lvl="2" indent="-171450">
              <a:buFont typeface="Arial" panose="020B0604020202020204" pitchFamily="34" charset="0"/>
              <a:buChar char="•"/>
            </a:pPr>
            <a:r>
              <a:rPr lang="en-US" baseline="0" dirty="0" smtClean="0"/>
              <a:t>Health-based activities such as health screenings, crisis support</a:t>
            </a:r>
          </a:p>
          <a:p>
            <a:pPr marL="1085850" lvl="2" indent="-171450">
              <a:buFont typeface="Arial" panose="020B0604020202020204" pitchFamily="34" charset="0"/>
              <a:buChar char="•"/>
            </a:pPr>
            <a:r>
              <a:rPr lang="en-US" baseline="0" dirty="0" smtClean="0"/>
              <a:t>Stress reduction programs</a:t>
            </a:r>
          </a:p>
          <a:p>
            <a:pPr marL="1085850" lvl="2" indent="-171450">
              <a:buFont typeface="Arial" panose="020B0604020202020204" pitchFamily="34" charset="0"/>
              <a:buChar char="•"/>
            </a:pPr>
            <a:r>
              <a:rPr lang="en-US" baseline="0" dirty="0" smtClean="0"/>
              <a:t>Homework help, job search, tax preparation</a:t>
            </a:r>
          </a:p>
          <a:p>
            <a:pPr marL="171450" lvl="0" indent="-171450">
              <a:buFont typeface="Arial" panose="020B0604020202020204" pitchFamily="34" charset="0"/>
              <a:buChar char="•"/>
            </a:pPr>
            <a:r>
              <a:rPr lang="en-US" baseline="0" dirty="0" smtClean="0"/>
              <a:t>Just for fun outreach</a:t>
            </a:r>
          </a:p>
          <a:p>
            <a:pPr marL="628650" lvl="1" indent="-171450">
              <a:buFont typeface="Arial" panose="020B0604020202020204" pitchFamily="34" charset="0"/>
              <a:buChar char="•"/>
            </a:pPr>
            <a:r>
              <a:rPr lang="en-US" baseline="0" dirty="0" smtClean="0"/>
              <a:t>Focus on providing a friendly or welcoming experience</a:t>
            </a:r>
          </a:p>
          <a:p>
            <a:pPr marL="1085850" lvl="2" indent="-171450">
              <a:buFont typeface="Arial" panose="020B0604020202020204" pitchFamily="34" charset="0"/>
              <a:buChar char="•"/>
            </a:pPr>
            <a:r>
              <a:rPr lang="en-US" baseline="0" dirty="0" smtClean="0"/>
              <a:t>Arts &amp; crafts activities, concerts, games/puzzles</a:t>
            </a:r>
          </a:p>
          <a:p>
            <a:pPr marL="171450" lvl="0" indent="-171450">
              <a:buFont typeface="Arial" panose="020B0604020202020204" pitchFamily="34" charset="0"/>
              <a:buChar char="•"/>
            </a:pPr>
            <a:r>
              <a:rPr lang="en-US" baseline="0" dirty="0" smtClean="0"/>
              <a:t>Partnerships and community focused outreach</a:t>
            </a:r>
          </a:p>
          <a:p>
            <a:pPr marL="628650" lvl="1" indent="-171450">
              <a:buFont typeface="Arial" panose="020B0604020202020204" pitchFamily="34" charset="0"/>
              <a:buChar char="•"/>
            </a:pPr>
            <a:r>
              <a:rPr lang="en-US" baseline="0" dirty="0" smtClean="0"/>
              <a:t>Focused on creating partnerships and working with community groups</a:t>
            </a:r>
          </a:p>
          <a:p>
            <a:pPr marL="1085850" lvl="2" indent="-171450">
              <a:buFont typeface="Arial" panose="020B0604020202020204" pitchFamily="34" charset="0"/>
              <a:buChar char="•"/>
            </a:pPr>
            <a:r>
              <a:rPr lang="en-US" baseline="0" dirty="0" smtClean="0"/>
              <a:t>Promoting library collections/services at community focused groups</a:t>
            </a:r>
          </a:p>
          <a:p>
            <a:pPr marL="1085850" lvl="2" indent="-171450">
              <a:buFont typeface="Arial" panose="020B0604020202020204" pitchFamily="34" charset="0"/>
              <a:buChar char="•"/>
            </a:pPr>
            <a:r>
              <a:rPr lang="en-US" baseline="0" dirty="0" smtClean="0"/>
              <a:t>Providing space for external groups</a:t>
            </a:r>
          </a:p>
          <a:p>
            <a:pPr marL="1085850" lvl="2" indent="-171450">
              <a:buFont typeface="Arial" panose="020B0604020202020204" pitchFamily="34" charset="0"/>
              <a:buChar char="•"/>
            </a:pPr>
            <a:r>
              <a:rPr lang="en-US" baseline="0" dirty="0" smtClean="0"/>
              <a:t>Expanding library’s reach for non-library or underserved populations</a:t>
            </a:r>
          </a:p>
          <a:p>
            <a:pPr marL="1085850" lvl="2" indent="-171450">
              <a:buFont typeface="Arial" panose="020B0604020202020204" pitchFamily="34" charset="0"/>
              <a:buChar char="•"/>
            </a:pPr>
            <a:r>
              <a:rPr lang="en-US" baseline="0" dirty="0" smtClean="0"/>
              <a:t>Improving access to health information</a:t>
            </a:r>
          </a:p>
          <a:p>
            <a:pPr marL="171450" lvl="0" indent="-171450">
              <a:buFont typeface="Arial" panose="020B0604020202020204" pitchFamily="34" charset="0"/>
              <a:buChar char="•"/>
            </a:pPr>
            <a:r>
              <a:rPr lang="en-US" baseline="0" dirty="0" smtClean="0"/>
              <a:t>Multi-pronged themed events and programming</a:t>
            </a:r>
          </a:p>
          <a:p>
            <a:pPr marL="628650" lvl="1" indent="-171450">
              <a:buFont typeface="Arial" panose="020B0604020202020204" pitchFamily="34" charset="0"/>
              <a:buChar char="•"/>
            </a:pPr>
            <a:r>
              <a:rPr lang="en-US" baseline="0" dirty="0" smtClean="0"/>
              <a:t>Large scale and usually involved numerous activities and levels of support over several days</a:t>
            </a:r>
          </a:p>
          <a:p>
            <a:pPr marL="1085850" lvl="2" indent="-171450">
              <a:buFont typeface="Arial" panose="020B0604020202020204" pitchFamily="34" charset="0"/>
              <a:buChar char="•"/>
            </a:pPr>
            <a:r>
              <a:rPr lang="en-US" baseline="0" dirty="0" smtClean="0"/>
              <a:t>Combination of collection based outreach, instruction and events that are just for fun</a:t>
            </a:r>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13</a:t>
            </a:fld>
            <a:endParaRPr lang="en-US"/>
          </a:p>
        </p:txBody>
      </p:sp>
    </p:spTree>
    <p:extLst>
      <p:ext uri="{BB962C8B-B14F-4D97-AF65-F5344CB8AC3E}">
        <p14:creationId xmlns:p14="http://schemas.microsoft.com/office/powerpoint/2010/main" val="5942952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Liaison librarian programs</a:t>
            </a:r>
          </a:p>
          <a:p>
            <a:r>
              <a:rPr lang="en-US" sz="1200" kern="1200" dirty="0" smtClean="0">
                <a:solidFill>
                  <a:schemeClr val="tx1"/>
                </a:solidFill>
                <a:effectLst/>
                <a:latin typeface="+mn-lt"/>
                <a:ea typeface="+mn-ea"/>
                <a:cs typeface="+mn-cs"/>
              </a:rPr>
              <a:t>Personal connection </a:t>
            </a:r>
          </a:p>
          <a:p>
            <a:r>
              <a:rPr lang="en-US" sz="1200" kern="1200" dirty="0" smtClean="0">
                <a:solidFill>
                  <a:schemeClr val="tx1"/>
                </a:solidFill>
                <a:effectLst/>
                <a:latin typeface="+mn-lt"/>
                <a:ea typeface="+mn-ea"/>
                <a:cs typeface="+mn-cs"/>
              </a:rPr>
              <a:t>Additional populations</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Basic science graduate students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Research postdoctoral associates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Clinical &amp; translational sciences researchers/institutes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Outreach to committees, task forces and work groups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Offices of research, research compliance, conflict of interest and similar venues</a:t>
            </a:r>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14</a:t>
            </a:fld>
            <a:endParaRPr lang="en-US"/>
          </a:p>
        </p:txBody>
      </p:sp>
    </p:spTree>
    <p:extLst>
      <p:ext uri="{BB962C8B-B14F-4D97-AF65-F5344CB8AC3E}">
        <p14:creationId xmlns:p14="http://schemas.microsoft.com/office/powerpoint/2010/main" val="10680668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Community collaboration requires long-term commitment on the part of the engaging organization and its partners.  To earn</a:t>
            </a:r>
            <a:r>
              <a:rPr lang="en-US" baseline="0" dirty="0" smtClean="0"/>
              <a:t> public trust and the trust of your partners:</a:t>
            </a:r>
          </a:p>
          <a:p>
            <a:pPr marL="171450" indent="-171450">
              <a:buFont typeface="Arial" panose="020B0604020202020204" pitchFamily="34" charset="0"/>
              <a:buChar char="•"/>
            </a:pPr>
            <a:r>
              <a:rPr lang="en-US" baseline="0" dirty="0" smtClean="0"/>
              <a:t>Be clear – people want direction</a:t>
            </a:r>
          </a:p>
          <a:p>
            <a:pPr marL="171450" indent="-171450">
              <a:buFont typeface="Arial" panose="020B0604020202020204" pitchFamily="34" charset="0"/>
              <a:buChar char="•"/>
            </a:pPr>
            <a:r>
              <a:rPr lang="en-US" baseline="0" dirty="0" smtClean="0"/>
              <a:t>Be concise – too much information is a barrier to understanding</a:t>
            </a:r>
          </a:p>
          <a:p>
            <a:pPr marL="171450" indent="-171450">
              <a:buFont typeface="Arial" panose="020B0604020202020204" pitchFamily="34" charset="0"/>
              <a:buChar char="•"/>
            </a:pPr>
            <a:r>
              <a:rPr lang="en-US" baseline="0" dirty="0" smtClean="0"/>
              <a:t>Be correct – check facts, update frequently</a:t>
            </a:r>
          </a:p>
          <a:p>
            <a:pPr marL="171450" indent="-171450">
              <a:buFont typeface="Arial" panose="020B0604020202020204" pitchFamily="34" charset="0"/>
              <a:buChar char="•"/>
            </a:pPr>
            <a:r>
              <a:rPr lang="en-US" baseline="0" dirty="0" smtClean="0"/>
              <a:t>Be connected – know the people to reach in key communities and build relationships</a:t>
            </a:r>
          </a:p>
          <a:p>
            <a:pPr marL="171450" indent="-171450">
              <a:buFont typeface="Arial" panose="020B0604020202020204" pitchFamily="34" charset="0"/>
              <a:buChar char="•"/>
            </a:pPr>
            <a:r>
              <a:rPr lang="en-US" baseline="0" dirty="0" smtClean="0"/>
              <a:t>Be confident – but don’t confuse confidence with control.  People trust the confidence shown by real leaders, not the control tactics of authority figures</a:t>
            </a:r>
          </a:p>
          <a:p>
            <a:pPr marL="171450" indent="-171450">
              <a:buFont typeface="Arial" panose="020B0604020202020204" pitchFamily="34" charset="0"/>
              <a:buChar char="•"/>
            </a:pPr>
            <a:r>
              <a:rPr lang="en-US" baseline="0" dirty="0" smtClean="0"/>
              <a:t>Be transparent – make your goals, values and priorities evident</a:t>
            </a:r>
          </a:p>
          <a:p>
            <a:pPr marL="171450" indent="-171450">
              <a:buFont typeface="Arial" panose="020B0604020202020204" pitchFamily="34" charset="0"/>
              <a:buChar char="•"/>
            </a:pPr>
            <a:r>
              <a:rPr lang="en-US" baseline="0" dirty="0" smtClean="0"/>
              <a:t>Be a role model – practice these principles as a model for your partners</a:t>
            </a:r>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15</a:t>
            </a:fld>
            <a:endParaRPr lang="en-US"/>
          </a:p>
        </p:txBody>
      </p:sp>
    </p:spTree>
    <p:extLst>
      <p:ext uri="{BB962C8B-B14F-4D97-AF65-F5344CB8AC3E}">
        <p14:creationId xmlns:p14="http://schemas.microsoft.com/office/powerpoint/2010/main" val="4884766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16</a:t>
            </a:fld>
            <a:endParaRPr lang="en-US"/>
          </a:p>
        </p:txBody>
      </p:sp>
    </p:spTree>
    <p:extLst>
      <p:ext uri="{BB962C8B-B14F-4D97-AF65-F5344CB8AC3E}">
        <p14:creationId xmlns:p14="http://schemas.microsoft.com/office/powerpoint/2010/main" val="4884766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development of an outreach project must be based on</a:t>
            </a:r>
            <a:r>
              <a:rPr lang="en-US" baseline="0" dirty="0" smtClean="0"/>
              <a:t> the needs of the individuals involved in the outreach initiative.  Strategic planning of the project is necessary step to ensure success.  Ensuring their goals and objectives are consistent with the goals and objectives of the library are another step in the outreach process as well as to match the audience with the project.</a:t>
            </a:r>
          </a:p>
          <a:p>
            <a:r>
              <a:rPr lang="en-US" baseline="0" dirty="0" smtClean="0"/>
              <a:t>Measuring the Difference (2001) </a:t>
            </a:r>
          </a:p>
          <a:p>
            <a:r>
              <a:rPr lang="en-US" baseline="0" dirty="0" smtClean="0"/>
              <a:t>Booklet series:  Planning and Evaluating health Information Outreach Projects.</a:t>
            </a:r>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17</a:t>
            </a:fld>
            <a:endParaRPr lang="en-US"/>
          </a:p>
        </p:txBody>
      </p:sp>
    </p:spTree>
    <p:extLst>
      <p:ext uri="{BB962C8B-B14F-4D97-AF65-F5344CB8AC3E}">
        <p14:creationId xmlns:p14="http://schemas.microsoft.com/office/powerpoint/2010/main" val="14513806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order to think through the development of your activity, there are 7 key questions you can ask yourself. These questions are all multifaceted but will help you recognize what pieces you have in place and where you will need to fill in the gaps.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Who? </a:t>
            </a:r>
            <a:r>
              <a:rPr lang="en-US" sz="1200" kern="1200" dirty="0" smtClean="0">
                <a:solidFill>
                  <a:schemeClr val="tx1"/>
                </a:solidFill>
                <a:effectLst/>
                <a:latin typeface="+mn-lt"/>
                <a:ea typeface="+mn-ea"/>
                <a:cs typeface="+mn-cs"/>
              </a:rPr>
              <a:t>Think about who your target population will be? Who in your organization can assist? Who in your community might be an expert or might know an expert? Who are potential partners for this outreach event? </a:t>
            </a:r>
          </a:p>
          <a:p>
            <a:r>
              <a:rPr lang="en-US" sz="1200" b="1" kern="1200" dirty="0" smtClean="0">
                <a:solidFill>
                  <a:schemeClr val="tx1"/>
                </a:solidFill>
                <a:effectLst/>
                <a:latin typeface="+mn-lt"/>
                <a:ea typeface="+mn-ea"/>
                <a:cs typeface="+mn-cs"/>
              </a:rPr>
              <a:t>What?</a:t>
            </a:r>
            <a:r>
              <a:rPr lang="en-US" sz="1200" kern="1200" dirty="0" smtClean="0">
                <a:solidFill>
                  <a:schemeClr val="tx1"/>
                </a:solidFill>
                <a:effectLst/>
                <a:latin typeface="+mn-lt"/>
                <a:ea typeface="+mn-ea"/>
                <a:cs typeface="+mn-cs"/>
              </a:rPr>
              <a:t> What type of outreach activity do you wish to provide? Will you provide information or will you offer a program with a speaker? What resources are available from other agencies that you can use? What are the community health needs and what evidence of this do you have? </a:t>
            </a:r>
          </a:p>
          <a:p>
            <a:r>
              <a:rPr lang="en-US" sz="1200" b="1" kern="1200" dirty="0" smtClean="0">
                <a:solidFill>
                  <a:schemeClr val="tx1"/>
                </a:solidFill>
                <a:effectLst/>
                <a:latin typeface="+mn-lt"/>
                <a:ea typeface="+mn-ea"/>
                <a:cs typeface="+mn-cs"/>
              </a:rPr>
              <a:t>When?</a:t>
            </a:r>
            <a:r>
              <a:rPr lang="en-US" sz="1200" kern="1200" dirty="0" smtClean="0">
                <a:solidFill>
                  <a:schemeClr val="tx1"/>
                </a:solidFill>
                <a:effectLst/>
                <a:latin typeface="+mn-lt"/>
                <a:ea typeface="+mn-ea"/>
                <a:cs typeface="+mn-cs"/>
              </a:rPr>
              <a:t> When will you offer your program? When will be the best time based on your target population and availability of staff? </a:t>
            </a:r>
          </a:p>
          <a:p>
            <a:r>
              <a:rPr lang="en-US" sz="1200" b="1" kern="1200" dirty="0" smtClean="0">
                <a:solidFill>
                  <a:schemeClr val="tx1"/>
                </a:solidFill>
                <a:effectLst/>
                <a:latin typeface="+mn-lt"/>
                <a:ea typeface="+mn-ea"/>
                <a:cs typeface="+mn-cs"/>
              </a:rPr>
              <a:t>Where?</a:t>
            </a:r>
            <a:r>
              <a:rPr lang="en-US" sz="1200" kern="1200" dirty="0" smtClean="0">
                <a:solidFill>
                  <a:schemeClr val="tx1"/>
                </a:solidFill>
                <a:effectLst/>
                <a:latin typeface="+mn-lt"/>
                <a:ea typeface="+mn-ea"/>
                <a:cs typeface="+mn-cs"/>
              </a:rPr>
              <a:t> Where will the program be held? Do you have the space in your library or organization or based on your target population will it be best to take the program directly to another location? </a:t>
            </a:r>
          </a:p>
          <a:p>
            <a:r>
              <a:rPr lang="en-US" sz="1200" b="1" kern="1200" dirty="0" smtClean="0">
                <a:solidFill>
                  <a:schemeClr val="tx1"/>
                </a:solidFill>
                <a:effectLst/>
                <a:latin typeface="+mn-lt"/>
                <a:ea typeface="+mn-ea"/>
                <a:cs typeface="+mn-cs"/>
              </a:rPr>
              <a:t>Why? </a:t>
            </a:r>
            <a:r>
              <a:rPr lang="en-US" sz="1200" kern="1200" dirty="0" smtClean="0">
                <a:solidFill>
                  <a:schemeClr val="tx1"/>
                </a:solidFill>
                <a:effectLst/>
                <a:latin typeface="+mn-lt"/>
                <a:ea typeface="+mn-ea"/>
                <a:cs typeface="+mn-cs"/>
              </a:rPr>
              <a:t>Why do you want to offer this outreach activity? Why will this be beneficial to your library/organization’s chosen target population? </a:t>
            </a:r>
          </a:p>
          <a:p>
            <a:r>
              <a:rPr lang="en-US" sz="1200" b="1" kern="1200" dirty="0" smtClean="0">
                <a:solidFill>
                  <a:schemeClr val="tx1"/>
                </a:solidFill>
                <a:effectLst/>
                <a:latin typeface="+mn-lt"/>
                <a:ea typeface="+mn-ea"/>
                <a:cs typeface="+mn-cs"/>
              </a:rPr>
              <a:t>How? </a:t>
            </a:r>
            <a:r>
              <a:rPr lang="en-US" sz="1200" kern="1200" dirty="0" smtClean="0">
                <a:solidFill>
                  <a:schemeClr val="tx1"/>
                </a:solidFill>
                <a:effectLst/>
                <a:latin typeface="+mn-lt"/>
                <a:ea typeface="+mn-ea"/>
                <a:cs typeface="+mn-cs"/>
              </a:rPr>
              <a:t>How will you market the program? Are there specific locations where your target population frequents? How will you locate speakers if you are unaware of any? </a:t>
            </a:r>
          </a:p>
          <a:p>
            <a:r>
              <a:rPr lang="en-US" sz="1200" b="1" kern="1200" dirty="0" smtClean="0">
                <a:solidFill>
                  <a:schemeClr val="tx1"/>
                </a:solidFill>
                <a:effectLst/>
                <a:latin typeface="+mn-lt"/>
                <a:ea typeface="+mn-ea"/>
                <a:cs typeface="+mn-cs"/>
              </a:rPr>
              <a:t>How much? </a:t>
            </a:r>
            <a:r>
              <a:rPr lang="en-US" sz="1200" kern="1200" dirty="0" smtClean="0">
                <a:solidFill>
                  <a:schemeClr val="tx1"/>
                </a:solidFill>
                <a:effectLst/>
                <a:latin typeface="+mn-lt"/>
                <a:ea typeface="+mn-ea"/>
                <a:cs typeface="+mn-cs"/>
              </a:rPr>
              <a:t>This question involves looking at how much time you and other staff will have to invest in the activity and also how much money will it cost? </a:t>
            </a:r>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18</a:t>
            </a:fld>
            <a:endParaRPr lang="en-US"/>
          </a:p>
        </p:txBody>
      </p:sp>
    </p:spTree>
    <p:extLst>
      <p:ext uri="{BB962C8B-B14F-4D97-AF65-F5344CB8AC3E}">
        <p14:creationId xmlns:p14="http://schemas.microsoft.com/office/powerpoint/2010/main" val="25510185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baseline="0" dirty="0" smtClean="0"/>
              <a:t>Alignment of goals</a:t>
            </a:r>
          </a:p>
          <a:p>
            <a:pPr marL="628650" lvl="1" indent="-171450">
              <a:buFont typeface="Arial" panose="020B0604020202020204" pitchFamily="34" charset="0"/>
              <a:buChar char="•"/>
            </a:pPr>
            <a:r>
              <a:rPr lang="en-US" baseline="0" dirty="0" smtClean="0"/>
              <a:t>Align strategic goals of the library and the mission of the institution</a:t>
            </a:r>
          </a:p>
          <a:p>
            <a:pPr marL="628650" lvl="1" indent="-171450">
              <a:buFont typeface="Arial" panose="020B0604020202020204" pitchFamily="34" charset="0"/>
              <a:buChar char="•"/>
            </a:pPr>
            <a:r>
              <a:rPr lang="en-US" baseline="0" dirty="0" smtClean="0"/>
              <a:t>Keeps library focused on the essentials</a:t>
            </a:r>
          </a:p>
          <a:p>
            <a:pPr marL="628650" lvl="1" indent="-171450">
              <a:buFont typeface="Arial" panose="020B0604020202020204" pitchFamily="34" charset="0"/>
              <a:buChar char="•"/>
            </a:pPr>
            <a:r>
              <a:rPr lang="en-US" baseline="0" dirty="0" smtClean="0"/>
              <a:t>Bring in key stakeholders at the planning stage</a:t>
            </a:r>
            <a:endParaRPr lang="en-US" dirty="0" smtClean="0"/>
          </a:p>
          <a:p>
            <a:pPr marL="171450" indent="-171450">
              <a:buFont typeface="Arial" panose="020B0604020202020204" pitchFamily="34" charset="0"/>
              <a:buChar char="•"/>
            </a:pPr>
            <a:r>
              <a:rPr lang="en-US" dirty="0" smtClean="0"/>
              <a:t>Needs assessment</a:t>
            </a:r>
          </a:p>
          <a:p>
            <a:pPr marL="628650" lvl="1" indent="-171450">
              <a:buFont typeface="Arial" panose="020B0604020202020204" pitchFamily="34" charset="0"/>
              <a:buChar char="•"/>
            </a:pPr>
            <a:r>
              <a:rPr lang="en-US" dirty="0" smtClean="0"/>
              <a:t>Essential to understand the needs of the community to which outreach is targeted.</a:t>
            </a:r>
          </a:p>
          <a:p>
            <a:pPr marL="628650" lvl="1" indent="-171450">
              <a:buFont typeface="Arial" panose="020B0604020202020204" pitchFamily="34" charset="0"/>
              <a:buChar char="•"/>
            </a:pPr>
            <a:r>
              <a:rPr lang="en-US" dirty="0" smtClean="0"/>
              <a:t>Needs assessment needs to be relevant</a:t>
            </a:r>
          </a:p>
          <a:p>
            <a:pPr marL="628650" lvl="1" indent="-171450">
              <a:buFont typeface="Arial" panose="020B0604020202020204" pitchFamily="34" charset="0"/>
              <a:buChar char="•"/>
            </a:pPr>
            <a:r>
              <a:rPr lang="en-US" dirty="0" smtClean="0"/>
              <a:t>Client</a:t>
            </a:r>
            <a:r>
              <a:rPr lang="en-US" baseline="0" dirty="0" smtClean="0"/>
              <a:t> centered approach to services &amp; programming rather than library –centered approach</a:t>
            </a:r>
          </a:p>
          <a:p>
            <a:pPr marL="171450" lvl="0" indent="-171450">
              <a:buFont typeface="Arial" panose="020B0604020202020204" pitchFamily="34" charset="0"/>
              <a:buChar char="•"/>
            </a:pPr>
            <a:r>
              <a:rPr lang="en-US" baseline="0" dirty="0" smtClean="0"/>
              <a:t>Relationship building</a:t>
            </a:r>
          </a:p>
          <a:p>
            <a:pPr marL="628650" lvl="1" indent="-171450">
              <a:buFont typeface="Arial" panose="020B0604020202020204" pitchFamily="34" charset="0"/>
              <a:buChar char="•"/>
            </a:pPr>
            <a:r>
              <a:rPr lang="en-US" baseline="0" dirty="0" smtClean="0"/>
              <a:t>Trusted professional relationships can lead to client buy-in, increased usage of services, champions who can influence others and collaboration</a:t>
            </a:r>
          </a:p>
          <a:p>
            <a:pPr marL="171450" lvl="0" indent="-171450">
              <a:buFont typeface="Arial" panose="020B0604020202020204" pitchFamily="34" charset="0"/>
              <a:buChar char="•"/>
            </a:pPr>
            <a:r>
              <a:rPr lang="en-US" baseline="0" dirty="0" smtClean="0"/>
              <a:t>Evaluation</a:t>
            </a:r>
          </a:p>
          <a:p>
            <a:pPr marL="628650" lvl="1" indent="-171450">
              <a:buFont typeface="Arial" panose="020B0604020202020204" pitchFamily="34" charset="0"/>
              <a:buChar char="•"/>
            </a:pPr>
            <a:r>
              <a:rPr lang="en-US" baseline="0" dirty="0" smtClean="0"/>
              <a:t>Essential to identifying whether an intervention has been successful, for understanding what attributes contributed to this success or failure and for informing planning of future outreach endeavors.</a:t>
            </a:r>
          </a:p>
          <a:p>
            <a:pPr marL="171450" lvl="0" indent="-171450">
              <a:buFont typeface="Arial" panose="020B0604020202020204" pitchFamily="34" charset="0"/>
              <a:buChar char="•"/>
            </a:pPr>
            <a:r>
              <a:rPr lang="en-US" baseline="0" dirty="0" smtClean="0"/>
              <a:t>Mobility</a:t>
            </a:r>
          </a:p>
          <a:p>
            <a:pPr marL="628650" lvl="1" indent="-171450">
              <a:buFont typeface="Arial" panose="020B0604020202020204" pitchFamily="34" charset="0"/>
              <a:buChar char="•"/>
            </a:pPr>
            <a:r>
              <a:rPr lang="en-US" baseline="0" dirty="0" smtClean="0"/>
              <a:t>Visibility is an important key to successful outreach</a:t>
            </a:r>
          </a:p>
          <a:p>
            <a:pPr marL="628650" lvl="1" indent="-171450">
              <a:buFont typeface="Arial" panose="020B0604020202020204" pitchFamily="34" charset="0"/>
              <a:buChar char="•"/>
            </a:pPr>
            <a:r>
              <a:rPr lang="en-US" baseline="0" dirty="0" smtClean="0"/>
              <a:t>Ability to go where the clients are</a:t>
            </a:r>
          </a:p>
          <a:p>
            <a:pPr marL="171450" lvl="0" indent="-171450">
              <a:buFont typeface="Arial" panose="020B0604020202020204" pitchFamily="34" charset="0"/>
              <a:buChar char="•"/>
            </a:pPr>
            <a:r>
              <a:rPr lang="en-US" baseline="0" dirty="0" smtClean="0"/>
              <a:t>[Skills]</a:t>
            </a:r>
          </a:p>
        </p:txBody>
      </p:sp>
      <p:sp>
        <p:nvSpPr>
          <p:cNvPr id="4" name="Slide Number Placeholder 3"/>
          <p:cNvSpPr>
            <a:spLocks noGrp="1"/>
          </p:cNvSpPr>
          <p:nvPr>
            <p:ph type="sldNum" sz="quarter" idx="10"/>
          </p:nvPr>
        </p:nvSpPr>
        <p:spPr/>
        <p:txBody>
          <a:bodyPr/>
          <a:lstStyle/>
          <a:p>
            <a:fld id="{4584CBFD-3B91-AE4E-A1CE-3FFAFFC31D45}" type="slidenum">
              <a:rPr lang="en-US" smtClean="0"/>
              <a:t>19</a:t>
            </a:fld>
            <a:endParaRPr lang="en-US" dirty="0"/>
          </a:p>
        </p:txBody>
      </p:sp>
    </p:spTree>
    <p:extLst>
      <p:ext uri="{BB962C8B-B14F-4D97-AF65-F5344CB8AC3E}">
        <p14:creationId xmlns:p14="http://schemas.microsoft.com/office/powerpoint/2010/main" val="29325465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2</a:t>
            </a:fld>
            <a:endParaRPr lang="en-US" dirty="0"/>
          </a:p>
        </p:txBody>
      </p:sp>
    </p:spTree>
    <p:extLst>
      <p:ext uri="{BB962C8B-B14F-4D97-AF65-F5344CB8AC3E}">
        <p14:creationId xmlns:p14="http://schemas.microsoft.com/office/powerpoint/2010/main" val="40147206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(free)</a:t>
            </a:r>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20</a:t>
            </a:fld>
            <a:endParaRPr lang="en-US" dirty="0"/>
          </a:p>
        </p:txBody>
      </p:sp>
    </p:spTree>
    <p:extLst>
      <p:ext uri="{BB962C8B-B14F-4D97-AF65-F5344CB8AC3E}">
        <p14:creationId xmlns:p14="http://schemas.microsoft.com/office/powerpoint/2010/main" val="12487740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21</a:t>
            </a:fld>
            <a:endParaRPr lang="en-US" dirty="0"/>
          </a:p>
        </p:txBody>
      </p:sp>
    </p:spTree>
    <p:extLst>
      <p:ext uri="{BB962C8B-B14F-4D97-AF65-F5344CB8AC3E}">
        <p14:creationId xmlns:p14="http://schemas.microsoft.com/office/powerpoint/2010/main" val="14513806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Outreach</a:t>
            </a:r>
            <a:r>
              <a:rPr lang="en-US" baseline="0" dirty="0" smtClean="0"/>
              <a:t> Goals</a:t>
            </a:r>
          </a:p>
          <a:p>
            <a:endParaRPr lang="en-US" baseline="0" dirty="0" smtClean="0"/>
          </a:p>
          <a:p>
            <a:r>
              <a:rPr lang="en-US" sz="1200" b="0" i="0" u="none" strike="noStrike" kern="1200" baseline="0" dirty="0" smtClean="0">
                <a:solidFill>
                  <a:schemeClr val="tx1"/>
                </a:solidFill>
                <a:latin typeface="+mn-lt"/>
                <a:ea typeface="+mn-ea"/>
                <a:cs typeface="+mn-cs"/>
              </a:rPr>
              <a:t>COMMUNITY NEEDS ASSESSMENT</a:t>
            </a:r>
          </a:p>
          <a:p>
            <a:r>
              <a:rPr lang="en-US" sz="1200" b="0"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Identify the most significant needs or problems</a:t>
            </a:r>
          </a:p>
          <a:p>
            <a:r>
              <a:rPr lang="en-US" sz="1200" b="0"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Who </a:t>
            </a:r>
            <a:r>
              <a:rPr lang="en-US" sz="1200" b="0" i="0" u="none" strike="noStrike" kern="1200" baseline="0" dirty="0" smtClean="0">
                <a:solidFill>
                  <a:schemeClr val="tx1"/>
                </a:solidFill>
                <a:latin typeface="+mn-lt"/>
                <a:ea typeface="+mn-ea"/>
                <a:cs typeface="+mn-cs"/>
              </a:rPr>
              <a:t>(vulnerable people, e.g)?</a:t>
            </a:r>
          </a:p>
          <a:p>
            <a:r>
              <a:rPr lang="en-US" sz="1200" b="0"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What </a:t>
            </a:r>
            <a:r>
              <a:rPr lang="en-US" sz="1200" b="0" i="0" u="none" strike="noStrike" kern="1200" baseline="0" dirty="0" smtClean="0">
                <a:solidFill>
                  <a:schemeClr val="tx1"/>
                </a:solidFill>
                <a:latin typeface="+mn-lt"/>
                <a:ea typeface="+mn-ea"/>
                <a:cs typeface="+mn-cs"/>
              </a:rPr>
              <a:t>()?</a:t>
            </a:r>
          </a:p>
          <a:p>
            <a:r>
              <a:rPr lang="en-US" sz="1200" b="0"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Where </a:t>
            </a:r>
            <a:r>
              <a:rPr lang="en-US" sz="1200" b="0" i="0" u="none" strike="noStrike" kern="1200" baseline="0" dirty="0" smtClean="0">
                <a:solidFill>
                  <a:schemeClr val="tx1"/>
                </a:solidFill>
                <a:latin typeface="+mn-lt"/>
                <a:ea typeface="+mn-ea"/>
                <a:cs typeface="+mn-cs"/>
              </a:rPr>
              <a:t>underserved areas, counties/zip codes)?</a:t>
            </a:r>
          </a:p>
          <a:p>
            <a:r>
              <a:rPr lang="en-US" sz="1200" b="0"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Why </a:t>
            </a:r>
            <a:r>
              <a:rPr lang="en-US" sz="1200" b="0" i="0" u="none" strike="noStrike" kern="1200" baseline="0" dirty="0" smtClean="0">
                <a:solidFill>
                  <a:schemeClr val="tx1"/>
                </a:solidFill>
                <a:latin typeface="+mn-lt"/>
                <a:ea typeface="+mn-ea"/>
                <a:cs typeface="+mn-cs"/>
              </a:rPr>
              <a:t>(access barriers)?</a:t>
            </a:r>
          </a:p>
          <a:p>
            <a:r>
              <a:rPr lang="en-US" sz="1200" b="0"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The “How” = Implementation Strategy: identify potential program and</a:t>
            </a:r>
          </a:p>
          <a:p>
            <a:r>
              <a:rPr lang="en-US" sz="1200" b="1" i="0" u="none" strike="noStrike" kern="1200" baseline="0" dirty="0" smtClean="0">
                <a:solidFill>
                  <a:schemeClr val="tx1"/>
                </a:solidFill>
                <a:latin typeface="+mn-lt"/>
                <a:ea typeface="+mn-ea"/>
                <a:cs typeface="+mn-cs"/>
              </a:rPr>
              <a:t>collaboration opportunities that have a measurable impact</a:t>
            </a:r>
            <a:endParaRPr lang="en-US" dirty="0" smtClean="0"/>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22</a:t>
            </a:fld>
            <a:endParaRPr lang="en-US" dirty="0"/>
          </a:p>
        </p:txBody>
      </p:sp>
    </p:spTree>
    <p:extLst>
      <p:ext uri="{BB962C8B-B14F-4D97-AF65-F5344CB8AC3E}">
        <p14:creationId xmlns:p14="http://schemas.microsoft.com/office/powerpoint/2010/main" val="25510185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latin typeface="Times New Roman" pitchFamily="18" charset="0"/>
              </a:rPr>
              <a:t>Deficit – what is the need for</a:t>
            </a:r>
            <a:r>
              <a:rPr lang="en-US" altLang="en-US" baseline="0" dirty="0" smtClean="0">
                <a:latin typeface="Times New Roman" pitchFamily="18" charset="0"/>
              </a:rPr>
              <a:t> …</a:t>
            </a:r>
            <a:endParaRPr lang="en-US" altLang="en-US" dirty="0" smtClean="0">
              <a:latin typeface="Times New Roman" pitchFamily="18" charset="0"/>
            </a:endParaRPr>
          </a:p>
          <a:p>
            <a:r>
              <a:rPr lang="en-US" altLang="en-US" dirty="0" smtClean="0">
                <a:latin typeface="Times New Roman" pitchFamily="18" charset="0"/>
              </a:rPr>
              <a:t>Develop – what strengths exist in the community that can support your project. This includes meeting space, partners, etc.</a:t>
            </a:r>
          </a:p>
          <a:p>
            <a:r>
              <a:rPr lang="en-US" altLang="en-US" dirty="0" smtClean="0">
                <a:latin typeface="Times New Roman" pitchFamily="18" charset="0"/>
              </a:rPr>
              <a:t>Describe – What are the important demographic variables of the population?</a:t>
            </a:r>
          </a:p>
          <a:p>
            <a:r>
              <a:rPr lang="en-US" altLang="en-US" dirty="0" smtClean="0">
                <a:latin typeface="Times New Roman" pitchFamily="18" charset="0"/>
              </a:rPr>
              <a:t>Desires – How would participants prefer to have services provided to them? </a:t>
            </a:r>
          </a:p>
          <a:p>
            <a:r>
              <a:rPr lang="en-US" altLang="en-US" dirty="0" smtClean="0">
                <a:latin typeface="Times New Roman" pitchFamily="18" charset="0"/>
              </a:rPr>
              <a:t>Duplication – Is anyone else providing this service? Are you duplicating an existing program?</a:t>
            </a:r>
          </a:p>
          <a:p>
            <a:r>
              <a:rPr lang="en-US" altLang="en-US" dirty="0" smtClean="0">
                <a:latin typeface="Times New Roman" pitchFamily="18" charset="0"/>
              </a:rPr>
              <a:t>Demand – Will participants attend your training? </a:t>
            </a:r>
          </a:p>
        </p:txBody>
      </p:sp>
      <p:sp>
        <p:nvSpPr>
          <p:cNvPr id="686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itchFamily="18" charset="0"/>
              </a:defRPr>
            </a:lvl1pPr>
            <a:lvl2pPr marL="755752" indent="-289705">
              <a:spcBef>
                <a:spcPct val="30000"/>
              </a:spcBef>
              <a:defRPr sz="1200">
                <a:solidFill>
                  <a:schemeClr val="tx1"/>
                </a:solidFill>
                <a:latin typeface="Times New Roman" pitchFamily="18" charset="0"/>
              </a:defRPr>
            </a:lvl2pPr>
            <a:lvl3pPr marL="1163543" indent="-231449">
              <a:spcBef>
                <a:spcPct val="30000"/>
              </a:spcBef>
              <a:defRPr sz="1200">
                <a:solidFill>
                  <a:schemeClr val="tx1"/>
                </a:solidFill>
                <a:latin typeface="Times New Roman" pitchFamily="18" charset="0"/>
              </a:defRPr>
            </a:lvl3pPr>
            <a:lvl4pPr marL="1629590" indent="-231449">
              <a:spcBef>
                <a:spcPct val="30000"/>
              </a:spcBef>
              <a:defRPr sz="1200">
                <a:solidFill>
                  <a:schemeClr val="tx1"/>
                </a:solidFill>
                <a:latin typeface="Times New Roman" pitchFamily="18" charset="0"/>
              </a:defRPr>
            </a:lvl4pPr>
            <a:lvl5pPr marL="2095637" indent="-231449">
              <a:spcBef>
                <a:spcPct val="30000"/>
              </a:spcBef>
              <a:defRPr sz="1200">
                <a:solidFill>
                  <a:schemeClr val="tx1"/>
                </a:solidFill>
                <a:latin typeface="Times New Roman" pitchFamily="18" charset="0"/>
              </a:defRPr>
            </a:lvl5pPr>
            <a:lvl6pPr marL="2549088" indent="-231449" eaLnBrk="0" fontAlgn="base" hangingPunct="0">
              <a:spcBef>
                <a:spcPct val="30000"/>
              </a:spcBef>
              <a:spcAft>
                <a:spcPct val="0"/>
              </a:spcAft>
              <a:defRPr sz="1200">
                <a:solidFill>
                  <a:schemeClr val="tx1"/>
                </a:solidFill>
                <a:latin typeface="Times New Roman" pitchFamily="18" charset="0"/>
              </a:defRPr>
            </a:lvl6pPr>
            <a:lvl7pPr marL="3002539" indent="-231449" eaLnBrk="0" fontAlgn="base" hangingPunct="0">
              <a:spcBef>
                <a:spcPct val="30000"/>
              </a:spcBef>
              <a:spcAft>
                <a:spcPct val="0"/>
              </a:spcAft>
              <a:defRPr sz="1200">
                <a:solidFill>
                  <a:schemeClr val="tx1"/>
                </a:solidFill>
                <a:latin typeface="Times New Roman" pitchFamily="18" charset="0"/>
              </a:defRPr>
            </a:lvl7pPr>
            <a:lvl8pPr marL="3455990" indent="-231449" eaLnBrk="0" fontAlgn="base" hangingPunct="0">
              <a:spcBef>
                <a:spcPct val="30000"/>
              </a:spcBef>
              <a:spcAft>
                <a:spcPct val="0"/>
              </a:spcAft>
              <a:defRPr sz="1200">
                <a:solidFill>
                  <a:schemeClr val="tx1"/>
                </a:solidFill>
                <a:latin typeface="Times New Roman" pitchFamily="18" charset="0"/>
              </a:defRPr>
            </a:lvl8pPr>
            <a:lvl9pPr marL="3909441" indent="-231449" eaLnBrk="0" fontAlgn="base" hangingPunct="0">
              <a:spcBef>
                <a:spcPct val="30000"/>
              </a:spcBef>
              <a:spcAft>
                <a:spcPct val="0"/>
              </a:spcAft>
              <a:defRPr sz="1200">
                <a:solidFill>
                  <a:schemeClr val="tx1"/>
                </a:solidFill>
                <a:latin typeface="Times New Roman" pitchFamily="18" charset="0"/>
              </a:defRPr>
            </a:lvl9pPr>
          </a:lstStyle>
          <a:p>
            <a:pPr>
              <a:spcBef>
                <a:spcPct val="0"/>
              </a:spcBef>
            </a:pPr>
            <a:fld id="{626C6E31-8042-48F6-80C6-286D10CBF240}" type="slidenum">
              <a:rPr lang="en-US" altLang="en-US" smtClean="0"/>
              <a:pPr>
                <a:spcBef>
                  <a:spcPct val="0"/>
                </a:spcBef>
              </a:pPr>
              <a:t>23</a:t>
            </a:fld>
            <a:endParaRPr lang="en-US" alt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Identifying the people or groups of people in your community who are most affected by or involved in problems related to</a:t>
            </a:r>
            <a:r>
              <a:rPr lang="en-US" baseline="0" dirty="0" smtClean="0"/>
              <a:t> </a:t>
            </a:r>
            <a:r>
              <a:rPr lang="en-US" dirty="0" smtClean="0"/>
              <a:t>information or service use</a:t>
            </a:r>
          </a:p>
          <a:p>
            <a:endParaRPr lang="en-US" dirty="0" smtClean="0"/>
          </a:p>
          <a:p>
            <a:r>
              <a:rPr lang="en-US" dirty="0" smtClean="0"/>
              <a:t>Assessing individual and community needs and aspirations</a:t>
            </a:r>
          </a:p>
          <a:p>
            <a:endParaRPr lang="en-US" dirty="0" smtClean="0"/>
          </a:p>
          <a:p>
            <a:r>
              <a:rPr lang="en-US" dirty="0" smtClean="0"/>
              <a:t>Identifying the factors (individual, physical, socio-environmental) that create barriers to information or service use</a:t>
            </a:r>
          </a:p>
          <a:p>
            <a:endParaRPr lang="en-US" dirty="0" smtClean="0"/>
          </a:p>
          <a:p>
            <a:r>
              <a:rPr lang="en-US" dirty="0" smtClean="0"/>
              <a:t>Identifying the level of resources and the community readiness to address the needs</a:t>
            </a:r>
          </a:p>
          <a:p>
            <a:endParaRPr lang="en-US" dirty="0" smtClean="0"/>
          </a:p>
          <a:p>
            <a:r>
              <a:rPr lang="en-US" dirty="0" smtClean="0"/>
              <a:t>Obtaining data that can support the need for your project and provide a baseline description of the community that will allow you to monitor your progress.</a:t>
            </a:r>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24</a:t>
            </a:fld>
            <a:endParaRPr lang="en-US" dirty="0"/>
          </a:p>
        </p:txBody>
      </p:sp>
    </p:spTree>
    <p:extLst>
      <p:ext uri="{BB962C8B-B14F-4D97-AF65-F5344CB8AC3E}">
        <p14:creationId xmlns:p14="http://schemas.microsoft.com/office/powerpoint/2010/main" val="32709479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Step 1 - </a:t>
            </a:r>
            <a:r>
              <a:rPr lang="en-US" i="1" dirty="0" smtClean="0"/>
              <a:t>Get organized</a:t>
            </a:r>
            <a:r>
              <a:rPr lang="en-US" dirty="0" smtClean="0"/>
              <a:t>: In this phase, you identify the boundaries of your target community, find a team of advisors to guide the community assessment project, and determine the scope needed for a community assessment. With the help of your team of advisors, you take an inventory of what you already know, and identify the additional information needed, and put together a data collection plan.</a:t>
            </a:r>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25</a:t>
            </a:fld>
            <a:endParaRPr lang="en-US" dirty="0"/>
          </a:p>
        </p:txBody>
      </p:sp>
    </p:spTree>
    <p:extLst>
      <p:ext uri="{BB962C8B-B14F-4D97-AF65-F5344CB8AC3E}">
        <p14:creationId xmlns:p14="http://schemas.microsoft.com/office/powerpoint/2010/main" val="32709479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Step 2 - </a:t>
            </a:r>
            <a:r>
              <a:rPr lang="en-US" i="1" dirty="0" smtClean="0"/>
              <a:t>Gather information</a:t>
            </a:r>
            <a:r>
              <a:rPr lang="en-US" dirty="0" smtClean="0"/>
              <a:t>: Once organized, you collect data identified in Step 1 as necessary to gaining a full understanding of the community.</a:t>
            </a:r>
          </a:p>
          <a:p>
            <a:endParaRPr lang="en-US" dirty="0" smtClean="0"/>
          </a:p>
          <a:p>
            <a:r>
              <a:rPr lang="en-US" sz="1400" b="1" dirty="0" smtClean="0"/>
              <a:t>Interviews and Focus Groups </a:t>
            </a:r>
          </a:p>
          <a:p>
            <a:r>
              <a:rPr lang="en-US" dirty="0" smtClean="0"/>
              <a:t>Engaging with people in your community through interviews or focus groups builds relationships by communicating to community members that you value their opinions and insights. It’s an opportunity to get to know people personally and to hear more nuance around what they aspire to for themselves, their families and the community. </a:t>
            </a:r>
          </a:p>
          <a:p>
            <a:r>
              <a:rPr lang="en-US" dirty="0" smtClean="0"/>
              <a:t> </a:t>
            </a:r>
          </a:p>
          <a:p>
            <a:r>
              <a:rPr lang="en-US" b="1" dirty="0" smtClean="0"/>
              <a:t>Stakeholder meetings/group interviews </a:t>
            </a:r>
            <a:r>
              <a:rPr lang="en-US" dirty="0" smtClean="0"/>
              <a:t>bring groups of people together to discuss community issues. They are usually guided by a structure of pre-determined questions to elicit insights. Groups might consist of key gatekeepers or decision-makers in your community, or they might be an assembly of “ordinary citizens.” Tailor the interview questions or meeting agenda to the topic and the individuals involved. </a:t>
            </a:r>
          </a:p>
          <a:p>
            <a:endParaRPr lang="en-US" dirty="0" smtClean="0"/>
          </a:p>
          <a:p>
            <a:r>
              <a:rPr lang="en-US" b="1" dirty="0" smtClean="0"/>
              <a:t>Topical focus groups </a:t>
            </a:r>
            <a:r>
              <a:rPr lang="en-US" dirty="0" smtClean="0"/>
              <a:t>are more targeted than group interviews in that they gather small groups of key individuals who could contribute to activating, programming, designing or reaching out to the people you want to attract to your library space. For example, the library might conduct focus groups with teens to inform the design and programming for a teen active learning space</a:t>
            </a:r>
          </a:p>
          <a:p>
            <a:endParaRPr lang="en-US" dirty="0" smtClean="0"/>
          </a:p>
          <a:p>
            <a:r>
              <a:rPr lang="en-US" b="1" dirty="0" smtClean="0"/>
              <a:t>Intercept Surveys </a:t>
            </a:r>
            <a:r>
              <a:rPr lang="en-US" dirty="0" smtClean="0"/>
              <a:t>are questionnaires that are administered verbally, in person and are designed to get the perspectives of individuals in the community. You could approach a variety of community members or you could target individuals from a specific audience you want to work with. These “verbal surveys” are best conducted in the context and environment in which these individuals live, work or play. So, get out of the library and go to playfields, shopping centers, churches, etc. </a:t>
            </a:r>
          </a:p>
          <a:p>
            <a:endParaRPr lang="en-US" dirty="0" smtClean="0"/>
          </a:p>
          <a:p>
            <a:r>
              <a:rPr lang="en-US" b="1" dirty="0" smtClean="0"/>
              <a:t>Happy hour brainstorming </a:t>
            </a:r>
            <a:r>
              <a:rPr lang="en-US" dirty="0" smtClean="0"/>
              <a:t>is a more casual approach to eliciting insights from groups of people. Provide a welcoming space for the event, including food and drink, if appropriate; make it a party. Have one-on-one conversations with people. Encourage personal stories and anecdotes by leading with something like, “tell me about a time when…” </a:t>
            </a:r>
          </a:p>
          <a:p>
            <a:endParaRPr lang="en-US" dirty="0" smtClean="0"/>
          </a:p>
          <a:p>
            <a:endParaRPr lang="en-US" dirty="0" smtClean="0"/>
          </a:p>
          <a:p>
            <a:r>
              <a:rPr lang="en-US" dirty="0" smtClean="0"/>
              <a:t> </a:t>
            </a:r>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26</a:t>
            </a:fld>
            <a:endParaRPr lang="en-US" dirty="0"/>
          </a:p>
        </p:txBody>
      </p:sp>
    </p:spTree>
    <p:extLst>
      <p:ext uri="{BB962C8B-B14F-4D97-AF65-F5344CB8AC3E}">
        <p14:creationId xmlns:p14="http://schemas.microsoft.com/office/powerpoint/2010/main" val="32709479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Step 3 - </a:t>
            </a:r>
            <a:r>
              <a:rPr lang="en-US" sz="1200" i="1" kern="1200" dirty="0" smtClean="0">
                <a:solidFill>
                  <a:schemeClr val="tx1"/>
                </a:solidFill>
                <a:effectLst/>
                <a:latin typeface="+mn-lt"/>
                <a:ea typeface="+mn-ea"/>
                <a:cs typeface="+mn-cs"/>
              </a:rPr>
              <a:t>Assemble, interpret, and act</a:t>
            </a:r>
            <a:r>
              <a:rPr lang="en-US" sz="1200" kern="1200" dirty="0" smtClean="0">
                <a:solidFill>
                  <a:schemeClr val="tx1"/>
                </a:solidFill>
                <a:effectLst/>
                <a:latin typeface="+mn-lt"/>
                <a:ea typeface="+mn-ea"/>
                <a:cs typeface="+mn-cs"/>
              </a:rPr>
              <a:t>: At this stage, you compile your information and decide whether to move forward with outreach in your target community. If you believe you can effectively work with a community and have a positive impact on members' information or service use, you will then build a project plan (described in </a:t>
            </a:r>
            <a:r>
              <a:rPr lang="en-US" sz="1200" i="1" kern="1200" dirty="0" smtClean="0">
                <a:solidFill>
                  <a:schemeClr val="tx1"/>
                </a:solidFill>
                <a:effectLst/>
                <a:latin typeface="+mn-lt"/>
                <a:ea typeface="+mn-ea"/>
                <a:cs typeface="+mn-cs"/>
              </a:rPr>
              <a:t>Booklet 2 Planning Outcomes-Based Outreach Projects</a:t>
            </a:r>
            <a:r>
              <a:rPr lang="en-US" sz="1200" kern="1200" dirty="0" smtClean="0">
                <a:solidFill>
                  <a:schemeClr val="tx1"/>
                </a:solidFill>
                <a:effectLst/>
                <a:latin typeface="+mn-lt"/>
                <a:ea typeface="+mn-ea"/>
                <a:cs typeface="+mn-cs"/>
              </a:rPr>
              <a:t> </a:t>
            </a:r>
            <a:r>
              <a:rPr lang="en-US" sz="1200" u="sng" kern="1200" dirty="0" smtClean="0">
                <a:solidFill>
                  <a:schemeClr val="tx1"/>
                </a:solidFill>
                <a:effectLst/>
                <a:latin typeface="+mn-lt"/>
                <a:ea typeface="+mn-ea"/>
                <a:cs typeface="+mn-cs"/>
                <a:hlinkClick r:id="rId3"/>
              </a:rPr>
              <a:t>[18]</a:t>
            </a:r>
            <a:r>
              <a:rPr lang="en-US" sz="1200" kern="1200" dirty="0" smtClean="0">
                <a:solidFill>
                  <a:schemeClr val="tx1"/>
                </a:solidFill>
                <a:effectLst/>
                <a:latin typeface="+mn-lt"/>
                <a:ea typeface="+mn-ea"/>
                <a:cs typeface="+mn-cs"/>
              </a:rPr>
              <a:t> of this series) using your community assessment findings as your foundation.</a:t>
            </a:r>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27</a:t>
            </a:fld>
            <a:endParaRPr lang="en-US" dirty="0"/>
          </a:p>
        </p:txBody>
      </p:sp>
    </p:spTree>
    <p:extLst>
      <p:ext uri="{BB962C8B-B14F-4D97-AF65-F5344CB8AC3E}">
        <p14:creationId xmlns:p14="http://schemas.microsoft.com/office/powerpoint/2010/main" val="32709479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28</a:t>
            </a:fld>
            <a:endParaRPr lang="en-US" dirty="0"/>
          </a:p>
        </p:txBody>
      </p:sp>
    </p:spTree>
    <p:extLst>
      <p:ext uri="{BB962C8B-B14F-4D97-AF65-F5344CB8AC3E}">
        <p14:creationId xmlns:p14="http://schemas.microsoft.com/office/powerpoint/2010/main" val="7896401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29</a:t>
            </a:fld>
            <a:endParaRPr lang="en-US" dirty="0"/>
          </a:p>
        </p:txBody>
      </p:sp>
    </p:spTree>
    <p:extLst>
      <p:ext uri="{BB962C8B-B14F-4D97-AF65-F5344CB8AC3E}">
        <p14:creationId xmlns:p14="http://schemas.microsoft.com/office/powerpoint/2010/main" val="14513806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is Outreach?</a:t>
            </a:r>
          </a:p>
          <a:p>
            <a:endParaRPr lang="en-US" dirty="0" smtClean="0"/>
          </a:p>
        </p:txBody>
      </p:sp>
      <p:sp>
        <p:nvSpPr>
          <p:cNvPr id="4" name="Slide Number Placeholder 3"/>
          <p:cNvSpPr>
            <a:spLocks noGrp="1"/>
          </p:cNvSpPr>
          <p:nvPr>
            <p:ph type="sldNum" sz="quarter" idx="10"/>
          </p:nvPr>
        </p:nvSpPr>
        <p:spPr/>
        <p:txBody>
          <a:bodyPr/>
          <a:lstStyle/>
          <a:p>
            <a:fld id="{4584CBFD-3B91-AE4E-A1CE-3FFAFFC31D45}" type="slidenum">
              <a:rPr lang="en-US" smtClean="0"/>
              <a:t>3</a:t>
            </a:fld>
            <a:endParaRPr lang="en-US" dirty="0"/>
          </a:p>
        </p:txBody>
      </p:sp>
    </p:spTree>
    <p:extLst>
      <p:ext uri="{BB962C8B-B14F-4D97-AF65-F5344CB8AC3E}">
        <p14:creationId xmlns:p14="http://schemas.microsoft.com/office/powerpoint/2010/main" val="41061595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Once you’ve had a chance to review your community information/service needs, where do you even begin? You will need to develop a plan. It is often helpful to identify, your target population, the type of outreach that you want to do (provision of resources or a full fledged program) and then determine what resources you already have available to continue with this plan. It is also helpful to think about the various resources that you can refer individuals to, a staff member who is an excellent public speaker, or a connection to a local agency that can provide a program on a given topic. </a:t>
            </a:r>
          </a:p>
          <a:p>
            <a:r>
              <a:rPr lang="en-US" sz="1200" kern="1200" dirty="0" smtClean="0">
                <a:solidFill>
                  <a:schemeClr val="tx1"/>
                </a:solidFill>
                <a:effectLst/>
                <a:latin typeface="+mn-lt"/>
                <a:ea typeface="+mn-ea"/>
                <a:cs typeface="+mn-cs"/>
              </a:rPr>
              <a:t>Remember, outreach does not mean that you have to provide a one hour program with a speaker and activities. Think about your library/organization and what a manageable and meaningful outreach activity might look like based on your staff, physical space and other factors.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4CBFD-3B91-AE4E-A1CE-3FFAFFC31D45}" type="slidenum">
              <a:rPr lang="en-US" smtClean="0"/>
              <a:t>30</a:t>
            </a:fld>
            <a:endParaRPr lang="en-US" dirty="0"/>
          </a:p>
        </p:txBody>
      </p:sp>
    </p:spTree>
    <p:extLst>
      <p:ext uri="{BB962C8B-B14F-4D97-AF65-F5344CB8AC3E}">
        <p14:creationId xmlns:p14="http://schemas.microsoft.com/office/powerpoint/2010/main" val="12597346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31</a:t>
            </a:fld>
            <a:endParaRPr lang="en-US" dirty="0"/>
          </a:p>
        </p:txBody>
      </p:sp>
    </p:spTree>
    <p:extLst>
      <p:ext uri="{BB962C8B-B14F-4D97-AF65-F5344CB8AC3E}">
        <p14:creationId xmlns:p14="http://schemas.microsoft.com/office/powerpoint/2010/main" val="29325465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57066" indent="-291179" eaLnBrk="0" hangingPunct="0">
              <a:spcBef>
                <a:spcPct val="30000"/>
              </a:spcBef>
              <a:defRPr sz="1200">
                <a:solidFill>
                  <a:schemeClr val="tx1"/>
                </a:solidFill>
                <a:latin typeface="Times New Roman" pitchFamily="18" charset="0"/>
              </a:defRPr>
            </a:lvl2pPr>
            <a:lvl3pPr marL="1164717" indent="-232943" eaLnBrk="0" hangingPunct="0">
              <a:spcBef>
                <a:spcPct val="30000"/>
              </a:spcBef>
              <a:defRPr sz="1200">
                <a:solidFill>
                  <a:schemeClr val="tx1"/>
                </a:solidFill>
                <a:latin typeface="Times New Roman" pitchFamily="18" charset="0"/>
              </a:defRPr>
            </a:lvl3pPr>
            <a:lvl4pPr marL="1630604" indent="-232943" eaLnBrk="0" hangingPunct="0">
              <a:spcBef>
                <a:spcPct val="30000"/>
              </a:spcBef>
              <a:defRPr sz="1200">
                <a:solidFill>
                  <a:schemeClr val="tx1"/>
                </a:solidFill>
                <a:latin typeface="Times New Roman" pitchFamily="18" charset="0"/>
              </a:defRPr>
            </a:lvl4pPr>
            <a:lvl5pPr marL="2096491" indent="-232943" eaLnBrk="0" hangingPunct="0">
              <a:spcBef>
                <a:spcPct val="30000"/>
              </a:spcBef>
              <a:defRPr sz="1200">
                <a:solidFill>
                  <a:schemeClr val="tx1"/>
                </a:solidFill>
                <a:latin typeface="Times New Roman" pitchFamily="18" charset="0"/>
              </a:defRPr>
            </a:lvl5pPr>
            <a:lvl6pPr marL="2562377" indent="-232943" eaLnBrk="0" fontAlgn="base" hangingPunct="0">
              <a:spcBef>
                <a:spcPct val="30000"/>
              </a:spcBef>
              <a:spcAft>
                <a:spcPct val="0"/>
              </a:spcAft>
              <a:defRPr sz="1200">
                <a:solidFill>
                  <a:schemeClr val="tx1"/>
                </a:solidFill>
                <a:latin typeface="Times New Roman" pitchFamily="18" charset="0"/>
              </a:defRPr>
            </a:lvl6pPr>
            <a:lvl7pPr marL="3028264" indent="-232943" eaLnBrk="0" fontAlgn="base" hangingPunct="0">
              <a:spcBef>
                <a:spcPct val="30000"/>
              </a:spcBef>
              <a:spcAft>
                <a:spcPct val="0"/>
              </a:spcAft>
              <a:defRPr sz="1200">
                <a:solidFill>
                  <a:schemeClr val="tx1"/>
                </a:solidFill>
                <a:latin typeface="Times New Roman" pitchFamily="18" charset="0"/>
              </a:defRPr>
            </a:lvl7pPr>
            <a:lvl8pPr marL="3494151" indent="-232943" eaLnBrk="0" fontAlgn="base" hangingPunct="0">
              <a:spcBef>
                <a:spcPct val="30000"/>
              </a:spcBef>
              <a:spcAft>
                <a:spcPct val="0"/>
              </a:spcAft>
              <a:defRPr sz="1200">
                <a:solidFill>
                  <a:schemeClr val="tx1"/>
                </a:solidFill>
                <a:latin typeface="Times New Roman" pitchFamily="18" charset="0"/>
              </a:defRPr>
            </a:lvl8pPr>
            <a:lvl9pPr marL="3960038" indent="-232943"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0DCD91C1-7BD2-4D55-9F03-126F8FA1EB38}" type="slidenum">
              <a:rPr lang="en-US" altLang="en-US" smtClean="0"/>
              <a:pPr eaLnBrk="1" hangingPunct="1">
                <a:spcBef>
                  <a:spcPct val="0"/>
                </a:spcBef>
              </a:pPr>
              <a:t>32</a:t>
            </a:fld>
            <a:endParaRPr lang="en-US" altLang="en-US" dirty="0" smtClean="0"/>
          </a:p>
        </p:txBody>
      </p:sp>
      <p:sp>
        <p:nvSpPr>
          <p:cNvPr id="47107" name="Rectangle 2"/>
          <p:cNvSpPr>
            <a:spLocks noGrp="1" noRot="1" noChangeAspect="1" noChangeArrowheads="1" noTextEdit="1"/>
          </p:cNvSpPr>
          <p:nvPr>
            <p:ph type="sldImg"/>
          </p:nvPr>
        </p:nvSpPr>
        <p:spPr>
          <a:solidFill>
            <a:srgbClr val="FFFFFF"/>
          </a:solidFill>
          <a:ln/>
        </p:spPr>
      </p:sp>
      <p:sp>
        <p:nvSpPr>
          <p:cNvPr id="47108" name="Rectangle 3"/>
          <p:cNvSpPr>
            <a:spLocks noGrp="1" noChangeArrowheads="1"/>
          </p:cNvSpPr>
          <p:nvPr>
            <p:ph type="body" idx="1"/>
          </p:nvPr>
        </p:nvSpPr>
        <p:spPr>
          <a:xfrm>
            <a:off x="701040" y="4415790"/>
            <a:ext cx="5608320" cy="4183380"/>
          </a:xfrm>
          <a:solidFill>
            <a:srgbClr val="FFFFFF"/>
          </a:solidFill>
          <a:ln>
            <a:solidFill>
              <a:srgbClr val="000000"/>
            </a:solidFill>
          </a:ln>
        </p:spPr>
        <p:txBody>
          <a:bodyPr/>
          <a:lstStyle/>
          <a:p>
            <a:pPr eaLnBrk="1" hangingPunct="1"/>
            <a:r>
              <a:rPr lang="en-US" altLang="en-US" dirty="0" smtClean="0">
                <a:latin typeface="Times New Roman" pitchFamily="18" charset="0"/>
              </a:rPr>
              <a:t>The logic model is designed to help you link your resources and activities to your outcomes.</a:t>
            </a:r>
          </a:p>
          <a:p>
            <a:pPr eaLnBrk="1" hangingPunct="1"/>
            <a:endParaRPr lang="en-US" altLang="en-US" dirty="0" smtClean="0">
              <a:latin typeface="Times New Roman" pitchFamily="18" charset="0"/>
            </a:endParaRPr>
          </a:p>
          <a:p>
            <a:pPr eaLnBrk="1" hangingPunct="1"/>
            <a:r>
              <a:rPr lang="en-US" altLang="en-US" dirty="0" smtClean="0">
                <a:latin typeface="Times New Roman" pitchFamily="18" charset="0"/>
              </a:rPr>
              <a:t>Work backwards</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57066" indent="-291179" eaLnBrk="0" hangingPunct="0">
              <a:spcBef>
                <a:spcPct val="30000"/>
              </a:spcBef>
              <a:defRPr sz="1200">
                <a:solidFill>
                  <a:schemeClr val="tx1"/>
                </a:solidFill>
                <a:latin typeface="Times New Roman" pitchFamily="18" charset="0"/>
              </a:defRPr>
            </a:lvl2pPr>
            <a:lvl3pPr marL="1164717" indent="-232943" eaLnBrk="0" hangingPunct="0">
              <a:spcBef>
                <a:spcPct val="30000"/>
              </a:spcBef>
              <a:defRPr sz="1200">
                <a:solidFill>
                  <a:schemeClr val="tx1"/>
                </a:solidFill>
                <a:latin typeface="Times New Roman" pitchFamily="18" charset="0"/>
              </a:defRPr>
            </a:lvl3pPr>
            <a:lvl4pPr marL="1630604" indent="-232943" eaLnBrk="0" hangingPunct="0">
              <a:spcBef>
                <a:spcPct val="30000"/>
              </a:spcBef>
              <a:defRPr sz="1200">
                <a:solidFill>
                  <a:schemeClr val="tx1"/>
                </a:solidFill>
                <a:latin typeface="Times New Roman" pitchFamily="18" charset="0"/>
              </a:defRPr>
            </a:lvl4pPr>
            <a:lvl5pPr marL="2096491" indent="-232943" eaLnBrk="0" hangingPunct="0">
              <a:spcBef>
                <a:spcPct val="30000"/>
              </a:spcBef>
              <a:defRPr sz="1200">
                <a:solidFill>
                  <a:schemeClr val="tx1"/>
                </a:solidFill>
                <a:latin typeface="Times New Roman" pitchFamily="18" charset="0"/>
              </a:defRPr>
            </a:lvl5pPr>
            <a:lvl6pPr marL="2562377" indent="-232943" eaLnBrk="0" fontAlgn="base" hangingPunct="0">
              <a:spcBef>
                <a:spcPct val="30000"/>
              </a:spcBef>
              <a:spcAft>
                <a:spcPct val="0"/>
              </a:spcAft>
              <a:defRPr sz="1200">
                <a:solidFill>
                  <a:schemeClr val="tx1"/>
                </a:solidFill>
                <a:latin typeface="Times New Roman" pitchFamily="18" charset="0"/>
              </a:defRPr>
            </a:lvl6pPr>
            <a:lvl7pPr marL="3028264" indent="-232943" eaLnBrk="0" fontAlgn="base" hangingPunct="0">
              <a:spcBef>
                <a:spcPct val="30000"/>
              </a:spcBef>
              <a:spcAft>
                <a:spcPct val="0"/>
              </a:spcAft>
              <a:defRPr sz="1200">
                <a:solidFill>
                  <a:schemeClr val="tx1"/>
                </a:solidFill>
                <a:latin typeface="Times New Roman" pitchFamily="18" charset="0"/>
              </a:defRPr>
            </a:lvl7pPr>
            <a:lvl8pPr marL="3494151" indent="-232943" eaLnBrk="0" fontAlgn="base" hangingPunct="0">
              <a:spcBef>
                <a:spcPct val="30000"/>
              </a:spcBef>
              <a:spcAft>
                <a:spcPct val="0"/>
              </a:spcAft>
              <a:defRPr sz="1200">
                <a:solidFill>
                  <a:schemeClr val="tx1"/>
                </a:solidFill>
                <a:latin typeface="Times New Roman" pitchFamily="18" charset="0"/>
              </a:defRPr>
            </a:lvl8pPr>
            <a:lvl9pPr marL="3960038" indent="-232943"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E0210783-C57E-46D1-A538-1DF308C912A8}" type="slidenum">
              <a:rPr lang="en-US" altLang="en-US" smtClean="0"/>
              <a:pPr eaLnBrk="1" hangingPunct="1">
                <a:spcBef>
                  <a:spcPct val="0"/>
                </a:spcBef>
              </a:pPr>
              <a:t>33</a:t>
            </a:fld>
            <a:endParaRPr lang="en-US" altLang="en-US" dirty="0" smtClean="0"/>
          </a:p>
        </p:txBody>
      </p:sp>
      <p:sp>
        <p:nvSpPr>
          <p:cNvPr id="48131" name="Rectangle 2"/>
          <p:cNvSpPr>
            <a:spLocks noGrp="1" noRot="1" noChangeAspect="1" noChangeArrowheads="1" noTextEdit="1"/>
          </p:cNvSpPr>
          <p:nvPr>
            <p:ph type="sldImg"/>
          </p:nvPr>
        </p:nvSpPr>
        <p:spPr>
          <a:solidFill>
            <a:srgbClr val="FFFFFF"/>
          </a:solidFill>
          <a:ln/>
        </p:spPr>
      </p:sp>
      <p:sp>
        <p:nvSpPr>
          <p:cNvPr id="48132" name="Rectangle 3"/>
          <p:cNvSpPr>
            <a:spLocks noGrp="1" noChangeArrowheads="1"/>
          </p:cNvSpPr>
          <p:nvPr>
            <p:ph type="body" idx="1"/>
          </p:nvPr>
        </p:nvSpPr>
        <p:spPr>
          <a:solidFill>
            <a:srgbClr val="FFFFFF"/>
          </a:solidFill>
          <a:ln>
            <a:solidFill>
              <a:srgbClr val="000000"/>
            </a:solidFill>
          </a:ln>
        </p:spPr>
        <p:txBody>
          <a:bodyPr/>
          <a:lstStyle/>
          <a:p>
            <a:r>
              <a:rPr lang="en-US" sz="1200" kern="1200" dirty="0" smtClean="0">
                <a:solidFill>
                  <a:schemeClr val="tx1"/>
                </a:solidFill>
                <a:effectLst/>
                <a:latin typeface="+mn-lt"/>
                <a:ea typeface="+mn-ea"/>
                <a:cs typeface="+mn-cs"/>
              </a:rPr>
              <a:t>As complicated as logic models may sound, they can be easy to use and very helpful from program idea to evaluation. Think of the inputs as the resources that will be used to support the activity or program you wish to conduct. </a:t>
            </a:r>
          </a:p>
          <a:p>
            <a:r>
              <a:rPr lang="en-US" sz="1200" kern="1200" dirty="0" smtClean="0">
                <a:solidFill>
                  <a:schemeClr val="tx1"/>
                </a:solidFill>
                <a:effectLst/>
                <a:latin typeface="+mn-lt"/>
                <a:ea typeface="+mn-ea"/>
                <a:cs typeface="+mn-cs"/>
              </a:rPr>
              <a:t>The activities are the main things the project will do/provide. </a:t>
            </a:r>
          </a:p>
          <a:p>
            <a:r>
              <a:rPr lang="en-US" sz="1200" kern="1200" dirty="0" smtClean="0">
                <a:solidFill>
                  <a:schemeClr val="tx1"/>
                </a:solidFill>
                <a:effectLst/>
                <a:latin typeface="+mn-lt"/>
                <a:ea typeface="+mn-ea"/>
                <a:cs typeface="+mn-cs"/>
              </a:rPr>
              <a:t>Finally outcomes are the how many and what sort of observable/tangible results will be achieved? </a:t>
            </a:r>
            <a:endParaRPr lang="en-US" altLang="en-US" dirty="0" smtClean="0">
              <a:latin typeface="Times New Roman" pitchFamily="18"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kern="1200" dirty="0" smtClean="0">
                <a:solidFill>
                  <a:schemeClr val="tx1"/>
                </a:solidFill>
                <a:effectLst/>
                <a:latin typeface="+mn-lt"/>
                <a:ea typeface="+mn-ea"/>
                <a:cs typeface="+mn-cs"/>
              </a:rPr>
              <a:t>The short term focuses on what will occur as a direct result of the activity (such as changes in knowledge, skills or attitudes). </a:t>
            </a:r>
          </a:p>
          <a:p>
            <a:r>
              <a:rPr lang="en-US" sz="1200" kern="1200" dirty="0" smtClean="0">
                <a:solidFill>
                  <a:schemeClr val="tx1"/>
                </a:solidFill>
                <a:effectLst/>
                <a:latin typeface="+mn-lt"/>
                <a:ea typeface="+mn-ea"/>
                <a:cs typeface="+mn-cs"/>
              </a:rPr>
              <a:t>Don’t forget about assumptions and external factors:</a:t>
            </a:r>
          </a:p>
          <a:p>
            <a:r>
              <a:rPr lang="en-US" sz="1200" kern="1200" dirty="0" smtClean="0">
                <a:solidFill>
                  <a:schemeClr val="tx1"/>
                </a:solidFill>
                <a:effectLst/>
                <a:latin typeface="+mn-lt"/>
                <a:ea typeface="+mn-ea"/>
                <a:cs typeface="+mn-cs"/>
              </a:rPr>
              <a:t>The assumptions are the beliefs about the environment and community. External factors include the positive and negative influences, the culture, economics, politics and demographics of the community. Both assumptions and external factors should be confirmed before implementing the program.</a:t>
            </a:r>
          </a:p>
          <a:p>
            <a:endParaRPr lang="en-US" sz="1200" kern="1200" dirty="0" smtClean="0">
              <a:solidFill>
                <a:schemeClr val="tx1"/>
              </a:solidFill>
              <a:effectLst/>
              <a:latin typeface="+mn-lt"/>
              <a:ea typeface="+mn-ea"/>
              <a:cs typeface="+mn-cs"/>
            </a:endParaRPr>
          </a:p>
          <a:p>
            <a:endParaRPr lang="en-US" altLang="en-US" dirty="0" smtClean="0">
              <a:latin typeface="Times New Roman" pitchFamily="18" charset="0"/>
            </a:endParaRPr>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57066" indent="-291179" eaLnBrk="0" hangingPunct="0">
              <a:spcBef>
                <a:spcPct val="30000"/>
              </a:spcBef>
              <a:defRPr sz="1200">
                <a:solidFill>
                  <a:schemeClr val="tx1"/>
                </a:solidFill>
                <a:latin typeface="Times New Roman" pitchFamily="18" charset="0"/>
              </a:defRPr>
            </a:lvl2pPr>
            <a:lvl3pPr marL="1164717" indent="-232943" eaLnBrk="0" hangingPunct="0">
              <a:spcBef>
                <a:spcPct val="30000"/>
              </a:spcBef>
              <a:defRPr sz="1200">
                <a:solidFill>
                  <a:schemeClr val="tx1"/>
                </a:solidFill>
                <a:latin typeface="Times New Roman" pitchFamily="18" charset="0"/>
              </a:defRPr>
            </a:lvl3pPr>
            <a:lvl4pPr marL="1630604" indent="-232943" eaLnBrk="0" hangingPunct="0">
              <a:spcBef>
                <a:spcPct val="30000"/>
              </a:spcBef>
              <a:defRPr sz="1200">
                <a:solidFill>
                  <a:schemeClr val="tx1"/>
                </a:solidFill>
                <a:latin typeface="Times New Roman" pitchFamily="18" charset="0"/>
              </a:defRPr>
            </a:lvl4pPr>
            <a:lvl5pPr marL="2096491" indent="-232943" eaLnBrk="0" hangingPunct="0">
              <a:spcBef>
                <a:spcPct val="30000"/>
              </a:spcBef>
              <a:defRPr sz="1200">
                <a:solidFill>
                  <a:schemeClr val="tx1"/>
                </a:solidFill>
                <a:latin typeface="Times New Roman" pitchFamily="18" charset="0"/>
              </a:defRPr>
            </a:lvl5pPr>
            <a:lvl6pPr marL="2562377" indent="-232943" eaLnBrk="0" fontAlgn="base" hangingPunct="0">
              <a:spcBef>
                <a:spcPct val="30000"/>
              </a:spcBef>
              <a:spcAft>
                <a:spcPct val="0"/>
              </a:spcAft>
              <a:defRPr sz="1200">
                <a:solidFill>
                  <a:schemeClr val="tx1"/>
                </a:solidFill>
                <a:latin typeface="Times New Roman" pitchFamily="18" charset="0"/>
              </a:defRPr>
            </a:lvl6pPr>
            <a:lvl7pPr marL="3028264" indent="-232943" eaLnBrk="0" fontAlgn="base" hangingPunct="0">
              <a:spcBef>
                <a:spcPct val="30000"/>
              </a:spcBef>
              <a:spcAft>
                <a:spcPct val="0"/>
              </a:spcAft>
              <a:defRPr sz="1200">
                <a:solidFill>
                  <a:schemeClr val="tx1"/>
                </a:solidFill>
                <a:latin typeface="Times New Roman" pitchFamily="18" charset="0"/>
              </a:defRPr>
            </a:lvl7pPr>
            <a:lvl8pPr marL="3494151" indent="-232943" eaLnBrk="0" fontAlgn="base" hangingPunct="0">
              <a:spcBef>
                <a:spcPct val="30000"/>
              </a:spcBef>
              <a:spcAft>
                <a:spcPct val="0"/>
              </a:spcAft>
              <a:defRPr sz="1200">
                <a:solidFill>
                  <a:schemeClr val="tx1"/>
                </a:solidFill>
                <a:latin typeface="Times New Roman" pitchFamily="18" charset="0"/>
              </a:defRPr>
            </a:lvl8pPr>
            <a:lvl9pPr marL="3960038" indent="-232943"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6DB3461A-2E05-415F-B70D-2A06F829B3FB}" type="slidenum">
              <a:rPr lang="en-US" altLang="en-US" smtClean="0"/>
              <a:pPr eaLnBrk="1" hangingPunct="1">
                <a:spcBef>
                  <a:spcPct val="0"/>
                </a:spcBef>
              </a:pPr>
              <a:t>34</a:t>
            </a:fld>
            <a:endParaRPr lang="en-US" altLang="en-US"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Logic models don’t have to be scary</a:t>
            </a:r>
            <a:r>
              <a:rPr lang="en-US" sz="1200" kern="1200" baseline="0" dirty="0" smtClean="0">
                <a:solidFill>
                  <a:schemeClr val="tx1"/>
                </a:solidFill>
                <a:effectLst/>
                <a:latin typeface="+mn-lt"/>
                <a:ea typeface="+mn-ea"/>
                <a:cs typeface="+mn-cs"/>
              </a:rPr>
              <a:t> or complex ….</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Here is an example of a logic model for a child’s birthday party.   This is a fun way to show how logic models can be useful and don’t always have to be daunting. </a:t>
            </a:r>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35</a:t>
            </a:fld>
            <a:endParaRPr lang="en-US" dirty="0"/>
          </a:p>
        </p:txBody>
      </p:sp>
    </p:spTree>
    <p:extLst>
      <p:ext uri="{BB962C8B-B14F-4D97-AF65-F5344CB8AC3E}">
        <p14:creationId xmlns:p14="http://schemas.microsoft.com/office/powerpoint/2010/main" val="1900338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Engage Stakeholders </a:t>
            </a:r>
          </a:p>
          <a:p>
            <a:r>
              <a:rPr lang="en-US" sz="1200" b="0" i="0" u="none" strike="noStrike" kern="1200" baseline="0" dirty="0" smtClean="0">
                <a:solidFill>
                  <a:schemeClr val="tx1"/>
                </a:solidFill>
                <a:latin typeface="+mn-lt"/>
                <a:ea typeface="+mn-ea"/>
                <a:cs typeface="+mn-cs"/>
              </a:rPr>
              <a:t>Stakeholders are people or organizations invested in the program, interested in the results of the evaluation, and/or with a stake in what will be done with the results of the evaluation. Representing their needs and interests throughout the process is fundamental to good program evaluation.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Key stakeholders for evaluations of programs fall into three major groups: </a:t>
            </a:r>
          </a:p>
          <a:p>
            <a:r>
              <a:rPr lang="en-US" sz="1200" b="0" i="0" u="none" strike="noStrike" kern="1200" baseline="0" dirty="0" smtClean="0">
                <a:solidFill>
                  <a:schemeClr val="tx1"/>
                </a:solidFill>
                <a:latin typeface="+mn-lt"/>
                <a:ea typeface="+mn-ea"/>
                <a:cs typeface="+mn-cs"/>
              </a:rPr>
              <a:t> Those involved in </a:t>
            </a:r>
            <a:r>
              <a:rPr lang="en-US" sz="1200" b="0" i="1" u="none" strike="noStrike" kern="1200" baseline="0" dirty="0" smtClean="0">
                <a:solidFill>
                  <a:schemeClr val="tx1"/>
                </a:solidFill>
                <a:latin typeface="+mn-lt"/>
                <a:ea typeface="+mn-ea"/>
                <a:cs typeface="+mn-cs"/>
              </a:rPr>
              <a:t>program operations</a:t>
            </a:r>
            <a:r>
              <a:rPr lang="en-US" sz="1200" b="0" i="0" u="none" strike="noStrike" kern="1200" baseline="0" dirty="0" smtClean="0">
                <a:solidFill>
                  <a:schemeClr val="tx1"/>
                </a:solidFill>
                <a:latin typeface="+mn-lt"/>
                <a:ea typeface="+mn-ea"/>
                <a:cs typeface="+mn-cs"/>
              </a:rPr>
              <a:t>: Management, program staff, partners, funding agencies, and coalition members. </a:t>
            </a:r>
          </a:p>
          <a:p>
            <a:r>
              <a:rPr lang="en-US" sz="1200" b="0" i="0" u="none" strike="noStrike" kern="1200" baseline="0" dirty="0" smtClean="0">
                <a:solidFill>
                  <a:schemeClr val="tx1"/>
                </a:solidFill>
                <a:latin typeface="+mn-lt"/>
                <a:ea typeface="+mn-ea"/>
                <a:cs typeface="+mn-cs"/>
              </a:rPr>
              <a:t> Those </a:t>
            </a:r>
            <a:r>
              <a:rPr lang="en-US" sz="1200" b="0" i="1" u="none" strike="noStrike" kern="1200" baseline="0" dirty="0" smtClean="0">
                <a:solidFill>
                  <a:schemeClr val="tx1"/>
                </a:solidFill>
                <a:latin typeface="+mn-lt"/>
                <a:ea typeface="+mn-ea"/>
                <a:cs typeface="+mn-cs"/>
              </a:rPr>
              <a:t>served or affected </a:t>
            </a:r>
            <a:r>
              <a:rPr lang="en-US" sz="1200" b="0" i="0" u="none" strike="noStrike" kern="1200" baseline="0" dirty="0" smtClean="0">
                <a:solidFill>
                  <a:schemeClr val="tx1"/>
                </a:solidFill>
                <a:latin typeface="+mn-lt"/>
                <a:ea typeface="+mn-ea"/>
                <a:cs typeface="+mn-cs"/>
              </a:rPr>
              <a:t>by the program: community members, and elected officials. </a:t>
            </a:r>
          </a:p>
          <a:p>
            <a:r>
              <a:rPr lang="en-US" sz="1200" b="0" i="0" u="none" strike="noStrike" kern="1200" baseline="0" dirty="0" smtClean="0">
                <a:solidFill>
                  <a:schemeClr val="tx1"/>
                </a:solidFill>
                <a:latin typeface="+mn-lt"/>
                <a:ea typeface="+mn-ea"/>
                <a:cs typeface="+mn-cs"/>
              </a:rPr>
              <a:t> Those who are intended </a:t>
            </a:r>
            <a:r>
              <a:rPr lang="en-US" sz="1200" b="0" i="1" u="none" strike="noStrike" kern="1200" baseline="0" dirty="0" smtClean="0">
                <a:solidFill>
                  <a:schemeClr val="tx1"/>
                </a:solidFill>
                <a:latin typeface="+mn-lt"/>
                <a:ea typeface="+mn-ea"/>
                <a:cs typeface="+mn-cs"/>
              </a:rPr>
              <a:t>users </a:t>
            </a:r>
            <a:r>
              <a:rPr lang="en-US" sz="1200" b="0" i="0" u="none" strike="noStrike" kern="1200" baseline="0" dirty="0" smtClean="0">
                <a:solidFill>
                  <a:schemeClr val="tx1"/>
                </a:solidFill>
                <a:latin typeface="+mn-lt"/>
                <a:ea typeface="+mn-ea"/>
                <a:cs typeface="+mn-cs"/>
              </a:rPr>
              <a:t>of the evaluation findings: Persons in a position to make decisions about the program, such as partners, funding agencies, coalition members, and the general public or taxpayers. </a:t>
            </a:r>
          </a:p>
          <a:p>
            <a:endParaRPr lang="en-US" dirty="0" smtClean="0"/>
          </a:p>
          <a:p>
            <a:r>
              <a:rPr lang="en-US" sz="1200" b="0" i="0" u="none" strike="noStrike" kern="1200" baseline="0" dirty="0" smtClean="0">
                <a:solidFill>
                  <a:schemeClr val="tx1"/>
                </a:solidFill>
                <a:latin typeface="+mn-lt"/>
                <a:ea typeface="+mn-ea"/>
                <a:cs typeface="+mn-cs"/>
              </a:rPr>
              <a:t>Give priority to those stakeholders who </a:t>
            </a:r>
          </a:p>
          <a:p>
            <a:r>
              <a:rPr lang="en-US" sz="1200" b="0" i="0" u="none" strike="noStrike" kern="1200" baseline="0" dirty="0" smtClean="0">
                <a:solidFill>
                  <a:schemeClr val="tx1"/>
                </a:solidFill>
                <a:latin typeface="+mn-lt"/>
                <a:ea typeface="+mn-ea"/>
                <a:cs typeface="+mn-cs"/>
              </a:rPr>
              <a:t> Can increase the </a:t>
            </a:r>
            <a:r>
              <a:rPr lang="en-US" sz="1200" b="0" i="1" u="none" strike="noStrike" kern="1200" baseline="0" dirty="0" smtClean="0">
                <a:solidFill>
                  <a:schemeClr val="tx1"/>
                </a:solidFill>
                <a:latin typeface="+mn-lt"/>
                <a:ea typeface="+mn-ea"/>
                <a:cs typeface="+mn-cs"/>
              </a:rPr>
              <a:t>credibility </a:t>
            </a:r>
            <a:r>
              <a:rPr lang="en-US" sz="1200" b="0" i="0" u="none" strike="noStrike" kern="1200" baseline="0" dirty="0" smtClean="0">
                <a:solidFill>
                  <a:schemeClr val="tx1"/>
                </a:solidFill>
                <a:latin typeface="+mn-lt"/>
                <a:ea typeface="+mn-ea"/>
                <a:cs typeface="+mn-cs"/>
              </a:rPr>
              <a:t>of your efforts or your evaluation </a:t>
            </a:r>
          </a:p>
          <a:p>
            <a:r>
              <a:rPr lang="en-US" sz="1200" b="0" i="0" u="none" strike="noStrike" kern="1200" baseline="0" dirty="0" smtClean="0">
                <a:solidFill>
                  <a:schemeClr val="tx1"/>
                </a:solidFill>
                <a:latin typeface="+mn-lt"/>
                <a:ea typeface="+mn-ea"/>
                <a:cs typeface="+mn-cs"/>
              </a:rPr>
              <a:t> Are responsible for day-to-day </a:t>
            </a:r>
            <a:r>
              <a:rPr lang="en-US" sz="1200" b="0" i="1" u="none" strike="noStrike" kern="1200" baseline="0" dirty="0" smtClean="0">
                <a:solidFill>
                  <a:schemeClr val="tx1"/>
                </a:solidFill>
                <a:latin typeface="+mn-lt"/>
                <a:ea typeface="+mn-ea"/>
                <a:cs typeface="+mn-cs"/>
              </a:rPr>
              <a:t>implementation </a:t>
            </a:r>
            <a:r>
              <a:rPr lang="en-US" sz="1200" b="0" i="0" u="none" strike="noStrike" kern="1200" baseline="0" dirty="0" smtClean="0">
                <a:solidFill>
                  <a:schemeClr val="tx1"/>
                </a:solidFill>
                <a:latin typeface="+mn-lt"/>
                <a:ea typeface="+mn-ea"/>
                <a:cs typeface="+mn-cs"/>
              </a:rPr>
              <a:t>of the activities that are part of the program </a:t>
            </a:r>
          </a:p>
          <a:p>
            <a:r>
              <a:rPr lang="en-US" sz="1200" b="0" i="0" u="none" strike="noStrike" kern="1200" baseline="0" dirty="0" smtClean="0">
                <a:solidFill>
                  <a:schemeClr val="tx1"/>
                </a:solidFill>
                <a:latin typeface="+mn-lt"/>
                <a:ea typeface="+mn-ea"/>
                <a:cs typeface="+mn-cs"/>
              </a:rPr>
              <a:t> Will </a:t>
            </a:r>
            <a:r>
              <a:rPr lang="en-US" sz="1200" b="0" i="1" u="none" strike="noStrike" kern="1200" baseline="0" dirty="0" smtClean="0">
                <a:solidFill>
                  <a:schemeClr val="tx1"/>
                </a:solidFill>
                <a:latin typeface="+mn-lt"/>
                <a:ea typeface="+mn-ea"/>
                <a:cs typeface="+mn-cs"/>
              </a:rPr>
              <a:t>advocate </a:t>
            </a:r>
            <a:r>
              <a:rPr lang="en-US" sz="1200" b="0" i="0" u="none" strike="noStrike" kern="1200" baseline="0" dirty="0" smtClean="0">
                <a:solidFill>
                  <a:schemeClr val="tx1"/>
                </a:solidFill>
                <a:latin typeface="+mn-lt"/>
                <a:ea typeface="+mn-ea"/>
                <a:cs typeface="+mn-cs"/>
              </a:rPr>
              <a:t>for or </a:t>
            </a:r>
            <a:r>
              <a:rPr lang="en-US" sz="1200" b="0" i="1" u="none" strike="noStrike" kern="1200" baseline="0" dirty="0" smtClean="0">
                <a:solidFill>
                  <a:schemeClr val="tx1"/>
                </a:solidFill>
                <a:latin typeface="+mn-lt"/>
                <a:ea typeface="+mn-ea"/>
                <a:cs typeface="+mn-cs"/>
              </a:rPr>
              <a:t>authorize changes </a:t>
            </a:r>
            <a:r>
              <a:rPr lang="en-US" sz="1200" b="0" i="0" u="none" strike="noStrike" kern="1200" baseline="0" dirty="0" smtClean="0">
                <a:solidFill>
                  <a:schemeClr val="tx1"/>
                </a:solidFill>
                <a:latin typeface="+mn-lt"/>
                <a:ea typeface="+mn-ea"/>
                <a:cs typeface="+mn-cs"/>
              </a:rPr>
              <a:t>to the program that the evaluation may recommend </a:t>
            </a:r>
          </a:p>
          <a:p>
            <a:r>
              <a:rPr lang="en-US" sz="1200" b="0" i="0" u="none" strike="noStrike" kern="1200" baseline="0" dirty="0" smtClean="0">
                <a:solidFill>
                  <a:schemeClr val="tx1"/>
                </a:solidFill>
                <a:latin typeface="+mn-lt"/>
                <a:ea typeface="+mn-ea"/>
                <a:cs typeface="+mn-cs"/>
              </a:rPr>
              <a:t> Will </a:t>
            </a:r>
            <a:r>
              <a:rPr lang="en-US" sz="1200" b="0" i="1" u="none" strike="noStrike" kern="1200" baseline="0" dirty="0" smtClean="0">
                <a:solidFill>
                  <a:schemeClr val="tx1"/>
                </a:solidFill>
                <a:latin typeface="+mn-lt"/>
                <a:ea typeface="+mn-ea"/>
                <a:cs typeface="+mn-cs"/>
              </a:rPr>
              <a:t>fund </a:t>
            </a:r>
            <a:r>
              <a:rPr lang="en-US" sz="1200" b="0" i="0" u="none" strike="noStrike" kern="1200" baseline="0" dirty="0" smtClean="0">
                <a:solidFill>
                  <a:schemeClr val="tx1"/>
                </a:solidFill>
                <a:latin typeface="+mn-lt"/>
                <a:ea typeface="+mn-ea"/>
                <a:cs typeface="+mn-cs"/>
              </a:rPr>
              <a:t>or </a:t>
            </a:r>
            <a:r>
              <a:rPr lang="en-US" sz="1200" b="0" i="1" u="none" strike="noStrike" kern="1200" baseline="0" dirty="0" smtClean="0">
                <a:solidFill>
                  <a:schemeClr val="tx1"/>
                </a:solidFill>
                <a:latin typeface="+mn-lt"/>
                <a:ea typeface="+mn-ea"/>
                <a:cs typeface="+mn-cs"/>
              </a:rPr>
              <a:t>authorize the continuation or expansion </a:t>
            </a:r>
            <a:r>
              <a:rPr lang="en-US" sz="1200" b="0" i="0" u="none" strike="noStrike" kern="1200" baseline="0" dirty="0" smtClean="0">
                <a:solidFill>
                  <a:schemeClr val="tx1"/>
                </a:solidFill>
                <a:latin typeface="+mn-lt"/>
                <a:ea typeface="+mn-ea"/>
                <a:cs typeface="+mn-cs"/>
              </a:rPr>
              <a:t>of the program. </a:t>
            </a:r>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36</a:t>
            </a:fld>
            <a:endParaRPr lang="en-US" dirty="0"/>
          </a:p>
        </p:txBody>
      </p:sp>
    </p:spTree>
    <p:extLst>
      <p:ext uri="{BB962C8B-B14F-4D97-AF65-F5344CB8AC3E}">
        <p14:creationId xmlns:p14="http://schemas.microsoft.com/office/powerpoint/2010/main" val="13129345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Internal</a:t>
            </a:r>
          </a:p>
          <a:p>
            <a:r>
              <a:rPr lang="en-US" dirty="0" smtClean="0"/>
              <a:t>External</a:t>
            </a:r>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37</a:t>
            </a:fld>
            <a:endParaRPr lang="en-US" dirty="0"/>
          </a:p>
        </p:txBody>
      </p:sp>
    </p:spTree>
    <p:extLst>
      <p:ext uri="{BB962C8B-B14F-4D97-AF65-F5344CB8AC3E}">
        <p14:creationId xmlns:p14="http://schemas.microsoft.com/office/powerpoint/2010/main" val="138141500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38</a:t>
            </a:fld>
            <a:endParaRPr lang="en-US"/>
          </a:p>
        </p:txBody>
      </p:sp>
    </p:spTree>
    <p:extLst>
      <p:ext uri="{BB962C8B-B14F-4D97-AF65-F5344CB8AC3E}">
        <p14:creationId xmlns:p14="http://schemas.microsoft.com/office/powerpoint/2010/main" val="5578867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39</a:t>
            </a:fld>
            <a:endParaRPr lang="en-US" dirty="0"/>
          </a:p>
        </p:txBody>
      </p:sp>
    </p:spTree>
    <p:extLst>
      <p:ext uri="{BB962C8B-B14F-4D97-AF65-F5344CB8AC3E}">
        <p14:creationId xmlns:p14="http://schemas.microsoft.com/office/powerpoint/2010/main" val="14513806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400"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400" b="1" baseline="0" dirty="0" smtClean="0"/>
              <a:t>Dictionary definition of outreach</a:t>
            </a:r>
            <a:endParaRPr lang="en-US" sz="1400" b="1"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400" b="1"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400"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t>Wikipedia</a:t>
            </a:r>
          </a:p>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t>Outreach</a:t>
            </a:r>
            <a:r>
              <a:rPr lang="en-US" sz="1400" dirty="0" smtClean="0"/>
              <a:t> is an activity of providing services to any populations who might not otherwise have access to those services. A key component of outreach is that the groups providing it are not stationary, but mobile; in other words they are meeting those in need of outreach services at the locations where those in need are. In addition to delivering services, outreach has an educational role, raising the awareness of existing services.</a:t>
            </a:r>
            <a:endParaRPr lang="en-US" sz="1400" baseline="300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400" baseline="300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400" dirty="0" smtClean="0"/>
          </a:p>
          <a:p>
            <a:endParaRPr lang="en-US" sz="1400" dirty="0"/>
          </a:p>
        </p:txBody>
      </p:sp>
      <p:sp>
        <p:nvSpPr>
          <p:cNvPr id="4" name="Slide Number Placeholder 3"/>
          <p:cNvSpPr>
            <a:spLocks noGrp="1"/>
          </p:cNvSpPr>
          <p:nvPr>
            <p:ph type="sldNum" sz="quarter" idx="10"/>
          </p:nvPr>
        </p:nvSpPr>
        <p:spPr/>
        <p:txBody>
          <a:bodyPr/>
          <a:lstStyle/>
          <a:p>
            <a:fld id="{4584CBFD-3B91-AE4E-A1CE-3FFAFFC31D45}" type="slidenum">
              <a:rPr lang="en-US" smtClean="0"/>
              <a:t>4</a:t>
            </a:fld>
            <a:endParaRPr lang="en-US" dirty="0"/>
          </a:p>
        </p:txBody>
      </p:sp>
    </p:spTree>
    <p:extLst>
      <p:ext uri="{BB962C8B-B14F-4D97-AF65-F5344CB8AC3E}">
        <p14:creationId xmlns:p14="http://schemas.microsoft.com/office/powerpoint/2010/main" val="33070647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“ProgrammingLibrarian.org is a place for library professionals to share, learn and be inspired to present excellent programming for their communities. Through resources, ideas and professional development opportunities, we seek to help libraries fill their role as cultural and civic hubs in their communities.</a:t>
            </a:r>
          </a:p>
          <a:p>
            <a:r>
              <a:rPr lang="en-US" sz="1200" kern="1200" dirty="0" smtClean="0">
                <a:solidFill>
                  <a:schemeClr val="tx1"/>
                </a:solidFill>
                <a:effectLst/>
                <a:latin typeface="+mn-lt"/>
                <a:ea typeface="+mn-ea"/>
                <a:cs typeface="+mn-cs"/>
              </a:rPr>
              <a:t>ProgrammingLibrarian.org is run by the </a:t>
            </a:r>
            <a:r>
              <a:rPr lang="en-US" sz="1200" u="sng" kern="1200" dirty="0" smtClean="0">
                <a:solidFill>
                  <a:schemeClr val="tx1"/>
                </a:solidFill>
                <a:effectLst/>
                <a:latin typeface="+mn-lt"/>
                <a:ea typeface="+mn-ea"/>
                <a:cs typeface="+mn-cs"/>
                <a:hlinkClick r:id="rId3"/>
              </a:rPr>
              <a:t>American Library Association (ALA) Public Programs Office</a:t>
            </a:r>
            <a:r>
              <a:rPr lang="en-US" sz="1200" kern="1200" dirty="0" smtClean="0">
                <a:solidFill>
                  <a:schemeClr val="tx1"/>
                </a:solidFill>
                <a:effectLst/>
                <a:latin typeface="+mn-lt"/>
                <a:ea typeface="+mn-ea"/>
                <a:cs typeface="+mn-cs"/>
              </a:rPr>
              <a:t>, which promotes cultural and community programming as an essential part of library service. Through professional development activities, programming resources, model programs and grant opportunities, the Public Programs Office supports libraries as they fill their role as community cultural centers — places of cultural and civic engagement where people of all backgrounds gather for reflection, discovery, participation and growth. “ ALA Programming Librarian</a:t>
            </a:r>
          </a:p>
          <a:p>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Resources devoted to helping increase community engagement and outreach, including: the ALA Libraries Transform campaign, outreach strategies, information on bookmobiles, how to work with community groups, universal access, and much more.</a:t>
            </a:r>
          </a:p>
          <a:p>
            <a:pPr marL="17145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40</a:t>
            </a:fld>
            <a:endParaRPr lang="en-US" dirty="0"/>
          </a:p>
        </p:txBody>
      </p:sp>
    </p:spTree>
    <p:extLst>
      <p:ext uri="{BB962C8B-B14F-4D97-AF65-F5344CB8AC3E}">
        <p14:creationId xmlns:p14="http://schemas.microsoft.com/office/powerpoint/2010/main" val="67670610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41</a:t>
            </a:fld>
            <a:endParaRPr lang="en-US" dirty="0"/>
          </a:p>
        </p:txBody>
      </p:sp>
    </p:spTree>
    <p:extLst>
      <p:ext uri="{BB962C8B-B14F-4D97-AF65-F5344CB8AC3E}">
        <p14:creationId xmlns:p14="http://schemas.microsoft.com/office/powerpoint/2010/main" val="282562512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0" dirty="0" smtClean="0"/>
              <a:t>At Home Reader</a:t>
            </a:r>
          </a:p>
          <a:p>
            <a:pPr lvl="0"/>
            <a:r>
              <a:rPr lang="en-US" b="0" dirty="0" smtClean="0"/>
              <a:t>Services to corrections</a:t>
            </a:r>
          </a:p>
          <a:p>
            <a:pPr lvl="0"/>
            <a:r>
              <a:rPr lang="en-US" b="0" dirty="0" smtClean="0"/>
              <a:t>Services to senior housing</a:t>
            </a:r>
          </a:p>
          <a:p>
            <a:r>
              <a:rPr lang="en-US" u="sng" dirty="0" smtClean="0">
                <a:hlinkClick r:id="rId3"/>
              </a:rPr>
              <a:t>Homeless Services</a:t>
            </a:r>
            <a:endParaRPr lang="en-US" dirty="0" smtClean="0"/>
          </a:p>
          <a:p>
            <a:r>
              <a:rPr lang="en-US" u="sng" dirty="0" smtClean="0">
                <a:hlinkClick r:id="rId3"/>
              </a:rPr>
              <a:t>Immigrant Services</a:t>
            </a:r>
            <a:endParaRPr lang="en-US" dirty="0" smtClean="0"/>
          </a:p>
          <a:p>
            <a:r>
              <a:rPr lang="en-US" u="sng" dirty="0" smtClean="0">
                <a:hlinkClick r:id="rId3"/>
              </a:rPr>
              <a:t>Services for Older Adults</a:t>
            </a:r>
            <a:endParaRPr lang="en-US" b="0" dirty="0" smtClean="0"/>
          </a:p>
          <a:p>
            <a:endParaRPr lang="en-US" u="sng" dirty="0" smtClean="0">
              <a:hlinkClick r:id="rId4"/>
            </a:endParaRPr>
          </a:p>
          <a:p>
            <a:endParaRPr lang="en-US" u="sng" dirty="0" smtClean="0">
              <a:hlinkClick r:id="rId4"/>
            </a:endParaRPr>
          </a:p>
          <a:p>
            <a:endParaRPr lang="en-US" u="sng" dirty="0" smtClean="0">
              <a:hlinkClick r:id="rId4"/>
            </a:endParaRPr>
          </a:p>
          <a:p>
            <a:r>
              <a:rPr lang="en-US" u="sng" dirty="0" smtClean="0">
                <a:hlinkClick r:id="rId4"/>
              </a:rPr>
              <a:t>Immigrant Services</a:t>
            </a:r>
            <a:endParaRPr lang="en-US" dirty="0" smtClean="0"/>
          </a:p>
          <a:p>
            <a:r>
              <a:rPr lang="en-US" dirty="0" smtClean="0"/>
              <a:t>The Library helps non-English speaking and other immigrants understand and interact with the culture, government, and educational system of the United States. </a:t>
            </a:r>
            <a:r>
              <a:rPr lang="en-US" u="sng" dirty="0" smtClean="0">
                <a:hlinkClick r:id="rId4"/>
              </a:rPr>
              <a:t>Read More › </a:t>
            </a:r>
            <a:endParaRPr lang="en-US" dirty="0" smtClean="0"/>
          </a:p>
          <a:p>
            <a:r>
              <a:rPr lang="en-US" u="sng" dirty="0" smtClean="0">
                <a:hlinkClick r:id="rId5"/>
              </a:rPr>
              <a:t>Correctional Services</a:t>
            </a:r>
            <a:endParaRPr lang="en-US" dirty="0" smtClean="0"/>
          </a:p>
          <a:p>
            <a:r>
              <a:rPr lang="en-US" dirty="0" smtClean="0"/>
              <a:t>NYPL's Correctional Services offers reliable, sustainable, and quality library services to justice-involved people and their families in and around New York. </a:t>
            </a:r>
            <a:r>
              <a:rPr lang="en-US" u="sng" dirty="0" smtClean="0">
                <a:hlinkClick r:id="rId5"/>
              </a:rPr>
              <a:t>Read More › </a:t>
            </a:r>
            <a:endParaRPr lang="en-US" dirty="0" smtClean="0"/>
          </a:p>
          <a:p>
            <a:r>
              <a:rPr lang="en-US" u="sng" dirty="0" smtClean="0">
                <a:hlinkClick r:id="rId6"/>
              </a:rPr>
              <a:t>Services for Veterans</a:t>
            </a:r>
            <a:endParaRPr lang="en-US" dirty="0" smtClean="0"/>
          </a:p>
          <a:p>
            <a:r>
              <a:rPr lang="en-US" dirty="0" smtClean="0"/>
              <a:t>The Library supports veterans, military service members, and their families with free programs, classes, and resources. </a:t>
            </a:r>
            <a:r>
              <a:rPr lang="en-US" u="sng" dirty="0" smtClean="0">
                <a:hlinkClick r:id="rId6"/>
              </a:rPr>
              <a:t>Read More › </a:t>
            </a:r>
            <a:endParaRPr lang="en-US" dirty="0" smtClean="0"/>
          </a:p>
          <a:p>
            <a:r>
              <a:rPr lang="en-US" u="sng" dirty="0" smtClean="0">
                <a:hlinkClick r:id="rId7"/>
              </a:rPr>
              <a:t>Services for Adults and Young Adults</a:t>
            </a:r>
            <a:endParaRPr lang="en-US" dirty="0" smtClean="0"/>
          </a:p>
          <a:p>
            <a:r>
              <a:rPr lang="en-US" dirty="0" smtClean="0"/>
              <a:t>The New York Public Library provides information and assistance to those seeking to obtain government ID, filing income taxes, and enrolling in a health insurance plan through the Health Insurance Marketplace. </a:t>
            </a:r>
            <a:r>
              <a:rPr lang="en-US" u="sng" dirty="0" smtClean="0">
                <a:hlinkClick r:id="rId7"/>
              </a:rPr>
              <a:t>Read More › </a:t>
            </a:r>
            <a:endParaRPr lang="en-US" dirty="0" smtClean="0"/>
          </a:p>
          <a:p>
            <a:r>
              <a:rPr lang="en-US" u="sng" dirty="0" smtClean="0">
                <a:hlinkClick r:id="rId8"/>
              </a:rPr>
              <a:t>Services for 50+ Adults</a:t>
            </a:r>
            <a:endParaRPr lang="en-US" dirty="0" smtClean="0"/>
          </a:p>
          <a:p>
            <a:r>
              <a:rPr lang="en-US" dirty="0" smtClean="0"/>
              <a:t>As the average age increases with the aging of the Baby Boom generation—generally accepted as those born from 1946 to 1964—the Library has added programs targeting those 50 years of age and older. </a:t>
            </a:r>
            <a:r>
              <a:rPr lang="en-US" u="sng" dirty="0" smtClean="0">
                <a:hlinkClick r:id="rId8"/>
              </a:rPr>
              <a:t>Read More › </a:t>
            </a:r>
            <a:endParaRPr lang="en-US" dirty="0" smtClean="0"/>
          </a:p>
          <a:p>
            <a:r>
              <a:rPr lang="en-US" u="sng" dirty="0" smtClean="0">
                <a:hlinkClick r:id="rId9"/>
              </a:rPr>
              <a:t>Community Oral History Project</a:t>
            </a:r>
            <a:endParaRPr lang="en-US" dirty="0" smtClean="0"/>
          </a:p>
          <a:p>
            <a:r>
              <a:rPr lang="en-US" dirty="0" smtClean="0"/>
              <a:t>NYPL's Community Oral History Project celebrates New York City's unique neighborhoods and diverse people. It preserves and documents history by collecting the stories of those who have experienced it. </a:t>
            </a:r>
            <a:r>
              <a:rPr lang="en-US" u="sng" dirty="0" smtClean="0">
                <a:hlinkClick r:id="rId9"/>
              </a:rPr>
              <a:t>Read More › </a:t>
            </a:r>
            <a:endParaRPr lang="en-US" dirty="0" smtClean="0"/>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42</a:t>
            </a:fld>
            <a:endParaRPr lang="en-US" dirty="0"/>
          </a:p>
        </p:txBody>
      </p:sp>
    </p:spTree>
    <p:extLst>
      <p:ext uri="{BB962C8B-B14F-4D97-AF65-F5344CB8AC3E}">
        <p14:creationId xmlns:p14="http://schemas.microsoft.com/office/powerpoint/2010/main" val="359090287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43</a:t>
            </a:fld>
            <a:endParaRPr lang="en-US" dirty="0"/>
          </a:p>
        </p:txBody>
      </p:sp>
    </p:spTree>
    <p:extLst>
      <p:ext uri="{BB962C8B-B14F-4D97-AF65-F5344CB8AC3E}">
        <p14:creationId xmlns:p14="http://schemas.microsoft.com/office/powerpoint/2010/main" val="242197176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Clr>
                <a:srgbClr val="800000"/>
              </a:buClr>
              <a:buFont typeface="Arial" panose="020B0604020202020204" pitchFamily="34" charset="0"/>
              <a:buChar char="•"/>
            </a:pPr>
            <a:r>
              <a:rPr lang="en-US" sz="1200" dirty="0" smtClean="0"/>
              <a:t>Bring people into the library</a:t>
            </a:r>
          </a:p>
          <a:p>
            <a:pPr marL="285750" indent="-285750">
              <a:buClr>
                <a:srgbClr val="800000"/>
              </a:buClr>
              <a:buFont typeface="Arial" panose="020B0604020202020204" pitchFamily="34" charset="0"/>
              <a:buChar char="•"/>
            </a:pPr>
            <a:r>
              <a:rPr lang="en-US" sz="1200" dirty="0" smtClean="0"/>
              <a:t>Engage the interest of primary user base and others on campus</a:t>
            </a:r>
          </a:p>
          <a:p>
            <a:pPr marL="285750" indent="-285750">
              <a:buClr>
                <a:srgbClr val="800000"/>
              </a:buClr>
              <a:buFont typeface="Arial" panose="020B0604020202020204" pitchFamily="34" charset="0"/>
              <a:buChar char="•"/>
            </a:pPr>
            <a:r>
              <a:rPr lang="en-US" sz="1200" dirty="0" smtClean="0"/>
              <a:t>Incorporate and highlight interests of the community and the library</a:t>
            </a:r>
          </a:p>
          <a:p>
            <a:pPr marL="285750" indent="-285750">
              <a:buClr>
                <a:srgbClr val="800000"/>
              </a:buClr>
              <a:buFont typeface="Arial" panose="020B0604020202020204" pitchFamily="34" charset="0"/>
              <a:buChar char="•"/>
            </a:pPr>
            <a:r>
              <a:rPr lang="en-US" sz="1200" dirty="0" smtClean="0"/>
              <a:t>Be an active and innovative partner of the campus community</a:t>
            </a:r>
          </a:p>
          <a:p>
            <a:pPr marL="285750" indent="-285750">
              <a:buClr>
                <a:srgbClr val="800000"/>
              </a:buClr>
              <a:buFont typeface="Arial" panose="020B0604020202020204" pitchFamily="34" charset="0"/>
              <a:buChar char="•"/>
            </a:pPr>
            <a:r>
              <a:rPr lang="en-US" sz="1200" dirty="0" smtClean="0"/>
              <a:t>Change or broaden the perception of the library among user base</a:t>
            </a:r>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44</a:t>
            </a:fld>
            <a:endParaRPr lang="en-US" dirty="0"/>
          </a:p>
        </p:txBody>
      </p:sp>
    </p:spTree>
    <p:extLst>
      <p:ext uri="{BB962C8B-B14F-4D97-AF65-F5344CB8AC3E}">
        <p14:creationId xmlns:p14="http://schemas.microsoft.com/office/powerpoint/2010/main" val="279588135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45</a:t>
            </a:fld>
            <a:endParaRPr lang="en-US" dirty="0"/>
          </a:p>
        </p:txBody>
      </p:sp>
    </p:spTree>
    <p:extLst>
      <p:ext uri="{BB962C8B-B14F-4D97-AF65-F5344CB8AC3E}">
        <p14:creationId xmlns:p14="http://schemas.microsoft.com/office/powerpoint/2010/main" val="84558236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Pop up tabling</a:t>
            </a:r>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46</a:t>
            </a:fld>
            <a:endParaRPr lang="en-US" dirty="0"/>
          </a:p>
        </p:txBody>
      </p:sp>
    </p:spTree>
    <p:extLst>
      <p:ext uri="{BB962C8B-B14F-4D97-AF65-F5344CB8AC3E}">
        <p14:creationId xmlns:p14="http://schemas.microsoft.com/office/powerpoint/2010/main" val="263566125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47</a:t>
            </a:fld>
            <a:endParaRPr lang="en-US" dirty="0"/>
          </a:p>
        </p:txBody>
      </p:sp>
    </p:spTree>
    <p:extLst>
      <p:ext uri="{BB962C8B-B14F-4D97-AF65-F5344CB8AC3E}">
        <p14:creationId xmlns:p14="http://schemas.microsoft.com/office/powerpoint/2010/main" val="166258907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48</a:t>
            </a:fld>
            <a:endParaRPr lang="en-US" dirty="0"/>
          </a:p>
        </p:txBody>
      </p:sp>
    </p:spTree>
    <p:extLst>
      <p:ext uri="{BB962C8B-B14F-4D97-AF65-F5344CB8AC3E}">
        <p14:creationId xmlns:p14="http://schemas.microsoft.com/office/powerpoint/2010/main" val="407150332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Once you have determined your target population and type of activity, it is never to early to think about how you will market/promote the health outreach activity. </a:t>
            </a:r>
          </a:p>
          <a:p>
            <a:r>
              <a:rPr lang="en-US" sz="1200" kern="1200" dirty="0" smtClean="0">
                <a:solidFill>
                  <a:schemeClr val="tx1"/>
                </a:solidFill>
                <a:effectLst/>
                <a:latin typeface="+mn-lt"/>
                <a:ea typeface="+mn-ea"/>
                <a:cs typeface="+mn-cs"/>
              </a:rPr>
              <a:t>What agencies in the community does your target population frequent? What areas of your organization are your target population most likely to be in? It can sometimes be a process of trial and error to determine what marketing strategies work best for your particular community. Some ideas include the traditional use of fliers, newspaper ads or signage on bulletin boards and in windows of local businesses. Additionally, many organizations have an increased web presence, so information can be listed on web site calendars, press releases on news feeds and the use of social media sites. </a:t>
            </a:r>
          </a:p>
          <a:p>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Remember marketing doesn’t mean you have to be restricted to the walls of your library. Place bookmarks in local doctors offices, have fliers about upcoming lecture series or database searching classes in grocery stores, hair and nail salons, childcare centers, and community and faith based organizations in your neighborhoods.</a:t>
            </a:r>
          </a:p>
          <a:p>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Marketing ideas don’t have to cost money, to create webinars, or 5 minute videos there are open source software available, also think about the resources that your library or community partners already have. Tap into what already exists and build upon that. </a:t>
            </a:r>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49</a:t>
            </a:fld>
            <a:endParaRPr lang="en-US" dirty="0"/>
          </a:p>
        </p:txBody>
      </p:sp>
    </p:spTree>
    <p:extLst>
      <p:ext uri="{BB962C8B-B14F-4D97-AF65-F5344CB8AC3E}">
        <p14:creationId xmlns:p14="http://schemas.microsoft.com/office/powerpoint/2010/main" val="14513806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Library centric definition of outreach</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“Draw a circle around the central or main library building–every library service, program, or library-related endeavor taking place outside that circle is outreach.”</a:t>
            </a:r>
          </a:p>
          <a:p>
            <a:r>
              <a:rPr lang="en-US" sz="1200" kern="1200" dirty="0" smtClean="0">
                <a:solidFill>
                  <a:schemeClr val="tx1"/>
                </a:solidFill>
                <a:effectLst/>
                <a:latin typeface="+mn-lt"/>
                <a:ea typeface="+mn-ea"/>
                <a:cs typeface="+mn-cs"/>
              </a:rPr>
              <a:t>-Scott Pointon (</a:t>
            </a:r>
            <a:r>
              <a:rPr lang="en-US" sz="1200" i="1" kern="1200" dirty="0" smtClean="0">
                <a:solidFill>
                  <a:schemeClr val="tx1"/>
                </a:solidFill>
                <a:effectLst/>
                <a:latin typeface="+mn-lt"/>
                <a:ea typeface="+mn-ea"/>
                <a:cs typeface="+mn-cs"/>
              </a:rPr>
              <a:t>Public Libraries</a:t>
            </a:r>
            <a:r>
              <a:rPr lang="en-US" sz="1200" kern="1200" dirty="0" smtClean="0">
                <a:solidFill>
                  <a:schemeClr val="tx1"/>
                </a:solidFill>
                <a:effectLst/>
                <a:latin typeface="+mn-lt"/>
                <a:ea typeface="+mn-ea"/>
                <a:cs typeface="+mn-cs"/>
              </a:rPr>
              <a:t>, 2009)</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“Generally, an outreach librarian is responsible for ‘reaching out’ to a library’s clientele to actively educate them as to the services a library may offer, as opposed to passively waiting for them to come to the library.”</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-Mitch Fontenot (</a:t>
            </a:r>
            <a:r>
              <a:rPr lang="en-US" sz="1200" i="1" kern="1200" dirty="0" smtClean="0">
                <a:solidFill>
                  <a:schemeClr val="tx1"/>
                </a:solidFill>
                <a:effectLst/>
                <a:latin typeface="+mn-lt"/>
                <a:ea typeface="+mn-ea"/>
                <a:cs typeface="+mn-cs"/>
              </a:rPr>
              <a:t>College &amp; Research Libraries News</a:t>
            </a:r>
            <a:r>
              <a:rPr lang="en-US" sz="1200" kern="1200" dirty="0" smtClean="0">
                <a:solidFill>
                  <a:schemeClr val="tx1"/>
                </a:solidFill>
                <a:effectLst/>
                <a:latin typeface="+mn-lt"/>
                <a:ea typeface="+mn-ea"/>
                <a:cs typeface="+mn-cs"/>
              </a:rPr>
              <a:t>, 2013)</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dirty="0" smtClean="0"/>
          </a:p>
          <a:p>
            <a:r>
              <a:rPr lang="en-US" sz="1200" kern="1200" dirty="0" smtClean="0">
                <a:solidFill>
                  <a:schemeClr val="tx1"/>
                </a:solidFill>
                <a:effectLst/>
                <a:latin typeface="+mn-lt"/>
                <a:ea typeface="+mn-ea"/>
                <a:cs typeface="+mn-cs"/>
              </a:rPr>
              <a:t>Hennepin County:  </a:t>
            </a:r>
            <a:r>
              <a:rPr lang="en-US" sz="1200" b="1" kern="1200" dirty="0" smtClean="0">
                <a:solidFill>
                  <a:schemeClr val="tx1"/>
                </a:solidFill>
                <a:effectLst/>
                <a:latin typeface="+mn-lt"/>
                <a:ea typeface="+mn-ea"/>
                <a:cs typeface="+mn-cs"/>
              </a:rPr>
              <a:t>Outreach services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Outreach services bring the library to anyone facing barriers, strengthening individuals and families, improving quality of life, creating community, and increasing understanding of library resources.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Outreach is not limited to a library setting, instead outreach tends to be defined by the specific activities</a:t>
            </a:r>
            <a:r>
              <a:rPr lang="en-US" sz="1200" kern="1200" baseline="0" dirty="0" smtClean="0">
                <a:solidFill>
                  <a:schemeClr val="tx1"/>
                </a:solidFill>
                <a:effectLst/>
                <a:latin typeface="+mn-lt"/>
                <a:ea typeface="+mn-ea"/>
                <a:cs typeface="+mn-cs"/>
              </a:rPr>
              <a:t> undertaken by librarians and others vested in the public’s social and health well being as they attempt to reach beyond the boundaries of their traditional onsite services and address the problems or needs of a targeted clientele.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endParaRPr lang="en-US" sz="1200" kern="1200" dirty="0" smtClean="0">
              <a:solidFill>
                <a:schemeClr val="tx1"/>
              </a:solidFill>
              <a:effectLst/>
              <a:latin typeface="+mn-lt"/>
              <a:ea typeface="+mn-ea"/>
              <a:cs typeface="+mn-cs"/>
            </a:endParaRPr>
          </a:p>
          <a:p>
            <a:r>
              <a:rPr lang="en-US" sz="1200" b="1" i="0" u="none" strike="noStrike" kern="1200" baseline="0" dirty="0" smtClean="0">
                <a:solidFill>
                  <a:schemeClr val="tx1"/>
                </a:solidFill>
                <a:latin typeface="+mn-lt"/>
                <a:ea typeface="+mn-ea"/>
                <a:cs typeface="+mn-cs"/>
              </a:rPr>
              <a:t>Marketing: </a:t>
            </a:r>
            <a:r>
              <a:rPr lang="en-US" sz="1200" b="0" i="0" u="none" strike="noStrike" kern="1200" baseline="0" dirty="0" smtClean="0">
                <a:solidFill>
                  <a:schemeClr val="tx1"/>
                </a:solidFill>
                <a:latin typeface="+mn-lt"/>
                <a:ea typeface="+mn-ea"/>
                <a:cs typeface="+mn-cs"/>
              </a:rPr>
              <a:t>Promotion of library programs &amp; services; </a:t>
            </a:r>
            <a:r>
              <a:rPr lang="en-US" sz="1200" b="1" i="0" u="none" strike="noStrike" kern="1200" baseline="0" dirty="0" smtClean="0">
                <a:solidFill>
                  <a:schemeClr val="tx1"/>
                </a:solidFill>
                <a:latin typeface="+mn-lt"/>
                <a:ea typeface="+mn-ea"/>
                <a:cs typeface="+mn-cs"/>
              </a:rPr>
              <a:t>a one-way message</a:t>
            </a:r>
          </a:p>
          <a:p>
            <a:endParaRPr lang="en-US" sz="1200" b="1"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Outreach: </a:t>
            </a:r>
            <a:r>
              <a:rPr lang="en-US" sz="1200" b="0" i="0" u="none" strike="noStrike" kern="1200" baseline="0" dirty="0" smtClean="0">
                <a:solidFill>
                  <a:schemeClr val="tx1"/>
                </a:solidFill>
                <a:latin typeface="+mn-lt"/>
                <a:ea typeface="+mn-ea"/>
                <a:cs typeface="+mn-cs"/>
              </a:rPr>
              <a:t>Providing library programs &amp; services outside the building(s) in the place &amp; manner that works best for the community; </a:t>
            </a:r>
            <a:r>
              <a:rPr lang="en-US" sz="1200" b="1" i="0" u="none" strike="noStrike" kern="1200" baseline="0" dirty="0" smtClean="0">
                <a:solidFill>
                  <a:schemeClr val="tx1"/>
                </a:solidFill>
                <a:latin typeface="+mn-lt"/>
                <a:ea typeface="+mn-ea"/>
                <a:cs typeface="+mn-cs"/>
              </a:rPr>
              <a:t>a two-way interaction</a:t>
            </a:r>
          </a:p>
          <a:p>
            <a:endParaRPr lang="en-US" sz="1200" b="1" i="0" u="none" strike="noStrike" kern="1200" baseline="0" dirty="0" smtClean="0">
              <a:solidFill>
                <a:schemeClr val="tx1"/>
              </a:solidFill>
              <a:effectLst/>
              <a:latin typeface="+mn-lt"/>
              <a:ea typeface="+mn-ea"/>
              <a:cs typeface="+mn-cs"/>
            </a:endParaRPr>
          </a:p>
          <a:p>
            <a:r>
              <a:rPr lang="en-US" sz="1200" b="1" i="0" u="none" strike="noStrike" kern="1200" baseline="0" dirty="0" smtClean="0">
                <a:solidFill>
                  <a:schemeClr val="tx1"/>
                </a:solidFill>
                <a:latin typeface="+mn-lt"/>
                <a:ea typeface="+mn-ea"/>
                <a:cs typeface="+mn-cs"/>
              </a:rPr>
              <a:t>Community Partnerships: </a:t>
            </a:r>
            <a:r>
              <a:rPr lang="en-US" sz="1200" b="0" i="0" u="none" strike="noStrike" kern="1200" baseline="0" dirty="0" smtClean="0">
                <a:solidFill>
                  <a:schemeClr val="tx1"/>
                </a:solidFill>
                <a:latin typeface="+mn-lt"/>
                <a:ea typeface="+mn-ea"/>
                <a:cs typeface="+mn-cs"/>
              </a:rPr>
              <a:t>Creating programs or services collaboratively with a partner to further mutual goals; </a:t>
            </a:r>
            <a:r>
              <a:rPr lang="en-US" sz="1200" b="1" i="0" u="none" strike="noStrike" kern="1200" baseline="0" dirty="0" smtClean="0">
                <a:solidFill>
                  <a:schemeClr val="tx1"/>
                </a:solidFill>
                <a:latin typeface="+mn-lt"/>
                <a:ea typeface="+mn-ea"/>
                <a:cs typeface="+mn-cs"/>
              </a:rPr>
              <a:t>a rich, ongoing relationship</a:t>
            </a:r>
          </a:p>
          <a:p>
            <a:endParaRPr lang="en-US" sz="1200" b="1"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Community Engagement: All of the above</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dirty="0" smtClean="0"/>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5</a:t>
            </a:fld>
            <a:endParaRPr lang="en-US" dirty="0"/>
          </a:p>
        </p:txBody>
      </p:sp>
    </p:spTree>
    <p:extLst>
      <p:ext uri="{BB962C8B-B14F-4D97-AF65-F5344CB8AC3E}">
        <p14:creationId xmlns:p14="http://schemas.microsoft.com/office/powerpoint/2010/main" val="10100761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The following quote is attributed to M. Booth and Associates, Inc. as taken from a Reader’s Digest story called, </a:t>
            </a:r>
            <a:r>
              <a:rPr lang="en-US" b="0" i="1" dirty="0" smtClean="0"/>
              <a:t>Promoting Issues and Ideas</a:t>
            </a:r>
            <a:r>
              <a:rPr lang="en-US" b="0" dirty="0" smtClean="0"/>
              <a:t>.  </a:t>
            </a:r>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50</a:t>
            </a:fld>
            <a:endParaRPr lang="en-US" dirty="0"/>
          </a:p>
        </p:txBody>
      </p:sp>
    </p:spTree>
    <p:extLst>
      <p:ext uri="{BB962C8B-B14F-4D97-AF65-F5344CB8AC3E}">
        <p14:creationId xmlns:p14="http://schemas.microsoft.com/office/powerpoint/2010/main" val="271940765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51</a:t>
            </a:fld>
            <a:endParaRPr lang="en-US" dirty="0"/>
          </a:p>
        </p:txBody>
      </p:sp>
    </p:spTree>
    <p:extLst>
      <p:ext uri="{BB962C8B-B14F-4D97-AF65-F5344CB8AC3E}">
        <p14:creationId xmlns:p14="http://schemas.microsoft.com/office/powerpoint/2010/main" val="36254652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52</a:t>
            </a:fld>
            <a:endParaRPr lang="en-US" dirty="0"/>
          </a:p>
        </p:txBody>
      </p:sp>
    </p:spTree>
    <p:extLst>
      <p:ext uri="{BB962C8B-B14F-4D97-AF65-F5344CB8AC3E}">
        <p14:creationId xmlns:p14="http://schemas.microsoft.com/office/powerpoint/2010/main" val="115184853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53</a:t>
            </a:fld>
            <a:endParaRPr lang="en-US" dirty="0"/>
          </a:p>
        </p:txBody>
      </p:sp>
    </p:spTree>
    <p:extLst>
      <p:ext uri="{BB962C8B-B14F-4D97-AF65-F5344CB8AC3E}">
        <p14:creationId xmlns:p14="http://schemas.microsoft.com/office/powerpoint/2010/main" val="333585034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Internal</a:t>
            </a:r>
            <a:r>
              <a:rPr lang="en-US" baseline="0" dirty="0" smtClean="0"/>
              <a:t> partners</a:t>
            </a:r>
          </a:p>
          <a:p>
            <a:r>
              <a:rPr lang="en-US" baseline="0" dirty="0" smtClean="0"/>
              <a:t>External partners</a:t>
            </a: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look around your community and locate agencies and organizations that you could potentially partner with to offer outreach activities. </a:t>
            </a:r>
          </a:p>
          <a:p>
            <a:r>
              <a:rPr lang="en-US" sz="1200" kern="1200" dirty="0" smtClean="0">
                <a:solidFill>
                  <a:schemeClr val="tx1"/>
                </a:solidFill>
                <a:effectLst/>
                <a:latin typeface="+mn-lt"/>
                <a:ea typeface="+mn-ea"/>
                <a:cs typeface="+mn-cs"/>
              </a:rPr>
              <a:t>Think about the types of people that live in your community. What types of services and resources do they need? Also, what agencies exist in your community? This could be community and faith based organizations. Is there a YMCA/YWCA or Boys and Girls Club near you? Are there Boy and Girl Scout Troops?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Are there individuals from local organizations that use your library for space and convenient parking. Consider partnering with them and other types of libraries such as academic, public, school and even hospital libraries in your area. Area Agencies , Gardening Clubs, Video Game stores, Museums and Art Institutes (even those at local colleges and universities).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combined community effort is going to enhance any program you can think of doing and lend itself to improved sustainability with everyone providing resources to assist the community at large.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bottom line is that you won’t know until you ask and I’m sure each of you can think about some agency in your community that is a potential partner. </a:t>
            </a:r>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54</a:t>
            </a:fld>
            <a:endParaRPr lang="en-US" dirty="0"/>
          </a:p>
        </p:txBody>
      </p:sp>
    </p:spTree>
    <p:extLst>
      <p:ext uri="{BB962C8B-B14F-4D97-AF65-F5344CB8AC3E}">
        <p14:creationId xmlns:p14="http://schemas.microsoft.com/office/powerpoint/2010/main" val="145138069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Before choosing a community partner, it can be helpful to refer back to your logic model and the 7 Key questions. “For example: What are your program goals? What do you need to achieve your goals? Which of your needs can be met by the library? How can a partner help you meet these needs and achieve your goals?</a:t>
            </a:r>
          </a:p>
          <a:p>
            <a:r>
              <a:rPr lang="en-US" sz="1200" kern="1200" dirty="0" smtClean="0">
                <a:solidFill>
                  <a:schemeClr val="tx1"/>
                </a:solidFill>
                <a:effectLst/>
                <a:latin typeface="+mn-lt"/>
                <a:ea typeface="+mn-ea"/>
                <a:cs typeface="+mn-cs"/>
              </a:rPr>
              <a:t>This process will help you evaluate your existing resources and prioritize your remaining needs, thus helping you to choose the most effective potential partners to assist you.”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Here are some questions to ask to help evaluate your needs: </a:t>
            </a:r>
          </a:p>
          <a:p>
            <a:r>
              <a:rPr lang="en-US" sz="1200" b="1" kern="1200" dirty="0" smtClean="0">
                <a:solidFill>
                  <a:schemeClr val="tx1"/>
                </a:solidFill>
                <a:effectLst/>
                <a:latin typeface="+mn-lt"/>
                <a:ea typeface="+mn-ea"/>
                <a:cs typeface="+mn-cs"/>
              </a:rPr>
              <a:t>Audience: Do you need help in attracting certain target audiences to your program or to the library in general?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Consider a community partner that has connections or influence with your target audience. Think about community leaders.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Publicity: Do you need help publicizing your program?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Approach people with PR and publicity skills who can create press releases/flyers/posters etc.</a:t>
            </a:r>
          </a:p>
          <a:p>
            <a:r>
              <a:rPr lang="en-US" sz="1200" kern="1200" dirty="0" smtClean="0">
                <a:solidFill>
                  <a:schemeClr val="tx1"/>
                </a:solidFill>
                <a:effectLst/>
                <a:latin typeface="+mn-lt"/>
                <a:ea typeface="+mn-ea"/>
                <a:cs typeface="+mn-cs"/>
              </a:rPr>
              <a:t>Get acquainted with your local reporters and media sources. If you have a cordial and established relationship, they are more likely to help out. Find out who has the "library beat" at your local media outlets â€“ who is responsible for covering events at the library? Find out if your local paper will run a public service ad or article for free.</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Funding: Do you need additional funds to present your program?</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Offer local businesses the opportunity to sponsor your program. Businesses often set aside funds for community projects since it gives them the chance, and the PR value, to support local causes.</a:t>
            </a:r>
          </a:p>
          <a:p>
            <a:r>
              <a:rPr lang="en-US" sz="1200" kern="1200" dirty="0" smtClean="0">
                <a:solidFill>
                  <a:schemeClr val="tx1"/>
                </a:solidFill>
                <a:effectLst/>
                <a:latin typeface="+mn-lt"/>
                <a:ea typeface="+mn-ea"/>
                <a:cs typeface="+mn-cs"/>
              </a:rPr>
              <a:t>At big events, consider offering local vendors or community groups a chance to have a booth at the event (with a percentage of their profit going to your library). Think about bookstores (chains and local) as well as local specialty stores.</a:t>
            </a:r>
          </a:p>
          <a:p>
            <a:r>
              <a:rPr lang="en-US" sz="1200" kern="1200" dirty="0" smtClean="0">
                <a:solidFill>
                  <a:schemeClr val="tx1"/>
                </a:solidFill>
                <a:effectLst/>
                <a:latin typeface="+mn-lt"/>
                <a:ea typeface="+mn-ea"/>
                <a:cs typeface="+mn-cs"/>
              </a:rPr>
              <a:t>Could a partner raise funds for the program or for the library?</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People: Do you need additional people to help you plan and present your program?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Everyone is a potential volunteer! Examples include local businesses with employee volunteer programs; seniors; the library's teen group, or high school teens who need community service hours; parents who want to become involved in the community; civic groups; your friends group; colleges with community involvement programs; family, friends and the neighborhood dog.</a:t>
            </a:r>
          </a:p>
          <a:p>
            <a:r>
              <a:rPr lang="en-US" sz="1200" kern="1200" dirty="0" smtClean="0">
                <a:solidFill>
                  <a:schemeClr val="tx1"/>
                </a:solidFill>
                <a:effectLst/>
                <a:latin typeface="+mn-lt"/>
                <a:ea typeface="+mn-ea"/>
                <a:cs typeface="+mn-cs"/>
              </a:rPr>
              <a:t>Overestimate how many volunteers you need â€” it pays to have too many.</a:t>
            </a:r>
          </a:p>
          <a:p>
            <a:r>
              <a:rPr lang="en-US" sz="1200" kern="1200" dirty="0" smtClean="0">
                <a:solidFill>
                  <a:schemeClr val="tx1"/>
                </a:solidFill>
                <a:effectLst/>
                <a:latin typeface="+mn-lt"/>
                <a:ea typeface="+mn-ea"/>
                <a:cs typeface="+mn-cs"/>
              </a:rPr>
              <a:t>Think about the skills your volunteers might need. Do you need creative people to help decorate the library? People who are detail-oriented? Tech-savvy? Develop an ongoing list of reliable volunteers - they are a valuable and constantly needed resource.</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Space: Is your event too large for the library?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Could a partner donate space to hold part, or all, of your event? If not, could your partner assist you in renting more space if needed? Assess your space and staffing needs realistically to see if this is something you need help with.</a:t>
            </a:r>
          </a:p>
          <a:p>
            <a:r>
              <a:rPr lang="en-US" sz="1200" kern="1200" dirty="0" smtClean="0">
                <a:solidFill>
                  <a:schemeClr val="tx1"/>
                </a:solidFill>
                <a:effectLst/>
                <a:latin typeface="+mn-lt"/>
                <a:ea typeface="+mn-ea"/>
                <a:cs typeface="+mn-cs"/>
              </a:rPr>
              <a:t>Try developing ongoing relationships with local theaters or business centers - these relationships can prove useful in many ways, beyond offering potential space.</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Ideas and know-how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Perhaps a community partner has organized an event similar to the one you are planning and could provide ideas and tell you about potential pitfalls.</a:t>
            </a:r>
          </a:p>
          <a:p>
            <a:r>
              <a:rPr lang="en-US" sz="1200" kern="1200" dirty="0" smtClean="0">
                <a:solidFill>
                  <a:schemeClr val="tx1"/>
                </a:solidFill>
                <a:effectLst/>
                <a:latin typeface="+mn-lt"/>
                <a:ea typeface="+mn-ea"/>
                <a:cs typeface="+mn-cs"/>
              </a:rPr>
              <a:t>They might also be able to put you in touch with partners and resources that they used for their event.</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Presenters and performers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Utilize your pool of local talent. Everyone is or knows potential talent. Scan the media and keep a list of groups or individuals who appeal to you for future reference.</a:t>
            </a:r>
          </a:p>
          <a:p>
            <a:r>
              <a:rPr lang="en-US" sz="1200" kern="1200" dirty="0" smtClean="0">
                <a:solidFill>
                  <a:schemeClr val="tx1"/>
                </a:solidFill>
                <a:effectLst/>
                <a:latin typeface="+mn-lt"/>
                <a:ea typeface="+mn-ea"/>
                <a:cs typeface="+mn-cs"/>
              </a:rPr>
              <a:t>Build contacts with the local Screen Actors Guild office, school drama departments, and art groups, local authors or celebrities, local dignitaries, media personalities etc. The worst they can do is say no, but quite often they are happy to help libraries, or can point you in the direction of someone who can. Make sure to compile a list of contact names, numbers, and emails for future program use. They might not be able to help with this program, but maybe they can help with another in the future.</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Think inside the library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You don't always have to come up with new and different people to partner with. Look at the partners you currently have to see how you might develop those relationships further.</a:t>
            </a:r>
          </a:p>
          <a:p>
            <a:r>
              <a:rPr lang="en-US" sz="1200" kern="1200" dirty="0" smtClean="0">
                <a:solidFill>
                  <a:schemeClr val="tx1"/>
                </a:solidFill>
                <a:effectLst/>
                <a:latin typeface="+mn-lt"/>
                <a:ea typeface="+mn-ea"/>
                <a:cs typeface="+mn-cs"/>
              </a:rPr>
              <a:t>When considering your choices for community partners, get input from other staff members and groups, such as your teen advisory group or Friends of the Library board members. This can help you to get different perspectives and ensure support from your colleagues and staff.</a:t>
            </a:r>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55</a:t>
            </a:fld>
            <a:endParaRPr lang="en-US" dirty="0"/>
          </a:p>
        </p:txBody>
      </p:sp>
    </p:spTree>
    <p:extLst>
      <p:ext uri="{BB962C8B-B14F-4D97-AF65-F5344CB8AC3E}">
        <p14:creationId xmlns:p14="http://schemas.microsoft.com/office/powerpoint/2010/main" val="354400218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Be clear about what you want from your partner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For example, do you need your partner to be actively involved in the planning and/or presentation of the program? Or do you want to develop the program and need them to help provide funds or materials, or to help you promote the event?</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Think about how the partnership will benefit your community partner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What's in it for them? A successful partnership will benefit both parties, and a partner is more likely to come on board if they can see those benefits. The PR value of being listed as a sponsor can often mean a heightened local media profile for your partner, and this can make it worth their time and effort to become involved. A successful partnership can also ensure their interest in future projects.</a:t>
            </a:r>
          </a:p>
          <a:p>
            <a:r>
              <a:rPr lang="en-US" sz="1200" kern="1200" dirty="0" smtClean="0">
                <a:solidFill>
                  <a:schemeClr val="tx1"/>
                </a:solidFill>
                <a:effectLst/>
                <a:latin typeface="+mn-lt"/>
                <a:ea typeface="+mn-ea"/>
                <a:cs typeface="+mn-cs"/>
              </a:rPr>
              <a:t>In addition, you can build contacts by offering your library's resources to other community organizations. Meet local PTA/PTO members by volunteering to attend Back to School Nights, or offer your meeting rooms and plan programs to appeal to local college groups and professors.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Be prepared</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Have information about your program and the library ready to give to the potential partner.</a:t>
            </a:r>
          </a:p>
          <a:p>
            <a:r>
              <a:rPr lang="en-US" sz="1200" kern="1200" dirty="0" smtClean="0">
                <a:solidFill>
                  <a:schemeClr val="tx1"/>
                </a:solidFill>
                <a:effectLst/>
                <a:latin typeface="+mn-lt"/>
                <a:ea typeface="+mn-ea"/>
                <a:cs typeface="+mn-cs"/>
              </a:rPr>
              <a:t>Be sure to research potential partners and be informed about them. When evaluating a potential partner, it can be helpful to talk to people who may have worked with them before. This may help you decide if they are the right partner for you. You might also find that you have a colleague or friend in common, which can give you more credibility with the potential partner as well.</a:t>
            </a:r>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56</a:t>
            </a:fld>
            <a:endParaRPr lang="en-US" dirty="0"/>
          </a:p>
        </p:txBody>
      </p:sp>
    </p:spTree>
    <p:extLst>
      <p:ext uri="{BB962C8B-B14F-4D97-AF65-F5344CB8AC3E}">
        <p14:creationId xmlns:p14="http://schemas.microsoft.com/office/powerpoint/2010/main" val="274395354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Return</a:t>
            </a:r>
            <a:r>
              <a:rPr lang="en-US" baseline="0" dirty="0" smtClean="0"/>
              <a:t> on investment</a:t>
            </a:r>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57</a:t>
            </a:fld>
            <a:endParaRPr lang="en-US" dirty="0"/>
          </a:p>
        </p:txBody>
      </p:sp>
    </p:spTree>
    <p:extLst>
      <p:ext uri="{BB962C8B-B14F-4D97-AF65-F5344CB8AC3E}">
        <p14:creationId xmlns:p14="http://schemas.microsoft.com/office/powerpoint/2010/main" val="145138069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58</a:t>
            </a:fld>
            <a:endParaRPr lang="en-US" dirty="0"/>
          </a:p>
        </p:txBody>
      </p:sp>
    </p:spTree>
    <p:extLst>
      <p:ext uri="{BB962C8B-B14F-4D97-AF65-F5344CB8AC3E}">
        <p14:creationId xmlns:p14="http://schemas.microsoft.com/office/powerpoint/2010/main" val="399121459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59</a:t>
            </a:fld>
            <a:endParaRPr lang="en-US" dirty="0"/>
          </a:p>
        </p:txBody>
      </p:sp>
    </p:spTree>
    <p:extLst>
      <p:ext uri="{BB962C8B-B14F-4D97-AF65-F5344CB8AC3E}">
        <p14:creationId xmlns:p14="http://schemas.microsoft.com/office/powerpoint/2010/main" val="3985429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[Community outreach]</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People use the word outreach to describe a wide range of activities, from actual delivery of services to dissemination of information.  </a:t>
            </a:r>
          </a:p>
          <a:p>
            <a:endParaRPr lang="en-US" sz="120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smtClean="0"/>
              <a:t>Outreach is most often designed to accomplish one of the following (or some combination):</a:t>
            </a:r>
            <a:endParaRPr lang="en-US" dirty="0" smtClean="0"/>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Community outreach describes services to users external to the institution – for example the homeless, veterans, community groups.  Reaching out to community members (internal or external) to meet an information need and/or promote the library’s resources, services or existence, with the intent of developing a long-term relationship with those community members.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Outreach is most often designed to accomplish one of the following (or some combination):</a:t>
            </a:r>
          </a:p>
          <a:p>
            <a:r>
              <a:rPr lang="en-US" sz="1200" kern="1200" dirty="0" smtClean="0">
                <a:solidFill>
                  <a:schemeClr val="tx1"/>
                </a:solidFill>
                <a:effectLst/>
                <a:latin typeface="+mn-lt"/>
                <a:ea typeface="+mn-ea"/>
                <a:cs typeface="+mn-cs"/>
              </a:rPr>
              <a:t>What opportunities support the mission and vision of your institution/library?</a:t>
            </a:r>
          </a:p>
          <a:p>
            <a:r>
              <a:rPr lang="en-US" sz="1200" kern="1200" dirty="0" smtClean="0">
                <a:solidFill>
                  <a:schemeClr val="tx1"/>
                </a:solidFill>
                <a:effectLst/>
                <a:latin typeface="+mn-lt"/>
                <a:ea typeface="+mn-ea"/>
                <a:cs typeface="+mn-cs"/>
              </a:rPr>
              <a:t>Understanding what outreach means is the first critical step in a successful outreach program.  All parties involved need to have a clear understanding of what outreach means to that institution/library.  </a:t>
            </a:r>
          </a:p>
          <a:p>
            <a:endParaRPr lang="en-US" dirty="0" smtClean="0"/>
          </a:p>
        </p:txBody>
      </p:sp>
      <p:sp>
        <p:nvSpPr>
          <p:cNvPr id="4" name="Slide Number Placeholder 3"/>
          <p:cNvSpPr>
            <a:spLocks noGrp="1"/>
          </p:cNvSpPr>
          <p:nvPr>
            <p:ph type="sldNum" sz="quarter" idx="10"/>
          </p:nvPr>
        </p:nvSpPr>
        <p:spPr/>
        <p:txBody>
          <a:bodyPr/>
          <a:lstStyle/>
          <a:p>
            <a:fld id="{4584CBFD-3B91-AE4E-A1CE-3FFAFFC31D45}" type="slidenum">
              <a:rPr lang="en-US" smtClean="0"/>
              <a:t>6</a:t>
            </a:fld>
            <a:endParaRPr lang="en-US" dirty="0"/>
          </a:p>
        </p:txBody>
      </p:sp>
    </p:spTree>
    <p:extLst>
      <p:ext uri="{BB962C8B-B14F-4D97-AF65-F5344CB8AC3E}">
        <p14:creationId xmlns:p14="http://schemas.microsoft.com/office/powerpoint/2010/main" val="251046014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Step 1: Define your stakeholders</a:t>
            </a:r>
          </a:p>
          <a:p>
            <a:r>
              <a:rPr lang="en-US" dirty="0" smtClean="0"/>
              <a:t>Your stakeholders are supporters, implementers, recipients, and decision-makers related to your program. Getting them involved early on will help you get different perspectives on the program and establish common expectations. This helps to clarify goals and objectives of the program you’ll evaluate, so everyone understands its purpose.</a:t>
            </a:r>
          </a:p>
          <a:p>
            <a:endParaRPr lang="en-US" dirty="0" smtClean="0"/>
          </a:p>
          <a:p>
            <a:r>
              <a:rPr lang="en-US" b="1" dirty="0" smtClean="0"/>
              <a:t>Step 2: Describe the program</a:t>
            </a:r>
          </a:p>
          <a:p>
            <a:r>
              <a:rPr lang="en-US" dirty="0" smtClean="0"/>
              <a:t>Taking the time to articulate what your program does and what you want to accomplish is essential to establishing your evaluation plan. Your descriptions should answer questions like: What is the goal of our program? Which activities will we pursue to reach our goal? How will we do it? What are our resources? How many people do we expect to serve?</a:t>
            </a:r>
          </a:p>
          <a:p>
            <a:r>
              <a:rPr lang="en-US" dirty="0" smtClean="0"/>
              <a:t>Articulating the answers to those questions will not only help with accountability and quality improvement, but it will also help you promote the program to its beneficiaries.</a:t>
            </a:r>
          </a:p>
          <a:p>
            <a:endParaRPr lang="en-US" dirty="0" smtClean="0"/>
          </a:p>
          <a:p>
            <a:r>
              <a:rPr lang="en-US" b="1" dirty="0" smtClean="0"/>
              <a:t>Step 3: Focus the design of your evaluation</a:t>
            </a:r>
          </a:p>
          <a:p>
            <a:r>
              <a:rPr lang="en-US" dirty="0" smtClean="0"/>
              <a:t>Evaluations can focus on process, means, resources, activities, and outputs. They can focus on outcomes or how well you achieved your goal. You may also choose to evaluate both process and outcomes.</a:t>
            </a:r>
          </a:p>
          <a:p>
            <a:r>
              <a:rPr lang="en-US" dirty="0" smtClean="0"/>
              <a:t>As you begin formulating your evaluation, think about the specific purpose of the evaluation—what questions are you trying to answer? How will the information be used? What information-gathering methods are best suited for collecting what our organization needs to know?</a:t>
            </a:r>
          </a:p>
          <a:p>
            <a:endParaRPr lang="en-US" dirty="0" smtClean="0"/>
          </a:p>
          <a:p>
            <a:r>
              <a:rPr lang="en-US" b="1" dirty="0" smtClean="0"/>
              <a:t>Step 4: Gather evidence</a:t>
            </a:r>
          </a:p>
          <a:p>
            <a:r>
              <a:rPr lang="en-US" dirty="0" smtClean="0"/>
              <a:t>Qualitative and quantitative data are the two main forms of data you may collect.</a:t>
            </a:r>
          </a:p>
          <a:p>
            <a:r>
              <a:rPr lang="en-US" dirty="0" smtClean="0"/>
              <a:t>Qualitative data offers descriptive information that may capture experience, behavior, opinion, value, feeling, knowledge, sensory response, or observable phenomena. Three commonly used methods used for gathering qualitative evaluation data are: key informant interviews, focus groups, and participant observation.</a:t>
            </a:r>
          </a:p>
          <a:p>
            <a:r>
              <a:rPr lang="en-US" dirty="0" smtClean="0"/>
              <a:t>Quantitative methods refer to information that may be measured by numbers or tallies. Methods for collecting quantitative data include counting systems, surveys, and questionnaires.</a:t>
            </a:r>
          </a:p>
          <a:p>
            <a:endParaRPr lang="en-US" dirty="0" smtClean="0"/>
          </a:p>
          <a:p>
            <a:r>
              <a:rPr lang="en-US" b="1" dirty="0" smtClean="0"/>
              <a:t>Step 5: Draw conclusions</a:t>
            </a:r>
          </a:p>
          <a:p>
            <a:r>
              <a:rPr lang="en-US" dirty="0" smtClean="0"/>
              <a:t>This is the step where you answer the bottom-line question: Are we getting better, getting worse, or staying the same? Data comparisons show trends, gaps, strengths, weaknesses. You can compare evaluation data with targets set for the program, against standards established by your stakeholders or funders, or make comparisons with other programs</a:t>
            </a:r>
          </a:p>
          <a:p>
            <a:endParaRPr lang="en-US" dirty="0" smtClean="0"/>
          </a:p>
          <a:p>
            <a:r>
              <a:rPr lang="en-US" b="1" dirty="0" smtClean="0"/>
              <a:t>Step 6: Present findings and ensure use</a:t>
            </a:r>
          </a:p>
          <a:p>
            <a:r>
              <a:rPr lang="en-US" dirty="0" smtClean="0"/>
              <a:t>It is important that all the work you put into program evaluation gets used for quality improvement. When you present your findings and recommendations, it is important to know the values, beliefs, and perceptions of your group; build on the group’s background and build on common ground; and state the underlying purpose for your recommendations before you get to the details.</a:t>
            </a:r>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60</a:t>
            </a:fld>
            <a:endParaRPr lang="en-US"/>
          </a:p>
        </p:txBody>
      </p:sp>
    </p:spTree>
    <p:extLst>
      <p:ext uri="{BB962C8B-B14F-4D97-AF65-F5344CB8AC3E}">
        <p14:creationId xmlns:p14="http://schemas.microsoft.com/office/powerpoint/2010/main" val="307825388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Assessment strategies</a:t>
            </a:r>
          </a:p>
          <a:p>
            <a:endParaRPr lang="en-US" dirty="0" smtClean="0"/>
          </a:p>
          <a:p>
            <a:pPr marL="0" indent="0" eaLnBrk="1" hangingPunct="1">
              <a:buNone/>
            </a:pPr>
            <a:r>
              <a:rPr lang="en-US" altLang="en-US" sz="1200" dirty="0" smtClean="0"/>
              <a:t>Keep in mind what you want to learn:</a:t>
            </a:r>
          </a:p>
          <a:p>
            <a:pPr marL="457200" indent="-457200" eaLnBrk="1" hangingPunct="1">
              <a:buFont typeface="Arial" panose="020B0604020202020204" pitchFamily="34" charset="0"/>
              <a:buChar char="•"/>
            </a:pPr>
            <a:r>
              <a:rPr lang="en-US" altLang="en-US" sz="1200" dirty="0" smtClean="0"/>
              <a:t>Number of people who attend</a:t>
            </a:r>
          </a:p>
          <a:p>
            <a:pPr marL="457200" indent="-457200" eaLnBrk="1" hangingPunct="1">
              <a:buFont typeface="Arial" panose="020B0604020202020204" pitchFamily="34" charset="0"/>
              <a:buChar char="•"/>
            </a:pPr>
            <a:r>
              <a:rPr lang="en-US" altLang="en-US" sz="1200" dirty="0" smtClean="0"/>
              <a:t>Demographics</a:t>
            </a:r>
          </a:p>
          <a:p>
            <a:pPr marL="457200" indent="-457200" eaLnBrk="1" hangingPunct="1">
              <a:buFont typeface="Arial" panose="020B0604020202020204" pitchFamily="34" charset="0"/>
              <a:buChar char="•"/>
            </a:pPr>
            <a:r>
              <a:rPr lang="en-US" altLang="en-US" sz="1200" dirty="0" smtClean="0"/>
              <a:t>Participant satisfaction</a:t>
            </a:r>
            <a:br>
              <a:rPr lang="en-US" altLang="en-US" sz="1200" dirty="0" smtClean="0"/>
            </a:br>
            <a:endParaRPr lang="en-US" altLang="en-US" sz="1200" dirty="0" smtClean="0"/>
          </a:p>
          <a:p>
            <a:r>
              <a:rPr lang="en-US" dirty="0" smtClean="0"/>
              <a:t>Establish program metrics that</a:t>
            </a:r>
            <a:r>
              <a:rPr lang="en-US" baseline="0" dirty="0" smtClean="0"/>
              <a:t> reflect your goals and objectives.</a:t>
            </a:r>
          </a:p>
          <a:p>
            <a:r>
              <a:rPr lang="en-US" baseline="0" dirty="0" smtClean="0"/>
              <a:t>Each program objective should link to an overall program goal and include specific measurable target and timeline.  </a:t>
            </a:r>
          </a:p>
          <a:p>
            <a:endParaRPr lang="en-US" baseline="0" dirty="0" smtClean="0"/>
          </a:p>
          <a:p>
            <a:r>
              <a:rPr lang="en-US" baseline="0" dirty="0" smtClean="0"/>
              <a:t>Activity metrics;  </a:t>
            </a:r>
          </a:p>
          <a:p>
            <a:r>
              <a:rPr lang="en-US" baseline="0" dirty="0" smtClean="0"/>
              <a:t>Participation metrics</a:t>
            </a:r>
            <a:endParaRPr lang="en-US" dirty="0" smtClean="0"/>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61</a:t>
            </a:fld>
            <a:endParaRPr lang="en-US"/>
          </a:p>
        </p:txBody>
      </p:sp>
    </p:spTree>
    <p:extLst>
      <p:ext uri="{BB962C8B-B14F-4D97-AF65-F5344CB8AC3E}">
        <p14:creationId xmlns:p14="http://schemas.microsoft.com/office/powerpoint/2010/main" val="319362246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Assessment Strategy Questions to ask for each event goal</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62</a:t>
            </a:fld>
            <a:endParaRPr lang="en-US"/>
          </a:p>
        </p:txBody>
      </p:sp>
    </p:spTree>
    <p:extLst>
      <p:ext uri="{BB962C8B-B14F-4D97-AF65-F5344CB8AC3E}">
        <p14:creationId xmlns:p14="http://schemas.microsoft.com/office/powerpoint/2010/main" val="307825388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rgbClr val="7030A0"/>
                </a:solidFill>
                <a:latin typeface="Arial" pitchFamily="34" charset="0"/>
                <a:ea typeface="+mn-ea"/>
                <a:cs typeface="Arial" pitchFamily="34" charset="0"/>
              </a:rPr>
              <a:t>Outcomes assessment is guided by the “intended results’ columns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63</a:t>
            </a:fld>
            <a:endParaRPr lang="en-US"/>
          </a:p>
        </p:txBody>
      </p:sp>
    </p:spTree>
    <p:extLst>
      <p:ext uri="{BB962C8B-B14F-4D97-AF65-F5344CB8AC3E}">
        <p14:creationId xmlns:p14="http://schemas.microsoft.com/office/powerpoint/2010/main" val="255101859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64</a:t>
            </a:fld>
            <a:endParaRPr lang="en-US"/>
          </a:p>
        </p:txBody>
      </p:sp>
    </p:spTree>
    <p:extLst>
      <p:ext uri="{BB962C8B-B14F-4D97-AF65-F5344CB8AC3E}">
        <p14:creationId xmlns:p14="http://schemas.microsoft.com/office/powerpoint/2010/main" val="255101859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65</a:t>
            </a:fld>
            <a:endParaRPr lang="en-US"/>
          </a:p>
        </p:txBody>
      </p:sp>
    </p:spTree>
    <p:extLst>
      <p:ext uri="{BB962C8B-B14F-4D97-AF65-F5344CB8AC3E}">
        <p14:creationId xmlns:p14="http://schemas.microsoft.com/office/powerpoint/2010/main" val="20576968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Outreach services may also be provided to those within an academic library’s home institution, whether students, faculty, staff administrators, laboratory researchers, or clinicians.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What opportunities support the mission and vision of your institution?</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exercise of carefully considering goals and objectives and using this knowledge to craft a definition of outreach for a library is a valuable one.  A thoughtful definition clarifies the focus and simplifies the selection of activities.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 library’s definition of outreach should be the basis of a strategic plan for outreach.  A comprehensive outreach plan should include detailed goals and objectives, assessment and evaluation methods and a marketing strategy.</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Critical that the librarians conducting outreach are clear about the library’s outreach definition and that they ensure that the outreach efforts are consistent with the goals of the library’s outreach program and the mission of the library.</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7</a:t>
            </a:fld>
            <a:endParaRPr lang="en-US" dirty="0"/>
          </a:p>
        </p:txBody>
      </p:sp>
    </p:spTree>
    <p:extLst>
      <p:ext uri="{BB962C8B-B14F-4D97-AF65-F5344CB8AC3E}">
        <p14:creationId xmlns:p14="http://schemas.microsoft.com/office/powerpoint/2010/main" val="40553858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4584CBFD-3B91-AE4E-A1CE-3FFAFFC31D45}" type="slidenum">
              <a:rPr lang="en-US" smtClean="0"/>
              <a:t>8</a:t>
            </a:fld>
            <a:endParaRPr lang="en-US" dirty="0"/>
          </a:p>
        </p:txBody>
      </p:sp>
    </p:spTree>
    <p:extLst>
      <p:ext uri="{BB962C8B-B14F-4D97-AF65-F5344CB8AC3E}">
        <p14:creationId xmlns:p14="http://schemas.microsoft.com/office/powerpoint/2010/main" val="14513806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Mission</a:t>
            </a:r>
            <a:r>
              <a:rPr lang="en-US" sz="1200" kern="1200" baseline="0" dirty="0" smtClean="0">
                <a:solidFill>
                  <a:schemeClr val="tx1"/>
                </a:solidFill>
                <a:effectLst/>
                <a:latin typeface="+mn-lt"/>
                <a:ea typeface="+mn-ea"/>
                <a:cs typeface="+mn-cs"/>
              </a:rPr>
              <a:t> statement of the institution / the audience that the outreach would be targeted to …</a:t>
            </a:r>
          </a:p>
          <a:p>
            <a:pPr marL="0" marR="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s-ES" altLang="en-US" sz="1200" b="1" dirty="0" smtClean="0">
                <a:solidFill>
                  <a:srgbClr val="794F9F"/>
                </a:solidFill>
                <a:latin typeface="Calibri Light" pitchFamily="32" charset="0"/>
              </a:rPr>
              <a:t>What are some common reasons for outreach?</a:t>
            </a:r>
          </a:p>
          <a:p>
            <a:endParaRPr lang="en-US" dirty="0" smtClean="0"/>
          </a:p>
          <a:p>
            <a:endParaRPr lang="en-US" dirty="0" smtClean="0"/>
          </a:p>
          <a:p>
            <a:pPr marL="0" marR="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baseline="0" dirty="0" smtClean="0">
              <a:solidFill>
                <a:schemeClr val="tx1"/>
              </a:solidFill>
              <a:effectLst/>
              <a:latin typeface="+mn-lt"/>
              <a:ea typeface="+mn-ea"/>
              <a:cs typeface="+mn-cs"/>
            </a:endParaRP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4CBFD-3B91-AE4E-A1CE-3FFAFFC31D45}" type="slidenum">
              <a:rPr lang="en-US" smtClean="0"/>
              <a:t>9</a:t>
            </a:fld>
            <a:endParaRPr lang="en-US" dirty="0"/>
          </a:p>
        </p:txBody>
      </p:sp>
    </p:spTree>
    <p:extLst>
      <p:ext uri="{BB962C8B-B14F-4D97-AF65-F5344CB8AC3E}">
        <p14:creationId xmlns:p14="http://schemas.microsoft.com/office/powerpoint/2010/main" val="42382706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latin typeface="+mj-l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451DEABC-D766-4322-8E78-B830FAE35C72}" type="datetime4">
              <a:rPr lang="en-US" smtClean="0"/>
              <a:pPr/>
              <a:t>April 13, 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Rectangle 8"/>
          <p:cNvSpPr/>
          <p:nvPr/>
        </p:nvSpPr>
        <p:spPr>
          <a:xfrm>
            <a:off x="9001124" y="4846320"/>
            <a:ext cx="142876" cy="2011680"/>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UMN Libraries Logo"/>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753307" y="6077162"/>
            <a:ext cx="2476293" cy="61716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7030A0"/>
                </a:solidFill>
                <a:latin typeface="Arial" pitchFamily="34" charset="0"/>
                <a:cs typeface="Arial" pitchFamily="34" charset="0"/>
              </a:defRPr>
            </a:lvl1p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E3A8A64-9126-458B-A206-0FDDFD8D203D}" type="slidenum">
              <a:rPr lang="en-US" altLang="en-US"/>
              <a:pPr>
                <a:defRPr/>
              </a:pPr>
              <a:t>‹#›</a:t>
            </a:fld>
            <a:endParaRPr lang="en-US" altLang="en-US"/>
          </a:p>
        </p:txBody>
      </p:sp>
    </p:spTree>
    <p:extLst>
      <p:ext uri="{BB962C8B-B14F-4D97-AF65-F5344CB8AC3E}">
        <p14:creationId xmlns:p14="http://schemas.microsoft.com/office/powerpoint/2010/main" val="3212692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latin typeface="+mj-l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451DEABC-D766-4322-8E78-B830FAE35C72}" type="datetime4">
              <a:rPr lang="en-US" smtClean="0"/>
              <a:pPr/>
              <a:t>April 13, 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Rectangle 8"/>
          <p:cNvSpPr/>
          <p:nvPr/>
        </p:nvSpPr>
        <p:spPr>
          <a:xfrm>
            <a:off x="9001124" y="4846320"/>
            <a:ext cx="142876" cy="20116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UMN Libraries Logo"/>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753307" y="6077162"/>
            <a:ext cx="2476293" cy="617168"/>
          </a:xfrm>
          <a:prstGeom prst="rect">
            <a:avLst/>
          </a:prstGeom>
        </p:spPr>
      </p:pic>
    </p:spTree>
    <p:extLst>
      <p:ext uri="{BB962C8B-B14F-4D97-AF65-F5344CB8AC3E}">
        <p14:creationId xmlns:p14="http://schemas.microsoft.com/office/powerpoint/2010/main" val="38028253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7" name="Date Placeholder 6"/>
          <p:cNvSpPr>
            <a:spLocks noGrp="1"/>
          </p:cNvSpPr>
          <p:nvPr>
            <p:ph type="dt" sz="half" idx="10"/>
          </p:nvPr>
        </p:nvSpPr>
        <p:spPr/>
        <p:txBody>
          <a:bodyPr/>
          <a:lstStyle/>
          <a:p>
            <a:fld id="{751663BA-01FC-4367-B6F3-ABB2645D55F1}" type="datetime4">
              <a:rPr lang="en-US" smtClean="0"/>
              <a:pPr/>
              <a:t>April 13, 2020</a:t>
            </a:fld>
            <a:endParaRPr lang="en-US" dirty="0"/>
          </a:p>
        </p:txBody>
      </p:sp>
      <p:sp>
        <p:nvSpPr>
          <p:cNvPr id="9" name="Footer Placeholder 8"/>
          <p:cNvSpPr>
            <a:spLocks noGrp="1"/>
          </p:cNvSpPr>
          <p:nvPr>
            <p:ph type="ftr" sz="quarter" idx="12"/>
          </p:nvPr>
        </p:nvSpPr>
        <p:spPr/>
        <p:txBody>
          <a:bodyPr/>
          <a:lstStyle/>
          <a:p>
            <a:endParaRPr lang="en-US" dirty="0"/>
          </a:p>
        </p:txBody>
      </p:sp>
      <p:pic>
        <p:nvPicPr>
          <p:cNvPr id="11" name="Picture 10" descr="UMN Libraries Logo"/>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753307" y="6077162"/>
            <a:ext cx="2476293" cy="617168"/>
          </a:xfrm>
          <a:prstGeom prst="rect">
            <a:avLst/>
          </a:prstGeom>
        </p:spPr>
      </p:pic>
    </p:spTree>
    <p:extLst>
      <p:ext uri="{BB962C8B-B14F-4D97-AF65-F5344CB8AC3E}">
        <p14:creationId xmlns:p14="http://schemas.microsoft.com/office/powerpoint/2010/main" val="6361659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457200" y="5715000"/>
            <a:ext cx="5525101"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EEA923-9BEE-48CE-9F28-5B525F399BAD}" type="datetime4">
              <a:rPr lang="en-US" smtClean="0"/>
              <a:pPr/>
              <a:t>April 13, 2020</a:t>
            </a:fld>
            <a:endParaRPr lang="en-US"/>
          </a:p>
        </p:txBody>
      </p:sp>
      <p:sp>
        <p:nvSpPr>
          <p:cNvPr id="6" name="Footer Placeholder 5"/>
          <p:cNvSpPr>
            <a:spLocks noGrp="1"/>
          </p:cNvSpPr>
          <p:nvPr>
            <p:ph type="ftr" sz="quarter" idx="11"/>
          </p:nvPr>
        </p:nvSpPr>
        <p:spPr/>
        <p:txBody>
          <a:bodyPr/>
          <a:lstStyle/>
          <a:p>
            <a:endParaRPr lang="en-US"/>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n-US" smtClean="0"/>
              <a:t>Click to edit Master title style</a:t>
            </a:r>
            <a:endParaRPr lang="en-US" dirty="0"/>
          </a:p>
        </p:txBody>
      </p:sp>
      <p:sp>
        <p:nvSpPr>
          <p:cNvPr id="10" name="Rectangle 9"/>
          <p:cNvSpPr/>
          <p:nvPr/>
        </p:nvSpPr>
        <p:spPr>
          <a:xfrm>
            <a:off x="9001124" y="0"/>
            <a:ext cx="142876" cy="48463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UMN Libraries Logo"/>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753307" y="6077162"/>
            <a:ext cx="2476293" cy="617168"/>
          </a:xfrm>
          <a:prstGeom prst="rect">
            <a:avLst/>
          </a:prstGeom>
        </p:spPr>
      </p:pic>
    </p:spTree>
    <p:extLst>
      <p:ext uri="{BB962C8B-B14F-4D97-AF65-F5344CB8AC3E}">
        <p14:creationId xmlns:p14="http://schemas.microsoft.com/office/powerpoint/2010/main" val="41170162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772400" cy="13716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7772400" cy="404134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93333F43-3E86-47E4-BFBB-2476D384E1C6}" type="datetime4">
              <a:rPr lang="en-US" smtClean="0"/>
              <a:pPr/>
              <a:t>April 13, 2020</a:t>
            </a:fld>
            <a:endParaRPr lang="en-US"/>
          </a:p>
        </p:txBody>
      </p:sp>
      <p:sp>
        <p:nvSpPr>
          <p:cNvPr id="5" name="Footer Placeholder 4"/>
          <p:cNvSpPr>
            <a:spLocks noGrp="1"/>
          </p:cNvSpPr>
          <p:nvPr>
            <p:ph type="ftr" sz="quarter" idx="11"/>
          </p:nvPr>
        </p:nvSpPr>
        <p:spPr/>
        <p:txBody>
          <a:bodyPr/>
          <a:lstStyle/>
          <a:p>
            <a:endParaRPr lang="en-US"/>
          </a:p>
        </p:txBody>
      </p:sp>
      <p:pic>
        <p:nvPicPr>
          <p:cNvPr id="8" name="Picture 7" descr="UMN Libraries Logo"/>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753307" y="6077162"/>
            <a:ext cx="2476293" cy="617168"/>
          </a:xfrm>
          <a:prstGeom prst="rect">
            <a:avLst/>
          </a:prstGeom>
        </p:spPr>
      </p:pic>
    </p:spTree>
    <p:extLst>
      <p:ext uri="{BB962C8B-B14F-4D97-AF65-F5344CB8AC3E}">
        <p14:creationId xmlns:p14="http://schemas.microsoft.com/office/powerpoint/2010/main" val="3706865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9B19C71-EC74-44AF-B27E-FC7DC3C3A61D}" type="datetime4">
              <a:rPr lang="en-US" smtClean="0"/>
              <a:pPr/>
              <a:t>April 13, 2020</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2392309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A5CDA29-3CBE-48EA-92AE-A996835462BA}" type="datetime4">
              <a:rPr lang="en-US" smtClean="0"/>
              <a:pPr/>
              <a:t>April 13, 2020</a:t>
            </a:fld>
            <a:endParaRPr lang="en-US"/>
          </a:p>
        </p:txBody>
      </p:sp>
      <p:sp>
        <p:nvSpPr>
          <p:cNvPr id="8" name="Footer Placeholder 7"/>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1947877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199" y="152718"/>
            <a:ext cx="8358823" cy="1371600"/>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9EC054-3869-4501-B163-1BBFDE8DCE04}" type="datetime4">
              <a:rPr lang="en-US" smtClean="0"/>
              <a:pPr/>
              <a:t>April 13, 2020</a:t>
            </a:fld>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902598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63D831-56C1-49CF-8EF7-8B9A98402BCD}" type="datetime4">
              <a:rPr lang="en-US" smtClean="0"/>
              <a:pPr/>
              <a:t>April 13, 2020</a:t>
            </a:fld>
            <a:endParaRPr lang="en-US"/>
          </a:p>
        </p:txBody>
      </p:sp>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3797700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AD5615-7F4F-4584-84D5-CC95918C321F}" type="datetime4">
              <a:rPr lang="en-US" smtClean="0"/>
              <a:pPr/>
              <a:t>April 13, 2020</a:t>
            </a:fld>
            <a:endParaRPr lang="en-US"/>
          </a:p>
        </p:txBody>
      </p:sp>
      <p:sp>
        <p:nvSpPr>
          <p:cNvPr id="6" name="Footer Placeholder 5"/>
          <p:cNvSpPr>
            <a:spLocks noGrp="1"/>
          </p:cNvSpPr>
          <p:nvPr>
            <p:ph type="ftr" sz="quarter" idx="11"/>
          </p:nvPr>
        </p:nvSpPr>
        <p:spPr/>
        <p:txBody>
          <a:bodyPr/>
          <a:lstStyle/>
          <a:p>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56790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11" name="Picture 10" descr="UMN Libraries Logo"/>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753307" y="6077162"/>
            <a:ext cx="2476293" cy="617168"/>
          </a:xfrm>
          <a:prstGeom prst="rect">
            <a:avLst/>
          </a:prstGeom>
        </p:spPr>
      </p:pic>
      <p:grpSp>
        <p:nvGrpSpPr>
          <p:cNvPr id="8" name="Shape 12"/>
          <p:cNvGrpSpPr/>
          <p:nvPr userDrawn="1"/>
        </p:nvGrpSpPr>
        <p:grpSpPr>
          <a:xfrm>
            <a:off x="1004148" y="1621236"/>
            <a:ext cx="7136667" cy="203200"/>
            <a:chOff x="1346428" y="1011300"/>
            <a:chExt cx="6452100" cy="152400"/>
          </a:xfrm>
        </p:grpSpPr>
        <p:cxnSp>
          <p:nvCxnSpPr>
            <p:cNvPr id="10" name="Shape 13"/>
            <p:cNvCxnSpPr/>
            <p:nvPr/>
          </p:nvCxnSpPr>
          <p:spPr>
            <a:xfrm rot="10800000">
              <a:off x="1346428" y="1011300"/>
              <a:ext cx="6452100" cy="0"/>
            </a:xfrm>
            <a:prstGeom prst="straightConnector1">
              <a:avLst/>
            </a:prstGeom>
            <a:noFill/>
            <a:ln w="76200" cap="flat" cmpd="sng">
              <a:solidFill>
                <a:srgbClr val="FFCC33"/>
              </a:solidFill>
              <a:prstDash val="solid"/>
              <a:round/>
              <a:headEnd type="none" w="med" len="med"/>
              <a:tailEnd type="none" w="med" len="med"/>
            </a:ln>
          </p:spPr>
        </p:cxnSp>
        <p:cxnSp>
          <p:nvCxnSpPr>
            <p:cNvPr id="12" name="Shape 14"/>
            <p:cNvCxnSpPr/>
            <p:nvPr/>
          </p:nvCxnSpPr>
          <p:spPr>
            <a:xfrm rot="10800000">
              <a:off x="1346428" y="1163700"/>
              <a:ext cx="6452100" cy="0"/>
            </a:xfrm>
            <a:prstGeom prst="straightConnector1">
              <a:avLst/>
            </a:prstGeom>
            <a:noFill/>
            <a:ln w="9525" cap="flat" cmpd="sng">
              <a:solidFill>
                <a:srgbClr val="FFCC33"/>
              </a:solidFill>
              <a:prstDash val="solid"/>
              <a:round/>
              <a:headEnd type="none" w="med" len="med"/>
              <a:tailEnd type="none" w="med" len="med"/>
            </a:ln>
          </p:spPr>
        </p:cxnSp>
      </p:grpSp>
      <p:grpSp>
        <p:nvGrpSpPr>
          <p:cNvPr id="13" name="Shape 15"/>
          <p:cNvGrpSpPr/>
          <p:nvPr userDrawn="1"/>
        </p:nvGrpSpPr>
        <p:grpSpPr>
          <a:xfrm>
            <a:off x="1004151" y="4672555"/>
            <a:ext cx="7136667" cy="203200"/>
            <a:chOff x="1346435" y="3969087"/>
            <a:chExt cx="6452100" cy="152400"/>
          </a:xfrm>
        </p:grpSpPr>
        <p:cxnSp>
          <p:nvCxnSpPr>
            <p:cNvPr id="14" name="Shape 16"/>
            <p:cNvCxnSpPr/>
            <p:nvPr/>
          </p:nvCxnSpPr>
          <p:spPr>
            <a:xfrm>
              <a:off x="1346435" y="4121487"/>
              <a:ext cx="6452100" cy="0"/>
            </a:xfrm>
            <a:prstGeom prst="straightConnector1">
              <a:avLst/>
            </a:prstGeom>
            <a:noFill/>
            <a:ln w="76200" cap="flat" cmpd="sng">
              <a:solidFill>
                <a:srgbClr val="FFCC33"/>
              </a:solidFill>
              <a:prstDash val="solid"/>
              <a:round/>
              <a:headEnd type="none" w="med" len="med"/>
              <a:tailEnd type="none" w="med" len="med"/>
            </a:ln>
          </p:spPr>
        </p:cxnSp>
        <p:cxnSp>
          <p:nvCxnSpPr>
            <p:cNvPr id="15" name="Shape 17"/>
            <p:cNvCxnSpPr/>
            <p:nvPr/>
          </p:nvCxnSpPr>
          <p:spPr>
            <a:xfrm>
              <a:off x="1346435" y="3969087"/>
              <a:ext cx="6452100" cy="0"/>
            </a:xfrm>
            <a:prstGeom prst="straightConnector1">
              <a:avLst/>
            </a:prstGeom>
            <a:noFill/>
            <a:ln w="9525" cap="flat" cmpd="sng">
              <a:solidFill>
                <a:srgbClr val="FFCC33"/>
              </a:solidFill>
              <a:prstDash val="solid"/>
              <a:round/>
              <a:headEnd type="none" w="med" len="med"/>
              <a:tailEnd type="none" w="med" len="med"/>
            </a:ln>
          </p:spPr>
        </p:cxnSp>
      </p:grpSp>
      <p:sp>
        <p:nvSpPr>
          <p:cNvPr id="16" name="Shape 18"/>
          <p:cNvSpPr txBox="1">
            <a:spLocks noGrp="1"/>
          </p:cNvSpPr>
          <p:nvPr>
            <p:ph type="ctrTitle"/>
          </p:nvPr>
        </p:nvSpPr>
        <p:spPr>
          <a:xfrm>
            <a:off x="1004150" y="2335685"/>
            <a:ext cx="7136700" cy="1363200"/>
          </a:xfrm>
          <a:prstGeom prst="rect">
            <a:avLst/>
          </a:prstGeom>
        </p:spPr>
        <p:txBody>
          <a:bodyPr lIns="91425" tIns="91425" rIns="91425" bIns="91425" anchor="b" anchorCtr="0"/>
          <a:lstStyle>
            <a:lvl1pPr lvl="0" algn="ctr">
              <a:spcBef>
                <a:spcPts val="0"/>
              </a:spcBef>
              <a:buSzPct val="100000"/>
              <a:defRPr sz="5400"/>
            </a:lvl1pPr>
            <a:lvl2pPr lvl="1" algn="ctr">
              <a:spcBef>
                <a:spcPts val="0"/>
              </a:spcBef>
              <a:buSzPct val="100000"/>
              <a:defRPr sz="5400"/>
            </a:lvl2pPr>
            <a:lvl3pPr lvl="2" algn="ctr">
              <a:spcBef>
                <a:spcPts val="0"/>
              </a:spcBef>
              <a:buSzPct val="100000"/>
              <a:defRPr sz="5400"/>
            </a:lvl3pPr>
            <a:lvl4pPr lvl="3" algn="ctr">
              <a:spcBef>
                <a:spcPts val="0"/>
              </a:spcBef>
              <a:buSzPct val="100000"/>
              <a:defRPr sz="5400"/>
            </a:lvl4pPr>
            <a:lvl5pPr lvl="4" algn="ctr">
              <a:spcBef>
                <a:spcPts val="0"/>
              </a:spcBef>
              <a:buSzPct val="100000"/>
              <a:defRPr sz="5400"/>
            </a:lvl5pPr>
            <a:lvl6pPr lvl="5" algn="ctr">
              <a:spcBef>
                <a:spcPts val="0"/>
              </a:spcBef>
              <a:buSzPct val="100000"/>
              <a:defRPr sz="5400"/>
            </a:lvl6pPr>
            <a:lvl7pPr lvl="6" algn="ctr">
              <a:spcBef>
                <a:spcPts val="0"/>
              </a:spcBef>
              <a:buSzPct val="100000"/>
              <a:defRPr sz="5400"/>
            </a:lvl7pPr>
            <a:lvl8pPr lvl="7" algn="ctr">
              <a:spcBef>
                <a:spcPts val="0"/>
              </a:spcBef>
              <a:buSzPct val="100000"/>
              <a:defRPr sz="5400"/>
            </a:lvl8pPr>
            <a:lvl9pPr lvl="8" algn="ctr">
              <a:spcBef>
                <a:spcPts val="0"/>
              </a:spcBef>
              <a:buSzPct val="100000"/>
              <a:defRPr sz="54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rgbClr val="FFC000">
              <a:alpha val="55000"/>
            </a:srgb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457200" y="5715000"/>
            <a:ext cx="5525101"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EEA923-9BEE-48CE-9F28-5B525F399BAD}" type="datetime4">
              <a:rPr lang="en-US" smtClean="0"/>
              <a:pPr/>
              <a:t>April 13, 2020</a:t>
            </a:fld>
            <a:endParaRPr lang="en-US"/>
          </a:p>
        </p:txBody>
      </p:sp>
      <p:sp>
        <p:nvSpPr>
          <p:cNvPr id="6" name="Footer Placeholder 5"/>
          <p:cNvSpPr>
            <a:spLocks noGrp="1"/>
          </p:cNvSpPr>
          <p:nvPr>
            <p:ph type="ftr" sz="quarter" idx="11"/>
          </p:nvPr>
        </p:nvSpPr>
        <p:spPr/>
        <p:txBody>
          <a:bodyPr/>
          <a:lstStyle/>
          <a:p>
            <a:endParaRPr lang="en-US"/>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n-US" smtClean="0"/>
              <a:t>Click to edit Master title style</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UMN Libraries Logo"/>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753307" y="6077162"/>
            <a:ext cx="2476293" cy="61716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772400" cy="13716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7772400" cy="404134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93333F43-3E86-47E4-BFBB-2476D384E1C6}" type="datetime4">
              <a:rPr lang="en-US" smtClean="0"/>
              <a:pPr/>
              <a:t>April 13, 2020</a:t>
            </a:fld>
            <a:endParaRPr lang="en-US"/>
          </a:p>
        </p:txBody>
      </p:sp>
      <p:sp>
        <p:nvSpPr>
          <p:cNvPr id="5" name="Footer Placeholder 4"/>
          <p:cNvSpPr>
            <a:spLocks noGrp="1"/>
          </p:cNvSpPr>
          <p:nvPr>
            <p:ph type="ftr" sz="quarter" idx="11"/>
          </p:nvPr>
        </p:nvSpPr>
        <p:spPr/>
        <p:txBody>
          <a:bodyPr/>
          <a:lstStyle/>
          <a:p>
            <a:endParaRPr lang="en-US"/>
          </a:p>
        </p:txBody>
      </p:sp>
      <p:pic>
        <p:nvPicPr>
          <p:cNvPr id="8" name="Picture 7" descr="UMN Libraries Logo"/>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753307" y="6077162"/>
            <a:ext cx="2476293" cy="617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9B19C71-EC74-44AF-B27E-FC7DC3C3A61D}" type="datetime4">
              <a:rPr lang="en-US" smtClean="0"/>
              <a:pPr/>
              <a:t>April 13, 2020</a:t>
            </a:fld>
            <a:endParaRPr lang="en-US"/>
          </a:p>
        </p:txBody>
      </p:sp>
      <p:sp>
        <p:nvSpPr>
          <p:cNvPr id="6" name="Footer Placeholder 5"/>
          <p:cNvSpPr>
            <a:spLocks noGrp="1"/>
          </p:cNvSpPr>
          <p:nvPr>
            <p:ph type="ftr" sz="quarter" idx="11"/>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27632" y="2259366"/>
            <a:ext cx="3291840" cy="38404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2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6A5CDA29-3CBE-48EA-92AE-A996835462BA}" type="datetime4">
              <a:rPr lang="en-US" smtClean="0"/>
              <a:pPr/>
              <a:t>April 13, 2020</a:t>
            </a:fld>
            <a:endParaRPr lang="en-US"/>
          </a:p>
        </p:txBody>
      </p:sp>
      <p:sp>
        <p:nvSpPr>
          <p:cNvPr id="8" name="Footer Placeholder 7"/>
          <p:cNvSpPr>
            <a:spLocks noGrp="1"/>
          </p:cNvSpPr>
          <p:nvPr>
            <p:ph type="ftr" sz="quarter" idx="11"/>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199" y="152718"/>
            <a:ext cx="8358823" cy="1371600"/>
          </a:xfrm>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E29EC054-3869-4501-B163-1BBFDE8DCE04}" type="datetime4">
              <a:rPr lang="en-US" smtClean="0"/>
              <a:pPr/>
              <a:t>April 13, 2020</a:t>
            </a:fld>
            <a:endParaRPr lang="en-US"/>
          </a:p>
        </p:txBody>
      </p:sp>
      <p:sp>
        <p:nvSpPr>
          <p:cNvPr id="4" name="Footer Placeholder 3"/>
          <p:cNvSpPr>
            <a:spLocks noGrp="1"/>
          </p:cNvSpPr>
          <p:nvPr>
            <p:ph type="ftr" sz="quarter" idx="11"/>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63D831-56C1-49CF-8EF7-8B9A98402BCD}" type="datetime4">
              <a:rPr lang="en-US" smtClean="0"/>
              <a:pPr/>
              <a:t>April 13, 2020</a:t>
            </a:fld>
            <a:endParaRPr lang="en-US"/>
          </a:p>
        </p:txBody>
      </p:sp>
      <p:sp>
        <p:nvSpPr>
          <p:cNvPr id="3" name="Footer Placeholder 2"/>
          <p:cNvSpPr>
            <a:spLocks noGrp="1"/>
          </p:cNvSpPr>
          <p:nvPr>
            <p:ph type="ftr" sz="quarter" idx="11"/>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AD5615-7F4F-4584-84D5-CC95918C321F}" type="datetime4">
              <a:rPr lang="en-US" smtClean="0"/>
              <a:pPr/>
              <a:t>April 13, 2020</a:t>
            </a:fld>
            <a:endParaRPr lang="en-US"/>
          </a:p>
        </p:txBody>
      </p:sp>
      <p:sp>
        <p:nvSpPr>
          <p:cNvPr id="6" name="Footer Placeholder 5"/>
          <p:cNvSpPr>
            <a:spLocks noGrp="1"/>
          </p:cNvSpPr>
          <p:nvPr>
            <p:ph type="ftr" sz="quarter" idx="11"/>
          </p:nvPr>
        </p:nvSpPr>
        <p:spPr/>
        <p:txBody>
          <a:bodyPr/>
          <a:lstStyle/>
          <a:p>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10" Type="http://schemas.openxmlformats.org/officeDocument/2006/relationships/theme" Target="../theme/theme2.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7620000" cy="1371600"/>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April 13, 2020</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913" r:id="rId1"/>
    <p:sldLayoutId id="2147483915" r:id="rId2"/>
    <p:sldLayoutId id="2147483921" r:id="rId3"/>
    <p:sldLayoutId id="2147483914" r:id="rId4"/>
    <p:sldLayoutId id="2147483916" r:id="rId5"/>
    <p:sldLayoutId id="2147483917" r:id="rId6"/>
    <p:sldLayoutId id="2147483918" r:id="rId7"/>
    <p:sldLayoutId id="2147483919" r:id="rId8"/>
    <p:sldLayoutId id="2147483920" r:id="rId9"/>
    <p:sldLayoutId id="2147483932" r:id="rId10"/>
  </p:sldLayoutIdLst>
  <p:hf sldNum="0" hdr="0" ftr="0" dt="0"/>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2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7620000" cy="1371600"/>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April 13, 2020</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7" name="Rectangle 6"/>
          <p:cNvSpPr/>
          <p:nvPr/>
        </p:nvSpPr>
        <p:spPr>
          <a:xfrm>
            <a:off x="9001124" y="0"/>
            <a:ext cx="142876" cy="1371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Tree>
    <p:extLst>
      <p:ext uri="{BB962C8B-B14F-4D97-AF65-F5344CB8AC3E}">
        <p14:creationId xmlns:p14="http://schemas.microsoft.com/office/powerpoint/2010/main" val="1227176932"/>
      </p:ext>
    </p:extLst>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Lst>
  <p:hf sldNum="0" hdr="0" ftr="0" dt="0"/>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www.ala.org/tools/librariestransform/libraries-transforming-communities/engagement"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hyperlink" Target="https://nnlm.gov/neo/professional-development/guides" TargetMode="External"/><Relationship Id="rId5" Type="http://schemas.openxmlformats.org/officeDocument/2006/relationships/image" Target="../media/image7.pn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http://communitysolutions.ca/web/" TargetMode="External"/><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hyperlink" Target="https://nnlm.gov/evaluation/blog/2016/02/04/logic-model-for-a-birthday-party/"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hyperlink" Target="https://www.imls.gov/grants/apply-grant/available-grants" TargetMode="External"/><Relationship Id="rId2" Type="http://schemas.openxmlformats.org/officeDocument/2006/relationships/notesSlide" Target="../notesSlides/notesSlide38.xml"/><Relationship Id="rId1" Type="http://schemas.openxmlformats.org/officeDocument/2006/relationships/slideLayout" Target="../slideLayouts/slideLayout4.xml"/><Relationship Id="rId6" Type="http://schemas.openxmlformats.org/officeDocument/2006/relationships/hyperlink" Target="https://nnlm.gov/gmr/funding" TargetMode="External"/><Relationship Id="rId5" Type="http://schemas.openxmlformats.org/officeDocument/2006/relationships/hyperlink" Target="https://www.legacy.mn.gov/opportunities-funding" TargetMode="External"/><Relationship Id="rId4" Type="http://schemas.openxmlformats.org/officeDocument/2006/relationships/hyperlink" Target="https://minnesota.grantwatch.com/cat/22/literacy-grants.html"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http://www.programminglibrarian.org/" TargetMode="External"/><Relationship Id="rId2" Type="http://schemas.openxmlformats.org/officeDocument/2006/relationships/notesSlide" Target="../notesSlides/notesSlide40.xml"/><Relationship Id="rId1" Type="http://schemas.openxmlformats.org/officeDocument/2006/relationships/slideLayout" Target="../slideLayouts/slideLayout4.xml"/><Relationship Id="rId6" Type="http://schemas.openxmlformats.org/officeDocument/2006/relationships/hyperlink" Target="https://ideas.demco.com/tag/library-outreach/" TargetMode="External"/><Relationship Id="rId5" Type="http://schemas.openxmlformats.org/officeDocument/2006/relationships/hyperlink" Target="http://publiclibrariesonline.org/tag/library-outreach/" TargetMode="External"/><Relationship Id="rId4" Type="http://schemas.openxmlformats.org/officeDocument/2006/relationships/hyperlink" Target="http://www.ala.org/pla/resources/tools/community-engagement-outreach"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4.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5.xml.rels><?xml version="1.0" encoding="UTF-8" standalone="yes"?>
<Relationships xmlns="http://schemas.openxmlformats.org/package/2006/relationships"><Relationship Id="rId8" Type="http://schemas.openxmlformats.org/officeDocument/2006/relationships/image" Target="../media/image21.jpeg"/><Relationship Id="rId13" Type="http://schemas.openxmlformats.org/officeDocument/2006/relationships/image" Target="../media/image26.png"/><Relationship Id="rId3" Type="http://schemas.openxmlformats.org/officeDocument/2006/relationships/image" Target="../media/image16.jpeg"/><Relationship Id="rId7" Type="http://schemas.openxmlformats.org/officeDocument/2006/relationships/image" Target="../media/image20.png"/><Relationship Id="rId12" Type="http://schemas.openxmlformats.org/officeDocument/2006/relationships/image" Target="../media/image25.jpeg"/><Relationship Id="rId2" Type="http://schemas.openxmlformats.org/officeDocument/2006/relationships/notesSlide" Target="../notesSlides/notesSlide45.xml"/><Relationship Id="rId1" Type="http://schemas.openxmlformats.org/officeDocument/2006/relationships/slideLayout" Target="../slideLayouts/slideLayout4.xml"/><Relationship Id="rId6" Type="http://schemas.openxmlformats.org/officeDocument/2006/relationships/image" Target="../media/image19.png"/><Relationship Id="rId11" Type="http://schemas.openxmlformats.org/officeDocument/2006/relationships/image" Target="../media/image24.jpeg"/><Relationship Id="rId5" Type="http://schemas.openxmlformats.org/officeDocument/2006/relationships/image" Target="../media/image18.jpeg"/><Relationship Id="rId15" Type="http://schemas.openxmlformats.org/officeDocument/2006/relationships/image" Target="../media/image2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 Id="rId14" Type="http://schemas.openxmlformats.org/officeDocument/2006/relationships/image" Target="../media/image27.jpeg"/></Relationships>
</file>

<file path=ppt/slides/_rels/slide46.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notesSlide" Target="../notesSlides/notesSlide46.xml"/><Relationship Id="rId1" Type="http://schemas.openxmlformats.org/officeDocument/2006/relationships/slideLayout" Target="../slideLayouts/slideLayout4.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4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7.xml"/><Relationship Id="rId1" Type="http://schemas.openxmlformats.org/officeDocument/2006/relationships/slideLayout" Target="../slideLayouts/slideLayout4.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48.xml.rels><?xml version="1.0" encoding="UTF-8" standalone="yes"?>
<Relationships xmlns="http://schemas.openxmlformats.org/package/2006/relationships"><Relationship Id="rId3" Type="http://schemas.openxmlformats.org/officeDocument/2006/relationships/image" Target="../media/image39.jpeg"/><Relationship Id="rId7" Type="http://schemas.openxmlformats.org/officeDocument/2006/relationships/image" Target="../media/image43.jpeg"/><Relationship Id="rId2" Type="http://schemas.openxmlformats.org/officeDocument/2006/relationships/notesSlide" Target="../notesSlides/notesSlide48.xml"/><Relationship Id="rId1" Type="http://schemas.openxmlformats.org/officeDocument/2006/relationships/slideLayout" Target="../slideLayouts/slideLayout4.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jpe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51.xml"/><Relationship Id="rId1" Type="http://schemas.openxmlformats.org/officeDocument/2006/relationships/slideLayout" Target="../slideLayouts/slideLayout4.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5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2.xml"/><Relationship Id="rId1" Type="http://schemas.openxmlformats.org/officeDocument/2006/relationships/slideLayout" Target="../slideLayouts/slideLayout4.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53.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53.xml"/><Relationship Id="rId1" Type="http://schemas.openxmlformats.org/officeDocument/2006/relationships/slideLayout" Target="../slideLayouts/slideLayout4.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hyperlink" Target="http://www.cla-net.org/?100" TargetMode="External"/><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hyperlink" Target="https://www.cdc.gov/dhdsp/docs/Evaluation-Reporting-Guide.pdf" TargetMode="External"/><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61.xml"/><Relationship Id="rId1" Type="http://schemas.openxmlformats.org/officeDocument/2006/relationships/slideLayout" Target="../slideLayouts/slideLayout4.xml"/><Relationship Id="rId4" Type="http://schemas.openxmlformats.org/officeDocument/2006/relationships/hyperlink" Target="https://nnlm.gov/sites/default/files/neo/files/tips/neo-tip-sheet-align-mission-obj-c.docx" TargetMode="Externa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64.xml"/><Relationship Id="rId1" Type="http://schemas.openxmlformats.org/officeDocument/2006/relationships/slideLayout" Target="../slideLayouts/slideLayout4.xml"/><Relationship Id="rId4" Type="http://schemas.openxmlformats.org/officeDocument/2006/relationships/hyperlink" Target="http://hdl.handle.net/11299/174632" TargetMode="External"/></Relationships>
</file>

<file path=ppt/slides/_rels/slide65.xml.rels><?xml version="1.0" encoding="UTF-8" standalone="yes"?>
<Relationships xmlns="http://schemas.openxmlformats.org/package/2006/relationships"><Relationship Id="rId3" Type="http://schemas.openxmlformats.org/officeDocument/2006/relationships/hyperlink" Target="mailto:chewx002@umn.edu" TargetMode="External"/><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77348" y="2903637"/>
            <a:ext cx="8061649" cy="2625436"/>
          </a:xfrm>
        </p:spPr>
        <p:txBody>
          <a:bodyPr>
            <a:noAutofit/>
          </a:bodyPr>
          <a:lstStyle/>
          <a:p>
            <a:r>
              <a:rPr lang="en-US" sz="4800" b="1" i="1" dirty="0" smtClean="0">
                <a:latin typeface="+mn-lt"/>
              </a:rPr>
              <a:t>Engagement: </a:t>
            </a:r>
            <a:br>
              <a:rPr lang="en-US" sz="4800" b="1" i="1" dirty="0" smtClean="0">
                <a:latin typeface="+mn-lt"/>
              </a:rPr>
            </a:br>
            <a:r>
              <a:rPr lang="en-US" sz="4800" b="1" i="1" dirty="0" smtClean="0">
                <a:latin typeface="+mn-lt"/>
              </a:rPr>
              <a:t>Outreach librarianship and connecting with </a:t>
            </a:r>
            <a:br>
              <a:rPr lang="en-US" sz="4800" b="1" i="1" dirty="0" smtClean="0">
                <a:latin typeface="+mn-lt"/>
              </a:rPr>
            </a:br>
            <a:r>
              <a:rPr lang="en-US" sz="4800" b="1" i="1" dirty="0" smtClean="0">
                <a:latin typeface="+mn-lt"/>
              </a:rPr>
              <a:t>your community</a:t>
            </a:r>
            <a:r>
              <a:rPr lang="en-US" dirty="0">
                <a:latin typeface="+mn-lt"/>
              </a:rPr>
              <a:t/>
            </a:r>
            <a:br>
              <a:rPr lang="en-US" dirty="0">
                <a:latin typeface="+mn-lt"/>
              </a:rPr>
            </a:br>
            <a:endParaRPr lang="en-US" dirty="0">
              <a:latin typeface="+mn-lt"/>
            </a:endParaRPr>
          </a:p>
        </p:txBody>
      </p:sp>
      <p:sp>
        <p:nvSpPr>
          <p:cNvPr id="6" name="Shape 72"/>
          <p:cNvSpPr txBox="1">
            <a:spLocks/>
          </p:cNvSpPr>
          <p:nvPr/>
        </p:nvSpPr>
        <p:spPr>
          <a:xfrm>
            <a:off x="931058" y="5090515"/>
            <a:ext cx="4870500" cy="1056800"/>
          </a:xfrm>
          <a:prstGeom prst="rect">
            <a:avLst/>
          </a:prstGeom>
        </p:spPr>
        <p:txBody>
          <a:bodyPr lIns="91425" tIns="91425" rIns="91425" bIns="91425" anchor="t" anchorCtr="0">
            <a:noAutofit/>
          </a:bodyPr>
          <a:lstStyle>
            <a:lvl1pPr marL="0" indent="0" algn="l" defTabSz="914400" rtl="0" eaLnBrk="1" latinLnBrk="0" hangingPunct="1">
              <a:spcBef>
                <a:spcPct val="20000"/>
              </a:spcBef>
              <a:spcAft>
                <a:spcPts val="600"/>
              </a:spcAft>
              <a:buFont typeface="Arial" pitchFamily="34" charset="0"/>
              <a:buNone/>
              <a:defRPr sz="22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a:spcBef>
                <a:spcPts val="0"/>
              </a:spcBef>
              <a:spcAft>
                <a:spcPts val="0"/>
              </a:spcAft>
            </a:pPr>
            <a:r>
              <a:rPr lang="en" sz="2000" b="0" dirty="0" smtClean="0">
                <a:latin typeface="+mj-lt"/>
              </a:rPr>
              <a:t>Katherine Chew</a:t>
            </a:r>
          </a:p>
          <a:p>
            <a:pPr>
              <a:spcBef>
                <a:spcPts val="0"/>
              </a:spcBef>
              <a:spcAft>
                <a:spcPts val="0"/>
              </a:spcAft>
            </a:pPr>
            <a:r>
              <a:rPr lang="en" sz="2000" b="0" dirty="0" smtClean="0">
                <a:latin typeface="+mj-lt"/>
              </a:rPr>
              <a:t>Research/Outreach Services Librarian</a:t>
            </a:r>
          </a:p>
          <a:p>
            <a:pPr>
              <a:spcBef>
                <a:spcPts val="0"/>
              </a:spcBef>
              <a:spcAft>
                <a:spcPts val="0"/>
              </a:spcAft>
            </a:pPr>
            <a:r>
              <a:rPr lang="en" sz="2000" b="0" dirty="0" smtClean="0">
                <a:latin typeface="+mj-lt"/>
              </a:rPr>
              <a:t>Health Sciences Libraries</a:t>
            </a:r>
          </a:p>
          <a:p>
            <a:pPr>
              <a:spcBef>
                <a:spcPts val="0"/>
              </a:spcBef>
              <a:spcAft>
                <a:spcPts val="0"/>
              </a:spcAft>
            </a:pPr>
            <a:r>
              <a:rPr lang="en" sz="2000" b="0" dirty="0" smtClean="0">
                <a:latin typeface="+mj-lt"/>
              </a:rPr>
              <a:t>University of Minnesota</a:t>
            </a:r>
            <a:endParaRPr lang="en" sz="2000" b="0" dirty="0">
              <a:latin typeface="+mj-lt"/>
            </a:endParaRPr>
          </a:p>
        </p:txBody>
      </p:sp>
    </p:spTree>
    <p:extLst>
      <p:ext uri="{BB962C8B-B14F-4D97-AF65-F5344CB8AC3E}">
        <p14:creationId xmlns:p14="http://schemas.microsoft.com/office/powerpoint/2010/main" val="5080314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Why do outreach?</a:t>
            </a:r>
            <a:endParaRPr lang="en-US" sz="4400" dirty="0"/>
          </a:p>
        </p:txBody>
      </p:sp>
      <p:sp>
        <p:nvSpPr>
          <p:cNvPr id="2" name="TextBox 1"/>
          <p:cNvSpPr txBox="1"/>
          <p:nvPr/>
        </p:nvSpPr>
        <p:spPr>
          <a:xfrm>
            <a:off x="360219" y="3899854"/>
            <a:ext cx="7787272" cy="1938992"/>
          </a:xfrm>
          <a:prstGeom prst="rect">
            <a:avLst/>
          </a:prstGeom>
          <a:noFill/>
        </p:spPr>
        <p:txBody>
          <a:bodyPr wrap="square" rtlCol="0">
            <a:spAutoFit/>
          </a:bodyPr>
          <a:lstStyle/>
          <a:p>
            <a:pPr marL="285750" indent="-285750">
              <a:buClr>
                <a:srgbClr val="800000"/>
              </a:buClr>
              <a:buFont typeface="Arial" panose="020B0604020202020204" pitchFamily="34" charset="0"/>
              <a:buChar char="•"/>
            </a:pPr>
            <a:r>
              <a:rPr lang="en-US" sz="2000" dirty="0" smtClean="0"/>
              <a:t>Outreach to increase access for users – enhance a person’s ability to use, acquire or employ your service, product or practice</a:t>
            </a:r>
          </a:p>
          <a:p>
            <a:pPr marL="285750" indent="-285750">
              <a:buClr>
                <a:srgbClr val="800000"/>
              </a:buClr>
              <a:buFont typeface="Arial" panose="020B0604020202020204" pitchFamily="34" charset="0"/>
              <a:buChar char="•"/>
            </a:pPr>
            <a:r>
              <a:rPr lang="en-US" sz="2000" dirty="0" smtClean="0"/>
              <a:t>Outreach to expand peoples’ willingness to use your service or product</a:t>
            </a:r>
          </a:p>
          <a:p>
            <a:pPr marL="285750" indent="-285750">
              <a:buClr>
                <a:srgbClr val="800000"/>
              </a:buClr>
              <a:buFont typeface="Arial" panose="020B0604020202020204" pitchFamily="34" charset="0"/>
              <a:buChar char="•"/>
            </a:pPr>
            <a:r>
              <a:rPr lang="en-US" sz="2000" dirty="0" smtClean="0"/>
              <a:t>Outreach to increase awareness of your service among potential users or those who will refer them.</a:t>
            </a:r>
            <a:endParaRPr lang="en-US" sz="2000" dirty="0"/>
          </a:p>
        </p:txBody>
      </p:sp>
      <p:sp>
        <p:nvSpPr>
          <p:cNvPr id="3" name="Rectangle 2"/>
          <p:cNvSpPr/>
          <p:nvPr/>
        </p:nvSpPr>
        <p:spPr>
          <a:xfrm>
            <a:off x="360219" y="1498396"/>
            <a:ext cx="8007927" cy="1815882"/>
          </a:xfrm>
          <a:prstGeom prst="rect">
            <a:avLst/>
          </a:prstGeom>
        </p:spPr>
        <p:txBody>
          <a:bodyPr wrap="square">
            <a:spAutoFit/>
          </a:bodyPr>
          <a:lstStyle/>
          <a:p>
            <a:r>
              <a:rPr lang="en-US" sz="2800" dirty="0"/>
              <a:t>Goals of </a:t>
            </a:r>
            <a:r>
              <a:rPr lang="en-US" sz="2800" dirty="0" smtClean="0"/>
              <a:t>an Outreach Program </a:t>
            </a:r>
          </a:p>
          <a:p>
            <a:pPr marL="171450" indent="-171450">
              <a:buFont typeface="Arial" panose="020B0604020202020204" pitchFamily="34" charset="0"/>
              <a:buChar char="•"/>
            </a:pPr>
            <a:r>
              <a:rPr lang="en-US" sz="2800" dirty="0" smtClean="0"/>
              <a:t>Outreach should help to reduce …..</a:t>
            </a:r>
          </a:p>
          <a:p>
            <a:pPr marL="171450" indent="-171450">
              <a:buFont typeface="Arial" panose="020B0604020202020204" pitchFamily="34" charset="0"/>
              <a:buChar char="•"/>
            </a:pPr>
            <a:r>
              <a:rPr lang="en-US" sz="2800" dirty="0" smtClean="0"/>
              <a:t>Outreach </a:t>
            </a:r>
            <a:r>
              <a:rPr lang="en-US" sz="2800" dirty="0"/>
              <a:t>should help to establish the  library as …</a:t>
            </a:r>
          </a:p>
          <a:p>
            <a:pPr marL="171450" indent="-171450">
              <a:buFont typeface="Arial" panose="020B0604020202020204" pitchFamily="34" charset="0"/>
              <a:buChar char="•"/>
            </a:pPr>
            <a:r>
              <a:rPr lang="en-US" sz="2800" dirty="0"/>
              <a:t>Outreach should ……</a:t>
            </a:r>
          </a:p>
        </p:txBody>
      </p:sp>
    </p:spTree>
    <p:extLst>
      <p:ext uri="{BB962C8B-B14F-4D97-AF65-F5344CB8AC3E}">
        <p14:creationId xmlns:p14="http://schemas.microsoft.com/office/powerpoint/2010/main" val="757954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022080" cy="4571058"/>
          </a:xfrm>
          <a:prstGeom prst="rect">
            <a:avLst/>
          </a:prstGeom>
          <a:solidFill>
            <a:srgbClr val="8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2"/>
          <p:cNvSpPr txBox="1">
            <a:spLocks/>
          </p:cNvSpPr>
          <p:nvPr/>
        </p:nvSpPr>
        <p:spPr>
          <a:xfrm>
            <a:off x="1849949" y="506430"/>
            <a:ext cx="5857575" cy="4064627"/>
          </a:xfrm>
          <a:prstGeom prst="rect">
            <a:avLst/>
          </a:prstGeom>
        </p:spPr>
        <p:txBody>
          <a:bodyPr vert="horz" lIns="91440" tIns="45720" rIns="91440" bIns="45720" rtlCol="0" anchor="t">
            <a:normAutofit/>
          </a:bodyPr>
          <a:lstStyle>
            <a:lvl1pPr algn="l" defTabSz="914400" rtl="0" eaLnBrk="1" latinLnBrk="0" hangingPunct="1">
              <a:spcBef>
                <a:spcPct val="0"/>
              </a:spcBef>
              <a:buNone/>
              <a:defRPr sz="3200" kern="1200" cap="all" spc="-60" baseline="0">
                <a:solidFill>
                  <a:schemeClr val="tx2"/>
                </a:solidFill>
                <a:latin typeface="+mj-lt"/>
                <a:ea typeface="+mj-ea"/>
                <a:cs typeface="+mj-cs"/>
              </a:defRPr>
            </a:lvl1pPr>
          </a:lstStyle>
          <a:p>
            <a:r>
              <a:rPr lang="en-US" altLang="en-US" sz="5400" cap="none" spc="600" dirty="0" smtClean="0">
                <a:solidFill>
                  <a:srgbClr val="EEECE1"/>
                </a:solidFill>
                <a:ea typeface="Verdana" pitchFamily="34" charset="0"/>
                <a:cs typeface="Verdana" pitchFamily="34" charset="0"/>
              </a:rPr>
              <a:t>DIFFERENT FLAVORS OF OUTREACH</a:t>
            </a:r>
            <a:endParaRPr lang="en-US" altLang="en-US" sz="5400" cap="none" dirty="0" smtClean="0">
              <a:solidFill>
                <a:schemeClr val="bg1"/>
              </a:solidFill>
            </a:endParaRPr>
          </a:p>
        </p:txBody>
      </p:sp>
    </p:spTree>
    <p:extLst>
      <p:ext uri="{BB962C8B-B14F-4D97-AF65-F5344CB8AC3E}">
        <p14:creationId xmlns:p14="http://schemas.microsoft.com/office/powerpoint/2010/main" val="8182313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2311603"/>
            <a:ext cx="8033657" cy="3771956"/>
          </a:xfrm>
        </p:spPr>
        <p:txBody>
          <a:bodyPr>
            <a:normAutofit/>
          </a:bodyPr>
          <a:lstStyle/>
          <a:p>
            <a:pPr marL="571500" indent="-571500">
              <a:buClr>
                <a:srgbClr val="800000"/>
              </a:buClr>
              <a:buFont typeface="Wingdings" panose="05000000000000000000" pitchFamily="2" charset="2"/>
              <a:buChar char="q"/>
            </a:pPr>
            <a:r>
              <a:rPr lang="en-US" sz="4000" b="0" dirty="0" smtClean="0"/>
              <a:t>Outreach to Institutional Faculty, Staff and Students (Liaison Model)</a:t>
            </a:r>
          </a:p>
          <a:p>
            <a:pPr marL="571500" indent="-571500">
              <a:buClr>
                <a:srgbClr val="800000"/>
              </a:buClr>
              <a:buFont typeface="Wingdings" panose="05000000000000000000" pitchFamily="2" charset="2"/>
              <a:buChar char="q"/>
            </a:pPr>
            <a:r>
              <a:rPr lang="en-US" sz="4000" b="0" dirty="0" smtClean="0"/>
              <a:t>Outreach to the Local Community</a:t>
            </a:r>
            <a:endParaRPr lang="en-US" sz="4000" b="0" dirty="0"/>
          </a:p>
        </p:txBody>
      </p:sp>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Different flavors of outreach</a:t>
            </a:r>
            <a:endParaRPr lang="en-US" sz="4400" dirty="0">
              <a:latin typeface="Calibri" panose="020F0502020204030204" pitchFamily="34" charset="0"/>
            </a:endParaRPr>
          </a:p>
        </p:txBody>
      </p:sp>
    </p:spTree>
    <p:extLst>
      <p:ext uri="{BB962C8B-B14F-4D97-AF65-F5344CB8AC3E}">
        <p14:creationId xmlns:p14="http://schemas.microsoft.com/office/powerpoint/2010/main" val="2416905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63338"/>
            <a:ext cx="7772400" cy="4254862"/>
          </a:xfrm>
        </p:spPr>
        <p:txBody>
          <a:bodyPr>
            <a:normAutofit fontScale="77500" lnSpcReduction="20000"/>
          </a:bodyPr>
          <a:lstStyle/>
          <a:p>
            <a:pPr marL="571500" indent="-571500">
              <a:buClr>
                <a:srgbClr val="800000"/>
              </a:buClr>
              <a:buFont typeface="Wingdings" panose="05000000000000000000" pitchFamily="2" charset="2"/>
              <a:buChar char="q"/>
            </a:pPr>
            <a:r>
              <a:rPr lang="en-US" sz="4000" b="0" dirty="0" smtClean="0"/>
              <a:t>Collection based outreach</a:t>
            </a:r>
          </a:p>
          <a:p>
            <a:pPr marL="571500" indent="-571500">
              <a:buClr>
                <a:srgbClr val="800000"/>
              </a:buClr>
              <a:buFont typeface="Wingdings" panose="05000000000000000000" pitchFamily="2" charset="2"/>
              <a:buChar char="q"/>
            </a:pPr>
            <a:r>
              <a:rPr lang="en-US" sz="4000" b="0" dirty="0" smtClean="0"/>
              <a:t>Instruction &amp; services based outreach</a:t>
            </a:r>
          </a:p>
          <a:p>
            <a:pPr marL="571500" indent="-571500">
              <a:buClr>
                <a:srgbClr val="800000"/>
              </a:buClr>
              <a:buFont typeface="Wingdings" panose="05000000000000000000" pitchFamily="2" charset="2"/>
              <a:buChar char="q"/>
            </a:pPr>
            <a:r>
              <a:rPr lang="en-US" sz="4000" b="0" dirty="0" smtClean="0"/>
              <a:t>“Whole person” outreach</a:t>
            </a:r>
          </a:p>
          <a:p>
            <a:pPr marL="571500" indent="-571500">
              <a:buClr>
                <a:srgbClr val="800000"/>
              </a:buClr>
              <a:buFont typeface="Wingdings" panose="05000000000000000000" pitchFamily="2" charset="2"/>
              <a:buChar char="q"/>
            </a:pPr>
            <a:r>
              <a:rPr lang="en-US" sz="4000" b="0" dirty="0" smtClean="0"/>
              <a:t>Just for fun outreach</a:t>
            </a:r>
          </a:p>
          <a:p>
            <a:pPr marL="571500" indent="-571500">
              <a:buClr>
                <a:srgbClr val="800000"/>
              </a:buClr>
              <a:buFont typeface="Wingdings" panose="05000000000000000000" pitchFamily="2" charset="2"/>
              <a:buChar char="q"/>
            </a:pPr>
            <a:r>
              <a:rPr lang="en-US" sz="4000" b="0" dirty="0" smtClean="0"/>
              <a:t>Partnerships and community </a:t>
            </a:r>
            <a:r>
              <a:rPr lang="en-US" sz="4000" b="0" dirty="0"/>
              <a:t>f</a:t>
            </a:r>
            <a:r>
              <a:rPr lang="en-US" sz="4000" b="0" dirty="0" smtClean="0"/>
              <a:t>ocused </a:t>
            </a:r>
            <a:r>
              <a:rPr lang="en-US" sz="4000" b="0" dirty="0"/>
              <a:t>o</a:t>
            </a:r>
            <a:r>
              <a:rPr lang="en-US" sz="4000" b="0" dirty="0" smtClean="0"/>
              <a:t>utreach</a:t>
            </a:r>
          </a:p>
          <a:p>
            <a:pPr marL="571500" indent="-571500">
              <a:buClr>
                <a:srgbClr val="800000"/>
              </a:buClr>
              <a:buFont typeface="Wingdings" panose="05000000000000000000" pitchFamily="2" charset="2"/>
              <a:buChar char="q"/>
            </a:pPr>
            <a:r>
              <a:rPr lang="en-US" sz="4000" b="0" dirty="0" smtClean="0"/>
              <a:t>Multi-pronged themed events and programming</a:t>
            </a:r>
            <a:endParaRPr lang="en-US" sz="4000" b="0" dirty="0"/>
          </a:p>
        </p:txBody>
      </p:sp>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Different flavors of outreach</a:t>
            </a:r>
            <a:endParaRPr lang="en-US" sz="4400" dirty="0">
              <a:latin typeface="Calibri" panose="020F0502020204030204" pitchFamily="34" charset="0"/>
            </a:endParaRPr>
          </a:p>
        </p:txBody>
      </p:sp>
    </p:spTree>
    <p:extLst>
      <p:ext uri="{BB962C8B-B14F-4D97-AF65-F5344CB8AC3E}">
        <p14:creationId xmlns:p14="http://schemas.microsoft.com/office/powerpoint/2010/main" val="2728462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Different flavors of outreach: liaison librarian </a:t>
            </a:r>
            <a:endParaRPr lang="en-US" sz="4400" dirty="0">
              <a:latin typeface="Calibri" panose="020F0502020204030204" pitchFamily="34" charset="0"/>
            </a:endParaRPr>
          </a:p>
        </p:txBody>
      </p:sp>
      <p:sp>
        <p:nvSpPr>
          <p:cNvPr id="2" name="Rectangle 1"/>
          <p:cNvSpPr/>
          <p:nvPr/>
        </p:nvSpPr>
        <p:spPr>
          <a:xfrm>
            <a:off x="197499" y="1376096"/>
            <a:ext cx="8551413" cy="1754326"/>
          </a:xfrm>
          <a:prstGeom prst="rect">
            <a:avLst/>
          </a:prstGeom>
        </p:spPr>
        <p:txBody>
          <a:bodyPr wrap="square">
            <a:spAutoFit/>
          </a:bodyPr>
          <a:lstStyle/>
          <a:p>
            <a:r>
              <a:rPr lang="en-US" b="1" dirty="0"/>
              <a:t>Campus </a:t>
            </a:r>
            <a:r>
              <a:rPr lang="en-US" b="1" dirty="0" smtClean="0"/>
              <a:t>Engagement</a:t>
            </a:r>
            <a:endParaRPr lang="en-US" dirty="0"/>
          </a:p>
          <a:p>
            <a:pPr marL="285750" indent="-285750">
              <a:buFont typeface="Arial" panose="020B0604020202020204" pitchFamily="34" charset="0"/>
              <a:buChar char="•"/>
            </a:pPr>
            <a:r>
              <a:rPr lang="en-US" dirty="0" smtClean="0"/>
              <a:t>Seeking </a:t>
            </a:r>
            <a:r>
              <a:rPr lang="en-US" dirty="0"/>
              <a:t>participation in departmental, college and campus committees.</a:t>
            </a:r>
          </a:p>
          <a:p>
            <a:pPr marL="285750" indent="-285750">
              <a:buFont typeface="Arial" panose="020B0604020202020204" pitchFamily="34" charset="0"/>
              <a:buChar char="•"/>
            </a:pPr>
            <a:r>
              <a:rPr lang="en-US" dirty="0"/>
              <a:t>Attending and presenting at departmental meetings, seminars, and colloquia</a:t>
            </a:r>
          </a:p>
          <a:p>
            <a:pPr marL="285750" indent="-285750">
              <a:buFont typeface="Arial" panose="020B0604020202020204" pitchFamily="34" charset="0"/>
              <a:buChar char="•"/>
            </a:pPr>
            <a:r>
              <a:rPr lang="en-US" dirty="0"/>
              <a:t>Forming and working with library advisory committees</a:t>
            </a:r>
            <a:r>
              <a:rPr lang="en-US" dirty="0" smtClean="0"/>
              <a:t>.</a:t>
            </a:r>
          </a:p>
          <a:p>
            <a:pPr marL="285750" indent="-285750" fontAlgn="base">
              <a:buFont typeface="Arial" panose="020B0604020202020204" pitchFamily="34" charset="0"/>
              <a:buChar char="•"/>
            </a:pPr>
            <a:r>
              <a:rPr lang="en-US" dirty="0"/>
              <a:t>Seeks opportunities to collaborate and establish partnerships with affiliates, including the creation of digital content and services.  </a:t>
            </a:r>
          </a:p>
        </p:txBody>
      </p:sp>
      <p:sp>
        <p:nvSpPr>
          <p:cNvPr id="6" name="Rectangle 5"/>
          <p:cNvSpPr/>
          <p:nvPr/>
        </p:nvSpPr>
        <p:spPr>
          <a:xfrm>
            <a:off x="85073" y="3325259"/>
            <a:ext cx="8460509" cy="3139321"/>
          </a:xfrm>
          <a:prstGeom prst="rect">
            <a:avLst/>
          </a:prstGeom>
        </p:spPr>
        <p:txBody>
          <a:bodyPr wrap="square">
            <a:spAutoFit/>
          </a:bodyPr>
          <a:lstStyle/>
          <a:p>
            <a:r>
              <a:rPr lang="en-US" b="1" dirty="0"/>
              <a:t>Community Engagement</a:t>
            </a:r>
            <a:endParaRPr lang="en-US" dirty="0"/>
          </a:p>
          <a:p>
            <a:pPr marL="285750" lvl="0" indent="-285750">
              <a:buFont typeface="Arial" panose="020B0604020202020204" pitchFamily="34" charset="0"/>
              <a:buChar char="•"/>
            </a:pPr>
            <a:r>
              <a:rPr lang="en-US" dirty="0" smtClean="0"/>
              <a:t>Seeking </a:t>
            </a:r>
            <a:r>
              <a:rPr lang="en-US" dirty="0"/>
              <a:t>speaking engagements and other opportunities to address community groups to inform them of resources available to them.</a:t>
            </a:r>
          </a:p>
          <a:p>
            <a:pPr marL="285750" lvl="0" indent="-285750">
              <a:buFont typeface="Arial" panose="020B0604020202020204" pitchFamily="34" charset="0"/>
              <a:buChar char="•"/>
            </a:pPr>
            <a:r>
              <a:rPr lang="en-US" dirty="0"/>
              <a:t>Seeking opportunities to address local, regional, and state government agencies, to foster better communication and understanding of each other's programs and services</a:t>
            </a:r>
          </a:p>
          <a:p>
            <a:pPr marL="285750" lvl="0" indent="-285750">
              <a:buFont typeface="Arial" panose="020B0604020202020204" pitchFamily="34" charset="0"/>
              <a:buChar char="•"/>
            </a:pPr>
            <a:r>
              <a:rPr lang="en-US" dirty="0"/>
              <a:t>Pursuing partnerships with other organizations (e.g., libraries, library organizations, business community, etc.).</a:t>
            </a:r>
          </a:p>
          <a:p>
            <a:pPr marL="285750" lvl="0" indent="-285750">
              <a:buFont typeface="Arial" panose="020B0604020202020204" pitchFamily="34" charset="0"/>
              <a:buChar char="•"/>
            </a:pPr>
            <a:r>
              <a:rPr lang="en-US" dirty="0"/>
              <a:t>Developing, maintaining and promoting services and resources that will benefit the broader community</a:t>
            </a:r>
            <a:r>
              <a:rPr lang="en-US" dirty="0" smtClean="0"/>
              <a:t>.</a:t>
            </a:r>
          </a:p>
          <a:p>
            <a:pPr lvl="0"/>
            <a:endParaRPr lang="en-US" u="none" strike="noStrike" dirty="0">
              <a:effectLst/>
            </a:endParaRPr>
          </a:p>
        </p:txBody>
      </p:sp>
    </p:spTree>
    <p:extLst>
      <p:ext uri="{BB962C8B-B14F-4D97-AF65-F5344CB8AC3E}">
        <p14:creationId xmlns:p14="http://schemas.microsoft.com/office/powerpoint/2010/main" val="2910796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40787"/>
            <a:ext cx="7772400" cy="3621024"/>
          </a:xfrm>
        </p:spPr>
        <p:txBody>
          <a:bodyPr>
            <a:normAutofit/>
          </a:bodyPr>
          <a:lstStyle/>
          <a:p>
            <a:r>
              <a:rPr lang="en-US" dirty="0"/>
              <a:t>…the process of working collaboratively with and through groups of people affiliated by geographic proximity, special interest, or similar situations to address issues affecting the wellbeing of those people. It is a powerful vehicle for bringing about environmental and behavioral changes that will improve the health of the community and its members. It often involves partnerships and coalitions that help mobilize resources and influence systems, change relationships among partners, and serve as catalysts for changing policies, programs, and practices (CDC, 1997, p. 9).</a:t>
            </a:r>
          </a:p>
        </p:txBody>
      </p:sp>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Different flavors of outreach: Community Engagement</a:t>
            </a:r>
            <a:endParaRPr lang="en-US" sz="4400" dirty="0">
              <a:latin typeface="Calibri" panose="020F0502020204030204" pitchFamily="34" charset="0"/>
            </a:endParaRPr>
          </a:p>
        </p:txBody>
      </p:sp>
      <p:sp>
        <p:nvSpPr>
          <p:cNvPr id="5" name="Rectangle 4"/>
          <p:cNvSpPr/>
          <p:nvPr/>
        </p:nvSpPr>
        <p:spPr>
          <a:xfrm>
            <a:off x="457200" y="981757"/>
            <a:ext cx="7772400" cy="1538883"/>
          </a:xfrm>
          <a:prstGeom prst="rect">
            <a:avLst/>
          </a:prstGeom>
        </p:spPr>
        <p:txBody>
          <a:bodyPr wrap="square">
            <a:spAutoFit/>
          </a:bodyPr>
          <a:lstStyle/>
          <a:p>
            <a:endParaRPr lang="en-US" sz="2000" dirty="0">
              <a:solidFill>
                <a:srgbClr val="000000"/>
              </a:solidFill>
              <a:latin typeface="Arial" panose="020B0604020202020204" pitchFamily="34" charset="0"/>
            </a:endParaRPr>
          </a:p>
          <a:p>
            <a:r>
              <a:rPr lang="en-US" b="1" dirty="0" smtClean="0">
                <a:solidFill>
                  <a:srgbClr val="000000"/>
                </a:solidFill>
                <a:latin typeface="+mj-lt"/>
              </a:rPr>
              <a:t>Community </a:t>
            </a:r>
            <a:r>
              <a:rPr lang="en-US" b="1" dirty="0">
                <a:solidFill>
                  <a:srgbClr val="000000"/>
                </a:solidFill>
                <a:latin typeface="+mj-lt"/>
              </a:rPr>
              <a:t>engagement </a:t>
            </a:r>
            <a:r>
              <a:rPr lang="en-US" dirty="0">
                <a:solidFill>
                  <a:srgbClr val="000000"/>
                </a:solidFill>
                <a:latin typeface="+mj-lt"/>
              </a:rPr>
              <a:t>was given a working definition by the Center for Disease Control and Prevention (CDC) when its first edition of </a:t>
            </a:r>
            <a:r>
              <a:rPr lang="en-US" i="1" dirty="0">
                <a:solidFill>
                  <a:srgbClr val="000000"/>
                </a:solidFill>
                <a:latin typeface="+mj-lt"/>
              </a:rPr>
              <a:t>Principles </a:t>
            </a:r>
            <a:r>
              <a:rPr lang="en-US" i="1" dirty="0" smtClean="0">
                <a:solidFill>
                  <a:srgbClr val="000000"/>
                </a:solidFill>
                <a:latin typeface="+mj-lt"/>
              </a:rPr>
              <a:t>of Community Engagement </a:t>
            </a:r>
            <a:r>
              <a:rPr lang="en-US" dirty="0" smtClean="0">
                <a:solidFill>
                  <a:srgbClr val="000000"/>
                </a:solidFill>
                <a:latin typeface="+mj-lt"/>
              </a:rPr>
              <a:t>was published in 1997. </a:t>
            </a:r>
            <a:r>
              <a:rPr lang="en-US" dirty="0">
                <a:solidFill>
                  <a:srgbClr val="000000"/>
                </a:solidFill>
                <a:latin typeface="+mj-lt"/>
              </a:rPr>
              <a:t>The organization agreed that community engagement was: </a:t>
            </a:r>
          </a:p>
        </p:txBody>
      </p:sp>
    </p:spTree>
    <p:extLst>
      <p:ext uri="{BB962C8B-B14F-4D97-AF65-F5344CB8AC3E}">
        <p14:creationId xmlns:p14="http://schemas.microsoft.com/office/powerpoint/2010/main" val="1008527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Different flavors of outreach: Community Engagement</a:t>
            </a:r>
            <a:endParaRPr lang="en-US" sz="4400" dirty="0">
              <a:latin typeface="Calibri" panose="020F0502020204030204" pitchFamily="34" charset="0"/>
            </a:endParaRPr>
          </a:p>
        </p:txBody>
      </p:sp>
      <p:sp>
        <p:nvSpPr>
          <p:cNvPr id="7" name="Rectangle 6"/>
          <p:cNvSpPr/>
          <p:nvPr/>
        </p:nvSpPr>
        <p:spPr>
          <a:xfrm>
            <a:off x="446730" y="1582341"/>
            <a:ext cx="8152818" cy="4708981"/>
          </a:xfrm>
          <a:prstGeom prst="rect">
            <a:avLst/>
          </a:prstGeom>
        </p:spPr>
        <p:txBody>
          <a:bodyPr wrap="square">
            <a:spAutoFit/>
          </a:bodyPr>
          <a:lstStyle/>
          <a:p>
            <a:r>
              <a:rPr lang="en-US" sz="2400" dirty="0"/>
              <a:t>Community engagement is the process of working collaboratively with community members — be they library customers, residents, faculty, students or partner organizations— to address issues for the betterment of the community.</a:t>
            </a:r>
          </a:p>
          <a:p>
            <a:r>
              <a:rPr lang="en-US" sz="2400" dirty="0"/>
              <a:t>As champions of lifelong learning, libraries are a place to quench curiosity, access technology, and explore new ideas, hobbies, and careers. Increasingly, libraries also offer patrons a welcoming space to meet their neighbors to discuss and resolve important issues</a:t>
            </a:r>
            <a:r>
              <a:rPr lang="en-US" sz="2400" dirty="0" smtClean="0"/>
              <a:t>.</a:t>
            </a:r>
          </a:p>
          <a:p>
            <a:endParaRPr lang="en-US" sz="2400" dirty="0" smtClean="0"/>
          </a:p>
          <a:p>
            <a:r>
              <a:rPr lang="en-US" dirty="0">
                <a:hlinkClick r:id="rId3"/>
              </a:rPr>
              <a:t>http://</a:t>
            </a:r>
            <a:r>
              <a:rPr lang="en-US" dirty="0" smtClean="0">
                <a:hlinkClick r:id="rId3"/>
              </a:rPr>
              <a:t>www.ala.org/tools/librariestransform/libraries-transforming-communities/engagement</a:t>
            </a:r>
            <a:r>
              <a:rPr lang="en-US" dirty="0" smtClean="0"/>
              <a:t> </a:t>
            </a:r>
            <a:endParaRPr lang="en-US" dirty="0"/>
          </a:p>
        </p:txBody>
      </p:sp>
    </p:spTree>
    <p:extLst>
      <p:ext uri="{BB962C8B-B14F-4D97-AF65-F5344CB8AC3E}">
        <p14:creationId xmlns:p14="http://schemas.microsoft.com/office/powerpoint/2010/main" val="1008527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022080" cy="4571058"/>
          </a:xfrm>
          <a:prstGeom prst="rect">
            <a:avLst/>
          </a:prstGeom>
          <a:solidFill>
            <a:srgbClr val="8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2"/>
          <p:cNvSpPr txBox="1">
            <a:spLocks/>
          </p:cNvSpPr>
          <p:nvPr/>
        </p:nvSpPr>
        <p:spPr>
          <a:xfrm>
            <a:off x="300757" y="345411"/>
            <a:ext cx="5623560" cy="4064627"/>
          </a:xfrm>
          <a:prstGeom prst="rect">
            <a:avLst/>
          </a:prstGeom>
        </p:spPr>
        <p:txBody>
          <a:bodyPr vert="horz" lIns="91440" tIns="45720" rIns="91440" bIns="45720" rtlCol="0" anchor="t">
            <a:normAutofit/>
          </a:bodyPr>
          <a:lstStyle>
            <a:lvl1pPr algn="l" defTabSz="914400" rtl="0" eaLnBrk="1" latinLnBrk="0" hangingPunct="1">
              <a:spcBef>
                <a:spcPct val="0"/>
              </a:spcBef>
              <a:buNone/>
              <a:defRPr sz="3200" kern="1200" cap="all" spc="-60" baseline="0">
                <a:solidFill>
                  <a:schemeClr val="tx2"/>
                </a:solidFill>
                <a:latin typeface="+mj-lt"/>
                <a:ea typeface="+mj-ea"/>
                <a:cs typeface="+mj-cs"/>
              </a:defRPr>
            </a:lvl1pPr>
          </a:lstStyle>
          <a:p>
            <a:r>
              <a:rPr lang="en-US" altLang="en-US" sz="5400" cap="none" spc="600" dirty="0" smtClean="0">
                <a:solidFill>
                  <a:srgbClr val="EEECE1"/>
                </a:solidFill>
                <a:ea typeface="Verdana" pitchFamily="34" charset="0"/>
                <a:cs typeface="Verdana" pitchFamily="34" charset="0"/>
              </a:rPr>
              <a:t>PLANNING A OUTREACH PROGRAM</a:t>
            </a:r>
            <a:endParaRPr lang="en-US" altLang="en-US" sz="5400" cap="none" dirty="0" smtClean="0">
              <a:solidFill>
                <a:schemeClr val="bg1"/>
              </a:solidFill>
            </a:endParaRPr>
          </a:p>
        </p:txBody>
      </p:sp>
    </p:spTree>
    <p:extLst>
      <p:ext uri="{BB962C8B-B14F-4D97-AF65-F5344CB8AC3E}">
        <p14:creationId xmlns:p14="http://schemas.microsoft.com/office/powerpoint/2010/main" val="27167136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7 Key Questions</a:t>
            </a:r>
            <a:endParaRPr lang="en-US" sz="4400" dirty="0">
              <a:latin typeface="Calibri" panose="020F0502020204030204" pitchFamily="34" charset="0"/>
            </a:endParaRPr>
          </a:p>
        </p:txBody>
      </p:sp>
      <p:sp>
        <p:nvSpPr>
          <p:cNvPr id="6" name="Content Placeholder 2"/>
          <p:cNvSpPr>
            <a:spLocks noGrp="1"/>
          </p:cNvSpPr>
          <p:nvPr>
            <p:ph idx="1"/>
          </p:nvPr>
        </p:nvSpPr>
        <p:spPr>
          <a:xfrm>
            <a:off x="1114524" y="1596895"/>
            <a:ext cx="7272731" cy="4073321"/>
          </a:xfrm>
        </p:spPr>
        <p:txBody>
          <a:bodyPr>
            <a:normAutofit/>
          </a:bodyPr>
          <a:lstStyle/>
          <a:p>
            <a:pPr marL="0" indent="0" eaLnBrk="1" hangingPunct="1">
              <a:buNone/>
            </a:pPr>
            <a:endParaRPr lang="en-US" altLang="en-US" sz="2800" dirty="0" smtClean="0"/>
          </a:p>
          <a:p>
            <a:pPr eaLnBrk="1" hangingPunct="1"/>
            <a:endParaRPr lang="en-US" altLang="en-US" dirty="0" smtClean="0"/>
          </a:p>
        </p:txBody>
      </p:sp>
      <p:sp>
        <p:nvSpPr>
          <p:cNvPr id="5" name="Content Placeholder 4"/>
          <p:cNvSpPr txBox="1">
            <a:spLocks/>
          </p:cNvSpPr>
          <p:nvPr/>
        </p:nvSpPr>
        <p:spPr>
          <a:xfrm>
            <a:off x="3384082" y="1653550"/>
            <a:ext cx="4354830" cy="4732175"/>
          </a:xfrm>
          <a:prstGeom prst="rect">
            <a:avLst/>
          </a:prstGeom>
        </p:spPr>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2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lang="en-US" sz="2800" dirty="0" smtClean="0"/>
              <a:t>Who?</a:t>
            </a:r>
          </a:p>
          <a:p>
            <a:r>
              <a:rPr lang="en-US" sz="2800" dirty="0" smtClean="0"/>
              <a:t>What?</a:t>
            </a:r>
          </a:p>
          <a:p>
            <a:r>
              <a:rPr lang="en-US" sz="2800" dirty="0" smtClean="0"/>
              <a:t>When?</a:t>
            </a:r>
          </a:p>
          <a:p>
            <a:r>
              <a:rPr lang="en-US" sz="2800" dirty="0" smtClean="0"/>
              <a:t>Where?</a:t>
            </a:r>
          </a:p>
          <a:p>
            <a:r>
              <a:rPr lang="en-US" sz="2800" dirty="0" smtClean="0"/>
              <a:t>Why?</a:t>
            </a:r>
          </a:p>
          <a:p>
            <a:r>
              <a:rPr lang="en-US" sz="2800" dirty="0" smtClean="0"/>
              <a:t>How?</a:t>
            </a:r>
          </a:p>
          <a:p>
            <a:r>
              <a:rPr lang="en-US" sz="2800" dirty="0" smtClean="0"/>
              <a:t>How Much? </a:t>
            </a:r>
          </a:p>
          <a:p>
            <a:endParaRPr lang="en-US" dirty="0"/>
          </a:p>
        </p:txBody>
      </p:sp>
    </p:spTree>
    <p:extLst>
      <p:ext uri="{BB962C8B-B14F-4D97-AF65-F5344CB8AC3E}">
        <p14:creationId xmlns:p14="http://schemas.microsoft.com/office/powerpoint/2010/main" val="12459713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629"/>
            <a:ext cx="7772400" cy="4041341"/>
          </a:xfrm>
        </p:spPr>
        <p:txBody>
          <a:bodyPr>
            <a:normAutofit/>
          </a:bodyPr>
          <a:lstStyle/>
          <a:p>
            <a:pPr marL="342900" indent="-342900">
              <a:buClr>
                <a:srgbClr val="800000"/>
              </a:buClr>
              <a:buFont typeface="Wingdings" panose="05000000000000000000" pitchFamily="2" charset="2"/>
              <a:buChar char="§"/>
            </a:pPr>
            <a:r>
              <a:rPr lang="en-US" sz="3200" b="0" dirty="0"/>
              <a:t>Alignment of goals/Institutional </a:t>
            </a:r>
            <a:r>
              <a:rPr lang="en-US" sz="3200" b="0" dirty="0" smtClean="0"/>
              <a:t>Mission</a:t>
            </a:r>
          </a:p>
          <a:p>
            <a:pPr marL="342900" indent="-342900">
              <a:buClr>
                <a:srgbClr val="800000"/>
              </a:buClr>
              <a:buFont typeface="Wingdings" panose="05000000000000000000" pitchFamily="2" charset="2"/>
              <a:buChar char="§"/>
            </a:pPr>
            <a:r>
              <a:rPr lang="en-US" sz="3200" b="0" dirty="0" smtClean="0"/>
              <a:t>Needs assessment/Environmental Scan</a:t>
            </a:r>
          </a:p>
          <a:p>
            <a:pPr marL="342900" indent="-342900">
              <a:buClr>
                <a:srgbClr val="800000"/>
              </a:buClr>
              <a:buFont typeface="Wingdings" panose="05000000000000000000" pitchFamily="2" charset="2"/>
              <a:buChar char="§"/>
            </a:pPr>
            <a:r>
              <a:rPr lang="en-US" sz="3200" b="0" dirty="0" smtClean="0"/>
              <a:t>Relationship building/Partnerships</a:t>
            </a:r>
          </a:p>
          <a:p>
            <a:pPr marL="342900" indent="-342900">
              <a:buClr>
                <a:srgbClr val="800000"/>
              </a:buClr>
              <a:buFont typeface="Wingdings" panose="05000000000000000000" pitchFamily="2" charset="2"/>
              <a:buChar char="§"/>
            </a:pPr>
            <a:r>
              <a:rPr lang="en-US" sz="3200" b="0" dirty="0" smtClean="0"/>
              <a:t>Evaluation/Assessment</a:t>
            </a:r>
          </a:p>
          <a:p>
            <a:pPr marL="342900" indent="-342900">
              <a:buClr>
                <a:srgbClr val="800000"/>
              </a:buClr>
              <a:buFont typeface="Wingdings" panose="05000000000000000000" pitchFamily="2" charset="2"/>
              <a:buChar char="§"/>
            </a:pPr>
            <a:r>
              <a:rPr lang="en-US" sz="3200" b="0" dirty="0" smtClean="0"/>
              <a:t>Mobility</a:t>
            </a:r>
          </a:p>
          <a:p>
            <a:pPr marL="342900" indent="-342900">
              <a:buClr>
                <a:srgbClr val="800000"/>
              </a:buClr>
              <a:buFont typeface="Wingdings" panose="05000000000000000000" pitchFamily="2" charset="2"/>
              <a:buChar char="§"/>
            </a:pPr>
            <a:r>
              <a:rPr lang="en-US" sz="3200" b="0" dirty="0" smtClean="0"/>
              <a:t>[Skills]</a:t>
            </a:r>
          </a:p>
        </p:txBody>
      </p:sp>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fontScale="92500" lnSpcReduction="20000"/>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800" dirty="0" smtClean="0"/>
              <a:t>Characteristics of a successful outreach program</a:t>
            </a:r>
            <a:endParaRPr lang="en-US" sz="4800" dirty="0">
              <a:latin typeface="Calibri" panose="020F0502020204030204" pitchFamily="34" charset="0"/>
            </a:endParaRPr>
          </a:p>
        </p:txBody>
      </p:sp>
    </p:spTree>
    <p:extLst>
      <p:ext uri="{BB962C8B-B14F-4D97-AF65-F5344CB8AC3E}">
        <p14:creationId xmlns:p14="http://schemas.microsoft.com/office/powerpoint/2010/main" val="3500068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034272" cy="1179576"/>
          </a:xfrm>
          <a:solidFill>
            <a:srgbClr val="FFC000"/>
          </a:solidFill>
        </p:spPr>
        <p:txBody>
          <a:bodyPr>
            <a:normAutofit/>
          </a:bodyPr>
          <a:lstStyle/>
          <a:p>
            <a:r>
              <a:rPr lang="en-US" sz="4400" dirty="0" smtClean="0"/>
              <a:t>    Agenda</a:t>
            </a:r>
            <a:endParaRPr lang="en-US" sz="4400" dirty="0"/>
          </a:p>
        </p:txBody>
      </p:sp>
      <p:sp>
        <p:nvSpPr>
          <p:cNvPr id="5" name="Text Placeholder 4"/>
          <p:cNvSpPr>
            <a:spLocks noGrp="1"/>
          </p:cNvSpPr>
          <p:nvPr>
            <p:ph idx="1"/>
          </p:nvPr>
        </p:nvSpPr>
        <p:spPr>
          <a:xfrm>
            <a:off x="537755" y="1804373"/>
            <a:ext cx="7772400" cy="3779999"/>
          </a:xfrm>
        </p:spPr>
        <p:txBody>
          <a:bodyPr>
            <a:normAutofit/>
          </a:bodyPr>
          <a:lstStyle/>
          <a:p>
            <a:pPr marL="457200" indent="-457200">
              <a:spcAft>
                <a:spcPts val="1800"/>
              </a:spcAft>
              <a:buClr>
                <a:srgbClr val="800000"/>
              </a:buClr>
              <a:buFont typeface="Wingdings" panose="05000000000000000000" pitchFamily="2" charset="2"/>
              <a:buChar char="§"/>
            </a:pPr>
            <a:r>
              <a:rPr lang="en-US" altLang="en-US" sz="2800" dirty="0" smtClean="0"/>
              <a:t>Defining “outreach”</a:t>
            </a:r>
          </a:p>
          <a:p>
            <a:pPr marL="457200" indent="-457200">
              <a:spcAft>
                <a:spcPts val="1800"/>
              </a:spcAft>
              <a:buClr>
                <a:srgbClr val="800000"/>
              </a:buClr>
              <a:buFont typeface="Wingdings" panose="05000000000000000000" pitchFamily="2" charset="2"/>
              <a:buChar char="§"/>
            </a:pPr>
            <a:r>
              <a:rPr lang="en-US" altLang="en-US" sz="2800" dirty="0" smtClean="0"/>
              <a:t>Why Do Outreach</a:t>
            </a:r>
          </a:p>
          <a:p>
            <a:pPr marL="457200" indent="-457200">
              <a:spcAft>
                <a:spcPts val="1800"/>
              </a:spcAft>
              <a:buClr>
                <a:srgbClr val="800000"/>
              </a:buClr>
              <a:buFont typeface="Wingdings" panose="05000000000000000000" pitchFamily="2" charset="2"/>
              <a:buChar char="§"/>
            </a:pPr>
            <a:r>
              <a:rPr lang="en-US" altLang="en-US" sz="2800" dirty="0" smtClean="0"/>
              <a:t>Different Flavors of Outreach</a:t>
            </a:r>
          </a:p>
          <a:p>
            <a:pPr marL="457200" indent="-457200">
              <a:spcAft>
                <a:spcPts val="1800"/>
              </a:spcAft>
              <a:buClr>
                <a:srgbClr val="800000"/>
              </a:buClr>
              <a:buFont typeface="Wingdings" panose="05000000000000000000" pitchFamily="2" charset="2"/>
              <a:buChar char="§"/>
            </a:pPr>
            <a:r>
              <a:rPr lang="en-US" altLang="en-US" sz="2800" dirty="0" smtClean="0"/>
              <a:t>Planning for Outreach</a:t>
            </a:r>
          </a:p>
          <a:p>
            <a:pPr marL="457200" indent="-457200">
              <a:spcAft>
                <a:spcPts val="1800"/>
              </a:spcAft>
              <a:buClr>
                <a:srgbClr val="800000"/>
              </a:buClr>
              <a:buFont typeface="Wingdings" panose="05000000000000000000" pitchFamily="2" charset="2"/>
              <a:buChar char="§"/>
            </a:pPr>
            <a:r>
              <a:rPr lang="en-US" altLang="en-US" sz="2800" dirty="0" smtClean="0"/>
              <a:t>Evaluation / Assessment</a:t>
            </a:r>
            <a:endParaRPr lang="en-US" altLang="en-US" sz="2800" dirty="0"/>
          </a:p>
        </p:txBody>
      </p:sp>
    </p:spTree>
    <p:extLst>
      <p:ext uri="{BB962C8B-B14F-4D97-AF65-F5344CB8AC3E}">
        <p14:creationId xmlns:p14="http://schemas.microsoft.com/office/powerpoint/2010/main" val="14884767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037320" cy="1567543"/>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Planning Guides: </a:t>
            </a:r>
          </a:p>
          <a:p>
            <a:pPr algn="ctr"/>
            <a:r>
              <a:rPr lang="en-US" sz="4400" dirty="0" smtClean="0"/>
              <a:t>NNLM </a:t>
            </a:r>
            <a:r>
              <a:rPr lang="en-US" sz="4400" dirty="0"/>
              <a:t>Evaluation </a:t>
            </a:r>
            <a:r>
              <a:rPr lang="en-US" sz="4400" dirty="0" smtClean="0"/>
              <a:t>Office</a:t>
            </a:r>
            <a:endParaRPr lang="en-US" sz="44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985" y="1836791"/>
            <a:ext cx="1905000" cy="2447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180069" y="4112397"/>
            <a:ext cx="1898650" cy="2451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250985" y="3069590"/>
            <a:ext cx="1898650" cy="2425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250985" y="1923055"/>
            <a:ext cx="6009004" cy="646331"/>
          </a:xfrm>
          <a:prstGeom prst="rect">
            <a:avLst/>
          </a:prstGeom>
          <a:noFill/>
        </p:spPr>
        <p:txBody>
          <a:bodyPr wrap="square" rtlCol="0">
            <a:spAutoFit/>
          </a:bodyPr>
          <a:lstStyle/>
          <a:p>
            <a:r>
              <a:rPr lang="en-US" b="1" dirty="0"/>
              <a:t>Booklet </a:t>
            </a:r>
            <a:r>
              <a:rPr lang="en-US" b="1" dirty="0" smtClean="0"/>
              <a:t>1: Getting </a:t>
            </a:r>
            <a:r>
              <a:rPr lang="en-US" b="1" dirty="0"/>
              <a:t>Started with Community-Based Outreach</a:t>
            </a:r>
          </a:p>
          <a:p>
            <a:endParaRPr lang="en-US" dirty="0"/>
          </a:p>
        </p:txBody>
      </p:sp>
      <p:sp>
        <p:nvSpPr>
          <p:cNvPr id="9" name="TextBox 8"/>
          <p:cNvSpPr txBox="1"/>
          <p:nvPr/>
        </p:nvSpPr>
        <p:spPr>
          <a:xfrm>
            <a:off x="4149635" y="2998025"/>
            <a:ext cx="4228011" cy="923330"/>
          </a:xfrm>
          <a:prstGeom prst="rect">
            <a:avLst/>
          </a:prstGeom>
          <a:noFill/>
        </p:spPr>
        <p:txBody>
          <a:bodyPr wrap="square" rtlCol="0">
            <a:spAutoFit/>
          </a:bodyPr>
          <a:lstStyle/>
          <a:p>
            <a:r>
              <a:rPr lang="en-US" b="1" dirty="0"/>
              <a:t>Booklet 2: Planning Outcomes-Based Outreach </a:t>
            </a:r>
            <a:r>
              <a:rPr lang="en-US" b="1" dirty="0" smtClean="0"/>
              <a:t>Projects</a:t>
            </a:r>
            <a:endParaRPr lang="en-US" b="1" dirty="0"/>
          </a:p>
          <a:p>
            <a:endParaRPr lang="en-US" dirty="0"/>
          </a:p>
        </p:txBody>
      </p:sp>
      <p:sp>
        <p:nvSpPr>
          <p:cNvPr id="10" name="TextBox 9"/>
          <p:cNvSpPr txBox="1"/>
          <p:nvPr/>
        </p:nvSpPr>
        <p:spPr>
          <a:xfrm>
            <a:off x="6123736" y="4112397"/>
            <a:ext cx="2724173" cy="923330"/>
          </a:xfrm>
          <a:prstGeom prst="rect">
            <a:avLst/>
          </a:prstGeom>
          <a:noFill/>
        </p:spPr>
        <p:txBody>
          <a:bodyPr wrap="square" rtlCol="0">
            <a:spAutoFit/>
          </a:bodyPr>
          <a:lstStyle/>
          <a:p>
            <a:r>
              <a:rPr lang="en-US" b="1" dirty="0"/>
              <a:t>Booklet 3: Collecting and Analyzing Evaluation </a:t>
            </a:r>
            <a:r>
              <a:rPr lang="en-US" b="1" dirty="0" smtClean="0"/>
              <a:t>Data</a:t>
            </a:r>
            <a:endParaRPr lang="en-US" b="1" dirty="0"/>
          </a:p>
          <a:p>
            <a:endParaRPr lang="en-US" dirty="0"/>
          </a:p>
        </p:txBody>
      </p:sp>
      <p:sp>
        <p:nvSpPr>
          <p:cNvPr id="6" name="Rectangle 5"/>
          <p:cNvSpPr/>
          <p:nvPr/>
        </p:nvSpPr>
        <p:spPr>
          <a:xfrm>
            <a:off x="318951" y="6107167"/>
            <a:ext cx="4572000" cy="646331"/>
          </a:xfrm>
          <a:prstGeom prst="rect">
            <a:avLst/>
          </a:prstGeom>
        </p:spPr>
        <p:txBody>
          <a:bodyPr>
            <a:spAutoFit/>
          </a:bodyPr>
          <a:lstStyle/>
          <a:p>
            <a:r>
              <a:rPr lang="en-US" dirty="0">
                <a:hlinkClick r:id="rId6"/>
              </a:rPr>
              <a:t>https://</a:t>
            </a:r>
            <a:r>
              <a:rPr lang="en-US" dirty="0" smtClean="0">
                <a:hlinkClick r:id="rId6"/>
              </a:rPr>
              <a:t>nnlm.gov/neo/professional-development/guides</a:t>
            </a:r>
            <a:r>
              <a:rPr lang="en-US" dirty="0" smtClean="0"/>
              <a:t> </a:t>
            </a:r>
            <a:endParaRPr lang="en-US" dirty="0"/>
          </a:p>
        </p:txBody>
      </p:sp>
    </p:spTree>
    <p:extLst>
      <p:ext uri="{BB962C8B-B14F-4D97-AF65-F5344CB8AC3E}">
        <p14:creationId xmlns:p14="http://schemas.microsoft.com/office/powerpoint/2010/main" val="35822293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022080" cy="4571058"/>
          </a:xfrm>
          <a:prstGeom prst="rect">
            <a:avLst/>
          </a:prstGeom>
          <a:solidFill>
            <a:srgbClr val="8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2"/>
          <p:cNvSpPr txBox="1">
            <a:spLocks/>
          </p:cNvSpPr>
          <p:nvPr/>
        </p:nvSpPr>
        <p:spPr>
          <a:xfrm>
            <a:off x="2617013" y="494701"/>
            <a:ext cx="6405067" cy="4064627"/>
          </a:xfrm>
          <a:prstGeom prst="rect">
            <a:avLst/>
          </a:prstGeom>
        </p:spPr>
        <p:txBody>
          <a:bodyPr vert="horz" lIns="91440" tIns="45720" rIns="91440" bIns="45720" rtlCol="0" anchor="t">
            <a:normAutofit/>
          </a:bodyPr>
          <a:lstStyle>
            <a:lvl1pPr algn="l" defTabSz="914400" rtl="0" eaLnBrk="1" latinLnBrk="0" hangingPunct="1">
              <a:spcBef>
                <a:spcPct val="0"/>
              </a:spcBef>
              <a:buNone/>
              <a:defRPr sz="3200" kern="1200" cap="all" spc="-60" baseline="0">
                <a:solidFill>
                  <a:schemeClr val="tx2"/>
                </a:solidFill>
                <a:latin typeface="+mj-lt"/>
                <a:ea typeface="+mj-ea"/>
                <a:cs typeface="+mj-cs"/>
              </a:defRPr>
            </a:lvl1pPr>
          </a:lstStyle>
          <a:p>
            <a:r>
              <a:rPr lang="en-US" altLang="en-US" sz="5400" cap="none" spc="600" dirty="0" smtClean="0">
                <a:solidFill>
                  <a:srgbClr val="EEECE1"/>
                </a:solidFill>
                <a:ea typeface="Verdana" pitchFamily="34" charset="0"/>
                <a:cs typeface="Verdana" pitchFamily="34" charset="0"/>
              </a:rPr>
              <a:t>ENVIRONMENTAL SCAN</a:t>
            </a:r>
            <a:endParaRPr lang="en-US" altLang="en-US" sz="5400" cap="none" dirty="0" smtClean="0">
              <a:solidFill>
                <a:schemeClr val="bg1"/>
              </a:solidFill>
            </a:endParaRPr>
          </a:p>
        </p:txBody>
      </p:sp>
    </p:spTree>
    <p:extLst>
      <p:ext uri="{BB962C8B-B14F-4D97-AF65-F5344CB8AC3E}">
        <p14:creationId xmlns:p14="http://schemas.microsoft.com/office/powerpoint/2010/main" val="28380784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7 Key Questions (redux)</a:t>
            </a:r>
            <a:endParaRPr lang="en-US" sz="4400" dirty="0">
              <a:latin typeface="Calibri" panose="020F0502020204030204" pitchFamily="34" charset="0"/>
            </a:endParaRPr>
          </a:p>
        </p:txBody>
      </p:sp>
      <p:sp>
        <p:nvSpPr>
          <p:cNvPr id="6" name="Content Placeholder 2"/>
          <p:cNvSpPr>
            <a:spLocks noGrp="1"/>
          </p:cNvSpPr>
          <p:nvPr>
            <p:ph idx="1"/>
          </p:nvPr>
        </p:nvSpPr>
        <p:spPr>
          <a:xfrm>
            <a:off x="1114524" y="1596895"/>
            <a:ext cx="7272731" cy="4073321"/>
          </a:xfrm>
        </p:spPr>
        <p:txBody>
          <a:bodyPr>
            <a:normAutofit/>
          </a:bodyPr>
          <a:lstStyle/>
          <a:p>
            <a:pPr marL="0" indent="0" eaLnBrk="1" hangingPunct="1">
              <a:buNone/>
            </a:pPr>
            <a:endParaRPr lang="en-US" altLang="en-US" sz="2800" dirty="0" smtClean="0"/>
          </a:p>
          <a:p>
            <a:pPr eaLnBrk="1" hangingPunct="1"/>
            <a:endParaRPr lang="en-US" altLang="en-US" dirty="0" smtClean="0"/>
          </a:p>
        </p:txBody>
      </p:sp>
      <p:sp>
        <p:nvSpPr>
          <p:cNvPr id="5" name="Content Placeholder 4"/>
          <p:cNvSpPr txBox="1">
            <a:spLocks/>
          </p:cNvSpPr>
          <p:nvPr/>
        </p:nvSpPr>
        <p:spPr>
          <a:xfrm>
            <a:off x="3610854" y="1596895"/>
            <a:ext cx="4354830" cy="4732175"/>
          </a:xfrm>
          <a:prstGeom prst="rect">
            <a:avLst/>
          </a:prstGeom>
        </p:spPr>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2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lang="en-US" sz="3200" dirty="0" smtClean="0"/>
              <a:t>Who?</a:t>
            </a:r>
          </a:p>
          <a:p>
            <a:r>
              <a:rPr lang="en-US" sz="3200" dirty="0" smtClean="0"/>
              <a:t>What?</a:t>
            </a:r>
          </a:p>
          <a:p>
            <a:r>
              <a:rPr lang="en-US" sz="3200" dirty="0" smtClean="0"/>
              <a:t>When?</a:t>
            </a:r>
          </a:p>
          <a:p>
            <a:r>
              <a:rPr lang="en-US" sz="3200" dirty="0" smtClean="0"/>
              <a:t>Where?</a:t>
            </a:r>
          </a:p>
          <a:p>
            <a:r>
              <a:rPr lang="en-US" sz="3200" dirty="0" smtClean="0"/>
              <a:t>Why?</a:t>
            </a:r>
          </a:p>
          <a:p>
            <a:r>
              <a:rPr lang="en-US" sz="3200" dirty="0" smtClean="0"/>
              <a:t>How?</a:t>
            </a:r>
          </a:p>
          <a:p>
            <a:endParaRPr lang="en-US" dirty="0"/>
          </a:p>
        </p:txBody>
      </p:sp>
    </p:spTree>
    <p:extLst>
      <p:ext uri="{BB962C8B-B14F-4D97-AF65-F5344CB8AC3E}">
        <p14:creationId xmlns:p14="http://schemas.microsoft.com/office/powerpoint/2010/main" val="17978074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Box 2"/>
          <p:cNvSpPr txBox="1">
            <a:spLocks noChangeArrowheads="1"/>
          </p:cNvSpPr>
          <p:nvPr/>
        </p:nvSpPr>
        <p:spPr bwMode="auto">
          <a:xfrm>
            <a:off x="-95794" y="6196013"/>
            <a:ext cx="913311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rgbClr val="000000"/>
                </a:solidFill>
                <a:latin typeface="Calibri" pitchFamily="34" charset="0"/>
              </a:defRPr>
            </a:lvl1pPr>
            <a:lvl2pPr marL="742950" indent="-285750">
              <a:spcBef>
                <a:spcPct val="20000"/>
              </a:spcBef>
              <a:buFont typeface="Arial" charset="0"/>
              <a:buChar char="–"/>
              <a:defRPr sz="2800">
                <a:solidFill>
                  <a:srgbClr val="000000"/>
                </a:solidFill>
                <a:latin typeface="Calibri" pitchFamily="34" charset="0"/>
              </a:defRPr>
            </a:lvl2pPr>
            <a:lvl3pPr marL="1143000" indent="-228600">
              <a:spcBef>
                <a:spcPct val="20000"/>
              </a:spcBef>
              <a:buFont typeface="Arial" charset="0"/>
              <a:buChar char="•"/>
              <a:defRPr sz="2400">
                <a:solidFill>
                  <a:srgbClr val="000000"/>
                </a:solidFill>
                <a:latin typeface="Calibri" pitchFamily="34" charset="0"/>
              </a:defRPr>
            </a:lvl3pPr>
            <a:lvl4pPr marL="1600200" indent="-228600">
              <a:spcBef>
                <a:spcPct val="20000"/>
              </a:spcBef>
              <a:buFont typeface="Arial" charset="0"/>
              <a:buChar char="–"/>
              <a:defRPr sz="2000">
                <a:solidFill>
                  <a:srgbClr val="000000"/>
                </a:solidFill>
                <a:latin typeface="Calibri" pitchFamily="34" charset="0"/>
              </a:defRPr>
            </a:lvl4pPr>
            <a:lvl5pPr marL="2057400" indent="-228600">
              <a:spcBef>
                <a:spcPct val="20000"/>
              </a:spcBef>
              <a:buFont typeface="Arial" charset="0"/>
              <a:buChar char="»"/>
              <a:defRPr sz="2000">
                <a:solidFill>
                  <a:srgbClr val="000000"/>
                </a:solidFill>
                <a:latin typeface="Calibri" pitchFamily="34" charset="0"/>
              </a:defRPr>
            </a:lvl5pPr>
            <a:lvl6pPr marL="2514600" indent="-228600" eaLnBrk="0" fontAlgn="base" hangingPunct="0">
              <a:spcBef>
                <a:spcPct val="20000"/>
              </a:spcBef>
              <a:spcAft>
                <a:spcPct val="0"/>
              </a:spcAft>
              <a:buFont typeface="Arial" charset="0"/>
              <a:buChar char="»"/>
              <a:defRPr sz="2000">
                <a:solidFill>
                  <a:srgbClr val="000000"/>
                </a:solidFill>
                <a:latin typeface="Calibri" pitchFamily="34" charset="0"/>
              </a:defRPr>
            </a:lvl6pPr>
            <a:lvl7pPr marL="2971800" indent="-228600" eaLnBrk="0" fontAlgn="base" hangingPunct="0">
              <a:spcBef>
                <a:spcPct val="20000"/>
              </a:spcBef>
              <a:spcAft>
                <a:spcPct val="0"/>
              </a:spcAft>
              <a:buFont typeface="Arial" charset="0"/>
              <a:buChar char="»"/>
              <a:defRPr sz="2000">
                <a:solidFill>
                  <a:srgbClr val="000000"/>
                </a:solidFill>
                <a:latin typeface="Calibri" pitchFamily="34" charset="0"/>
              </a:defRPr>
            </a:lvl7pPr>
            <a:lvl8pPr marL="3429000" indent="-228600" eaLnBrk="0" fontAlgn="base" hangingPunct="0">
              <a:spcBef>
                <a:spcPct val="20000"/>
              </a:spcBef>
              <a:spcAft>
                <a:spcPct val="0"/>
              </a:spcAft>
              <a:buFont typeface="Arial" charset="0"/>
              <a:buChar char="»"/>
              <a:defRPr sz="2000">
                <a:solidFill>
                  <a:srgbClr val="000000"/>
                </a:solidFill>
                <a:latin typeface="Calibri" pitchFamily="34" charset="0"/>
              </a:defRPr>
            </a:lvl8pPr>
            <a:lvl9pPr marL="3886200" indent="-228600" eaLnBrk="0" fontAlgn="base" hangingPunct="0">
              <a:spcBef>
                <a:spcPct val="20000"/>
              </a:spcBef>
              <a:spcAft>
                <a:spcPct val="0"/>
              </a:spcAft>
              <a:buFont typeface="Arial" charset="0"/>
              <a:buChar char="»"/>
              <a:defRPr sz="2000">
                <a:solidFill>
                  <a:srgbClr val="000000"/>
                </a:solidFill>
                <a:latin typeface="Calibri" pitchFamily="34" charset="0"/>
              </a:defRPr>
            </a:lvl9pPr>
          </a:lstStyle>
          <a:p>
            <a:pPr algn="ctr">
              <a:spcBef>
                <a:spcPct val="0"/>
              </a:spcBef>
              <a:buNone/>
              <a:defRPr/>
            </a:pPr>
            <a:r>
              <a:rPr lang="en-US" altLang="en-US" sz="1600" dirty="0" smtClean="0">
                <a:latin typeface="+mj-lt"/>
              </a:rPr>
              <a:t> Kylie Hutchinson, Community Solutions Planning and </a:t>
            </a:r>
            <a:r>
              <a:rPr lang="en-US" altLang="en-US" sz="1600" dirty="0">
                <a:latin typeface="+mj-lt"/>
              </a:rPr>
              <a:t>Evaluation </a:t>
            </a:r>
            <a:r>
              <a:rPr lang="en-US" altLang="en-US" sz="1600" dirty="0">
                <a:latin typeface="+mj-lt"/>
                <a:hlinkClick r:id="rId3"/>
              </a:rPr>
              <a:t>http://communitysolutions.ca/web</a:t>
            </a:r>
            <a:r>
              <a:rPr lang="en-US" altLang="en-US" sz="1600" dirty="0" smtClean="0">
                <a:latin typeface="+mj-lt"/>
                <a:hlinkClick r:id="rId3"/>
              </a:rPr>
              <a:t>/</a:t>
            </a:r>
            <a:r>
              <a:rPr lang="en-US" altLang="en-US" sz="1600" dirty="0" smtClean="0">
                <a:latin typeface="+mj-lt"/>
              </a:rPr>
              <a:t>  </a:t>
            </a:r>
          </a:p>
        </p:txBody>
      </p:sp>
      <p:graphicFrame>
        <p:nvGraphicFramePr>
          <p:cNvPr id="4" name="Table 3"/>
          <p:cNvGraphicFramePr>
            <a:graphicFrameLocks noGrp="1"/>
          </p:cNvGraphicFramePr>
          <p:nvPr/>
        </p:nvGraphicFramePr>
        <p:xfrm>
          <a:off x="381000" y="1447800"/>
          <a:ext cx="8305800" cy="4471988"/>
        </p:xfrm>
        <a:graphic>
          <a:graphicData uri="http://schemas.openxmlformats.org/drawingml/2006/table">
            <a:tbl>
              <a:tblPr firstRow="1" bandRow="1">
                <a:tableStyleId>{5C22544A-7EE6-4342-B048-85BDC9FD1C3A}</a:tableStyleId>
              </a:tblPr>
              <a:tblGrid>
                <a:gridCol w="2514600">
                  <a:extLst>
                    <a:ext uri="{9D8B030D-6E8A-4147-A177-3AD203B41FA5}">
                      <a16:colId xmlns:a16="http://schemas.microsoft.com/office/drawing/2014/main" val="20000"/>
                    </a:ext>
                  </a:extLst>
                </a:gridCol>
                <a:gridCol w="3276600">
                  <a:extLst>
                    <a:ext uri="{9D8B030D-6E8A-4147-A177-3AD203B41FA5}">
                      <a16:colId xmlns:a16="http://schemas.microsoft.com/office/drawing/2014/main" val="20001"/>
                    </a:ext>
                  </a:extLst>
                </a:gridCol>
                <a:gridCol w="2514600">
                  <a:extLst>
                    <a:ext uri="{9D8B030D-6E8A-4147-A177-3AD203B41FA5}">
                      <a16:colId xmlns:a16="http://schemas.microsoft.com/office/drawing/2014/main" val="20002"/>
                    </a:ext>
                  </a:extLst>
                </a:gridCol>
              </a:tblGrid>
              <a:tr h="2235994">
                <a:tc>
                  <a:txBody>
                    <a:bodyPr/>
                    <a:lstStyle/>
                    <a:p>
                      <a:endParaRPr lang="en-US" sz="1800" dirty="0">
                        <a:solidFill>
                          <a:srgbClr val="DC0715"/>
                        </a:solidFill>
                      </a:endParaRPr>
                    </a:p>
                  </a:txBody>
                  <a:tcPr marL="91442" marR="91442" marT="45713" marB="45713">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noFill/>
                  </a:tcPr>
                </a:tc>
                <a:tc>
                  <a:txBody>
                    <a:bodyPr/>
                    <a:lstStyle/>
                    <a:p>
                      <a:endParaRPr lang="en-US" sz="1800" dirty="0"/>
                    </a:p>
                  </a:txBody>
                  <a:tcPr marL="91442" marR="91442" marT="45713" marB="45713">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noFill/>
                  </a:tcPr>
                </a:tc>
                <a:tc>
                  <a:txBody>
                    <a:bodyPr/>
                    <a:lstStyle/>
                    <a:p>
                      <a:endParaRPr lang="en-US" sz="1800" dirty="0"/>
                    </a:p>
                  </a:txBody>
                  <a:tcPr marL="91442" marR="91442" marT="45713" marB="45713">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noFill/>
                  </a:tcPr>
                </a:tc>
                <a:extLst>
                  <a:ext uri="{0D108BD9-81ED-4DB2-BD59-A6C34878D82A}">
                    <a16:rowId xmlns:a16="http://schemas.microsoft.com/office/drawing/2014/main" val="10000"/>
                  </a:ext>
                </a:extLst>
              </a:tr>
              <a:tr h="2235994">
                <a:tc>
                  <a:txBody>
                    <a:bodyPr/>
                    <a:lstStyle/>
                    <a:p>
                      <a:endParaRPr lang="en-US" sz="1800" dirty="0">
                        <a:solidFill>
                          <a:srgbClr val="DC0715"/>
                        </a:solidFill>
                      </a:endParaRPr>
                    </a:p>
                  </a:txBody>
                  <a:tcPr marL="91442" marR="91442" marT="45713" marB="45713">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noFill/>
                  </a:tcPr>
                </a:tc>
                <a:tc>
                  <a:txBody>
                    <a:bodyPr/>
                    <a:lstStyle/>
                    <a:p>
                      <a:endParaRPr lang="en-US" sz="1800" dirty="0"/>
                    </a:p>
                  </a:txBody>
                  <a:tcPr marL="91442" marR="91442" marT="45713" marB="45713">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noFill/>
                  </a:tcPr>
                </a:tc>
                <a:tc>
                  <a:txBody>
                    <a:bodyPr/>
                    <a:lstStyle/>
                    <a:p>
                      <a:endParaRPr lang="en-US" sz="1800" dirty="0"/>
                    </a:p>
                  </a:txBody>
                  <a:tcPr marL="91442" marR="91442" marT="45713" marB="45713">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grpSp>
        <p:nvGrpSpPr>
          <p:cNvPr id="20498" name="Group 10"/>
          <p:cNvGrpSpPr>
            <a:grpSpLocks/>
          </p:cNvGrpSpPr>
          <p:nvPr/>
        </p:nvGrpSpPr>
        <p:grpSpPr bwMode="auto">
          <a:xfrm>
            <a:off x="803275" y="2209800"/>
            <a:ext cx="7486650" cy="2794000"/>
            <a:chOff x="1146298" y="2209800"/>
            <a:chExt cx="7090098" cy="2794840"/>
          </a:xfrm>
        </p:grpSpPr>
        <p:sp>
          <p:nvSpPr>
            <p:cNvPr id="17427" name="TextBox 4"/>
            <p:cNvSpPr txBox="1">
              <a:spLocks noChangeArrowheads="1"/>
            </p:cNvSpPr>
            <p:nvPr/>
          </p:nvSpPr>
          <p:spPr bwMode="auto">
            <a:xfrm>
              <a:off x="1289123" y="2209800"/>
              <a:ext cx="1377127" cy="584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rgbClr val="000000"/>
                  </a:solidFill>
                  <a:latin typeface="Calibri" pitchFamily="34" charset="0"/>
                </a:defRPr>
              </a:lvl1pPr>
              <a:lvl2pPr marL="742950" indent="-285750">
                <a:spcBef>
                  <a:spcPct val="20000"/>
                </a:spcBef>
                <a:buFont typeface="Arial" charset="0"/>
                <a:buChar char="–"/>
                <a:defRPr sz="2800">
                  <a:solidFill>
                    <a:srgbClr val="000000"/>
                  </a:solidFill>
                  <a:latin typeface="Calibri" pitchFamily="34" charset="0"/>
                </a:defRPr>
              </a:lvl2pPr>
              <a:lvl3pPr marL="1143000" indent="-228600">
                <a:spcBef>
                  <a:spcPct val="20000"/>
                </a:spcBef>
                <a:buFont typeface="Arial" charset="0"/>
                <a:buChar char="•"/>
                <a:defRPr sz="2400">
                  <a:solidFill>
                    <a:srgbClr val="000000"/>
                  </a:solidFill>
                  <a:latin typeface="Calibri" pitchFamily="34" charset="0"/>
                </a:defRPr>
              </a:lvl3pPr>
              <a:lvl4pPr marL="1600200" indent="-228600">
                <a:spcBef>
                  <a:spcPct val="20000"/>
                </a:spcBef>
                <a:buFont typeface="Arial" charset="0"/>
                <a:buChar char="–"/>
                <a:defRPr sz="2000">
                  <a:solidFill>
                    <a:srgbClr val="000000"/>
                  </a:solidFill>
                  <a:latin typeface="Calibri" pitchFamily="34" charset="0"/>
                </a:defRPr>
              </a:lvl4pPr>
              <a:lvl5pPr marL="2057400" indent="-228600">
                <a:spcBef>
                  <a:spcPct val="20000"/>
                </a:spcBef>
                <a:buFont typeface="Arial" charset="0"/>
                <a:buChar char="»"/>
                <a:defRPr sz="2000">
                  <a:solidFill>
                    <a:srgbClr val="000000"/>
                  </a:solidFill>
                  <a:latin typeface="Calibri" pitchFamily="34" charset="0"/>
                </a:defRPr>
              </a:lvl5pPr>
              <a:lvl6pPr marL="2514600" indent="-228600" eaLnBrk="0" fontAlgn="base" hangingPunct="0">
                <a:spcBef>
                  <a:spcPct val="20000"/>
                </a:spcBef>
                <a:spcAft>
                  <a:spcPct val="0"/>
                </a:spcAft>
                <a:buFont typeface="Arial" charset="0"/>
                <a:buChar char="»"/>
                <a:defRPr sz="2000">
                  <a:solidFill>
                    <a:srgbClr val="000000"/>
                  </a:solidFill>
                  <a:latin typeface="Calibri" pitchFamily="34" charset="0"/>
                </a:defRPr>
              </a:lvl6pPr>
              <a:lvl7pPr marL="2971800" indent="-228600" eaLnBrk="0" fontAlgn="base" hangingPunct="0">
                <a:spcBef>
                  <a:spcPct val="20000"/>
                </a:spcBef>
                <a:spcAft>
                  <a:spcPct val="0"/>
                </a:spcAft>
                <a:buFont typeface="Arial" charset="0"/>
                <a:buChar char="»"/>
                <a:defRPr sz="2000">
                  <a:solidFill>
                    <a:srgbClr val="000000"/>
                  </a:solidFill>
                  <a:latin typeface="Calibri" pitchFamily="34" charset="0"/>
                </a:defRPr>
              </a:lvl7pPr>
              <a:lvl8pPr marL="3429000" indent="-228600" eaLnBrk="0" fontAlgn="base" hangingPunct="0">
                <a:spcBef>
                  <a:spcPct val="20000"/>
                </a:spcBef>
                <a:spcAft>
                  <a:spcPct val="0"/>
                </a:spcAft>
                <a:buFont typeface="Arial" charset="0"/>
                <a:buChar char="»"/>
                <a:defRPr sz="2000">
                  <a:solidFill>
                    <a:srgbClr val="000000"/>
                  </a:solidFill>
                  <a:latin typeface="Calibri" pitchFamily="34" charset="0"/>
                </a:defRPr>
              </a:lvl8pPr>
              <a:lvl9pPr marL="3886200" indent="-228600" eaLnBrk="0" fontAlgn="base" hangingPunct="0">
                <a:spcBef>
                  <a:spcPct val="20000"/>
                </a:spcBef>
                <a:spcAft>
                  <a:spcPct val="0"/>
                </a:spcAft>
                <a:buFont typeface="Arial" charset="0"/>
                <a:buChar char="»"/>
                <a:defRPr sz="2000">
                  <a:solidFill>
                    <a:srgbClr val="000000"/>
                  </a:solidFill>
                  <a:latin typeface="Calibri" pitchFamily="34" charset="0"/>
                </a:defRPr>
              </a:lvl9pPr>
            </a:lstStyle>
            <a:p>
              <a:pPr algn="ctr" eaLnBrk="1" hangingPunct="1">
                <a:spcBef>
                  <a:spcPct val="0"/>
                </a:spcBef>
                <a:buFontTx/>
                <a:buNone/>
                <a:defRPr/>
              </a:pPr>
              <a:r>
                <a:rPr lang="en-US" altLang="en-US" dirty="0" smtClean="0">
                  <a:latin typeface="+mj-lt"/>
                  <a:cs typeface="Arial" charset="0"/>
                </a:rPr>
                <a:t>DEFICIT</a:t>
              </a:r>
            </a:p>
          </p:txBody>
        </p:sp>
        <p:sp>
          <p:nvSpPr>
            <p:cNvPr id="17428" name="TextBox 5"/>
            <p:cNvSpPr txBox="1">
              <a:spLocks noChangeArrowheads="1"/>
            </p:cNvSpPr>
            <p:nvPr/>
          </p:nvSpPr>
          <p:spPr bwMode="auto">
            <a:xfrm>
              <a:off x="3810347" y="2209800"/>
              <a:ext cx="1626693" cy="584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rgbClr val="000000"/>
                  </a:solidFill>
                  <a:latin typeface="Calibri" pitchFamily="34" charset="0"/>
                </a:defRPr>
              </a:lvl1pPr>
              <a:lvl2pPr marL="742950" indent="-285750">
                <a:spcBef>
                  <a:spcPct val="20000"/>
                </a:spcBef>
                <a:buFont typeface="Arial" charset="0"/>
                <a:buChar char="–"/>
                <a:defRPr sz="2800">
                  <a:solidFill>
                    <a:srgbClr val="000000"/>
                  </a:solidFill>
                  <a:latin typeface="Calibri" pitchFamily="34" charset="0"/>
                </a:defRPr>
              </a:lvl2pPr>
              <a:lvl3pPr marL="1143000" indent="-228600">
                <a:spcBef>
                  <a:spcPct val="20000"/>
                </a:spcBef>
                <a:buFont typeface="Arial" charset="0"/>
                <a:buChar char="•"/>
                <a:defRPr sz="2400">
                  <a:solidFill>
                    <a:srgbClr val="000000"/>
                  </a:solidFill>
                  <a:latin typeface="Calibri" pitchFamily="34" charset="0"/>
                </a:defRPr>
              </a:lvl3pPr>
              <a:lvl4pPr marL="1600200" indent="-228600">
                <a:spcBef>
                  <a:spcPct val="20000"/>
                </a:spcBef>
                <a:buFont typeface="Arial" charset="0"/>
                <a:buChar char="–"/>
                <a:defRPr sz="2000">
                  <a:solidFill>
                    <a:srgbClr val="000000"/>
                  </a:solidFill>
                  <a:latin typeface="Calibri" pitchFamily="34" charset="0"/>
                </a:defRPr>
              </a:lvl4pPr>
              <a:lvl5pPr marL="2057400" indent="-228600">
                <a:spcBef>
                  <a:spcPct val="20000"/>
                </a:spcBef>
                <a:buFont typeface="Arial" charset="0"/>
                <a:buChar char="»"/>
                <a:defRPr sz="2000">
                  <a:solidFill>
                    <a:srgbClr val="000000"/>
                  </a:solidFill>
                  <a:latin typeface="Calibri" pitchFamily="34" charset="0"/>
                </a:defRPr>
              </a:lvl5pPr>
              <a:lvl6pPr marL="2514600" indent="-228600" eaLnBrk="0" fontAlgn="base" hangingPunct="0">
                <a:spcBef>
                  <a:spcPct val="20000"/>
                </a:spcBef>
                <a:spcAft>
                  <a:spcPct val="0"/>
                </a:spcAft>
                <a:buFont typeface="Arial" charset="0"/>
                <a:buChar char="»"/>
                <a:defRPr sz="2000">
                  <a:solidFill>
                    <a:srgbClr val="000000"/>
                  </a:solidFill>
                  <a:latin typeface="Calibri" pitchFamily="34" charset="0"/>
                </a:defRPr>
              </a:lvl6pPr>
              <a:lvl7pPr marL="2971800" indent="-228600" eaLnBrk="0" fontAlgn="base" hangingPunct="0">
                <a:spcBef>
                  <a:spcPct val="20000"/>
                </a:spcBef>
                <a:spcAft>
                  <a:spcPct val="0"/>
                </a:spcAft>
                <a:buFont typeface="Arial" charset="0"/>
                <a:buChar char="»"/>
                <a:defRPr sz="2000">
                  <a:solidFill>
                    <a:srgbClr val="000000"/>
                  </a:solidFill>
                  <a:latin typeface="Calibri" pitchFamily="34" charset="0"/>
                </a:defRPr>
              </a:lvl7pPr>
              <a:lvl8pPr marL="3429000" indent="-228600" eaLnBrk="0" fontAlgn="base" hangingPunct="0">
                <a:spcBef>
                  <a:spcPct val="20000"/>
                </a:spcBef>
                <a:spcAft>
                  <a:spcPct val="0"/>
                </a:spcAft>
                <a:buFont typeface="Arial" charset="0"/>
                <a:buChar char="»"/>
                <a:defRPr sz="2000">
                  <a:solidFill>
                    <a:srgbClr val="000000"/>
                  </a:solidFill>
                  <a:latin typeface="Calibri" pitchFamily="34" charset="0"/>
                </a:defRPr>
              </a:lvl8pPr>
              <a:lvl9pPr marL="3886200" indent="-228600" eaLnBrk="0" fontAlgn="base" hangingPunct="0">
                <a:spcBef>
                  <a:spcPct val="20000"/>
                </a:spcBef>
                <a:spcAft>
                  <a:spcPct val="0"/>
                </a:spcAft>
                <a:buFont typeface="Arial" charset="0"/>
                <a:buChar char="»"/>
                <a:defRPr sz="2000">
                  <a:solidFill>
                    <a:srgbClr val="000000"/>
                  </a:solidFill>
                  <a:latin typeface="Calibri" pitchFamily="34" charset="0"/>
                </a:defRPr>
              </a:lvl9pPr>
            </a:lstStyle>
            <a:p>
              <a:pPr algn="ctr" eaLnBrk="1" hangingPunct="1">
                <a:spcBef>
                  <a:spcPct val="0"/>
                </a:spcBef>
                <a:buFontTx/>
                <a:buNone/>
                <a:defRPr/>
              </a:pPr>
              <a:r>
                <a:rPr lang="en-US" altLang="en-US" dirty="0" smtClean="0">
                  <a:latin typeface="+mn-lt"/>
                  <a:cs typeface="Arial" charset="0"/>
                </a:rPr>
                <a:t>DEVELOP</a:t>
              </a:r>
            </a:p>
          </p:txBody>
        </p:sp>
        <p:sp>
          <p:nvSpPr>
            <p:cNvPr id="17429" name="TextBox 6"/>
            <p:cNvSpPr txBox="1">
              <a:spLocks noChangeArrowheads="1"/>
            </p:cNvSpPr>
            <p:nvPr/>
          </p:nvSpPr>
          <p:spPr bwMode="auto">
            <a:xfrm>
              <a:off x="6448838" y="2209800"/>
              <a:ext cx="1697353" cy="584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rgbClr val="000000"/>
                  </a:solidFill>
                  <a:latin typeface="Calibri" pitchFamily="34" charset="0"/>
                </a:defRPr>
              </a:lvl1pPr>
              <a:lvl2pPr marL="742950" indent="-285750">
                <a:spcBef>
                  <a:spcPct val="20000"/>
                </a:spcBef>
                <a:buFont typeface="Arial" charset="0"/>
                <a:buChar char="–"/>
                <a:defRPr sz="2800">
                  <a:solidFill>
                    <a:srgbClr val="000000"/>
                  </a:solidFill>
                  <a:latin typeface="Calibri" pitchFamily="34" charset="0"/>
                </a:defRPr>
              </a:lvl2pPr>
              <a:lvl3pPr marL="1143000" indent="-228600">
                <a:spcBef>
                  <a:spcPct val="20000"/>
                </a:spcBef>
                <a:buFont typeface="Arial" charset="0"/>
                <a:buChar char="•"/>
                <a:defRPr sz="2400">
                  <a:solidFill>
                    <a:srgbClr val="000000"/>
                  </a:solidFill>
                  <a:latin typeface="Calibri" pitchFamily="34" charset="0"/>
                </a:defRPr>
              </a:lvl3pPr>
              <a:lvl4pPr marL="1600200" indent="-228600">
                <a:spcBef>
                  <a:spcPct val="20000"/>
                </a:spcBef>
                <a:buFont typeface="Arial" charset="0"/>
                <a:buChar char="–"/>
                <a:defRPr sz="2000">
                  <a:solidFill>
                    <a:srgbClr val="000000"/>
                  </a:solidFill>
                  <a:latin typeface="Calibri" pitchFamily="34" charset="0"/>
                </a:defRPr>
              </a:lvl4pPr>
              <a:lvl5pPr marL="2057400" indent="-228600">
                <a:spcBef>
                  <a:spcPct val="20000"/>
                </a:spcBef>
                <a:buFont typeface="Arial" charset="0"/>
                <a:buChar char="»"/>
                <a:defRPr sz="2000">
                  <a:solidFill>
                    <a:srgbClr val="000000"/>
                  </a:solidFill>
                  <a:latin typeface="Calibri" pitchFamily="34" charset="0"/>
                </a:defRPr>
              </a:lvl5pPr>
              <a:lvl6pPr marL="2514600" indent="-228600" eaLnBrk="0" fontAlgn="base" hangingPunct="0">
                <a:spcBef>
                  <a:spcPct val="20000"/>
                </a:spcBef>
                <a:spcAft>
                  <a:spcPct val="0"/>
                </a:spcAft>
                <a:buFont typeface="Arial" charset="0"/>
                <a:buChar char="»"/>
                <a:defRPr sz="2000">
                  <a:solidFill>
                    <a:srgbClr val="000000"/>
                  </a:solidFill>
                  <a:latin typeface="Calibri" pitchFamily="34" charset="0"/>
                </a:defRPr>
              </a:lvl6pPr>
              <a:lvl7pPr marL="2971800" indent="-228600" eaLnBrk="0" fontAlgn="base" hangingPunct="0">
                <a:spcBef>
                  <a:spcPct val="20000"/>
                </a:spcBef>
                <a:spcAft>
                  <a:spcPct val="0"/>
                </a:spcAft>
                <a:buFont typeface="Arial" charset="0"/>
                <a:buChar char="»"/>
                <a:defRPr sz="2000">
                  <a:solidFill>
                    <a:srgbClr val="000000"/>
                  </a:solidFill>
                  <a:latin typeface="Calibri" pitchFamily="34" charset="0"/>
                </a:defRPr>
              </a:lvl7pPr>
              <a:lvl8pPr marL="3429000" indent="-228600" eaLnBrk="0" fontAlgn="base" hangingPunct="0">
                <a:spcBef>
                  <a:spcPct val="20000"/>
                </a:spcBef>
                <a:spcAft>
                  <a:spcPct val="0"/>
                </a:spcAft>
                <a:buFont typeface="Arial" charset="0"/>
                <a:buChar char="»"/>
                <a:defRPr sz="2000">
                  <a:solidFill>
                    <a:srgbClr val="000000"/>
                  </a:solidFill>
                  <a:latin typeface="Calibri" pitchFamily="34" charset="0"/>
                </a:defRPr>
              </a:lvl8pPr>
              <a:lvl9pPr marL="3886200" indent="-228600" eaLnBrk="0" fontAlgn="base" hangingPunct="0">
                <a:spcBef>
                  <a:spcPct val="20000"/>
                </a:spcBef>
                <a:spcAft>
                  <a:spcPct val="0"/>
                </a:spcAft>
                <a:buFont typeface="Arial" charset="0"/>
                <a:buChar char="»"/>
                <a:defRPr sz="2000">
                  <a:solidFill>
                    <a:srgbClr val="000000"/>
                  </a:solidFill>
                  <a:latin typeface="Calibri" pitchFamily="34" charset="0"/>
                </a:defRPr>
              </a:lvl9pPr>
            </a:lstStyle>
            <a:p>
              <a:pPr algn="ctr" eaLnBrk="1" hangingPunct="1">
                <a:spcBef>
                  <a:spcPct val="0"/>
                </a:spcBef>
                <a:buFontTx/>
                <a:buNone/>
                <a:defRPr/>
              </a:pPr>
              <a:r>
                <a:rPr lang="en-US" altLang="en-US" dirty="0" smtClean="0">
                  <a:latin typeface="+mn-lt"/>
                  <a:cs typeface="Arial" charset="0"/>
                </a:rPr>
                <a:t>DESCRIBE</a:t>
              </a:r>
            </a:p>
          </p:txBody>
        </p:sp>
        <p:sp>
          <p:nvSpPr>
            <p:cNvPr id="17430" name="TextBox 7"/>
            <p:cNvSpPr txBox="1">
              <a:spLocks noChangeArrowheads="1"/>
            </p:cNvSpPr>
            <p:nvPr/>
          </p:nvSpPr>
          <p:spPr bwMode="auto">
            <a:xfrm>
              <a:off x="1146298" y="4420264"/>
              <a:ext cx="1453801" cy="584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rgbClr val="000000"/>
                  </a:solidFill>
                  <a:latin typeface="Calibri" pitchFamily="34" charset="0"/>
                </a:defRPr>
              </a:lvl1pPr>
              <a:lvl2pPr marL="742950" indent="-285750">
                <a:spcBef>
                  <a:spcPct val="20000"/>
                </a:spcBef>
                <a:buFont typeface="Arial" charset="0"/>
                <a:buChar char="–"/>
                <a:defRPr sz="2800">
                  <a:solidFill>
                    <a:srgbClr val="000000"/>
                  </a:solidFill>
                  <a:latin typeface="Calibri" pitchFamily="34" charset="0"/>
                </a:defRPr>
              </a:lvl2pPr>
              <a:lvl3pPr marL="1143000" indent="-228600">
                <a:spcBef>
                  <a:spcPct val="20000"/>
                </a:spcBef>
                <a:buFont typeface="Arial" charset="0"/>
                <a:buChar char="•"/>
                <a:defRPr sz="2400">
                  <a:solidFill>
                    <a:srgbClr val="000000"/>
                  </a:solidFill>
                  <a:latin typeface="Calibri" pitchFamily="34" charset="0"/>
                </a:defRPr>
              </a:lvl3pPr>
              <a:lvl4pPr marL="1600200" indent="-228600">
                <a:spcBef>
                  <a:spcPct val="20000"/>
                </a:spcBef>
                <a:buFont typeface="Arial" charset="0"/>
                <a:buChar char="–"/>
                <a:defRPr sz="2000">
                  <a:solidFill>
                    <a:srgbClr val="000000"/>
                  </a:solidFill>
                  <a:latin typeface="Calibri" pitchFamily="34" charset="0"/>
                </a:defRPr>
              </a:lvl4pPr>
              <a:lvl5pPr marL="2057400" indent="-228600">
                <a:spcBef>
                  <a:spcPct val="20000"/>
                </a:spcBef>
                <a:buFont typeface="Arial" charset="0"/>
                <a:buChar char="»"/>
                <a:defRPr sz="2000">
                  <a:solidFill>
                    <a:srgbClr val="000000"/>
                  </a:solidFill>
                  <a:latin typeface="Calibri" pitchFamily="34" charset="0"/>
                </a:defRPr>
              </a:lvl5pPr>
              <a:lvl6pPr marL="2514600" indent="-228600" eaLnBrk="0" fontAlgn="base" hangingPunct="0">
                <a:spcBef>
                  <a:spcPct val="20000"/>
                </a:spcBef>
                <a:spcAft>
                  <a:spcPct val="0"/>
                </a:spcAft>
                <a:buFont typeface="Arial" charset="0"/>
                <a:buChar char="»"/>
                <a:defRPr sz="2000">
                  <a:solidFill>
                    <a:srgbClr val="000000"/>
                  </a:solidFill>
                  <a:latin typeface="Calibri" pitchFamily="34" charset="0"/>
                </a:defRPr>
              </a:lvl6pPr>
              <a:lvl7pPr marL="2971800" indent="-228600" eaLnBrk="0" fontAlgn="base" hangingPunct="0">
                <a:spcBef>
                  <a:spcPct val="20000"/>
                </a:spcBef>
                <a:spcAft>
                  <a:spcPct val="0"/>
                </a:spcAft>
                <a:buFont typeface="Arial" charset="0"/>
                <a:buChar char="»"/>
                <a:defRPr sz="2000">
                  <a:solidFill>
                    <a:srgbClr val="000000"/>
                  </a:solidFill>
                  <a:latin typeface="Calibri" pitchFamily="34" charset="0"/>
                </a:defRPr>
              </a:lvl7pPr>
              <a:lvl8pPr marL="3429000" indent="-228600" eaLnBrk="0" fontAlgn="base" hangingPunct="0">
                <a:spcBef>
                  <a:spcPct val="20000"/>
                </a:spcBef>
                <a:spcAft>
                  <a:spcPct val="0"/>
                </a:spcAft>
                <a:buFont typeface="Arial" charset="0"/>
                <a:buChar char="»"/>
                <a:defRPr sz="2000">
                  <a:solidFill>
                    <a:srgbClr val="000000"/>
                  </a:solidFill>
                  <a:latin typeface="Calibri" pitchFamily="34" charset="0"/>
                </a:defRPr>
              </a:lvl8pPr>
              <a:lvl9pPr marL="3886200" indent="-228600" eaLnBrk="0" fontAlgn="base" hangingPunct="0">
                <a:spcBef>
                  <a:spcPct val="20000"/>
                </a:spcBef>
                <a:spcAft>
                  <a:spcPct val="0"/>
                </a:spcAft>
                <a:buFont typeface="Arial" charset="0"/>
                <a:buChar char="»"/>
                <a:defRPr sz="2000">
                  <a:solidFill>
                    <a:srgbClr val="000000"/>
                  </a:solidFill>
                  <a:latin typeface="Calibri" pitchFamily="34" charset="0"/>
                </a:defRPr>
              </a:lvl9pPr>
            </a:lstStyle>
            <a:p>
              <a:pPr algn="ctr" eaLnBrk="1" hangingPunct="1">
                <a:spcBef>
                  <a:spcPct val="0"/>
                </a:spcBef>
                <a:buFontTx/>
                <a:buNone/>
                <a:defRPr/>
              </a:pPr>
              <a:r>
                <a:rPr lang="en-US" altLang="en-US" dirty="0" smtClean="0">
                  <a:latin typeface="+mn-lt"/>
                  <a:cs typeface="Arial" charset="0"/>
                </a:rPr>
                <a:t>DESIRES</a:t>
              </a:r>
            </a:p>
          </p:txBody>
        </p:sp>
        <p:sp>
          <p:nvSpPr>
            <p:cNvPr id="17431" name="TextBox 8"/>
            <p:cNvSpPr txBox="1">
              <a:spLocks noChangeArrowheads="1"/>
            </p:cNvSpPr>
            <p:nvPr/>
          </p:nvSpPr>
          <p:spPr bwMode="auto">
            <a:xfrm>
              <a:off x="3557773" y="4420264"/>
              <a:ext cx="2325781" cy="584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rgbClr val="000000"/>
                  </a:solidFill>
                  <a:latin typeface="Calibri" pitchFamily="34" charset="0"/>
                </a:defRPr>
              </a:lvl1pPr>
              <a:lvl2pPr marL="742950" indent="-285750">
                <a:spcBef>
                  <a:spcPct val="20000"/>
                </a:spcBef>
                <a:buFont typeface="Arial" charset="0"/>
                <a:buChar char="–"/>
                <a:defRPr sz="2800">
                  <a:solidFill>
                    <a:srgbClr val="000000"/>
                  </a:solidFill>
                  <a:latin typeface="Calibri" pitchFamily="34" charset="0"/>
                </a:defRPr>
              </a:lvl2pPr>
              <a:lvl3pPr marL="1143000" indent="-228600">
                <a:spcBef>
                  <a:spcPct val="20000"/>
                </a:spcBef>
                <a:buFont typeface="Arial" charset="0"/>
                <a:buChar char="•"/>
                <a:defRPr sz="2400">
                  <a:solidFill>
                    <a:srgbClr val="000000"/>
                  </a:solidFill>
                  <a:latin typeface="Calibri" pitchFamily="34" charset="0"/>
                </a:defRPr>
              </a:lvl3pPr>
              <a:lvl4pPr marL="1600200" indent="-228600">
                <a:spcBef>
                  <a:spcPct val="20000"/>
                </a:spcBef>
                <a:buFont typeface="Arial" charset="0"/>
                <a:buChar char="–"/>
                <a:defRPr sz="2000">
                  <a:solidFill>
                    <a:srgbClr val="000000"/>
                  </a:solidFill>
                  <a:latin typeface="Calibri" pitchFamily="34" charset="0"/>
                </a:defRPr>
              </a:lvl4pPr>
              <a:lvl5pPr marL="2057400" indent="-228600">
                <a:spcBef>
                  <a:spcPct val="20000"/>
                </a:spcBef>
                <a:buFont typeface="Arial" charset="0"/>
                <a:buChar char="»"/>
                <a:defRPr sz="2000">
                  <a:solidFill>
                    <a:srgbClr val="000000"/>
                  </a:solidFill>
                  <a:latin typeface="Calibri" pitchFamily="34" charset="0"/>
                </a:defRPr>
              </a:lvl5pPr>
              <a:lvl6pPr marL="2514600" indent="-228600" eaLnBrk="0" fontAlgn="base" hangingPunct="0">
                <a:spcBef>
                  <a:spcPct val="20000"/>
                </a:spcBef>
                <a:spcAft>
                  <a:spcPct val="0"/>
                </a:spcAft>
                <a:buFont typeface="Arial" charset="0"/>
                <a:buChar char="»"/>
                <a:defRPr sz="2000">
                  <a:solidFill>
                    <a:srgbClr val="000000"/>
                  </a:solidFill>
                  <a:latin typeface="Calibri" pitchFamily="34" charset="0"/>
                </a:defRPr>
              </a:lvl6pPr>
              <a:lvl7pPr marL="2971800" indent="-228600" eaLnBrk="0" fontAlgn="base" hangingPunct="0">
                <a:spcBef>
                  <a:spcPct val="20000"/>
                </a:spcBef>
                <a:spcAft>
                  <a:spcPct val="0"/>
                </a:spcAft>
                <a:buFont typeface="Arial" charset="0"/>
                <a:buChar char="»"/>
                <a:defRPr sz="2000">
                  <a:solidFill>
                    <a:srgbClr val="000000"/>
                  </a:solidFill>
                  <a:latin typeface="Calibri" pitchFamily="34" charset="0"/>
                </a:defRPr>
              </a:lvl7pPr>
              <a:lvl8pPr marL="3429000" indent="-228600" eaLnBrk="0" fontAlgn="base" hangingPunct="0">
                <a:spcBef>
                  <a:spcPct val="20000"/>
                </a:spcBef>
                <a:spcAft>
                  <a:spcPct val="0"/>
                </a:spcAft>
                <a:buFont typeface="Arial" charset="0"/>
                <a:buChar char="»"/>
                <a:defRPr sz="2000">
                  <a:solidFill>
                    <a:srgbClr val="000000"/>
                  </a:solidFill>
                  <a:latin typeface="Calibri" pitchFamily="34" charset="0"/>
                </a:defRPr>
              </a:lvl8pPr>
              <a:lvl9pPr marL="3886200" indent="-228600" eaLnBrk="0" fontAlgn="base" hangingPunct="0">
                <a:spcBef>
                  <a:spcPct val="20000"/>
                </a:spcBef>
                <a:spcAft>
                  <a:spcPct val="0"/>
                </a:spcAft>
                <a:buFont typeface="Arial" charset="0"/>
                <a:buChar char="»"/>
                <a:defRPr sz="2000">
                  <a:solidFill>
                    <a:srgbClr val="000000"/>
                  </a:solidFill>
                  <a:latin typeface="Calibri" pitchFamily="34" charset="0"/>
                </a:defRPr>
              </a:lvl9pPr>
            </a:lstStyle>
            <a:p>
              <a:pPr algn="ctr" eaLnBrk="1" hangingPunct="1">
                <a:spcBef>
                  <a:spcPct val="0"/>
                </a:spcBef>
                <a:buFontTx/>
                <a:buNone/>
                <a:defRPr/>
              </a:pPr>
              <a:r>
                <a:rPr lang="en-US" altLang="en-US" dirty="0" smtClean="0">
                  <a:latin typeface="+mn-lt"/>
                  <a:cs typeface="Arial" charset="0"/>
                </a:rPr>
                <a:t>DUPLICATION</a:t>
              </a:r>
            </a:p>
          </p:txBody>
        </p:sp>
        <p:sp>
          <p:nvSpPr>
            <p:cNvPr id="17432" name="TextBox 9"/>
            <p:cNvSpPr txBox="1">
              <a:spLocks noChangeArrowheads="1"/>
            </p:cNvSpPr>
            <p:nvPr/>
          </p:nvSpPr>
          <p:spPr bwMode="auto">
            <a:xfrm>
              <a:off x="6584145" y="4420264"/>
              <a:ext cx="1652251" cy="584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rgbClr val="000000"/>
                  </a:solidFill>
                  <a:latin typeface="Calibri" pitchFamily="34" charset="0"/>
                </a:defRPr>
              </a:lvl1pPr>
              <a:lvl2pPr marL="742950" indent="-285750">
                <a:spcBef>
                  <a:spcPct val="20000"/>
                </a:spcBef>
                <a:buFont typeface="Arial" charset="0"/>
                <a:buChar char="–"/>
                <a:defRPr sz="2800">
                  <a:solidFill>
                    <a:srgbClr val="000000"/>
                  </a:solidFill>
                  <a:latin typeface="Calibri" pitchFamily="34" charset="0"/>
                </a:defRPr>
              </a:lvl2pPr>
              <a:lvl3pPr marL="1143000" indent="-228600">
                <a:spcBef>
                  <a:spcPct val="20000"/>
                </a:spcBef>
                <a:buFont typeface="Arial" charset="0"/>
                <a:buChar char="•"/>
                <a:defRPr sz="2400">
                  <a:solidFill>
                    <a:srgbClr val="000000"/>
                  </a:solidFill>
                  <a:latin typeface="Calibri" pitchFamily="34" charset="0"/>
                </a:defRPr>
              </a:lvl3pPr>
              <a:lvl4pPr marL="1600200" indent="-228600">
                <a:spcBef>
                  <a:spcPct val="20000"/>
                </a:spcBef>
                <a:buFont typeface="Arial" charset="0"/>
                <a:buChar char="–"/>
                <a:defRPr sz="2000">
                  <a:solidFill>
                    <a:srgbClr val="000000"/>
                  </a:solidFill>
                  <a:latin typeface="Calibri" pitchFamily="34" charset="0"/>
                </a:defRPr>
              </a:lvl4pPr>
              <a:lvl5pPr marL="2057400" indent="-228600">
                <a:spcBef>
                  <a:spcPct val="20000"/>
                </a:spcBef>
                <a:buFont typeface="Arial" charset="0"/>
                <a:buChar char="»"/>
                <a:defRPr sz="2000">
                  <a:solidFill>
                    <a:srgbClr val="000000"/>
                  </a:solidFill>
                  <a:latin typeface="Calibri" pitchFamily="34" charset="0"/>
                </a:defRPr>
              </a:lvl5pPr>
              <a:lvl6pPr marL="2514600" indent="-228600" eaLnBrk="0" fontAlgn="base" hangingPunct="0">
                <a:spcBef>
                  <a:spcPct val="20000"/>
                </a:spcBef>
                <a:spcAft>
                  <a:spcPct val="0"/>
                </a:spcAft>
                <a:buFont typeface="Arial" charset="0"/>
                <a:buChar char="»"/>
                <a:defRPr sz="2000">
                  <a:solidFill>
                    <a:srgbClr val="000000"/>
                  </a:solidFill>
                  <a:latin typeface="Calibri" pitchFamily="34" charset="0"/>
                </a:defRPr>
              </a:lvl6pPr>
              <a:lvl7pPr marL="2971800" indent="-228600" eaLnBrk="0" fontAlgn="base" hangingPunct="0">
                <a:spcBef>
                  <a:spcPct val="20000"/>
                </a:spcBef>
                <a:spcAft>
                  <a:spcPct val="0"/>
                </a:spcAft>
                <a:buFont typeface="Arial" charset="0"/>
                <a:buChar char="»"/>
                <a:defRPr sz="2000">
                  <a:solidFill>
                    <a:srgbClr val="000000"/>
                  </a:solidFill>
                  <a:latin typeface="Calibri" pitchFamily="34" charset="0"/>
                </a:defRPr>
              </a:lvl7pPr>
              <a:lvl8pPr marL="3429000" indent="-228600" eaLnBrk="0" fontAlgn="base" hangingPunct="0">
                <a:spcBef>
                  <a:spcPct val="20000"/>
                </a:spcBef>
                <a:spcAft>
                  <a:spcPct val="0"/>
                </a:spcAft>
                <a:buFont typeface="Arial" charset="0"/>
                <a:buChar char="»"/>
                <a:defRPr sz="2000">
                  <a:solidFill>
                    <a:srgbClr val="000000"/>
                  </a:solidFill>
                  <a:latin typeface="Calibri" pitchFamily="34" charset="0"/>
                </a:defRPr>
              </a:lvl8pPr>
              <a:lvl9pPr marL="3886200" indent="-228600" eaLnBrk="0" fontAlgn="base" hangingPunct="0">
                <a:spcBef>
                  <a:spcPct val="20000"/>
                </a:spcBef>
                <a:spcAft>
                  <a:spcPct val="0"/>
                </a:spcAft>
                <a:buFont typeface="Arial" charset="0"/>
                <a:buChar char="»"/>
                <a:defRPr sz="2000">
                  <a:solidFill>
                    <a:srgbClr val="000000"/>
                  </a:solidFill>
                  <a:latin typeface="Calibri" pitchFamily="34" charset="0"/>
                </a:defRPr>
              </a:lvl9pPr>
            </a:lstStyle>
            <a:p>
              <a:pPr algn="ctr" eaLnBrk="1" hangingPunct="1">
                <a:spcBef>
                  <a:spcPct val="0"/>
                </a:spcBef>
                <a:buFontTx/>
                <a:buNone/>
                <a:defRPr/>
              </a:pPr>
              <a:r>
                <a:rPr lang="en-US" altLang="en-US" dirty="0" smtClean="0">
                  <a:latin typeface="+mj-lt"/>
                  <a:cs typeface="Arial" charset="0"/>
                </a:rPr>
                <a:t>DEMAND</a:t>
              </a:r>
            </a:p>
          </p:txBody>
        </p:sp>
      </p:grpSp>
      <p:sp>
        <p:nvSpPr>
          <p:cNvPr id="12"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a:t>The 6 Ds of Needs Assessment</a:t>
            </a:r>
          </a:p>
        </p:txBody>
      </p:sp>
    </p:spTree>
    <p:extLst>
      <p:ext uri="{BB962C8B-B14F-4D97-AF65-F5344CB8AC3E}">
        <p14:creationId xmlns:p14="http://schemas.microsoft.com/office/powerpoint/2010/main" val="8576539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Needs assessment</a:t>
            </a:r>
            <a:endParaRPr lang="en-US" sz="4400" dirty="0">
              <a:latin typeface="Calibri" panose="020F0502020204030204" pitchFamily="34" charset="0"/>
            </a:endParaRPr>
          </a:p>
        </p:txBody>
      </p:sp>
      <p:sp>
        <p:nvSpPr>
          <p:cNvPr id="2" name="Rectangle 1"/>
          <p:cNvSpPr/>
          <p:nvPr/>
        </p:nvSpPr>
        <p:spPr>
          <a:xfrm>
            <a:off x="511194" y="1770496"/>
            <a:ext cx="7924139" cy="4162678"/>
          </a:xfrm>
          <a:prstGeom prst="rect">
            <a:avLst/>
          </a:prstGeom>
        </p:spPr>
        <p:txBody>
          <a:bodyPr wrap="square">
            <a:spAutoFit/>
          </a:bodyPr>
          <a:lstStyle/>
          <a:p>
            <a:pPr marL="285750" indent="-285750">
              <a:buFont typeface="Arial" panose="020B0604020202020204" pitchFamily="34" charset="0"/>
              <a:buChar char="•"/>
            </a:pPr>
            <a:r>
              <a:rPr lang="en-US" sz="2300" dirty="0"/>
              <a:t>Identifying the people or groups of people in your community who are most affected by or involved in problems </a:t>
            </a:r>
            <a:r>
              <a:rPr lang="en-US" sz="2300" dirty="0" smtClean="0"/>
              <a:t>…. related to … use …</a:t>
            </a:r>
            <a:endParaRPr lang="en-US" sz="2300" dirty="0"/>
          </a:p>
          <a:p>
            <a:pPr marL="285750" indent="-285750">
              <a:lnSpc>
                <a:spcPct val="150000"/>
              </a:lnSpc>
              <a:buFont typeface="Arial" panose="020B0604020202020204" pitchFamily="34" charset="0"/>
              <a:buChar char="•"/>
            </a:pPr>
            <a:r>
              <a:rPr lang="en-US" sz="2300" dirty="0"/>
              <a:t>Assessing individual and community needs and aspirations</a:t>
            </a:r>
          </a:p>
          <a:p>
            <a:pPr marL="285750" indent="-285750">
              <a:buFont typeface="Arial" panose="020B0604020202020204" pitchFamily="34" charset="0"/>
              <a:buChar char="•"/>
            </a:pPr>
            <a:r>
              <a:rPr lang="en-US" sz="2300" dirty="0"/>
              <a:t>Identifying the factors (individual, physical, socio-environmental) that create barriers to </a:t>
            </a:r>
            <a:r>
              <a:rPr lang="en-US" sz="2300" dirty="0" smtClean="0"/>
              <a:t>…</a:t>
            </a:r>
            <a:endParaRPr lang="en-US" sz="2300" dirty="0"/>
          </a:p>
          <a:p>
            <a:pPr marL="285750" indent="-285750">
              <a:buFont typeface="Arial" panose="020B0604020202020204" pitchFamily="34" charset="0"/>
              <a:buChar char="•"/>
            </a:pPr>
            <a:r>
              <a:rPr lang="en-US" sz="2300" dirty="0"/>
              <a:t>Identifying the level of resources and the community readiness to address the </a:t>
            </a:r>
            <a:r>
              <a:rPr lang="en-US" sz="2300" dirty="0" smtClean="0"/>
              <a:t>needs</a:t>
            </a:r>
            <a:endParaRPr lang="en-US" sz="2300" dirty="0"/>
          </a:p>
          <a:p>
            <a:pPr marL="285750" indent="-285750">
              <a:buFont typeface="Arial" panose="020B0604020202020204" pitchFamily="34" charset="0"/>
              <a:buChar char="•"/>
            </a:pPr>
            <a:r>
              <a:rPr lang="en-US" sz="2300" dirty="0"/>
              <a:t>Obtaining data that can support the need for your project and provide a baseline description of the community that will allow you to monitor your progress</a:t>
            </a:r>
            <a:r>
              <a:rPr lang="en-US" sz="2300" dirty="0" smtClean="0"/>
              <a:t>.</a:t>
            </a:r>
            <a:endParaRPr lang="en-US" sz="2300" dirty="0"/>
          </a:p>
        </p:txBody>
      </p:sp>
      <p:sp>
        <p:nvSpPr>
          <p:cNvPr id="3" name="Rectangle 2"/>
          <p:cNvSpPr/>
          <p:nvPr/>
        </p:nvSpPr>
        <p:spPr>
          <a:xfrm>
            <a:off x="917227" y="1181259"/>
            <a:ext cx="7112075" cy="584775"/>
          </a:xfrm>
          <a:prstGeom prst="rect">
            <a:avLst/>
          </a:prstGeom>
        </p:spPr>
        <p:txBody>
          <a:bodyPr wrap="none">
            <a:spAutoFit/>
          </a:bodyPr>
          <a:lstStyle/>
          <a:p>
            <a:r>
              <a:rPr lang="en-US" sz="3200" b="1" dirty="0"/>
              <a:t>F</a:t>
            </a:r>
            <a:r>
              <a:rPr lang="en-US" sz="3200" b="1" dirty="0" smtClean="0"/>
              <a:t>orm </a:t>
            </a:r>
            <a:r>
              <a:rPr lang="en-US" sz="3200" b="1" dirty="0"/>
              <a:t>a picture of your target community</a:t>
            </a:r>
          </a:p>
        </p:txBody>
      </p:sp>
    </p:spTree>
    <p:extLst>
      <p:ext uri="{BB962C8B-B14F-4D97-AF65-F5344CB8AC3E}">
        <p14:creationId xmlns:p14="http://schemas.microsoft.com/office/powerpoint/2010/main" val="3576450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Needs assessment</a:t>
            </a:r>
            <a:endParaRPr lang="en-US" sz="4400" dirty="0">
              <a:latin typeface="Calibri" panose="020F0502020204030204" pitchFamily="34" charset="0"/>
            </a:endParaRPr>
          </a:p>
        </p:txBody>
      </p:sp>
      <p:sp>
        <p:nvSpPr>
          <p:cNvPr id="2" name="Rectangle 1"/>
          <p:cNvSpPr/>
          <p:nvPr/>
        </p:nvSpPr>
        <p:spPr>
          <a:xfrm>
            <a:off x="513805" y="2430423"/>
            <a:ext cx="7515497" cy="369332"/>
          </a:xfrm>
          <a:prstGeom prst="rect">
            <a:avLst/>
          </a:prstGeom>
        </p:spPr>
        <p:txBody>
          <a:bodyPr wrap="square">
            <a:spAutoFit/>
          </a:bodyPr>
          <a:lstStyle/>
          <a:p>
            <a:pPr marL="285750" indent="-285750">
              <a:buFont typeface="Arial" panose="020B0604020202020204" pitchFamily="34" charset="0"/>
              <a:buChar char="•"/>
            </a:pPr>
            <a:endParaRPr lang="en-US" dirty="0"/>
          </a:p>
        </p:txBody>
      </p:sp>
      <p:sp>
        <p:nvSpPr>
          <p:cNvPr id="5" name="Rectangle 4"/>
          <p:cNvSpPr/>
          <p:nvPr/>
        </p:nvSpPr>
        <p:spPr>
          <a:xfrm>
            <a:off x="712350" y="2098434"/>
            <a:ext cx="8172537" cy="3539430"/>
          </a:xfrm>
          <a:prstGeom prst="rect">
            <a:avLst/>
          </a:prstGeom>
        </p:spPr>
        <p:txBody>
          <a:bodyPr wrap="square">
            <a:spAutoFit/>
          </a:bodyPr>
          <a:lstStyle/>
          <a:p>
            <a:r>
              <a:rPr lang="en-US" sz="3200" dirty="0"/>
              <a:t>Step 1 - </a:t>
            </a:r>
            <a:r>
              <a:rPr lang="en-US" sz="3200" i="1" dirty="0"/>
              <a:t>Get </a:t>
            </a:r>
            <a:r>
              <a:rPr lang="en-US" sz="3200" i="1" dirty="0" smtClean="0"/>
              <a:t>organized</a:t>
            </a:r>
            <a:r>
              <a:rPr lang="en-US" sz="3200" dirty="0" smtClean="0"/>
              <a:t> </a:t>
            </a:r>
          </a:p>
          <a:p>
            <a:pPr marL="914400" lvl="1" indent="-457200">
              <a:buFont typeface="Arial" panose="020B0604020202020204" pitchFamily="34" charset="0"/>
              <a:buChar char="•"/>
            </a:pPr>
            <a:r>
              <a:rPr lang="en-US" sz="3200" dirty="0" smtClean="0"/>
              <a:t>Identify team of advisors</a:t>
            </a:r>
          </a:p>
          <a:p>
            <a:pPr marL="914400" lvl="1" indent="-457200">
              <a:buFont typeface="Arial" panose="020B0604020202020204" pitchFamily="34" charset="0"/>
              <a:buChar char="•"/>
            </a:pPr>
            <a:r>
              <a:rPr lang="en-US" sz="3200" dirty="0" smtClean="0"/>
              <a:t>Conduct literature review</a:t>
            </a:r>
          </a:p>
          <a:p>
            <a:pPr marL="914400" lvl="1" indent="-457200">
              <a:buFont typeface="Arial" panose="020B0604020202020204" pitchFamily="34" charset="0"/>
              <a:buChar char="•"/>
            </a:pPr>
            <a:r>
              <a:rPr lang="en-US" sz="3200" dirty="0" smtClean="0"/>
              <a:t>Take an inventory of what you already know</a:t>
            </a:r>
          </a:p>
          <a:p>
            <a:pPr marL="914400" lvl="1" indent="-457200">
              <a:buFont typeface="Arial" panose="020B0604020202020204" pitchFamily="34" charset="0"/>
              <a:buChar char="•"/>
            </a:pPr>
            <a:r>
              <a:rPr lang="en-US" sz="3200" dirty="0" smtClean="0"/>
              <a:t>Develop evaluation questions</a:t>
            </a:r>
          </a:p>
          <a:p>
            <a:endParaRPr lang="en-US" sz="3200" dirty="0" smtClean="0"/>
          </a:p>
        </p:txBody>
      </p:sp>
    </p:spTree>
    <p:extLst>
      <p:ext uri="{BB962C8B-B14F-4D97-AF65-F5344CB8AC3E}">
        <p14:creationId xmlns:p14="http://schemas.microsoft.com/office/powerpoint/2010/main" val="20281508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Needs assessment</a:t>
            </a:r>
            <a:endParaRPr lang="en-US" sz="4400" dirty="0">
              <a:latin typeface="Calibri" panose="020F0502020204030204" pitchFamily="34" charset="0"/>
            </a:endParaRPr>
          </a:p>
        </p:txBody>
      </p:sp>
      <p:sp>
        <p:nvSpPr>
          <p:cNvPr id="2" name="Rectangle 1"/>
          <p:cNvSpPr/>
          <p:nvPr/>
        </p:nvSpPr>
        <p:spPr>
          <a:xfrm>
            <a:off x="513805" y="2430423"/>
            <a:ext cx="7515497" cy="369332"/>
          </a:xfrm>
          <a:prstGeom prst="rect">
            <a:avLst/>
          </a:prstGeom>
        </p:spPr>
        <p:txBody>
          <a:bodyPr wrap="square">
            <a:spAutoFit/>
          </a:bodyPr>
          <a:lstStyle/>
          <a:p>
            <a:pPr marL="285750" indent="-285750">
              <a:buFont typeface="Arial" panose="020B0604020202020204" pitchFamily="34" charset="0"/>
              <a:buChar char="•"/>
            </a:pPr>
            <a:endParaRPr lang="en-US" dirty="0"/>
          </a:p>
        </p:txBody>
      </p:sp>
      <p:sp>
        <p:nvSpPr>
          <p:cNvPr id="5" name="Rectangle 4"/>
          <p:cNvSpPr/>
          <p:nvPr/>
        </p:nvSpPr>
        <p:spPr>
          <a:xfrm>
            <a:off x="1670641" y="1761935"/>
            <a:ext cx="6522383" cy="4031873"/>
          </a:xfrm>
          <a:prstGeom prst="rect">
            <a:avLst/>
          </a:prstGeom>
        </p:spPr>
        <p:txBody>
          <a:bodyPr wrap="square">
            <a:spAutoFit/>
          </a:bodyPr>
          <a:lstStyle/>
          <a:p>
            <a:r>
              <a:rPr lang="en-US" sz="3200" dirty="0" smtClean="0"/>
              <a:t>Step </a:t>
            </a:r>
            <a:r>
              <a:rPr lang="en-US" sz="3200" dirty="0"/>
              <a:t>2 - </a:t>
            </a:r>
            <a:r>
              <a:rPr lang="en-US" sz="3200" i="1" dirty="0"/>
              <a:t>Gather </a:t>
            </a:r>
            <a:r>
              <a:rPr lang="en-US" sz="3200" i="1" dirty="0" smtClean="0"/>
              <a:t>information</a:t>
            </a:r>
          </a:p>
          <a:p>
            <a:pPr marL="914400" lvl="1" indent="-457200">
              <a:buFont typeface="Arial" panose="020B0604020202020204" pitchFamily="34" charset="0"/>
              <a:buChar char="•"/>
            </a:pPr>
            <a:r>
              <a:rPr lang="en-US" sz="3200" dirty="0" smtClean="0"/>
              <a:t>Interviews</a:t>
            </a:r>
          </a:p>
          <a:p>
            <a:pPr marL="914400" lvl="1" indent="-457200">
              <a:buFont typeface="Arial" panose="020B0604020202020204" pitchFamily="34" charset="0"/>
              <a:buChar char="•"/>
            </a:pPr>
            <a:r>
              <a:rPr lang="en-US" sz="3200" dirty="0" smtClean="0"/>
              <a:t>Focus group interviews</a:t>
            </a:r>
          </a:p>
          <a:p>
            <a:pPr marL="914400" lvl="1" indent="-457200">
              <a:buFont typeface="Arial" panose="020B0604020202020204" pitchFamily="34" charset="0"/>
              <a:buChar char="•"/>
            </a:pPr>
            <a:r>
              <a:rPr lang="en-US" sz="3200" dirty="0" smtClean="0"/>
              <a:t>Questionnaires</a:t>
            </a:r>
          </a:p>
          <a:p>
            <a:pPr marL="914400" lvl="1" indent="-457200">
              <a:buFont typeface="Arial" panose="020B0604020202020204" pitchFamily="34" charset="0"/>
              <a:buChar char="•"/>
            </a:pPr>
            <a:r>
              <a:rPr lang="en-US" sz="3200" dirty="0" smtClean="0"/>
              <a:t>Observations</a:t>
            </a:r>
          </a:p>
          <a:p>
            <a:pPr marL="914400" lvl="1" indent="-457200">
              <a:buFont typeface="Arial" panose="020B0604020202020204" pitchFamily="34" charset="0"/>
              <a:buChar char="•"/>
            </a:pPr>
            <a:r>
              <a:rPr lang="en-US" sz="3200" dirty="0" smtClean="0"/>
              <a:t>Site visits</a:t>
            </a:r>
          </a:p>
          <a:p>
            <a:pPr marL="914400" lvl="1" indent="-457200">
              <a:buFont typeface="Arial" panose="020B0604020202020204" pitchFamily="34" charset="0"/>
              <a:buChar char="•"/>
            </a:pPr>
            <a:r>
              <a:rPr lang="en-US" sz="3200" dirty="0" smtClean="0"/>
              <a:t>Online discussions </a:t>
            </a:r>
          </a:p>
          <a:p>
            <a:endParaRPr lang="en-US" sz="3200" dirty="0" smtClean="0"/>
          </a:p>
        </p:txBody>
      </p:sp>
    </p:spTree>
    <p:extLst>
      <p:ext uri="{BB962C8B-B14F-4D97-AF65-F5344CB8AC3E}">
        <p14:creationId xmlns:p14="http://schemas.microsoft.com/office/powerpoint/2010/main" val="24168357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56584"/>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Needs assessment</a:t>
            </a:r>
            <a:endParaRPr lang="en-US" sz="4400" dirty="0">
              <a:latin typeface="Calibri" panose="020F0502020204030204" pitchFamily="34" charset="0"/>
            </a:endParaRPr>
          </a:p>
        </p:txBody>
      </p:sp>
      <p:sp>
        <p:nvSpPr>
          <p:cNvPr id="2" name="Rectangle 1"/>
          <p:cNvSpPr/>
          <p:nvPr/>
        </p:nvSpPr>
        <p:spPr>
          <a:xfrm>
            <a:off x="513805" y="2430423"/>
            <a:ext cx="7515497" cy="369332"/>
          </a:xfrm>
          <a:prstGeom prst="rect">
            <a:avLst/>
          </a:prstGeom>
        </p:spPr>
        <p:txBody>
          <a:bodyPr wrap="square">
            <a:spAutoFit/>
          </a:bodyPr>
          <a:lstStyle/>
          <a:p>
            <a:pPr marL="285750" indent="-285750">
              <a:buFont typeface="Arial" panose="020B0604020202020204" pitchFamily="34" charset="0"/>
              <a:buChar char="•"/>
            </a:pPr>
            <a:endParaRPr lang="en-US" dirty="0"/>
          </a:p>
        </p:txBody>
      </p:sp>
      <p:sp>
        <p:nvSpPr>
          <p:cNvPr id="5" name="Rectangle 4"/>
          <p:cNvSpPr/>
          <p:nvPr/>
        </p:nvSpPr>
        <p:spPr>
          <a:xfrm>
            <a:off x="1107371" y="3002768"/>
            <a:ext cx="6661372" cy="1077218"/>
          </a:xfrm>
          <a:prstGeom prst="rect">
            <a:avLst/>
          </a:prstGeom>
        </p:spPr>
        <p:txBody>
          <a:bodyPr wrap="square">
            <a:spAutoFit/>
          </a:bodyPr>
          <a:lstStyle/>
          <a:p>
            <a:r>
              <a:rPr lang="en-US" sz="3200" dirty="0" smtClean="0"/>
              <a:t>Step </a:t>
            </a:r>
            <a:r>
              <a:rPr lang="en-US" sz="3200" dirty="0"/>
              <a:t>3 - </a:t>
            </a:r>
            <a:r>
              <a:rPr lang="en-US" sz="3200" i="1" dirty="0"/>
              <a:t>Assemble, interpret, and </a:t>
            </a:r>
            <a:r>
              <a:rPr lang="en-US" sz="3200" i="1" dirty="0" smtClean="0"/>
              <a:t>act</a:t>
            </a:r>
          </a:p>
          <a:p>
            <a:pPr marL="457200" indent="-457200">
              <a:buFont typeface="Arial" panose="020B0604020202020204" pitchFamily="34" charset="0"/>
              <a:buChar char="•"/>
            </a:pPr>
            <a:endParaRPr lang="en-US" sz="3200" dirty="0"/>
          </a:p>
        </p:txBody>
      </p:sp>
    </p:spTree>
    <p:extLst>
      <p:ext uri="{BB962C8B-B14F-4D97-AF65-F5344CB8AC3E}">
        <p14:creationId xmlns:p14="http://schemas.microsoft.com/office/powerpoint/2010/main" val="24168357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8717" y="1181259"/>
            <a:ext cx="8485631" cy="4041341"/>
          </a:xfrm>
        </p:spPr>
        <p:txBody>
          <a:bodyPr>
            <a:noAutofit/>
          </a:bodyPr>
          <a:lstStyle/>
          <a:p>
            <a:pPr marL="342900" indent="-342900">
              <a:buClr>
                <a:srgbClr val="800000"/>
              </a:buClr>
              <a:buFont typeface="Wingdings" panose="05000000000000000000" pitchFamily="2" charset="2"/>
              <a:buChar char="q"/>
            </a:pPr>
            <a:r>
              <a:rPr lang="en-US" b="0" dirty="0" smtClean="0"/>
              <a:t>Learn about the uniqueness of each academic unit:  its culture, academic cycles, major assignments, communication styles and specific issues</a:t>
            </a:r>
          </a:p>
          <a:p>
            <a:pPr marL="342900" indent="-342900">
              <a:buClr>
                <a:srgbClr val="800000"/>
              </a:buClr>
              <a:buFont typeface="Wingdings" panose="05000000000000000000" pitchFamily="2" charset="2"/>
              <a:buChar char="q"/>
            </a:pPr>
            <a:r>
              <a:rPr lang="en-US" b="0" dirty="0" smtClean="0"/>
              <a:t>Join disciplinary electronic discussion lists</a:t>
            </a:r>
          </a:p>
          <a:p>
            <a:pPr marL="342900" indent="-342900">
              <a:buClr>
                <a:srgbClr val="800000"/>
              </a:buClr>
              <a:buFont typeface="Wingdings" panose="05000000000000000000" pitchFamily="2" charset="2"/>
              <a:buChar char="q"/>
            </a:pPr>
            <a:r>
              <a:rPr lang="en-US" b="0" dirty="0" smtClean="0"/>
              <a:t>Become familiar with individual faculty research interests</a:t>
            </a:r>
          </a:p>
          <a:p>
            <a:pPr marL="342900" indent="-342900">
              <a:buClr>
                <a:srgbClr val="800000"/>
              </a:buClr>
              <a:buFont typeface="Wingdings" panose="05000000000000000000" pitchFamily="2" charset="2"/>
              <a:buChar char="q"/>
            </a:pPr>
            <a:r>
              <a:rPr lang="en-US" b="0" dirty="0" smtClean="0"/>
              <a:t>Search course syllabi to evaluate and identify the need for specific guides to library resources and to respond to course and discipline needs</a:t>
            </a:r>
          </a:p>
          <a:p>
            <a:pPr marL="342900" indent="-342900">
              <a:buClr>
                <a:srgbClr val="800000"/>
              </a:buClr>
              <a:buFont typeface="Wingdings" panose="05000000000000000000" pitchFamily="2" charset="2"/>
              <a:buChar char="q"/>
            </a:pPr>
            <a:r>
              <a:rPr lang="en-US" b="0" dirty="0" smtClean="0"/>
              <a:t>Sit in on classes for greater familiarity with demands of the course</a:t>
            </a:r>
          </a:p>
          <a:p>
            <a:pPr marL="342900" indent="-342900">
              <a:buClr>
                <a:srgbClr val="800000"/>
              </a:buClr>
              <a:buFont typeface="Wingdings" panose="05000000000000000000" pitchFamily="2" charset="2"/>
              <a:buChar char="q"/>
            </a:pPr>
            <a:r>
              <a:rPr lang="en-US" b="0" dirty="0" smtClean="0"/>
              <a:t>Become aware of college/departmental activities such as journal clubs, research priorities and needs, departmental policies, seminars, table/exhibit for research days and special events and participate </a:t>
            </a:r>
            <a:endParaRPr lang="en-US" b="0" dirty="0"/>
          </a:p>
        </p:txBody>
      </p:sp>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Academic community Needs</a:t>
            </a:r>
            <a:endParaRPr lang="en-US" sz="4400" dirty="0">
              <a:latin typeface="Calibri" panose="020F0502020204030204" pitchFamily="34" charset="0"/>
            </a:endParaRPr>
          </a:p>
        </p:txBody>
      </p:sp>
    </p:spTree>
    <p:extLst>
      <p:ext uri="{BB962C8B-B14F-4D97-AF65-F5344CB8AC3E}">
        <p14:creationId xmlns:p14="http://schemas.microsoft.com/office/powerpoint/2010/main" val="4251234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022080" cy="4571058"/>
          </a:xfrm>
          <a:prstGeom prst="rect">
            <a:avLst/>
          </a:prstGeom>
          <a:solidFill>
            <a:srgbClr val="8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2"/>
          <p:cNvSpPr txBox="1">
            <a:spLocks/>
          </p:cNvSpPr>
          <p:nvPr/>
        </p:nvSpPr>
        <p:spPr>
          <a:xfrm>
            <a:off x="340850" y="143571"/>
            <a:ext cx="6523246" cy="4064627"/>
          </a:xfrm>
          <a:prstGeom prst="rect">
            <a:avLst/>
          </a:prstGeom>
        </p:spPr>
        <p:txBody>
          <a:bodyPr vert="horz" lIns="91440" tIns="45720" rIns="91440" bIns="45720" rtlCol="0" anchor="t">
            <a:normAutofit/>
          </a:bodyPr>
          <a:lstStyle>
            <a:lvl1pPr algn="l" defTabSz="914400" rtl="0" eaLnBrk="1" latinLnBrk="0" hangingPunct="1">
              <a:spcBef>
                <a:spcPct val="0"/>
              </a:spcBef>
              <a:buNone/>
              <a:defRPr sz="3200" kern="1200" cap="all" spc="-60" baseline="0">
                <a:solidFill>
                  <a:schemeClr val="tx2"/>
                </a:solidFill>
                <a:latin typeface="+mj-lt"/>
                <a:ea typeface="+mj-ea"/>
                <a:cs typeface="+mj-cs"/>
              </a:defRPr>
            </a:lvl1pPr>
          </a:lstStyle>
          <a:p>
            <a:r>
              <a:rPr lang="en-US" altLang="en-US" sz="5400" cap="none" spc="600" dirty="0" smtClean="0">
                <a:solidFill>
                  <a:srgbClr val="EEECE1"/>
                </a:solidFill>
                <a:latin typeface="Franklin Gothic Medium" panose="020B0603020102020204" pitchFamily="34" charset="0"/>
                <a:ea typeface="Verdana" pitchFamily="34" charset="0"/>
                <a:cs typeface="Verdana" pitchFamily="34" charset="0"/>
              </a:rPr>
              <a:t>DEVELOPING AN OUTREACH PROGRAM</a:t>
            </a:r>
            <a:endParaRPr lang="en-US" altLang="en-US" sz="5400" cap="none" dirty="0" smtClean="0">
              <a:solidFill>
                <a:schemeClr val="bg1"/>
              </a:solidFill>
              <a:latin typeface="Franklin Gothic Medium" panose="020B0603020102020204" pitchFamily="34" charset="0"/>
            </a:endParaRPr>
          </a:p>
        </p:txBody>
      </p:sp>
    </p:spTree>
    <p:extLst>
      <p:ext uri="{BB962C8B-B14F-4D97-AF65-F5344CB8AC3E}">
        <p14:creationId xmlns:p14="http://schemas.microsoft.com/office/powerpoint/2010/main" val="8197810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022080" cy="4571058"/>
          </a:xfrm>
          <a:prstGeom prst="rect">
            <a:avLst/>
          </a:prstGeom>
          <a:solidFill>
            <a:srgbClr val="8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2"/>
          <p:cNvSpPr txBox="1">
            <a:spLocks/>
          </p:cNvSpPr>
          <p:nvPr/>
        </p:nvSpPr>
        <p:spPr>
          <a:xfrm>
            <a:off x="632390" y="1196897"/>
            <a:ext cx="6178958" cy="1648940"/>
          </a:xfrm>
          <a:prstGeom prst="rect">
            <a:avLst/>
          </a:prstGeom>
        </p:spPr>
        <p:txBody>
          <a:bodyPr vert="horz" lIns="91440" tIns="45720" rIns="91440" bIns="45720" rtlCol="0" anchor="t">
            <a:normAutofit lnSpcReduction="10000"/>
          </a:bodyPr>
          <a:lstStyle>
            <a:lvl1pPr algn="l" defTabSz="914400" rtl="0" eaLnBrk="1" latinLnBrk="0" hangingPunct="1">
              <a:spcBef>
                <a:spcPct val="0"/>
              </a:spcBef>
              <a:buNone/>
              <a:defRPr sz="3200" kern="1200" cap="all" spc="-60" baseline="0">
                <a:solidFill>
                  <a:schemeClr val="tx2"/>
                </a:solidFill>
                <a:latin typeface="+mj-lt"/>
                <a:ea typeface="+mj-ea"/>
                <a:cs typeface="+mj-cs"/>
              </a:defRPr>
            </a:lvl1pPr>
          </a:lstStyle>
          <a:p>
            <a:r>
              <a:rPr lang="en-US" altLang="en-US" sz="5400" dirty="0" smtClean="0">
                <a:solidFill>
                  <a:schemeClr val="bg1"/>
                </a:solidFill>
              </a:rPr>
              <a:t>what is “outreach”?</a:t>
            </a:r>
          </a:p>
        </p:txBody>
      </p:sp>
    </p:spTree>
    <p:extLst>
      <p:ext uri="{BB962C8B-B14F-4D97-AF65-F5344CB8AC3E}">
        <p14:creationId xmlns:p14="http://schemas.microsoft.com/office/powerpoint/2010/main" val="8146629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Develop a plan</a:t>
            </a:r>
            <a:endParaRPr lang="en-US" sz="4400" dirty="0">
              <a:latin typeface="Calibri" panose="020F0502020204030204" pitchFamily="34" charset="0"/>
            </a:endParaRPr>
          </a:p>
        </p:txBody>
      </p:sp>
      <p:pic>
        <p:nvPicPr>
          <p:cNvPr id="5" name="Content Placeholder 2" descr="develop a plan"/>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457200" y="1067167"/>
            <a:ext cx="8229600" cy="3237065"/>
          </a:xfrm>
        </p:spPr>
      </p:pic>
      <p:pic>
        <p:nvPicPr>
          <p:cNvPr id="6" name="Picture 5" descr="Type of Outreach Information or Program"/>
          <p:cNvPicPr>
            <a:picLocks noChangeAspect="1"/>
          </p:cNvPicPr>
          <p:nvPr/>
        </p:nvPicPr>
        <p:blipFill rotWithShape="1">
          <a:blip r:embed="rId4">
            <a:extLst>
              <a:ext uri="{28A0092B-C50C-407E-A947-70E740481C1C}">
                <a14:useLocalDpi xmlns:a14="http://schemas.microsoft.com/office/drawing/2010/main" val="0"/>
              </a:ext>
            </a:extLst>
          </a:blip>
          <a:srcRect b="3804"/>
          <a:stretch/>
        </p:blipFill>
        <p:spPr>
          <a:xfrm>
            <a:off x="3152952" y="3658448"/>
            <a:ext cx="2838095" cy="2574401"/>
          </a:xfrm>
          <a:prstGeom prst="rect">
            <a:avLst/>
          </a:prstGeom>
        </p:spPr>
      </p:pic>
    </p:spTree>
    <p:extLst>
      <p:ext uri="{BB962C8B-B14F-4D97-AF65-F5344CB8AC3E}">
        <p14:creationId xmlns:p14="http://schemas.microsoft.com/office/powerpoint/2010/main" val="87576212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4375" y="2219325"/>
            <a:ext cx="7772400" cy="2505075"/>
          </a:xfrm>
        </p:spPr>
        <p:txBody>
          <a:bodyPr>
            <a:normAutofit/>
          </a:bodyPr>
          <a:lstStyle/>
          <a:p>
            <a:pPr marL="342900" indent="-342900">
              <a:buClr>
                <a:srgbClr val="800000"/>
              </a:buClr>
              <a:buFont typeface="Wingdings" panose="05000000000000000000" pitchFamily="2" charset="2"/>
              <a:buChar char="§"/>
            </a:pPr>
            <a:r>
              <a:rPr lang="en-US" sz="3200" b="0" dirty="0"/>
              <a:t>Begin with the results you’re </a:t>
            </a:r>
            <a:r>
              <a:rPr lang="en-US" sz="3200" b="0" dirty="0" smtClean="0"/>
              <a:t>seeking</a:t>
            </a:r>
          </a:p>
          <a:p>
            <a:pPr marL="342900" indent="-342900">
              <a:buClr>
                <a:srgbClr val="800000"/>
              </a:buClr>
              <a:buFont typeface="Wingdings" panose="05000000000000000000" pitchFamily="2" charset="2"/>
              <a:buChar char="§"/>
            </a:pPr>
            <a:r>
              <a:rPr lang="en-US" sz="3200" b="0" dirty="0"/>
              <a:t>Figure out what you have to </a:t>
            </a:r>
            <a:r>
              <a:rPr lang="en-US" sz="3200" b="0" dirty="0" smtClean="0"/>
              <a:t>do</a:t>
            </a:r>
          </a:p>
          <a:p>
            <a:pPr marL="342900" indent="-342900">
              <a:buClr>
                <a:srgbClr val="800000"/>
              </a:buClr>
              <a:buFont typeface="Wingdings" panose="05000000000000000000" pitchFamily="2" charset="2"/>
              <a:buChar char="§"/>
            </a:pPr>
            <a:r>
              <a:rPr lang="en-US" sz="3200" b="0" dirty="0"/>
              <a:t>Then identify what you need</a:t>
            </a:r>
          </a:p>
        </p:txBody>
      </p:sp>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Develop a plan</a:t>
            </a:r>
            <a:endParaRPr lang="en-US" sz="4400" dirty="0"/>
          </a:p>
        </p:txBody>
      </p:sp>
    </p:spTree>
    <p:extLst>
      <p:ext uri="{BB962C8B-B14F-4D97-AF65-F5344CB8AC3E}">
        <p14:creationId xmlns:p14="http://schemas.microsoft.com/office/powerpoint/2010/main" val="35000687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Line 2"/>
          <p:cNvSpPr>
            <a:spLocks noChangeShapeType="1"/>
          </p:cNvSpPr>
          <p:nvPr/>
        </p:nvSpPr>
        <p:spPr bwMode="auto">
          <a:xfrm flipV="1">
            <a:off x="2765425" y="2709863"/>
            <a:ext cx="622300" cy="11112"/>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9459" name="Text Box 4"/>
          <p:cNvSpPr txBox="1">
            <a:spLocks noChangeArrowheads="1"/>
          </p:cNvSpPr>
          <p:nvPr/>
        </p:nvSpPr>
        <p:spPr bwMode="auto">
          <a:xfrm>
            <a:off x="1508125" y="225107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rgbClr val="7030A0"/>
                </a:solidFill>
                <a:latin typeface="Arial" charset="0"/>
                <a:cs typeface="Arial" charset="0"/>
              </a:defRPr>
            </a:lvl1pPr>
            <a:lvl2pPr marL="742950" indent="-285750" eaLnBrk="0" hangingPunct="0">
              <a:spcBef>
                <a:spcPct val="20000"/>
              </a:spcBef>
              <a:buFont typeface="Arial" charset="0"/>
              <a:buChar char="–"/>
              <a:defRPr sz="2800">
                <a:solidFill>
                  <a:srgbClr val="7030A0"/>
                </a:solidFill>
                <a:latin typeface="Arial" charset="0"/>
                <a:cs typeface="Arial" charset="0"/>
              </a:defRPr>
            </a:lvl2pPr>
            <a:lvl3pPr marL="1143000" indent="-228600" eaLnBrk="0" hangingPunct="0">
              <a:spcBef>
                <a:spcPct val="20000"/>
              </a:spcBef>
              <a:buFont typeface="Arial" charset="0"/>
              <a:buChar char="•"/>
              <a:defRPr sz="2400">
                <a:solidFill>
                  <a:srgbClr val="7030A0"/>
                </a:solidFill>
                <a:latin typeface="Arial" charset="0"/>
                <a:cs typeface="Arial" charset="0"/>
              </a:defRPr>
            </a:lvl3pPr>
            <a:lvl4pPr marL="1600200" indent="-228600" eaLnBrk="0" hangingPunct="0">
              <a:spcBef>
                <a:spcPct val="20000"/>
              </a:spcBef>
              <a:buFont typeface="Arial" charset="0"/>
              <a:buChar char="–"/>
              <a:defRPr sz="2000">
                <a:solidFill>
                  <a:srgbClr val="7030A0"/>
                </a:solidFill>
                <a:latin typeface="Arial" charset="0"/>
                <a:cs typeface="Arial" charset="0"/>
              </a:defRPr>
            </a:lvl4pPr>
            <a:lvl5pPr marL="2057400" indent="-228600" eaLnBrk="0" hangingPunct="0">
              <a:spcBef>
                <a:spcPct val="20000"/>
              </a:spcBef>
              <a:buFont typeface="Arial" charset="0"/>
              <a:buChar char="»"/>
              <a:defRPr sz="2000">
                <a:solidFill>
                  <a:srgbClr val="7030A0"/>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9pPr>
          </a:lstStyle>
          <a:p>
            <a:pPr eaLnBrk="1" hangingPunct="1">
              <a:spcBef>
                <a:spcPct val="0"/>
              </a:spcBef>
              <a:buFontTx/>
              <a:buNone/>
            </a:pPr>
            <a:endParaRPr lang="en-US" altLang="en-US" sz="2400" dirty="0">
              <a:solidFill>
                <a:schemeClr val="tx1"/>
              </a:solidFill>
              <a:latin typeface="Times New Roman" pitchFamily="18" charset="0"/>
            </a:endParaRPr>
          </a:p>
        </p:txBody>
      </p:sp>
      <p:sp>
        <p:nvSpPr>
          <p:cNvPr id="16388" name="Text Box 5"/>
          <p:cNvSpPr txBox="1">
            <a:spLocks noChangeArrowheads="1"/>
          </p:cNvSpPr>
          <p:nvPr/>
        </p:nvSpPr>
        <p:spPr bwMode="auto">
          <a:xfrm>
            <a:off x="479425" y="2181225"/>
            <a:ext cx="2286000" cy="1077913"/>
          </a:xfrm>
          <a:prstGeom prst="rect">
            <a:avLst/>
          </a:prstGeom>
          <a:solidFill>
            <a:srgbClr val="FFC000"/>
          </a:solidFill>
          <a:ln w="9525">
            <a:solidFill>
              <a:schemeClr val="bg2"/>
            </a:solidFill>
            <a:miter lim="800000"/>
            <a:headEnd/>
            <a:tailEnd/>
          </a:ln>
        </p:spPr>
        <p:txBody>
          <a:bodyPr>
            <a:spAutoFit/>
          </a:bodyPr>
          <a:lstStyle>
            <a:lvl1pPr eaLnBrk="0" hangingPunct="0">
              <a:spcBef>
                <a:spcPct val="20000"/>
              </a:spcBef>
              <a:buFont typeface="Arial" charset="0"/>
              <a:buChar char="•"/>
              <a:defRPr sz="3200">
                <a:solidFill>
                  <a:srgbClr val="7030A0"/>
                </a:solidFill>
                <a:latin typeface="Arial" charset="0"/>
                <a:cs typeface="Arial" charset="0"/>
              </a:defRPr>
            </a:lvl1pPr>
            <a:lvl2pPr marL="742950" indent="-285750" eaLnBrk="0" hangingPunct="0">
              <a:spcBef>
                <a:spcPct val="20000"/>
              </a:spcBef>
              <a:buFont typeface="Arial" charset="0"/>
              <a:buChar char="–"/>
              <a:defRPr sz="2800">
                <a:solidFill>
                  <a:srgbClr val="7030A0"/>
                </a:solidFill>
                <a:latin typeface="Arial" charset="0"/>
                <a:cs typeface="Arial" charset="0"/>
              </a:defRPr>
            </a:lvl2pPr>
            <a:lvl3pPr marL="1143000" indent="-228600" eaLnBrk="0" hangingPunct="0">
              <a:spcBef>
                <a:spcPct val="20000"/>
              </a:spcBef>
              <a:buFont typeface="Arial" charset="0"/>
              <a:buChar char="•"/>
              <a:defRPr sz="2400">
                <a:solidFill>
                  <a:srgbClr val="7030A0"/>
                </a:solidFill>
                <a:latin typeface="Arial" charset="0"/>
                <a:cs typeface="Arial" charset="0"/>
              </a:defRPr>
            </a:lvl3pPr>
            <a:lvl4pPr marL="1600200" indent="-228600" eaLnBrk="0" hangingPunct="0">
              <a:spcBef>
                <a:spcPct val="20000"/>
              </a:spcBef>
              <a:buFont typeface="Arial" charset="0"/>
              <a:buChar char="–"/>
              <a:defRPr sz="2000">
                <a:solidFill>
                  <a:srgbClr val="7030A0"/>
                </a:solidFill>
                <a:latin typeface="Arial" charset="0"/>
                <a:cs typeface="Arial" charset="0"/>
              </a:defRPr>
            </a:lvl4pPr>
            <a:lvl5pPr marL="2057400" indent="-228600" eaLnBrk="0" hangingPunct="0">
              <a:spcBef>
                <a:spcPct val="20000"/>
              </a:spcBef>
              <a:buFont typeface="Arial" charset="0"/>
              <a:buChar char="»"/>
              <a:defRPr sz="2000">
                <a:solidFill>
                  <a:srgbClr val="7030A0"/>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9pPr>
          </a:lstStyle>
          <a:p>
            <a:pPr algn="ctr" eaLnBrk="1" hangingPunct="1">
              <a:spcBef>
                <a:spcPct val="0"/>
              </a:spcBef>
              <a:buFontTx/>
              <a:buNone/>
              <a:defRPr/>
            </a:pPr>
            <a:r>
              <a:rPr lang="en-US" altLang="en-US" b="1" dirty="0" smtClean="0">
                <a:solidFill>
                  <a:schemeClr val="bg1"/>
                </a:solidFill>
                <a:latin typeface="+mj-lt"/>
              </a:rPr>
              <a:t>Inputs</a:t>
            </a:r>
          </a:p>
          <a:p>
            <a:pPr algn="ctr" eaLnBrk="1" hangingPunct="1">
              <a:spcBef>
                <a:spcPct val="0"/>
              </a:spcBef>
              <a:buFontTx/>
              <a:buNone/>
              <a:defRPr/>
            </a:pPr>
            <a:endParaRPr lang="en-US" altLang="en-US" dirty="0" smtClean="0">
              <a:solidFill>
                <a:schemeClr val="tx1"/>
              </a:solidFill>
            </a:endParaRPr>
          </a:p>
        </p:txBody>
      </p:sp>
      <p:sp>
        <p:nvSpPr>
          <p:cNvPr id="16389" name="Text Box 6"/>
          <p:cNvSpPr txBox="1">
            <a:spLocks noChangeArrowheads="1"/>
          </p:cNvSpPr>
          <p:nvPr/>
        </p:nvSpPr>
        <p:spPr bwMode="auto">
          <a:xfrm>
            <a:off x="3387725" y="2171700"/>
            <a:ext cx="2414588" cy="1077913"/>
          </a:xfrm>
          <a:prstGeom prst="rect">
            <a:avLst/>
          </a:prstGeom>
          <a:solidFill>
            <a:srgbClr val="7030A0"/>
          </a:solidFill>
          <a:ln w="9525">
            <a:solidFill>
              <a:schemeClr val="bg2"/>
            </a:solidFill>
            <a:miter lim="800000"/>
            <a:headEnd/>
            <a:tailEnd/>
          </a:ln>
        </p:spPr>
        <p:txBody>
          <a:bodyPr>
            <a:spAutoFit/>
          </a:bodyPr>
          <a:lstStyle>
            <a:lvl1pPr eaLnBrk="0" hangingPunct="0">
              <a:spcBef>
                <a:spcPct val="20000"/>
              </a:spcBef>
              <a:buFont typeface="Arial" charset="0"/>
              <a:buChar char="•"/>
              <a:defRPr sz="3200">
                <a:solidFill>
                  <a:srgbClr val="7030A0"/>
                </a:solidFill>
                <a:latin typeface="Arial" charset="0"/>
                <a:cs typeface="Arial" charset="0"/>
              </a:defRPr>
            </a:lvl1pPr>
            <a:lvl2pPr marL="742950" indent="-285750" eaLnBrk="0" hangingPunct="0">
              <a:spcBef>
                <a:spcPct val="20000"/>
              </a:spcBef>
              <a:buFont typeface="Arial" charset="0"/>
              <a:buChar char="–"/>
              <a:defRPr sz="2800">
                <a:solidFill>
                  <a:srgbClr val="7030A0"/>
                </a:solidFill>
                <a:latin typeface="Arial" charset="0"/>
                <a:cs typeface="Arial" charset="0"/>
              </a:defRPr>
            </a:lvl2pPr>
            <a:lvl3pPr marL="1143000" indent="-228600" eaLnBrk="0" hangingPunct="0">
              <a:spcBef>
                <a:spcPct val="20000"/>
              </a:spcBef>
              <a:buFont typeface="Arial" charset="0"/>
              <a:buChar char="•"/>
              <a:defRPr sz="2400">
                <a:solidFill>
                  <a:srgbClr val="7030A0"/>
                </a:solidFill>
                <a:latin typeface="Arial" charset="0"/>
                <a:cs typeface="Arial" charset="0"/>
              </a:defRPr>
            </a:lvl3pPr>
            <a:lvl4pPr marL="1600200" indent="-228600" eaLnBrk="0" hangingPunct="0">
              <a:spcBef>
                <a:spcPct val="20000"/>
              </a:spcBef>
              <a:buFont typeface="Arial" charset="0"/>
              <a:buChar char="–"/>
              <a:defRPr sz="2000">
                <a:solidFill>
                  <a:srgbClr val="7030A0"/>
                </a:solidFill>
                <a:latin typeface="Arial" charset="0"/>
                <a:cs typeface="Arial" charset="0"/>
              </a:defRPr>
            </a:lvl4pPr>
            <a:lvl5pPr marL="2057400" indent="-228600" eaLnBrk="0" hangingPunct="0">
              <a:spcBef>
                <a:spcPct val="20000"/>
              </a:spcBef>
              <a:buFont typeface="Arial" charset="0"/>
              <a:buChar char="»"/>
              <a:defRPr sz="2000">
                <a:solidFill>
                  <a:srgbClr val="7030A0"/>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9pPr>
          </a:lstStyle>
          <a:p>
            <a:pPr algn="ctr" eaLnBrk="1" hangingPunct="1">
              <a:spcBef>
                <a:spcPct val="0"/>
              </a:spcBef>
              <a:buFontTx/>
              <a:buNone/>
              <a:defRPr/>
            </a:pPr>
            <a:r>
              <a:rPr lang="en-US" altLang="en-US" dirty="0" smtClean="0">
                <a:solidFill>
                  <a:schemeClr val="tx1"/>
                </a:solidFill>
              </a:rPr>
              <a:t> </a:t>
            </a:r>
            <a:r>
              <a:rPr lang="en-US" altLang="en-US" b="1" dirty="0" smtClean="0">
                <a:solidFill>
                  <a:schemeClr val="bg1"/>
                </a:solidFill>
                <a:latin typeface="+mn-lt"/>
              </a:rPr>
              <a:t>Activities</a:t>
            </a:r>
          </a:p>
          <a:p>
            <a:pPr algn="ctr" eaLnBrk="1" hangingPunct="1">
              <a:spcBef>
                <a:spcPct val="0"/>
              </a:spcBef>
              <a:buFontTx/>
              <a:buNone/>
              <a:defRPr/>
            </a:pPr>
            <a:endParaRPr lang="en-US" altLang="en-US" b="1" dirty="0" smtClean="0">
              <a:solidFill>
                <a:schemeClr val="bg1"/>
              </a:solidFill>
            </a:endParaRPr>
          </a:p>
        </p:txBody>
      </p:sp>
      <p:sp>
        <p:nvSpPr>
          <p:cNvPr id="16390" name="Text Box 7"/>
          <p:cNvSpPr txBox="1">
            <a:spLocks noChangeArrowheads="1"/>
          </p:cNvSpPr>
          <p:nvPr/>
        </p:nvSpPr>
        <p:spPr bwMode="auto">
          <a:xfrm>
            <a:off x="6378575" y="2181225"/>
            <a:ext cx="2133600" cy="1016000"/>
          </a:xfrm>
          <a:prstGeom prst="rect">
            <a:avLst/>
          </a:prstGeom>
          <a:solidFill>
            <a:srgbClr val="009999"/>
          </a:solidFill>
          <a:ln w="9525">
            <a:solidFill>
              <a:schemeClr val="bg2"/>
            </a:solidFill>
            <a:miter lim="800000"/>
            <a:headEnd/>
            <a:tailEnd/>
          </a:ln>
        </p:spPr>
        <p:txBody>
          <a:bodyPr>
            <a:spAutoFit/>
          </a:bodyPr>
          <a:lstStyle>
            <a:lvl1pPr eaLnBrk="0" hangingPunct="0">
              <a:spcBef>
                <a:spcPct val="20000"/>
              </a:spcBef>
              <a:buFont typeface="Arial" charset="0"/>
              <a:buChar char="•"/>
              <a:defRPr sz="3200">
                <a:solidFill>
                  <a:srgbClr val="7030A0"/>
                </a:solidFill>
                <a:latin typeface="Arial" charset="0"/>
                <a:cs typeface="Arial" charset="0"/>
              </a:defRPr>
            </a:lvl1pPr>
            <a:lvl2pPr marL="742950" indent="-285750" eaLnBrk="0" hangingPunct="0">
              <a:spcBef>
                <a:spcPct val="20000"/>
              </a:spcBef>
              <a:buFont typeface="Arial" charset="0"/>
              <a:buChar char="–"/>
              <a:defRPr sz="2800">
                <a:solidFill>
                  <a:srgbClr val="7030A0"/>
                </a:solidFill>
                <a:latin typeface="Arial" charset="0"/>
                <a:cs typeface="Arial" charset="0"/>
              </a:defRPr>
            </a:lvl2pPr>
            <a:lvl3pPr marL="1143000" indent="-228600" eaLnBrk="0" hangingPunct="0">
              <a:spcBef>
                <a:spcPct val="20000"/>
              </a:spcBef>
              <a:buFont typeface="Arial" charset="0"/>
              <a:buChar char="•"/>
              <a:defRPr sz="2400">
                <a:solidFill>
                  <a:srgbClr val="7030A0"/>
                </a:solidFill>
                <a:latin typeface="Arial" charset="0"/>
                <a:cs typeface="Arial" charset="0"/>
              </a:defRPr>
            </a:lvl3pPr>
            <a:lvl4pPr marL="1600200" indent="-228600" eaLnBrk="0" hangingPunct="0">
              <a:spcBef>
                <a:spcPct val="20000"/>
              </a:spcBef>
              <a:buFont typeface="Arial" charset="0"/>
              <a:buChar char="–"/>
              <a:defRPr sz="2000">
                <a:solidFill>
                  <a:srgbClr val="7030A0"/>
                </a:solidFill>
                <a:latin typeface="Arial" charset="0"/>
                <a:cs typeface="Arial" charset="0"/>
              </a:defRPr>
            </a:lvl4pPr>
            <a:lvl5pPr marL="2057400" indent="-228600" eaLnBrk="0" hangingPunct="0">
              <a:spcBef>
                <a:spcPct val="20000"/>
              </a:spcBef>
              <a:buFont typeface="Arial" charset="0"/>
              <a:buChar char="»"/>
              <a:defRPr sz="2000">
                <a:solidFill>
                  <a:srgbClr val="7030A0"/>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9pPr>
          </a:lstStyle>
          <a:p>
            <a:pPr algn="ctr" eaLnBrk="1" hangingPunct="1">
              <a:spcBef>
                <a:spcPct val="0"/>
              </a:spcBef>
              <a:buFontTx/>
              <a:buNone/>
              <a:defRPr/>
            </a:pPr>
            <a:r>
              <a:rPr lang="en-US" altLang="en-US" sz="3000" b="1" dirty="0" smtClean="0">
                <a:solidFill>
                  <a:schemeClr val="bg1"/>
                </a:solidFill>
                <a:latin typeface="+mj-lt"/>
              </a:rPr>
              <a:t>Outcomes</a:t>
            </a:r>
          </a:p>
          <a:p>
            <a:pPr eaLnBrk="1" hangingPunct="1">
              <a:spcBef>
                <a:spcPct val="0"/>
              </a:spcBef>
              <a:buFontTx/>
              <a:buNone/>
              <a:defRPr/>
            </a:pPr>
            <a:endParaRPr lang="en-US" altLang="en-US" sz="3000" b="1" dirty="0" smtClean="0">
              <a:solidFill>
                <a:schemeClr val="bg1"/>
              </a:solidFill>
            </a:endParaRPr>
          </a:p>
        </p:txBody>
      </p:sp>
      <p:sp>
        <p:nvSpPr>
          <p:cNvPr id="16391" name="Text Box 9"/>
          <p:cNvSpPr txBox="1">
            <a:spLocks noChangeArrowheads="1"/>
          </p:cNvSpPr>
          <p:nvPr/>
        </p:nvSpPr>
        <p:spPr bwMode="auto">
          <a:xfrm>
            <a:off x="625475" y="3352800"/>
            <a:ext cx="24796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rgbClr val="7030A0"/>
                </a:solidFill>
                <a:latin typeface="Arial" charset="0"/>
                <a:cs typeface="Arial" charset="0"/>
              </a:defRPr>
            </a:lvl1pPr>
            <a:lvl2pPr marL="742950" indent="-285750" eaLnBrk="0" hangingPunct="0">
              <a:spcBef>
                <a:spcPct val="20000"/>
              </a:spcBef>
              <a:buFont typeface="Arial" charset="0"/>
              <a:buChar char="–"/>
              <a:defRPr sz="2800">
                <a:solidFill>
                  <a:srgbClr val="7030A0"/>
                </a:solidFill>
                <a:latin typeface="Arial" charset="0"/>
                <a:cs typeface="Arial" charset="0"/>
              </a:defRPr>
            </a:lvl2pPr>
            <a:lvl3pPr marL="1143000" indent="-228600" eaLnBrk="0" hangingPunct="0">
              <a:spcBef>
                <a:spcPct val="20000"/>
              </a:spcBef>
              <a:buFont typeface="Arial" charset="0"/>
              <a:buChar char="•"/>
              <a:defRPr sz="2400">
                <a:solidFill>
                  <a:srgbClr val="7030A0"/>
                </a:solidFill>
                <a:latin typeface="Arial" charset="0"/>
                <a:cs typeface="Arial" charset="0"/>
              </a:defRPr>
            </a:lvl3pPr>
            <a:lvl4pPr marL="1600200" indent="-228600" eaLnBrk="0" hangingPunct="0">
              <a:spcBef>
                <a:spcPct val="20000"/>
              </a:spcBef>
              <a:buFont typeface="Arial" charset="0"/>
              <a:buChar char="–"/>
              <a:defRPr sz="2000">
                <a:solidFill>
                  <a:srgbClr val="7030A0"/>
                </a:solidFill>
                <a:latin typeface="Arial" charset="0"/>
                <a:cs typeface="Arial" charset="0"/>
              </a:defRPr>
            </a:lvl4pPr>
            <a:lvl5pPr marL="2057400" indent="-228600" eaLnBrk="0" hangingPunct="0">
              <a:spcBef>
                <a:spcPct val="20000"/>
              </a:spcBef>
              <a:buFont typeface="Arial" charset="0"/>
              <a:buChar char="»"/>
              <a:defRPr sz="2000">
                <a:solidFill>
                  <a:srgbClr val="7030A0"/>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9pPr>
          </a:lstStyle>
          <a:p>
            <a:pPr eaLnBrk="1" hangingPunct="1">
              <a:spcBef>
                <a:spcPct val="0"/>
              </a:spcBef>
              <a:buFontTx/>
              <a:buNone/>
              <a:defRPr/>
            </a:pPr>
            <a:r>
              <a:rPr lang="en-US" altLang="en-US" i="1" dirty="0" smtClean="0">
                <a:solidFill>
                  <a:schemeClr val="tx1"/>
                </a:solidFill>
                <a:latin typeface="+mj-lt"/>
              </a:rPr>
              <a:t>What we invest</a:t>
            </a:r>
          </a:p>
        </p:txBody>
      </p:sp>
      <p:sp>
        <p:nvSpPr>
          <p:cNvPr id="16392" name="Text Box 10"/>
          <p:cNvSpPr txBox="1">
            <a:spLocks noChangeArrowheads="1"/>
          </p:cNvSpPr>
          <p:nvPr/>
        </p:nvSpPr>
        <p:spPr bwMode="auto">
          <a:xfrm>
            <a:off x="3403600" y="3397250"/>
            <a:ext cx="243840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rgbClr val="7030A0"/>
                </a:solidFill>
                <a:latin typeface="Arial" charset="0"/>
                <a:cs typeface="Arial" charset="0"/>
              </a:defRPr>
            </a:lvl1pPr>
            <a:lvl2pPr marL="742950" indent="-285750" eaLnBrk="0" hangingPunct="0">
              <a:spcBef>
                <a:spcPct val="20000"/>
              </a:spcBef>
              <a:buFont typeface="Arial" charset="0"/>
              <a:buChar char="–"/>
              <a:defRPr sz="2800">
                <a:solidFill>
                  <a:srgbClr val="7030A0"/>
                </a:solidFill>
                <a:latin typeface="Arial" charset="0"/>
                <a:cs typeface="Arial" charset="0"/>
              </a:defRPr>
            </a:lvl2pPr>
            <a:lvl3pPr marL="1143000" indent="-228600" eaLnBrk="0" hangingPunct="0">
              <a:spcBef>
                <a:spcPct val="20000"/>
              </a:spcBef>
              <a:buFont typeface="Arial" charset="0"/>
              <a:buChar char="•"/>
              <a:defRPr sz="2400">
                <a:solidFill>
                  <a:srgbClr val="7030A0"/>
                </a:solidFill>
                <a:latin typeface="Arial" charset="0"/>
                <a:cs typeface="Arial" charset="0"/>
              </a:defRPr>
            </a:lvl3pPr>
            <a:lvl4pPr marL="1600200" indent="-228600" eaLnBrk="0" hangingPunct="0">
              <a:spcBef>
                <a:spcPct val="20000"/>
              </a:spcBef>
              <a:buFont typeface="Arial" charset="0"/>
              <a:buChar char="–"/>
              <a:defRPr sz="2000">
                <a:solidFill>
                  <a:srgbClr val="7030A0"/>
                </a:solidFill>
                <a:latin typeface="Arial" charset="0"/>
                <a:cs typeface="Arial" charset="0"/>
              </a:defRPr>
            </a:lvl4pPr>
            <a:lvl5pPr marL="2057400" indent="-228600" eaLnBrk="0" hangingPunct="0">
              <a:spcBef>
                <a:spcPct val="20000"/>
              </a:spcBef>
              <a:buFont typeface="Arial" charset="0"/>
              <a:buChar char="»"/>
              <a:defRPr sz="2000">
                <a:solidFill>
                  <a:srgbClr val="7030A0"/>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9pPr>
          </a:lstStyle>
          <a:p>
            <a:pPr eaLnBrk="1" hangingPunct="1">
              <a:spcBef>
                <a:spcPct val="0"/>
              </a:spcBef>
              <a:buFont typeface="Arial" charset="0"/>
              <a:buNone/>
              <a:defRPr/>
            </a:pPr>
            <a:r>
              <a:rPr lang="en-US" altLang="en-US" i="1" dirty="0" smtClean="0">
                <a:solidFill>
                  <a:schemeClr val="tx1"/>
                </a:solidFill>
                <a:latin typeface="+mj-lt"/>
              </a:rPr>
              <a:t>What we do</a:t>
            </a:r>
          </a:p>
          <a:p>
            <a:pPr eaLnBrk="1" hangingPunct="1">
              <a:spcBef>
                <a:spcPct val="0"/>
              </a:spcBef>
              <a:buFont typeface="Arial" charset="0"/>
              <a:buNone/>
              <a:defRPr/>
            </a:pPr>
            <a:endParaRPr lang="en-US" altLang="en-US" i="1" dirty="0" smtClean="0">
              <a:solidFill>
                <a:schemeClr val="tx1"/>
              </a:solidFill>
              <a:latin typeface="+mj-lt"/>
            </a:endParaRPr>
          </a:p>
        </p:txBody>
      </p:sp>
      <p:sp>
        <p:nvSpPr>
          <p:cNvPr id="16393" name="Text Box 11"/>
          <p:cNvSpPr txBox="1">
            <a:spLocks noChangeArrowheads="1"/>
          </p:cNvSpPr>
          <p:nvPr/>
        </p:nvSpPr>
        <p:spPr bwMode="auto">
          <a:xfrm>
            <a:off x="6288088" y="3387725"/>
            <a:ext cx="235902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rgbClr val="7030A0"/>
                </a:solidFill>
                <a:latin typeface="Arial" charset="0"/>
                <a:cs typeface="Arial" charset="0"/>
              </a:defRPr>
            </a:lvl1pPr>
            <a:lvl2pPr marL="742950" indent="-285750" eaLnBrk="0" hangingPunct="0">
              <a:spcBef>
                <a:spcPct val="20000"/>
              </a:spcBef>
              <a:buFont typeface="Arial" charset="0"/>
              <a:buChar char="–"/>
              <a:defRPr sz="2800">
                <a:solidFill>
                  <a:srgbClr val="7030A0"/>
                </a:solidFill>
                <a:latin typeface="Arial" charset="0"/>
                <a:cs typeface="Arial" charset="0"/>
              </a:defRPr>
            </a:lvl2pPr>
            <a:lvl3pPr marL="1143000" indent="-228600" eaLnBrk="0" hangingPunct="0">
              <a:spcBef>
                <a:spcPct val="20000"/>
              </a:spcBef>
              <a:buFont typeface="Arial" charset="0"/>
              <a:buChar char="•"/>
              <a:defRPr sz="2400">
                <a:solidFill>
                  <a:srgbClr val="7030A0"/>
                </a:solidFill>
                <a:latin typeface="Arial" charset="0"/>
                <a:cs typeface="Arial" charset="0"/>
              </a:defRPr>
            </a:lvl3pPr>
            <a:lvl4pPr marL="1600200" indent="-228600" eaLnBrk="0" hangingPunct="0">
              <a:spcBef>
                <a:spcPct val="20000"/>
              </a:spcBef>
              <a:buFont typeface="Arial" charset="0"/>
              <a:buChar char="–"/>
              <a:defRPr sz="2000">
                <a:solidFill>
                  <a:srgbClr val="7030A0"/>
                </a:solidFill>
                <a:latin typeface="Arial" charset="0"/>
                <a:cs typeface="Arial" charset="0"/>
              </a:defRPr>
            </a:lvl4pPr>
            <a:lvl5pPr marL="2057400" indent="-228600" eaLnBrk="0" hangingPunct="0">
              <a:spcBef>
                <a:spcPct val="20000"/>
              </a:spcBef>
              <a:buFont typeface="Arial" charset="0"/>
              <a:buChar char="»"/>
              <a:defRPr sz="2000">
                <a:solidFill>
                  <a:srgbClr val="7030A0"/>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9pPr>
          </a:lstStyle>
          <a:p>
            <a:pPr eaLnBrk="1" hangingPunct="1">
              <a:spcBef>
                <a:spcPct val="0"/>
              </a:spcBef>
              <a:buFont typeface="Arial" charset="0"/>
              <a:buNone/>
              <a:defRPr/>
            </a:pPr>
            <a:r>
              <a:rPr lang="en-US" altLang="en-US" b="1" i="1" dirty="0" smtClean="0">
                <a:solidFill>
                  <a:schemeClr val="tx1"/>
                </a:solidFill>
                <a:latin typeface="+mj-lt"/>
              </a:rPr>
              <a:t>Why</a:t>
            </a:r>
            <a:r>
              <a:rPr lang="en-US" altLang="en-US" i="1" dirty="0" smtClean="0">
                <a:solidFill>
                  <a:schemeClr val="tx1"/>
                </a:solidFill>
                <a:latin typeface="+mj-lt"/>
              </a:rPr>
              <a:t> we do it</a:t>
            </a:r>
          </a:p>
          <a:p>
            <a:pPr eaLnBrk="1" hangingPunct="1">
              <a:spcBef>
                <a:spcPct val="0"/>
              </a:spcBef>
              <a:buFont typeface="Arial" charset="0"/>
              <a:buNone/>
              <a:defRPr/>
            </a:pPr>
            <a:endParaRPr lang="en-US" altLang="en-US" i="1" dirty="0" smtClean="0">
              <a:solidFill>
                <a:schemeClr val="tx1"/>
              </a:solidFill>
              <a:latin typeface="+mj-lt"/>
            </a:endParaRPr>
          </a:p>
        </p:txBody>
      </p:sp>
      <p:sp>
        <p:nvSpPr>
          <p:cNvPr id="19466" name="Text Box 12"/>
          <p:cNvSpPr txBox="1">
            <a:spLocks noChangeArrowheads="1"/>
          </p:cNvSpPr>
          <p:nvPr/>
        </p:nvSpPr>
        <p:spPr bwMode="auto">
          <a:xfrm>
            <a:off x="1295400" y="1412875"/>
            <a:ext cx="4800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rgbClr val="7030A0"/>
                </a:solidFill>
                <a:latin typeface="Arial" charset="0"/>
                <a:cs typeface="Arial" charset="0"/>
              </a:defRPr>
            </a:lvl1pPr>
            <a:lvl2pPr marL="742950" indent="-285750" eaLnBrk="0" hangingPunct="0">
              <a:spcBef>
                <a:spcPct val="20000"/>
              </a:spcBef>
              <a:buFont typeface="Arial" charset="0"/>
              <a:buChar char="–"/>
              <a:defRPr sz="2800">
                <a:solidFill>
                  <a:srgbClr val="7030A0"/>
                </a:solidFill>
                <a:latin typeface="Arial" charset="0"/>
                <a:cs typeface="Arial" charset="0"/>
              </a:defRPr>
            </a:lvl2pPr>
            <a:lvl3pPr marL="1143000" indent="-228600" eaLnBrk="0" hangingPunct="0">
              <a:spcBef>
                <a:spcPct val="20000"/>
              </a:spcBef>
              <a:buFont typeface="Arial" charset="0"/>
              <a:buChar char="•"/>
              <a:defRPr sz="2400">
                <a:solidFill>
                  <a:srgbClr val="7030A0"/>
                </a:solidFill>
                <a:latin typeface="Arial" charset="0"/>
                <a:cs typeface="Arial" charset="0"/>
              </a:defRPr>
            </a:lvl3pPr>
            <a:lvl4pPr marL="1600200" indent="-228600" eaLnBrk="0" hangingPunct="0">
              <a:spcBef>
                <a:spcPct val="20000"/>
              </a:spcBef>
              <a:buFont typeface="Arial" charset="0"/>
              <a:buChar char="–"/>
              <a:defRPr sz="2000">
                <a:solidFill>
                  <a:srgbClr val="7030A0"/>
                </a:solidFill>
                <a:latin typeface="Arial" charset="0"/>
                <a:cs typeface="Arial" charset="0"/>
              </a:defRPr>
            </a:lvl4pPr>
            <a:lvl5pPr marL="2057400" indent="-228600" eaLnBrk="0" hangingPunct="0">
              <a:spcBef>
                <a:spcPct val="20000"/>
              </a:spcBef>
              <a:buFont typeface="Arial" charset="0"/>
              <a:buChar char="»"/>
              <a:defRPr sz="2000">
                <a:solidFill>
                  <a:srgbClr val="7030A0"/>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9pPr>
          </a:lstStyle>
          <a:p>
            <a:pPr algn="r" eaLnBrk="1" hangingPunct="1">
              <a:spcBef>
                <a:spcPct val="0"/>
              </a:spcBef>
              <a:buFontTx/>
              <a:buNone/>
            </a:pPr>
            <a:endParaRPr lang="en-US" altLang="en-US" sz="2400" dirty="0">
              <a:solidFill>
                <a:schemeClr val="tx1"/>
              </a:solidFill>
              <a:latin typeface="Times New Roman" pitchFamily="18" charset="0"/>
            </a:endParaRPr>
          </a:p>
        </p:txBody>
      </p:sp>
      <p:sp>
        <p:nvSpPr>
          <p:cNvPr id="19467" name="Line 2"/>
          <p:cNvSpPr>
            <a:spLocks noChangeShapeType="1"/>
          </p:cNvSpPr>
          <p:nvPr/>
        </p:nvSpPr>
        <p:spPr bwMode="auto">
          <a:xfrm>
            <a:off x="5845175" y="2709863"/>
            <a:ext cx="533400" cy="0"/>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8" name="Rectangle 17"/>
          <p:cNvSpPr/>
          <p:nvPr/>
        </p:nvSpPr>
        <p:spPr>
          <a:xfrm>
            <a:off x="460375" y="4868863"/>
            <a:ext cx="4895850" cy="1066800"/>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7030A0"/>
              </a:solidFill>
            </a:endParaRPr>
          </a:p>
        </p:txBody>
      </p:sp>
      <p:sp>
        <p:nvSpPr>
          <p:cNvPr id="19" name="Rectangle 18"/>
          <p:cNvSpPr/>
          <p:nvPr/>
        </p:nvSpPr>
        <p:spPr>
          <a:xfrm>
            <a:off x="6107113" y="4865688"/>
            <a:ext cx="2743200" cy="107791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20" name="Straight Arrow Connector 19"/>
          <p:cNvCxnSpPr>
            <a:stCxn id="18" idx="3"/>
            <a:endCxn id="19" idx="1"/>
          </p:cNvCxnSpPr>
          <p:nvPr/>
        </p:nvCxnSpPr>
        <p:spPr>
          <a:xfrm>
            <a:off x="5356225" y="5402263"/>
            <a:ext cx="750888" cy="3175"/>
          </a:xfrm>
          <a:prstGeom prst="straightConnector1">
            <a:avLst/>
          </a:prstGeom>
          <a:ln w="571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21" name="TextBox 7"/>
          <p:cNvSpPr txBox="1">
            <a:spLocks noChangeArrowheads="1"/>
          </p:cNvSpPr>
          <p:nvPr/>
        </p:nvSpPr>
        <p:spPr bwMode="auto">
          <a:xfrm>
            <a:off x="1317625" y="5065713"/>
            <a:ext cx="31527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rgbClr val="7030A0"/>
                </a:solidFill>
                <a:latin typeface="Arial" charset="0"/>
                <a:cs typeface="Arial" charset="0"/>
              </a:defRPr>
            </a:lvl1pPr>
            <a:lvl2pPr marL="742950" indent="-285750" eaLnBrk="0" hangingPunct="0">
              <a:spcBef>
                <a:spcPct val="20000"/>
              </a:spcBef>
              <a:buFont typeface="Arial" charset="0"/>
              <a:buChar char="–"/>
              <a:defRPr sz="2800">
                <a:solidFill>
                  <a:srgbClr val="7030A0"/>
                </a:solidFill>
                <a:latin typeface="Arial" charset="0"/>
                <a:cs typeface="Arial" charset="0"/>
              </a:defRPr>
            </a:lvl2pPr>
            <a:lvl3pPr marL="1143000" indent="-228600" eaLnBrk="0" hangingPunct="0">
              <a:spcBef>
                <a:spcPct val="20000"/>
              </a:spcBef>
              <a:buFont typeface="Arial" charset="0"/>
              <a:buChar char="•"/>
              <a:defRPr sz="2400">
                <a:solidFill>
                  <a:srgbClr val="7030A0"/>
                </a:solidFill>
                <a:latin typeface="Arial" charset="0"/>
                <a:cs typeface="Arial" charset="0"/>
              </a:defRPr>
            </a:lvl3pPr>
            <a:lvl4pPr marL="1600200" indent="-228600" eaLnBrk="0" hangingPunct="0">
              <a:spcBef>
                <a:spcPct val="20000"/>
              </a:spcBef>
              <a:buFont typeface="Arial" charset="0"/>
              <a:buChar char="–"/>
              <a:defRPr sz="2000">
                <a:solidFill>
                  <a:srgbClr val="7030A0"/>
                </a:solidFill>
                <a:latin typeface="Arial" charset="0"/>
                <a:cs typeface="Arial" charset="0"/>
              </a:defRPr>
            </a:lvl4pPr>
            <a:lvl5pPr marL="2057400" indent="-228600" eaLnBrk="0" hangingPunct="0">
              <a:spcBef>
                <a:spcPct val="20000"/>
              </a:spcBef>
              <a:buFont typeface="Arial" charset="0"/>
              <a:buChar char="»"/>
              <a:defRPr sz="2000">
                <a:solidFill>
                  <a:srgbClr val="7030A0"/>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9pPr>
          </a:lstStyle>
          <a:p>
            <a:pPr eaLnBrk="1" hangingPunct="1">
              <a:spcBef>
                <a:spcPct val="0"/>
              </a:spcBef>
              <a:buFont typeface="Arial" charset="0"/>
              <a:buNone/>
              <a:defRPr/>
            </a:pPr>
            <a:r>
              <a:rPr lang="en-US" altLang="en-US" dirty="0" smtClean="0">
                <a:solidFill>
                  <a:schemeClr val="tx1"/>
                </a:solidFill>
                <a:latin typeface="+mn-lt"/>
              </a:rPr>
              <a:t>Planned Activities</a:t>
            </a:r>
          </a:p>
        </p:txBody>
      </p:sp>
      <p:sp>
        <p:nvSpPr>
          <p:cNvPr id="22" name="TextBox 21"/>
          <p:cNvSpPr txBox="1">
            <a:spLocks noChangeArrowheads="1"/>
          </p:cNvSpPr>
          <p:nvPr/>
        </p:nvSpPr>
        <p:spPr bwMode="auto">
          <a:xfrm>
            <a:off x="6629400" y="4865688"/>
            <a:ext cx="1698625"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rgbClr val="7030A0"/>
                </a:solidFill>
                <a:latin typeface="Arial" charset="0"/>
                <a:cs typeface="Arial" charset="0"/>
              </a:defRPr>
            </a:lvl1pPr>
            <a:lvl2pPr marL="742950" indent="-285750" eaLnBrk="0" hangingPunct="0">
              <a:spcBef>
                <a:spcPct val="20000"/>
              </a:spcBef>
              <a:buFont typeface="Arial" charset="0"/>
              <a:buChar char="–"/>
              <a:defRPr sz="2800">
                <a:solidFill>
                  <a:srgbClr val="7030A0"/>
                </a:solidFill>
                <a:latin typeface="Arial" charset="0"/>
                <a:cs typeface="Arial" charset="0"/>
              </a:defRPr>
            </a:lvl2pPr>
            <a:lvl3pPr marL="1143000" indent="-228600" eaLnBrk="0" hangingPunct="0">
              <a:spcBef>
                <a:spcPct val="20000"/>
              </a:spcBef>
              <a:buFont typeface="Arial" charset="0"/>
              <a:buChar char="•"/>
              <a:defRPr sz="2400">
                <a:solidFill>
                  <a:srgbClr val="7030A0"/>
                </a:solidFill>
                <a:latin typeface="Arial" charset="0"/>
                <a:cs typeface="Arial" charset="0"/>
              </a:defRPr>
            </a:lvl3pPr>
            <a:lvl4pPr marL="1600200" indent="-228600" eaLnBrk="0" hangingPunct="0">
              <a:spcBef>
                <a:spcPct val="20000"/>
              </a:spcBef>
              <a:buFont typeface="Arial" charset="0"/>
              <a:buChar char="–"/>
              <a:defRPr sz="2000">
                <a:solidFill>
                  <a:srgbClr val="7030A0"/>
                </a:solidFill>
                <a:latin typeface="Arial" charset="0"/>
                <a:cs typeface="Arial" charset="0"/>
              </a:defRPr>
            </a:lvl4pPr>
            <a:lvl5pPr marL="2057400" indent="-228600" eaLnBrk="0" hangingPunct="0">
              <a:spcBef>
                <a:spcPct val="20000"/>
              </a:spcBef>
              <a:buFont typeface="Arial" charset="0"/>
              <a:buChar char="»"/>
              <a:defRPr sz="2000">
                <a:solidFill>
                  <a:srgbClr val="7030A0"/>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9pPr>
          </a:lstStyle>
          <a:p>
            <a:pPr eaLnBrk="1" hangingPunct="1">
              <a:spcBef>
                <a:spcPct val="0"/>
              </a:spcBef>
              <a:buFontTx/>
              <a:buNone/>
              <a:defRPr/>
            </a:pPr>
            <a:r>
              <a:rPr lang="en-US" altLang="en-US" dirty="0" smtClean="0">
                <a:solidFill>
                  <a:schemeClr val="tx1"/>
                </a:solidFill>
                <a:latin typeface="+mn-lt"/>
              </a:rPr>
              <a:t>Intended</a:t>
            </a:r>
          </a:p>
          <a:p>
            <a:pPr eaLnBrk="1" hangingPunct="1">
              <a:spcBef>
                <a:spcPct val="0"/>
              </a:spcBef>
              <a:buFontTx/>
              <a:buNone/>
              <a:defRPr/>
            </a:pPr>
            <a:r>
              <a:rPr lang="en-US" altLang="en-US" dirty="0" smtClean="0">
                <a:solidFill>
                  <a:schemeClr val="tx1"/>
                </a:solidFill>
                <a:latin typeface="+mn-lt"/>
              </a:rPr>
              <a:t>Results</a:t>
            </a:r>
          </a:p>
        </p:txBody>
      </p:sp>
      <p:sp>
        <p:nvSpPr>
          <p:cNvPr id="23"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Logic models</a:t>
            </a:r>
            <a:endParaRPr lang="en-US" sz="4400" dirty="0">
              <a:latin typeface="Calibri" panose="020F0502020204030204" pitchFamily="34" charset="0"/>
            </a:endParaRPr>
          </a:p>
        </p:txBody>
      </p:sp>
      <p:cxnSp>
        <p:nvCxnSpPr>
          <p:cNvPr id="3" name="Straight Arrow Connector 2"/>
          <p:cNvCxnSpPr/>
          <p:nvPr/>
        </p:nvCxnSpPr>
        <p:spPr>
          <a:xfrm flipH="1">
            <a:off x="863600" y="1641475"/>
            <a:ext cx="7783513" cy="0"/>
          </a:xfrm>
          <a:prstGeom prst="straightConnector1">
            <a:avLst/>
          </a:prstGeom>
          <a:ln w="76200">
            <a:solidFill>
              <a:srgbClr val="8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1185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4"/>
          <p:cNvSpPr txBox="1">
            <a:spLocks noChangeArrowheads="1"/>
          </p:cNvSpPr>
          <p:nvPr/>
        </p:nvSpPr>
        <p:spPr bwMode="auto">
          <a:xfrm>
            <a:off x="1508125" y="225107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rgbClr val="7030A0"/>
                </a:solidFill>
                <a:latin typeface="Arial" charset="0"/>
                <a:cs typeface="Arial" charset="0"/>
              </a:defRPr>
            </a:lvl1pPr>
            <a:lvl2pPr marL="742950" indent="-285750" eaLnBrk="0" hangingPunct="0">
              <a:spcBef>
                <a:spcPct val="20000"/>
              </a:spcBef>
              <a:buFont typeface="Arial" charset="0"/>
              <a:buChar char="–"/>
              <a:defRPr sz="2800">
                <a:solidFill>
                  <a:srgbClr val="7030A0"/>
                </a:solidFill>
                <a:latin typeface="Arial" charset="0"/>
                <a:cs typeface="Arial" charset="0"/>
              </a:defRPr>
            </a:lvl2pPr>
            <a:lvl3pPr marL="1143000" indent="-228600" eaLnBrk="0" hangingPunct="0">
              <a:spcBef>
                <a:spcPct val="20000"/>
              </a:spcBef>
              <a:buFont typeface="Arial" charset="0"/>
              <a:buChar char="•"/>
              <a:defRPr sz="2400">
                <a:solidFill>
                  <a:srgbClr val="7030A0"/>
                </a:solidFill>
                <a:latin typeface="Arial" charset="0"/>
                <a:cs typeface="Arial" charset="0"/>
              </a:defRPr>
            </a:lvl3pPr>
            <a:lvl4pPr marL="1600200" indent="-228600" eaLnBrk="0" hangingPunct="0">
              <a:spcBef>
                <a:spcPct val="20000"/>
              </a:spcBef>
              <a:buFont typeface="Arial" charset="0"/>
              <a:buChar char="–"/>
              <a:defRPr sz="2000">
                <a:solidFill>
                  <a:srgbClr val="7030A0"/>
                </a:solidFill>
                <a:latin typeface="Arial" charset="0"/>
                <a:cs typeface="Arial" charset="0"/>
              </a:defRPr>
            </a:lvl4pPr>
            <a:lvl5pPr marL="2057400" indent="-228600" eaLnBrk="0" hangingPunct="0">
              <a:spcBef>
                <a:spcPct val="20000"/>
              </a:spcBef>
              <a:buFont typeface="Arial" charset="0"/>
              <a:buChar char="»"/>
              <a:defRPr sz="2000">
                <a:solidFill>
                  <a:srgbClr val="7030A0"/>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9pPr>
          </a:lstStyle>
          <a:p>
            <a:pPr eaLnBrk="1" hangingPunct="1">
              <a:spcBef>
                <a:spcPct val="0"/>
              </a:spcBef>
              <a:buFontTx/>
              <a:buNone/>
            </a:pPr>
            <a:endParaRPr lang="en-US" altLang="en-US" sz="2400" dirty="0">
              <a:solidFill>
                <a:schemeClr val="tx1"/>
              </a:solidFill>
              <a:latin typeface="Calibri" pitchFamily="34" charset="0"/>
            </a:endParaRPr>
          </a:p>
        </p:txBody>
      </p:sp>
      <p:sp>
        <p:nvSpPr>
          <p:cNvPr id="18435" name="Text Box 9"/>
          <p:cNvSpPr txBox="1">
            <a:spLocks noChangeArrowheads="1"/>
          </p:cNvSpPr>
          <p:nvPr/>
        </p:nvSpPr>
        <p:spPr bwMode="auto">
          <a:xfrm>
            <a:off x="555625" y="2943225"/>
            <a:ext cx="19050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rgbClr val="7030A0"/>
                </a:solidFill>
                <a:latin typeface="Arial" charset="0"/>
                <a:cs typeface="Arial" charset="0"/>
              </a:defRPr>
            </a:lvl1pPr>
            <a:lvl2pPr marL="742950" indent="-285750" eaLnBrk="0" hangingPunct="0">
              <a:spcBef>
                <a:spcPct val="20000"/>
              </a:spcBef>
              <a:buFont typeface="Arial" charset="0"/>
              <a:buChar char="–"/>
              <a:defRPr sz="2800">
                <a:solidFill>
                  <a:srgbClr val="7030A0"/>
                </a:solidFill>
                <a:latin typeface="Arial" charset="0"/>
                <a:cs typeface="Arial" charset="0"/>
              </a:defRPr>
            </a:lvl2pPr>
            <a:lvl3pPr marL="1143000" indent="-228600" eaLnBrk="0" hangingPunct="0">
              <a:spcBef>
                <a:spcPct val="20000"/>
              </a:spcBef>
              <a:buFont typeface="Arial" charset="0"/>
              <a:buChar char="•"/>
              <a:defRPr sz="2400">
                <a:solidFill>
                  <a:srgbClr val="7030A0"/>
                </a:solidFill>
                <a:latin typeface="Arial" charset="0"/>
                <a:cs typeface="Arial" charset="0"/>
              </a:defRPr>
            </a:lvl3pPr>
            <a:lvl4pPr marL="1600200" indent="-228600" eaLnBrk="0" hangingPunct="0">
              <a:spcBef>
                <a:spcPct val="20000"/>
              </a:spcBef>
              <a:buFont typeface="Arial" charset="0"/>
              <a:buChar char="–"/>
              <a:defRPr sz="2000">
                <a:solidFill>
                  <a:srgbClr val="7030A0"/>
                </a:solidFill>
                <a:latin typeface="Arial" charset="0"/>
                <a:cs typeface="Arial" charset="0"/>
              </a:defRPr>
            </a:lvl4pPr>
            <a:lvl5pPr marL="2057400" indent="-228600" eaLnBrk="0" hangingPunct="0">
              <a:spcBef>
                <a:spcPct val="20000"/>
              </a:spcBef>
              <a:buFont typeface="Arial" charset="0"/>
              <a:buChar char="»"/>
              <a:defRPr sz="2000">
                <a:solidFill>
                  <a:srgbClr val="7030A0"/>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9pPr>
          </a:lstStyle>
          <a:p>
            <a:pPr eaLnBrk="1" hangingPunct="1">
              <a:spcBef>
                <a:spcPct val="0"/>
              </a:spcBef>
              <a:defRPr/>
            </a:pPr>
            <a:r>
              <a:rPr lang="en-US" altLang="en-US" sz="2400" dirty="0" smtClean="0">
                <a:solidFill>
                  <a:schemeClr val="tx1"/>
                </a:solidFill>
                <a:latin typeface="+mn-lt"/>
              </a:rPr>
              <a:t>Money</a:t>
            </a:r>
          </a:p>
          <a:p>
            <a:pPr eaLnBrk="1" hangingPunct="1">
              <a:spcBef>
                <a:spcPct val="0"/>
              </a:spcBef>
              <a:defRPr/>
            </a:pPr>
            <a:r>
              <a:rPr lang="en-US" altLang="en-US" sz="2400" dirty="0" smtClean="0">
                <a:solidFill>
                  <a:schemeClr val="tx1"/>
                </a:solidFill>
                <a:latin typeface="+mn-lt"/>
              </a:rPr>
              <a:t>Staff</a:t>
            </a:r>
          </a:p>
          <a:p>
            <a:pPr eaLnBrk="1" hangingPunct="1">
              <a:spcBef>
                <a:spcPct val="0"/>
              </a:spcBef>
              <a:defRPr/>
            </a:pPr>
            <a:r>
              <a:rPr lang="en-US" altLang="en-US" sz="2400" dirty="0" smtClean="0">
                <a:solidFill>
                  <a:schemeClr val="tx1"/>
                </a:solidFill>
                <a:latin typeface="+mn-lt"/>
              </a:rPr>
              <a:t>Volunteers</a:t>
            </a:r>
          </a:p>
          <a:p>
            <a:pPr eaLnBrk="1" hangingPunct="1">
              <a:spcBef>
                <a:spcPct val="0"/>
              </a:spcBef>
              <a:defRPr/>
            </a:pPr>
            <a:r>
              <a:rPr lang="en-US" altLang="en-US" sz="2400" dirty="0" smtClean="0">
                <a:solidFill>
                  <a:schemeClr val="tx1"/>
                </a:solidFill>
                <a:latin typeface="+mn-lt"/>
              </a:rPr>
              <a:t>Partners</a:t>
            </a:r>
          </a:p>
          <a:p>
            <a:pPr eaLnBrk="1" hangingPunct="1">
              <a:spcBef>
                <a:spcPct val="0"/>
              </a:spcBef>
              <a:defRPr/>
            </a:pPr>
            <a:r>
              <a:rPr lang="en-US" altLang="en-US" sz="2400" dirty="0" smtClean="0">
                <a:solidFill>
                  <a:schemeClr val="tx1"/>
                </a:solidFill>
                <a:latin typeface="+mn-lt"/>
              </a:rPr>
              <a:t>Supplies</a:t>
            </a:r>
          </a:p>
          <a:p>
            <a:pPr eaLnBrk="1" hangingPunct="1">
              <a:spcBef>
                <a:spcPct val="0"/>
              </a:spcBef>
              <a:defRPr/>
            </a:pPr>
            <a:r>
              <a:rPr lang="en-US" altLang="en-US" sz="2400" dirty="0" smtClean="0">
                <a:solidFill>
                  <a:schemeClr val="tx1"/>
                </a:solidFill>
                <a:latin typeface="+mn-lt"/>
              </a:rPr>
              <a:t>Technology</a:t>
            </a:r>
          </a:p>
          <a:p>
            <a:pPr eaLnBrk="1" hangingPunct="1">
              <a:spcBef>
                <a:spcPct val="0"/>
              </a:spcBef>
              <a:defRPr/>
            </a:pPr>
            <a:r>
              <a:rPr lang="en-US" altLang="en-US" sz="2400" dirty="0" smtClean="0">
                <a:solidFill>
                  <a:schemeClr val="tx1"/>
                </a:solidFill>
                <a:latin typeface="+mn-lt"/>
              </a:rPr>
              <a:t>Equipment</a:t>
            </a:r>
          </a:p>
        </p:txBody>
      </p:sp>
      <p:sp>
        <p:nvSpPr>
          <p:cNvPr id="18436" name="Text Box 10"/>
          <p:cNvSpPr txBox="1">
            <a:spLocks noChangeArrowheads="1"/>
          </p:cNvSpPr>
          <p:nvPr/>
        </p:nvSpPr>
        <p:spPr bwMode="auto">
          <a:xfrm>
            <a:off x="2620962" y="2926818"/>
            <a:ext cx="1982788"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90488" indent="-90488" eaLnBrk="0" hangingPunct="0">
              <a:spcBef>
                <a:spcPct val="20000"/>
              </a:spcBef>
              <a:buFont typeface="Arial" charset="0"/>
              <a:buChar char="•"/>
              <a:defRPr sz="3200">
                <a:solidFill>
                  <a:srgbClr val="7030A0"/>
                </a:solidFill>
                <a:latin typeface="Arial" charset="0"/>
                <a:cs typeface="Arial" charset="0"/>
              </a:defRPr>
            </a:lvl1pPr>
            <a:lvl2pPr marL="742950" indent="-285750" eaLnBrk="0" hangingPunct="0">
              <a:spcBef>
                <a:spcPct val="20000"/>
              </a:spcBef>
              <a:buFont typeface="Arial" charset="0"/>
              <a:buChar char="–"/>
              <a:defRPr sz="2800">
                <a:solidFill>
                  <a:srgbClr val="7030A0"/>
                </a:solidFill>
                <a:latin typeface="Arial" charset="0"/>
                <a:cs typeface="Arial" charset="0"/>
              </a:defRPr>
            </a:lvl2pPr>
            <a:lvl3pPr marL="1143000" indent="-228600" eaLnBrk="0" hangingPunct="0">
              <a:spcBef>
                <a:spcPct val="20000"/>
              </a:spcBef>
              <a:buFont typeface="Arial" charset="0"/>
              <a:buChar char="•"/>
              <a:defRPr sz="2400">
                <a:solidFill>
                  <a:srgbClr val="7030A0"/>
                </a:solidFill>
                <a:latin typeface="Arial" charset="0"/>
                <a:cs typeface="Arial" charset="0"/>
              </a:defRPr>
            </a:lvl3pPr>
            <a:lvl4pPr marL="1600200" indent="-228600" eaLnBrk="0" hangingPunct="0">
              <a:spcBef>
                <a:spcPct val="20000"/>
              </a:spcBef>
              <a:buFont typeface="Arial" charset="0"/>
              <a:buChar char="–"/>
              <a:defRPr sz="2000">
                <a:solidFill>
                  <a:srgbClr val="7030A0"/>
                </a:solidFill>
                <a:latin typeface="Arial" charset="0"/>
                <a:cs typeface="Arial" charset="0"/>
              </a:defRPr>
            </a:lvl4pPr>
            <a:lvl5pPr marL="2057400" indent="-228600" eaLnBrk="0" hangingPunct="0">
              <a:spcBef>
                <a:spcPct val="20000"/>
              </a:spcBef>
              <a:buFont typeface="Arial" charset="0"/>
              <a:buChar char="»"/>
              <a:defRPr sz="2000">
                <a:solidFill>
                  <a:srgbClr val="7030A0"/>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9pPr>
          </a:lstStyle>
          <a:p>
            <a:pPr eaLnBrk="1" hangingPunct="1">
              <a:spcBef>
                <a:spcPct val="0"/>
              </a:spcBef>
              <a:defRPr/>
            </a:pPr>
            <a:r>
              <a:rPr lang="en-US" altLang="en-US" sz="2400" dirty="0" smtClean="0">
                <a:solidFill>
                  <a:schemeClr val="tx1"/>
                </a:solidFill>
                <a:latin typeface="+mn-lt"/>
              </a:rPr>
              <a:t>Teaching </a:t>
            </a:r>
          </a:p>
          <a:p>
            <a:pPr eaLnBrk="1" hangingPunct="1">
              <a:spcBef>
                <a:spcPct val="0"/>
              </a:spcBef>
              <a:defRPr/>
            </a:pPr>
            <a:r>
              <a:rPr lang="en-US" altLang="en-US" sz="2400" dirty="0" smtClean="0">
                <a:solidFill>
                  <a:schemeClr val="tx1"/>
                </a:solidFill>
                <a:latin typeface="+mn-lt"/>
              </a:rPr>
              <a:t>Outreach activities</a:t>
            </a:r>
          </a:p>
          <a:p>
            <a:pPr eaLnBrk="1" hangingPunct="1">
              <a:spcBef>
                <a:spcPct val="0"/>
              </a:spcBef>
              <a:defRPr/>
            </a:pPr>
            <a:r>
              <a:rPr lang="en-US" altLang="en-US" sz="2400" dirty="0" smtClean="0">
                <a:solidFill>
                  <a:schemeClr val="tx1"/>
                </a:solidFill>
                <a:latin typeface="+mn-lt"/>
              </a:rPr>
              <a:t>Online resource development</a:t>
            </a:r>
          </a:p>
          <a:p>
            <a:pPr eaLnBrk="1" hangingPunct="1">
              <a:spcBef>
                <a:spcPct val="0"/>
              </a:spcBef>
              <a:defRPr/>
            </a:pPr>
            <a:r>
              <a:rPr lang="en-US" altLang="en-US" sz="2400" dirty="0" smtClean="0">
                <a:solidFill>
                  <a:schemeClr val="tx1"/>
                </a:solidFill>
                <a:latin typeface="+mn-lt"/>
              </a:rPr>
              <a:t> Service delivery</a:t>
            </a:r>
          </a:p>
        </p:txBody>
      </p:sp>
      <p:sp>
        <p:nvSpPr>
          <p:cNvPr id="19461" name="Text Box 11"/>
          <p:cNvSpPr txBox="1">
            <a:spLocks noChangeArrowheads="1"/>
          </p:cNvSpPr>
          <p:nvPr/>
        </p:nvSpPr>
        <p:spPr bwMode="auto">
          <a:xfrm>
            <a:off x="6562446" y="2943225"/>
            <a:ext cx="2335212" cy="304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90488" indent="-90488" eaLnBrk="0" hangingPunct="0">
              <a:spcBef>
                <a:spcPct val="20000"/>
              </a:spcBef>
              <a:buFont typeface="Arial" charset="0"/>
              <a:buChar char="•"/>
              <a:defRPr sz="3200">
                <a:solidFill>
                  <a:srgbClr val="7030A0"/>
                </a:solidFill>
                <a:latin typeface="Arial" charset="0"/>
                <a:cs typeface="Arial" charset="0"/>
              </a:defRPr>
            </a:lvl1pPr>
            <a:lvl2pPr marL="742950" indent="-285750" eaLnBrk="0" hangingPunct="0">
              <a:spcBef>
                <a:spcPct val="20000"/>
              </a:spcBef>
              <a:buFont typeface="Arial" charset="0"/>
              <a:buChar char="–"/>
              <a:defRPr sz="2800">
                <a:solidFill>
                  <a:srgbClr val="7030A0"/>
                </a:solidFill>
                <a:latin typeface="Arial" charset="0"/>
                <a:cs typeface="Arial" charset="0"/>
              </a:defRPr>
            </a:lvl2pPr>
            <a:lvl3pPr marL="1143000" indent="-228600" eaLnBrk="0" hangingPunct="0">
              <a:spcBef>
                <a:spcPct val="20000"/>
              </a:spcBef>
              <a:buFont typeface="Arial" charset="0"/>
              <a:buChar char="•"/>
              <a:defRPr sz="2400">
                <a:solidFill>
                  <a:srgbClr val="7030A0"/>
                </a:solidFill>
                <a:latin typeface="Arial" charset="0"/>
                <a:cs typeface="Arial" charset="0"/>
              </a:defRPr>
            </a:lvl3pPr>
            <a:lvl4pPr marL="1600200" indent="-228600" eaLnBrk="0" hangingPunct="0">
              <a:spcBef>
                <a:spcPct val="20000"/>
              </a:spcBef>
              <a:buFont typeface="Arial" charset="0"/>
              <a:buChar char="–"/>
              <a:defRPr sz="2000">
                <a:solidFill>
                  <a:srgbClr val="7030A0"/>
                </a:solidFill>
                <a:latin typeface="Arial" charset="0"/>
                <a:cs typeface="Arial" charset="0"/>
              </a:defRPr>
            </a:lvl4pPr>
            <a:lvl5pPr marL="2057400" indent="-228600" eaLnBrk="0" hangingPunct="0">
              <a:spcBef>
                <a:spcPct val="20000"/>
              </a:spcBef>
              <a:buFont typeface="Arial" charset="0"/>
              <a:buChar char="»"/>
              <a:defRPr sz="2000">
                <a:solidFill>
                  <a:srgbClr val="7030A0"/>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9pPr>
          </a:lstStyle>
          <a:p>
            <a:pPr eaLnBrk="1" hangingPunct="1">
              <a:spcBef>
                <a:spcPct val="0"/>
              </a:spcBef>
              <a:defRPr/>
            </a:pPr>
            <a:r>
              <a:rPr lang="en-US" altLang="en-US" sz="2400" dirty="0" smtClean="0">
                <a:solidFill>
                  <a:schemeClr val="tx1"/>
                </a:solidFill>
                <a:latin typeface="+mn-lt"/>
              </a:rPr>
              <a:t>Learning &amp; skill development</a:t>
            </a:r>
          </a:p>
          <a:p>
            <a:pPr eaLnBrk="1" hangingPunct="1">
              <a:spcBef>
                <a:spcPct val="0"/>
              </a:spcBef>
              <a:defRPr/>
            </a:pPr>
            <a:r>
              <a:rPr lang="en-US" altLang="en-US" sz="2400" dirty="0" smtClean="0">
                <a:solidFill>
                  <a:schemeClr val="tx1"/>
                </a:solidFill>
                <a:latin typeface="+mn-lt"/>
              </a:rPr>
              <a:t>Affective change</a:t>
            </a:r>
          </a:p>
          <a:p>
            <a:pPr eaLnBrk="1" hangingPunct="1">
              <a:spcBef>
                <a:spcPct val="0"/>
              </a:spcBef>
              <a:defRPr/>
            </a:pPr>
            <a:r>
              <a:rPr lang="en-US" altLang="en-US" sz="2400" dirty="0" smtClean="0">
                <a:solidFill>
                  <a:schemeClr val="tx1"/>
                </a:solidFill>
                <a:latin typeface="+mn-lt"/>
              </a:rPr>
              <a:t>Behavior change</a:t>
            </a:r>
          </a:p>
          <a:p>
            <a:pPr eaLnBrk="1" hangingPunct="1">
              <a:spcBef>
                <a:spcPct val="0"/>
              </a:spcBef>
              <a:defRPr/>
            </a:pPr>
            <a:r>
              <a:rPr lang="en-US" altLang="en-US" sz="2400" dirty="0" smtClean="0">
                <a:solidFill>
                  <a:schemeClr val="tx1"/>
                </a:solidFill>
                <a:latin typeface="+mn-lt"/>
              </a:rPr>
              <a:t>Environmental change </a:t>
            </a:r>
          </a:p>
        </p:txBody>
      </p:sp>
      <p:sp>
        <p:nvSpPr>
          <p:cNvPr id="20486" name="Text Box 12"/>
          <p:cNvSpPr txBox="1">
            <a:spLocks noChangeArrowheads="1"/>
          </p:cNvSpPr>
          <p:nvPr/>
        </p:nvSpPr>
        <p:spPr bwMode="auto">
          <a:xfrm>
            <a:off x="1295400" y="1412875"/>
            <a:ext cx="4800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rgbClr val="7030A0"/>
                </a:solidFill>
                <a:latin typeface="Arial" charset="0"/>
                <a:cs typeface="Arial" charset="0"/>
              </a:defRPr>
            </a:lvl1pPr>
            <a:lvl2pPr marL="742950" indent="-285750" eaLnBrk="0" hangingPunct="0">
              <a:spcBef>
                <a:spcPct val="20000"/>
              </a:spcBef>
              <a:buFont typeface="Arial" charset="0"/>
              <a:buChar char="–"/>
              <a:defRPr sz="2800">
                <a:solidFill>
                  <a:srgbClr val="7030A0"/>
                </a:solidFill>
                <a:latin typeface="Arial" charset="0"/>
                <a:cs typeface="Arial" charset="0"/>
              </a:defRPr>
            </a:lvl2pPr>
            <a:lvl3pPr marL="1143000" indent="-228600" eaLnBrk="0" hangingPunct="0">
              <a:spcBef>
                <a:spcPct val="20000"/>
              </a:spcBef>
              <a:buFont typeface="Arial" charset="0"/>
              <a:buChar char="•"/>
              <a:defRPr sz="2400">
                <a:solidFill>
                  <a:srgbClr val="7030A0"/>
                </a:solidFill>
                <a:latin typeface="Arial" charset="0"/>
                <a:cs typeface="Arial" charset="0"/>
              </a:defRPr>
            </a:lvl3pPr>
            <a:lvl4pPr marL="1600200" indent="-228600" eaLnBrk="0" hangingPunct="0">
              <a:spcBef>
                <a:spcPct val="20000"/>
              </a:spcBef>
              <a:buFont typeface="Arial" charset="0"/>
              <a:buChar char="–"/>
              <a:defRPr sz="2000">
                <a:solidFill>
                  <a:srgbClr val="7030A0"/>
                </a:solidFill>
                <a:latin typeface="Arial" charset="0"/>
                <a:cs typeface="Arial" charset="0"/>
              </a:defRPr>
            </a:lvl4pPr>
            <a:lvl5pPr marL="2057400" indent="-228600" eaLnBrk="0" hangingPunct="0">
              <a:spcBef>
                <a:spcPct val="20000"/>
              </a:spcBef>
              <a:buFont typeface="Arial" charset="0"/>
              <a:buChar char="»"/>
              <a:defRPr sz="2000">
                <a:solidFill>
                  <a:srgbClr val="7030A0"/>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9pPr>
          </a:lstStyle>
          <a:p>
            <a:pPr algn="r" eaLnBrk="1" hangingPunct="1">
              <a:spcBef>
                <a:spcPct val="0"/>
              </a:spcBef>
              <a:buFontTx/>
              <a:buNone/>
            </a:pPr>
            <a:endParaRPr lang="en-US" altLang="en-US" sz="2400" dirty="0">
              <a:solidFill>
                <a:schemeClr val="tx1"/>
              </a:solidFill>
              <a:latin typeface="Calibri" pitchFamily="34" charset="0"/>
            </a:endParaRPr>
          </a:p>
        </p:txBody>
      </p:sp>
      <p:sp>
        <p:nvSpPr>
          <p:cNvPr id="19463" name="Text Box 2"/>
          <p:cNvSpPr txBox="1">
            <a:spLocks noChangeArrowheads="1"/>
          </p:cNvSpPr>
          <p:nvPr/>
        </p:nvSpPr>
        <p:spPr bwMode="auto">
          <a:xfrm>
            <a:off x="285750" y="2100263"/>
            <a:ext cx="2209800" cy="522287"/>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rgbClr val="7030A0"/>
                </a:solidFill>
                <a:latin typeface="Arial" charset="0"/>
                <a:cs typeface="Arial" charset="0"/>
              </a:defRPr>
            </a:lvl1pPr>
            <a:lvl2pPr marL="742950" indent="-285750" eaLnBrk="0" hangingPunct="0">
              <a:spcBef>
                <a:spcPct val="20000"/>
              </a:spcBef>
              <a:buFont typeface="Arial" charset="0"/>
              <a:buChar char="–"/>
              <a:defRPr sz="2800">
                <a:solidFill>
                  <a:srgbClr val="7030A0"/>
                </a:solidFill>
                <a:latin typeface="Arial" charset="0"/>
                <a:cs typeface="Arial" charset="0"/>
              </a:defRPr>
            </a:lvl2pPr>
            <a:lvl3pPr marL="1143000" indent="-228600" eaLnBrk="0" hangingPunct="0">
              <a:spcBef>
                <a:spcPct val="20000"/>
              </a:spcBef>
              <a:buFont typeface="Arial" charset="0"/>
              <a:buChar char="•"/>
              <a:defRPr sz="2400">
                <a:solidFill>
                  <a:srgbClr val="7030A0"/>
                </a:solidFill>
                <a:latin typeface="Arial" charset="0"/>
                <a:cs typeface="Arial" charset="0"/>
              </a:defRPr>
            </a:lvl3pPr>
            <a:lvl4pPr marL="1600200" indent="-228600" eaLnBrk="0" hangingPunct="0">
              <a:spcBef>
                <a:spcPct val="20000"/>
              </a:spcBef>
              <a:buFont typeface="Arial" charset="0"/>
              <a:buChar char="–"/>
              <a:defRPr sz="2000">
                <a:solidFill>
                  <a:srgbClr val="7030A0"/>
                </a:solidFill>
                <a:latin typeface="Arial" charset="0"/>
                <a:cs typeface="Arial" charset="0"/>
              </a:defRPr>
            </a:lvl4pPr>
            <a:lvl5pPr marL="2057400" indent="-228600" eaLnBrk="0" hangingPunct="0">
              <a:spcBef>
                <a:spcPct val="20000"/>
              </a:spcBef>
              <a:buFont typeface="Arial" charset="0"/>
              <a:buChar char="»"/>
              <a:defRPr sz="2000">
                <a:solidFill>
                  <a:srgbClr val="7030A0"/>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9pPr>
          </a:lstStyle>
          <a:p>
            <a:pPr algn="ctr" eaLnBrk="1" hangingPunct="1">
              <a:spcBef>
                <a:spcPct val="0"/>
              </a:spcBef>
              <a:buFontTx/>
              <a:buNone/>
              <a:defRPr/>
            </a:pPr>
            <a:r>
              <a:rPr lang="en-US" altLang="en-US" sz="2800" dirty="0" smtClean="0">
                <a:solidFill>
                  <a:schemeClr val="bg1"/>
                </a:solidFill>
                <a:latin typeface="+mn-lt"/>
              </a:rPr>
              <a:t>Inputs</a:t>
            </a:r>
          </a:p>
        </p:txBody>
      </p:sp>
      <p:sp>
        <p:nvSpPr>
          <p:cNvPr id="19464" name="Text Box 2"/>
          <p:cNvSpPr txBox="1">
            <a:spLocks noChangeArrowheads="1"/>
          </p:cNvSpPr>
          <p:nvPr/>
        </p:nvSpPr>
        <p:spPr bwMode="auto">
          <a:xfrm>
            <a:off x="6808788" y="2133600"/>
            <a:ext cx="2057400" cy="522288"/>
          </a:xfrm>
          <a:prstGeom prst="rect">
            <a:avLst/>
          </a:prstGeom>
          <a:solidFill>
            <a:srgbClr val="009999"/>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rgbClr val="7030A0"/>
                </a:solidFill>
                <a:latin typeface="Arial" charset="0"/>
                <a:cs typeface="Arial" charset="0"/>
              </a:defRPr>
            </a:lvl1pPr>
            <a:lvl2pPr marL="742950" indent="-285750" eaLnBrk="0" hangingPunct="0">
              <a:spcBef>
                <a:spcPct val="20000"/>
              </a:spcBef>
              <a:buFont typeface="Arial" charset="0"/>
              <a:buChar char="–"/>
              <a:defRPr sz="2800">
                <a:solidFill>
                  <a:srgbClr val="7030A0"/>
                </a:solidFill>
                <a:latin typeface="Arial" charset="0"/>
                <a:cs typeface="Arial" charset="0"/>
              </a:defRPr>
            </a:lvl2pPr>
            <a:lvl3pPr marL="1143000" indent="-228600" eaLnBrk="0" hangingPunct="0">
              <a:spcBef>
                <a:spcPct val="20000"/>
              </a:spcBef>
              <a:buFont typeface="Arial" charset="0"/>
              <a:buChar char="•"/>
              <a:defRPr sz="2400">
                <a:solidFill>
                  <a:srgbClr val="7030A0"/>
                </a:solidFill>
                <a:latin typeface="Arial" charset="0"/>
                <a:cs typeface="Arial" charset="0"/>
              </a:defRPr>
            </a:lvl3pPr>
            <a:lvl4pPr marL="1600200" indent="-228600" eaLnBrk="0" hangingPunct="0">
              <a:spcBef>
                <a:spcPct val="20000"/>
              </a:spcBef>
              <a:buFont typeface="Arial" charset="0"/>
              <a:buChar char="–"/>
              <a:defRPr sz="2000">
                <a:solidFill>
                  <a:srgbClr val="7030A0"/>
                </a:solidFill>
                <a:latin typeface="Arial" charset="0"/>
                <a:cs typeface="Arial" charset="0"/>
              </a:defRPr>
            </a:lvl4pPr>
            <a:lvl5pPr marL="2057400" indent="-228600" eaLnBrk="0" hangingPunct="0">
              <a:spcBef>
                <a:spcPct val="20000"/>
              </a:spcBef>
              <a:buFont typeface="Arial" charset="0"/>
              <a:buChar char="»"/>
              <a:defRPr sz="2000">
                <a:solidFill>
                  <a:srgbClr val="7030A0"/>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9pPr>
          </a:lstStyle>
          <a:p>
            <a:pPr algn="ctr" eaLnBrk="1" hangingPunct="1">
              <a:spcBef>
                <a:spcPct val="0"/>
              </a:spcBef>
              <a:buFont typeface="Arial" charset="0"/>
              <a:buNone/>
              <a:defRPr/>
            </a:pPr>
            <a:r>
              <a:rPr lang="en-US" altLang="en-US" sz="2800" dirty="0" smtClean="0">
                <a:solidFill>
                  <a:schemeClr val="bg1"/>
                </a:solidFill>
                <a:latin typeface="+mn-lt"/>
              </a:rPr>
              <a:t>Outcomes</a:t>
            </a:r>
          </a:p>
        </p:txBody>
      </p:sp>
      <p:sp>
        <p:nvSpPr>
          <p:cNvPr id="16" name="Right Arrow 15"/>
          <p:cNvSpPr/>
          <p:nvPr/>
        </p:nvSpPr>
        <p:spPr bwMode="auto">
          <a:xfrm>
            <a:off x="2481263" y="2317750"/>
            <a:ext cx="228600" cy="152400"/>
          </a:xfrm>
          <a:prstGeom prst="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Right Arrow 17"/>
          <p:cNvSpPr/>
          <p:nvPr/>
        </p:nvSpPr>
        <p:spPr bwMode="auto">
          <a:xfrm>
            <a:off x="6530975" y="2317750"/>
            <a:ext cx="304800" cy="152400"/>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467" name="Text Box 2"/>
          <p:cNvSpPr txBox="1">
            <a:spLocks noChangeArrowheads="1"/>
          </p:cNvSpPr>
          <p:nvPr/>
        </p:nvSpPr>
        <p:spPr bwMode="auto">
          <a:xfrm>
            <a:off x="2667000" y="2133600"/>
            <a:ext cx="1905000" cy="522288"/>
          </a:xfrm>
          <a:prstGeom prst="rect">
            <a:avLst/>
          </a:prstGeom>
          <a:solidFill>
            <a:srgbClr val="7030A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rgbClr val="7030A0"/>
                </a:solidFill>
                <a:latin typeface="Arial" charset="0"/>
                <a:cs typeface="Arial" charset="0"/>
              </a:defRPr>
            </a:lvl1pPr>
            <a:lvl2pPr marL="742950" indent="-285750" eaLnBrk="0" hangingPunct="0">
              <a:spcBef>
                <a:spcPct val="20000"/>
              </a:spcBef>
              <a:buFont typeface="Arial" charset="0"/>
              <a:buChar char="–"/>
              <a:defRPr sz="2800">
                <a:solidFill>
                  <a:srgbClr val="7030A0"/>
                </a:solidFill>
                <a:latin typeface="Arial" charset="0"/>
                <a:cs typeface="Arial" charset="0"/>
              </a:defRPr>
            </a:lvl2pPr>
            <a:lvl3pPr marL="1143000" indent="-228600" eaLnBrk="0" hangingPunct="0">
              <a:spcBef>
                <a:spcPct val="20000"/>
              </a:spcBef>
              <a:buFont typeface="Arial" charset="0"/>
              <a:buChar char="•"/>
              <a:defRPr sz="2400">
                <a:solidFill>
                  <a:srgbClr val="7030A0"/>
                </a:solidFill>
                <a:latin typeface="Arial" charset="0"/>
                <a:cs typeface="Arial" charset="0"/>
              </a:defRPr>
            </a:lvl3pPr>
            <a:lvl4pPr marL="1600200" indent="-228600" eaLnBrk="0" hangingPunct="0">
              <a:spcBef>
                <a:spcPct val="20000"/>
              </a:spcBef>
              <a:buFont typeface="Arial" charset="0"/>
              <a:buChar char="–"/>
              <a:defRPr sz="2000">
                <a:solidFill>
                  <a:srgbClr val="7030A0"/>
                </a:solidFill>
                <a:latin typeface="Arial" charset="0"/>
                <a:cs typeface="Arial" charset="0"/>
              </a:defRPr>
            </a:lvl4pPr>
            <a:lvl5pPr marL="2057400" indent="-228600" eaLnBrk="0" hangingPunct="0">
              <a:spcBef>
                <a:spcPct val="20000"/>
              </a:spcBef>
              <a:buFont typeface="Arial" charset="0"/>
              <a:buChar char="»"/>
              <a:defRPr sz="2000">
                <a:solidFill>
                  <a:srgbClr val="7030A0"/>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9pPr>
          </a:lstStyle>
          <a:p>
            <a:pPr algn="ctr" eaLnBrk="1" hangingPunct="1">
              <a:spcBef>
                <a:spcPct val="0"/>
              </a:spcBef>
              <a:buFontTx/>
              <a:buNone/>
              <a:defRPr/>
            </a:pPr>
            <a:r>
              <a:rPr lang="en-US" altLang="en-US" sz="2800" dirty="0" smtClean="0">
                <a:solidFill>
                  <a:schemeClr val="bg1"/>
                </a:solidFill>
                <a:latin typeface="+mn-lt"/>
              </a:rPr>
              <a:t>Activities</a:t>
            </a:r>
          </a:p>
        </p:txBody>
      </p:sp>
      <p:sp>
        <p:nvSpPr>
          <p:cNvPr id="19468" name="Text Box 2"/>
          <p:cNvSpPr txBox="1">
            <a:spLocks noChangeArrowheads="1"/>
          </p:cNvSpPr>
          <p:nvPr/>
        </p:nvSpPr>
        <p:spPr bwMode="auto">
          <a:xfrm>
            <a:off x="4572000" y="2133600"/>
            <a:ext cx="1925638" cy="522288"/>
          </a:xfrm>
          <a:prstGeom prst="rect">
            <a:avLst/>
          </a:prstGeom>
          <a:solidFill>
            <a:srgbClr val="0066CC"/>
          </a:solidFill>
          <a:ln>
            <a:noFill/>
          </a:ln>
        </p:spPr>
        <p:txBody>
          <a:bodyPr>
            <a:spAutoFit/>
          </a:bodyPr>
          <a:lstStyle>
            <a:lvl1pPr eaLnBrk="0" hangingPunct="0">
              <a:spcBef>
                <a:spcPct val="20000"/>
              </a:spcBef>
              <a:buFont typeface="Arial" charset="0"/>
              <a:buChar char="•"/>
              <a:defRPr sz="3200">
                <a:solidFill>
                  <a:srgbClr val="7030A0"/>
                </a:solidFill>
                <a:latin typeface="Arial" charset="0"/>
                <a:cs typeface="Arial" charset="0"/>
              </a:defRPr>
            </a:lvl1pPr>
            <a:lvl2pPr marL="742950" indent="-285750" eaLnBrk="0" hangingPunct="0">
              <a:spcBef>
                <a:spcPct val="20000"/>
              </a:spcBef>
              <a:buFont typeface="Arial" charset="0"/>
              <a:buChar char="–"/>
              <a:defRPr sz="2800">
                <a:solidFill>
                  <a:srgbClr val="7030A0"/>
                </a:solidFill>
                <a:latin typeface="Arial" charset="0"/>
                <a:cs typeface="Arial" charset="0"/>
              </a:defRPr>
            </a:lvl2pPr>
            <a:lvl3pPr marL="1143000" indent="-228600" eaLnBrk="0" hangingPunct="0">
              <a:spcBef>
                <a:spcPct val="20000"/>
              </a:spcBef>
              <a:buFont typeface="Arial" charset="0"/>
              <a:buChar char="•"/>
              <a:defRPr sz="2400">
                <a:solidFill>
                  <a:srgbClr val="7030A0"/>
                </a:solidFill>
                <a:latin typeface="Arial" charset="0"/>
                <a:cs typeface="Arial" charset="0"/>
              </a:defRPr>
            </a:lvl3pPr>
            <a:lvl4pPr marL="1600200" indent="-228600" eaLnBrk="0" hangingPunct="0">
              <a:spcBef>
                <a:spcPct val="20000"/>
              </a:spcBef>
              <a:buFont typeface="Arial" charset="0"/>
              <a:buChar char="–"/>
              <a:defRPr sz="2000">
                <a:solidFill>
                  <a:srgbClr val="7030A0"/>
                </a:solidFill>
                <a:latin typeface="Arial" charset="0"/>
                <a:cs typeface="Arial" charset="0"/>
              </a:defRPr>
            </a:lvl4pPr>
            <a:lvl5pPr marL="2057400" indent="-228600" eaLnBrk="0" hangingPunct="0">
              <a:spcBef>
                <a:spcPct val="20000"/>
              </a:spcBef>
              <a:buFont typeface="Arial" charset="0"/>
              <a:buChar char="»"/>
              <a:defRPr sz="2000">
                <a:solidFill>
                  <a:srgbClr val="7030A0"/>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9pPr>
          </a:lstStyle>
          <a:p>
            <a:pPr algn="ctr" eaLnBrk="1" hangingPunct="1">
              <a:spcBef>
                <a:spcPct val="0"/>
              </a:spcBef>
              <a:buFontTx/>
              <a:buNone/>
              <a:defRPr/>
            </a:pPr>
            <a:r>
              <a:rPr lang="en-US" altLang="en-US" sz="2800" dirty="0" smtClean="0">
                <a:solidFill>
                  <a:schemeClr val="bg1"/>
                </a:solidFill>
                <a:latin typeface="+mj-lt"/>
              </a:rPr>
              <a:t>Reach</a:t>
            </a:r>
          </a:p>
        </p:txBody>
      </p:sp>
      <p:sp>
        <p:nvSpPr>
          <p:cNvPr id="19469" name="TextBox 20"/>
          <p:cNvSpPr txBox="1">
            <a:spLocks noChangeArrowheads="1"/>
          </p:cNvSpPr>
          <p:nvPr/>
        </p:nvSpPr>
        <p:spPr bwMode="auto">
          <a:xfrm>
            <a:off x="4764088" y="2884488"/>
            <a:ext cx="1484312"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488" indent="-90488" eaLnBrk="0" hangingPunct="0">
              <a:spcBef>
                <a:spcPct val="20000"/>
              </a:spcBef>
              <a:buFont typeface="Arial" charset="0"/>
              <a:buChar char="•"/>
              <a:defRPr sz="3200">
                <a:solidFill>
                  <a:srgbClr val="7030A0"/>
                </a:solidFill>
                <a:latin typeface="Arial" charset="0"/>
                <a:cs typeface="Arial" charset="0"/>
              </a:defRPr>
            </a:lvl1pPr>
            <a:lvl2pPr marL="742950" indent="-285750" eaLnBrk="0" hangingPunct="0">
              <a:spcBef>
                <a:spcPct val="20000"/>
              </a:spcBef>
              <a:buFont typeface="Arial" charset="0"/>
              <a:buChar char="–"/>
              <a:defRPr sz="2800">
                <a:solidFill>
                  <a:srgbClr val="7030A0"/>
                </a:solidFill>
                <a:latin typeface="Arial" charset="0"/>
                <a:cs typeface="Arial" charset="0"/>
              </a:defRPr>
            </a:lvl2pPr>
            <a:lvl3pPr marL="1143000" indent="-228600" eaLnBrk="0" hangingPunct="0">
              <a:spcBef>
                <a:spcPct val="20000"/>
              </a:spcBef>
              <a:buFont typeface="Arial" charset="0"/>
              <a:buChar char="•"/>
              <a:defRPr sz="2400">
                <a:solidFill>
                  <a:srgbClr val="7030A0"/>
                </a:solidFill>
                <a:latin typeface="Arial" charset="0"/>
                <a:cs typeface="Arial" charset="0"/>
              </a:defRPr>
            </a:lvl3pPr>
            <a:lvl4pPr marL="1600200" indent="-228600" eaLnBrk="0" hangingPunct="0">
              <a:spcBef>
                <a:spcPct val="20000"/>
              </a:spcBef>
              <a:buFont typeface="Arial" charset="0"/>
              <a:buChar char="–"/>
              <a:defRPr sz="2000">
                <a:solidFill>
                  <a:srgbClr val="7030A0"/>
                </a:solidFill>
                <a:latin typeface="Arial" charset="0"/>
                <a:cs typeface="Arial" charset="0"/>
              </a:defRPr>
            </a:lvl4pPr>
            <a:lvl5pPr marL="2057400" indent="-228600" eaLnBrk="0" hangingPunct="0">
              <a:spcBef>
                <a:spcPct val="20000"/>
              </a:spcBef>
              <a:buFont typeface="Arial" charset="0"/>
              <a:buChar char="»"/>
              <a:defRPr sz="2000">
                <a:solidFill>
                  <a:srgbClr val="7030A0"/>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9pPr>
          </a:lstStyle>
          <a:p>
            <a:pPr eaLnBrk="1" hangingPunct="1">
              <a:spcBef>
                <a:spcPct val="0"/>
              </a:spcBef>
              <a:defRPr/>
            </a:pPr>
            <a:r>
              <a:rPr lang="en-US" altLang="en-US" sz="2400" dirty="0" smtClean="0">
                <a:solidFill>
                  <a:schemeClr val="tx1"/>
                </a:solidFill>
                <a:latin typeface="+mn-lt"/>
              </a:rPr>
              <a:t>Users</a:t>
            </a:r>
          </a:p>
          <a:p>
            <a:pPr eaLnBrk="1" hangingPunct="1">
              <a:spcBef>
                <a:spcPct val="0"/>
              </a:spcBef>
              <a:defRPr/>
            </a:pPr>
            <a:r>
              <a:rPr lang="en-US" altLang="en-US" sz="2400" dirty="0" smtClean="0">
                <a:solidFill>
                  <a:schemeClr val="tx1"/>
                </a:solidFill>
                <a:latin typeface="+mn-lt"/>
              </a:rPr>
              <a:t>Staff</a:t>
            </a:r>
          </a:p>
          <a:p>
            <a:pPr eaLnBrk="1" hangingPunct="1">
              <a:spcBef>
                <a:spcPct val="0"/>
              </a:spcBef>
              <a:defRPr/>
            </a:pPr>
            <a:r>
              <a:rPr lang="en-US" altLang="en-US" sz="2400" dirty="0" smtClean="0">
                <a:solidFill>
                  <a:schemeClr val="tx1"/>
                </a:solidFill>
                <a:latin typeface="+mn-lt"/>
              </a:rPr>
              <a:t>Decision-makers</a:t>
            </a:r>
          </a:p>
        </p:txBody>
      </p:sp>
      <p:sp>
        <p:nvSpPr>
          <p:cNvPr id="23" name="Title 12"/>
          <p:cNvSpPr txBox="1">
            <a:spLocks/>
          </p:cNvSpPr>
          <p:nvPr/>
        </p:nvSpPr>
        <p:spPr>
          <a:xfrm>
            <a:off x="89554" y="1241425"/>
            <a:ext cx="8964892" cy="800100"/>
          </a:xfrm>
          <a:prstGeom prst="rect">
            <a:avLst/>
          </a:prstGeom>
        </p:spPr>
        <p:txBody>
          <a:bodyPr/>
          <a:lstStyle/>
          <a:p>
            <a:pPr algn="ctr">
              <a:defRPr/>
            </a:pPr>
            <a:r>
              <a:rPr lang="en-US" sz="4000" dirty="0" smtClean="0">
                <a:latin typeface="+mj-lt"/>
                <a:ea typeface="+mj-ea"/>
                <a:cs typeface="Arial" pitchFamily="34" charset="0"/>
              </a:rPr>
              <a:t>Column Examples:</a:t>
            </a:r>
            <a:endParaRPr lang="en-US" sz="4000" dirty="0">
              <a:latin typeface="+mj-lt"/>
              <a:ea typeface="+mj-ea"/>
              <a:cs typeface="Arial" pitchFamily="34" charset="0"/>
            </a:endParaRPr>
          </a:p>
        </p:txBody>
      </p:sp>
      <p:sp>
        <p:nvSpPr>
          <p:cNvPr id="15"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Logic models</a:t>
            </a:r>
            <a:endParaRPr lang="en-US" sz="4400" dirty="0">
              <a:latin typeface="Calibri" panose="020F0502020204030204" pitchFamily="34" charset="0"/>
            </a:endParaRPr>
          </a:p>
        </p:txBody>
      </p:sp>
    </p:spTree>
    <p:extLst>
      <p:ext uri="{BB962C8B-B14F-4D97-AF65-F5344CB8AC3E}">
        <p14:creationId xmlns:p14="http://schemas.microsoft.com/office/powerpoint/2010/main" val="39564437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750209591"/>
              </p:ext>
            </p:extLst>
          </p:nvPr>
        </p:nvGraphicFramePr>
        <p:xfrm>
          <a:off x="597755" y="2417275"/>
          <a:ext cx="8077200" cy="396240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0000"/>
                    </a:ext>
                  </a:extLst>
                </a:gridCol>
                <a:gridCol w="1706880">
                  <a:extLst>
                    <a:ext uri="{9D8B030D-6E8A-4147-A177-3AD203B41FA5}">
                      <a16:colId xmlns:a16="http://schemas.microsoft.com/office/drawing/2014/main" val="20001"/>
                    </a:ext>
                  </a:extLst>
                </a:gridCol>
                <a:gridCol w="1615440">
                  <a:extLst>
                    <a:ext uri="{9D8B030D-6E8A-4147-A177-3AD203B41FA5}">
                      <a16:colId xmlns:a16="http://schemas.microsoft.com/office/drawing/2014/main" val="20002"/>
                    </a:ext>
                  </a:extLst>
                </a:gridCol>
                <a:gridCol w="1780933">
                  <a:extLst>
                    <a:ext uri="{9D8B030D-6E8A-4147-A177-3AD203B41FA5}">
                      <a16:colId xmlns:a16="http://schemas.microsoft.com/office/drawing/2014/main" val="20003"/>
                    </a:ext>
                  </a:extLst>
                </a:gridCol>
                <a:gridCol w="1449947">
                  <a:extLst>
                    <a:ext uri="{9D8B030D-6E8A-4147-A177-3AD203B41FA5}">
                      <a16:colId xmlns:a16="http://schemas.microsoft.com/office/drawing/2014/main" val="20004"/>
                    </a:ext>
                  </a:extLst>
                </a:gridCol>
              </a:tblGrid>
              <a:tr h="838115">
                <a:tc rowSpan="2">
                  <a:txBody>
                    <a:bodyPr/>
                    <a:lstStyle/>
                    <a:p>
                      <a:pPr algn="ctr"/>
                      <a:r>
                        <a:rPr lang="en-US" sz="2400" dirty="0" smtClean="0">
                          <a:latin typeface="+mj-lt"/>
                          <a:cs typeface="Arial" pitchFamily="34" charset="0"/>
                        </a:rPr>
                        <a:t>Inputs</a:t>
                      </a:r>
                      <a:endParaRPr lang="en-US" sz="2400" dirty="0">
                        <a:latin typeface="+mj-lt"/>
                        <a:cs typeface="Arial" pitchFamily="34" charset="0"/>
                      </a:endParaRPr>
                    </a:p>
                  </a:txBody>
                  <a:tcPr marT="45715" marB="457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pPr marL="0" algn="ctr" defTabSz="914400" rtl="0" eaLnBrk="1" latinLnBrk="0" hangingPunct="1"/>
                      <a:r>
                        <a:rPr lang="en-US" sz="2400" b="1" kern="1200" dirty="0" smtClean="0">
                          <a:solidFill>
                            <a:schemeClr val="lt1"/>
                          </a:solidFill>
                          <a:latin typeface="+mn-lt"/>
                          <a:ea typeface="+mn-ea"/>
                          <a:cs typeface="Arial" pitchFamily="34" charset="0"/>
                        </a:rPr>
                        <a:t>Activities/</a:t>
                      </a:r>
                    </a:p>
                    <a:p>
                      <a:pPr marL="0" algn="ctr" defTabSz="914400" rtl="0" eaLnBrk="1" latinLnBrk="0" hangingPunct="1"/>
                      <a:r>
                        <a:rPr lang="en-US" sz="2400" b="1" kern="1200" dirty="0" smtClean="0">
                          <a:solidFill>
                            <a:schemeClr val="lt1"/>
                          </a:solidFill>
                          <a:latin typeface="+mn-lt"/>
                          <a:ea typeface="+mn-ea"/>
                          <a:cs typeface="Arial" pitchFamily="34" charset="0"/>
                        </a:rPr>
                        <a:t>reach</a:t>
                      </a:r>
                    </a:p>
                  </a:txBody>
                  <a:tcPr marT="45715" marB="457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tc gridSpan="3">
                  <a:txBody>
                    <a:bodyPr/>
                    <a:lstStyle/>
                    <a:p>
                      <a:pPr marL="0" algn="ctr" defTabSz="914400" rtl="0" eaLnBrk="1" latinLnBrk="0" hangingPunct="1"/>
                      <a:r>
                        <a:rPr lang="en-US" sz="2400" b="1" kern="1200" dirty="0" smtClean="0">
                          <a:solidFill>
                            <a:schemeClr val="lt1"/>
                          </a:solidFill>
                          <a:latin typeface="+mn-lt"/>
                          <a:ea typeface="+mn-ea"/>
                          <a:cs typeface="Arial" pitchFamily="34" charset="0"/>
                        </a:rPr>
                        <a:t>Outcomes</a:t>
                      </a:r>
                    </a:p>
                  </a:txBody>
                  <a:tcPr marT="45715" marB="457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999"/>
                    </a:solidFill>
                  </a:tcPr>
                </a:tc>
                <a:tc hMerge="1">
                  <a:txBody>
                    <a:bodyPr/>
                    <a:lstStyle/>
                    <a:p>
                      <a:pPr marL="0" algn="ctr" defTabSz="914400" rtl="0" eaLnBrk="1" latinLnBrk="0" hangingPunct="1"/>
                      <a:endParaRPr lang="en-US" sz="2000" b="1" kern="1200" dirty="0" smtClean="0">
                        <a:solidFill>
                          <a:schemeClr val="lt1"/>
                        </a:solidFill>
                        <a:latin typeface="Arial" pitchFamily="34" charset="0"/>
                        <a:ea typeface="+mn-ea"/>
                        <a:cs typeface="Arial" pitchFamily="34" charset="0"/>
                      </a:endParaRPr>
                    </a:p>
                  </a:txBody>
                  <a:tcPr marT="45723" marB="457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A68"/>
                    </a:solidFill>
                  </a:tcPr>
                </a:tc>
                <a:tc hMerge="1">
                  <a:txBody>
                    <a:bodyPr/>
                    <a:lstStyle/>
                    <a:p>
                      <a:pPr marL="0" algn="ctr" defTabSz="914400" rtl="0" eaLnBrk="1" latinLnBrk="0" hangingPunct="1"/>
                      <a:endParaRPr lang="en-US" sz="2000" b="1" kern="1200" dirty="0" smtClean="0">
                        <a:solidFill>
                          <a:schemeClr val="lt1"/>
                        </a:solidFill>
                        <a:latin typeface="Arial" pitchFamily="34" charset="0"/>
                        <a:ea typeface="+mn-ea"/>
                        <a:cs typeface="Arial" pitchFamily="34" charset="0"/>
                      </a:endParaRPr>
                    </a:p>
                  </a:txBody>
                  <a:tcPr marT="45723" marB="457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976"/>
                    </a:solidFill>
                  </a:tcPr>
                </a:tc>
                <a:extLst>
                  <a:ext uri="{0D108BD9-81ED-4DB2-BD59-A6C34878D82A}">
                    <a16:rowId xmlns:a16="http://schemas.microsoft.com/office/drawing/2014/main" val="10000"/>
                  </a:ext>
                </a:extLst>
              </a:tr>
              <a:tr h="381085">
                <a:tc vMerge="1">
                  <a:txBody>
                    <a:bodyPr/>
                    <a:lstStyle/>
                    <a:p>
                      <a:pPr algn="ctr"/>
                      <a:endParaRPr lang="en-US" sz="2000" dirty="0">
                        <a:latin typeface="Arial" pitchFamily="34" charset="0"/>
                        <a:cs typeface="Arial" pitchFamily="34" charset="0"/>
                      </a:endParaRPr>
                    </a:p>
                  </a:txBody>
                  <a:tcPr marT="45723" marB="457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pPr marL="0" algn="ctr" defTabSz="914400" rtl="0" eaLnBrk="1" latinLnBrk="0" hangingPunct="1"/>
                      <a:endParaRPr lang="en-US" sz="2000" b="1" kern="1200" dirty="0" smtClean="0">
                        <a:solidFill>
                          <a:schemeClr val="lt1"/>
                        </a:solidFill>
                        <a:latin typeface="Arial" pitchFamily="34" charset="0"/>
                        <a:ea typeface="+mn-ea"/>
                        <a:cs typeface="Arial" pitchFamily="34" charset="0"/>
                      </a:endParaRPr>
                    </a:p>
                  </a:txBody>
                  <a:tcPr marT="45723" marB="457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66FF"/>
                    </a:solidFill>
                  </a:tcPr>
                </a:tc>
                <a:tc>
                  <a:txBody>
                    <a:bodyPr/>
                    <a:lstStyle/>
                    <a:p>
                      <a:pPr marL="0" algn="ctr" defTabSz="914400" rtl="0" eaLnBrk="1" latinLnBrk="0" hangingPunct="1"/>
                      <a:r>
                        <a:rPr lang="en-US" sz="2000" b="1" kern="1200" dirty="0" smtClean="0">
                          <a:solidFill>
                            <a:schemeClr val="tx1"/>
                          </a:solidFill>
                          <a:latin typeface="+mn-lt"/>
                          <a:ea typeface="+mn-ea"/>
                          <a:cs typeface="Arial" pitchFamily="34" charset="0"/>
                        </a:rPr>
                        <a:t>Short</a:t>
                      </a:r>
                    </a:p>
                  </a:txBody>
                  <a:tcPr marT="45715" marB="457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en-US" sz="2000" b="1" kern="1200" dirty="0" smtClean="0">
                          <a:solidFill>
                            <a:schemeClr val="tx1"/>
                          </a:solidFill>
                          <a:latin typeface="+mn-lt"/>
                          <a:ea typeface="+mn-ea"/>
                          <a:cs typeface="Arial" pitchFamily="34" charset="0"/>
                        </a:rPr>
                        <a:t>Intermediate</a:t>
                      </a:r>
                    </a:p>
                  </a:txBody>
                  <a:tcPr marT="45715" marB="457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en-US" sz="2000" b="1" kern="1200" dirty="0" smtClean="0">
                          <a:solidFill>
                            <a:schemeClr val="tx1"/>
                          </a:solidFill>
                          <a:latin typeface="+mn-lt"/>
                          <a:ea typeface="+mn-ea"/>
                          <a:cs typeface="Arial" pitchFamily="34" charset="0"/>
                        </a:rPr>
                        <a:t>Long</a:t>
                      </a:r>
                    </a:p>
                  </a:txBody>
                  <a:tcPr marT="45715" marB="457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2728055">
                <a:tc>
                  <a:txBody>
                    <a:bodyPr/>
                    <a:lstStyle/>
                    <a:p>
                      <a:pPr algn="ctr"/>
                      <a:endParaRPr lang="en-US" sz="2200" dirty="0">
                        <a:latin typeface="Arial" pitchFamily="34" charset="0"/>
                        <a:cs typeface="Arial" pitchFamily="34" charset="0"/>
                      </a:endParaRPr>
                    </a:p>
                  </a:txBody>
                  <a:tcPr marT="45715" marB="457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800" dirty="0"/>
                    </a:p>
                  </a:txBody>
                  <a:tcPr marT="45715" marB="457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marT="45715" marB="457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marT="45715" marB="457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marT="45715" marB="457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sp>
        <p:nvSpPr>
          <p:cNvPr id="23576" name="Rectangle 3"/>
          <p:cNvSpPr>
            <a:spLocks noChangeArrowheads="1"/>
          </p:cNvSpPr>
          <p:nvPr/>
        </p:nvSpPr>
        <p:spPr bwMode="auto">
          <a:xfrm>
            <a:off x="381000" y="1563986"/>
            <a:ext cx="8305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rgbClr val="7030A0"/>
                </a:solidFill>
                <a:latin typeface="Arial" charset="0"/>
                <a:cs typeface="Arial" charset="0"/>
              </a:defRPr>
            </a:lvl1pPr>
            <a:lvl2pPr marL="742950" indent="-285750" eaLnBrk="0" hangingPunct="0">
              <a:spcBef>
                <a:spcPct val="20000"/>
              </a:spcBef>
              <a:buFont typeface="Arial" charset="0"/>
              <a:buChar char="–"/>
              <a:defRPr sz="2800">
                <a:solidFill>
                  <a:srgbClr val="7030A0"/>
                </a:solidFill>
                <a:latin typeface="Arial" charset="0"/>
                <a:cs typeface="Arial" charset="0"/>
              </a:defRPr>
            </a:lvl2pPr>
            <a:lvl3pPr marL="1143000" indent="-228600" eaLnBrk="0" hangingPunct="0">
              <a:spcBef>
                <a:spcPct val="20000"/>
              </a:spcBef>
              <a:buFont typeface="Arial" charset="0"/>
              <a:buChar char="•"/>
              <a:defRPr sz="2400">
                <a:solidFill>
                  <a:srgbClr val="7030A0"/>
                </a:solidFill>
                <a:latin typeface="Arial" charset="0"/>
                <a:cs typeface="Arial" charset="0"/>
              </a:defRPr>
            </a:lvl3pPr>
            <a:lvl4pPr marL="1600200" indent="-228600" eaLnBrk="0" hangingPunct="0">
              <a:spcBef>
                <a:spcPct val="20000"/>
              </a:spcBef>
              <a:buFont typeface="Arial" charset="0"/>
              <a:buChar char="–"/>
              <a:defRPr sz="2000">
                <a:solidFill>
                  <a:srgbClr val="7030A0"/>
                </a:solidFill>
                <a:latin typeface="Arial" charset="0"/>
                <a:cs typeface="Arial" charset="0"/>
              </a:defRPr>
            </a:lvl4pPr>
            <a:lvl5pPr marL="2057400" indent="-228600" eaLnBrk="0" hangingPunct="0">
              <a:spcBef>
                <a:spcPct val="20000"/>
              </a:spcBef>
              <a:buFont typeface="Arial" charset="0"/>
              <a:buChar char="»"/>
              <a:defRPr sz="2000">
                <a:solidFill>
                  <a:srgbClr val="7030A0"/>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rgbClr val="7030A0"/>
                </a:solidFill>
                <a:latin typeface="Arial" charset="0"/>
                <a:cs typeface="Arial" charset="0"/>
              </a:defRPr>
            </a:lvl9pPr>
          </a:lstStyle>
          <a:p>
            <a:pPr algn="ctr" eaLnBrk="1" hangingPunct="1">
              <a:spcBef>
                <a:spcPct val="0"/>
              </a:spcBef>
              <a:buFontTx/>
              <a:buNone/>
            </a:pPr>
            <a:r>
              <a:rPr lang="en-US" altLang="en-US" sz="3600" dirty="0">
                <a:solidFill>
                  <a:schemeClr val="tx1"/>
                </a:solidFill>
              </a:rPr>
              <a:t>Think of achieving outcomes in stages</a:t>
            </a:r>
          </a:p>
        </p:txBody>
      </p:sp>
      <p:sp>
        <p:nvSpPr>
          <p:cNvPr id="4" name="Title 1"/>
          <p:cNvSpPr txBox="1">
            <a:spLocks/>
          </p:cNvSpPr>
          <p:nvPr/>
        </p:nvSpPr>
        <p:spPr>
          <a:xfrm>
            <a:off x="0" y="-27161"/>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Logic models</a:t>
            </a:r>
            <a:endParaRPr lang="en-US" sz="4400" dirty="0">
              <a:latin typeface="Calibri" panose="020F0502020204030204" pitchFamily="34" charset="0"/>
            </a:endParaRPr>
          </a:p>
        </p:txBody>
      </p:sp>
    </p:spTree>
    <p:extLst>
      <p:ext uri="{BB962C8B-B14F-4D97-AF65-F5344CB8AC3E}">
        <p14:creationId xmlns:p14="http://schemas.microsoft.com/office/powerpoint/2010/main" val="26854859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800" dirty="0" smtClean="0"/>
              <a:t>7 Key Questions</a:t>
            </a:r>
            <a:endParaRPr lang="en-US" sz="4800" dirty="0">
              <a:latin typeface="Calibri" panose="020F0502020204030204" pitchFamily="34" charset="0"/>
            </a:endParaRPr>
          </a:p>
        </p:txBody>
      </p:sp>
      <p:pic>
        <p:nvPicPr>
          <p:cNvPr id="6" name="Picture 2" descr="Birthday Party Logic Model"/>
          <p:cNvPicPr>
            <a:picLocks noGrp="1" noChangeAspect="1" noChangeArrowheads="1"/>
          </p:cNvPicPr>
          <p:nvPr>
            <p:ph sz="half" idx="1"/>
          </p:nvPr>
        </p:nvPicPr>
        <p:blipFill>
          <a:blip r:embed="rId3" cstate="email">
            <a:extLst>
              <a:ext uri="{28A0092B-C50C-407E-A947-70E740481C1C}">
                <a14:useLocalDpi xmlns:a14="http://schemas.microsoft.com/office/drawing/2010/main" val="0"/>
              </a:ext>
            </a:extLst>
          </a:blip>
          <a:srcRect/>
          <a:stretch>
            <a:fillRect/>
          </a:stretch>
        </p:blipFill>
        <p:spPr bwMode="auto">
          <a:xfrm>
            <a:off x="-53340" y="0"/>
            <a:ext cx="9144000" cy="6035040"/>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1"/>
          <p:cNvSpPr>
            <a:spLocks noGrp="1"/>
          </p:cNvSpPr>
          <p:nvPr>
            <p:ph sz="half" idx="4294967295"/>
          </p:nvPr>
        </p:nvSpPr>
        <p:spPr>
          <a:xfrm>
            <a:off x="1" y="6193364"/>
            <a:ext cx="4381500" cy="282117"/>
          </a:xfrm>
          <a:prstGeom prst="rect">
            <a:avLst/>
          </a:prstGeom>
        </p:spPr>
        <p:txBody>
          <a:bodyPr>
            <a:normAutofit fontScale="25000" lnSpcReduction="20000"/>
          </a:bodyPr>
          <a:lstStyle/>
          <a:p>
            <a:pPr algn="ctr"/>
            <a:r>
              <a:rPr lang="en-US" sz="5600" b="0" dirty="0">
                <a:hlinkClick r:id="rId4"/>
              </a:rPr>
              <a:t>https://nnlm.gov/evaluation/blog/2016/02/04/logic-model-for-a-birthday-party</a:t>
            </a:r>
            <a:r>
              <a:rPr lang="en-US" sz="5600" b="0" dirty="0" smtClean="0">
                <a:hlinkClick r:id="rId4"/>
              </a:rPr>
              <a:t>/</a:t>
            </a:r>
            <a:r>
              <a:rPr lang="en-US" sz="5600" b="0" dirty="0" smtClean="0"/>
              <a:t> </a:t>
            </a:r>
            <a:endParaRPr lang="en-US" sz="1200" b="1" dirty="0"/>
          </a:p>
        </p:txBody>
      </p:sp>
    </p:spTree>
    <p:extLst>
      <p:ext uri="{BB962C8B-B14F-4D97-AF65-F5344CB8AC3E}">
        <p14:creationId xmlns:p14="http://schemas.microsoft.com/office/powerpoint/2010/main" val="33972458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1402" y="1376738"/>
            <a:ext cx="8332012" cy="4941870"/>
          </a:xfrm>
        </p:spPr>
        <p:txBody>
          <a:bodyPr>
            <a:normAutofit/>
          </a:bodyPr>
          <a:lstStyle/>
          <a:p>
            <a:r>
              <a:rPr lang="en-US" sz="2400" b="0" dirty="0"/>
              <a:t>Key stakeholders for </a:t>
            </a:r>
            <a:r>
              <a:rPr lang="en-US" sz="2400" b="0" dirty="0" smtClean="0"/>
              <a:t>outreach programs </a:t>
            </a:r>
            <a:r>
              <a:rPr lang="en-US" sz="2400" b="0" dirty="0"/>
              <a:t>fall into three major groups: </a:t>
            </a:r>
          </a:p>
          <a:p>
            <a:pPr marL="342900" indent="-342900">
              <a:buClr>
                <a:srgbClr val="800000"/>
              </a:buClr>
              <a:buFont typeface="Wingdings" panose="05000000000000000000" pitchFamily="2" charset="2"/>
              <a:buChar char="q"/>
            </a:pPr>
            <a:r>
              <a:rPr lang="en-US" sz="2400" b="0" dirty="0" smtClean="0"/>
              <a:t>Those </a:t>
            </a:r>
            <a:r>
              <a:rPr lang="en-US" sz="2400" b="0" dirty="0"/>
              <a:t>involved in </a:t>
            </a:r>
            <a:r>
              <a:rPr lang="en-US" sz="2400" b="0" i="1" dirty="0"/>
              <a:t>program operations</a:t>
            </a:r>
            <a:r>
              <a:rPr lang="en-US" sz="2400" b="0" dirty="0"/>
              <a:t>: Management, program staff, partners, funding agencies, and coalition members. </a:t>
            </a:r>
          </a:p>
          <a:p>
            <a:pPr marL="342900" indent="-342900">
              <a:buClr>
                <a:srgbClr val="800000"/>
              </a:buClr>
              <a:buFont typeface="Wingdings" panose="05000000000000000000" pitchFamily="2" charset="2"/>
              <a:buChar char="q"/>
            </a:pPr>
            <a:r>
              <a:rPr lang="en-US" sz="2400" b="0" dirty="0" smtClean="0"/>
              <a:t>Those </a:t>
            </a:r>
            <a:r>
              <a:rPr lang="en-US" sz="2400" b="0" i="1" dirty="0"/>
              <a:t>served or affected </a:t>
            </a:r>
            <a:r>
              <a:rPr lang="en-US" sz="2400" b="0" dirty="0"/>
              <a:t>by the program: </a:t>
            </a:r>
            <a:r>
              <a:rPr lang="en-US" sz="2400" b="0" dirty="0" smtClean="0"/>
              <a:t>Community members, advocacy </a:t>
            </a:r>
            <a:r>
              <a:rPr lang="en-US" sz="2400" b="0" dirty="0"/>
              <a:t>groups, </a:t>
            </a:r>
            <a:r>
              <a:rPr lang="en-US" sz="2400" b="0" dirty="0" smtClean="0"/>
              <a:t>and </a:t>
            </a:r>
            <a:r>
              <a:rPr lang="en-US" sz="2400" b="0" dirty="0"/>
              <a:t>elected officials. </a:t>
            </a:r>
          </a:p>
          <a:p>
            <a:pPr marL="342900" indent="-342900">
              <a:buClr>
                <a:srgbClr val="800000"/>
              </a:buClr>
              <a:buFont typeface="Wingdings" panose="05000000000000000000" pitchFamily="2" charset="2"/>
              <a:buChar char="q"/>
            </a:pPr>
            <a:r>
              <a:rPr lang="en-US" sz="2400" b="0" dirty="0" smtClean="0"/>
              <a:t>Those </a:t>
            </a:r>
            <a:r>
              <a:rPr lang="en-US" sz="2400" b="0" dirty="0"/>
              <a:t>who are intended </a:t>
            </a:r>
            <a:r>
              <a:rPr lang="en-US" sz="2400" b="0" i="1" dirty="0"/>
              <a:t>users </a:t>
            </a:r>
            <a:r>
              <a:rPr lang="en-US" sz="2400" b="0" dirty="0"/>
              <a:t>of the evaluation findings: Persons in a position to make decisions about the program, such as partners, funding agencies, coalition members, and the general public or taxpayers. </a:t>
            </a:r>
          </a:p>
          <a:p>
            <a:endParaRPr lang="en-US" dirty="0"/>
          </a:p>
        </p:txBody>
      </p:sp>
      <p:sp>
        <p:nvSpPr>
          <p:cNvPr id="5"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Stakeholders</a:t>
            </a:r>
            <a:endParaRPr lang="en-US" sz="4400" dirty="0">
              <a:latin typeface="Calibri" panose="020F0502020204030204" pitchFamily="34" charset="0"/>
            </a:endParaRPr>
          </a:p>
        </p:txBody>
      </p:sp>
    </p:spTree>
    <p:extLst>
      <p:ext uri="{BB962C8B-B14F-4D97-AF65-F5344CB8AC3E}">
        <p14:creationId xmlns:p14="http://schemas.microsoft.com/office/powerpoint/2010/main" val="266448724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funding</a:t>
            </a:r>
            <a:endParaRPr lang="en-US" sz="4400" dirty="0">
              <a:latin typeface="Calibri" panose="020F0502020204030204" pitchFamily="34" charset="0"/>
            </a:endParaRPr>
          </a:p>
        </p:txBody>
      </p:sp>
      <p:pic>
        <p:nvPicPr>
          <p:cNvPr id="2052" name="Picture 4" descr="C:\Users\chewx002\AppData\Local\Microsoft\Windows\Temporary Internet Files\Content.IE5\GI688UW5\Money_Cash[1].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3774"/>
          <a:stretch/>
        </p:blipFill>
        <p:spPr bwMode="auto">
          <a:xfrm>
            <a:off x="0" y="1007706"/>
            <a:ext cx="9144000" cy="5850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33005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19150"/>
            <a:ext cx="7772400" cy="4842662"/>
          </a:xfrm>
        </p:spPr>
        <p:txBody>
          <a:bodyPr>
            <a:normAutofit/>
          </a:bodyPr>
          <a:lstStyle/>
          <a:p>
            <a:r>
              <a:rPr lang="en-US" b="0" dirty="0" smtClean="0"/>
              <a:t>Institute for Museum and Library Services</a:t>
            </a:r>
          </a:p>
          <a:p>
            <a:pPr marL="342900" indent="-342900">
              <a:buFont typeface="Arial" panose="020B0604020202020204" pitchFamily="34" charset="0"/>
              <a:buChar char="•"/>
            </a:pPr>
            <a:r>
              <a:rPr lang="en-US" b="0" dirty="0">
                <a:hlinkClick r:id="rId3"/>
              </a:rPr>
              <a:t>https://</a:t>
            </a:r>
            <a:r>
              <a:rPr lang="en-US" b="0" dirty="0" smtClean="0">
                <a:hlinkClick r:id="rId3"/>
              </a:rPr>
              <a:t>www.imls.gov/grants/apply-grant/available-grants</a:t>
            </a:r>
            <a:endParaRPr lang="en-US" b="0" dirty="0" smtClean="0"/>
          </a:p>
          <a:p>
            <a:r>
              <a:rPr lang="en-US" b="0" dirty="0" smtClean="0"/>
              <a:t>Minnesota Grantwatch: Literacy Grants</a:t>
            </a:r>
          </a:p>
          <a:p>
            <a:pPr marL="342900" indent="-342900">
              <a:buFont typeface="Arial" panose="020B0604020202020204" pitchFamily="34" charset="0"/>
              <a:buChar char="•"/>
            </a:pPr>
            <a:r>
              <a:rPr lang="en-US" b="0" dirty="0">
                <a:hlinkClick r:id="rId4"/>
              </a:rPr>
              <a:t>https://</a:t>
            </a:r>
            <a:r>
              <a:rPr lang="en-US" b="0" dirty="0" smtClean="0">
                <a:hlinkClick r:id="rId4"/>
              </a:rPr>
              <a:t>minnesota.grantwatch.com/cat/22/literacy-grants.html</a:t>
            </a:r>
            <a:endParaRPr lang="en-US" b="0" dirty="0" smtClean="0"/>
          </a:p>
          <a:p>
            <a:r>
              <a:rPr lang="en-US" b="0" dirty="0" smtClean="0"/>
              <a:t>Legacy Minnesota</a:t>
            </a:r>
          </a:p>
          <a:p>
            <a:pPr marL="342900" indent="-342900">
              <a:buFont typeface="Arial" panose="020B0604020202020204" pitchFamily="34" charset="0"/>
              <a:buChar char="•"/>
            </a:pPr>
            <a:r>
              <a:rPr lang="en-US" b="0" dirty="0">
                <a:hlinkClick r:id="rId5"/>
              </a:rPr>
              <a:t>https://</a:t>
            </a:r>
            <a:r>
              <a:rPr lang="en-US" b="0" dirty="0" smtClean="0">
                <a:hlinkClick r:id="rId5"/>
              </a:rPr>
              <a:t>www.legacy.mn.gov/opportunities-funding</a:t>
            </a:r>
            <a:endParaRPr lang="en-US" b="0" dirty="0" smtClean="0"/>
          </a:p>
          <a:p>
            <a:r>
              <a:rPr lang="en-US" b="0" dirty="0" smtClean="0"/>
              <a:t>Greater Midwest Region National Network of Libraries of Medicine</a:t>
            </a:r>
          </a:p>
          <a:p>
            <a:pPr marL="342900" indent="-342900">
              <a:buFont typeface="Arial" panose="020B0604020202020204" pitchFamily="34" charset="0"/>
              <a:buChar char="•"/>
            </a:pPr>
            <a:r>
              <a:rPr lang="en-US" b="0" dirty="0">
                <a:hlinkClick r:id="rId6"/>
              </a:rPr>
              <a:t>https://</a:t>
            </a:r>
            <a:r>
              <a:rPr lang="en-US" b="0" dirty="0" smtClean="0">
                <a:hlinkClick r:id="rId6"/>
              </a:rPr>
              <a:t>nnlm.gov/gmr/funding</a:t>
            </a:r>
            <a:r>
              <a:rPr lang="en-US" b="0" dirty="0" smtClean="0"/>
              <a:t> </a:t>
            </a:r>
          </a:p>
          <a:p>
            <a:endParaRPr lang="en-US" dirty="0" smtClean="0"/>
          </a:p>
          <a:p>
            <a:endParaRPr lang="en-US" dirty="0"/>
          </a:p>
        </p:txBody>
      </p:sp>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Funding Opportunities</a:t>
            </a:r>
            <a:endParaRPr lang="en-US" sz="4400" dirty="0">
              <a:latin typeface="Calibri" panose="020F0502020204030204" pitchFamily="34" charset="0"/>
            </a:endParaRPr>
          </a:p>
        </p:txBody>
      </p:sp>
    </p:spTree>
    <p:extLst>
      <p:ext uri="{BB962C8B-B14F-4D97-AF65-F5344CB8AC3E}">
        <p14:creationId xmlns:p14="http://schemas.microsoft.com/office/powerpoint/2010/main" val="192490565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022080" cy="4571058"/>
          </a:xfrm>
          <a:prstGeom prst="rect">
            <a:avLst/>
          </a:prstGeom>
          <a:solidFill>
            <a:srgbClr val="8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2"/>
          <p:cNvSpPr txBox="1">
            <a:spLocks/>
          </p:cNvSpPr>
          <p:nvPr/>
        </p:nvSpPr>
        <p:spPr>
          <a:xfrm>
            <a:off x="2979929" y="1881713"/>
            <a:ext cx="5948314" cy="2536176"/>
          </a:xfrm>
          <a:prstGeom prst="rect">
            <a:avLst/>
          </a:prstGeom>
        </p:spPr>
        <p:txBody>
          <a:bodyPr vert="horz" lIns="91440" tIns="45720" rIns="91440" bIns="45720" rtlCol="0" anchor="t">
            <a:normAutofit/>
          </a:bodyPr>
          <a:lstStyle>
            <a:lvl1pPr algn="l" defTabSz="914400" rtl="0" eaLnBrk="1" latinLnBrk="0" hangingPunct="1">
              <a:spcBef>
                <a:spcPct val="0"/>
              </a:spcBef>
              <a:buNone/>
              <a:defRPr sz="3200" kern="1200" cap="all" spc="-60" baseline="0">
                <a:solidFill>
                  <a:schemeClr val="tx2"/>
                </a:solidFill>
                <a:latin typeface="+mj-lt"/>
                <a:ea typeface="+mj-ea"/>
                <a:cs typeface="+mj-cs"/>
              </a:defRPr>
            </a:lvl1pPr>
          </a:lstStyle>
          <a:p>
            <a:r>
              <a:rPr lang="en-US" altLang="en-US" sz="5400" cap="none" spc="600" dirty="0" smtClean="0">
                <a:solidFill>
                  <a:srgbClr val="EEECE1"/>
                </a:solidFill>
                <a:ea typeface="Verdana" pitchFamily="34" charset="0"/>
                <a:cs typeface="Verdana" pitchFamily="34" charset="0"/>
              </a:rPr>
              <a:t>PROGRAMMING  RESOURCES</a:t>
            </a:r>
            <a:endParaRPr lang="en-US" altLang="en-US" sz="5400" cap="none" dirty="0" smtClean="0">
              <a:solidFill>
                <a:schemeClr val="bg1"/>
              </a:solidFill>
            </a:endParaRPr>
          </a:p>
        </p:txBody>
      </p:sp>
    </p:spTree>
    <p:extLst>
      <p:ext uri="{BB962C8B-B14F-4D97-AF65-F5344CB8AC3E}">
        <p14:creationId xmlns:p14="http://schemas.microsoft.com/office/powerpoint/2010/main" val="18665486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037320" cy="1181259"/>
          </a:xfrm>
          <a:solidFill>
            <a:srgbClr val="FFC000"/>
          </a:solidFill>
        </p:spPr>
        <p:txBody>
          <a:bodyPr anchor="ctr">
            <a:normAutofit/>
          </a:bodyPr>
          <a:lstStyle/>
          <a:p>
            <a:pPr algn="ctr"/>
            <a:r>
              <a:rPr lang="en-US" sz="4400" dirty="0" smtClean="0"/>
              <a:t>What is “Outreach”?</a:t>
            </a:r>
            <a:endParaRPr lang="en-US" sz="4400" dirty="0"/>
          </a:p>
        </p:txBody>
      </p:sp>
      <p:sp>
        <p:nvSpPr>
          <p:cNvPr id="3" name="Content Placeholder 2"/>
          <p:cNvSpPr>
            <a:spLocks noGrp="1"/>
          </p:cNvSpPr>
          <p:nvPr>
            <p:ph idx="1"/>
          </p:nvPr>
        </p:nvSpPr>
        <p:spPr>
          <a:xfrm>
            <a:off x="457200" y="1353312"/>
            <a:ext cx="7772400" cy="4732934"/>
          </a:xfrm>
        </p:spPr>
        <p:txBody>
          <a:bodyPr>
            <a:normAutofit fontScale="92500" lnSpcReduction="10000"/>
          </a:bodyPr>
          <a:lstStyle/>
          <a:p>
            <a:r>
              <a:rPr lang="en-US" dirty="0"/>
              <a:t>out·reach</a:t>
            </a:r>
          </a:p>
          <a:p>
            <a:r>
              <a:rPr lang="en-US" i="1" dirty="0"/>
              <a:t>noun</a:t>
            </a:r>
            <a:endParaRPr lang="en-US" dirty="0"/>
          </a:p>
          <a:p>
            <a:r>
              <a:rPr lang="en-US" dirty="0"/>
              <a:t>noun: outreach</a:t>
            </a:r>
          </a:p>
          <a:p>
            <a:r>
              <a:rPr lang="en-US" dirty="0" smtClean="0"/>
              <a:t>1</a:t>
            </a:r>
            <a:r>
              <a:rPr lang="en-US" dirty="0"/>
              <a:t>. </a:t>
            </a:r>
            <a:r>
              <a:rPr lang="en-US" dirty="0" smtClean="0"/>
              <a:t>the </a:t>
            </a:r>
            <a:r>
              <a:rPr lang="en-US" dirty="0"/>
              <a:t>extent or length of reaching out.</a:t>
            </a:r>
          </a:p>
          <a:p>
            <a:pPr marL="342900" indent="-342900">
              <a:buFont typeface="Arial" panose="020B0604020202020204" pitchFamily="34" charset="0"/>
              <a:buChar char="•"/>
            </a:pPr>
            <a:r>
              <a:rPr lang="en-US" dirty="0"/>
              <a:t>an organization's involvement with or activity in the community, especially in the context of social welfare</a:t>
            </a:r>
            <a:r>
              <a:rPr lang="en-US" dirty="0" smtClean="0"/>
              <a:t>.</a:t>
            </a:r>
          </a:p>
          <a:p>
            <a:pPr marL="800100" lvl="1" indent="-342900"/>
            <a:r>
              <a:rPr lang="en-US" dirty="0" smtClean="0"/>
              <a:t>"</a:t>
            </a:r>
            <a:r>
              <a:rPr lang="en-US" dirty="0"/>
              <a:t>her goal is to increase educational outreach"</a:t>
            </a:r>
          </a:p>
          <a:p>
            <a:r>
              <a:rPr lang="en-US" i="1" dirty="0"/>
              <a:t>verb</a:t>
            </a:r>
            <a:endParaRPr lang="en-US" dirty="0"/>
          </a:p>
          <a:p>
            <a:r>
              <a:rPr lang="en-US" dirty="0"/>
              <a:t>verb: outreach; 3rd person present: outreaches; past tense: outreached; past participle: outreached; gerund or present participle: outreaching</a:t>
            </a:r>
          </a:p>
          <a:p>
            <a:r>
              <a:rPr lang="en-US" dirty="0" smtClean="0"/>
              <a:t>1</a:t>
            </a:r>
            <a:r>
              <a:rPr lang="en-US" dirty="0"/>
              <a:t>. </a:t>
            </a:r>
            <a:r>
              <a:rPr lang="en-US" dirty="0" smtClean="0"/>
              <a:t>reach </a:t>
            </a:r>
            <a:r>
              <a:rPr lang="en-US" dirty="0"/>
              <a:t>further than.</a:t>
            </a:r>
          </a:p>
          <a:p>
            <a:endParaRPr lang="en-US" dirty="0"/>
          </a:p>
        </p:txBody>
      </p:sp>
    </p:spTree>
    <p:extLst>
      <p:ext uri="{BB962C8B-B14F-4D97-AF65-F5344CB8AC3E}">
        <p14:creationId xmlns:p14="http://schemas.microsoft.com/office/powerpoint/2010/main" val="130676446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800" dirty="0" smtClean="0"/>
              <a:t>Programming resources</a:t>
            </a:r>
            <a:endParaRPr lang="en-US" sz="4800" dirty="0">
              <a:latin typeface="Calibri" panose="020F0502020204030204" pitchFamily="34" charset="0"/>
            </a:endParaRPr>
          </a:p>
        </p:txBody>
      </p:sp>
      <p:sp>
        <p:nvSpPr>
          <p:cNvPr id="2" name="Content Placeholder 1"/>
          <p:cNvSpPr>
            <a:spLocks noGrp="1"/>
          </p:cNvSpPr>
          <p:nvPr>
            <p:ph idx="1"/>
          </p:nvPr>
        </p:nvSpPr>
        <p:spPr>
          <a:xfrm>
            <a:off x="187779" y="1273904"/>
            <a:ext cx="8462925" cy="5077326"/>
          </a:xfrm>
        </p:spPr>
        <p:txBody>
          <a:bodyPr>
            <a:normAutofit/>
          </a:bodyPr>
          <a:lstStyle/>
          <a:p>
            <a:pPr marL="342900" indent="-342900">
              <a:buClr>
                <a:srgbClr val="800000"/>
              </a:buClr>
              <a:buFont typeface="Wingdings" panose="05000000000000000000" pitchFamily="2" charset="2"/>
              <a:buChar char="Ø"/>
            </a:pPr>
            <a:r>
              <a:rPr lang="en-US" sz="2600" b="0" dirty="0"/>
              <a:t>Programming Librarian (ALA) </a:t>
            </a:r>
            <a:r>
              <a:rPr lang="en-US" sz="2600" b="0" dirty="0">
                <a:hlinkClick r:id="rId3"/>
              </a:rPr>
              <a:t>http://www.programminglibrarian.org/</a:t>
            </a:r>
            <a:r>
              <a:rPr lang="en-US" sz="2600" b="0" dirty="0"/>
              <a:t> </a:t>
            </a:r>
            <a:endParaRPr lang="en-US" sz="2600" b="0" dirty="0" smtClean="0"/>
          </a:p>
          <a:p>
            <a:pPr marL="342900" indent="-342900">
              <a:buClr>
                <a:srgbClr val="800000"/>
              </a:buClr>
              <a:buFont typeface="Wingdings" panose="05000000000000000000" pitchFamily="2" charset="2"/>
              <a:buChar char="Ø"/>
            </a:pPr>
            <a:r>
              <a:rPr lang="en-US" sz="2600" b="0" dirty="0"/>
              <a:t>Public Library Association: Community Engagement &amp; </a:t>
            </a:r>
            <a:r>
              <a:rPr lang="en-US" sz="2600" b="0" dirty="0" smtClean="0"/>
              <a:t>Outreach  </a:t>
            </a:r>
            <a:r>
              <a:rPr lang="en-US" sz="2600" b="0" dirty="0">
                <a:hlinkClick r:id="rId4"/>
              </a:rPr>
              <a:t>http://</a:t>
            </a:r>
            <a:r>
              <a:rPr lang="en-US" sz="2600" b="0" dirty="0" smtClean="0">
                <a:hlinkClick r:id="rId4"/>
              </a:rPr>
              <a:t>www.ala.org/pla/resources/tools/community-engagement-outreach</a:t>
            </a:r>
            <a:r>
              <a:rPr lang="en-US" sz="2600" b="0" dirty="0" smtClean="0"/>
              <a:t> </a:t>
            </a:r>
          </a:p>
          <a:p>
            <a:pPr marL="800100" lvl="1" indent="-342900">
              <a:buClr>
                <a:srgbClr val="800000"/>
              </a:buClr>
              <a:buFont typeface="Wingdings" panose="05000000000000000000" pitchFamily="2" charset="2"/>
              <a:buChar char="Ø"/>
            </a:pPr>
            <a:r>
              <a:rPr lang="en-US" sz="2600" dirty="0" smtClean="0"/>
              <a:t>Public Libraries Online </a:t>
            </a:r>
            <a:r>
              <a:rPr lang="en-US" sz="2600" dirty="0">
                <a:hlinkClick r:id="rId5"/>
              </a:rPr>
              <a:t>http://publiclibrariesonline.org/tag/library-outreach</a:t>
            </a:r>
            <a:r>
              <a:rPr lang="en-US" sz="2600" dirty="0" smtClean="0">
                <a:hlinkClick r:id="rId5"/>
              </a:rPr>
              <a:t>/</a:t>
            </a:r>
            <a:r>
              <a:rPr lang="en-US" sz="2600" dirty="0" smtClean="0"/>
              <a:t> </a:t>
            </a:r>
            <a:endParaRPr lang="en-US" sz="2600" b="0" dirty="0" smtClean="0"/>
          </a:p>
          <a:p>
            <a:pPr marL="342900" indent="-342900">
              <a:buClr>
                <a:srgbClr val="800000"/>
              </a:buClr>
              <a:buFont typeface="Wingdings" panose="05000000000000000000" pitchFamily="2" charset="2"/>
              <a:buChar char="Ø"/>
            </a:pPr>
            <a:r>
              <a:rPr lang="en-US" sz="2600" b="0" dirty="0"/>
              <a:t>Demco Ideas &amp; Inspirations: Library Outreach </a:t>
            </a:r>
            <a:r>
              <a:rPr lang="en-US" sz="2600" b="0" u="sng" dirty="0">
                <a:hlinkClick r:id="rId6"/>
              </a:rPr>
              <a:t>https://ideas.demco.com/tag/library-outreach/</a:t>
            </a:r>
            <a:r>
              <a:rPr lang="en-US" sz="2600" b="0" dirty="0"/>
              <a:t> </a:t>
            </a:r>
          </a:p>
          <a:p>
            <a:pPr marL="342900" indent="-342900">
              <a:buFont typeface="Wingdings" panose="05000000000000000000" pitchFamily="2" charset="2"/>
              <a:buChar char="Ø"/>
            </a:pPr>
            <a:endParaRPr lang="en-US" sz="2600" b="0" dirty="0"/>
          </a:p>
          <a:p>
            <a:pPr marL="342900" indent="-342900">
              <a:buFont typeface="Wingdings" panose="05000000000000000000" pitchFamily="2" charset="2"/>
              <a:buChar char="Ø"/>
            </a:pPr>
            <a:endParaRPr lang="en-US" sz="2400" b="0" dirty="0"/>
          </a:p>
          <a:p>
            <a:pPr marL="342900" indent="-342900">
              <a:buFont typeface="Wingdings" panose="05000000000000000000" pitchFamily="2" charset="2"/>
              <a:buChar char="Ø"/>
            </a:pPr>
            <a:endParaRPr lang="en-US" sz="2400" b="0" dirty="0"/>
          </a:p>
          <a:p>
            <a:endParaRPr lang="en-US" dirty="0"/>
          </a:p>
        </p:txBody>
      </p:sp>
    </p:spTree>
    <p:extLst>
      <p:ext uri="{BB962C8B-B14F-4D97-AF65-F5344CB8AC3E}">
        <p14:creationId xmlns:p14="http://schemas.microsoft.com/office/powerpoint/2010/main" val="287654003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022080" cy="4571058"/>
          </a:xfrm>
          <a:prstGeom prst="rect">
            <a:avLst/>
          </a:prstGeom>
          <a:solidFill>
            <a:srgbClr val="8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2"/>
          <p:cNvSpPr txBox="1">
            <a:spLocks/>
          </p:cNvSpPr>
          <p:nvPr/>
        </p:nvSpPr>
        <p:spPr>
          <a:xfrm>
            <a:off x="2837881" y="1809793"/>
            <a:ext cx="6523246" cy="4064627"/>
          </a:xfrm>
          <a:prstGeom prst="rect">
            <a:avLst/>
          </a:prstGeom>
        </p:spPr>
        <p:txBody>
          <a:bodyPr vert="horz" lIns="91440" tIns="45720" rIns="91440" bIns="45720" rtlCol="0" anchor="t">
            <a:normAutofit/>
          </a:bodyPr>
          <a:lstStyle>
            <a:lvl1pPr algn="l" defTabSz="914400" rtl="0" eaLnBrk="1" latinLnBrk="0" hangingPunct="1">
              <a:spcBef>
                <a:spcPct val="0"/>
              </a:spcBef>
              <a:buNone/>
              <a:defRPr sz="3200" kern="1200" cap="all" spc="-60" baseline="0">
                <a:solidFill>
                  <a:schemeClr val="tx2"/>
                </a:solidFill>
                <a:latin typeface="+mj-lt"/>
                <a:ea typeface="+mj-ea"/>
                <a:cs typeface="+mj-cs"/>
              </a:defRPr>
            </a:lvl1pPr>
          </a:lstStyle>
          <a:p>
            <a:r>
              <a:rPr lang="en-US" altLang="en-US" sz="5400" cap="none" spc="600" dirty="0" smtClean="0">
                <a:solidFill>
                  <a:srgbClr val="EEECE1"/>
                </a:solidFill>
                <a:latin typeface="Franklin Gothic Medium" panose="020B0603020102020204" pitchFamily="34" charset="0"/>
                <a:ea typeface="Verdana" pitchFamily="34" charset="0"/>
                <a:cs typeface="Verdana" pitchFamily="34" charset="0"/>
              </a:rPr>
              <a:t>PROGRAM</a:t>
            </a:r>
          </a:p>
          <a:p>
            <a:r>
              <a:rPr lang="en-US" altLang="en-US" sz="5400" cap="none" spc="600" dirty="0" smtClean="0">
                <a:solidFill>
                  <a:srgbClr val="EEECE1"/>
                </a:solidFill>
                <a:latin typeface="Franklin Gothic Medium" panose="020B0603020102020204" pitchFamily="34" charset="0"/>
                <a:ea typeface="Verdana" pitchFamily="34" charset="0"/>
              </a:rPr>
              <a:t>IDEAS / EXAMPLES</a:t>
            </a:r>
            <a:endParaRPr lang="en-US" altLang="en-US" sz="5400" cap="none" dirty="0" smtClean="0">
              <a:solidFill>
                <a:schemeClr val="bg1"/>
              </a:solidFill>
              <a:latin typeface="Franklin Gothic Medium" panose="020B0603020102020204" pitchFamily="34" charset="0"/>
            </a:endParaRPr>
          </a:p>
        </p:txBody>
      </p:sp>
    </p:spTree>
    <p:extLst>
      <p:ext uri="{BB962C8B-B14F-4D97-AF65-F5344CB8AC3E}">
        <p14:creationId xmlns:p14="http://schemas.microsoft.com/office/powerpoint/2010/main" val="153811452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21869" y="1574800"/>
            <a:ext cx="8124116" cy="4525963"/>
          </a:xfrm>
        </p:spPr>
        <p:txBody>
          <a:bodyPr>
            <a:normAutofit fontScale="55000" lnSpcReduction="20000"/>
          </a:bodyPr>
          <a:lstStyle/>
          <a:p>
            <a:pPr marL="1143000" lvl="0" indent="-1143000">
              <a:buFont typeface="Wingdings" panose="05000000000000000000" pitchFamily="2" charset="2"/>
              <a:buChar char="ü"/>
            </a:pPr>
            <a:r>
              <a:rPr lang="en-US" sz="7400" b="0" dirty="0"/>
              <a:t>Services to At Home patrons</a:t>
            </a:r>
          </a:p>
          <a:p>
            <a:pPr marL="1143000" lvl="0" indent="-1143000">
              <a:buFont typeface="Wingdings" panose="05000000000000000000" pitchFamily="2" charset="2"/>
              <a:buChar char="ü"/>
            </a:pPr>
            <a:r>
              <a:rPr lang="en-US" sz="7400" b="0" dirty="0" smtClean="0"/>
              <a:t>Correctional Services</a:t>
            </a:r>
            <a:endParaRPr lang="en-US" sz="7400" b="0" dirty="0"/>
          </a:p>
          <a:p>
            <a:pPr marL="1143000" indent="-1143000">
              <a:buFont typeface="Wingdings" panose="05000000000000000000" pitchFamily="2" charset="2"/>
              <a:buChar char="ü"/>
            </a:pPr>
            <a:r>
              <a:rPr lang="en-US" sz="7400" b="0" dirty="0" smtClean="0"/>
              <a:t>Homeless </a:t>
            </a:r>
            <a:r>
              <a:rPr lang="en-US" sz="7400" b="0" dirty="0"/>
              <a:t>Services</a:t>
            </a:r>
          </a:p>
          <a:p>
            <a:pPr marL="1143000" indent="-1143000">
              <a:buFont typeface="Wingdings" panose="05000000000000000000" pitchFamily="2" charset="2"/>
              <a:buChar char="ü"/>
            </a:pPr>
            <a:r>
              <a:rPr lang="en-US" sz="7400" b="0" dirty="0" smtClean="0"/>
              <a:t>Refugee/Immigrant </a:t>
            </a:r>
            <a:r>
              <a:rPr lang="en-US" sz="7400" b="0" dirty="0"/>
              <a:t>Services</a:t>
            </a:r>
          </a:p>
          <a:p>
            <a:pPr marL="1143000" indent="-1143000">
              <a:buFont typeface="Wingdings" panose="05000000000000000000" pitchFamily="2" charset="2"/>
              <a:buChar char="ü"/>
            </a:pPr>
            <a:r>
              <a:rPr lang="en-US" sz="7400" b="0" dirty="0"/>
              <a:t>Services for Older </a:t>
            </a:r>
            <a:r>
              <a:rPr lang="en-US" sz="7400" b="0" dirty="0" smtClean="0"/>
              <a:t>Adults</a:t>
            </a:r>
          </a:p>
          <a:p>
            <a:pPr marL="1143000" indent="-1143000">
              <a:buFont typeface="Wingdings" panose="05000000000000000000" pitchFamily="2" charset="2"/>
              <a:buChar char="ü"/>
            </a:pPr>
            <a:r>
              <a:rPr lang="en-US" sz="7400" b="0" dirty="0" smtClean="0"/>
              <a:t>Services for Veterans</a:t>
            </a:r>
          </a:p>
          <a:p>
            <a:endParaRPr lang="en-US" dirty="0"/>
          </a:p>
          <a:p>
            <a:pPr marL="342900" indent="-342900">
              <a:buClr>
                <a:srgbClr val="800000"/>
              </a:buClr>
              <a:buFont typeface="Arial" panose="020B0604020202020204" pitchFamily="34" charset="0"/>
              <a:buChar char="•"/>
            </a:pPr>
            <a:endParaRPr lang="en-US" dirty="0"/>
          </a:p>
        </p:txBody>
      </p:sp>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Types of proGRAMS: Examples</a:t>
            </a:r>
            <a:endParaRPr lang="en-US" sz="4400" dirty="0">
              <a:latin typeface="Calibri" panose="020F0502020204030204" pitchFamily="34" charset="0"/>
            </a:endParaRPr>
          </a:p>
        </p:txBody>
      </p:sp>
    </p:spTree>
    <p:extLst>
      <p:ext uri="{BB962C8B-B14F-4D97-AF65-F5344CB8AC3E}">
        <p14:creationId xmlns:p14="http://schemas.microsoft.com/office/powerpoint/2010/main" val="3237858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4471" y="1408329"/>
            <a:ext cx="8758069" cy="4041341"/>
          </a:xfrm>
        </p:spPr>
        <p:txBody>
          <a:bodyPr>
            <a:noAutofit/>
          </a:bodyPr>
          <a:lstStyle/>
          <a:p>
            <a:pPr marL="342900" indent="-342900">
              <a:buClr>
                <a:srgbClr val="800000"/>
              </a:buClr>
              <a:buFont typeface="Arial" panose="020B0604020202020204" pitchFamily="34" charset="0"/>
              <a:buChar char="•"/>
            </a:pPr>
            <a:r>
              <a:rPr lang="en-US" sz="2400" b="0" dirty="0" smtClean="0"/>
              <a:t>Training:  delivering instruction</a:t>
            </a:r>
          </a:p>
          <a:p>
            <a:pPr marL="342900" indent="-342900">
              <a:buClr>
                <a:srgbClr val="800000"/>
              </a:buClr>
              <a:buFont typeface="Arial" panose="020B0604020202020204" pitchFamily="34" charset="0"/>
              <a:buChar char="•"/>
            </a:pPr>
            <a:r>
              <a:rPr lang="en-US" sz="2400" b="0" dirty="0" smtClean="0"/>
              <a:t>Consultation/research</a:t>
            </a:r>
          </a:p>
          <a:p>
            <a:pPr marL="342900" indent="-342900">
              <a:buClr>
                <a:srgbClr val="800000"/>
              </a:buClr>
              <a:buFont typeface="Arial" panose="020B0604020202020204" pitchFamily="34" charset="0"/>
              <a:buChar char="•"/>
            </a:pPr>
            <a:r>
              <a:rPr lang="en-US" sz="2400" b="0" dirty="0" smtClean="0"/>
              <a:t>Marketing:  increasing the library’s visibility</a:t>
            </a:r>
          </a:p>
          <a:p>
            <a:pPr marL="342900" indent="-342900">
              <a:buClr>
                <a:srgbClr val="800000"/>
              </a:buClr>
              <a:buFont typeface="Arial" panose="020B0604020202020204" pitchFamily="34" charset="0"/>
              <a:buChar char="•"/>
            </a:pPr>
            <a:r>
              <a:rPr lang="en-US" sz="2400" b="0" dirty="0" smtClean="0"/>
              <a:t>Technical expertise: contributing expertise to help other groups with technical projects</a:t>
            </a:r>
          </a:p>
          <a:p>
            <a:pPr marL="342900" indent="-342900">
              <a:buClr>
                <a:srgbClr val="800000"/>
              </a:buClr>
              <a:buFont typeface="Arial" panose="020B0604020202020204" pitchFamily="34" charset="0"/>
              <a:buChar char="•"/>
            </a:pPr>
            <a:r>
              <a:rPr lang="en-US" sz="2400" b="0" dirty="0" smtClean="0"/>
              <a:t>Liaison: assigning library representatives to specific departments in the home institution to facilitate services and communication between the library and respective departments</a:t>
            </a:r>
          </a:p>
          <a:p>
            <a:pPr marL="342900" indent="-342900">
              <a:buClr>
                <a:srgbClr val="800000"/>
              </a:buClr>
              <a:buFont typeface="Arial" panose="020B0604020202020204" pitchFamily="34" charset="0"/>
              <a:buChar char="•"/>
            </a:pPr>
            <a:r>
              <a:rPr lang="en-US" sz="2400" b="0" dirty="0" smtClean="0"/>
              <a:t>Web: creating a library-sponsored website for a particular purpose or audience</a:t>
            </a:r>
          </a:p>
          <a:p>
            <a:pPr marL="342900" indent="-342900">
              <a:buClr>
                <a:srgbClr val="800000"/>
              </a:buClr>
              <a:buFont typeface="Arial" panose="020B0604020202020204" pitchFamily="34" charset="0"/>
              <a:buChar char="•"/>
            </a:pPr>
            <a:r>
              <a:rPr lang="en-US" sz="2400" b="0" dirty="0" smtClean="0"/>
              <a:t>Hosting exhibits &amp; events</a:t>
            </a:r>
            <a:endParaRPr lang="en-US" sz="2400" b="0" dirty="0"/>
          </a:p>
        </p:txBody>
      </p:sp>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Types of programs: liaisons</a:t>
            </a:r>
            <a:endParaRPr lang="en-US" sz="4400" dirty="0">
              <a:latin typeface="Calibri" panose="020F0502020204030204" pitchFamily="34" charset="0"/>
            </a:endParaRPr>
          </a:p>
        </p:txBody>
      </p:sp>
    </p:spTree>
    <p:extLst>
      <p:ext uri="{BB962C8B-B14F-4D97-AF65-F5344CB8AC3E}">
        <p14:creationId xmlns:p14="http://schemas.microsoft.com/office/powerpoint/2010/main" val="3087092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323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In-House Exhibits &amp; events</a:t>
            </a:r>
            <a:endParaRPr lang="en-US" sz="4400" dirty="0">
              <a:latin typeface="Calibri" panose="020F0502020204030204" pitchFamily="34" charset="0"/>
            </a:endParaRPr>
          </a:p>
        </p:txBody>
      </p:sp>
      <p:pic>
        <p:nvPicPr>
          <p:cNvPr id="5" name="Picture 6"/>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46675"/>
          <a:stretch/>
        </p:blipFill>
        <p:spPr bwMode="auto">
          <a:xfrm>
            <a:off x="290189" y="1740151"/>
            <a:ext cx="3320517" cy="20546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t="52830"/>
          <a:stretch/>
        </p:blipFill>
        <p:spPr bwMode="auto">
          <a:xfrm>
            <a:off x="4913449" y="1837163"/>
            <a:ext cx="3910197" cy="18605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t="48643"/>
          <a:stretch/>
        </p:blipFill>
        <p:spPr bwMode="auto">
          <a:xfrm>
            <a:off x="716232" y="4175761"/>
            <a:ext cx="3802428" cy="18522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5"/>
          <p:cNvPicPr>
            <a:picLocks noChangeAspect="1" noChangeArrowheads="1"/>
          </p:cNvPicPr>
          <p:nvPr/>
        </p:nvPicPr>
        <p:blipFill rotWithShape="1">
          <a:blip r:embed="rId6" cstate="email">
            <a:extLst>
              <a:ext uri="{28A0092B-C50C-407E-A947-70E740481C1C}">
                <a14:useLocalDpi xmlns:a14="http://schemas.microsoft.com/office/drawing/2010/main" val="0"/>
              </a:ext>
            </a:extLst>
          </a:blip>
          <a:srcRect t="52216"/>
          <a:stretch/>
        </p:blipFill>
        <p:spPr bwMode="auto">
          <a:xfrm>
            <a:off x="5213326" y="3738631"/>
            <a:ext cx="3589767" cy="18134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950447" y="1277513"/>
            <a:ext cx="6019169" cy="369332"/>
          </a:xfrm>
          <a:prstGeom prst="rect">
            <a:avLst/>
          </a:prstGeom>
        </p:spPr>
        <p:txBody>
          <a:bodyPr wrap="square">
            <a:spAutoFit/>
          </a:bodyPr>
          <a:lstStyle/>
          <a:p>
            <a:r>
              <a:rPr lang="en-US" dirty="0"/>
              <a:t>Wangensteen History of Medicine Library Exhibits</a:t>
            </a:r>
          </a:p>
        </p:txBody>
      </p:sp>
      <p:sp>
        <p:nvSpPr>
          <p:cNvPr id="11" name="TextBox 10"/>
          <p:cNvSpPr txBox="1"/>
          <p:nvPr/>
        </p:nvSpPr>
        <p:spPr>
          <a:xfrm>
            <a:off x="6147553" y="1572200"/>
            <a:ext cx="2568742" cy="830997"/>
          </a:xfrm>
          <a:prstGeom prst="rect">
            <a:avLst/>
          </a:prstGeom>
          <a:noFill/>
        </p:spPr>
        <p:txBody>
          <a:bodyPr wrap="square" rtlCol="0">
            <a:spAutoFit/>
          </a:bodyPr>
          <a:lstStyle/>
          <a:p>
            <a:r>
              <a:rPr lang="en-US" sz="1200" b="1" dirty="0"/>
              <a:t>Visualizing the Body: Celebrating 500 Years of Andreas Vesalius, Renaissance Art and Medical Revolution </a:t>
            </a:r>
            <a:endParaRPr lang="en-US" sz="1200" dirty="0" smtClean="0"/>
          </a:p>
        </p:txBody>
      </p:sp>
      <p:sp>
        <p:nvSpPr>
          <p:cNvPr id="12" name="TextBox 11"/>
          <p:cNvSpPr txBox="1"/>
          <p:nvPr/>
        </p:nvSpPr>
        <p:spPr>
          <a:xfrm>
            <a:off x="944122" y="3697741"/>
            <a:ext cx="3039777" cy="461665"/>
          </a:xfrm>
          <a:prstGeom prst="rect">
            <a:avLst/>
          </a:prstGeom>
          <a:noFill/>
        </p:spPr>
        <p:txBody>
          <a:bodyPr wrap="square" rtlCol="0">
            <a:spAutoFit/>
          </a:bodyPr>
          <a:lstStyle/>
          <a:p>
            <a:r>
              <a:rPr lang="en-US" sz="1200" b="1" dirty="0"/>
              <a:t>Downton Abbey: Behind the Scenes of Health and Wellness </a:t>
            </a:r>
            <a:endParaRPr lang="en-US" sz="1200" dirty="0" smtClean="0"/>
          </a:p>
        </p:txBody>
      </p:sp>
      <p:sp>
        <p:nvSpPr>
          <p:cNvPr id="13" name="TextBox 12"/>
          <p:cNvSpPr txBox="1"/>
          <p:nvPr/>
        </p:nvSpPr>
        <p:spPr>
          <a:xfrm>
            <a:off x="1087631" y="6027003"/>
            <a:ext cx="3059630" cy="461665"/>
          </a:xfrm>
          <a:prstGeom prst="rect">
            <a:avLst/>
          </a:prstGeom>
          <a:noFill/>
        </p:spPr>
        <p:txBody>
          <a:bodyPr wrap="square" rtlCol="0">
            <a:spAutoFit/>
          </a:bodyPr>
          <a:lstStyle/>
          <a:p>
            <a:r>
              <a:rPr lang="en-US" sz="1200" b="1" dirty="0"/>
              <a:t>Bodies and Spirits: Health and the History of Fermentation and Distillation </a:t>
            </a:r>
            <a:endParaRPr lang="en-US" sz="1200" dirty="0" smtClean="0"/>
          </a:p>
        </p:txBody>
      </p:sp>
      <p:sp>
        <p:nvSpPr>
          <p:cNvPr id="14" name="TextBox 13"/>
          <p:cNvSpPr txBox="1"/>
          <p:nvPr/>
        </p:nvSpPr>
        <p:spPr>
          <a:xfrm>
            <a:off x="6395404" y="5384677"/>
            <a:ext cx="2073041" cy="646331"/>
          </a:xfrm>
          <a:prstGeom prst="rect">
            <a:avLst/>
          </a:prstGeom>
          <a:noFill/>
        </p:spPr>
        <p:txBody>
          <a:bodyPr wrap="square" rtlCol="0">
            <a:spAutoFit/>
          </a:bodyPr>
          <a:lstStyle/>
          <a:p>
            <a:r>
              <a:rPr lang="en-US" sz="1200" b="1" dirty="0" smtClean="0"/>
              <a:t>Medical </a:t>
            </a:r>
            <a:r>
              <a:rPr lang="en-US" sz="1200" b="1" dirty="0"/>
              <a:t>Exchanges: Mapping the Human Body in Japan and China </a:t>
            </a:r>
          </a:p>
        </p:txBody>
      </p:sp>
    </p:spTree>
    <p:extLst>
      <p:ext uri="{BB962C8B-B14F-4D97-AF65-F5344CB8AC3E}">
        <p14:creationId xmlns:p14="http://schemas.microsoft.com/office/powerpoint/2010/main" val="25645369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fontScale="92500" lnSpcReduction="20000"/>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800" dirty="0" smtClean="0"/>
              <a:t>Bringing people in: </a:t>
            </a:r>
          </a:p>
          <a:p>
            <a:pPr algn="ctr"/>
            <a:r>
              <a:rPr lang="en-US" sz="4800" dirty="0" smtClean="0"/>
              <a:t>Art exhibits</a:t>
            </a:r>
            <a:endParaRPr lang="en-US" sz="4800" dirty="0">
              <a:latin typeface="Calibri" panose="020F0502020204030204" pitchFamily="34" charset="0"/>
            </a:endParaRPr>
          </a:p>
        </p:txBody>
      </p:sp>
      <p:pic>
        <p:nvPicPr>
          <p:cNvPr id="4" name="Picture 8" descr="https://www.continuum.umn.edu/continuum/wp-content/uploads/2015/08/The-Phoenix-Lisa-Dahlseid-Copy.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642090" y="4170707"/>
            <a:ext cx="1979684" cy="262190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535" y="1271471"/>
            <a:ext cx="3679524" cy="9089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descr="Figures Grieving by Will Lakey. Graphite."/>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64621" y="5030519"/>
            <a:ext cx="1423307" cy="1626637"/>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19047" y="4496729"/>
            <a:ext cx="1492250" cy="52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530207" y="3643657"/>
            <a:ext cx="2203450" cy="527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0" name="Picture 8" descr="Circling Setting Su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2927479" y="4935437"/>
            <a:ext cx="2751830" cy="1834553"/>
          </a:xfrm>
          <a:prstGeom prst="rect">
            <a:avLst/>
          </a:prstGeom>
          <a:noFill/>
          <a:extLst>
            <a:ext uri="{909E8E84-426E-40DD-AFC4-6F175D3DCCD1}">
              <a14:hiddenFill xmlns:a14="http://schemas.microsoft.com/office/drawing/2010/main">
                <a:solidFill>
                  <a:srgbClr val="FFFFFF"/>
                </a:solidFill>
              </a14:hiddenFill>
            </a:ext>
          </a:extLst>
        </p:spPr>
      </p:pic>
      <p:pic>
        <p:nvPicPr>
          <p:cNvPr id="3081" name="Picture 9"/>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2927479" y="4408387"/>
            <a:ext cx="2971800" cy="527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4" name="Picture 12"/>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4696660" y="1233940"/>
            <a:ext cx="4222750" cy="527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3" name="Picture 11" descr="Good Vibrations by Ron Duffy."/>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6547065" y="1497465"/>
            <a:ext cx="2074709" cy="2071849"/>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Double Self Portrait.  Watercolor. By Emily Beron."/>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4696660" y="2113878"/>
            <a:ext cx="1431906" cy="2071623"/>
          </a:xfrm>
          <a:prstGeom prst="rect">
            <a:avLst/>
          </a:prstGeom>
          <a:noFill/>
          <a:extLst>
            <a:ext uri="{909E8E84-426E-40DD-AFC4-6F175D3DCCD1}">
              <a14:hiddenFill xmlns:a14="http://schemas.microsoft.com/office/drawing/2010/main">
                <a:solidFill>
                  <a:srgbClr val="FFFFFF"/>
                </a:solidFill>
              </a14:hiddenFill>
            </a:ext>
          </a:extLst>
        </p:spPr>
      </p:pic>
      <p:pic>
        <p:nvPicPr>
          <p:cNvPr id="3087" name="Picture 15"/>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3350460" y="2412288"/>
            <a:ext cx="1346200" cy="57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9" name="Picture 17" descr="Artwork by Sarah Schneeman. Striated (Skeletal) Muscle in Blue #1."/>
          <p:cNvPicPr>
            <a:picLocks noChangeAspect="1" noChangeArrowheads="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364621" y="2298264"/>
            <a:ext cx="2418411" cy="1905708"/>
          </a:xfrm>
          <a:prstGeom prst="rect">
            <a:avLst/>
          </a:prstGeom>
          <a:noFill/>
          <a:extLst>
            <a:ext uri="{909E8E84-426E-40DD-AFC4-6F175D3DCCD1}">
              <a14:hiddenFill xmlns:a14="http://schemas.microsoft.com/office/drawing/2010/main">
                <a:solidFill>
                  <a:srgbClr val="FFFFFF"/>
                </a:solidFill>
              </a14:hiddenFill>
            </a:ext>
          </a:extLst>
        </p:spPr>
      </p:pic>
      <p:pic>
        <p:nvPicPr>
          <p:cNvPr id="3090" name="Picture 18"/>
          <p:cNvPicPr>
            <a:picLocks noChangeAspect="1" noChangeArrowheads="1"/>
          </p:cNvPicPr>
          <p:nvPr/>
        </p:nvPicPr>
        <p:blipFill>
          <a:blip r:embed="rId15" cstate="email">
            <a:extLst>
              <a:ext uri="{28A0092B-C50C-407E-A947-70E740481C1C}">
                <a14:useLocalDpi xmlns:a14="http://schemas.microsoft.com/office/drawing/2010/main" val="0"/>
              </a:ext>
            </a:extLst>
          </a:blip>
          <a:srcRect/>
          <a:stretch>
            <a:fillRect/>
          </a:stretch>
        </p:blipFill>
        <p:spPr bwMode="auto">
          <a:xfrm>
            <a:off x="2700984" y="3429000"/>
            <a:ext cx="1593850"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6634408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Event Tabling/Exhibiting</a:t>
            </a:r>
            <a:endParaRPr lang="en-US" sz="4400" dirty="0">
              <a:latin typeface="Calibri" panose="020F0502020204030204" pitchFamily="34" charset="0"/>
            </a:endParaRPr>
          </a:p>
        </p:txBody>
      </p:sp>
      <p:pic>
        <p:nvPicPr>
          <p:cNvPr id="6" name="Picture 5" descr="H:\My Pictures\MnAcademyOfFamilyPractitioners.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024649" y="1004631"/>
            <a:ext cx="3012671" cy="225020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O:\photos\2011\StateFair2011\StateFair2011_6534.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8567" y="839563"/>
            <a:ext cx="3105339" cy="2070226"/>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8" descr="Image result for many faces of community health"/>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 name="AutoShape 10" descr="Image result for many faces of community health"/>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 name="AutoShape 14" descr="Image result for minnesota gerontological society conference 2015"/>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9" name="AutoShape 16" descr="Image result for minnesota gerontological society conference 2015"/>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16" name="Picture 2" descr="O:\photos\Dress Up Fred 2015\IMG_20151029_135543097_HDR.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246342" y="4076784"/>
            <a:ext cx="4897658" cy="27572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H:\My Pictures\StateFair2016-1.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024326" y="1728531"/>
            <a:ext cx="2627770" cy="273036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0" y="4305195"/>
            <a:ext cx="3793184" cy="2528789"/>
          </a:xfrm>
          <a:prstGeom prst="rect">
            <a:avLst/>
          </a:prstGeom>
        </p:spPr>
      </p:pic>
      <p:pic>
        <p:nvPicPr>
          <p:cNvPr id="15" name="Picture 4" descr="Image may contain: 1 person, smiling"/>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917575" y="2576665"/>
            <a:ext cx="3251200"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99049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Workshops: On &amp; Off-site</a:t>
            </a:r>
            <a:endParaRPr lang="en-US" sz="4400" dirty="0">
              <a:latin typeface="Calibri" panose="020F0502020204030204" pitchFamily="34" charset="0"/>
            </a:endParaRPr>
          </a:p>
        </p:txBody>
      </p:sp>
      <p:pic>
        <p:nvPicPr>
          <p:cNvPr id="5" name="Picture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1181259"/>
            <a:ext cx="3458424" cy="2305616"/>
          </a:xfrm>
          <a:prstGeom prst="rect">
            <a:avLst/>
          </a:prstGeom>
        </p:spPr>
      </p:pic>
      <p:pic>
        <p:nvPicPr>
          <p:cNvPr id="6" name="Picture 5"/>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842171" y="3928574"/>
            <a:ext cx="4195149" cy="2796766"/>
          </a:xfrm>
          <a:prstGeom prst="rect">
            <a:avLst/>
          </a:prstGeom>
        </p:spPr>
      </p:pic>
      <p:pic>
        <p:nvPicPr>
          <p:cNvPr id="8" name="Picture 7"/>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164280" y="1402109"/>
            <a:ext cx="3458423" cy="2305615"/>
          </a:xfrm>
          <a:prstGeom prst="rect">
            <a:avLst/>
          </a:prstGeom>
        </p:spPr>
      </p:pic>
      <p:pic>
        <p:nvPicPr>
          <p:cNvPr id="9" name="Picture 2" descr="O:\photos\2014\Empowering Evidence Workshop 2014\Anne audience.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61651" y="3162366"/>
            <a:ext cx="4702629" cy="28059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494340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209629"/>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800" dirty="0" smtClean="0"/>
              <a:t>LIAISON OUTREACH </a:t>
            </a:r>
            <a:endParaRPr lang="en-US" sz="4800" dirty="0">
              <a:latin typeface="Calibri" panose="020F0502020204030204" pitchFamily="34" charset="0"/>
            </a:endParaRPr>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05953" y="3478431"/>
            <a:ext cx="1905463" cy="3387491"/>
          </a:xfrm>
          <a:prstGeom prst="rect">
            <a:avLst/>
          </a:prstGeom>
        </p:spPr>
      </p:pic>
      <p:pic>
        <p:nvPicPr>
          <p:cNvPr id="4" name="Content Placeholder 3"/>
          <p:cNvPicPr>
            <a:picLocks noGrp="1" noChangeAspect="1"/>
          </p:cNvPicPr>
          <p:nvPr>
            <p:ph idx="1"/>
          </p:nvPr>
        </p:nvPicPr>
        <p:blipFill>
          <a:blip r:embed="rId4" cstate="email">
            <a:extLst>
              <a:ext uri="{28A0092B-C50C-407E-A947-70E740481C1C}">
                <a14:useLocalDpi xmlns:a14="http://schemas.microsoft.com/office/drawing/2010/main" val="0"/>
              </a:ext>
            </a:extLst>
          </a:blip>
          <a:stretch>
            <a:fillRect/>
          </a:stretch>
        </p:blipFill>
        <p:spPr>
          <a:xfrm>
            <a:off x="5407336" y="671936"/>
            <a:ext cx="3259975" cy="3259975"/>
          </a:xfrm>
        </p:spPr>
      </p:pic>
      <p:pic>
        <p:nvPicPr>
          <p:cNvPr id="7"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326" y="885979"/>
            <a:ext cx="4435485" cy="33179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819581" y="3632217"/>
            <a:ext cx="4392925" cy="33084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886896" y="3016630"/>
            <a:ext cx="2881027" cy="3841370"/>
          </a:xfrm>
          <a:prstGeom prst="rect">
            <a:avLst/>
          </a:prstGeom>
        </p:spPr>
      </p:pic>
    </p:spTree>
    <p:extLst>
      <p:ext uri="{BB962C8B-B14F-4D97-AF65-F5344CB8AC3E}">
        <p14:creationId xmlns:p14="http://schemas.microsoft.com/office/powerpoint/2010/main" val="54992144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022080" cy="4571058"/>
          </a:xfrm>
          <a:prstGeom prst="rect">
            <a:avLst/>
          </a:prstGeom>
          <a:solidFill>
            <a:srgbClr val="8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2"/>
          <p:cNvSpPr txBox="1">
            <a:spLocks/>
          </p:cNvSpPr>
          <p:nvPr/>
        </p:nvSpPr>
        <p:spPr>
          <a:xfrm>
            <a:off x="2931724" y="494701"/>
            <a:ext cx="6090356" cy="4064627"/>
          </a:xfrm>
          <a:prstGeom prst="rect">
            <a:avLst/>
          </a:prstGeom>
        </p:spPr>
        <p:txBody>
          <a:bodyPr vert="horz" lIns="91440" tIns="45720" rIns="91440" bIns="45720" rtlCol="0" anchor="t">
            <a:normAutofit/>
          </a:bodyPr>
          <a:lstStyle>
            <a:lvl1pPr algn="l" defTabSz="914400" rtl="0" eaLnBrk="1" latinLnBrk="0" hangingPunct="1">
              <a:spcBef>
                <a:spcPct val="0"/>
              </a:spcBef>
              <a:buNone/>
              <a:defRPr sz="3200" kern="1200" cap="all" spc="-60" baseline="0">
                <a:solidFill>
                  <a:schemeClr val="tx2"/>
                </a:solidFill>
                <a:latin typeface="+mj-lt"/>
                <a:ea typeface="+mj-ea"/>
                <a:cs typeface="+mj-cs"/>
              </a:defRPr>
            </a:lvl1pPr>
          </a:lstStyle>
          <a:p>
            <a:r>
              <a:rPr lang="en-US" altLang="en-US" sz="6300" cap="none" spc="600" dirty="0" smtClean="0">
                <a:solidFill>
                  <a:srgbClr val="EEECE1"/>
                </a:solidFill>
                <a:ea typeface="Verdana" pitchFamily="34" charset="0"/>
                <a:cs typeface="Verdana" pitchFamily="34" charset="0"/>
              </a:rPr>
              <a:t>MARKETING &amp; PROMOTION</a:t>
            </a:r>
            <a:endParaRPr lang="en-US" altLang="en-US" sz="8000" cap="none" dirty="0" smtClean="0">
              <a:solidFill>
                <a:schemeClr val="bg1"/>
              </a:solidFill>
            </a:endParaRPr>
          </a:p>
        </p:txBody>
      </p:sp>
    </p:spTree>
    <p:extLst>
      <p:ext uri="{BB962C8B-B14F-4D97-AF65-F5344CB8AC3E}">
        <p14:creationId xmlns:p14="http://schemas.microsoft.com/office/powerpoint/2010/main" val="31509066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27557"/>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What Is “Outreach”?</a:t>
            </a:r>
            <a:endParaRPr lang="en-US" sz="4400" dirty="0"/>
          </a:p>
        </p:txBody>
      </p:sp>
      <p:pic>
        <p:nvPicPr>
          <p:cNvPr id="1026" name="Picture 2" descr="http://cliparting.com/wp-content/uploads/2016/07/Library-librarian-clipart-free-clipart-images-clipartix.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3473" y="2472945"/>
            <a:ext cx="3095625" cy="2181226"/>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p:cNvSpPr/>
          <p:nvPr/>
        </p:nvSpPr>
        <p:spPr>
          <a:xfrm>
            <a:off x="2711516" y="1880315"/>
            <a:ext cx="3959537" cy="3683358"/>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Arrow Connector 4"/>
          <p:cNvCxnSpPr/>
          <p:nvPr/>
        </p:nvCxnSpPr>
        <p:spPr>
          <a:xfrm flipH="1" flipV="1">
            <a:off x="2343955" y="2021983"/>
            <a:ext cx="799519" cy="553793"/>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4756706" y="5563673"/>
            <a:ext cx="1" cy="862884"/>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6396506" y="2054180"/>
            <a:ext cx="918693" cy="676142"/>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6658275" y="3721993"/>
            <a:ext cx="1038896" cy="1"/>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6448022" y="4654171"/>
            <a:ext cx="815662" cy="480810"/>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2343955" y="5102716"/>
            <a:ext cx="953036" cy="757171"/>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4755678" y="980940"/>
            <a:ext cx="1" cy="899375"/>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1436508" y="3751498"/>
            <a:ext cx="1307206" cy="18259"/>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1465484" y="2821547"/>
            <a:ext cx="1397871" cy="373486"/>
          </a:xfrm>
          <a:prstGeom prst="straightConnector1">
            <a:avLst/>
          </a:prstGeom>
          <a:ln w="635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flipV="1">
            <a:off x="6602467" y="4229772"/>
            <a:ext cx="1037158" cy="314595"/>
          </a:xfrm>
          <a:prstGeom prst="straightConnector1">
            <a:avLst/>
          </a:prstGeom>
          <a:ln w="635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flipV="1">
            <a:off x="5966193" y="5201220"/>
            <a:ext cx="889660" cy="793895"/>
          </a:xfrm>
          <a:prstGeom prst="straightConnector1">
            <a:avLst/>
          </a:prstGeom>
          <a:ln w="635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5697570" y="1430627"/>
            <a:ext cx="698936" cy="688454"/>
          </a:xfrm>
          <a:prstGeom prst="straightConnector1">
            <a:avLst/>
          </a:prstGeom>
          <a:ln w="635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3016316" y="1181069"/>
            <a:ext cx="650896" cy="911182"/>
          </a:xfrm>
          <a:prstGeom prst="straightConnector1">
            <a:avLst/>
          </a:prstGeom>
          <a:ln w="635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6619639" y="3115614"/>
            <a:ext cx="1288090" cy="186743"/>
          </a:xfrm>
          <a:prstGeom prst="straightConnector1">
            <a:avLst/>
          </a:prstGeom>
          <a:ln w="635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3567448" y="5481301"/>
            <a:ext cx="360608" cy="945256"/>
          </a:xfrm>
          <a:prstGeom prst="straightConnector1">
            <a:avLst/>
          </a:prstGeom>
          <a:ln w="635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1628360" y="4446869"/>
            <a:ext cx="1233106" cy="673389"/>
          </a:xfrm>
          <a:prstGeom prst="straightConnector1">
            <a:avLst/>
          </a:prstGeom>
          <a:ln w="63500">
            <a:solidFill>
              <a:srgbClr val="00B0F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6825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par>
                          <p:cTn id="12" fill="hold">
                            <p:stCondLst>
                              <p:cond delay="0"/>
                            </p:stCondLst>
                            <p:childTnLst>
                              <p:par>
                                <p:cTn id="13" presetID="1"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childTnLst>
                                </p:cTn>
                              </p:par>
                            </p:childTnLst>
                          </p:cTn>
                        </p:par>
                        <p:par>
                          <p:cTn id="24" fill="hold">
                            <p:stCondLst>
                              <p:cond delay="0"/>
                            </p:stCondLst>
                            <p:childTnLst>
                              <p:par>
                                <p:cTn id="25" presetID="1"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par>
                          <p:cTn id="27" fill="hold">
                            <p:stCondLst>
                              <p:cond delay="0"/>
                            </p:stCondLst>
                            <p:childTnLst>
                              <p:par>
                                <p:cTn id="28" presetID="1" presetClass="entr" presetSubtype="0"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childTnLst>
                                </p:cTn>
                              </p:par>
                            </p:childTnLst>
                          </p:cTn>
                        </p:par>
                        <p:par>
                          <p:cTn id="30" fill="hold">
                            <p:stCondLst>
                              <p:cond delay="0"/>
                            </p:stCondLst>
                            <p:childTnLst>
                              <p:par>
                                <p:cTn id="31" presetID="1" presetClass="entr" presetSubtype="0"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childTnLst>
                          </p:cTn>
                        </p:par>
                        <p:par>
                          <p:cTn id="37" fill="hold">
                            <p:stCondLst>
                              <p:cond delay="0"/>
                            </p:stCondLst>
                            <p:childTnLst>
                              <p:par>
                                <p:cTn id="38" presetID="1" presetClass="entr" presetSubtype="0" fill="hold" nodeType="afterEffect">
                                  <p:stCondLst>
                                    <p:cond delay="0"/>
                                  </p:stCondLst>
                                  <p:childTnLst>
                                    <p:set>
                                      <p:cBhvr>
                                        <p:cTn id="39" dur="1" fill="hold">
                                          <p:stCondLst>
                                            <p:cond delay="0"/>
                                          </p:stCondLst>
                                        </p:cTn>
                                        <p:tgtEl>
                                          <p:spTgt spid="35"/>
                                        </p:tgtEl>
                                        <p:attrNameLst>
                                          <p:attrName>style.visibility</p:attrName>
                                        </p:attrNameLst>
                                      </p:cBhvr>
                                      <p:to>
                                        <p:strVal val="visible"/>
                                      </p:to>
                                    </p:set>
                                  </p:childTnLst>
                                </p:cTn>
                              </p:par>
                            </p:childTnLst>
                          </p:cTn>
                        </p:par>
                        <p:par>
                          <p:cTn id="40" fill="hold">
                            <p:stCondLst>
                              <p:cond delay="0"/>
                            </p:stCondLst>
                            <p:childTnLst>
                              <p:par>
                                <p:cTn id="41" presetID="1" presetClass="entr" presetSubtype="0" fill="hold" nodeType="afterEffect">
                                  <p:stCondLst>
                                    <p:cond delay="0"/>
                                  </p:stCondLst>
                                  <p:childTnLst>
                                    <p:set>
                                      <p:cBhvr>
                                        <p:cTn id="42" dur="1" fill="hold">
                                          <p:stCondLst>
                                            <p:cond delay="0"/>
                                          </p:stCondLst>
                                        </p:cTn>
                                        <p:tgtEl>
                                          <p:spTgt spid="31"/>
                                        </p:tgtEl>
                                        <p:attrNameLst>
                                          <p:attrName>style.visibility</p:attrName>
                                        </p:attrNameLst>
                                      </p:cBhvr>
                                      <p:to>
                                        <p:strVal val="visible"/>
                                      </p:to>
                                    </p:set>
                                  </p:childTnLst>
                                </p:cTn>
                              </p:par>
                            </p:childTnLst>
                          </p:cTn>
                        </p:par>
                        <p:par>
                          <p:cTn id="43" fill="hold">
                            <p:stCondLst>
                              <p:cond delay="0"/>
                            </p:stCondLst>
                            <p:childTnLst>
                              <p:par>
                                <p:cTn id="44" presetID="1" presetClass="entr" presetSubtype="0"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childTnLst>
                                </p:cTn>
                              </p:par>
                            </p:childTnLst>
                          </p:cTn>
                        </p:par>
                        <p:par>
                          <p:cTn id="46" fill="hold">
                            <p:stCondLst>
                              <p:cond delay="0"/>
                            </p:stCondLst>
                            <p:childTnLst>
                              <p:par>
                                <p:cTn id="47" presetID="1" presetClass="entr" presetSubtype="0" fill="hold" nodeType="afterEffect">
                                  <p:stCondLst>
                                    <p:cond delay="0"/>
                                  </p:stCondLst>
                                  <p:childTnLst>
                                    <p:set>
                                      <p:cBhvr>
                                        <p:cTn id="48" dur="1" fill="hold">
                                          <p:stCondLst>
                                            <p:cond delay="0"/>
                                          </p:stCondLst>
                                        </p:cTn>
                                        <p:tgtEl>
                                          <p:spTgt spid="36"/>
                                        </p:tgtEl>
                                        <p:attrNameLst>
                                          <p:attrName>style.visibility</p:attrName>
                                        </p:attrNameLst>
                                      </p:cBhvr>
                                      <p:to>
                                        <p:strVal val="visible"/>
                                      </p:to>
                                    </p:set>
                                  </p:childTnLst>
                                </p:cTn>
                              </p:par>
                            </p:childTnLst>
                          </p:cTn>
                        </p:par>
                        <p:par>
                          <p:cTn id="49" fill="hold">
                            <p:stCondLst>
                              <p:cond delay="0"/>
                            </p:stCondLst>
                            <p:childTnLst>
                              <p:par>
                                <p:cTn id="50" presetID="1" presetClass="entr" presetSubtype="0" fill="hold" nodeType="afterEffect">
                                  <p:stCondLst>
                                    <p:cond delay="0"/>
                                  </p:stCondLst>
                                  <p:childTnLst>
                                    <p:set>
                                      <p:cBhvr>
                                        <p:cTn id="51" dur="1" fill="hold">
                                          <p:stCondLst>
                                            <p:cond delay="0"/>
                                          </p:stCondLst>
                                        </p:cTn>
                                        <p:tgtEl>
                                          <p:spTgt spid="37"/>
                                        </p:tgtEl>
                                        <p:attrNameLst>
                                          <p:attrName>style.visibility</p:attrName>
                                        </p:attrNameLst>
                                      </p:cBhvr>
                                      <p:to>
                                        <p:strVal val="visible"/>
                                      </p:to>
                                    </p:set>
                                  </p:childTnLst>
                                </p:cTn>
                              </p:par>
                            </p:childTnLst>
                          </p:cTn>
                        </p:par>
                        <p:par>
                          <p:cTn id="52" fill="hold">
                            <p:stCondLst>
                              <p:cond delay="0"/>
                            </p:stCondLst>
                            <p:childTnLst>
                              <p:par>
                                <p:cTn id="53" presetID="1" presetClass="entr" presetSubtype="0"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childTnLst>
                                </p:cTn>
                              </p:par>
                            </p:childTnLst>
                          </p:cTn>
                        </p:par>
                        <p:par>
                          <p:cTn id="55" fill="hold">
                            <p:stCondLst>
                              <p:cond delay="0"/>
                            </p:stCondLst>
                            <p:childTnLst>
                              <p:par>
                                <p:cTn id="56" presetID="1" presetClass="entr" presetSubtype="0" fill="hold" nodeType="afterEffect">
                                  <p:stCondLst>
                                    <p:cond delay="0"/>
                                  </p:stCondLst>
                                  <p:childTnLst>
                                    <p:set>
                                      <p:cBhvr>
                                        <p:cTn id="57"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7472" y="1400860"/>
            <a:ext cx="8540496" cy="5457140"/>
          </a:xfrm>
        </p:spPr>
        <p:txBody>
          <a:bodyPr>
            <a:normAutofit/>
          </a:bodyPr>
          <a:lstStyle/>
          <a:p>
            <a:pPr marL="342900" indent="-342900">
              <a:buClr>
                <a:srgbClr val="800000"/>
              </a:buClr>
              <a:buFont typeface="Wingdings" panose="05000000000000000000" pitchFamily="2" charset="2"/>
              <a:buChar char="v"/>
            </a:pPr>
            <a:r>
              <a:rPr lang="en-US" b="0" dirty="0" smtClean="0"/>
              <a:t>If </a:t>
            </a:r>
            <a:r>
              <a:rPr lang="en-US" b="0" dirty="0"/>
              <a:t>the circus is coming to town and you paint a sign saying ‘Circus coming to the Fairground Saturday’, that’s </a:t>
            </a:r>
            <a:r>
              <a:rPr lang="en-US" dirty="0"/>
              <a:t>advertising</a:t>
            </a:r>
            <a:r>
              <a:rPr lang="en-US" b="0" dirty="0"/>
              <a:t>.  </a:t>
            </a:r>
          </a:p>
          <a:p>
            <a:pPr marL="342900" indent="-342900">
              <a:buClr>
                <a:srgbClr val="800000"/>
              </a:buClr>
              <a:buFont typeface="Wingdings" panose="05000000000000000000" pitchFamily="2" charset="2"/>
              <a:buChar char="v"/>
            </a:pPr>
            <a:r>
              <a:rPr lang="en-US" b="0" dirty="0"/>
              <a:t>If you put the sign on the back of an elephant and walk it into town, that’s </a:t>
            </a:r>
            <a:r>
              <a:rPr lang="en-US" dirty="0"/>
              <a:t>promotion.</a:t>
            </a:r>
            <a:r>
              <a:rPr lang="en-US" b="0" dirty="0"/>
              <a:t>  </a:t>
            </a:r>
          </a:p>
          <a:p>
            <a:pPr marL="342900" indent="-342900">
              <a:buClr>
                <a:srgbClr val="800000"/>
              </a:buClr>
              <a:buFont typeface="Wingdings" panose="05000000000000000000" pitchFamily="2" charset="2"/>
              <a:buChar char="v"/>
            </a:pPr>
            <a:r>
              <a:rPr lang="en-US" b="0" dirty="0"/>
              <a:t>If the elephant walks through the mayor’s flower bed, that’s </a:t>
            </a:r>
            <a:r>
              <a:rPr lang="en-US" dirty="0"/>
              <a:t>publicity. </a:t>
            </a:r>
          </a:p>
          <a:p>
            <a:pPr marL="342900" indent="-342900">
              <a:buClr>
                <a:srgbClr val="800000"/>
              </a:buClr>
              <a:buFont typeface="Wingdings" panose="05000000000000000000" pitchFamily="2" charset="2"/>
              <a:buChar char="v"/>
            </a:pPr>
            <a:r>
              <a:rPr lang="en-US" b="0" dirty="0"/>
              <a:t>And if you get the mayor to laugh about it, that’s </a:t>
            </a:r>
            <a:r>
              <a:rPr lang="en-US" dirty="0"/>
              <a:t>public relations. </a:t>
            </a:r>
          </a:p>
          <a:p>
            <a:pPr marL="342900" indent="-342900">
              <a:buClr>
                <a:srgbClr val="800000"/>
              </a:buClr>
              <a:buFont typeface="Wingdings" panose="05000000000000000000" pitchFamily="2" charset="2"/>
              <a:buChar char="v"/>
            </a:pPr>
            <a:r>
              <a:rPr lang="en-US" b="0" dirty="0"/>
              <a:t>If you did all of this on purpose, that’s </a:t>
            </a:r>
            <a:r>
              <a:rPr lang="en-US" dirty="0"/>
              <a:t>marketing.</a:t>
            </a:r>
            <a:r>
              <a:rPr lang="en-US" b="0" dirty="0"/>
              <a:t>  </a:t>
            </a:r>
          </a:p>
          <a:p>
            <a:pPr marL="342900" indent="-342900">
              <a:buClr>
                <a:srgbClr val="800000"/>
              </a:buClr>
              <a:buFont typeface="Wingdings" panose="05000000000000000000" pitchFamily="2" charset="2"/>
              <a:buChar char="v"/>
            </a:pPr>
            <a:r>
              <a:rPr lang="en-US" b="0" dirty="0"/>
              <a:t>If the </a:t>
            </a:r>
            <a:r>
              <a:rPr lang="en-US" b="0" dirty="0" smtClean="0"/>
              <a:t>town’s </a:t>
            </a:r>
            <a:r>
              <a:rPr lang="en-US" b="0" dirty="0"/>
              <a:t>citizens go to the circus, you show them the entertainment booths, explain how much fun they’ll have spending money at the booths, answer their questions and ultimately, they spend a lot at the circus, that’s </a:t>
            </a:r>
            <a:r>
              <a:rPr lang="en-US" dirty="0"/>
              <a:t>sales.</a:t>
            </a:r>
          </a:p>
          <a:p>
            <a:endParaRPr lang="en-US" dirty="0"/>
          </a:p>
        </p:txBody>
      </p:sp>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fontScale="85000" lnSpcReduction="20000"/>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800" dirty="0"/>
              <a:t>Understanding The Differences Between Marketing, PR and Sales </a:t>
            </a:r>
          </a:p>
        </p:txBody>
      </p:sp>
    </p:spTree>
    <p:extLst>
      <p:ext uri="{BB962C8B-B14F-4D97-AF65-F5344CB8AC3E}">
        <p14:creationId xmlns:p14="http://schemas.microsoft.com/office/powerpoint/2010/main" val="300186191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693654"/>
          </a:xfrm>
        </p:spPr>
        <p:txBody>
          <a:bodyPr>
            <a:normAutofit/>
          </a:bodyPr>
          <a:lstStyle/>
          <a:p>
            <a:r>
              <a:rPr lang="en-US" dirty="0" smtClean="0"/>
              <a:t>Personal Health</a:t>
            </a:r>
            <a:endParaRPr lang="en-US" dirty="0"/>
          </a:p>
        </p:txBody>
      </p:sp>
      <p:pic>
        <p:nvPicPr>
          <p:cNvPr id="5125" name="Picture 5" descr="MedlinePlus Trusted Health Information for You"/>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074715" y="221958"/>
            <a:ext cx="2357438" cy="638175"/>
          </a:xfrm>
          <a:prstGeom prst="rect">
            <a:avLst/>
          </a:prstGeom>
          <a:noFill/>
          <a:extLst>
            <a:ext uri="{909E8E84-426E-40DD-AFC4-6F175D3DCCD1}">
              <a14:hiddenFill xmlns:a14="http://schemas.microsoft.com/office/drawing/2010/main">
                <a:solidFill>
                  <a:srgbClr val="FFFFFF"/>
                </a:solidFill>
              </a14:hiddenFill>
            </a:ext>
          </a:extLst>
        </p:spPr>
      </p:pic>
      <p:pic>
        <p:nvPicPr>
          <p:cNvPr id="5133" name="Picture 13" descr="HealthReach Logo"/>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684080" y="221957"/>
            <a:ext cx="2200275" cy="609600"/>
          </a:xfrm>
          <a:prstGeom prst="rect">
            <a:avLst/>
          </a:prstGeom>
          <a:noFill/>
          <a:extLst>
            <a:ext uri="{909E8E84-426E-40DD-AFC4-6F175D3DCCD1}">
              <a14:hiddenFill xmlns:a14="http://schemas.microsoft.com/office/drawing/2010/main">
                <a:solidFill>
                  <a:srgbClr val="FFFFFF"/>
                </a:solidFill>
              </a14:hiddenFill>
            </a:ext>
          </a:extLst>
        </p:spPr>
      </p:pic>
      <p:sp>
        <p:nvSpPr>
          <p:cNvPr id="13" name="Title 1"/>
          <p:cNvSpPr txBox="1">
            <a:spLocks/>
          </p:cNvSpPr>
          <p:nvPr/>
        </p:nvSpPr>
        <p:spPr>
          <a:xfrm>
            <a:off x="-10541"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800" dirty="0" smtClean="0"/>
              <a:t>Web portals </a:t>
            </a:r>
            <a:endParaRPr lang="en-US" sz="4800" dirty="0">
              <a:latin typeface="Calibri" panose="020F0502020204030204" pitchFamily="34" charset="0"/>
            </a:endParaRPr>
          </a:p>
        </p:txBody>
      </p:sp>
      <p:pic>
        <p:nvPicPr>
          <p:cNvPr id="3" name="Picture 2"/>
          <p:cNvPicPr>
            <a:picLocks noChangeAspect="1"/>
          </p:cNvPicPr>
          <p:nvPr/>
        </p:nvPicPr>
        <p:blipFill>
          <a:blip r:embed="rId5"/>
          <a:stretch>
            <a:fillRect/>
          </a:stretch>
        </p:blipFill>
        <p:spPr>
          <a:xfrm>
            <a:off x="-54674" y="952551"/>
            <a:ext cx="3445737" cy="3094330"/>
          </a:xfrm>
          <a:prstGeom prst="rect">
            <a:avLst/>
          </a:prstGeom>
        </p:spPr>
      </p:pic>
      <p:pic>
        <p:nvPicPr>
          <p:cNvPr id="6" name="Picture 5"/>
          <p:cNvPicPr>
            <a:picLocks noChangeAspect="1"/>
          </p:cNvPicPr>
          <p:nvPr/>
        </p:nvPicPr>
        <p:blipFill>
          <a:blip r:embed="rId6"/>
          <a:stretch>
            <a:fillRect/>
          </a:stretch>
        </p:blipFill>
        <p:spPr>
          <a:xfrm>
            <a:off x="1775788" y="3101645"/>
            <a:ext cx="4597853" cy="3842696"/>
          </a:xfrm>
          <a:prstGeom prst="rect">
            <a:avLst/>
          </a:prstGeom>
        </p:spPr>
      </p:pic>
      <p:pic>
        <p:nvPicPr>
          <p:cNvPr id="7" name="Picture 6"/>
          <p:cNvPicPr>
            <a:picLocks noChangeAspect="1"/>
          </p:cNvPicPr>
          <p:nvPr/>
        </p:nvPicPr>
        <p:blipFill>
          <a:blip r:embed="rId7"/>
          <a:stretch>
            <a:fillRect/>
          </a:stretch>
        </p:blipFill>
        <p:spPr>
          <a:xfrm>
            <a:off x="4673192" y="952551"/>
            <a:ext cx="4397720" cy="3598783"/>
          </a:xfrm>
          <a:prstGeom prst="rect">
            <a:avLst/>
          </a:prstGeom>
        </p:spPr>
      </p:pic>
    </p:spTree>
    <p:extLst>
      <p:ext uri="{BB962C8B-B14F-4D97-AF65-F5344CB8AC3E}">
        <p14:creationId xmlns:p14="http://schemas.microsoft.com/office/powerpoint/2010/main" val="3358271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800" dirty="0" smtClean="0"/>
              <a:t>Marketing: newsletters</a:t>
            </a:r>
            <a:endParaRPr lang="en-US" sz="4800" dirty="0">
              <a:latin typeface="Calibri" panose="020F0502020204030204" pitchFamily="34" charset="0"/>
            </a:endParaRPr>
          </a:p>
        </p:txBody>
      </p:sp>
      <p:pic>
        <p:nvPicPr>
          <p:cNvPr id="5" name="Picture 4"/>
          <p:cNvPicPr>
            <a:picLocks noChangeAspect="1"/>
          </p:cNvPicPr>
          <p:nvPr/>
        </p:nvPicPr>
        <p:blipFill>
          <a:blip r:embed="rId3"/>
          <a:stretch>
            <a:fillRect/>
          </a:stretch>
        </p:blipFill>
        <p:spPr>
          <a:xfrm>
            <a:off x="0" y="906939"/>
            <a:ext cx="4222041" cy="4137501"/>
          </a:xfrm>
          <a:prstGeom prst="rect">
            <a:avLst/>
          </a:prstGeom>
        </p:spPr>
      </p:pic>
      <p:pic>
        <p:nvPicPr>
          <p:cNvPr id="2" name="Picture 1"/>
          <p:cNvPicPr>
            <a:picLocks noChangeAspect="1"/>
          </p:cNvPicPr>
          <p:nvPr/>
        </p:nvPicPr>
        <p:blipFill>
          <a:blip r:embed="rId4"/>
          <a:stretch>
            <a:fillRect/>
          </a:stretch>
        </p:blipFill>
        <p:spPr>
          <a:xfrm>
            <a:off x="5295638" y="850108"/>
            <a:ext cx="3657392" cy="3462812"/>
          </a:xfrm>
          <a:prstGeom prst="rect">
            <a:avLst/>
          </a:prstGeom>
        </p:spPr>
      </p:pic>
      <p:pic>
        <p:nvPicPr>
          <p:cNvPr id="6" name="Picture 5"/>
          <p:cNvPicPr>
            <a:picLocks noChangeAspect="1"/>
          </p:cNvPicPr>
          <p:nvPr/>
        </p:nvPicPr>
        <p:blipFill>
          <a:blip r:embed="rId5"/>
          <a:stretch>
            <a:fillRect/>
          </a:stretch>
        </p:blipFill>
        <p:spPr>
          <a:xfrm>
            <a:off x="3810144" y="2714177"/>
            <a:ext cx="3314190" cy="4143823"/>
          </a:xfrm>
          <a:prstGeom prst="rect">
            <a:avLst/>
          </a:prstGeom>
        </p:spPr>
      </p:pic>
      <p:pic>
        <p:nvPicPr>
          <p:cNvPr id="7" name="Picture 6"/>
          <p:cNvPicPr>
            <a:picLocks noChangeAspect="1"/>
          </p:cNvPicPr>
          <p:nvPr/>
        </p:nvPicPr>
        <p:blipFill>
          <a:blip r:embed="rId6"/>
          <a:stretch>
            <a:fillRect/>
          </a:stretch>
        </p:blipFill>
        <p:spPr>
          <a:xfrm>
            <a:off x="785455" y="4109563"/>
            <a:ext cx="2656155" cy="2771841"/>
          </a:xfrm>
          <a:prstGeom prst="rect">
            <a:avLst/>
          </a:prstGeom>
        </p:spPr>
      </p:pic>
    </p:spTree>
    <p:extLst>
      <p:ext uri="{BB962C8B-B14F-4D97-AF65-F5344CB8AC3E}">
        <p14:creationId xmlns:p14="http://schemas.microsoft.com/office/powerpoint/2010/main" val="208619019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4400025"/>
            <a:ext cx="4241038" cy="2457975"/>
          </a:xfrm>
          <a:prstGeom prst="rect">
            <a:avLst/>
          </a:prstGeom>
        </p:spPr>
      </p:pic>
      <p:pic>
        <p:nvPicPr>
          <p:cNvPr id="6" name="Picture 5"/>
          <p:cNvPicPr>
            <a:picLocks noChangeAspect="1"/>
          </p:cNvPicPr>
          <p:nvPr/>
        </p:nvPicPr>
        <p:blipFill>
          <a:blip r:embed="rId4"/>
          <a:stretch>
            <a:fillRect/>
          </a:stretch>
        </p:blipFill>
        <p:spPr>
          <a:xfrm>
            <a:off x="6046326" y="1954595"/>
            <a:ext cx="2800494" cy="4915153"/>
          </a:xfrm>
          <a:prstGeom prst="rect">
            <a:avLst/>
          </a:prstGeom>
        </p:spPr>
      </p:pic>
      <p:pic>
        <p:nvPicPr>
          <p:cNvPr id="7" name="Picture 6"/>
          <p:cNvPicPr>
            <a:picLocks noChangeAspect="1"/>
          </p:cNvPicPr>
          <p:nvPr/>
        </p:nvPicPr>
        <p:blipFill>
          <a:blip r:embed="rId5"/>
          <a:stretch>
            <a:fillRect/>
          </a:stretch>
        </p:blipFill>
        <p:spPr>
          <a:xfrm>
            <a:off x="1960770" y="4541493"/>
            <a:ext cx="5115780" cy="3093417"/>
          </a:xfrm>
          <a:prstGeom prst="rect">
            <a:avLst/>
          </a:prstGeom>
        </p:spPr>
      </p:pic>
      <p:sp>
        <p:nvSpPr>
          <p:cNvPr id="8"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800" dirty="0" smtClean="0"/>
              <a:t>Marketing: social media</a:t>
            </a:r>
            <a:endParaRPr lang="en-US" sz="4800" dirty="0">
              <a:latin typeface="Calibri" panose="020F0502020204030204" pitchFamily="34" charset="0"/>
            </a:endParaRPr>
          </a:p>
        </p:txBody>
      </p:sp>
      <p:pic>
        <p:nvPicPr>
          <p:cNvPr id="2" name="Picture 1"/>
          <p:cNvPicPr>
            <a:picLocks noChangeAspect="1"/>
          </p:cNvPicPr>
          <p:nvPr/>
        </p:nvPicPr>
        <p:blipFill>
          <a:blip r:embed="rId6"/>
          <a:stretch>
            <a:fillRect/>
          </a:stretch>
        </p:blipFill>
        <p:spPr>
          <a:xfrm>
            <a:off x="6674030" y="923267"/>
            <a:ext cx="2260716" cy="1149409"/>
          </a:xfrm>
          <a:prstGeom prst="rect">
            <a:avLst/>
          </a:prstGeom>
        </p:spPr>
      </p:pic>
      <p:pic>
        <p:nvPicPr>
          <p:cNvPr id="3" name="Picture 2"/>
          <p:cNvPicPr>
            <a:picLocks noChangeAspect="1"/>
          </p:cNvPicPr>
          <p:nvPr/>
        </p:nvPicPr>
        <p:blipFill>
          <a:blip r:embed="rId7"/>
          <a:stretch>
            <a:fillRect/>
          </a:stretch>
        </p:blipFill>
        <p:spPr>
          <a:xfrm>
            <a:off x="-70017" y="1181259"/>
            <a:ext cx="4642017" cy="2529265"/>
          </a:xfrm>
          <a:prstGeom prst="rect">
            <a:avLst/>
          </a:prstGeom>
        </p:spPr>
      </p:pic>
      <p:pic>
        <p:nvPicPr>
          <p:cNvPr id="5" name="Picture 4"/>
          <p:cNvPicPr>
            <a:picLocks noChangeAspect="1"/>
          </p:cNvPicPr>
          <p:nvPr/>
        </p:nvPicPr>
        <p:blipFill>
          <a:blip r:embed="rId8"/>
          <a:stretch>
            <a:fillRect/>
          </a:stretch>
        </p:blipFill>
        <p:spPr>
          <a:xfrm>
            <a:off x="1001954" y="2201997"/>
            <a:ext cx="4621061" cy="2454005"/>
          </a:xfrm>
          <a:prstGeom prst="rect">
            <a:avLst/>
          </a:prstGeom>
        </p:spPr>
      </p:pic>
    </p:spTree>
    <p:extLst>
      <p:ext uri="{BB962C8B-B14F-4D97-AF65-F5344CB8AC3E}">
        <p14:creationId xmlns:p14="http://schemas.microsoft.com/office/powerpoint/2010/main" val="342480423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022080" cy="4571058"/>
          </a:xfrm>
          <a:prstGeom prst="rect">
            <a:avLst/>
          </a:prstGeom>
          <a:solidFill>
            <a:srgbClr val="8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2"/>
          <p:cNvSpPr txBox="1">
            <a:spLocks/>
          </p:cNvSpPr>
          <p:nvPr/>
        </p:nvSpPr>
        <p:spPr>
          <a:xfrm>
            <a:off x="2383084" y="494700"/>
            <a:ext cx="6090356" cy="4064627"/>
          </a:xfrm>
          <a:prstGeom prst="rect">
            <a:avLst/>
          </a:prstGeom>
        </p:spPr>
        <p:txBody>
          <a:bodyPr vert="horz" lIns="91440" tIns="45720" rIns="91440" bIns="45720" rtlCol="0" anchor="t">
            <a:normAutofit/>
          </a:bodyPr>
          <a:lstStyle>
            <a:lvl1pPr algn="l" defTabSz="914400" rtl="0" eaLnBrk="1" latinLnBrk="0" hangingPunct="1">
              <a:spcBef>
                <a:spcPct val="0"/>
              </a:spcBef>
              <a:buNone/>
              <a:defRPr sz="3200" kern="1200" cap="all" spc="-60" baseline="0">
                <a:solidFill>
                  <a:schemeClr val="tx2"/>
                </a:solidFill>
                <a:latin typeface="+mj-lt"/>
                <a:ea typeface="+mj-ea"/>
                <a:cs typeface="+mj-cs"/>
              </a:defRPr>
            </a:lvl1pPr>
          </a:lstStyle>
          <a:p>
            <a:r>
              <a:rPr lang="en-US" altLang="en-US" sz="5400" cap="none" spc="600" dirty="0" smtClean="0">
                <a:solidFill>
                  <a:srgbClr val="EEECE1"/>
                </a:solidFill>
                <a:ea typeface="Verdana" pitchFamily="34" charset="0"/>
                <a:cs typeface="Verdana" pitchFamily="34" charset="0"/>
              </a:rPr>
              <a:t>PARTNERSHIPS</a:t>
            </a:r>
            <a:endParaRPr lang="en-US" altLang="en-US" sz="5400" cap="none" dirty="0" smtClean="0">
              <a:solidFill>
                <a:schemeClr val="bg1"/>
              </a:solidFill>
            </a:endParaRPr>
          </a:p>
        </p:txBody>
      </p:sp>
    </p:spTree>
    <p:extLst>
      <p:ext uri="{BB962C8B-B14F-4D97-AF65-F5344CB8AC3E}">
        <p14:creationId xmlns:p14="http://schemas.microsoft.com/office/powerpoint/2010/main" val="238212171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Choosing a partner</a:t>
            </a:r>
            <a:endParaRPr lang="en-US" sz="4400" dirty="0">
              <a:latin typeface="Calibri" panose="020F0502020204030204" pitchFamily="34" charset="0"/>
            </a:endParaRPr>
          </a:p>
        </p:txBody>
      </p:sp>
      <p:sp>
        <p:nvSpPr>
          <p:cNvPr id="6" name="Rectangle 5"/>
          <p:cNvSpPr/>
          <p:nvPr/>
        </p:nvSpPr>
        <p:spPr>
          <a:xfrm>
            <a:off x="450834" y="1452638"/>
            <a:ext cx="8135652" cy="4524315"/>
          </a:xfrm>
          <a:prstGeom prst="rect">
            <a:avLst/>
          </a:prstGeom>
        </p:spPr>
        <p:txBody>
          <a:bodyPr wrap="square">
            <a:spAutoFit/>
          </a:bodyPr>
          <a:lstStyle/>
          <a:p>
            <a:pPr marL="342900" indent="-342900">
              <a:buClr>
                <a:srgbClr val="800000"/>
              </a:buClr>
              <a:buFont typeface="Arial" panose="020B0604020202020204" pitchFamily="34" charset="0"/>
              <a:buChar char="•"/>
            </a:pPr>
            <a:r>
              <a:rPr lang="en-US" sz="2400" b="1" dirty="0"/>
              <a:t>Audience: </a:t>
            </a:r>
            <a:r>
              <a:rPr lang="en-US" sz="2400" dirty="0"/>
              <a:t>Do you need help in attracting certain target audiences to your program or to the library in general? </a:t>
            </a:r>
          </a:p>
          <a:p>
            <a:pPr marL="342900" indent="-342900">
              <a:buClr>
                <a:srgbClr val="800000"/>
              </a:buClr>
              <a:buFont typeface="Arial" panose="020B0604020202020204" pitchFamily="34" charset="0"/>
              <a:buChar char="•"/>
            </a:pPr>
            <a:r>
              <a:rPr lang="en-US" sz="2400" b="1" dirty="0"/>
              <a:t>Publicity: </a:t>
            </a:r>
            <a:r>
              <a:rPr lang="en-US" sz="2400" dirty="0"/>
              <a:t>Do you need help publicizing your program? </a:t>
            </a:r>
          </a:p>
          <a:p>
            <a:pPr marL="342900" indent="-342900">
              <a:buClr>
                <a:srgbClr val="800000"/>
              </a:buClr>
              <a:buFont typeface="Arial" panose="020B0604020202020204" pitchFamily="34" charset="0"/>
              <a:buChar char="•"/>
            </a:pPr>
            <a:r>
              <a:rPr lang="en-US" sz="2400" b="1" dirty="0"/>
              <a:t>Funding: </a:t>
            </a:r>
            <a:r>
              <a:rPr lang="en-US" sz="2400" dirty="0"/>
              <a:t>Do you need additional funds to present your program?</a:t>
            </a:r>
          </a:p>
          <a:p>
            <a:pPr marL="342900" indent="-342900">
              <a:buClr>
                <a:srgbClr val="800000"/>
              </a:buClr>
              <a:buFont typeface="Arial" panose="020B0604020202020204" pitchFamily="34" charset="0"/>
              <a:buChar char="•"/>
            </a:pPr>
            <a:r>
              <a:rPr lang="en-US" sz="2400" b="1" dirty="0"/>
              <a:t>People: </a:t>
            </a:r>
            <a:r>
              <a:rPr lang="en-US" sz="2400" dirty="0"/>
              <a:t>Do you need additional people to help you plan and present your program? </a:t>
            </a:r>
          </a:p>
          <a:p>
            <a:pPr marL="342900" indent="-342900">
              <a:buClr>
                <a:srgbClr val="800000"/>
              </a:buClr>
              <a:buFont typeface="Arial" panose="020B0604020202020204" pitchFamily="34" charset="0"/>
              <a:buChar char="•"/>
            </a:pPr>
            <a:r>
              <a:rPr lang="en-US" sz="2400" b="1" dirty="0"/>
              <a:t>Space: </a:t>
            </a:r>
            <a:r>
              <a:rPr lang="en-US" sz="2400" dirty="0"/>
              <a:t>Is your event too large for the library? </a:t>
            </a:r>
          </a:p>
          <a:p>
            <a:pPr marL="342900" indent="-342900">
              <a:buClr>
                <a:srgbClr val="800000"/>
              </a:buClr>
              <a:buFont typeface="Arial" panose="020B0604020202020204" pitchFamily="34" charset="0"/>
              <a:buChar char="•"/>
            </a:pPr>
            <a:r>
              <a:rPr lang="en-US" sz="2400" b="1" dirty="0"/>
              <a:t>Ideas and know-how: </a:t>
            </a:r>
            <a:r>
              <a:rPr lang="en-US" sz="2400" dirty="0"/>
              <a:t>Has another agency hosted a similar event?  </a:t>
            </a:r>
          </a:p>
          <a:p>
            <a:pPr marL="342900" indent="-342900">
              <a:buClr>
                <a:srgbClr val="800000"/>
              </a:buClr>
              <a:buFont typeface="Arial" panose="020B0604020202020204" pitchFamily="34" charset="0"/>
              <a:buChar char="•"/>
            </a:pPr>
            <a:r>
              <a:rPr lang="en-US" sz="2400" b="1" dirty="0"/>
              <a:t>Presenters and performers: </a:t>
            </a:r>
            <a:r>
              <a:rPr lang="en-US" sz="2400" dirty="0"/>
              <a:t>Are there local talents?  </a:t>
            </a:r>
          </a:p>
          <a:p>
            <a:pPr marL="342900" indent="-342900">
              <a:buClr>
                <a:srgbClr val="800000"/>
              </a:buClr>
              <a:buFont typeface="Arial" panose="020B0604020202020204" pitchFamily="34" charset="0"/>
              <a:buChar char="•"/>
            </a:pPr>
            <a:r>
              <a:rPr lang="en-US" sz="2400" b="1" dirty="0"/>
              <a:t>Think inside the library: </a:t>
            </a:r>
            <a:r>
              <a:rPr lang="en-US" sz="2400" dirty="0"/>
              <a:t>Do library staff have connections? </a:t>
            </a:r>
          </a:p>
        </p:txBody>
      </p:sp>
      <p:sp>
        <p:nvSpPr>
          <p:cNvPr id="7" name="Content Placeholder 3"/>
          <p:cNvSpPr>
            <a:spLocks noGrp="1"/>
          </p:cNvSpPr>
          <p:nvPr>
            <p:ph sz="half" idx="1"/>
          </p:nvPr>
        </p:nvSpPr>
        <p:spPr>
          <a:xfrm>
            <a:off x="256575" y="6188980"/>
            <a:ext cx="5164511" cy="669020"/>
          </a:xfrm>
        </p:spPr>
        <p:txBody>
          <a:bodyPr>
            <a:normAutofit/>
          </a:bodyPr>
          <a:lstStyle/>
          <a:p>
            <a:pPr algn="ctr"/>
            <a:r>
              <a:rPr lang="en-US" sz="1200" b="0" dirty="0" smtClean="0"/>
              <a:t>CA Summer Reading Program Working with Community Partners (California Library Association</a:t>
            </a:r>
            <a:r>
              <a:rPr lang="en-US" sz="1200" b="0" dirty="0"/>
              <a:t>) </a:t>
            </a:r>
            <a:r>
              <a:rPr lang="en-US" sz="1200" b="0" dirty="0">
                <a:hlinkClick r:id="rId3"/>
              </a:rPr>
              <a:t>http://www.cla-net.org/?</a:t>
            </a:r>
            <a:r>
              <a:rPr lang="en-US" sz="1200" b="0" dirty="0" smtClean="0">
                <a:hlinkClick r:id="rId3"/>
              </a:rPr>
              <a:t>100</a:t>
            </a:r>
            <a:r>
              <a:rPr lang="en-US" sz="1200" b="0" dirty="0" smtClean="0"/>
              <a:t> </a:t>
            </a:r>
            <a:endParaRPr lang="en-US" sz="1200" b="0" dirty="0"/>
          </a:p>
        </p:txBody>
      </p:sp>
    </p:spTree>
    <p:extLst>
      <p:ext uri="{BB962C8B-B14F-4D97-AF65-F5344CB8AC3E}">
        <p14:creationId xmlns:p14="http://schemas.microsoft.com/office/powerpoint/2010/main" val="3609900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Community partners (tips)</a:t>
            </a:r>
            <a:endParaRPr lang="en-US" sz="4400" dirty="0">
              <a:latin typeface="Calibri" panose="020F0502020204030204" pitchFamily="34" charset="0"/>
            </a:endParaRPr>
          </a:p>
        </p:txBody>
      </p:sp>
      <p:sp>
        <p:nvSpPr>
          <p:cNvPr id="7" name="Content Placeholder 2"/>
          <p:cNvSpPr>
            <a:spLocks noGrp="1"/>
          </p:cNvSpPr>
          <p:nvPr>
            <p:ph sz="half" idx="1"/>
          </p:nvPr>
        </p:nvSpPr>
        <p:spPr>
          <a:xfrm>
            <a:off x="606829" y="1181258"/>
            <a:ext cx="8345977" cy="5360857"/>
          </a:xfrm>
        </p:spPr>
        <p:txBody>
          <a:bodyPr>
            <a:noAutofit/>
          </a:bodyPr>
          <a:lstStyle/>
          <a:p>
            <a:pPr marL="0" indent="0">
              <a:buNone/>
            </a:pPr>
            <a:r>
              <a:rPr lang="en-US" sz="2100" dirty="0" smtClean="0"/>
              <a:t>Approaching Your Community Partner</a:t>
            </a:r>
          </a:p>
          <a:p>
            <a:pPr marL="342900" indent="-342900">
              <a:spcAft>
                <a:spcPts val="0"/>
              </a:spcAft>
              <a:buFont typeface="Arial" panose="020B0604020202020204" pitchFamily="34" charset="0"/>
              <a:buChar char="•"/>
            </a:pPr>
            <a:r>
              <a:rPr lang="en-US" sz="2100" b="0" dirty="0" smtClean="0"/>
              <a:t>Be </a:t>
            </a:r>
            <a:r>
              <a:rPr lang="en-US" sz="2100" b="0" dirty="0"/>
              <a:t>clear about what you want from your partner </a:t>
            </a:r>
          </a:p>
          <a:p>
            <a:pPr marL="342900" indent="-342900">
              <a:spcAft>
                <a:spcPts val="0"/>
              </a:spcAft>
              <a:buFont typeface="Arial" panose="020B0604020202020204" pitchFamily="34" charset="0"/>
              <a:buChar char="•"/>
            </a:pPr>
            <a:r>
              <a:rPr lang="en-US" sz="2100" b="0" dirty="0" smtClean="0"/>
              <a:t>Think </a:t>
            </a:r>
            <a:r>
              <a:rPr lang="en-US" sz="2100" b="0" dirty="0"/>
              <a:t>about how the partnership will benefit your community partner </a:t>
            </a:r>
          </a:p>
          <a:p>
            <a:pPr marL="342900" indent="-342900">
              <a:spcAft>
                <a:spcPts val="0"/>
              </a:spcAft>
              <a:buFont typeface="Arial" panose="020B0604020202020204" pitchFamily="34" charset="0"/>
              <a:buChar char="•"/>
            </a:pPr>
            <a:r>
              <a:rPr lang="en-US" sz="2100" b="0" dirty="0" smtClean="0"/>
              <a:t>Be prepared</a:t>
            </a:r>
          </a:p>
          <a:p>
            <a:pPr marL="0" indent="0">
              <a:buNone/>
            </a:pPr>
            <a:r>
              <a:rPr lang="en-US" sz="2100" dirty="0" smtClean="0"/>
              <a:t>Working With a Partner</a:t>
            </a:r>
          </a:p>
          <a:p>
            <a:pPr marL="342900" indent="-342900">
              <a:buFont typeface="Arial" panose="020B0604020202020204" pitchFamily="34" charset="0"/>
              <a:buChar char="•"/>
            </a:pPr>
            <a:r>
              <a:rPr lang="en-US" sz="2100" b="0" dirty="0" smtClean="0"/>
              <a:t>Communicate</a:t>
            </a:r>
          </a:p>
          <a:p>
            <a:pPr marL="342900" indent="-342900">
              <a:buFont typeface="Arial" panose="020B0604020202020204" pitchFamily="34" charset="0"/>
              <a:buChar char="•"/>
            </a:pPr>
            <a:r>
              <a:rPr lang="en-US" sz="2100" b="0" dirty="0" smtClean="0"/>
              <a:t>Agreements</a:t>
            </a:r>
          </a:p>
          <a:p>
            <a:pPr marL="342900" indent="-342900">
              <a:buFont typeface="Arial" panose="020B0604020202020204" pitchFamily="34" charset="0"/>
              <a:buChar char="•"/>
            </a:pPr>
            <a:r>
              <a:rPr lang="en-US" sz="2100" b="0" dirty="0" smtClean="0"/>
              <a:t>Be Prepared</a:t>
            </a:r>
            <a:endParaRPr lang="en-US" sz="2100" b="0" dirty="0"/>
          </a:p>
          <a:p>
            <a:pPr marL="0" indent="0">
              <a:buNone/>
            </a:pPr>
            <a:r>
              <a:rPr lang="en-US" sz="2100" dirty="0" smtClean="0"/>
              <a:t>Follow-up</a:t>
            </a:r>
          </a:p>
          <a:p>
            <a:pPr marL="342900" indent="-342900">
              <a:buFont typeface="Arial" panose="020B0604020202020204" pitchFamily="34" charset="0"/>
              <a:buChar char="•"/>
            </a:pPr>
            <a:r>
              <a:rPr lang="en-US" sz="2100" b="0" dirty="0" smtClean="0"/>
              <a:t>Thank partner publicly and privately</a:t>
            </a:r>
          </a:p>
          <a:p>
            <a:pPr marL="342900" indent="-342900">
              <a:buFont typeface="Arial" panose="020B0604020202020204" pitchFamily="34" charset="0"/>
              <a:buChar char="•"/>
            </a:pPr>
            <a:r>
              <a:rPr lang="en-US" sz="2100" b="0" dirty="0" smtClean="0"/>
              <a:t>Keep in Touch</a:t>
            </a:r>
          </a:p>
          <a:p>
            <a:pPr marL="342900" indent="-342900">
              <a:buFont typeface="Arial" panose="020B0604020202020204" pitchFamily="34" charset="0"/>
              <a:buChar char="•"/>
            </a:pPr>
            <a:r>
              <a:rPr lang="en-US" sz="2100" b="0" dirty="0" smtClean="0"/>
              <a:t>Plan for Future Events</a:t>
            </a:r>
            <a:endParaRPr lang="en-US" sz="2100" b="0" dirty="0"/>
          </a:p>
        </p:txBody>
      </p:sp>
    </p:spTree>
    <p:extLst>
      <p:ext uri="{BB962C8B-B14F-4D97-AF65-F5344CB8AC3E}">
        <p14:creationId xmlns:p14="http://schemas.microsoft.com/office/powerpoint/2010/main" val="416107474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022080" cy="4571058"/>
          </a:xfrm>
          <a:prstGeom prst="rect">
            <a:avLst/>
          </a:prstGeom>
          <a:solidFill>
            <a:srgbClr val="8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2"/>
          <p:cNvSpPr txBox="1">
            <a:spLocks/>
          </p:cNvSpPr>
          <p:nvPr/>
        </p:nvSpPr>
        <p:spPr>
          <a:xfrm>
            <a:off x="3151180" y="2433229"/>
            <a:ext cx="6090356" cy="2307021"/>
          </a:xfrm>
          <a:prstGeom prst="rect">
            <a:avLst/>
          </a:prstGeom>
        </p:spPr>
        <p:txBody>
          <a:bodyPr vert="horz" lIns="91440" tIns="45720" rIns="91440" bIns="45720" rtlCol="0" anchor="t">
            <a:normAutofit/>
          </a:bodyPr>
          <a:lstStyle>
            <a:lvl1pPr algn="l" defTabSz="914400" rtl="0" eaLnBrk="1" latinLnBrk="0" hangingPunct="1">
              <a:spcBef>
                <a:spcPct val="0"/>
              </a:spcBef>
              <a:buNone/>
              <a:defRPr sz="3200" kern="1200" cap="all" spc="-60" baseline="0">
                <a:solidFill>
                  <a:schemeClr val="tx2"/>
                </a:solidFill>
                <a:latin typeface="+mj-lt"/>
                <a:ea typeface="+mj-ea"/>
                <a:cs typeface="+mj-cs"/>
              </a:defRPr>
            </a:lvl1pPr>
          </a:lstStyle>
          <a:p>
            <a:r>
              <a:rPr lang="en-US" altLang="en-US" sz="5400" cap="none" spc="600" dirty="0" smtClean="0">
                <a:solidFill>
                  <a:srgbClr val="EEECE1"/>
                </a:solidFill>
                <a:ea typeface="Verdana" pitchFamily="34" charset="0"/>
                <a:cs typeface="Verdana" pitchFamily="34" charset="0"/>
              </a:rPr>
              <a:t>EVALUATION / ASSESSMENT</a:t>
            </a:r>
            <a:endParaRPr lang="en-US" altLang="en-US" sz="5400" cap="none" dirty="0" smtClean="0">
              <a:solidFill>
                <a:schemeClr val="bg1"/>
              </a:solidFill>
            </a:endParaRPr>
          </a:p>
        </p:txBody>
      </p:sp>
    </p:spTree>
    <p:extLst>
      <p:ext uri="{BB962C8B-B14F-4D97-AF65-F5344CB8AC3E}">
        <p14:creationId xmlns:p14="http://schemas.microsoft.com/office/powerpoint/2010/main" val="315090665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400" b="0" dirty="0" smtClean="0"/>
              <a:t>Program </a:t>
            </a:r>
            <a:r>
              <a:rPr lang="en-US" sz="2400" b="0" dirty="0"/>
              <a:t>Improvement</a:t>
            </a:r>
          </a:p>
          <a:p>
            <a:pPr lvl="1"/>
            <a:r>
              <a:rPr lang="en-US" sz="2000" b="0" dirty="0"/>
              <a:t>Program staff may want to see a dashboard report of selected </a:t>
            </a:r>
            <a:r>
              <a:rPr lang="en-US" sz="2000" b="0" dirty="0" smtClean="0"/>
              <a:t>indicators </a:t>
            </a:r>
            <a:r>
              <a:rPr lang="en-US" sz="2000" b="0" dirty="0"/>
              <a:t>and receive brief, regular verbal updates at meetings to </a:t>
            </a:r>
            <a:r>
              <a:rPr lang="en-US" sz="2000" b="0" dirty="0" smtClean="0"/>
              <a:t>learn </a:t>
            </a:r>
            <a:r>
              <a:rPr lang="en-US" sz="2000" b="0" dirty="0"/>
              <a:t>what midcourse adjustments to make to improve program operations and activities</a:t>
            </a:r>
          </a:p>
          <a:p>
            <a:endParaRPr lang="en-US" sz="2400" b="0" dirty="0" smtClean="0"/>
          </a:p>
          <a:p>
            <a:r>
              <a:rPr lang="en-US" sz="2400" b="0" dirty="0" smtClean="0"/>
              <a:t>Program </a:t>
            </a:r>
            <a:r>
              <a:rPr lang="en-US" sz="2400" b="0" dirty="0"/>
              <a:t>Effectiveness</a:t>
            </a:r>
          </a:p>
          <a:p>
            <a:pPr lvl="1"/>
            <a:r>
              <a:rPr lang="en-US" sz="2000" b="0" dirty="0"/>
              <a:t>A funding agency may ask for a detailed, comprehensive report </a:t>
            </a:r>
            <a:r>
              <a:rPr lang="en-US" sz="2000" b="0" dirty="0" smtClean="0"/>
              <a:t>to demonstrate </a:t>
            </a:r>
            <a:r>
              <a:rPr lang="en-US" sz="2000" b="0" dirty="0"/>
              <a:t>whether program components are contributing to </a:t>
            </a:r>
            <a:r>
              <a:rPr lang="en-US" sz="2000" b="0" dirty="0" smtClean="0"/>
              <a:t>expected outcomes </a:t>
            </a:r>
            <a:r>
              <a:rPr lang="en-US" sz="2000" b="0" dirty="0"/>
              <a:t>for accountability purposes</a:t>
            </a:r>
            <a:endParaRPr lang="en-US" sz="2000" dirty="0"/>
          </a:p>
        </p:txBody>
      </p:sp>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Why assessment</a:t>
            </a:r>
            <a:endParaRPr lang="en-US" sz="4400" dirty="0"/>
          </a:p>
        </p:txBody>
      </p:sp>
    </p:spTree>
    <p:extLst>
      <p:ext uri="{BB962C8B-B14F-4D97-AF65-F5344CB8AC3E}">
        <p14:creationId xmlns:p14="http://schemas.microsoft.com/office/powerpoint/2010/main" val="412675301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50302"/>
            <a:ext cx="7987004" cy="4795936"/>
          </a:xfrm>
        </p:spPr>
        <p:txBody>
          <a:bodyPr>
            <a:normAutofit fontScale="77500" lnSpcReduction="20000"/>
          </a:bodyPr>
          <a:lstStyle/>
          <a:p>
            <a:r>
              <a:rPr lang="en-US" dirty="0" smtClean="0"/>
              <a:t>To </a:t>
            </a:r>
            <a:r>
              <a:rPr lang="en-US" dirty="0"/>
              <a:t>gain </a:t>
            </a:r>
            <a:r>
              <a:rPr lang="en-US" dirty="0" smtClean="0"/>
              <a:t>insight</a:t>
            </a:r>
          </a:p>
          <a:p>
            <a:pPr marL="342900" indent="-342900">
              <a:buFont typeface="Arial" panose="020B0604020202020204" pitchFamily="34" charset="0"/>
              <a:buChar char="•"/>
            </a:pPr>
            <a:r>
              <a:rPr lang="en-US" b="0" dirty="0" smtClean="0"/>
              <a:t>Assess </a:t>
            </a:r>
            <a:r>
              <a:rPr lang="en-US" b="0" dirty="0"/>
              <a:t>feasibility or practicality of a new approach for broader implementation</a:t>
            </a:r>
          </a:p>
          <a:p>
            <a:r>
              <a:rPr lang="en-US" dirty="0"/>
              <a:t>To change practice or make improvements</a:t>
            </a:r>
            <a:endParaRPr lang="en-US" b="0" dirty="0"/>
          </a:p>
          <a:p>
            <a:pPr marL="342900" indent="-342900">
              <a:buFont typeface="Arial" panose="020B0604020202020204" pitchFamily="34" charset="0"/>
              <a:buChar char="•"/>
            </a:pPr>
            <a:r>
              <a:rPr lang="en-US" b="0" dirty="0"/>
              <a:t>Describe what a program has done and to what </a:t>
            </a:r>
            <a:r>
              <a:rPr lang="en-US" b="0" dirty="0" smtClean="0"/>
              <a:t>extent </a:t>
            </a:r>
            <a:endParaRPr lang="en-US" b="0" dirty="0"/>
          </a:p>
          <a:p>
            <a:pPr marL="342900" indent="-342900">
              <a:buFont typeface="Arial" panose="020B0604020202020204" pitchFamily="34" charset="0"/>
              <a:buChar char="•"/>
            </a:pPr>
            <a:r>
              <a:rPr lang="en-US" b="0" dirty="0"/>
              <a:t>Enhance program operations by improving quality, effectiveness, and efficiency of activities</a:t>
            </a:r>
          </a:p>
          <a:p>
            <a:pPr marL="342900" indent="-342900">
              <a:buFont typeface="Arial" panose="020B0604020202020204" pitchFamily="34" charset="0"/>
              <a:buChar char="•"/>
            </a:pPr>
            <a:r>
              <a:rPr lang="en-US" b="0" dirty="0"/>
              <a:t>Monitor activities for program management or routine reporting</a:t>
            </a:r>
          </a:p>
          <a:p>
            <a:r>
              <a:rPr lang="en-US" dirty="0"/>
              <a:t>To determine or assess effects</a:t>
            </a:r>
            <a:endParaRPr lang="en-US" b="0" dirty="0"/>
          </a:p>
          <a:p>
            <a:pPr marL="342900" indent="-342900">
              <a:buFont typeface="Arial" panose="020B0604020202020204" pitchFamily="34" charset="0"/>
              <a:buChar char="•"/>
            </a:pPr>
            <a:r>
              <a:rPr lang="en-US" b="0" dirty="0"/>
              <a:t>Understand the relationship between program activities and certain effects or outcomes</a:t>
            </a:r>
          </a:p>
          <a:p>
            <a:pPr marL="342900" indent="-342900">
              <a:buFont typeface="Arial" panose="020B0604020202020204" pitchFamily="34" charset="0"/>
              <a:buChar char="•"/>
            </a:pPr>
            <a:r>
              <a:rPr lang="en-US" b="0" dirty="0"/>
              <a:t>Demonstrate accountability to funder or partners</a:t>
            </a:r>
          </a:p>
          <a:p>
            <a:pPr marL="342900" indent="-342900">
              <a:buFont typeface="Arial" panose="020B0604020202020204" pitchFamily="34" charset="0"/>
              <a:buChar char="•"/>
            </a:pPr>
            <a:r>
              <a:rPr lang="en-US" b="0" dirty="0"/>
              <a:t>Judge the value or worth of a program</a:t>
            </a:r>
          </a:p>
          <a:p>
            <a:r>
              <a:rPr lang="en-US" dirty="0"/>
              <a:t>To affect participants involved in the evaluation</a:t>
            </a:r>
            <a:endParaRPr lang="en-US" b="0" dirty="0"/>
          </a:p>
          <a:p>
            <a:pPr marL="342900" indent="-342900">
              <a:buFont typeface="Arial" panose="020B0604020202020204" pitchFamily="34" charset="0"/>
              <a:buChar char="•"/>
            </a:pPr>
            <a:r>
              <a:rPr lang="en-US" b="0" dirty="0"/>
              <a:t>Generate a positive influence on stakeholders or participants (to reinforce program messages, empower participants, or facilitate social transformation)</a:t>
            </a:r>
            <a:endParaRPr lang="en-US" dirty="0"/>
          </a:p>
        </p:txBody>
      </p:sp>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Common evaluation purposes</a:t>
            </a:r>
            <a:endParaRPr lang="en-US" sz="4400" dirty="0"/>
          </a:p>
        </p:txBody>
      </p:sp>
      <p:sp>
        <p:nvSpPr>
          <p:cNvPr id="6" name="Rectangle 5"/>
          <p:cNvSpPr/>
          <p:nvPr/>
        </p:nvSpPr>
        <p:spPr>
          <a:xfrm>
            <a:off x="146305" y="5977344"/>
            <a:ext cx="5545368" cy="646331"/>
          </a:xfrm>
          <a:prstGeom prst="rect">
            <a:avLst/>
          </a:prstGeom>
        </p:spPr>
        <p:txBody>
          <a:bodyPr wrap="square">
            <a:spAutoFit/>
          </a:bodyPr>
          <a:lstStyle/>
          <a:p>
            <a:r>
              <a:rPr lang="en-US" sz="1200" dirty="0"/>
              <a:t>Centers for Disease Control and Prevention. Evaluation Reporting: A Guide to Help Ensure Use of Evaluation Findings. Atlanta, GA: US Dept of Health and Human Services; 2013 </a:t>
            </a:r>
            <a:r>
              <a:rPr lang="en-US" sz="1200" dirty="0">
                <a:hlinkClick r:id="rId3"/>
              </a:rPr>
              <a:t>https://</a:t>
            </a:r>
            <a:r>
              <a:rPr lang="en-US" sz="1200" dirty="0" smtClean="0">
                <a:hlinkClick r:id="rId3"/>
              </a:rPr>
              <a:t>www.cdc.gov/dhdsp/docs/Evaluation-Reporting-Guide.pdf</a:t>
            </a:r>
            <a:r>
              <a:rPr lang="en-US" sz="1200" dirty="0" smtClean="0"/>
              <a:t> </a:t>
            </a:r>
            <a:endParaRPr lang="en-US" sz="1200" dirty="0"/>
          </a:p>
        </p:txBody>
      </p:sp>
    </p:spTree>
    <p:extLst>
      <p:ext uri="{BB962C8B-B14F-4D97-AF65-F5344CB8AC3E}">
        <p14:creationId xmlns:p14="http://schemas.microsoft.com/office/powerpoint/2010/main" val="4093414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17848"/>
            <a:ext cx="8138160" cy="4811829"/>
          </a:xfrm>
        </p:spPr>
        <p:txBody>
          <a:bodyPr>
            <a:normAutofit/>
          </a:bodyPr>
          <a:lstStyle/>
          <a:p>
            <a:pPr marL="342900" indent="-342900">
              <a:buClr>
                <a:srgbClr val="800000"/>
              </a:buClr>
              <a:buFont typeface="Arial" panose="020B0604020202020204" pitchFamily="34" charset="0"/>
              <a:buChar char="•"/>
            </a:pPr>
            <a:r>
              <a:rPr lang="en-US" sz="2800" dirty="0" smtClean="0"/>
              <a:t>Extending services to support local groups, such as veterans or homeless</a:t>
            </a:r>
          </a:p>
          <a:p>
            <a:pPr marL="342900" indent="-342900">
              <a:buClr>
                <a:srgbClr val="800000"/>
              </a:buClr>
              <a:buFont typeface="Arial" panose="020B0604020202020204" pitchFamily="34" charset="0"/>
              <a:buChar char="•"/>
            </a:pPr>
            <a:r>
              <a:rPr lang="en-US" sz="2800" dirty="0" smtClean="0"/>
              <a:t>Creating a information web portal</a:t>
            </a:r>
          </a:p>
          <a:p>
            <a:pPr marL="342900" indent="-342900">
              <a:buClr>
                <a:srgbClr val="800000"/>
              </a:buClr>
              <a:buFont typeface="Arial" panose="020B0604020202020204" pitchFamily="34" charset="0"/>
              <a:buChar char="•"/>
            </a:pPr>
            <a:r>
              <a:rPr lang="en-US" sz="2800" dirty="0" smtClean="0"/>
              <a:t>Exhibiting at a local community fair</a:t>
            </a:r>
          </a:p>
          <a:p>
            <a:pPr marL="342900" indent="-342900">
              <a:buClr>
                <a:srgbClr val="800000"/>
              </a:buClr>
              <a:buFont typeface="Arial" panose="020B0604020202020204" pitchFamily="34" charset="0"/>
              <a:buChar char="•"/>
            </a:pPr>
            <a:r>
              <a:rPr lang="en-US" sz="2800" dirty="0" smtClean="0"/>
              <a:t>Targeting programs to senior citizens</a:t>
            </a:r>
          </a:p>
          <a:p>
            <a:pPr marL="342900" indent="-342900">
              <a:buClr>
                <a:srgbClr val="800000"/>
              </a:buClr>
              <a:buFont typeface="Arial" panose="020B0604020202020204" pitchFamily="34" charset="0"/>
              <a:buChar char="•"/>
            </a:pPr>
            <a:r>
              <a:rPr lang="en-US" sz="2800" dirty="0" smtClean="0"/>
              <a:t>Partnering with a local public school</a:t>
            </a:r>
          </a:p>
          <a:p>
            <a:pPr marL="342900" indent="-342900">
              <a:buClr>
                <a:srgbClr val="800000"/>
              </a:buClr>
              <a:buFont typeface="Arial" panose="020B0604020202020204" pitchFamily="34" charset="0"/>
              <a:buChar char="•"/>
            </a:pPr>
            <a:r>
              <a:rPr lang="en-US" sz="2800" dirty="0" smtClean="0"/>
              <a:t>Partnering with a specialty library</a:t>
            </a:r>
          </a:p>
          <a:p>
            <a:pPr>
              <a:buClr>
                <a:srgbClr val="800000"/>
              </a:buClr>
            </a:pPr>
            <a:endParaRPr lang="en-US" sz="2800" dirty="0"/>
          </a:p>
        </p:txBody>
      </p:sp>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What Is “Outreach”?</a:t>
            </a:r>
            <a:endParaRPr lang="en-US" sz="4400" dirty="0"/>
          </a:p>
        </p:txBody>
      </p:sp>
      <p:sp>
        <p:nvSpPr>
          <p:cNvPr id="2" name="TextBox 1"/>
          <p:cNvSpPr txBox="1"/>
          <p:nvPr/>
        </p:nvSpPr>
        <p:spPr>
          <a:xfrm>
            <a:off x="170021" y="2028616"/>
            <a:ext cx="8576110" cy="2800767"/>
          </a:xfrm>
          <a:prstGeom prst="rect">
            <a:avLst/>
          </a:prstGeom>
          <a:noFill/>
        </p:spPr>
        <p:txBody>
          <a:bodyPr wrap="square" rtlCol="0">
            <a:spAutoFit/>
          </a:bodyPr>
          <a:lstStyle/>
          <a:p>
            <a:pPr algn="ctr"/>
            <a:r>
              <a:rPr lang="en-US" sz="8800" dirty="0" smtClean="0">
                <a:solidFill>
                  <a:srgbClr val="800000"/>
                </a:solidFill>
              </a:rPr>
              <a:t>Community Outreach</a:t>
            </a:r>
            <a:endParaRPr lang="en-US" sz="8800" dirty="0">
              <a:solidFill>
                <a:srgbClr val="800000"/>
              </a:solidFill>
            </a:endParaRPr>
          </a:p>
        </p:txBody>
      </p:sp>
    </p:spTree>
    <p:extLst>
      <p:ext uri="{BB962C8B-B14F-4D97-AF65-F5344CB8AC3E}">
        <p14:creationId xmlns:p14="http://schemas.microsoft.com/office/powerpoint/2010/main" val="2739686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fontScale="92500"/>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800" dirty="0" smtClean="0"/>
              <a:t>Six Steps </a:t>
            </a:r>
            <a:r>
              <a:rPr lang="en-US" sz="4800" dirty="0"/>
              <a:t>of Program Evaluation</a:t>
            </a:r>
          </a:p>
        </p:txBody>
      </p:sp>
      <p:sp>
        <p:nvSpPr>
          <p:cNvPr id="5" name="TextBox 4"/>
          <p:cNvSpPr txBox="1"/>
          <p:nvPr/>
        </p:nvSpPr>
        <p:spPr>
          <a:xfrm>
            <a:off x="969010" y="1384300"/>
            <a:ext cx="7099300" cy="4801314"/>
          </a:xfrm>
          <a:prstGeom prst="rect">
            <a:avLst/>
          </a:prstGeom>
          <a:noFill/>
        </p:spPr>
        <p:txBody>
          <a:bodyPr wrap="square" rtlCol="0">
            <a:spAutoFit/>
          </a:bodyPr>
          <a:lstStyle/>
          <a:p>
            <a:pPr marL="457200" indent="-457200">
              <a:lnSpc>
                <a:spcPct val="200000"/>
              </a:lnSpc>
              <a:buFont typeface="Arial" panose="020B0604020202020204" pitchFamily="34" charset="0"/>
              <a:buChar char="•"/>
            </a:pPr>
            <a:r>
              <a:rPr lang="en-US" sz="2400" dirty="0"/>
              <a:t>Step 1: Define your </a:t>
            </a:r>
            <a:r>
              <a:rPr lang="en-US" sz="2400" dirty="0" smtClean="0"/>
              <a:t>stakeholders</a:t>
            </a:r>
          </a:p>
          <a:p>
            <a:pPr marL="457200" indent="-457200">
              <a:lnSpc>
                <a:spcPct val="200000"/>
              </a:lnSpc>
              <a:buFont typeface="Arial" panose="020B0604020202020204" pitchFamily="34" charset="0"/>
              <a:buChar char="•"/>
            </a:pPr>
            <a:r>
              <a:rPr lang="en-US" sz="2400" dirty="0" smtClean="0"/>
              <a:t>Step </a:t>
            </a:r>
            <a:r>
              <a:rPr lang="en-US" sz="2400" dirty="0"/>
              <a:t>2: Describe the </a:t>
            </a:r>
            <a:r>
              <a:rPr lang="en-US" sz="2400" dirty="0" smtClean="0"/>
              <a:t>program</a:t>
            </a:r>
          </a:p>
          <a:p>
            <a:pPr marL="457200" indent="-457200">
              <a:lnSpc>
                <a:spcPct val="200000"/>
              </a:lnSpc>
              <a:buFont typeface="Arial" panose="020B0604020202020204" pitchFamily="34" charset="0"/>
              <a:buChar char="•"/>
            </a:pPr>
            <a:r>
              <a:rPr lang="en-US" sz="2400" dirty="0"/>
              <a:t>Step 3: Focus the design of your </a:t>
            </a:r>
            <a:r>
              <a:rPr lang="en-US" sz="2400" dirty="0" smtClean="0"/>
              <a:t>evaluation</a:t>
            </a:r>
          </a:p>
          <a:p>
            <a:pPr marL="457200" indent="-457200">
              <a:lnSpc>
                <a:spcPct val="200000"/>
              </a:lnSpc>
              <a:buFont typeface="Arial" panose="020B0604020202020204" pitchFamily="34" charset="0"/>
              <a:buChar char="•"/>
            </a:pPr>
            <a:r>
              <a:rPr lang="en-US" sz="2400" dirty="0"/>
              <a:t>Step 4: Gather </a:t>
            </a:r>
            <a:r>
              <a:rPr lang="en-US" sz="2400" dirty="0" smtClean="0"/>
              <a:t>evidence</a:t>
            </a:r>
          </a:p>
          <a:p>
            <a:pPr marL="457200" indent="-457200">
              <a:lnSpc>
                <a:spcPct val="200000"/>
              </a:lnSpc>
              <a:buFont typeface="Arial" panose="020B0604020202020204" pitchFamily="34" charset="0"/>
              <a:buChar char="•"/>
            </a:pPr>
            <a:r>
              <a:rPr lang="en-US" sz="2400" dirty="0"/>
              <a:t>Step 5: Draw </a:t>
            </a:r>
            <a:r>
              <a:rPr lang="en-US" sz="2400" dirty="0" smtClean="0"/>
              <a:t>conclusions</a:t>
            </a:r>
          </a:p>
          <a:p>
            <a:pPr marL="457200" indent="-457200">
              <a:lnSpc>
                <a:spcPct val="200000"/>
              </a:lnSpc>
              <a:buFont typeface="Arial" panose="020B0604020202020204" pitchFamily="34" charset="0"/>
              <a:buChar char="•"/>
            </a:pPr>
            <a:r>
              <a:rPr lang="en-US" sz="2400" dirty="0"/>
              <a:t>Step 6: Present findings and ensure </a:t>
            </a:r>
            <a:r>
              <a:rPr lang="en-US" sz="2400" dirty="0" smtClean="0"/>
              <a:t>use</a:t>
            </a: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753947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358445" y="1319758"/>
            <a:ext cx="8500262" cy="1313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20313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ea typeface="Calibri" pitchFamily="34" charset="0"/>
                <a:cs typeface="Times New Roman" pitchFamily="18" charset="0"/>
              </a:rPr>
              <a:t>Goals, outcomes, and objectives: these may be among the most confusing terms in the evaluation lexicon.   They often are used synonymously. They are different concepts, but they are connected. </a:t>
            </a:r>
            <a:endParaRPr kumimoji="0" lang="en-US" altLang="en-US"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097" name="Picture 24" descr="Diagram for handout. Goal is at top in a circle.  An arrow points to a left column of bubbles. Activity is top bubble. An arrow points to the nest bubble int the column called measure, connecting activity to measure.  Measure points to a bubble that connects to a bubble labeled objiective, which indicates taht a measure must be expanded into an objective.  Activities bubble is connected by an arrow to Outcome bubble, which is the top bubble in the right hand column of bubbles.  Outcome also is connected to measure bubble and objective bubble. "/>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311900" y="2450544"/>
            <a:ext cx="2426858" cy="255034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a:spLocks noChangeArrowheads="1"/>
          </p:cNvSpPr>
          <p:nvPr/>
        </p:nvSpPr>
        <p:spPr bwMode="auto">
          <a:xfrm rot="10800000" flipV="1">
            <a:off x="306601" y="2274103"/>
            <a:ext cx="6005298"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latin typeface="+mn-lt"/>
                <a:ea typeface="Calibri" pitchFamily="34" charset="0"/>
                <a:cs typeface="Times New Roman" pitchFamily="18" charset="0"/>
              </a:rPr>
              <a:t>A </a:t>
            </a:r>
            <a:r>
              <a:rPr kumimoji="0" lang="en-US" altLang="en-US" b="1" i="1" u="none" strike="noStrike" cap="none" normalizeH="0" baseline="0" dirty="0" smtClean="0">
                <a:ln>
                  <a:noFill/>
                </a:ln>
                <a:solidFill>
                  <a:schemeClr val="tx1"/>
                </a:solidFill>
                <a:effectLst/>
                <a:latin typeface="+mn-lt"/>
                <a:ea typeface="Calibri" pitchFamily="34" charset="0"/>
                <a:cs typeface="Times New Roman" pitchFamily="18" charset="0"/>
              </a:rPr>
              <a:t>goal</a:t>
            </a:r>
            <a:r>
              <a:rPr kumimoji="0" lang="en-US" altLang="en-US" b="0" i="0" u="none" strike="noStrike" cap="none" normalizeH="0" baseline="0" dirty="0" smtClean="0">
                <a:ln>
                  <a:noFill/>
                </a:ln>
                <a:solidFill>
                  <a:schemeClr val="tx1"/>
                </a:solidFill>
                <a:effectLst/>
                <a:latin typeface="+mn-lt"/>
                <a:ea typeface="Calibri" pitchFamily="34" charset="0"/>
                <a:cs typeface="Times New Roman" pitchFamily="18" charset="0"/>
              </a:rPr>
              <a:t> is a broad visionary statement that is abstract. Usually several activities and outcomes will contribute toward a goal. An </a:t>
            </a:r>
            <a:r>
              <a:rPr kumimoji="0" lang="en-US" altLang="en-US" b="1" i="1" u="none" strike="noStrike" cap="none" normalizeH="0" baseline="0" dirty="0" smtClean="0">
                <a:ln>
                  <a:noFill/>
                </a:ln>
                <a:solidFill>
                  <a:schemeClr val="tx1"/>
                </a:solidFill>
                <a:effectLst/>
                <a:latin typeface="+mn-lt"/>
                <a:ea typeface="Calibri" pitchFamily="34" charset="0"/>
                <a:cs typeface="Times New Roman" pitchFamily="18" charset="0"/>
              </a:rPr>
              <a:t>outcome </a:t>
            </a:r>
            <a:r>
              <a:rPr kumimoji="0" lang="en-US" altLang="en-US" b="0" i="0" u="none" strike="noStrike" cap="none" normalizeH="0" baseline="0" dirty="0" smtClean="0">
                <a:ln>
                  <a:noFill/>
                </a:ln>
                <a:solidFill>
                  <a:schemeClr val="tx1"/>
                </a:solidFill>
                <a:effectLst/>
                <a:latin typeface="+mn-lt"/>
                <a:ea typeface="Calibri" pitchFamily="34" charset="0"/>
                <a:cs typeface="Times New Roman" pitchFamily="18" charset="0"/>
              </a:rPr>
              <a:t>defines an observable result that supports the goal. You should be able to directly link an activity to an outcome. An</a:t>
            </a:r>
            <a:r>
              <a:rPr kumimoji="0" lang="en-US" altLang="en-US" b="1" i="1" u="none" strike="noStrike" cap="none" normalizeH="0" baseline="0" dirty="0" smtClean="0">
                <a:ln>
                  <a:noFill/>
                </a:ln>
                <a:solidFill>
                  <a:schemeClr val="tx1"/>
                </a:solidFill>
                <a:effectLst/>
                <a:latin typeface="+mn-lt"/>
                <a:ea typeface="Calibri" pitchFamily="34" charset="0"/>
                <a:cs typeface="Times New Roman" pitchFamily="18" charset="0"/>
              </a:rPr>
              <a:t> objective</a:t>
            </a:r>
            <a:r>
              <a:rPr kumimoji="0" lang="en-US" altLang="en-US" b="0" i="0" u="none" strike="noStrike" cap="none" normalizeH="0" baseline="0" dirty="0" smtClean="0">
                <a:ln>
                  <a:noFill/>
                </a:ln>
                <a:solidFill>
                  <a:schemeClr val="tx1"/>
                </a:solidFill>
                <a:effectLst/>
                <a:latin typeface="+mn-lt"/>
                <a:ea typeface="Calibri" pitchFamily="34" charset="0"/>
                <a:cs typeface="Times New Roman" pitchFamily="18" charset="0"/>
              </a:rPr>
              <a:t> builds details into the outcome so that it can be evaluated. An objective has three key elements:</a:t>
            </a:r>
            <a:endParaRPr kumimoji="0" lang="en-US" altLang="en-US" b="0" i="0" u="none" strike="noStrike" cap="none" normalizeH="0" baseline="0" dirty="0" smtClean="0">
              <a:ln>
                <a:noFill/>
              </a:ln>
              <a:solidFill>
                <a:schemeClr val="tx1"/>
              </a:solidFill>
              <a:effectLst/>
              <a:latin typeface="+mn-lt"/>
            </a:endParaRPr>
          </a:p>
          <a:p>
            <a:pPr lvl="1" eaLnBrk="0" hangingPunct="0">
              <a:buFont typeface="Wingdings" pitchFamily="2" charset="2"/>
              <a:buChar char=""/>
            </a:pPr>
            <a:r>
              <a:rPr kumimoji="0" lang="en-US" altLang="en-US" b="0" i="0" u="none" strike="noStrike" cap="none" normalizeH="0" baseline="0" dirty="0" smtClean="0">
                <a:ln>
                  <a:noFill/>
                </a:ln>
                <a:solidFill>
                  <a:schemeClr val="tx1"/>
                </a:solidFill>
                <a:effectLst/>
                <a:latin typeface="+mn-lt"/>
                <a:ea typeface="Calibri" pitchFamily="34" charset="0"/>
                <a:cs typeface="Times New Roman" pitchFamily="18" charset="0"/>
              </a:rPr>
              <a:t>An </a:t>
            </a:r>
            <a:r>
              <a:rPr kumimoji="0" lang="en-US" altLang="en-US" b="0" i="1" u="none" strike="noStrike" cap="none" normalizeH="0" baseline="0" dirty="0" smtClean="0">
                <a:ln>
                  <a:noFill/>
                </a:ln>
                <a:solidFill>
                  <a:schemeClr val="tx1"/>
                </a:solidFill>
                <a:effectLst/>
                <a:latin typeface="+mn-lt"/>
                <a:ea typeface="Calibri" pitchFamily="34" charset="0"/>
                <a:cs typeface="Times New Roman" pitchFamily="18" charset="0"/>
              </a:rPr>
              <a:t>observable measure</a:t>
            </a:r>
            <a:r>
              <a:rPr kumimoji="0" lang="en-US" altLang="en-US" b="0" i="0" u="none" strike="noStrike" cap="none" normalizeH="0" baseline="0" dirty="0" smtClean="0">
                <a:ln>
                  <a:noFill/>
                </a:ln>
                <a:solidFill>
                  <a:schemeClr val="tx1"/>
                </a:solidFill>
                <a:effectLst/>
                <a:latin typeface="+mn-lt"/>
                <a:ea typeface="Calibri" pitchFamily="34" charset="0"/>
                <a:cs typeface="Times New Roman" pitchFamily="18" charset="0"/>
              </a:rPr>
              <a:t> that will allow you to provide tangible evidence of program implementation or an outcome.</a:t>
            </a:r>
            <a:endParaRPr kumimoji="0" lang="en-US" altLang="en-US" b="0" i="0" u="none" strike="noStrike" cap="none" normalizeH="0" baseline="0" dirty="0" smtClean="0">
              <a:ln>
                <a:noFill/>
              </a:ln>
              <a:solidFill>
                <a:schemeClr val="tx1"/>
              </a:solidFill>
              <a:effectLst/>
              <a:latin typeface="+mn-lt"/>
            </a:endParaRPr>
          </a:p>
          <a:p>
            <a:pPr lvl="1" eaLnBrk="0" hangingPunct="0">
              <a:buFontTx/>
              <a:buChar char="•"/>
            </a:pPr>
            <a:r>
              <a:rPr kumimoji="0" lang="en-US" altLang="en-US" b="0" i="0" u="none" strike="noStrike" cap="none" normalizeH="0" baseline="0" dirty="0" smtClean="0">
                <a:ln>
                  <a:noFill/>
                </a:ln>
                <a:solidFill>
                  <a:schemeClr val="tx1"/>
                </a:solidFill>
                <a:effectLst/>
                <a:latin typeface="+mn-lt"/>
                <a:ea typeface="Calibri" pitchFamily="34" charset="0"/>
                <a:cs typeface="Times New Roman" pitchFamily="18" charset="0"/>
              </a:rPr>
              <a:t>A </a:t>
            </a:r>
            <a:r>
              <a:rPr kumimoji="0" lang="en-US" altLang="en-US" b="0" i="1" u="none" strike="noStrike" cap="none" normalizeH="0" baseline="0" dirty="0" smtClean="0">
                <a:ln>
                  <a:noFill/>
                </a:ln>
                <a:solidFill>
                  <a:schemeClr val="tx1"/>
                </a:solidFill>
                <a:effectLst/>
                <a:latin typeface="+mn-lt"/>
                <a:ea typeface="Calibri" pitchFamily="34" charset="0"/>
                <a:cs typeface="Times New Roman" pitchFamily="18" charset="0"/>
              </a:rPr>
              <a:t>target</a:t>
            </a:r>
            <a:r>
              <a:rPr kumimoji="0" lang="en-US" altLang="en-US" b="0" i="0" u="none" strike="noStrike" cap="none" normalizeH="0" baseline="0" dirty="0" smtClean="0">
                <a:ln>
                  <a:noFill/>
                </a:ln>
                <a:solidFill>
                  <a:schemeClr val="tx1"/>
                </a:solidFill>
                <a:effectLst/>
                <a:latin typeface="+mn-lt"/>
                <a:ea typeface="Calibri" pitchFamily="34" charset="0"/>
                <a:cs typeface="Times New Roman" pitchFamily="18" charset="0"/>
              </a:rPr>
              <a:t>, which is the threshold the outcome must exceed for you to consider the activity worthy of resources used.</a:t>
            </a:r>
            <a:endParaRPr kumimoji="0" lang="en-US" altLang="en-US" b="0" i="0" u="none" strike="noStrike" cap="none" normalizeH="0" baseline="0" dirty="0" smtClean="0">
              <a:ln>
                <a:noFill/>
              </a:ln>
              <a:solidFill>
                <a:schemeClr val="tx1"/>
              </a:solidFill>
              <a:effectLst/>
              <a:latin typeface="+mn-lt"/>
            </a:endParaRPr>
          </a:p>
          <a:p>
            <a:pPr lvl="1" eaLnBrk="0" hangingPunct="0">
              <a:buFontTx/>
              <a:buChar char="•"/>
            </a:pPr>
            <a:r>
              <a:rPr kumimoji="0" lang="en-US" altLang="en-US" b="0" i="0" u="none" strike="noStrike" cap="none" normalizeH="0" baseline="0" dirty="0" smtClean="0">
                <a:ln>
                  <a:noFill/>
                </a:ln>
                <a:solidFill>
                  <a:schemeClr val="tx1"/>
                </a:solidFill>
                <a:effectLst/>
                <a:latin typeface="+mn-lt"/>
                <a:ea typeface="Calibri" pitchFamily="34" charset="0"/>
                <a:cs typeface="Times New Roman" pitchFamily="18" charset="0"/>
              </a:rPr>
              <a:t>A </a:t>
            </a:r>
            <a:r>
              <a:rPr kumimoji="0" lang="en-US" altLang="en-US" b="0" i="1" u="none" strike="noStrike" cap="none" normalizeH="0" baseline="0" dirty="0" smtClean="0">
                <a:ln>
                  <a:noFill/>
                </a:ln>
                <a:solidFill>
                  <a:schemeClr val="tx1"/>
                </a:solidFill>
                <a:effectLst/>
                <a:latin typeface="+mn-lt"/>
                <a:ea typeface="Calibri" pitchFamily="34" charset="0"/>
                <a:cs typeface="Times New Roman" pitchFamily="18" charset="0"/>
              </a:rPr>
              <a:t>timeline </a:t>
            </a:r>
            <a:r>
              <a:rPr kumimoji="0" lang="en-US" altLang="en-US" b="0" i="0" u="none" strike="noStrike" cap="none" normalizeH="0" baseline="0" dirty="0" smtClean="0">
                <a:ln>
                  <a:noFill/>
                </a:ln>
                <a:solidFill>
                  <a:schemeClr val="tx1"/>
                </a:solidFill>
                <a:effectLst/>
                <a:latin typeface="+mn-lt"/>
                <a:ea typeface="Calibri" pitchFamily="34" charset="0"/>
                <a:cs typeface="Times New Roman" pitchFamily="18" charset="0"/>
              </a:rPr>
              <a:t>stating when that target will be met.</a:t>
            </a:r>
            <a:endParaRPr kumimoji="0" lang="en-US" altLang="en-US" b="0" i="0" u="none" strike="noStrike" cap="none" normalizeH="0" baseline="0" dirty="0" smtClean="0">
              <a:ln>
                <a:noFill/>
              </a:ln>
              <a:solidFill>
                <a:schemeClr val="tx1"/>
              </a:solidFill>
              <a:effectLst/>
              <a:latin typeface="+mn-lt"/>
            </a:endParaRPr>
          </a:p>
        </p:txBody>
      </p:sp>
      <p:sp>
        <p:nvSpPr>
          <p:cNvPr id="5"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800" dirty="0" smtClean="0"/>
              <a:t>Goals – outcomes - objectives</a:t>
            </a:r>
            <a:endParaRPr lang="en-US" sz="4800" dirty="0"/>
          </a:p>
        </p:txBody>
      </p:sp>
      <p:sp>
        <p:nvSpPr>
          <p:cNvPr id="3" name="TextBox 2"/>
          <p:cNvSpPr txBox="1"/>
          <p:nvPr/>
        </p:nvSpPr>
        <p:spPr>
          <a:xfrm>
            <a:off x="248717" y="6194991"/>
            <a:ext cx="5263082" cy="523220"/>
          </a:xfrm>
          <a:prstGeom prst="rect">
            <a:avLst/>
          </a:prstGeom>
          <a:noFill/>
        </p:spPr>
        <p:txBody>
          <a:bodyPr wrap="square" rtlCol="0">
            <a:spAutoFit/>
          </a:bodyPr>
          <a:lstStyle/>
          <a:p>
            <a:r>
              <a:rPr lang="en-US" sz="1400" dirty="0">
                <a:hlinkClick r:id="rId4"/>
              </a:rPr>
              <a:t>https://nnlm.gov/sites/default/files/neo/files/tips/neo-tip-sheet-align-mission-obj-c.docx</a:t>
            </a:r>
            <a:r>
              <a:rPr lang="en-US" sz="1400" dirty="0" smtClean="0"/>
              <a:t>. </a:t>
            </a:r>
            <a:endParaRPr lang="en-US" sz="1400" dirty="0"/>
          </a:p>
        </p:txBody>
      </p:sp>
    </p:spTree>
    <p:extLst>
      <p:ext uri="{BB962C8B-B14F-4D97-AF65-F5344CB8AC3E}">
        <p14:creationId xmlns:p14="http://schemas.microsoft.com/office/powerpoint/2010/main" val="304505019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1625600"/>
            <a:ext cx="8284464" cy="4723994"/>
          </a:xfrm>
        </p:spPr>
        <p:txBody>
          <a:bodyPr>
            <a:normAutofit/>
          </a:bodyPr>
          <a:lstStyle/>
          <a:p>
            <a:pPr marL="342900" indent="-342900">
              <a:buFont typeface="Arial" panose="020B0604020202020204" pitchFamily="34" charset="0"/>
              <a:buChar char="•"/>
            </a:pPr>
            <a:r>
              <a:rPr lang="en-US" dirty="0" smtClean="0"/>
              <a:t>Outreach Goal</a:t>
            </a:r>
          </a:p>
          <a:p>
            <a:pPr marL="800100" lvl="1" indent="-342900"/>
            <a:r>
              <a:rPr lang="en-US" sz="2100" dirty="0" smtClean="0"/>
              <a:t>Assessment strategy for each goal</a:t>
            </a:r>
          </a:p>
          <a:p>
            <a:pPr marL="1485900" lvl="2" indent="-342900"/>
            <a:r>
              <a:rPr lang="en-US" sz="2100" dirty="0" smtClean="0"/>
              <a:t>Time:  Is the assessment strategy time intensive, requires considerable amount of time or …</a:t>
            </a:r>
          </a:p>
          <a:p>
            <a:pPr marL="1485900" lvl="2" indent="-342900">
              <a:lnSpc>
                <a:spcPct val="150000"/>
              </a:lnSpc>
            </a:pPr>
            <a:r>
              <a:rPr lang="en-US" sz="2100" dirty="0" smtClean="0"/>
              <a:t>Manpower:  how much manpower/staff time is involved</a:t>
            </a:r>
          </a:p>
          <a:p>
            <a:pPr marL="1485900" lvl="2" indent="-342900">
              <a:lnSpc>
                <a:spcPct val="150000"/>
              </a:lnSpc>
            </a:pPr>
            <a:r>
              <a:rPr lang="en-US" sz="2100" dirty="0" smtClean="0"/>
              <a:t>Data:  is the data collected quantitative, qualitative or both</a:t>
            </a:r>
          </a:p>
          <a:p>
            <a:pPr marL="1485900" lvl="2" indent="-342900">
              <a:lnSpc>
                <a:spcPct val="110000"/>
              </a:lnSpc>
            </a:pPr>
            <a:r>
              <a:rPr lang="en-US" sz="2100" dirty="0" smtClean="0"/>
              <a:t>Limitations:  what is the limitations of the assessment strategy chosen?   What does it not measure?  Are there budget constrains?   Does it require compliance on the part of participants?</a:t>
            </a:r>
            <a:endParaRPr lang="en-US" sz="2100"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fontScale="92500"/>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800" dirty="0" smtClean="0"/>
              <a:t>Assessment Strategy Questions</a:t>
            </a:r>
            <a:endParaRPr lang="en-US" sz="4800" dirty="0"/>
          </a:p>
        </p:txBody>
      </p:sp>
    </p:spTree>
    <p:extLst>
      <p:ext uri="{BB962C8B-B14F-4D97-AF65-F5344CB8AC3E}">
        <p14:creationId xmlns:p14="http://schemas.microsoft.com/office/powerpoint/2010/main" val="44049727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Assessment questions</a:t>
            </a:r>
            <a:endParaRPr lang="en-US" sz="4400" dirty="0"/>
          </a:p>
        </p:txBody>
      </p:sp>
      <p:sp>
        <p:nvSpPr>
          <p:cNvPr id="6" name="Content Placeholder 2"/>
          <p:cNvSpPr>
            <a:spLocks noGrp="1"/>
          </p:cNvSpPr>
          <p:nvPr>
            <p:ph idx="1"/>
          </p:nvPr>
        </p:nvSpPr>
        <p:spPr>
          <a:xfrm>
            <a:off x="1114524" y="1596895"/>
            <a:ext cx="7272731" cy="4073321"/>
          </a:xfrm>
        </p:spPr>
        <p:txBody>
          <a:bodyPr>
            <a:normAutofit/>
          </a:bodyPr>
          <a:lstStyle/>
          <a:p>
            <a:pPr marL="0" indent="0" eaLnBrk="1" hangingPunct="1">
              <a:buNone/>
            </a:pPr>
            <a:endParaRPr lang="en-US" altLang="en-US" sz="2800" dirty="0" smtClean="0"/>
          </a:p>
          <a:p>
            <a:pPr eaLnBrk="1" hangingPunct="1"/>
            <a:endParaRPr lang="en-US" altLang="en-US" dirty="0" smtClean="0"/>
          </a:p>
        </p:txBody>
      </p:sp>
      <p:sp>
        <p:nvSpPr>
          <p:cNvPr id="2" name="Rectangle 1"/>
          <p:cNvSpPr/>
          <p:nvPr/>
        </p:nvSpPr>
        <p:spPr>
          <a:xfrm>
            <a:off x="775413" y="1473035"/>
            <a:ext cx="7724850" cy="4524315"/>
          </a:xfrm>
          <a:prstGeom prst="rect">
            <a:avLst/>
          </a:prstGeom>
        </p:spPr>
        <p:txBody>
          <a:bodyPr wrap="square">
            <a:spAutoFit/>
          </a:bodyPr>
          <a:lstStyle/>
          <a:p>
            <a:pPr marL="285750" indent="-285750">
              <a:lnSpc>
                <a:spcPct val="150000"/>
              </a:lnSpc>
              <a:spcBef>
                <a:spcPct val="0"/>
              </a:spcBef>
              <a:buClr>
                <a:srgbClr val="800000"/>
              </a:buClr>
              <a:buFont typeface="Arial" panose="020B0604020202020204" pitchFamily="34" charset="0"/>
              <a:buChar char="•"/>
            </a:pPr>
            <a:r>
              <a:rPr lang="en-US" altLang="en-US" sz="3200" dirty="0"/>
              <a:t>Did you get there?</a:t>
            </a:r>
          </a:p>
          <a:p>
            <a:pPr marL="285750" indent="-285750">
              <a:lnSpc>
                <a:spcPct val="150000"/>
              </a:lnSpc>
              <a:spcBef>
                <a:spcPct val="0"/>
              </a:spcBef>
              <a:buClr>
                <a:srgbClr val="800000"/>
              </a:buClr>
              <a:buFont typeface="Arial" panose="020B0604020202020204" pitchFamily="34" charset="0"/>
              <a:buChar char="•"/>
            </a:pPr>
            <a:r>
              <a:rPr lang="en-US" altLang="en-US" sz="3200" dirty="0" smtClean="0"/>
              <a:t>Did </a:t>
            </a:r>
            <a:r>
              <a:rPr lang="en-US" altLang="en-US" sz="3200" dirty="0"/>
              <a:t>you do everything you planned?</a:t>
            </a:r>
          </a:p>
          <a:p>
            <a:pPr marL="285750" indent="-285750">
              <a:lnSpc>
                <a:spcPct val="150000"/>
              </a:lnSpc>
              <a:spcBef>
                <a:spcPct val="0"/>
              </a:spcBef>
              <a:buClr>
                <a:srgbClr val="800000"/>
              </a:buClr>
              <a:buFont typeface="Arial" panose="020B0604020202020204" pitchFamily="34" charset="0"/>
              <a:buChar char="•"/>
            </a:pPr>
            <a:r>
              <a:rPr lang="en-US" altLang="en-US" sz="3200" dirty="0" smtClean="0"/>
              <a:t>What </a:t>
            </a:r>
            <a:r>
              <a:rPr lang="en-US" altLang="en-US" sz="3200" dirty="0"/>
              <a:t>unexpected things happened?</a:t>
            </a:r>
          </a:p>
          <a:p>
            <a:pPr marL="285750" indent="-285750">
              <a:lnSpc>
                <a:spcPct val="150000"/>
              </a:lnSpc>
              <a:spcBef>
                <a:spcPct val="0"/>
              </a:spcBef>
              <a:buClr>
                <a:srgbClr val="800000"/>
              </a:buClr>
              <a:buFont typeface="Arial" panose="020B0604020202020204" pitchFamily="34" charset="0"/>
              <a:buChar char="•"/>
            </a:pPr>
            <a:r>
              <a:rPr lang="en-US" altLang="en-US" sz="3200" dirty="0" smtClean="0"/>
              <a:t>Would </a:t>
            </a:r>
            <a:r>
              <a:rPr lang="en-US" altLang="en-US" sz="3200" dirty="0"/>
              <a:t>you go there again?</a:t>
            </a:r>
          </a:p>
          <a:p>
            <a:pPr marL="285750" indent="-285750">
              <a:lnSpc>
                <a:spcPct val="150000"/>
              </a:lnSpc>
              <a:spcBef>
                <a:spcPct val="0"/>
              </a:spcBef>
              <a:buClr>
                <a:srgbClr val="800000"/>
              </a:buClr>
              <a:buFont typeface="Arial" panose="020B0604020202020204" pitchFamily="34" charset="0"/>
              <a:buChar char="•"/>
            </a:pPr>
            <a:r>
              <a:rPr lang="en-US" altLang="en-US" sz="3200" dirty="0" smtClean="0"/>
              <a:t>What </a:t>
            </a:r>
            <a:r>
              <a:rPr lang="en-US" altLang="en-US" sz="3200" dirty="0"/>
              <a:t>advice do you have for others?</a:t>
            </a:r>
          </a:p>
          <a:p>
            <a:pPr marL="285750" indent="-285750">
              <a:lnSpc>
                <a:spcPct val="150000"/>
              </a:lnSpc>
              <a:spcBef>
                <a:spcPct val="0"/>
              </a:spcBef>
              <a:buClr>
                <a:srgbClr val="800000"/>
              </a:buClr>
              <a:buFont typeface="Arial" panose="020B0604020202020204" pitchFamily="34" charset="0"/>
              <a:buChar char="•"/>
            </a:pPr>
            <a:r>
              <a:rPr lang="en-US" altLang="en-US" sz="3200" dirty="0" smtClean="0"/>
              <a:t>What </a:t>
            </a:r>
            <a:r>
              <a:rPr lang="en-US" altLang="en-US" sz="3200" dirty="0"/>
              <a:t>would you do differently next time? </a:t>
            </a:r>
          </a:p>
        </p:txBody>
      </p:sp>
    </p:spTree>
    <p:extLst>
      <p:ext uri="{BB962C8B-B14F-4D97-AF65-F5344CB8AC3E}">
        <p14:creationId xmlns:p14="http://schemas.microsoft.com/office/powerpoint/2010/main" val="252132183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Methods of assessment</a:t>
            </a:r>
            <a:endParaRPr lang="en-US" sz="4400" dirty="0"/>
          </a:p>
        </p:txBody>
      </p:sp>
      <p:pic>
        <p:nvPicPr>
          <p:cNvPr id="14338"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5951"/>
          <a:stretch/>
        </p:blipFill>
        <p:spPr bwMode="auto">
          <a:xfrm>
            <a:off x="0" y="1232899"/>
            <a:ext cx="5541024" cy="5515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5716829" y="4463648"/>
            <a:ext cx="3163824" cy="1138773"/>
          </a:xfrm>
          <a:prstGeom prst="rect">
            <a:avLst/>
          </a:prstGeom>
        </p:spPr>
        <p:txBody>
          <a:bodyPr wrap="square">
            <a:spAutoFit/>
          </a:bodyPr>
          <a:lstStyle/>
          <a:p>
            <a:endParaRPr lang="en-US" sz="800" dirty="0">
              <a:solidFill>
                <a:srgbClr val="000000"/>
              </a:solidFill>
              <a:latin typeface="Arial" panose="020B0604020202020204" pitchFamily="34" charset="0"/>
            </a:endParaRPr>
          </a:p>
          <a:p>
            <a:r>
              <a:rPr lang="en-US" sz="1200" smtClean="0">
                <a:latin typeface="+mj-lt"/>
              </a:rPr>
              <a:t>Table </a:t>
            </a:r>
            <a:r>
              <a:rPr lang="en-US" sz="1200" dirty="0" smtClean="0">
                <a:latin typeface="+mj-lt"/>
              </a:rPr>
              <a:t>from: Shannon </a:t>
            </a:r>
            <a:r>
              <a:rPr lang="en-US" sz="1200" dirty="0">
                <a:latin typeface="+mj-lt"/>
              </a:rPr>
              <a:t>Farrell &amp; Kristen </a:t>
            </a:r>
            <a:r>
              <a:rPr lang="en-US" sz="1200" dirty="0" err="1" smtClean="0">
                <a:latin typeface="+mj-lt"/>
              </a:rPr>
              <a:t>Mastel</a:t>
            </a:r>
            <a:r>
              <a:rPr lang="en-US" sz="1200" dirty="0" smtClean="0">
                <a:latin typeface="+mj-lt"/>
              </a:rPr>
              <a:t>.   BEYOND </a:t>
            </a:r>
            <a:r>
              <a:rPr lang="en-US" sz="1200" dirty="0">
                <a:latin typeface="+mj-lt"/>
              </a:rPr>
              <a:t>BUTTS IN </a:t>
            </a:r>
            <a:r>
              <a:rPr lang="en-US" sz="1200" dirty="0" smtClean="0">
                <a:latin typeface="+mj-lt"/>
              </a:rPr>
              <a:t>SEATS: Creating </a:t>
            </a:r>
            <a:r>
              <a:rPr lang="en-US" sz="1200" dirty="0">
                <a:latin typeface="+mj-lt"/>
              </a:rPr>
              <a:t>Campus and Community Partnerships Through Meaningful </a:t>
            </a:r>
            <a:r>
              <a:rPr lang="en-US" sz="1200" dirty="0" smtClean="0">
                <a:latin typeface="+mj-lt"/>
              </a:rPr>
              <a:t>Outreach. </a:t>
            </a:r>
            <a:r>
              <a:rPr lang="en-US" sz="1200" dirty="0">
                <a:hlinkClick r:id="rId4"/>
              </a:rPr>
              <a:t>http://</a:t>
            </a:r>
            <a:r>
              <a:rPr lang="en-US" sz="1200" dirty="0" smtClean="0">
                <a:hlinkClick r:id="rId4"/>
              </a:rPr>
              <a:t>hdl.handle.net/11299/174632</a:t>
            </a:r>
            <a:r>
              <a:rPr lang="en-US" sz="1200" dirty="0" smtClean="0"/>
              <a:t> </a:t>
            </a:r>
            <a:endParaRPr lang="en-US" sz="1200" dirty="0">
              <a:latin typeface="+mj-lt"/>
            </a:endParaRPr>
          </a:p>
        </p:txBody>
      </p:sp>
    </p:spTree>
    <p:extLst>
      <p:ext uri="{BB962C8B-B14F-4D97-AF65-F5344CB8AC3E}">
        <p14:creationId xmlns:p14="http://schemas.microsoft.com/office/powerpoint/2010/main" val="298225569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a:t>Questions?</a:t>
            </a:r>
            <a:endParaRPr lang="en-US" sz="4400" dirty="0">
              <a:latin typeface="Calibri" panose="020F0502020204030204" pitchFamily="34" charset="0"/>
            </a:endParaRPr>
          </a:p>
        </p:txBody>
      </p:sp>
      <p:sp>
        <p:nvSpPr>
          <p:cNvPr id="2" name="TextBox 1"/>
          <p:cNvSpPr txBox="1"/>
          <p:nvPr/>
        </p:nvSpPr>
        <p:spPr>
          <a:xfrm>
            <a:off x="1278467" y="1845733"/>
            <a:ext cx="7103533" cy="2554545"/>
          </a:xfrm>
          <a:prstGeom prst="rect">
            <a:avLst/>
          </a:prstGeom>
          <a:noFill/>
        </p:spPr>
        <p:txBody>
          <a:bodyPr wrap="square" rtlCol="0">
            <a:spAutoFit/>
          </a:bodyPr>
          <a:lstStyle/>
          <a:p>
            <a:r>
              <a:rPr lang="en-US" sz="3200" dirty="0" smtClean="0"/>
              <a:t>Katherine Chew</a:t>
            </a:r>
          </a:p>
          <a:p>
            <a:r>
              <a:rPr lang="en-US" sz="3200" dirty="0" smtClean="0"/>
              <a:t>Research/Outreach Services</a:t>
            </a:r>
          </a:p>
          <a:p>
            <a:r>
              <a:rPr lang="en-US" sz="3200" dirty="0" smtClean="0"/>
              <a:t>Health Sciences Libraries</a:t>
            </a:r>
          </a:p>
          <a:p>
            <a:r>
              <a:rPr lang="en-US" sz="3200" dirty="0" smtClean="0">
                <a:hlinkClick r:id="rId3"/>
              </a:rPr>
              <a:t>chewx002@umn.edu</a:t>
            </a:r>
            <a:endParaRPr lang="en-US" sz="3200" dirty="0" smtClean="0"/>
          </a:p>
          <a:p>
            <a:r>
              <a:rPr lang="en-US" sz="3200" dirty="0" smtClean="0"/>
              <a:t>612-6267-3017</a:t>
            </a:r>
            <a:endParaRPr lang="en-US" sz="3200" dirty="0"/>
          </a:p>
        </p:txBody>
      </p:sp>
    </p:spTree>
    <p:extLst>
      <p:ext uri="{BB962C8B-B14F-4D97-AF65-F5344CB8AC3E}">
        <p14:creationId xmlns:p14="http://schemas.microsoft.com/office/powerpoint/2010/main" val="3881631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What Is “Outreach”?</a:t>
            </a:r>
            <a:endParaRPr lang="en-US" sz="4400" dirty="0"/>
          </a:p>
        </p:txBody>
      </p:sp>
      <p:sp>
        <p:nvSpPr>
          <p:cNvPr id="5" name="TextBox 4"/>
          <p:cNvSpPr txBox="1"/>
          <p:nvPr/>
        </p:nvSpPr>
        <p:spPr>
          <a:xfrm>
            <a:off x="269507" y="2464067"/>
            <a:ext cx="8576110" cy="1446550"/>
          </a:xfrm>
          <a:prstGeom prst="rect">
            <a:avLst/>
          </a:prstGeom>
          <a:noFill/>
        </p:spPr>
        <p:txBody>
          <a:bodyPr wrap="square" rtlCol="0">
            <a:spAutoFit/>
          </a:bodyPr>
          <a:lstStyle/>
          <a:p>
            <a:pPr algn="ctr"/>
            <a:r>
              <a:rPr lang="en-US" sz="8800" dirty="0" smtClean="0">
                <a:solidFill>
                  <a:srgbClr val="800000"/>
                </a:solidFill>
              </a:rPr>
              <a:t>Liaison Outreach</a:t>
            </a:r>
            <a:endParaRPr lang="en-US" sz="8800" dirty="0">
              <a:solidFill>
                <a:srgbClr val="800000"/>
              </a:solidFill>
            </a:endParaRPr>
          </a:p>
        </p:txBody>
      </p:sp>
      <p:sp>
        <p:nvSpPr>
          <p:cNvPr id="6" name="Content Placeholder 2"/>
          <p:cNvSpPr>
            <a:spLocks noGrp="1"/>
          </p:cNvSpPr>
          <p:nvPr>
            <p:ph idx="1"/>
          </p:nvPr>
        </p:nvSpPr>
        <p:spPr>
          <a:xfrm>
            <a:off x="457200" y="1617848"/>
            <a:ext cx="8138160" cy="4811829"/>
          </a:xfrm>
        </p:spPr>
        <p:txBody>
          <a:bodyPr>
            <a:normAutofit/>
          </a:bodyPr>
          <a:lstStyle/>
          <a:p>
            <a:pPr marL="342900" indent="-342900">
              <a:buClr>
                <a:srgbClr val="800000"/>
              </a:buClr>
              <a:buFont typeface="Arial" panose="020B0604020202020204" pitchFamily="34" charset="0"/>
              <a:buChar char="•"/>
            </a:pPr>
            <a:r>
              <a:rPr lang="en-US" sz="2800" dirty="0" smtClean="0"/>
              <a:t>Office hours off-site or in the academic unit</a:t>
            </a:r>
          </a:p>
          <a:p>
            <a:pPr marL="342900" indent="-342900">
              <a:buClr>
                <a:srgbClr val="800000"/>
              </a:buClr>
              <a:buFont typeface="Arial" panose="020B0604020202020204" pitchFamily="34" charset="0"/>
              <a:buChar char="•"/>
            </a:pPr>
            <a:r>
              <a:rPr lang="en-US" sz="2800" dirty="0" smtClean="0"/>
              <a:t>Teamwork with another librarian in an overlapping subject discipline</a:t>
            </a:r>
          </a:p>
          <a:p>
            <a:pPr marL="342900" indent="-342900">
              <a:buClr>
                <a:srgbClr val="800000"/>
              </a:buClr>
              <a:buFont typeface="Arial" panose="020B0604020202020204" pitchFamily="34" charset="0"/>
              <a:buChar char="•"/>
            </a:pPr>
            <a:r>
              <a:rPr lang="en-US" sz="2800" dirty="0" smtClean="0"/>
              <a:t>Be embedded in courses  or provide input into curriculum development</a:t>
            </a:r>
          </a:p>
          <a:p>
            <a:pPr marL="342900" indent="-342900">
              <a:buClr>
                <a:srgbClr val="800000"/>
              </a:buClr>
              <a:buFont typeface="Arial" panose="020B0604020202020204" pitchFamily="34" charset="0"/>
              <a:buChar char="•"/>
            </a:pPr>
            <a:r>
              <a:rPr lang="en-US" sz="2800" dirty="0" smtClean="0"/>
              <a:t>Supporting college/department special events </a:t>
            </a:r>
          </a:p>
          <a:p>
            <a:pPr marL="342900" indent="-342900">
              <a:buClr>
                <a:srgbClr val="800000"/>
              </a:buClr>
              <a:buFont typeface="Arial" panose="020B0604020202020204" pitchFamily="34" charset="0"/>
              <a:buChar char="•"/>
            </a:pPr>
            <a:r>
              <a:rPr lang="en-US" sz="2800" dirty="0" smtClean="0"/>
              <a:t>Sit on college/departmental communities</a:t>
            </a:r>
          </a:p>
          <a:p>
            <a:pPr marL="342900" indent="-342900">
              <a:buClr>
                <a:srgbClr val="800000"/>
              </a:buClr>
              <a:buFont typeface="Arial" panose="020B0604020202020204" pitchFamily="34" charset="0"/>
              <a:buChar char="•"/>
            </a:pPr>
            <a:r>
              <a:rPr lang="en-US" sz="2800" dirty="0" smtClean="0"/>
              <a:t>Co-teaching, teaching a departmental credit course</a:t>
            </a:r>
          </a:p>
        </p:txBody>
      </p:sp>
    </p:spTree>
    <p:extLst>
      <p:ext uri="{BB962C8B-B14F-4D97-AF65-F5344CB8AC3E}">
        <p14:creationId xmlns:p14="http://schemas.microsoft.com/office/powerpoint/2010/main" val="1215141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022080" cy="4571058"/>
          </a:xfrm>
          <a:prstGeom prst="rect">
            <a:avLst/>
          </a:prstGeom>
          <a:solidFill>
            <a:srgbClr val="8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2"/>
          <p:cNvSpPr txBox="1">
            <a:spLocks/>
          </p:cNvSpPr>
          <p:nvPr/>
        </p:nvSpPr>
        <p:spPr>
          <a:xfrm>
            <a:off x="3937518" y="860995"/>
            <a:ext cx="4675514" cy="2619324"/>
          </a:xfrm>
          <a:prstGeom prst="rect">
            <a:avLst/>
          </a:prstGeom>
        </p:spPr>
        <p:txBody>
          <a:bodyPr vert="horz" lIns="91440" tIns="45720" rIns="91440" bIns="45720" rtlCol="0" anchor="t">
            <a:normAutofit/>
          </a:bodyPr>
          <a:lstStyle>
            <a:lvl1pPr algn="l" defTabSz="914400" rtl="0" eaLnBrk="1" latinLnBrk="0" hangingPunct="1">
              <a:spcBef>
                <a:spcPct val="0"/>
              </a:spcBef>
              <a:buNone/>
              <a:defRPr sz="3200" kern="1200" cap="all" spc="-60" baseline="0">
                <a:solidFill>
                  <a:schemeClr val="tx2"/>
                </a:solidFill>
                <a:latin typeface="+mj-lt"/>
                <a:ea typeface="+mj-ea"/>
                <a:cs typeface="+mj-cs"/>
              </a:defRPr>
            </a:lvl1pPr>
          </a:lstStyle>
          <a:p>
            <a:r>
              <a:rPr lang="en-US" altLang="en-US" sz="5400" cap="none" spc="600" dirty="0" smtClean="0">
                <a:solidFill>
                  <a:srgbClr val="EEECE1"/>
                </a:solidFill>
                <a:latin typeface="Franklin Gothic Medium" panose="020B0603020102020204" pitchFamily="34" charset="0"/>
                <a:ea typeface="Verdana" pitchFamily="34" charset="0"/>
                <a:cs typeface="Verdana" pitchFamily="34" charset="0"/>
              </a:rPr>
              <a:t>WHY DO OUTREACH?</a:t>
            </a:r>
            <a:endParaRPr lang="en-US" altLang="en-US" sz="5400" cap="none" dirty="0" smtClean="0">
              <a:solidFill>
                <a:schemeClr val="bg1"/>
              </a:solidFill>
              <a:latin typeface="Franklin Gothic Medium" panose="020B0603020102020204" pitchFamily="34" charset="0"/>
            </a:endParaRPr>
          </a:p>
        </p:txBody>
      </p:sp>
    </p:spTree>
    <p:extLst>
      <p:ext uri="{BB962C8B-B14F-4D97-AF65-F5344CB8AC3E}">
        <p14:creationId xmlns:p14="http://schemas.microsoft.com/office/powerpoint/2010/main" val="4543853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037320" cy="1181259"/>
          </a:xfrm>
          <a:prstGeom prst="rect">
            <a:avLst/>
          </a:prstGeom>
          <a:solidFill>
            <a:srgbClr val="FFC000"/>
          </a:solidFill>
        </p:spPr>
        <p:txBody>
          <a:bodyPr vert="horz" lIns="91440" tIns="45720" rIns="91440" bIns="45720" rtlCol="0" anchor="ctr">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4400" dirty="0" smtClean="0"/>
              <a:t>Why Do outreach?</a:t>
            </a:r>
            <a:endParaRPr lang="en-US" sz="4400" dirty="0"/>
          </a:p>
        </p:txBody>
      </p:sp>
      <p:pic>
        <p:nvPicPr>
          <p:cNvPr id="5" name="Content Placeholder 4" descr="show value, enhance image, maintain relevance, increase visibility, stay current"/>
          <p:cNvPicPr>
            <a:picLocks noGrp="1" noChangeAspect="1"/>
          </p:cNvPicPr>
          <p:nvPr>
            <p:ph sz="half" idx="1"/>
          </p:nvPr>
        </p:nvPicPr>
        <p:blipFill>
          <a:blip r:embed="rId3" cstate="email">
            <a:extLst>
              <a:ext uri="{28A0092B-C50C-407E-A947-70E740481C1C}">
                <a14:useLocalDpi xmlns:a14="http://schemas.microsoft.com/office/drawing/2010/main" val="0"/>
              </a:ext>
            </a:extLst>
          </a:blip>
          <a:stretch>
            <a:fillRect/>
          </a:stretch>
        </p:blipFill>
        <p:spPr>
          <a:xfrm>
            <a:off x="2324328" y="743307"/>
            <a:ext cx="4388664" cy="6114693"/>
          </a:xfrm>
        </p:spPr>
      </p:pic>
    </p:spTree>
    <p:extLst>
      <p:ext uri="{BB962C8B-B14F-4D97-AF65-F5344CB8AC3E}">
        <p14:creationId xmlns:p14="http://schemas.microsoft.com/office/powerpoint/2010/main" val="36111503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UMN">
      <a:dk1>
        <a:srgbClr val="000000"/>
      </a:dk1>
      <a:lt1>
        <a:srgbClr val="FFFFFF"/>
      </a:lt1>
      <a:dk2>
        <a:srgbClr val="7A0019"/>
      </a:dk2>
      <a:lt2>
        <a:srgbClr val="FFCC33"/>
      </a:lt2>
      <a:accent1>
        <a:srgbClr val="616365"/>
      </a:accent1>
      <a:accent2>
        <a:srgbClr val="0B3D4C"/>
      </a:accent2>
      <a:accent3>
        <a:srgbClr val="B7B7B7"/>
      </a:accent3>
      <a:accent4>
        <a:srgbClr val="809FA6"/>
      </a:accent4>
      <a:accent5>
        <a:srgbClr val="7A0019"/>
      </a:accent5>
      <a:accent6>
        <a:srgbClr val="FFCC33"/>
      </a:accent6>
      <a:hlink>
        <a:srgbClr val="000000"/>
      </a:hlink>
      <a:folHlink>
        <a:srgbClr val="616365"/>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1_Essential">
  <a:themeElements>
    <a:clrScheme name="UMN">
      <a:dk1>
        <a:srgbClr val="000000"/>
      </a:dk1>
      <a:lt1>
        <a:srgbClr val="FFFFFF"/>
      </a:lt1>
      <a:dk2>
        <a:srgbClr val="7A0019"/>
      </a:dk2>
      <a:lt2>
        <a:srgbClr val="FFCC33"/>
      </a:lt2>
      <a:accent1>
        <a:srgbClr val="616365"/>
      </a:accent1>
      <a:accent2>
        <a:srgbClr val="0B3D4C"/>
      </a:accent2>
      <a:accent3>
        <a:srgbClr val="B7B7B7"/>
      </a:accent3>
      <a:accent4>
        <a:srgbClr val="809FA6"/>
      </a:accent4>
      <a:accent5>
        <a:srgbClr val="7A0019"/>
      </a:accent5>
      <a:accent6>
        <a:srgbClr val="FFCC33"/>
      </a:accent6>
      <a:hlink>
        <a:srgbClr val="000000"/>
      </a:hlink>
      <a:folHlink>
        <a:srgbClr val="616365"/>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Essential.thmx</Template>
  <TotalTime>11382</TotalTime>
  <Words>8471</Words>
  <Application>Microsoft Office PowerPoint</Application>
  <PresentationFormat>On-screen Show (4:3)</PresentationFormat>
  <Paragraphs>766</Paragraphs>
  <Slides>65</Slides>
  <Notes>65</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65</vt:i4>
      </vt:variant>
    </vt:vector>
  </HeadingPairs>
  <TitlesOfParts>
    <vt:vector size="75" baseType="lpstr">
      <vt:lpstr>Arial</vt:lpstr>
      <vt:lpstr>Calibri</vt:lpstr>
      <vt:lpstr>Calibri Light</vt:lpstr>
      <vt:lpstr>Franklin Gothic Book</vt:lpstr>
      <vt:lpstr>Franklin Gothic Medium</vt:lpstr>
      <vt:lpstr>Times New Roman</vt:lpstr>
      <vt:lpstr>Verdana</vt:lpstr>
      <vt:lpstr>Wingdings</vt:lpstr>
      <vt:lpstr>Essential</vt:lpstr>
      <vt:lpstr>1_Essential</vt:lpstr>
      <vt:lpstr>Engagement:  Outreach librarianship and connecting with  your community </vt:lpstr>
      <vt:lpstr>    Agenda</vt:lpstr>
      <vt:lpstr>PowerPoint Presentation</vt:lpstr>
      <vt:lpstr>What is “Outreach”?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Personal Health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Default</dc:creator>
  <cp:lastModifiedBy>Katherine V Chew</cp:lastModifiedBy>
  <cp:revision>471</cp:revision>
  <cp:lastPrinted>2019-06-12T15:20:32Z</cp:lastPrinted>
  <dcterms:created xsi:type="dcterms:W3CDTF">2016-05-03T15:42:07Z</dcterms:created>
  <dcterms:modified xsi:type="dcterms:W3CDTF">2020-04-13T18:20:33Z</dcterms:modified>
</cp:coreProperties>
</file>