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7315200" cx="11887200"/>
  <p:notesSz cx="7010400" cy="9296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04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7" roundtripDataSignature="AMtx7mgX6q1vNbQvhNcjp1HnxjuNFy+F4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04" orient="horz"/>
        <p:guide pos="374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customschemas.google.com/relationships/presentationmetadata" Target="meta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1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50" spcFirstLastPara="1" rIns="93150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938" y="1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50" spcFirstLastPara="1" rIns="93150" wrap="square" tIns="465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73100" y="698500"/>
            <a:ext cx="5664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50" spcFirstLastPara="1" rIns="93150" wrap="square" tIns="4657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50" spcFirstLastPara="1" rIns="93150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50" spcFirstLastPara="1" rIns="93150" wrap="square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:notes"/>
          <p:cNvSpPr txBox="1"/>
          <p:nvPr>
            <p:ph idx="1" type="body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anchorCtr="0" anchor="t" bIns="46575" lIns="93150" spcFirstLastPara="1" rIns="93150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:notes"/>
          <p:cNvSpPr/>
          <p:nvPr>
            <p:ph idx="2" type="sldImg"/>
          </p:nvPr>
        </p:nvSpPr>
        <p:spPr>
          <a:xfrm>
            <a:off x="673100" y="698500"/>
            <a:ext cx="5664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0:notes"/>
          <p:cNvSpPr txBox="1"/>
          <p:nvPr>
            <p:ph idx="1" type="body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anchorCtr="0" anchor="t" bIns="46575" lIns="93150" spcFirstLastPara="1" rIns="93150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0:notes"/>
          <p:cNvSpPr/>
          <p:nvPr>
            <p:ph idx="2" type="sldImg"/>
          </p:nvPr>
        </p:nvSpPr>
        <p:spPr>
          <a:xfrm>
            <a:off x="673100" y="698500"/>
            <a:ext cx="5664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:notes"/>
          <p:cNvSpPr txBox="1"/>
          <p:nvPr>
            <p:ph idx="1" type="body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anchorCtr="0" anchor="t" bIns="46575" lIns="93150" spcFirstLastPara="1" rIns="93150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:notes"/>
          <p:cNvSpPr/>
          <p:nvPr>
            <p:ph idx="2" type="sldImg"/>
          </p:nvPr>
        </p:nvSpPr>
        <p:spPr>
          <a:xfrm>
            <a:off x="673100" y="698500"/>
            <a:ext cx="5664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:notes"/>
          <p:cNvSpPr txBox="1"/>
          <p:nvPr>
            <p:ph idx="1" type="body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anchorCtr="0" anchor="t" bIns="46575" lIns="93150" spcFirstLastPara="1" rIns="93150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3:notes"/>
          <p:cNvSpPr/>
          <p:nvPr>
            <p:ph idx="2" type="sldImg"/>
          </p:nvPr>
        </p:nvSpPr>
        <p:spPr>
          <a:xfrm>
            <a:off x="673100" y="698500"/>
            <a:ext cx="5664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:notes"/>
          <p:cNvSpPr txBox="1"/>
          <p:nvPr>
            <p:ph idx="1" type="body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anchorCtr="0" anchor="t" bIns="46575" lIns="93150" spcFirstLastPara="1" rIns="93150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4:notes"/>
          <p:cNvSpPr/>
          <p:nvPr>
            <p:ph idx="2" type="sldImg"/>
          </p:nvPr>
        </p:nvSpPr>
        <p:spPr>
          <a:xfrm>
            <a:off x="673100" y="698500"/>
            <a:ext cx="5664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:notes"/>
          <p:cNvSpPr txBox="1"/>
          <p:nvPr>
            <p:ph idx="1" type="body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anchorCtr="0" anchor="t" bIns="46575" lIns="93150" spcFirstLastPara="1" rIns="93150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5:notes"/>
          <p:cNvSpPr/>
          <p:nvPr>
            <p:ph idx="2" type="sldImg"/>
          </p:nvPr>
        </p:nvSpPr>
        <p:spPr>
          <a:xfrm>
            <a:off x="673100" y="698500"/>
            <a:ext cx="5664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6:notes"/>
          <p:cNvSpPr txBox="1"/>
          <p:nvPr>
            <p:ph idx="1" type="body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anchorCtr="0" anchor="t" bIns="46575" lIns="93150" spcFirstLastPara="1" rIns="93150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6:notes"/>
          <p:cNvSpPr/>
          <p:nvPr>
            <p:ph idx="2" type="sldImg"/>
          </p:nvPr>
        </p:nvSpPr>
        <p:spPr>
          <a:xfrm>
            <a:off x="673100" y="698500"/>
            <a:ext cx="5664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:notes"/>
          <p:cNvSpPr txBox="1"/>
          <p:nvPr>
            <p:ph idx="1" type="body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anchorCtr="0" anchor="t" bIns="46575" lIns="93150" spcFirstLastPara="1" rIns="93150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7:notes"/>
          <p:cNvSpPr/>
          <p:nvPr>
            <p:ph idx="2" type="sldImg"/>
          </p:nvPr>
        </p:nvSpPr>
        <p:spPr>
          <a:xfrm>
            <a:off x="673100" y="698500"/>
            <a:ext cx="5664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/>
          <p:nvPr>
            <p:ph idx="2" type="sldImg"/>
          </p:nvPr>
        </p:nvSpPr>
        <p:spPr>
          <a:xfrm>
            <a:off x="673100" y="698500"/>
            <a:ext cx="5664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8:notes"/>
          <p:cNvSpPr txBox="1"/>
          <p:nvPr>
            <p:ph idx="1" type="body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50" spcFirstLastPara="1" rIns="93150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8:notes"/>
          <p:cNvSpPr txBox="1"/>
          <p:nvPr>
            <p:ph idx="12" type="sldNum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50" spcFirstLastPara="1" rIns="93150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:notes"/>
          <p:cNvSpPr txBox="1"/>
          <p:nvPr>
            <p:ph idx="1" type="body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anchorCtr="0" anchor="t" bIns="46575" lIns="93150" spcFirstLastPara="1" rIns="93150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9:notes"/>
          <p:cNvSpPr/>
          <p:nvPr>
            <p:ph idx="2" type="sldImg"/>
          </p:nvPr>
        </p:nvSpPr>
        <p:spPr>
          <a:xfrm>
            <a:off x="673100" y="698500"/>
            <a:ext cx="56642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/>
          <p:nvPr>
            <p:ph idx="1" type="subTitle"/>
          </p:nvPr>
        </p:nvSpPr>
        <p:spPr>
          <a:xfrm>
            <a:off x="891540" y="3484883"/>
            <a:ext cx="9212580" cy="985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7" name="Google Shape;17;p12"/>
          <p:cNvSpPr txBox="1"/>
          <p:nvPr>
            <p:ph idx="10" type="dt"/>
          </p:nvPr>
        </p:nvSpPr>
        <p:spPr>
          <a:xfrm>
            <a:off x="8388757" y="5946481"/>
            <a:ext cx="2773680" cy="3894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400" u="none" cap="none" strike="noStrike">
                <a:solidFill>
                  <a:srgbClr val="000000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jCenter-ppt-round2-04.png" id="18" name="Google Shape;1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02991" y="906370"/>
            <a:ext cx="3207585" cy="95704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2"/>
          <p:cNvSpPr/>
          <p:nvPr/>
        </p:nvSpPr>
        <p:spPr>
          <a:xfrm>
            <a:off x="-297179" y="780288"/>
            <a:ext cx="11714210" cy="124036"/>
          </a:xfrm>
          <a:prstGeom prst="rect">
            <a:avLst/>
          </a:prstGeom>
          <a:gradFill>
            <a:gsLst>
              <a:gs pos="0">
                <a:srgbClr val="BCD530"/>
              </a:gs>
              <a:gs pos="100000">
                <a:srgbClr val="BCD530">
                  <a:alpha val="89803"/>
                </a:srgbClr>
              </a:gs>
            </a:gsLst>
            <a:lin ang="10800000" scaled="0"/>
          </a:gradFill>
          <a:ln>
            <a:noFill/>
          </a:ln>
          <a:effectLst>
            <a:outerShdw blurRad="63500" rotWithShape="0" dir="8100000" dist="63500">
              <a:srgbClr val="000000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2"/>
          <p:cNvSpPr/>
          <p:nvPr/>
        </p:nvSpPr>
        <p:spPr>
          <a:xfrm>
            <a:off x="-297179" y="3275584"/>
            <a:ext cx="11714210" cy="124036"/>
          </a:xfrm>
          <a:prstGeom prst="rect">
            <a:avLst/>
          </a:prstGeom>
          <a:solidFill>
            <a:srgbClr val="16BBE6"/>
          </a:solidFill>
          <a:ln>
            <a:noFill/>
          </a:ln>
          <a:effectLst>
            <a:outerShdw blurRad="63500" rotWithShape="0" dir="8100000" dist="63500">
              <a:srgbClr val="000000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12"/>
          <p:cNvSpPr/>
          <p:nvPr/>
        </p:nvSpPr>
        <p:spPr>
          <a:xfrm>
            <a:off x="-297179" y="5770880"/>
            <a:ext cx="11714210" cy="124036"/>
          </a:xfrm>
          <a:prstGeom prst="rect">
            <a:avLst/>
          </a:prstGeom>
          <a:solidFill>
            <a:srgbClr val="F8971D"/>
          </a:solidFill>
          <a:ln>
            <a:noFill/>
          </a:ln>
          <a:effectLst>
            <a:outerShdw blurRad="63500" rotWithShape="0" dir="8100000" dist="63500">
              <a:srgbClr val="000000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12"/>
          <p:cNvSpPr txBox="1"/>
          <p:nvPr/>
        </p:nvSpPr>
        <p:spPr>
          <a:xfrm>
            <a:off x="891541" y="5062662"/>
            <a:ext cx="10270897" cy="5968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16BBE6"/>
              </a:buClr>
              <a:buSzPts val="1400"/>
              <a:buFont typeface="Noto Sans Symbols"/>
              <a:buNone/>
            </a:pPr>
            <a:r>
              <a:rPr b="0" i="1" lang="en-US" sz="14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Click to edit Master subtitle style</a:t>
            </a:r>
            <a:endParaRPr b="0" i="1" sz="1400" u="none" cap="none" strike="noStrike">
              <a:solidFill>
                <a:schemeClr val="dk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3" name="Google Shape;23;p12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1"/>
          <p:cNvSpPr txBox="1"/>
          <p:nvPr>
            <p:ph type="title"/>
          </p:nvPr>
        </p:nvSpPr>
        <p:spPr>
          <a:xfrm>
            <a:off x="949326" y="6096001"/>
            <a:ext cx="8512969" cy="558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 SemiBold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1"/>
          <p:cNvSpPr/>
          <p:nvPr>
            <p:ph idx="2" type="pic"/>
          </p:nvPr>
        </p:nvSpPr>
        <p:spPr>
          <a:xfrm>
            <a:off x="0" y="0"/>
            <a:ext cx="11887200" cy="585893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rgbClr val="16BBE6"/>
              </a:buClr>
              <a:buSzPts val="320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rgbClr val="16BBE6"/>
              </a:buClr>
              <a:buSzPts val="28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rgbClr val="16BBE6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rgbClr val="16BBE6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rgbClr val="16BBE6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21"/>
          <p:cNvSpPr txBox="1"/>
          <p:nvPr>
            <p:ph idx="1" type="body"/>
          </p:nvPr>
        </p:nvSpPr>
        <p:spPr>
          <a:xfrm>
            <a:off x="949326" y="6773333"/>
            <a:ext cx="8512969" cy="5418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pic>
        <p:nvPicPr>
          <p:cNvPr descr="jCenter-ppt-round2-04.png" id="65" name="Google Shape;6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53360" y="900402"/>
            <a:ext cx="2342669" cy="698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4"/>
          <p:cNvSpPr txBox="1"/>
          <p:nvPr>
            <p:ph type="ctrTitle"/>
          </p:nvPr>
        </p:nvSpPr>
        <p:spPr>
          <a:xfrm>
            <a:off x="892175" y="2271713"/>
            <a:ext cx="10102850" cy="1568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4"/>
          <p:cNvSpPr txBox="1"/>
          <p:nvPr>
            <p:ph idx="1" type="subTitle"/>
          </p:nvPr>
        </p:nvSpPr>
        <p:spPr>
          <a:xfrm>
            <a:off x="1782763" y="4144963"/>
            <a:ext cx="8321675" cy="1870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6" name="Google Shape;76;p24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4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5"/>
          <p:cNvSpPr txBox="1"/>
          <p:nvPr>
            <p:ph type="title"/>
          </p:nvPr>
        </p:nvSpPr>
        <p:spPr>
          <a:xfrm>
            <a:off x="593725" y="293688"/>
            <a:ext cx="1069975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5"/>
          <p:cNvSpPr txBox="1"/>
          <p:nvPr>
            <p:ph idx="1" type="body"/>
          </p:nvPr>
        </p:nvSpPr>
        <p:spPr>
          <a:xfrm>
            <a:off x="593725" y="1706563"/>
            <a:ext cx="10699750" cy="4827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5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5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5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6"/>
          <p:cNvSpPr txBox="1"/>
          <p:nvPr>
            <p:ph type="title"/>
          </p:nvPr>
        </p:nvSpPr>
        <p:spPr>
          <a:xfrm>
            <a:off x="939800" y="4700588"/>
            <a:ext cx="10102850" cy="1452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6"/>
          <p:cNvSpPr txBox="1"/>
          <p:nvPr>
            <p:ph idx="1" type="body"/>
          </p:nvPr>
        </p:nvSpPr>
        <p:spPr>
          <a:xfrm>
            <a:off x="939800" y="3100388"/>
            <a:ext cx="1010285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8" name="Google Shape;88;p26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6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6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7"/>
          <p:cNvSpPr txBox="1"/>
          <p:nvPr>
            <p:ph type="title"/>
          </p:nvPr>
        </p:nvSpPr>
        <p:spPr>
          <a:xfrm>
            <a:off x="593725" y="293688"/>
            <a:ext cx="1069975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7"/>
          <p:cNvSpPr txBox="1"/>
          <p:nvPr>
            <p:ph idx="1" type="body"/>
          </p:nvPr>
        </p:nvSpPr>
        <p:spPr>
          <a:xfrm>
            <a:off x="593725" y="1706563"/>
            <a:ext cx="5273675" cy="4827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4" name="Google Shape;94;p27"/>
          <p:cNvSpPr txBox="1"/>
          <p:nvPr>
            <p:ph idx="2" type="body"/>
          </p:nvPr>
        </p:nvSpPr>
        <p:spPr>
          <a:xfrm>
            <a:off x="6019800" y="1706563"/>
            <a:ext cx="5273675" cy="4827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27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7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7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8"/>
          <p:cNvSpPr txBox="1"/>
          <p:nvPr>
            <p:ph type="title"/>
          </p:nvPr>
        </p:nvSpPr>
        <p:spPr>
          <a:xfrm>
            <a:off x="593725" y="293688"/>
            <a:ext cx="1069975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8"/>
          <p:cNvSpPr txBox="1"/>
          <p:nvPr>
            <p:ph idx="1" type="body"/>
          </p:nvPr>
        </p:nvSpPr>
        <p:spPr>
          <a:xfrm>
            <a:off x="593725" y="1636713"/>
            <a:ext cx="5253038" cy="6826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1" name="Google Shape;101;p28"/>
          <p:cNvSpPr txBox="1"/>
          <p:nvPr>
            <p:ph idx="2" type="body"/>
          </p:nvPr>
        </p:nvSpPr>
        <p:spPr>
          <a:xfrm>
            <a:off x="593725" y="2319338"/>
            <a:ext cx="5253038" cy="4214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2" name="Google Shape;102;p28"/>
          <p:cNvSpPr txBox="1"/>
          <p:nvPr>
            <p:ph idx="3" type="body"/>
          </p:nvPr>
        </p:nvSpPr>
        <p:spPr>
          <a:xfrm>
            <a:off x="6038850" y="1636713"/>
            <a:ext cx="5254625" cy="6826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3" name="Google Shape;103;p28"/>
          <p:cNvSpPr txBox="1"/>
          <p:nvPr>
            <p:ph idx="4" type="body"/>
          </p:nvPr>
        </p:nvSpPr>
        <p:spPr>
          <a:xfrm>
            <a:off x="6038850" y="2319338"/>
            <a:ext cx="5254625" cy="4214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4" name="Google Shape;104;p28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8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8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9"/>
          <p:cNvSpPr txBox="1"/>
          <p:nvPr>
            <p:ph type="title"/>
          </p:nvPr>
        </p:nvSpPr>
        <p:spPr>
          <a:xfrm>
            <a:off x="593725" y="293688"/>
            <a:ext cx="1069975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9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9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9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0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0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0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1"/>
          <p:cNvSpPr txBox="1"/>
          <p:nvPr>
            <p:ph type="title"/>
          </p:nvPr>
        </p:nvSpPr>
        <p:spPr>
          <a:xfrm>
            <a:off x="593725" y="290513"/>
            <a:ext cx="3911600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31"/>
          <p:cNvSpPr txBox="1"/>
          <p:nvPr>
            <p:ph idx="1" type="body"/>
          </p:nvPr>
        </p:nvSpPr>
        <p:spPr>
          <a:xfrm>
            <a:off x="4648200" y="290513"/>
            <a:ext cx="6645275" cy="624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19" name="Google Shape;119;p31"/>
          <p:cNvSpPr txBox="1"/>
          <p:nvPr>
            <p:ph idx="2" type="body"/>
          </p:nvPr>
        </p:nvSpPr>
        <p:spPr>
          <a:xfrm>
            <a:off x="593725" y="1530350"/>
            <a:ext cx="3911600" cy="50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0" name="Google Shape;120;p31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1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1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3"/>
          <p:cNvSpPr txBox="1"/>
          <p:nvPr>
            <p:ph idx="1" type="body"/>
          </p:nvPr>
        </p:nvSpPr>
        <p:spPr>
          <a:xfrm>
            <a:off x="470535" y="1863411"/>
            <a:ext cx="10698480" cy="46711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3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jCenter-ppt-round2-04.png" id="27" name="Google Shape;2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53360" y="900402"/>
            <a:ext cx="2342669" cy="698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2"/>
          <p:cNvSpPr txBox="1"/>
          <p:nvPr>
            <p:ph type="title"/>
          </p:nvPr>
        </p:nvSpPr>
        <p:spPr>
          <a:xfrm>
            <a:off x="2330450" y="5121275"/>
            <a:ext cx="7132638" cy="603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2"/>
          <p:cNvSpPr/>
          <p:nvPr>
            <p:ph idx="2" type="pic"/>
          </p:nvPr>
        </p:nvSpPr>
        <p:spPr>
          <a:xfrm>
            <a:off x="2330450" y="654050"/>
            <a:ext cx="7132638" cy="4389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6" name="Google Shape;126;p32"/>
          <p:cNvSpPr txBox="1"/>
          <p:nvPr>
            <p:ph idx="1" type="body"/>
          </p:nvPr>
        </p:nvSpPr>
        <p:spPr>
          <a:xfrm>
            <a:off x="2330450" y="5724525"/>
            <a:ext cx="7132638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7" name="Google Shape;127;p32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2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2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3"/>
          <p:cNvSpPr txBox="1"/>
          <p:nvPr>
            <p:ph type="title"/>
          </p:nvPr>
        </p:nvSpPr>
        <p:spPr>
          <a:xfrm>
            <a:off x="593725" y="293688"/>
            <a:ext cx="1069975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3"/>
          <p:cNvSpPr txBox="1"/>
          <p:nvPr>
            <p:ph idx="1" type="body"/>
          </p:nvPr>
        </p:nvSpPr>
        <p:spPr>
          <a:xfrm rot="5400000">
            <a:off x="3529806" y="-1229518"/>
            <a:ext cx="4827587" cy="1069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3" name="Google Shape;133;p33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33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3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4"/>
          <p:cNvSpPr txBox="1"/>
          <p:nvPr>
            <p:ph type="title"/>
          </p:nvPr>
        </p:nvSpPr>
        <p:spPr>
          <a:xfrm rot="5400000">
            <a:off x="6835776" y="2076450"/>
            <a:ext cx="6240462" cy="2674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34"/>
          <p:cNvSpPr txBox="1"/>
          <p:nvPr>
            <p:ph idx="1" type="body"/>
          </p:nvPr>
        </p:nvSpPr>
        <p:spPr>
          <a:xfrm rot="5400000">
            <a:off x="1409701" y="-522288"/>
            <a:ext cx="6240462" cy="7872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34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4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4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/>
          <p:nvPr/>
        </p:nvSpPr>
        <p:spPr>
          <a:xfrm>
            <a:off x="1" y="0"/>
            <a:ext cx="11887200" cy="7315200"/>
          </a:xfrm>
          <a:prstGeom prst="rect">
            <a:avLst/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14"/>
          <p:cNvSpPr/>
          <p:nvPr>
            <p:ph idx="2" type="pic"/>
          </p:nvPr>
        </p:nvSpPr>
        <p:spPr>
          <a:xfrm>
            <a:off x="0" y="0"/>
            <a:ext cx="11887200" cy="731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rgbClr val="16BBE6"/>
              </a:buClr>
              <a:buSzPts val="320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rgbClr val="16BBE6"/>
              </a:buClr>
              <a:buSzPts val="28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rgbClr val="16BBE6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rgbClr val="16BBE6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rgbClr val="16BBE6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jCenter-ppt-round2-04.png" id="32" name="Google Shape;3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53360" y="900402"/>
            <a:ext cx="2342669" cy="69897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5"/>
          <p:cNvSpPr txBox="1"/>
          <p:nvPr>
            <p:ph type="title"/>
          </p:nvPr>
        </p:nvSpPr>
        <p:spPr>
          <a:xfrm>
            <a:off x="939007" y="2"/>
            <a:ext cx="10104120" cy="67046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SemiBold"/>
              <a:buNone/>
              <a:defRPr b="1" sz="26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5"/>
          <p:cNvSpPr txBox="1"/>
          <p:nvPr>
            <p:ph idx="1" type="body"/>
          </p:nvPr>
        </p:nvSpPr>
        <p:spPr>
          <a:xfrm>
            <a:off x="939009" y="1075294"/>
            <a:ext cx="8033723" cy="10481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descr="jCenter-ppt-round2-07.png" id="35" name="Google Shape;3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7153" y="2424853"/>
            <a:ext cx="10540457" cy="220627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jCenter-ppt-round2-08.png" id="36" name="Google Shape;36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81094" y="4463600"/>
            <a:ext cx="6181447" cy="2438441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5"/>
          <p:cNvSpPr/>
          <p:nvPr/>
        </p:nvSpPr>
        <p:spPr>
          <a:xfrm>
            <a:off x="0" y="6773018"/>
            <a:ext cx="11887200" cy="54218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6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>
  <p:cSld name="Two Conte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jCenter-ppt-round2-04.png" id="41" name="Google Shape;41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53360" y="900402"/>
            <a:ext cx="2342669" cy="698978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7"/>
          <p:cNvSpPr txBox="1"/>
          <p:nvPr>
            <p:ph idx="1" type="body"/>
          </p:nvPr>
        </p:nvSpPr>
        <p:spPr>
          <a:xfrm>
            <a:off x="594360" y="1706883"/>
            <a:ext cx="5250180" cy="48276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spcBef>
                <a:spcPts val="25"/>
              </a:spcBef>
              <a:spcAft>
                <a:spcPts val="0"/>
              </a:spcAft>
              <a:buSzPts val="2800"/>
              <a:buChar char="▪"/>
              <a:defRPr sz="2800"/>
            </a:lvl1pPr>
            <a:lvl2pPr indent="-342900" lvl="1" marL="914400" algn="l">
              <a:spcBef>
                <a:spcPts val="500"/>
              </a:spcBef>
              <a:spcAft>
                <a:spcPts val="0"/>
              </a:spcAft>
              <a:buClr>
                <a:srgbClr val="16BBE6"/>
              </a:buClr>
              <a:buSzPts val="1800"/>
              <a:buChar char="▪"/>
              <a:defRPr sz="2400"/>
            </a:lvl2pPr>
            <a:lvl3pPr indent="-323850" lvl="2" marL="1371600" algn="l">
              <a:spcBef>
                <a:spcPts val="500"/>
              </a:spcBef>
              <a:spcAft>
                <a:spcPts val="0"/>
              </a:spcAft>
              <a:buClr>
                <a:srgbClr val="16BBE6"/>
              </a:buClr>
              <a:buSzPts val="1500"/>
              <a:buFont typeface="Noto Sans Symbols"/>
              <a:buChar char="▪"/>
              <a:defRPr sz="2000"/>
            </a:lvl3pPr>
            <a:lvl4pPr indent="-314325" lvl="3" marL="1828800" algn="l">
              <a:spcBef>
                <a:spcPts val="25"/>
              </a:spcBef>
              <a:spcAft>
                <a:spcPts val="0"/>
              </a:spcAft>
              <a:buSzPts val="1350"/>
              <a:buChar char="▪"/>
              <a:defRPr sz="1800"/>
            </a:lvl4pPr>
            <a:lvl5pPr indent="-314325" lvl="4" marL="2286000" algn="l">
              <a:spcBef>
                <a:spcPts val="50"/>
              </a:spcBef>
              <a:spcAft>
                <a:spcPts val="0"/>
              </a:spcAft>
              <a:buSzPts val="1350"/>
              <a:buChar char="▪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3" name="Google Shape;43;p17"/>
          <p:cNvSpPr txBox="1"/>
          <p:nvPr>
            <p:ph idx="2" type="body"/>
          </p:nvPr>
        </p:nvSpPr>
        <p:spPr>
          <a:xfrm>
            <a:off x="6042659" y="1706883"/>
            <a:ext cx="5250180" cy="48276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spcBef>
                <a:spcPts val="25"/>
              </a:spcBef>
              <a:spcAft>
                <a:spcPts val="0"/>
              </a:spcAft>
              <a:buSzPts val="2800"/>
              <a:buChar char="▪"/>
              <a:defRPr sz="2800"/>
            </a:lvl1pPr>
            <a:lvl2pPr indent="-342900" lvl="1" marL="914400" algn="l">
              <a:spcBef>
                <a:spcPts val="500"/>
              </a:spcBef>
              <a:spcAft>
                <a:spcPts val="0"/>
              </a:spcAft>
              <a:buClr>
                <a:srgbClr val="16BBE6"/>
              </a:buClr>
              <a:buSzPts val="1800"/>
              <a:buChar char="▪"/>
              <a:defRPr sz="2400"/>
            </a:lvl2pPr>
            <a:lvl3pPr indent="-323850" lvl="2" marL="1371600" algn="l">
              <a:spcBef>
                <a:spcPts val="500"/>
              </a:spcBef>
              <a:spcAft>
                <a:spcPts val="0"/>
              </a:spcAft>
              <a:buClr>
                <a:srgbClr val="16BBE6"/>
              </a:buClr>
              <a:buSzPts val="1500"/>
              <a:buFont typeface="Noto Sans Symbols"/>
              <a:buChar char="▪"/>
              <a:defRPr sz="2000"/>
            </a:lvl3pPr>
            <a:lvl4pPr indent="-314325" lvl="3" marL="1828800" algn="l">
              <a:spcBef>
                <a:spcPts val="25"/>
              </a:spcBef>
              <a:spcAft>
                <a:spcPts val="0"/>
              </a:spcAft>
              <a:buSzPts val="1350"/>
              <a:buChar char="▪"/>
              <a:defRPr sz="1800"/>
            </a:lvl4pPr>
            <a:lvl5pPr indent="-314325" lvl="4" marL="2286000" algn="l">
              <a:spcBef>
                <a:spcPts val="50"/>
              </a:spcBef>
              <a:spcAft>
                <a:spcPts val="0"/>
              </a:spcAft>
              <a:buSzPts val="1350"/>
              <a:buChar char="▪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4" name="Google Shape;44;p17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8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pen Sans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8"/>
          <p:cNvSpPr txBox="1"/>
          <p:nvPr>
            <p:ph idx="1" type="body"/>
          </p:nvPr>
        </p:nvSpPr>
        <p:spPr>
          <a:xfrm>
            <a:off x="924562" y="1746919"/>
            <a:ext cx="5252244" cy="68241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18"/>
          <p:cNvSpPr txBox="1"/>
          <p:nvPr>
            <p:ph idx="2" type="body"/>
          </p:nvPr>
        </p:nvSpPr>
        <p:spPr>
          <a:xfrm>
            <a:off x="924562" y="2429332"/>
            <a:ext cx="5252244" cy="42147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Font typeface="Open Sans"/>
              <a:buNone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9" name="Google Shape;49;p18"/>
          <p:cNvSpPr txBox="1"/>
          <p:nvPr>
            <p:ph idx="3" type="body"/>
          </p:nvPr>
        </p:nvSpPr>
        <p:spPr>
          <a:xfrm>
            <a:off x="6368734" y="1746919"/>
            <a:ext cx="5254308" cy="68241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18"/>
          <p:cNvSpPr txBox="1"/>
          <p:nvPr>
            <p:ph idx="4" type="body"/>
          </p:nvPr>
        </p:nvSpPr>
        <p:spPr>
          <a:xfrm>
            <a:off x="6368734" y="2429332"/>
            <a:ext cx="5254308" cy="42147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Font typeface="Open Sans"/>
              <a:buNone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pic>
        <p:nvPicPr>
          <p:cNvPr descr="jCenter-ppt-round2-04.png" id="51" name="Google Shape;51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53360" y="900402"/>
            <a:ext cx="2342669" cy="698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>
  <p:cSld name="Title 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9"/>
          <p:cNvSpPr/>
          <p:nvPr>
            <p:ph idx="2" type="pic"/>
          </p:nvPr>
        </p:nvSpPr>
        <p:spPr>
          <a:xfrm>
            <a:off x="1" y="900404"/>
            <a:ext cx="11416915" cy="57631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rgbClr val="16BBE6"/>
              </a:buClr>
              <a:buSzPts val="320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rgbClr val="16BBE6"/>
              </a:buClr>
              <a:buSzPts val="28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rgbClr val="16BBE6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rgbClr val="16BBE6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rgbClr val="16BBE6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9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jCenter-ppt-round2-04.png" id="55" name="Google Shape;5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53360" y="900402"/>
            <a:ext cx="2342669" cy="698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>
  <p:cSld name="Content with Caption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0"/>
          <p:cNvSpPr txBox="1"/>
          <p:nvPr>
            <p:ph idx="1" type="body"/>
          </p:nvPr>
        </p:nvSpPr>
        <p:spPr>
          <a:xfrm>
            <a:off x="633765" y="1700624"/>
            <a:ext cx="10475621" cy="49218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31800" lvl="0" marL="457200" algn="l">
              <a:lnSpc>
                <a:spcPct val="109375"/>
              </a:lnSpc>
              <a:spcBef>
                <a:spcPts val="700"/>
              </a:spcBef>
              <a:spcAft>
                <a:spcPts val="0"/>
              </a:spcAft>
              <a:buSzPts val="3200"/>
              <a:buChar char="▪"/>
              <a:defRPr sz="3200"/>
            </a:lvl1pPr>
            <a:lvl2pPr indent="-361950" lvl="1" marL="914400" algn="l">
              <a:spcBef>
                <a:spcPts val="25"/>
              </a:spcBef>
              <a:spcAft>
                <a:spcPts val="0"/>
              </a:spcAft>
              <a:buSzPts val="2100"/>
              <a:buChar char="▪"/>
              <a:defRPr sz="2800"/>
            </a:lvl2pPr>
            <a:lvl3pPr indent="-342900" lvl="2" marL="1371600" algn="l">
              <a:spcBef>
                <a:spcPts val="25"/>
              </a:spcBef>
              <a:spcAft>
                <a:spcPts val="0"/>
              </a:spcAft>
              <a:buSzPts val="1800"/>
              <a:buChar char="▪"/>
              <a:defRPr sz="2400"/>
            </a:lvl3pPr>
            <a:lvl4pPr indent="-323850" lvl="3" marL="1828800" algn="l">
              <a:spcBef>
                <a:spcPts val="500"/>
              </a:spcBef>
              <a:spcAft>
                <a:spcPts val="0"/>
              </a:spcAft>
              <a:buSzPts val="1500"/>
              <a:buChar char="▪"/>
              <a:defRPr sz="2000"/>
            </a:lvl4pPr>
            <a:lvl5pPr indent="-323850" lvl="4" marL="2286000" algn="l">
              <a:spcBef>
                <a:spcPts val="25"/>
              </a:spcBef>
              <a:spcAft>
                <a:spcPts val="0"/>
              </a:spcAft>
              <a:buSzPts val="1500"/>
              <a:buChar char="▪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8" name="Google Shape;58;p20"/>
          <p:cNvSpPr txBox="1"/>
          <p:nvPr>
            <p:ph idx="2" type="body"/>
          </p:nvPr>
        </p:nvSpPr>
        <p:spPr>
          <a:xfrm>
            <a:off x="928686" y="1094631"/>
            <a:ext cx="7960654" cy="3694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pic>
        <p:nvPicPr>
          <p:cNvPr descr="jCenter-ppt-round2-04.png" id="59" name="Google Shape;59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53360" y="900402"/>
            <a:ext cx="2342669" cy="698978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20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3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pen Sans SemiBold"/>
              <a:buNone/>
              <a:defRPr b="0" i="0" sz="30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1"/>
          <p:cNvSpPr txBox="1"/>
          <p:nvPr>
            <p:ph idx="1" type="body"/>
          </p:nvPr>
        </p:nvSpPr>
        <p:spPr>
          <a:xfrm>
            <a:off x="470535" y="1450292"/>
            <a:ext cx="10698480" cy="50842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16BBE6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16BBE6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16BBE6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16BBE6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16BBE6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1"/>
          <p:cNvSpPr/>
          <p:nvPr/>
        </p:nvSpPr>
        <p:spPr>
          <a:xfrm>
            <a:off x="-297179" y="780288"/>
            <a:ext cx="11714210" cy="124036"/>
          </a:xfrm>
          <a:prstGeom prst="rect">
            <a:avLst/>
          </a:prstGeom>
          <a:gradFill>
            <a:gsLst>
              <a:gs pos="0">
                <a:srgbClr val="BCD530"/>
              </a:gs>
              <a:gs pos="100000">
                <a:srgbClr val="BCD530">
                  <a:alpha val="89803"/>
                </a:srgbClr>
              </a:gs>
            </a:gsLst>
            <a:lin ang="10800000" scaled="0"/>
          </a:gradFill>
          <a:ln>
            <a:noFill/>
          </a:ln>
          <a:effectLst>
            <a:outerShdw blurRad="63500" rotWithShape="0" dir="8100000" dist="63500">
              <a:srgbClr val="000000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jCenter-ppt-round2-05.png" id="13" name="Google Shape;13;p1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78588" y="6759095"/>
            <a:ext cx="6656943" cy="48768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jCenter-ppt-round2-06.png" id="14" name="Google Shape;1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32408" y="6759095"/>
            <a:ext cx="3803968" cy="48768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3"/>
          <p:cNvSpPr txBox="1"/>
          <p:nvPr>
            <p:ph type="title"/>
          </p:nvPr>
        </p:nvSpPr>
        <p:spPr>
          <a:xfrm>
            <a:off x="593725" y="293688"/>
            <a:ext cx="1069975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9" name="Google Shape;69;p23"/>
          <p:cNvSpPr txBox="1"/>
          <p:nvPr>
            <p:ph idx="1" type="body"/>
          </p:nvPr>
        </p:nvSpPr>
        <p:spPr>
          <a:xfrm>
            <a:off x="593725" y="1706563"/>
            <a:ext cx="10699750" cy="4827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23"/>
          <p:cNvSpPr txBox="1"/>
          <p:nvPr>
            <p:ph idx="10" type="dt"/>
          </p:nvPr>
        </p:nvSpPr>
        <p:spPr>
          <a:xfrm>
            <a:off x="5937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23"/>
          <p:cNvSpPr txBox="1"/>
          <p:nvPr>
            <p:ph idx="11" type="ftr"/>
          </p:nvPr>
        </p:nvSpPr>
        <p:spPr>
          <a:xfrm>
            <a:off x="4060825" y="6780213"/>
            <a:ext cx="37655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23"/>
          <p:cNvSpPr txBox="1"/>
          <p:nvPr>
            <p:ph idx="12" type="sldNum"/>
          </p:nvPr>
        </p:nvSpPr>
        <p:spPr>
          <a:xfrm>
            <a:off x="8518525" y="6780213"/>
            <a:ext cx="2774950" cy="388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google.com/url?sa=i&amp;rct=j&amp;q=&amp;esrc=s&amp;frm=1&amp;source=images&amp;cd=&amp;cad=rja&amp;docid=obg-SAkblloBsM&amp;tbnid=eeTQMhKvoFIaKM:&amp;ved=0CAUQjRw&amp;url=http://www.fsacappella.com/wp/?p%3D2485&amp;ei=KIFVUpLUGMizrQGcqIGgDQ&amp;bvm=bv.53760139,d.aWM&amp;psig=AFQjCNFU4YwEhfsu-0N3k89m_uwLEGvWwQ&amp;ust=1381421579390427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"/>
          <p:cNvSpPr txBox="1"/>
          <p:nvPr/>
        </p:nvSpPr>
        <p:spPr>
          <a:xfrm>
            <a:off x="4061462" y="349504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"/>
          <p:cNvSpPr txBox="1"/>
          <p:nvPr>
            <p:ph idx="4294967295" type="ctrTitle"/>
          </p:nvPr>
        </p:nvSpPr>
        <p:spPr>
          <a:xfrm>
            <a:off x="711714" y="1742370"/>
            <a:ext cx="10561124" cy="147732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pen Sans SemiBold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CAN DESIGN THINKING HELP US BREAK THE “IRON TRIANGLE?”</a:t>
            </a:r>
            <a:endParaRPr b="0" i="0" sz="3600" u="none" cap="none" strike="noStrike">
              <a:solidFill>
                <a:schemeClr val="dk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48" name="Google Shape;148;p1"/>
          <p:cNvSpPr txBox="1"/>
          <p:nvPr>
            <p:ph idx="1" type="subTitle"/>
          </p:nvPr>
        </p:nvSpPr>
        <p:spPr>
          <a:xfrm>
            <a:off x="711714" y="3683079"/>
            <a:ext cx="9709589" cy="13004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3200"/>
              <a:t>Revisiting tensions that call for new ways of thinking in higher education</a:t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2400"/>
              <a:t>David J. Weerts, </a:t>
            </a:r>
            <a:r>
              <a:rPr lang="en-US" sz="2400"/>
              <a:t>October 11, 2014</a:t>
            </a:r>
            <a:endParaRPr sz="2400"/>
          </a:p>
        </p:txBody>
      </p:sp>
      <p:sp>
        <p:nvSpPr>
          <p:cNvPr id="149" name="Google Shape;149;p1"/>
          <p:cNvSpPr/>
          <p:nvPr/>
        </p:nvSpPr>
        <p:spPr>
          <a:xfrm>
            <a:off x="8486775" y="5372100"/>
            <a:ext cx="2786100" cy="30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"/>
          <p:cNvSpPr txBox="1"/>
          <p:nvPr>
            <p:ph idx="1" type="body"/>
          </p:nvPr>
        </p:nvSpPr>
        <p:spPr>
          <a:xfrm>
            <a:off x="939009" y="1075294"/>
            <a:ext cx="8033723" cy="10481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 sz="5400"/>
              <a:t>Thank You!</a:t>
            </a:r>
            <a:endParaRPr sz="5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"/>
          <p:cNvSpPr txBox="1"/>
          <p:nvPr>
            <p:ph idx="1" type="body"/>
          </p:nvPr>
        </p:nvSpPr>
        <p:spPr>
          <a:xfrm>
            <a:off x="328645" y="1708834"/>
            <a:ext cx="11132886" cy="491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860" lvl="0" marL="34286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b="1" lang="en-US" sz="2800"/>
              <a:t>Economic:  </a:t>
            </a:r>
            <a:r>
              <a:rPr lang="en-US" sz="2800"/>
              <a:t>Financial challenges to remain for higher education.</a:t>
            </a:r>
            <a:endParaRPr/>
          </a:p>
          <a:p>
            <a:pPr indent="-342860" lvl="0" marL="342860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b="1" lang="en-US" sz="2800"/>
              <a:t>Demographic:  </a:t>
            </a:r>
            <a:r>
              <a:rPr lang="en-US" sz="2800"/>
              <a:t>Baby boomer needs will dominate in future decades. Yet, growing population of post-traditional learners (Soares, 2013). </a:t>
            </a:r>
            <a:endParaRPr/>
          </a:p>
          <a:p>
            <a:pPr indent="-342860" lvl="0" marL="342860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b="1" lang="en-US" sz="2800"/>
              <a:t>Political: </a:t>
            </a:r>
            <a:r>
              <a:rPr lang="en-US" sz="2800"/>
              <a:t>Increasingly polarized government, focus on institutional performance (graduation rates/degree production)</a:t>
            </a:r>
            <a:endParaRPr/>
          </a:p>
          <a:p>
            <a:pPr indent="-342860" lvl="0" marL="342860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b="1" lang="en-US" sz="2800"/>
              <a:t>Public opinion: </a:t>
            </a:r>
            <a:r>
              <a:rPr lang="en-US" sz="2800"/>
              <a:t>Higher education can do more with less (Public Agenda, 2010).</a:t>
            </a:r>
            <a:endParaRPr/>
          </a:p>
          <a:p>
            <a:pPr indent="-342860" lvl="0" marL="342860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b="1" lang="en-US" sz="2800"/>
              <a:t>Technology/Innovation:  </a:t>
            </a:r>
            <a:r>
              <a:rPr lang="en-US" sz="2800"/>
              <a:t>Advances in service, process, business-model innovation (MOOCS, learning validation, etc.) </a:t>
            </a:r>
            <a:endParaRPr sz="2800"/>
          </a:p>
        </p:txBody>
      </p:sp>
      <p:sp>
        <p:nvSpPr>
          <p:cNvPr id="155" name="Google Shape;155;p2"/>
          <p:cNvSpPr txBox="1"/>
          <p:nvPr>
            <p:ph type="title"/>
          </p:nvPr>
        </p:nvSpPr>
        <p:spPr>
          <a:xfrm>
            <a:off x="536028" y="2"/>
            <a:ext cx="1075681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pen Sans SemiBold"/>
              <a:buNone/>
            </a:pPr>
            <a:r>
              <a:rPr lang="en-US"/>
              <a:t>UNDERSTANDING THE CURRENT HIGHER ED CONTEXT…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"/>
          <p:cNvSpPr txBox="1"/>
          <p:nvPr/>
        </p:nvSpPr>
        <p:spPr>
          <a:xfrm>
            <a:off x="1797269" y="151349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3"/>
          <p:cNvSpPr txBox="1"/>
          <p:nvPr/>
        </p:nvSpPr>
        <p:spPr>
          <a:xfrm>
            <a:off x="457201" y="6258911"/>
            <a:ext cx="1084667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Iron Triangle: College presidents talk about costs, access, and quality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(2008) National Center for Public Policy and Higher Education: San Jose, CA </a:t>
            </a:r>
            <a:endParaRPr/>
          </a:p>
        </p:txBody>
      </p:sp>
      <p:sp>
        <p:nvSpPr>
          <p:cNvPr id="162" name="Google Shape;162;p3"/>
          <p:cNvSpPr/>
          <p:nvPr/>
        </p:nvSpPr>
        <p:spPr>
          <a:xfrm>
            <a:off x="2648606" y="1245474"/>
            <a:ext cx="5896304" cy="4603531"/>
          </a:xfrm>
          <a:prstGeom prst="triangle">
            <a:avLst>
              <a:gd fmla="val 50000" name="adj"/>
            </a:avLst>
          </a:prstGeom>
          <a:solidFill>
            <a:srgbClr val="E36C09"/>
          </a:solidFill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3"/>
          <p:cNvSpPr txBox="1"/>
          <p:nvPr/>
        </p:nvSpPr>
        <p:spPr>
          <a:xfrm>
            <a:off x="4792716" y="542431"/>
            <a:ext cx="160808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Quality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3"/>
          <p:cNvSpPr txBox="1"/>
          <p:nvPr/>
        </p:nvSpPr>
        <p:spPr>
          <a:xfrm>
            <a:off x="8886495" y="5456017"/>
            <a:ext cx="2385849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Affordability 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3"/>
          <p:cNvSpPr txBox="1"/>
          <p:nvPr/>
        </p:nvSpPr>
        <p:spPr>
          <a:xfrm>
            <a:off x="704192" y="5261575"/>
            <a:ext cx="160808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Access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3"/>
          <p:cNvSpPr txBox="1"/>
          <p:nvPr/>
        </p:nvSpPr>
        <p:spPr>
          <a:xfrm>
            <a:off x="7662041" y="804041"/>
            <a:ext cx="3988676" cy="10772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Prevailing tensions in higher education….</a:t>
            </a:r>
            <a:endParaRPr b="1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"/>
          <p:cNvSpPr txBox="1"/>
          <p:nvPr>
            <p:ph idx="1" type="body"/>
          </p:nvPr>
        </p:nvSpPr>
        <p:spPr>
          <a:xfrm>
            <a:off x="470535" y="1705756"/>
            <a:ext cx="10698480" cy="46711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860" lvl="0" marL="342860" rtl="0" algn="l">
              <a:spcBef>
                <a:spcPts val="0"/>
              </a:spcBef>
              <a:spcAft>
                <a:spcPts val="0"/>
              </a:spcAft>
              <a:buSzPts val="3200"/>
              <a:buChar char="▪"/>
            </a:pPr>
            <a:r>
              <a:rPr lang="en-US"/>
              <a:t>How do we think about </a:t>
            </a:r>
            <a:r>
              <a:rPr b="1" lang="en-US"/>
              <a:t>Quality/Outcomes</a:t>
            </a:r>
            <a:r>
              <a:rPr lang="en-US"/>
              <a:t>?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Prestige  maximization (Bowen’s Law). 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Market forces:  Power of rankings (U.S News and World Report, etc.)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Public officials/public:  Degree completion most salient. Educated workforce (human capital), economic growth, economic mobility (private good)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“Quality” inked with discussions about accountability, outcomes, selectivity, costs.</a:t>
            </a:r>
            <a:endParaRPr/>
          </a:p>
        </p:txBody>
      </p:sp>
      <p:sp>
        <p:nvSpPr>
          <p:cNvPr id="172" name="Google Shape;172;p4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 SemiBold"/>
              <a:buNone/>
            </a:pPr>
            <a:r>
              <a:rPr lang="en-US" sz="2400"/>
              <a:t>COMMON GROUND?  COMPETING NARRATIVES THAT COMPLICATE THE ISSUE…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"/>
          <p:cNvSpPr txBox="1"/>
          <p:nvPr>
            <p:ph idx="1" type="body"/>
          </p:nvPr>
        </p:nvSpPr>
        <p:spPr>
          <a:xfrm>
            <a:off x="470535" y="1863411"/>
            <a:ext cx="10698480" cy="46711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860" lvl="0" marL="342860" rtl="0" algn="l">
              <a:spcBef>
                <a:spcPts val="0"/>
              </a:spcBef>
              <a:spcAft>
                <a:spcPts val="0"/>
              </a:spcAft>
              <a:buSzPts val="3200"/>
              <a:buChar char="▪"/>
            </a:pPr>
            <a:r>
              <a:rPr lang="en-US"/>
              <a:t>The complicated </a:t>
            </a:r>
            <a:r>
              <a:rPr b="1" lang="en-US"/>
              <a:t>Access</a:t>
            </a:r>
            <a:r>
              <a:rPr lang="en-US"/>
              <a:t> puzzle.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Blame shifting:  K-12, parents, higher education?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College readiness as an imperative.  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Institutional transformation?  Assets-building view as opposed to deficit thinking.  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Financial link:  Affordability as a barrier to access. 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b="1" lang="en-US"/>
              <a:t>Tension:  </a:t>
            </a:r>
            <a:r>
              <a:rPr lang="en-US"/>
              <a:t>Quality often coupled with selectivity, limiting access.  Yet, access is seen as national imperative.  </a:t>
            </a:r>
            <a:endParaRPr/>
          </a:p>
        </p:txBody>
      </p:sp>
      <p:sp>
        <p:nvSpPr>
          <p:cNvPr id="178" name="Google Shape;178;p5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 SemiBold"/>
              <a:buNone/>
            </a:pPr>
            <a:r>
              <a:rPr lang="en-US" sz="2400"/>
              <a:t>COMMON GROUND?  COMPETING NARRATIVES THAT COMPLICATE THE ISSUE…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6"/>
          <p:cNvSpPr txBox="1"/>
          <p:nvPr>
            <p:ph idx="1" type="body"/>
          </p:nvPr>
        </p:nvSpPr>
        <p:spPr>
          <a:xfrm>
            <a:off x="299545" y="1632839"/>
            <a:ext cx="11177752" cy="46711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860" lvl="0" marL="34286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 sz="2800"/>
              <a:t>An even more complicated </a:t>
            </a:r>
            <a:r>
              <a:rPr b="1" lang="en-US" sz="2800"/>
              <a:t>Affordability</a:t>
            </a:r>
            <a:r>
              <a:rPr lang="en-US" sz="2800"/>
              <a:t> puzzle?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b="1" lang="en-US"/>
              <a:t>Institutions</a:t>
            </a:r>
            <a:r>
              <a:rPr lang="en-US"/>
              <a:t>: “decline in state support causes tuition to rise. Quality costs money.”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b="1" lang="en-US"/>
              <a:t>Public officials: </a:t>
            </a:r>
            <a:r>
              <a:rPr lang="en-US"/>
              <a:t> “institutions are unaccountable, can’t control costs.”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b="1" lang="en-US"/>
              <a:t>Free market view:  </a:t>
            </a:r>
            <a:r>
              <a:rPr lang="en-US"/>
              <a:t>“not a problem, students are still coming”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b="1" lang="en-US"/>
              <a:t>Larger forces to blame:  </a:t>
            </a:r>
            <a:r>
              <a:rPr lang="en-US"/>
              <a:t>“have to spend more on prisons, health care.</a:t>
            </a:r>
            <a:endParaRPr b="1" sz="2400"/>
          </a:p>
        </p:txBody>
      </p:sp>
      <p:sp>
        <p:nvSpPr>
          <p:cNvPr id="184" name="Google Shape;184;p6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 SemiBold"/>
              <a:buNone/>
            </a:pPr>
            <a:r>
              <a:rPr lang="en-US" sz="2400"/>
              <a:t>COMMON GROUND?  COMPETING NARRATIVES THAT COMPLICATE THE ISSUE…</a:t>
            </a:r>
            <a:endParaRPr sz="2400"/>
          </a:p>
        </p:txBody>
      </p:sp>
      <p:sp>
        <p:nvSpPr>
          <p:cNvPr id="185" name="Google Shape;185;p6"/>
          <p:cNvSpPr/>
          <p:nvPr/>
        </p:nvSpPr>
        <p:spPr>
          <a:xfrm>
            <a:off x="299545" y="5980837"/>
            <a:ext cx="1135117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Mumper, M. (2001) The paradox of college prices: Five stories with no clear lesson, In Heller, D. E., (ed). The States and Public Higher Education Policy: Affordability, Access, and Accountability. Baltimore: Johns Hopkins Press.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7"/>
          <p:cNvSpPr txBox="1"/>
          <p:nvPr>
            <p:ph idx="1" type="body"/>
          </p:nvPr>
        </p:nvSpPr>
        <p:spPr>
          <a:xfrm>
            <a:off x="470535" y="1737287"/>
            <a:ext cx="11069824" cy="46711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860" lvl="0" marL="342860" rtl="0" algn="l">
              <a:spcBef>
                <a:spcPts val="0"/>
              </a:spcBef>
              <a:spcAft>
                <a:spcPts val="0"/>
              </a:spcAft>
              <a:buSzPts val="3200"/>
              <a:buChar char="▪"/>
            </a:pPr>
            <a:r>
              <a:rPr lang="en-US"/>
              <a:t>Scholarly Research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Theory testing and generation (disciplinary knowledge).  Empirically-based.  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“What explains early departure among college students?”</a:t>
            </a:r>
            <a:endParaRPr/>
          </a:p>
          <a:p>
            <a:pPr indent="-342860" lvl="0" marL="342860" rtl="0" algn="l">
              <a:spcBef>
                <a:spcPts val="640"/>
              </a:spcBef>
              <a:spcAft>
                <a:spcPts val="0"/>
              </a:spcAft>
              <a:buSzPts val="3200"/>
              <a:buChar char="▪"/>
            </a:pPr>
            <a:r>
              <a:rPr lang="en-US"/>
              <a:t>Policy Analysis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Problem focused, aimed to generate solutions based on a set of criteria, weighing alternatives, etc.  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What can be done to bring up low graduation rates?”</a:t>
            </a:r>
            <a:endParaRPr/>
          </a:p>
          <a:p>
            <a:pPr indent="-107917" lvl="1" marL="742863" rtl="0" algn="l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91" name="Google Shape;191;p7"/>
          <p:cNvSpPr txBox="1"/>
          <p:nvPr>
            <p:ph type="title"/>
          </p:nvPr>
        </p:nvSpPr>
        <p:spPr>
          <a:xfrm>
            <a:off x="928688" y="2"/>
            <a:ext cx="10364153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 SemiBold"/>
              <a:buNone/>
            </a:pPr>
            <a:r>
              <a:rPr lang="en-US" sz="2400"/>
              <a:t>SOME TRADITIONAL  APPROACHES TO ADDRESSING THESE ISSUES</a:t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36629" y="5057314"/>
            <a:ext cx="2409810" cy="1602524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8"/>
          <p:cNvSpPr txBox="1"/>
          <p:nvPr>
            <p:ph type="title"/>
          </p:nvPr>
        </p:nvSpPr>
        <p:spPr>
          <a:xfrm>
            <a:off x="928688" y="2"/>
            <a:ext cx="10872784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 SemiBold"/>
              <a:buNone/>
            </a:pPr>
            <a:r>
              <a:rPr b="1" lang="en-US" sz="2000"/>
              <a:t>PERSISTENT</a:t>
            </a:r>
            <a:r>
              <a:rPr lang="en-US" sz="2000"/>
              <a:t> </a:t>
            </a:r>
            <a:r>
              <a:rPr b="1" lang="en-US" sz="2000"/>
              <a:t>CHALLENGES REQUIRE NEW TOOLS, NEW WAYS OF THINKING</a:t>
            </a:r>
            <a:endParaRPr b="1" sz="2000"/>
          </a:p>
        </p:txBody>
      </p:sp>
      <p:sp>
        <p:nvSpPr>
          <p:cNvPr id="199" name="Google Shape;199;p8"/>
          <p:cNvSpPr txBox="1"/>
          <p:nvPr>
            <p:ph idx="1" type="body"/>
          </p:nvPr>
        </p:nvSpPr>
        <p:spPr>
          <a:xfrm>
            <a:off x="470535" y="1863411"/>
            <a:ext cx="10698480" cy="2429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860" lvl="0" marL="342860" rtl="0" algn="l">
              <a:spcBef>
                <a:spcPts val="0"/>
              </a:spcBef>
              <a:spcAft>
                <a:spcPts val="0"/>
              </a:spcAft>
              <a:buSzPts val="3200"/>
              <a:buChar char="▪"/>
            </a:pPr>
            <a:r>
              <a:rPr lang="en-US"/>
              <a:t>Design thinking 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Focus on user experiences related to set of specific challenges in the field.  Prototype development.</a:t>
            </a:r>
            <a:endParaRPr/>
          </a:p>
          <a:p>
            <a:pPr indent="-285717" lvl="1" marL="742863" rtl="0" algn="l">
              <a:spcBef>
                <a:spcPts val="56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“How can we ensure that Sally earns a degree given various constraints?”  (costs, location, etc.)</a:t>
            </a:r>
            <a:endParaRPr/>
          </a:p>
          <a:p>
            <a:pPr indent="-107917" lvl="1" marL="742863" rtl="0" algn="l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107917" lvl="1" marL="742863" rtl="0" algn="l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107917" lvl="1" marL="742863" rtl="0" algn="l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107917" lvl="1" marL="742863" rtl="0" algn="l"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00" name="Google Shape;200;p8"/>
          <p:cNvSpPr txBox="1"/>
          <p:nvPr/>
        </p:nvSpPr>
        <p:spPr>
          <a:xfrm>
            <a:off x="580894" y="4883893"/>
            <a:ext cx="7018086" cy="12618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“Our College makes stuff.” 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-Tom Fisher, Dean, College of Design,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Minnesota</a:t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data:image/jpeg;base64,/9j/4AAQSkZJRgABAQAAAQABAAD/2wCEAAkGBxQSEhUUExQWFRQXFx0bGBgYFRccGhcbIRgXGB4bFhobHCgiHBwnGxoXITEiJSkrLi4uGB8zODMsNygtLisBCgoKDg0OGhAQGywkICQvLCw3LC8sLCwsLC8sLCwsLCwsLDQsLCwsLCw0LCwsLCwsLCwsLDQsLCwsLCwsLCwsLP/AABEIAQQAwgMBIgACEQEDEQH/xAAcAAEAAgIDAQAAAAAAAAAAAAAABgcEBQIDCAH/xABEEAACAQIDBQYDBAgDBwUAAAABAgMAEQQSIQUGMUFRBxMiYXGBMpGhQlKxwQgUI2JygtHwM6LhJFNjc4OSwhWys9Lx/8QAGQEBAAMBAQAAAAAAAAAAAAAAAAECAwQF/8QALBEAAgICAQMDAwIHAAAAAAAAAAECEQMhEgQxQRMyUSJhcYHwBRQjkbHh8f/aAAwDAQACEQMRAD8AvGlKUApSlAKUrVbU2ysXCxPXl9ONVlJRVstGLk6RtaxpsfEhs0iA9Mwv8uNaKOSSXVibHkf/AKjSsuPCgf6aVg+o+EbehXdmwG0UPDMfRHt87WrkMYPut8h/WseNa5EU9aRHpxMhcUOhHt/SuQxC/eHvp+NYZrg6A8Reo9eQ9NG0pWlkBTxISDcaXOU68COV+F628MmYA8L8unlW8J8jOcOJzpSlXKClKUApSlAKUpQClKUApSlAKUpQClKUBp95to9xGDrZja9tAeQP98qhkEjFy7nNf4bn8uQqxMfhFljaNuDC39D7Gx9qqT9ZME7RyfZazAdeAHudfO1c+aL7nTgaosLAODw18+VZ9qjmyMaTw0AP1tfX51Ika4vXMvg0mc1FGoDRqv4MzjQ0NcJTpUFkY80mhHpoOeo4VuIFIUA8ba+tarCm5X+IfQk/lW5rowLVmWZ7oUpStzEUpSgFKUoBSlKAUpSgFKUoBSlKAUpSgFVP2rYLu8Sko4SJY9Mw0J9ctqtiqz7csUIsPCxDkh2+FbgaC5Y8uXGqzVo0xOpHzY+0AFS5tcDKBwHH+yetShdrxIgMkip/EQPxrznht5ZJGAH7NedmOY8bAHTLqeWvnWZtKThpY8yePueJ96iHRXts0lm+EXbPv5g1YKrmQkgAIpNyTYAVg4jtLwq3ASYuCQUKBSCLixu3HSq27OMF+s46IHVYz3jfy3Yc/vWqd9pW5zTOuIgQluEqr8TDkyjmeR9vOrPDijNRkU5SatA9qKcsNJ/3KBWZg9/UmuDEyafeU/0qt8Ruzio1ZngnVFuxZrKoHuf9a0cmFklDRwq7m2qgFiQdOAGta/y2FrX+SvqTTL/3S21BiJCsc0cjKM2VWBYDUEkDUatb3qW1TXYrsWbCYmRMTF3cncju9R4lZyzE25/s046j3q5axjBRVIZG27YpSlWKClKUApSlAKUpQClKUApSlAKUpQClK4u4HEgepoDlUH7V8AZ8MsYNs2YXPAXCi/sbVNe9XqPmKivaHiESKLO6JmkyjMwFzodL8eGtUyP6dGmP3Kzznj918Rgxnl7seLKoD3LH90AcBxN7dK3GxDEkqvicOJozbRpJFAHUBdDw5i3pXXvftJxj5I5NUyqIzwspCvcepuL+XlXFMUfCobwrHpw420/G/vXThblHZE6T0X1uljcJLCDhFRE5oqqpU9GA/Hn1rfkVUvZ3j48Lh8TjMQ9kLLGpI8TZQWygcSfEoA8qy8L2mylszxIsbaqpJzZeWZgSA1he1udczwScmol3OkrN1vftIMXja1lIshHHq3nxqtIBGjlgSDmvoeFr8Dy41Md7dv4bGYcyxSBJ4QWaNiAzxjVstvisPFprodNag2BQzj9kjuGJAKoSlxyLnwi1xxPOunFUYb0Zvb0WluBvGuOj7+xMsTlG4Xt1GnBhY+t6sPMLXvpxv5VQmzN38ZhcA8SSphTLIGkdzY5AoAVeAuTe9jwUdTW9w29seGgiiedsUY0sBza3C4tr5FrkWrjlljFutm3pynRaM+1okUuWGReL/ZHvz9qy4ZVdQykMpFwRwIqkMbvHJjVPesscZ4RrrlW9uHF5DwCgf62vunHkgUfDcBlQnVFsANPb3NzzpjyOTplJ4+KN3SlK2MhSlKAUpSgFKUoBSlKAUpSgPj8DbjVQ73bwNFO4sWJ55mWw00BXxcxfW1W/UN343XM695EBnXXhrf8AMHW4rHNFumdGCUU2n5Ksl3klJ8JQEcQMzEHzJlBrW7U3gWZQmLj72MG66i44XymzMt7a61scapYESIUKG3jZQF8wQtyp11GlQnaL3UstsoNs1rKT0UnVjbXgBWUI2zslwS2SzaG1dmY9YknaWFogFVkVScgFslwnw311GmvU19wuwNlc9pOEuLoSoLAcLnICPlUDbDXDEEtlGp5A8fw/OtvsHcybFrmByg8CbWP51fcVqTRlPHGW+JKsSdlBIoXx80kMRdlVVX4nNyWIQEn8Bp1rrn23sZWzf7XMBwTgv1IPzNfF7HpCLjEKf5SB89a7h2QSAfHnPRdPxqnrrtzZC6f7L+51N2l4WG5wmz0VtbPIwvwtrYX+tazF9ou0pzaMrCP+FEB/mIJ+tTPdfs9wzQiVlBuOLE3B5j2/rW7xuGw+GC2VGHMAXNhbULex9tel6weaF9r/ACbLDX+kUftIzuc88zM3VnZjr051wwLXU2kIdQbKqknNqRre1jbU8qmW8m0sDNMFVAEJys6jKym4Kta2qkGxBFxr0rY7vbswQ4oKBcmK4J1HEC49QePlW3qpKmqJeK1yi9Ea2e0Pdd5MzjEowyIv2jxLFvs9b35C3GrF3f3sdmE2rmPLCzgcQFVyOtvGbVm4js9wkzCQx5X5hXKo+lhcC9tSD4bdOGlb7dLceDDKVIBu2ZuJLkffYnUeQsPrVeSye3uYtqPfsTaNrgHqL1ypSu44BSlKAUpSgFKUoBSlKAUpSgFcZDYEjU24VyroxshC6enpUN0iUrZT+/2wpcWgKSRxvcPZtC+jfdF+J6VGtrbuIY1yqCIlsubgzGxLHlctflwFWBtLDuJljYhWkzNmJF9CBZB11FQ7a2FxcwfDxgIoYrrcZwTqw0vYdflXDGT+T0aT0itsBIcjBfEz5r+guOHIEmtnsPeSeNO5TvGub2iBzE2FgSNbDoLfjfI3ZwrRbQMMsYUspXLxW2vA24WuQfKrCbdGOKOKSAEOjEyGNsrkMc1xf4rEcDy4VplyRj38msMfKKTdNaILsra20S8uMw4lZYzaTvDdSGJsuSwBta9l4XFSjY3aTisXMmG7pUdyFvqAouGJAOpNgefOrD2fEXQZs5/eka7ew+yfO16jGL2GkW1IZ0U6kq5voulh8655ZIzvXgRhx1J7Idvhi9owYp8EkhyyM0iKgtmV2ZyAeJyknS/KsrZPZmZckjYmQJoZFs5Zra/szcAA6DUaedWXvRslJJYJyPGhsreth/WvrbMMRujsAfsk5h7X1Hpe1VeVw9qJ4RnFNvuVSvZ6/wCsB0LKpl0V2zMIxqWcjqbAA3NTKeMDEwhCA4sPILctcjoMp9ialiRqqE8zxNQNNuR4eXGSmzNHGWUHhw4e7ED3qlznJWbfTGEkjfbW2msuJSEArJYADmLsSbHmLAG/kKmGBxbHERxDXIhaZuV7ABfW7ZvYdaqXcrtT7+RocUYsMX+CYFgi21yuC2mlwCCBew53q6djbOSJcysZC4vnuCGB18NtLa3/ADNduPA4s8qeVNGxpSldZzClKUApSlAKUpQClKUApSlAK+EV9pQEP26Vw0jSswCIhazFWygXJYAjMLWPC/Kqmi26YmGKVGS7sxBuVKO3wdBbla1rnrVr9q+zVl2fK9gXiXMPNbguvndQaozeDe/Nh2gWMZHXLrb3Nhw1tbTl61k8Sfg6IZGtnPfDa6NisPPCbHK1xzW/I/M1Ndh70xlAGbxgXt15G3W2nzqk5JyzZjqeH0tVmbo7FilhglFrl9bngQbae44VjlxRjBJno9PneSUr/fgtnZs5YajXp0rA27PGJI0dgDnDgZrG6kEevKsrY8ptY8iQT6aflWm363SjxJWYMUlFhccCL9OTWvr864Ut7DnHlbN7tvHKmF75mGVRe9xbTWmz9pCfDrIAwuODAgg+9QDZWzMdI8GHkBbDpLmZmGhQagNrrqPwqyngWJAoHh4fM8fnSaJ5RVR+5Ftq4md3WOMjxEAEi/G4Ol+XG9QTe7ZncR7SjAuQmGs3En9oWe55aqT7CrewOECzMx+yun01+VdO7GzA5xMsoV/1h+BAI7tQVUG/G5Lt/N5Vfp21Ip1U1JUjylV//o8b0tLFJgZGu0Qzw3492TZlHkrEEfxnkBVQ7+x4VcdMuCVlhVitibjMCQ2Tnkvwvf5WrD3Y2/NgMSmJgIzpfQ6qwIIKsL6gg/geIr1U7R5DPZ1Khm5PaRhNoRZs6wTKLyRSOAV5XVjYMt+fmLgVKcHtGGW/dSxyW45HVrfI1IMqlKUApSlAKUpQClKUArB23taLCQPPO2WNBcnnxsABzJJAArOqg/0iNus2IhwgP7ONBIwB+J2LAX/hVdP4zQlKyzsf2jYGPBfrqyd5GWyKii0jSa+DK1ip0vrbTXmL0nvN2u7QxRIjk/VYzwWL4rfvSkZr+a5fSq9Z64FqvxSJVGXjMdJKc0sjyN1d2Y/Niaxa+V8qGWs78MLuotfxDTrqNKneGlk2dN3J8WHds6sPS39+lQCKQqQw4ggj1GoqTbN21iMQQkgEyAG4IUMo5lG0N+H0rOaTWzbBKSkuPcvvYeNGIgGX/EsLjhxUNqeQIN7+da3aGLxS3zrEjZtBnZ7DkQcq3qG7u7XnwCXmjlWJ2BMjQsALKq2LW0By86lGL26k/eKVjlCgWDZTcaHMQeABtr5V5+SNdjqxyUZ7X6MycFtuZP8AHmwqp1UkyHyCkAA/Oslg+MVWWWWID4WGS7631UrqDby8q0+xN0kdldfDGfETrlc8sovewNS7aWzDHAcjEW1vfXl7cKxcJeDolmxeEkzE3rxTRYeQo1nIVF9SQv4n6VEdo73NAuHwC3EzrGJjc/so7DS97hiuvUZr9K3G8O9EGDgWWUiWVr9zGD8TDQs33QD/AKVVuDRJmlknL9/I5dpYz1N7L0Gtrelaw1C2Vw9O8uRLwjVdo+7i4LFt3TK8Et3iKEEAEm6G3AqdPSxqKVbccEPcszKJVC5szgFjYHiba8OdVTimBdiosCTYdK6unzPJaa7HP/EOgXTU1K7OtT041JhPNlRnzZtLNfUacQSCQfcVHIZivDyv52N6nOz8ak0VxbpbTTnqOnnXo4Ty5HZs/tG2lDkC4uQqNLOEe48y4LH51YW6fbKpYR48KtzYTR3yj/mJxHqtx5CqZ2p8RtyrAQm9ayxxfgqmz0HtzttwsGI7qKJsQimzyq6hf+kD8eulyVGhsSNTYewtsw4yBJ4HzxuNDzB5hhyIOhFeOZYrkn6VY/YpvkMHM8MpJhmK2At4ZLhQ2pGhUkH+FelZSw60WUj0dSlK5ywpSlAK8wduOFZNqy5mVsyIy2OoBvZWHIix9rHnXp+vMPbdi4ZdpyNBIH/ZoshA0Ei5lK3t4rKE1F+NuVSu5aJAENuOvlXWDRjQmrN2QK+18FKoSj7Vmdn2Hiw0H69L98JGDwFzYyN5Bjb29KrfDws7Kii7MwVR1JNgPnV8R7MhbZiQsoJiXKGHxK6/a9CRfoawzzpJfJ2dLF22jbYfa3ewhwTJmGa3hs63tYg8iOdaDaO60bYgTYVFjNv2iBrFlkjBUot8oOjKQNDxHCozsLeg4MMuUSv3KwxjNb4Gl1sdL+Nb2+7Vhpu40sayJicspijU2N0Uqwa68NQbgfOuJqUJWjraTjUjabsS93holmXu3UAFSQeBIFipIINbvHyrLGVBIzKdR6f0v8jUA2puljI5XmgxEcq3ziF8ylQAfDG1yvM2vYa1sd3trjGOBGPCinvDwKPY2DfvX0t605Sv7P4M3ii48k+xUkyCLEyCZRKhYAk62OUE5TfTj9K367vxuA0UrKDw4OPUX51w3v3ZnTFzjDxGSM3kKAXI0VmKdbFtANa1uwt41Qd2wtqdenkemtTkUmrj+/0PY6SeJJQl+V/02+0IY8PhJo7+FUPEi5J4C/Utf51U7qRxq19tYJsfhzHDZpAQ4CkHNYHQnkLHj1FV6mzHbvS4ymI5WB4gi4I9rV0dBG4y+bPN/jbfqQj4S0aitxu9KVL25i1vmaxMLs15SREMxAJIuAbAXJ1NcoMO/PwLzJ0I9uNejjjUrZ4bO3HYn9ob6jT20rHRr8OFJWjB0zN/FYfQV3z45pHBa3wqosoAAC2AAUAVupbKEji2M6YHNJGUd8QbZlKsUESnmB4btp1qMQzESHU3Ite+ug0sfaptj94e/wANhkZszQRlWBOnxFVPD7oWoFf9p/N+dRbSTfyQj1puDvfDtHDqyuO+RVE8fAo9tdOakg2NSevJPZ/vAcBtOGW9oy4jl10MbkBr+mjeqCvW1c01UqNEKUpVCThMmZSL2uCL9NK8e7fwMkc8ySC0iyMrDzDEEjy6HpavYtefe2vZ6ptBn8NpY0Y5eOYAoc45XCi3pUx7mkPgqJ1tXXW1nw5I0BIHO30rBeK1WcSHE6RXK1fclZeAwTzOscSF5HNlVRck+VVoJEh7L4F/9QheT4Eu2o4nRBb0LA+1Xfs7ZcMiFkJF7gi+nyqB7K3XGDgZmIMmUC41CktmPzYJr0Uda2e52KE87+MqhW5W40fUEfn864OofLa8HqdNj4we6s1+3Oz5GmLiTKpI53sRz4j/APK3uC3CkjTNhsY2Ym+VrlD9dDW82tu2HW8cjo45ErY6c7qdKj64PaGG+AAjnklDK3mA9iD6fKsecmqs2ST3Fr9RPjdoYZHEsJlNrZoSG0/hNm+QNfOz6U4meSQxGMrlV3KlWbxA5W620GuvHrWHtrb+OZBHkKMzAZnsALm3Hn7XqwNjYZYUEN/G93LE3LOMuvtYD0FTjjxttFOonUaZ3bMwo7zPzLP9GMZH+UfKuza26mExBZpcNE7EasY1zH+YC9/O9duGlBcgEXDZrX1F7ZgR5nUGtq1apHDKTsjew93IMFC0cCmxubsxYk2ta55eVebcbKzwOdcxkLOPfX5E/SvVoFeVsXOIsbOtrqJ5AVPQSNp8q6+j9z+6MMzbRH1cjhX1yxOt7+dSLbWHWKU2VQua+UcLXvbra1dO0MbDJPG6KI10BGhAN7XtzFdvp/LMLNAy2rLMFsnUoT9WA/CvmPADn+hH41xOIJNzyAUeQH9/WoilF6D7GbK9lYgWuF/M127m6YyFzwjbOfRdfrw961TTHIF871stnYjuIXb7cnhXyA4n6/SnvdeO5XsjA2lbvGt1r2hs0kwxlviyLe/XKL3rxrsXC99Oin4cwLEi4AuOI6XsPevQnY/vC+KxO1AXdohOHiDMTkDtLdVvwXwjQaVjN27Lr4LPpSlUJI/v7tCfD4GaXD/4igeK18ilgGcA6HKCTrppfW1q807TleRi7szsdWd2zFj6nWvWU8KurIwBVgVYHgQRYg+1eUsZAY2eNyMyEqbcLjS4Hzq8DSBrMVOWABPAf3b++la+ZPpwrvmU3rrSMsbC2v8AetbWQ0dOGwUkrBI0Z2NgAoJNyQB9Tar23I3NTZeEmxE1jiu5Zmb/AHQyXCKevU8+HCof2ZYcSYtSigR4eMubXvI58Gc9bm9geFxbhVz47B97hpom1MkUin1ZCP79K480vBrGPkhe21zYVh1j/IVXu6k4V2dsxFruF4j99RxI4XFT1cWHwkTNYMVCOOjjwMB/MpquNrRGE5lJBViLrxNzpw1vz965sfZxZ6qVRUicbR2ziEUSRyLPARoQNQPf+vsawBvZMA2ZAtuOZglvW5sPx8qhv/qMuHRnSNwQwDhtEViDYlOJNwdTpw94risS8jF3Ysx4km5q8emi1s5MvWcXUUi19hbzJjMfh4Xl0z3yohyFxcgFjqdQOVqt3Hxgsh5oc3qCGUj639QKoTsUhVtoqzAHKjEepFtKubfWPEgI2HjaTXLZACRfS7D7o435VTNjS1Ew9SWTciSYWNTqAL9ba/Os0Go3ussxwyPIjK5LXRhZgAxUG3na/vW/jfSqR1plWj5KNa8m7Zs2NxJ5HEyfWRq9X42YLGz8lUk+wJ/KvIMExYsxOrNc+p1P412dIvrMcvY3W9B8fI2AFwdNABUeYW4caku1MJkghY650v8AU1G5q9JmCM/F4ZDEjq4zENmUi1rcLdb1qSK7hKcpXrb8b1wmFqxydrLI4xLc68Odc5nzHQeQFcL6VZ3ZdseDDQNtXHELEG7uDN9o6mRlHNsqsi+ZbhYGsm6jSJrZibZ2IuyMKUkIbFyxgOP92zeIIp/dXKxPX2qc/o34Erh8TM2nfSKq3+13YYkjqLyWv1FQXYWFfeLax73MkPikcKblEv8ACpItckqt7cPSrs2TBFHiUhhUJFCe7jVRoAqszepLlrk6moewlWyZUpSqEkW7Qt6f1DDFkt3z+GO+oBP2iPLU252rzVjJb3JJJOtzqST1/Grc7dJD3sC8mS49VYg/RxVO4yK3OrwNUtGIdTWdFFlhLHTn6n4RbyFyfeuOF2cz2NrA8DcaDrWRtmcWVRwHD0AsK3a0VRafYRgx3UzkakqOWuhP9+tWYXs9qrHsN2goikj5mQE3P7tvyHzqyto3VgwrzJ+5nRVkO21skLOUHwM4kUeVgD/muf5qim8Gw17xpXYrFHd2A+1kIZRrfi+nzqdb3TAYdp1IEmHGdQeEinRo29eR5ELxFwdPg8KNpQgIvhzKzFtL6hioAvcEGxvpqePLKndo6o5f6fFkfwG7ySYRJZVu05fvb2vaW+XjwKEREdCtUw6EEgixBsQeIPQ16L3omTD4cjEHu063sevh43NxoAKoTeLGpPippYxlSSQsARY6niQOZ4+9dWLucOYlfYyn+3g9FP4GvSUT1567C4M2MkPSP8Wr0FGLaVnm9wh7Tvke1jy518eO+orlcEetdanLpyrF99liNb24ths/HE6FcPKP8jAGvLmHOnvXqvfmEHAYwfew8nzyH/SvKcHOuzo9NmOU3eIxfeRxIfsC3zYnpWLt/ZxgcISDoDoeovWEJaydt48zPmIA8IGnkLflXoN6MEdWy8Pnf+FSx9rfmRWPjRZyKkG52FzidtdFVR/MSfwWtTtqOz35cNL2uKynvHYT+o4YCAOrXBsCL2463Gg5mpHj8Ri9pmKFEMeGgUJFHrkjAGW7H7chtq3XoK2PYykcmKaFvifIV8wGswAPOzX9AavHE7rQQTxSKD3byBZFOoublT7vYH1FZ/S0rJ3bo1/ZVusmzcI8r6O4zMT9xQTfyvqfTLWZuqM+IvbXK8jeTMw0/wAzfKurtA3mjjH6uG4WaU3sABqEv1JGvl61sOz7BOIDPKCrzkMFOhWMDwAjqblv5wDwqH2t+SfNEppSlZlip/0gIh3OFf7QkdR6MgY/+wVUGAxixK/hvI4ZbmxCqwAOhFr6HXjrVo/pBoc+DOpBSYcTYEGH2uQT8qpXES2rXG6NPBtZcblAudTb/T2rUySE6n3rpkmJt5CuPenWrynZEVROuyvaQTEPGSAXW6EngVOoHqpJ/kq+sJjg4McnxW+fpXkmOcqQykhgbgjiDxuKtXZfatF3CrLE4njQAOD4XYHl0011rjywt2jaM12ZP94dmLi4RhFbLnlBma2ojU3t5ktlFuhY8qje+m2Y9l4ZcNgv2We5zixdjqOd+diWPAEADXTv2dtGXEQJIwKySXJA0Nixt6eG3nVd78woswLYgTTC/eIvwQgWsinhewII4kkcKygrdM3nGl+SIbRxkkrEySPI3MuzMfmTWJQmjV1JHA3bJj2T7Y/VtoRkmyyAoemuov7gfOvS2HxCyEZSDYa66jpcV46jkKkMpsQbgjkRqDXoDd/vcZDhtoYVskgQxyp97KSD6i+tj1HOsc0fJrid/SWWkN+N9De3nXbNwrD2RjDIl2Fm+0OV/Km2caIYmc8gbX6/05nyBrn1Ro7vZqtqSiZnhI/ZqjZyeBOXh6AEE+o6V5Tg5+lenJoWXC4s8H7hxfic7KSfcXC/yV5jyZXK9CR+VdPS6dmOUGuDGsnGJY28qxTXdN0jFE03dvDs95dBmlOU87AAfjm0rC2thTHhAZQQ8hWVOGitqpPqpv7is/DoJUwuBW4aR40PkZGUX+bE1ue1TASzYk93E2RpO6hGX4liCx+Dqtxa/DpzqapcfsUSt39yNdlJttfB/wDN/wDFq9aSxhgVYBgeIIuD6iqI3b3B/UsdgZVfMwUmUW+FwoBsel3t7Ve0MoYXFclm1Gs2nu1hsRNHNNGJHj+HMTlGpIJW9mNzzBrb0pQgUpSgKz7ftlmTZ6zLxglDN/CwMZ/zFD7GvODyV6z7TsQE2Xi8yO4aF18C5spKMFdh90Na55ceVeRiasmWT0fS1fC1caVFkWfb18pSoIJVu7vpLAohlaRoLEeAoJFuPsuynTyrR7Qxwe4RAilieJZjqbZ3OpsPTrWDX2oryW5uqPlfa+UqSoq+f0f8V/sc6k/DPceV0X+lUNV3/o+C+HxY/wCIhHrlNUy+0vDuWxFGqEleB1tWq2o/eyKG/wAOPxt52F/zUeYZxWRjcRlQngACT7amtdgYHYEEeKQgN5C5zfi/0rl/Bs99zOghkGFbKivK4JysbAsddT0uTXlPHRGOd1b4lkIb1DWP1r2GBawHKvPPbNu6IMQZkFg8jB/Vv2qn3vIv/SNb4ZVopkVkH2gQWNuHL+tYcfxDyrOwKFytgGa4AXqbi1Svso3HXak0ueQokJjZgB8al/Et7jKSqtYjgbV35JLTOdIz+yHC/rG14DxESvIfZSi/5mU+1ej5MFGzK5RSyCykgXX+HpUG7O+zddmYmebvM+dAkfVQSHe/uFA/hJ51YNY5JcnZKVGt2ps3vCrLbMD8/wC/yrPgjyqF6CudKzotYpSlSQKUpQCvMnbVuauCxmfDraGcF8oGkb5rMqj7tyCOma3ACvTdRDtJ2D+s4cOqgvFmIuL+EjW3uFPsalVeweTmiI4gj2rhUx2ps0r9nTyPL+xXXu1uNitos5w8fhUG7HRb/dDHQt5X0Fz0veUKJoidfKnEvZRtVWt+qMfMSQkf/JUR2ngXgmkhkXLJG5Rh0YGxF+evOqUDFrskGgPqPz/OvsQFmvxt4fXMv/jm+Vcsw7u32g30t/W1Xj2a+xRnRXJltXxRc2HE13YhTnIHX1qEvpbJvZ0VKdi7YxOzGjxGGJCugzgglH1PhflfjYjUa+dRc1N+zdlLtnxEkBAyqe6EsRVtWWVWBFidRewvc8ahdmifJOIe1iLEJ48LKjm2bIylTqOGYjjw4VK90NoYnGuXKdxhh5kvIeQLWsF6hfLWuvYW7+z1OdhBiJTw7vDRgX46IinXzJqbILKLDL0GmnyrnlxXZG6utnJdSTUJ7XN3u/wGImW144gWB5hHEgYHqq97pz7w8KnUMfIVz2ns8TYeWE8JI3Q+jKVP41GJbsibpHjzYSr3yq4IuRY3Isb3vpyq3P0efBi8egtbKhFuFg72t/3VgbW7IMasEUiKkkyZborjUXta7WHIHjzPrVh9nG5EuBkM0vdhnhysqkkhiyMbm1rDL1PH59TqjGiwKUpVAKUpQClKUApSlAKUpQGmxO6uDkfO+GhZjxJQWPPUcD71toYlRQqgKo0AAAA9AOFc6UArzrv52X7TfFT4hI0nEsjPeN1BAJ0GV8p0Fhpfhxr0VSpsk8h4jcLaMYDSYWRFaRYwWyrd3bKoFzwJ0vw86zd8OzLG7NhWebu3iJsxidm7snhnDKvHgCLjTW1xf1Nj8DHOmSVQyXVrG/FWDqbjW4ZQfasLerYUeOwkuFkJCyLa44gghlI9GANudqWQeNI2sQehvW/2LsOSbDYvGBrdxkQLlJMrzEx5V8wDm58qmmwewvHSkHEyRYZLkEX7yThoQqnLYn98EdKubcbcqHZuFWAWlYSGRpGQAl+AZRc5bLYCx69TTlqhR5a3f3emxkxhiHjAJOa44aW4fEToBXpLs33AjwOCVJlDTyHPLcghWItkXl4RoSOJvysBIdg7qYPBF2w0CxtI2ZmuzMTr9pySBqdBpqa3VVJv4MPD7MjQWQZR5WruGHWu6lRxRPJnwC1faUqxUUpSgFKUoBSlKAUpSgFKUoBSlKAUpSgFKUoBSlKAUpSgFKUoBSlKAUpSgFKUoBSlKAUpSgFKUoBSlKA//9k=" id="205" name="Google Shape;205;p9">
            <a:hlinkClick r:id="rId3"/>
          </p:cNvPr>
          <p:cNvSpPr/>
          <p:nvPr/>
        </p:nvSpPr>
        <p:spPr>
          <a:xfrm>
            <a:off x="155575" y="-1790700"/>
            <a:ext cx="2781300" cy="3743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99383" y="1757197"/>
            <a:ext cx="3209925" cy="4301961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9"/>
          <p:cNvSpPr txBox="1"/>
          <p:nvPr/>
        </p:nvSpPr>
        <p:spPr>
          <a:xfrm>
            <a:off x="4991122" y="4822629"/>
            <a:ext cx="6391581" cy="73247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pen Sans SemiBold"/>
              <a:buNone/>
            </a:pPr>
            <a:r>
              <a:rPr b="1" lang="en-US" sz="3000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WANTED:  </a:t>
            </a:r>
            <a:r>
              <a:rPr lang="en-US" sz="3000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CREATIVE ASSOCIATES WHO CAN HELP US “MAKE STUFF.”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pen Sans SemiBold"/>
              <a:buNone/>
            </a:pPr>
            <a:r>
              <a:t/>
            </a:r>
            <a:endParaRPr sz="3000" cap="none">
              <a:solidFill>
                <a:schemeClr val="dk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pen Sans SemiBold"/>
              <a:buNone/>
            </a:pPr>
            <a:r>
              <a:rPr lang="en-US" sz="3000" cap="non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(ADDRESSING BIG ISSUES IN HIGHER EDUCATION AND SOCIETY!)</a:t>
            </a:r>
            <a:endParaRPr sz="3000" cap="none">
              <a:solidFill>
                <a:schemeClr val="dk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JCenter-1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2013-06-10T19:18:53Z</dcterms:created>
  <dc:creator>Jayne Sommers</dc:creator>
</cp:coreProperties>
</file>