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76" r:id="rId4"/>
    <p:sldId id="273" r:id="rId5"/>
    <p:sldId id="272" r:id="rId6"/>
    <p:sldId id="258" r:id="rId7"/>
    <p:sldId id="264" r:id="rId8"/>
    <p:sldId id="271" r:id="rId9"/>
    <p:sldId id="262" r:id="rId10"/>
    <p:sldId id="268" r:id="rId11"/>
    <p:sldId id="265" r:id="rId12"/>
    <p:sldId id="274" r:id="rId13"/>
    <p:sldId id="259" r:id="rId14"/>
    <p:sldId id="269" r:id="rId15"/>
    <p:sldId id="270" r:id="rId16"/>
    <p:sldId id="277" r:id="rId17"/>
    <p:sldId id="275" r:id="rId18"/>
    <p:sldId id="263" r:id="rId19"/>
    <p:sldId id="260" r:id="rId20"/>
    <p:sldId id="261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2000" y="-4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78B040-0AD5-C243-A017-73EF060751C1}" type="datetimeFigureOut">
              <a:rPr lang="en-US" smtClean="0"/>
              <a:t>5/6/14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9B2F88-777F-4B4B-B421-5CE2486C7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381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9B2F88-777F-4B4B-B421-5CE2486C711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316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9B2F88-777F-4B4B-B421-5CE2486C711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3163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9B2F88-777F-4B4B-B421-5CE2486C711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316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764C-4C14-467C-B2BD-7771D7504A5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FA903-705A-49A3-840A-EB65FC04E5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764C-4C14-467C-B2BD-7771D7504A5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FA903-705A-49A3-840A-EB65FC04E5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764C-4C14-467C-B2BD-7771D7504A5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FA903-705A-49A3-840A-EB65FC04E5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764C-4C14-467C-B2BD-7771D7504A5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FA903-705A-49A3-840A-EB65FC04E5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764C-4C14-467C-B2BD-7771D7504A5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FA903-705A-49A3-840A-EB65FC04E5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764C-4C14-467C-B2BD-7771D7504A5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FA903-705A-49A3-840A-EB65FC04E5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764C-4C14-467C-B2BD-7771D7504A5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FA903-705A-49A3-840A-EB65FC04E5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764C-4C14-467C-B2BD-7771D7504A5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FA903-705A-49A3-840A-EB65FC04E5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764C-4C14-467C-B2BD-7771D7504A5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FA903-705A-49A3-840A-EB65FC04E5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764C-4C14-467C-B2BD-7771D7504A5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FA903-705A-49A3-840A-EB65FC04E5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0764C-4C14-467C-B2BD-7771D7504A5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FA903-705A-49A3-840A-EB65FC04E5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C660764C-4C14-467C-B2BD-7771D7504A5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588FA903-705A-49A3-840A-EB65FC04E5A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18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1317625"/>
            <a:ext cx="7315200" cy="35657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28600"/>
            <a:ext cx="7315200" cy="1089025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4200" spc="300" dirty="0" smtClean="0">
                <a:latin typeface="Rockwell"/>
                <a:cs typeface="Rockwell"/>
              </a:rPr>
              <a:t>NORTH SAINT PAUL</a:t>
            </a:r>
            <a:r>
              <a:rPr lang="en-US" spc="300" dirty="0" smtClean="0">
                <a:latin typeface="Verdana"/>
                <a:cs typeface="Verdana"/>
              </a:rPr>
              <a:t/>
            </a:r>
            <a:br>
              <a:rPr lang="en-US" spc="300" dirty="0" smtClean="0">
                <a:latin typeface="Verdana"/>
                <a:cs typeface="Verdana"/>
              </a:rPr>
            </a:br>
            <a:r>
              <a:rPr lang="en-US" sz="2400" spc="300" baseline="30000" dirty="0" smtClean="0">
                <a:latin typeface="Rockwell"/>
                <a:cs typeface="Rockwell"/>
              </a:rPr>
              <a:t>EMERALD ASH BORER MANAGEMENT PLAN</a:t>
            </a:r>
            <a:endParaRPr lang="en-US" sz="2400" spc="300" baseline="30000" dirty="0">
              <a:latin typeface="Rockwell"/>
              <a:cs typeface="Rockwell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76800"/>
            <a:ext cx="8077200" cy="685800"/>
          </a:xfrm>
        </p:spPr>
        <p:txBody>
          <a:bodyPr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1800" spc="300" baseline="-25000" dirty="0" smtClean="0">
                <a:latin typeface="Rockwell"/>
                <a:cs typeface="Rockwell"/>
              </a:rPr>
              <a:t>Created by: Ricardo </a:t>
            </a:r>
            <a:r>
              <a:rPr lang="en-US" sz="1800" spc="300" baseline="-25000" dirty="0">
                <a:latin typeface="Rockwell"/>
                <a:cs typeface="Rockwell"/>
              </a:rPr>
              <a:t>Braun, William Butler, Jeff Carroll, </a:t>
            </a:r>
            <a:r>
              <a:rPr lang="en-US" sz="1800" spc="300" baseline="-25000" dirty="0" smtClean="0">
                <a:latin typeface="Rockwell"/>
                <a:cs typeface="Rockwell"/>
              </a:rPr>
              <a:t/>
            </a:r>
            <a:br>
              <a:rPr lang="en-US" sz="1800" spc="300" baseline="-25000" dirty="0" smtClean="0">
                <a:latin typeface="Rockwell"/>
                <a:cs typeface="Rockwell"/>
              </a:rPr>
            </a:br>
            <a:r>
              <a:rPr lang="en-US" sz="1800" spc="300" baseline="-25000" dirty="0" smtClean="0">
                <a:latin typeface="Rockwell"/>
                <a:cs typeface="Rockwell"/>
              </a:rPr>
              <a:t>Mario </a:t>
            </a:r>
            <a:r>
              <a:rPr lang="en-US" sz="1800" spc="300" baseline="-25000" dirty="0" err="1">
                <a:latin typeface="Rockwell"/>
                <a:cs typeface="Rockwell"/>
              </a:rPr>
              <a:t>Fagundes</a:t>
            </a:r>
            <a:r>
              <a:rPr lang="en-US" sz="1800" spc="300" baseline="-25000" dirty="0">
                <a:latin typeface="Rockwell"/>
                <a:cs typeface="Rockwell"/>
              </a:rPr>
              <a:t>, Brandon Hull, Luke Midura, Lauren </a:t>
            </a:r>
            <a:r>
              <a:rPr lang="en-US" sz="1800" spc="300" baseline="-25000" dirty="0" err="1">
                <a:latin typeface="Rockwell"/>
                <a:cs typeface="Rockwell"/>
              </a:rPr>
              <a:t>Stufft</a:t>
            </a:r>
            <a:r>
              <a:rPr lang="en-US" sz="1800" spc="300" baseline="-25000" dirty="0">
                <a:latin typeface="Rockwell"/>
                <a:cs typeface="Rockwell"/>
              </a:rPr>
              <a:t>, </a:t>
            </a:r>
            <a:r>
              <a:rPr lang="en-US" sz="1800" spc="300" baseline="-25000" dirty="0" smtClean="0">
                <a:latin typeface="Rockwell"/>
                <a:cs typeface="Rockwell"/>
              </a:rPr>
              <a:t>and </a:t>
            </a:r>
            <a:r>
              <a:rPr lang="en-US" sz="1800" spc="300" baseline="-25000" dirty="0" err="1">
                <a:latin typeface="Rockwell"/>
                <a:cs typeface="Rockwell"/>
              </a:rPr>
              <a:t>Zhezi</a:t>
            </a:r>
            <a:r>
              <a:rPr lang="en-US" sz="1800" spc="300" baseline="-25000" dirty="0">
                <a:latin typeface="Rockwell"/>
                <a:cs typeface="Rockwell"/>
              </a:rPr>
              <a:t> Yang </a:t>
            </a:r>
            <a:r>
              <a:rPr lang="en-US" sz="1800" spc="300" baseline="-25000" dirty="0" smtClean="0">
                <a:latin typeface="Rockwell"/>
                <a:cs typeface="Rockwell"/>
              </a:rPr>
              <a:t>  </a:t>
            </a:r>
            <a:endParaRPr lang="en-US" sz="1800" spc="300" baseline="-25000" dirty="0">
              <a:latin typeface="Rockwell"/>
              <a:cs typeface="Rockwell"/>
            </a:endParaRPr>
          </a:p>
        </p:txBody>
      </p:sp>
      <p:pic>
        <p:nvPicPr>
          <p:cNvPr id="15" name="Picture 14" descr="logosgree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5400" y="5105400"/>
            <a:ext cx="11049000" cy="2058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557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81000"/>
            <a:ext cx="7125113" cy="924475"/>
          </a:xfrm>
        </p:spPr>
        <p:txBody>
          <a:bodyPr/>
          <a:lstStyle/>
          <a:p>
            <a:pPr algn="ctr"/>
            <a:r>
              <a:rPr lang="en-US" sz="4000" dirty="0" smtClean="0">
                <a:latin typeface="Rockwell"/>
                <a:cs typeface="Rockwell"/>
              </a:rPr>
              <a:t>Environmental </a:t>
            </a:r>
            <a:br>
              <a:rPr lang="en-US" sz="4000" dirty="0" smtClean="0">
                <a:latin typeface="Rockwell"/>
                <a:cs typeface="Rockwell"/>
              </a:rPr>
            </a:br>
            <a:r>
              <a:rPr lang="en-US" sz="4000" dirty="0" smtClean="0">
                <a:latin typeface="Rockwell"/>
                <a:cs typeface="Rockwell"/>
              </a:rPr>
              <a:t>&amp; Community Benefits</a:t>
            </a:r>
            <a:endParaRPr lang="en-US" sz="4000" dirty="0">
              <a:latin typeface="Rockwell"/>
              <a:cs typeface="Rockwel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133600"/>
            <a:ext cx="6839157" cy="3374239"/>
          </a:xfrm>
        </p:spPr>
        <p:txBody>
          <a:bodyPr>
            <a:normAutofit/>
          </a:bodyPr>
          <a:lstStyle/>
          <a:p>
            <a:r>
              <a:rPr lang="en-US" sz="2000" dirty="0" smtClean="0"/>
              <a:t>Improved air quality</a:t>
            </a:r>
          </a:p>
          <a:p>
            <a:pPr lvl="1"/>
            <a:r>
              <a:rPr lang="en-US" sz="2000" dirty="0"/>
              <a:t>Reduction of carbon dioxide released </a:t>
            </a:r>
            <a:r>
              <a:rPr lang="en-US" sz="2000" dirty="0" smtClean="0"/>
              <a:t>into </a:t>
            </a:r>
            <a:r>
              <a:rPr lang="en-US" sz="2000" dirty="0"/>
              <a:t>the </a:t>
            </a:r>
            <a:r>
              <a:rPr lang="en-US" sz="2000" dirty="0" smtClean="0"/>
              <a:t>atmosphere</a:t>
            </a:r>
            <a:br>
              <a:rPr lang="en-US" sz="2000" dirty="0" smtClean="0"/>
            </a:br>
            <a:r>
              <a:rPr lang="en-US" sz="2000" dirty="0" smtClean="0"/>
              <a:t>(1,228,455 </a:t>
            </a:r>
            <a:r>
              <a:rPr lang="en-US" sz="2000" dirty="0"/>
              <a:t>lbs. = </a:t>
            </a:r>
            <a:r>
              <a:rPr lang="en-US" sz="2000" dirty="0" smtClean="0"/>
              <a:t>112 </a:t>
            </a:r>
            <a:r>
              <a:rPr lang="en-US" sz="2000" dirty="0"/>
              <a:t>cars running annually</a:t>
            </a:r>
            <a:r>
              <a:rPr lang="en-US" sz="2000" dirty="0" smtClean="0"/>
              <a:t>)</a:t>
            </a:r>
            <a:br>
              <a:rPr lang="en-US" sz="2000" dirty="0" smtClean="0"/>
            </a:br>
            <a:endParaRPr lang="en-US" sz="2000" dirty="0"/>
          </a:p>
          <a:p>
            <a:r>
              <a:rPr lang="en-US" sz="2000" dirty="0" smtClean="0"/>
              <a:t>Improved water quality</a:t>
            </a:r>
          </a:p>
          <a:p>
            <a:pPr lvl="1"/>
            <a:r>
              <a:rPr lang="en-US" sz="2000" dirty="0"/>
              <a:t>Less storm water runoff into </a:t>
            </a:r>
            <a:r>
              <a:rPr lang="en-US" sz="2000" dirty="0" smtClean="0"/>
              <a:t> 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>Ramsey/Washington County</a:t>
            </a:r>
            <a:br>
              <a:rPr lang="en-US" sz="2000" dirty="0" smtClean="0"/>
            </a:br>
            <a:r>
              <a:rPr lang="en-US" sz="2000" dirty="0" smtClean="0"/>
              <a:t>watershed (</a:t>
            </a:r>
            <a:r>
              <a:rPr lang="en-US" sz="2000" dirty="0"/>
              <a:t>3,441,802 gallons)</a:t>
            </a:r>
          </a:p>
          <a:p>
            <a:pPr marL="457200" lvl="1" indent="0">
              <a:buNone/>
            </a:pPr>
            <a:endParaRPr lang="en-US" sz="2000" dirty="0" smtClean="0"/>
          </a:p>
        </p:txBody>
      </p:sp>
      <p:pic>
        <p:nvPicPr>
          <p:cNvPr id="4" name="Picture 3" descr="http://www.wilmingtonnc.gov/portals/0/documents/Public%20Services/Stormwater/SW%20images/DSCN086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3981450"/>
            <a:ext cx="2717800" cy="2038350"/>
          </a:xfrm>
          <a:prstGeom prst="rect">
            <a:avLst/>
          </a:prstGeom>
          <a:noFill/>
          <a:ln w="254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757698" y="6112714"/>
            <a:ext cx="231950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i="1" dirty="0" smtClean="0"/>
              <a:t>Photos Courtesy of </a:t>
            </a:r>
            <a:r>
              <a:rPr lang="en-US" sz="800" i="1" dirty="0" err="1" smtClean="0"/>
              <a:t>www.wilmingtonnc.gov</a:t>
            </a:r>
            <a:r>
              <a:rPr lang="en-US" sz="800" i="1" dirty="0" smtClean="0"/>
              <a:t> </a:t>
            </a:r>
            <a:endParaRPr lang="en-US" sz="800" i="1" dirty="0"/>
          </a:p>
        </p:txBody>
      </p:sp>
    </p:spTree>
    <p:extLst>
      <p:ext uri="{BB962C8B-B14F-4D97-AF65-F5344CB8AC3E}">
        <p14:creationId xmlns:p14="http://schemas.microsoft.com/office/powerpoint/2010/main" val="3157769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7125113" cy="924475"/>
          </a:xfrm>
        </p:spPr>
        <p:txBody>
          <a:bodyPr/>
          <a:lstStyle/>
          <a:p>
            <a:pPr algn="ctr"/>
            <a:r>
              <a:rPr lang="en-US" sz="4000" dirty="0" smtClean="0"/>
              <a:t>Economic Benefits of Public Ash Trees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048000"/>
            <a:ext cx="5181600" cy="1981201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en-US" sz="2000" dirty="0" smtClean="0">
                <a:latin typeface="Rockwell"/>
                <a:cs typeface="Rockwell"/>
              </a:rPr>
              <a:t>Annual economic savings to the               City of North Saint Paul:</a:t>
            </a:r>
          </a:p>
          <a:p>
            <a:pPr lvl="1"/>
            <a:r>
              <a:rPr lang="en-US" sz="1800" dirty="0" smtClean="0">
                <a:latin typeface="Rockwell"/>
                <a:cs typeface="Rockwell"/>
              </a:rPr>
              <a:t>Reduced energy (325,035 kilowatts/</a:t>
            </a:r>
            <a:r>
              <a:rPr lang="en-US" sz="1800" dirty="0" err="1" smtClean="0">
                <a:latin typeface="Rockwell"/>
                <a:cs typeface="Rockwell"/>
              </a:rPr>
              <a:t>hr</a:t>
            </a:r>
            <a:r>
              <a:rPr lang="en-US" sz="1800" dirty="0" smtClean="0">
                <a:latin typeface="Rockwell"/>
                <a:cs typeface="Rockwell"/>
              </a:rPr>
              <a:t>) and natural gas </a:t>
            </a:r>
            <a:r>
              <a:rPr lang="en-US" sz="1800" dirty="0">
                <a:latin typeface="Rockwell"/>
                <a:cs typeface="Rockwell"/>
              </a:rPr>
              <a:t>(42,912 </a:t>
            </a:r>
            <a:r>
              <a:rPr lang="en-US" sz="1800" dirty="0" err="1">
                <a:latin typeface="Rockwell"/>
                <a:cs typeface="Rockwell"/>
              </a:rPr>
              <a:t>therms</a:t>
            </a:r>
            <a:r>
              <a:rPr lang="en-US" sz="1800" dirty="0" smtClean="0">
                <a:latin typeface="Rockwell"/>
                <a:cs typeface="Rockwell"/>
              </a:rPr>
              <a:t>) consumption</a:t>
            </a:r>
          </a:p>
          <a:p>
            <a:pPr lvl="2"/>
            <a:r>
              <a:rPr lang="en-US" sz="1800" dirty="0" smtClean="0">
                <a:latin typeface="Rockwell"/>
                <a:cs typeface="Rockwell"/>
              </a:rPr>
              <a:t>Trees shade homes, reducing energy consumption for air conditioning </a:t>
            </a:r>
          </a:p>
          <a:p>
            <a:pPr lvl="2"/>
            <a:r>
              <a:rPr lang="en-US" sz="1800" dirty="0" smtClean="0">
                <a:latin typeface="Rockwell"/>
                <a:cs typeface="Rockwell"/>
              </a:rPr>
              <a:t>Trees block winter winds, reducing energy use for heating homes</a:t>
            </a:r>
            <a:br>
              <a:rPr lang="en-US" sz="1800" dirty="0" smtClean="0">
                <a:latin typeface="Rockwell"/>
                <a:cs typeface="Rockwell"/>
              </a:rPr>
            </a:br>
            <a:endParaRPr lang="en-US" sz="1800" dirty="0" smtClean="0">
              <a:latin typeface="Rockwell"/>
              <a:cs typeface="Rockwell"/>
            </a:endParaRPr>
          </a:p>
          <a:p>
            <a:pPr lvl="1">
              <a:lnSpc>
                <a:spcPct val="90000"/>
              </a:lnSpc>
            </a:pPr>
            <a:r>
              <a:rPr lang="en-US" sz="2100" b="1" dirty="0" smtClean="0">
                <a:latin typeface="Rockwell"/>
                <a:cs typeface="Rockwell"/>
              </a:rPr>
              <a:t>Public trees save the city of                      North Saint Paul about     </a:t>
            </a:r>
            <a:r>
              <a:rPr lang="en-US" sz="2300" b="1" dirty="0" smtClean="0">
                <a:latin typeface="Rockwell"/>
                <a:cs typeface="Rockwell"/>
              </a:rPr>
              <a:t>$200,000 </a:t>
            </a:r>
            <a:r>
              <a:rPr lang="en-US" sz="2100" b="1" dirty="0" smtClean="0">
                <a:latin typeface="Rockwell"/>
                <a:cs typeface="Rockwell"/>
              </a:rPr>
              <a:t>annually!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0" y="1828800"/>
            <a:ext cx="3124201" cy="2077261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0" y="4191000"/>
            <a:ext cx="3124200" cy="2077260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5638800" y="6324600"/>
            <a:ext cx="19812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i="1" dirty="0" smtClean="0"/>
              <a:t>Photos Courtesy of Gary Johnson</a:t>
            </a:r>
            <a:endParaRPr lang="en-US" sz="800" i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7125113" cy="924475"/>
          </a:xfrm>
        </p:spPr>
        <p:txBody>
          <a:bodyPr/>
          <a:lstStyle/>
          <a:p>
            <a:pPr algn="ctr"/>
            <a:r>
              <a:rPr lang="en-US" sz="4000" dirty="0" smtClean="0">
                <a:latin typeface="Rockwell"/>
                <a:cs typeface="Rockwell"/>
              </a:rPr>
              <a:t>Cultural Benefits of Trees</a:t>
            </a:r>
            <a:endParaRPr lang="en-US" sz="4000" dirty="0">
              <a:latin typeface="Rockwell"/>
              <a:cs typeface="Rockwel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95400"/>
            <a:ext cx="7010400" cy="2383639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Rockwell"/>
                <a:cs typeface="Rockwell"/>
              </a:rPr>
              <a:t>Trees can improve sense of community</a:t>
            </a:r>
          </a:p>
          <a:p>
            <a:r>
              <a:rPr lang="en-US" sz="2000" dirty="0" smtClean="0">
                <a:latin typeface="Rockwell"/>
                <a:cs typeface="Rockwell"/>
              </a:rPr>
              <a:t>Healthy trees that are well-cared for make citizens </a:t>
            </a:r>
            <a:r>
              <a:rPr lang="en-US" sz="2000" dirty="0" smtClean="0">
                <a:latin typeface="Rockwell"/>
                <a:cs typeface="Rockwell"/>
              </a:rPr>
              <a:t>feel safer and more </a:t>
            </a:r>
            <a:r>
              <a:rPr lang="en-US" sz="2000" dirty="0" smtClean="0">
                <a:latin typeface="Rockwell"/>
                <a:cs typeface="Rockwell"/>
              </a:rPr>
              <a:t>comfortable</a:t>
            </a:r>
          </a:p>
          <a:p>
            <a:r>
              <a:rPr lang="en-US" sz="2000" dirty="0" smtClean="0">
                <a:latin typeface="Rockwell"/>
                <a:cs typeface="Rockwell"/>
              </a:rPr>
              <a:t>Tree planting and management can provide numerous community education and volunteer opportunities </a:t>
            </a:r>
          </a:p>
          <a:p>
            <a:endParaRPr lang="en-US" sz="2000" dirty="0" smtClean="0">
              <a:latin typeface="Rockwell"/>
              <a:cs typeface="Rockwell"/>
            </a:endParaRPr>
          </a:p>
          <a:p>
            <a:pPr marL="457200" lvl="1" indent="0">
              <a:buNone/>
            </a:pPr>
            <a:endParaRPr lang="en-US" sz="2000" dirty="0" smtClean="0">
              <a:latin typeface="Rockwell"/>
              <a:cs typeface="Rockwel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95400" y="6477000"/>
            <a:ext cx="25146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i="1" dirty="0" smtClean="0"/>
              <a:t>Photos Courtesy of American University</a:t>
            </a:r>
            <a:endParaRPr lang="en-US" sz="800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3124200"/>
            <a:ext cx="6325740" cy="334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507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609600"/>
            <a:ext cx="7125113" cy="924475"/>
          </a:xfrm>
        </p:spPr>
        <p:txBody>
          <a:bodyPr/>
          <a:lstStyle/>
          <a:p>
            <a:pPr algn="ctr"/>
            <a:r>
              <a:rPr lang="en-US" sz="4000" dirty="0" smtClean="0"/>
              <a:t>Management Options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81200"/>
            <a:ext cx="7125112" cy="5181599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sz="2000" dirty="0" smtClean="0">
                <a:latin typeface="Rockwell"/>
                <a:cs typeface="Rockwell"/>
              </a:rPr>
              <a:t>Remove and replace all public ash trees killed by EAB </a:t>
            </a:r>
            <a:br>
              <a:rPr lang="en-US" sz="2000" dirty="0" smtClean="0">
                <a:latin typeface="Rockwell"/>
                <a:cs typeface="Rockwell"/>
              </a:rPr>
            </a:br>
            <a:r>
              <a:rPr lang="en-US" sz="2000" dirty="0" smtClean="0">
                <a:latin typeface="Rockwell"/>
                <a:cs typeface="Rockwell"/>
              </a:rPr>
              <a:t/>
            </a:r>
            <a:br>
              <a:rPr lang="en-US" sz="2000" dirty="0" smtClean="0">
                <a:latin typeface="Rockwell"/>
                <a:cs typeface="Rockwell"/>
              </a:rPr>
            </a:br>
            <a:endParaRPr lang="en-US" sz="2000" dirty="0" smtClean="0">
              <a:latin typeface="Rockwell"/>
              <a:cs typeface="Rockwell"/>
            </a:endParaRPr>
          </a:p>
          <a:p>
            <a:pPr>
              <a:buFont typeface="+mj-lt"/>
              <a:buAutoNum type="arabicPeriod"/>
            </a:pPr>
            <a:r>
              <a:rPr lang="en-US" sz="2000" dirty="0" smtClean="0">
                <a:latin typeface="Rockwell"/>
                <a:cs typeface="Rockwell"/>
              </a:rPr>
              <a:t>Replace public ash trees that are young or in critical/poor condition and treat </a:t>
            </a:r>
            <a:r>
              <a:rPr lang="en-US" sz="2000" dirty="0">
                <a:latin typeface="Rockwell"/>
                <a:cs typeface="Rockwell"/>
              </a:rPr>
              <a:t>public ash </a:t>
            </a:r>
            <a:r>
              <a:rPr lang="en-US" sz="2000" dirty="0" smtClean="0">
                <a:latin typeface="Rockwell"/>
                <a:cs typeface="Rockwell"/>
              </a:rPr>
              <a:t>trees that are mature or fair/good condition with insecticide to protect them from EAB</a:t>
            </a:r>
          </a:p>
          <a:p>
            <a:pPr>
              <a:buFont typeface="+mj-lt"/>
              <a:buAutoNum type="arabicPeriod"/>
            </a:pPr>
            <a:endParaRPr lang="en-US" sz="2000" dirty="0">
              <a:latin typeface="Rockwell"/>
              <a:cs typeface="Rockwell"/>
            </a:endParaRPr>
          </a:p>
          <a:p>
            <a:pPr>
              <a:buFont typeface="+mj-lt"/>
              <a:buAutoNum type="arabicPeriod"/>
            </a:pPr>
            <a:r>
              <a:rPr lang="en-US" sz="2000" dirty="0" smtClean="0">
                <a:latin typeface="Rockwell"/>
                <a:cs typeface="Rockwell"/>
              </a:rPr>
              <a:t>Staged removal of all ash trees at 10% per year </a:t>
            </a:r>
            <a:br>
              <a:rPr lang="en-US" sz="2000" dirty="0" smtClean="0">
                <a:latin typeface="Rockwell"/>
                <a:cs typeface="Rockwell"/>
              </a:rPr>
            </a:br>
            <a:endParaRPr lang="en-US" sz="2000" dirty="0" smtClean="0">
              <a:latin typeface="Rockwell"/>
              <a:cs typeface="Rockwell"/>
            </a:endParaRPr>
          </a:p>
          <a:p>
            <a:pPr marL="914400" lvl="2" indent="0">
              <a:buNone/>
            </a:pPr>
            <a:endParaRPr lang="en-US" sz="2000" dirty="0" smtClean="0">
              <a:latin typeface="Rockwell"/>
              <a:cs typeface="Rockwell"/>
            </a:endParaRPr>
          </a:p>
          <a:p>
            <a:endParaRPr lang="en-US" sz="2000" dirty="0">
              <a:latin typeface="Rockwell"/>
              <a:cs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83185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533401"/>
            <a:ext cx="7125113" cy="457200"/>
          </a:xfrm>
        </p:spPr>
        <p:txBody>
          <a:bodyPr/>
          <a:lstStyle/>
          <a:p>
            <a:pPr algn="ctr"/>
            <a:r>
              <a:rPr lang="en-US" dirty="0" smtClean="0">
                <a:latin typeface="Rockwell"/>
                <a:cs typeface="Rockwell"/>
              </a:rPr>
              <a:t>Annual Costs of Management Models</a:t>
            </a:r>
            <a:endParaRPr lang="en-US" dirty="0">
              <a:latin typeface="Rockwell"/>
              <a:cs typeface="Rockwell"/>
            </a:endParaRPr>
          </a:p>
        </p:txBody>
      </p:sp>
      <p:pic>
        <p:nvPicPr>
          <p:cNvPr id="6" name="Picture 5" descr="graph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371600"/>
            <a:ext cx="7112000" cy="494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005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01000" cy="457200"/>
          </a:xfrm>
        </p:spPr>
        <p:txBody>
          <a:bodyPr/>
          <a:lstStyle/>
          <a:p>
            <a:pPr algn="ctr"/>
            <a:r>
              <a:rPr lang="en-US" dirty="0" smtClean="0">
                <a:latin typeface="Rockwell"/>
                <a:cs typeface="Rockwell"/>
              </a:rPr>
              <a:t>Cumulative costs of Management Models</a:t>
            </a:r>
            <a:endParaRPr lang="en-US" dirty="0">
              <a:latin typeface="Rockwell"/>
              <a:cs typeface="Rockwell"/>
            </a:endParaRPr>
          </a:p>
        </p:txBody>
      </p:sp>
      <p:pic>
        <p:nvPicPr>
          <p:cNvPr id="3" name="Picture 2" descr="graph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447800"/>
            <a:ext cx="7391700" cy="491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381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01000" cy="457200"/>
          </a:xfrm>
        </p:spPr>
        <p:txBody>
          <a:bodyPr/>
          <a:lstStyle/>
          <a:p>
            <a:pPr algn="ctr"/>
            <a:r>
              <a:rPr lang="en-US" sz="3400" dirty="0" smtClean="0">
                <a:latin typeface="Rockwell"/>
                <a:cs typeface="Rockwell"/>
              </a:rPr>
              <a:t>Annual DBH Per Management Plan</a:t>
            </a:r>
            <a:endParaRPr lang="en-US" sz="3400" dirty="0">
              <a:latin typeface="Rockwell"/>
              <a:cs typeface="Rockwell"/>
            </a:endParaRPr>
          </a:p>
        </p:txBody>
      </p:sp>
      <p:pic>
        <p:nvPicPr>
          <p:cNvPr id="5" name="Picture 4" descr="graph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447800"/>
            <a:ext cx="7440522" cy="4817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917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609600"/>
            <a:ext cx="7125113" cy="924475"/>
          </a:xfrm>
        </p:spPr>
        <p:txBody>
          <a:bodyPr/>
          <a:lstStyle/>
          <a:p>
            <a:pPr algn="ctr"/>
            <a:r>
              <a:rPr lang="en-US" sz="4200" dirty="0" smtClean="0">
                <a:latin typeface="Rockwell"/>
                <a:cs typeface="Rockwell"/>
              </a:rPr>
              <a:t>Management Options Summary</a:t>
            </a:r>
            <a:endParaRPr lang="en-US" sz="4200" dirty="0">
              <a:latin typeface="Rockwell"/>
              <a:cs typeface="Rockwel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971800"/>
            <a:ext cx="7125112" cy="228600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2200" dirty="0" smtClean="0">
                <a:latin typeface="Rockwell"/>
                <a:cs typeface="Rockwell"/>
              </a:rPr>
              <a:t>Each of </a:t>
            </a:r>
            <a:r>
              <a:rPr lang="en-US" sz="2200" dirty="0">
                <a:latin typeface="Rockwell"/>
                <a:cs typeface="Rockwell"/>
              </a:rPr>
              <a:t>these management </a:t>
            </a:r>
            <a:r>
              <a:rPr lang="en-US" sz="2200" dirty="0" smtClean="0">
                <a:latin typeface="Rockwell"/>
                <a:cs typeface="Rockwell"/>
              </a:rPr>
              <a:t>options has separate economic and aesthetic consequences for the city</a:t>
            </a:r>
          </a:p>
          <a:p>
            <a:pPr>
              <a:lnSpc>
                <a:spcPct val="110000"/>
              </a:lnSpc>
            </a:pPr>
            <a:r>
              <a:rPr lang="en-US" sz="2200" dirty="0" smtClean="0">
                <a:latin typeface="Rockwell"/>
                <a:cs typeface="Rockwell"/>
              </a:rPr>
              <a:t>Costs and benefits extend beyond economic figures presented today when benefits of mature ash trees are considered</a:t>
            </a:r>
            <a:endParaRPr lang="en-US" sz="2200" dirty="0">
              <a:latin typeface="Rockwell"/>
              <a:cs typeface="Rockwell"/>
            </a:endParaRPr>
          </a:p>
          <a:p>
            <a:pPr>
              <a:lnSpc>
                <a:spcPct val="110000"/>
              </a:lnSpc>
            </a:pPr>
            <a:r>
              <a:rPr lang="en-US" sz="2200" dirty="0" smtClean="0">
                <a:latin typeface="Rockwell"/>
                <a:cs typeface="Rockwell"/>
              </a:rPr>
              <a:t>Timing of removals has major significance</a:t>
            </a:r>
            <a:endParaRPr lang="en-US" sz="2200" dirty="0">
              <a:latin typeface="Rockwell"/>
              <a:cs typeface="Rockwell"/>
            </a:endParaRPr>
          </a:p>
          <a:p>
            <a:pPr>
              <a:lnSpc>
                <a:spcPct val="110000"/>
              </a:lnSpc>
            </a:pPr>
            <a:r>
              <a:rPr lang="en-US" sz="2200" dirty="0" smtClean="0">
                <a:latin typeface="Rockwell"/>
                <a:cs typeface="Rockwell"/>
              </a:rPr>
              <a:t>Proactive measures will help North Saint Paul maximize its resources and minimize damage to the city’s health and character </a:t>
            </a:r>
            <a:endParaRPr lang="en-US" sz="2200" dirty="0">
              <a:latin typeface="Rockwell"/>
              <a:cs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2435543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57201"/>
            <a:ext cx="7125113" cy="838200"/>
          </a:xfrm>
        </p:spPr>
        <p:txBody>
          <a:bodyPr/>
          <a:lstStyle/>
          <a:p>
            <a:pPr algn="ctr"/>
            <a:r>
              <a:rPr lang="en-US" sz="4000" dirty="0" smtClean="0">
                <a:latin typeface="Rockwell"/>
                <a:cs typeface="Rockwell"/>
              </a:rPr>
              <a:t>Potential Resources</a:t>
            </a:r>
            <a:endParaRPr lang="en-US" sz="4000" dirty="0">
              <a:latin typeface="Rockwell"/>
              <a:cs typeface="Rockwel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057400"/>
            <a:ext cx="7125112" cy="4517239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Rockwell"/>
                <a:cs typeface="Rockwell"/>
              </a:rPr>
              <a:t>Minnesota Pollution Control Agency</a:t>
            </a:r>
          </a:p>
          <a:p>
            <a:r>
              <a:rPr lang="en-US" sz="2000" dirty="0" smtClean="0">
                <a:latin typeface="Rockwell"/>
                <a:cs typeface="Rockwell"/>
              </a:rPr>
              <a:t>Ramsey/ Washington County Watershed District</a:t>
            </a:r>
          </a:p>
          <a:p>
            <a:r>
              <a:rPr lang="en-US" sz="2000" dirty="0" smtClean="0">
                <a:latin typeface="Rockwell"/>
                <a:cs typeface="Rockwell"/>
              </a:rPr>
              <a:t>Soil and Water Conservation District</a:t>
            </a:r>
          </a:p>
          <a:p>
            <a:r>
              <a:rPr lang="en-US" sz="2000" dirty="0" err="1">
                <a:latin typeface="Rockwell"/>
                <a:cs typeface="Rockwell"/>
              </a:rPr>
              <a:t>Izaac</a:t>
            </a:r>
            <a:r>
              <a:rPr lang="en-US" sz="2000" dirty="0">
                <a:latin typeface="Rockwell"/>
                <a:cs typeface="Rockwell"/>
              </a:rPr>
              <a:t> Walton League, Minnesota Division</a:t>
            </a:r>
          </a:p>
          <a:p>
            <a:r>
              <a:rPr lang="en-US" sz="2000" dirty="0" smtClean="0">
                <a:latin typeface="Rockwell"/>
                <a:cs typeface="Rockwell"/>
              </a:rPr>
              <a:t>Minnesota State Legislature – State Appropriation</a:t>
            </a:r>
          </a:p>
          <a:p>
            <a:r>
              <a:rPr lang="en-US" sz="2000" dirty="0" smtClean="0">
                <a:latin typeface="Rockwell"/>
                <a:cs typeface="Rockwell"/>
              </a:rPr>
              <a:t>Clubs/Programs</a:t>
            </a:r>
          </a:p>
          <a:p>
            <a:pPr lvl="1"/>
            <a:r>
              <a:rPr lang="en-US" sz="1800" dirty="0" smtClean="0">
                <a:latin typeface="Rockwell"/>
                <a:cs typeface="Rockwell"/>
              </a:rPr>
              <a:t>Garden Clubs</a:t>
            </a:r>
          </a:p>
          <a:p>
            <a:pPr lvl="1"/>
            <a:r>
              <a:rPr lang="en-US" sz="1800" dirty="0" smtClean="0">
                <a:latin typeface="Rockwell"/>
                <a:cs typeface="Rockwell"/>
              </a:rPr>
              <a:t>Environmental Clubs</a:t>
            </a:r>
          </a:p>
          <a:p>
            <a:pPr lvl="1"/>
            <a:r>
              <a:rPr lang="en-US" sz="1800" dirty="0" smtClean="0">
                <a:latin typeface="Rockwell"/>
                <a:cs typeface="Rockwell"/>
              </a:rPr>
              <a:t>Master </a:t>
            </a:r>
            <a:r>
              <a:rPr lang="en-US" sz="1800" dirty="0">
                <a:latin typeface="Rockwell"/>
                <a:cs typeface="Rockwell"/>
              </a:rPr>
              <a:t>Gardeners Program</a:t>
            </a:r>
          </a:p>
          <a:p>
            <a:pPr marL="457200" lvl="1" indent="0">
              <a:buNone/>
            </a:pPr>
            <a:endParaRPr lang="en-US" sz="1800" dirty="0" smtClean="0">
              <a:latin typeface="Rockwell"/>
              <a:cs typeface="Rockwell"/>
            </a:endParaRPr>
          </a:p>
          <a:p>
            <a:endParaRPr lang="en-US" dirty="0">
              <a:latin typeface="Rockwell"/>
              <a:cs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1486958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609600"/>
            <a:ext cx="7125113" cy="924475"/>
          </a:xfrm>
        </p:spPr>
        <p:txBody>
          <a:bodyPr/>
          <a:lstStyle/>
          <a:p>
            <a:pPr algn="ctr"/>
            <a:r>
              <a:rPr lang="en-US" sz="4000" dirty="0" smtClean="0">
                <a:latin typeface="Rockwell"/>
                <a:cs typeface="Rockwell"/>
              </a:rPr>
              <a:t>Acknowledgements</a:t>
            </a:r>
            <a:endParaRPr lang="en-US" sz="4000" dirty="0">
              <a:latin typeface="Rockwell"/>
              <a:cs typeface="Rockwel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7125112" cy="4051437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Rockwell"/>
                <a:cs typeface="Rockwell"/>
              </a:rPr>
              <a:t>Special thanks </a:t>
            </a:r>
            <a:r>
              <a:rPr lang="en-US" sz="2000" dirty="0" smtClean="0">
                <a:latin typeface="Rockwell"/>
                <a:cs typeface="Rockwell"/>
              </a:rPr>
              <a:t>to:</a:t>
            </a:r>
            <a:endParaRPr lang="en-US" sz="2000" dirty="0">
              <a:latin typeface="Rockwell"/>
              <a:cs typeface="Rockwell"/>
            </a:endParaRPr>
          </a:p>
          <a:p>
            <a:pPr lvl="1"/>
            <a:r>
              <a:rPr lang="en-US" sz="2000" dirty="0">
                <a:latin typeface="Rockwell"/>
                <a:cs typeface="Rockwell"/>
              </a:rPr>
              <a:t>Josh Bond, </a:t>
            </a:r>
            <a:r>
              <a:rPr lang="en-US" sz="2000" dirty="0" smtClean="0">
                <a:latin typeface="Rockwell"/>
                <a:cs typeface="Rockwell"/>
              </a:rPr>
              <a:t>City Forester,                                                City </a:t>
            </a:r>
            <a:r>
              <a:rPr lang="en-US" sz="2000" dirty="0">
                <a:latin typeface="Rockwell"/>
                <a:cs typeface="Rockwell"/>
              </a:rPr>
              <a:t>of North Saint </a:t>
            </a:r>
            <a:r>
              <a:rPr lang="en-US" sz="2000" dirty="0" smtClean="0">
                <a:latin typeface="Rockwell"/>
                <a:cs typeface="Rockwell"/>
              </a:rPr>
              <a:t>Paul</a:t>
            </a:r>
            <a:endParaRPr lang="en-US" sz="2000" dirty="0">
              <a:latin typeface="Rockwell"/>
              <a:cs typeface="Rockwell"/>
            </a:endParaRPr>
          </a:p>
          <a:p>
            <a:pPr lvl="1"/>
            <a:r>
              <a:rPr lang="en-US" sz="2000" dirty="0" smtClean="0">
                <a:latin typeface="Rockwell"/>
                <a:cs typeface="Rockwell"/>
              </a:rPr>
              <a:t>Jon </a:t>
            </a:r>
            <a:r>
              <a:rPr lang="en-US" sz="2000" dirty="0" err="1">
                <a:latin typeface="Rockwell"/>
                <a:cs typeface="Rockwell"/>
              </a:rPr>
              <a:t>Fure</a:t>
            </a:r>
            <a:r>
              <a:rPr lang="en-US" sz="2000" dirty="0" smtClean="0">
                <a:latin typeface="Rockwell"/>
                <a:cs typeface="Rockwell"/>
              </a:rPr>
              <a:t>, Community Development Intern,                City </a:t>
            </a:r>
            <a:r>
              <a:rPr lang="en-US" sz="2000" dirty="0">
                <a:latin typeface="Rockwell"/>
                <a:cs typeface="Rockwell"/>
              </a:rPr>
              <a:t>of North Saint </a:t>
            </a:r>
            <a:r>
              <a:rPr lang="en-US" sz="2000" dirty="0" smtClean="0">
                <a:latin typeface="Rockwell"/>
                <a:cs typeface="Rockwell"/>
              </a:rPr>
              <a:t>Paul</a:t>
            </a:r>
            <a:endParaRPr lang="en-US" sz="2000" dirty="0">
              <a:latin typeface="Rockwell"/>
              <a:cs typeface="Rockwell"/>
            </a:endParaRPr>
          </a:p>
          <a:p>
            <a:pPr marL="0" indent="0">
              <a:buNone/>
            </a:pPr>
            <a:endParaRPr lang="en-US" sz="2000" dirty="0">
              <a:latin typeface="Rockwell"/>
              <a:cs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4155977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6208680" cy="685800"/>
          </a:xfrm>
        </p:spPr>
        <p:txBody>
          <a:bodyPr/>
          <a:lstStyle/>
          <a:p>
            <a:pPr algn="ctr"/>
            <a:r>
              <a:rPr lang="en-US" sz="4000" dirty="0" smtClean="0">
                <a:latin typeface="Rockwell"/>
                <a:cs typeface="Rockwell"/>
              </a:rPr>
              <a:t>About us</a:t>
            </a:r>
            <a:endParaRPr lang="en-US" sz="4000" dirty="0">
              <a:latin typeface="Rockwell"/>
              <a:cs typeface="Rockwel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990600" y="1752600"/>
            <a:ext cx="6934200" cy="4114799"/>
          </a:xfrm>
        </p:spPr>
        <p:txBody>
          <a:bodyPr>
            <a:noAutofit/>
          </a:bodyPr>
          <a:lstStyle/>
          <a:p>
            <a:r>
              <a:rPr lang="en-US" sz="2000" dirty="0" smtClean="0">
                <a:latin typeface="Rockwell"/>
                <a:cs typeface="Rockwell"/>
              </a:rPr>
              <a:t>University of Minnesota Students                                              FNRM 4501 Urban Forest Management:                              Managing Greenspaces for People                                          Urban Forestry Capstone Class</a:t>
            </a:r>
          </a:p>
          <a:p>
            <a:endParaRPr lang="en-US" sz="2000" dirty="0">
              <a:latin typeface="Rockwell"/>
              <a:cs typeface="Rockwell"/>
            </a:endParaRPr>
          </a:p>
          <a:p>
            <a:r>
              <a:rPr lang="en-US" sz="2000" dirty="0" smtClean="0">
                <a:latin typeface="Rockwell"/>
                <a:cs typeface="Rockwell"/>
              </a:rPr>
              <a:t>City of North Saint Paul contacted the Department of Forest Resources requesting assistance creating an Emerald ash borer management plan</a:t>
            </a:r>
          </a:p>
          <a:p>
            <a:endParaRPr lang="en-US" sz="2000" dirty="0">
              <a:latin typeface="Rockwell"/>
              <a:cs typeface="Rockwell"/>
            </a:endParaRPr>
          </a:p>
          <a:p>
            <a:r>
              <a:rPr lang="en-US" sz="2000" dirty="0" smtClean="0">
                <a:latin typeface="Rockwell"/>
                <a:cs typeface="Rockwell"/>
              </a:rPr>
              <a:t>Our class worked with City of North Saint Paul staff to obtain information needed for tree inventory analysis to produce and compare several management models</a:t>
            </a:r>
          </a:p>
          <a:p>
            <a:pPr marL="0" indent="0">
              <a:buNone/>
            </a:pPr>
            <a:endParaRPr lang="en-US" sz="2000" dirty="0" smtClean="0">
              <a:latin typeface="Rockwell"/>
              <a:cs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1576411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sgree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5638800"/>
            <a:ext cx="7507941" cy="13987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5400" y="0"/>
            <a:ext cx="9169400" cy="924475"/>
          </a:xfrm>
        </p:spPr>
        <p:txBody>
          <a:bodyPr/>
          <a:lstStyle/>
          <a:p>
            <a:pPr algn="ctr"/>
            <a:r>
              <a:rPr lang="en-US" sz="4500" dirty="0" smtClean="0">
                <a:latin typeface="Rockwell"/>
                <a:cs typeface="Rockwell"/>
              </a:rPr>
              <a:t>Questions?</a:t>
            </a:r>
            <a:endParaRPr lang="en-US" sz="4500" dirty="0">
              <a:latin typeface="Rockwell"/>
              <a:cs typeface="Rockwel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00" y="990600"/>
            <a:ext cx="4152900" cy="47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867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6208680" cy="685800"/>
          </a:xfrm>
        </p:spPr>
        <p:txBody>
          <a:bodyPr/>
          <a:lstStyle/>
          <a:p>
            <a:pPr algn="ctr"/>
            <a:r>
              <a:rPr lang="en-US" sz="4000" dirty="0" smtClean="0">
                <a:latin typeface="Rockwell"/>
                <a:cs typeface="Rockwell"/>
              </a:rPr>
              <a:t>Cause for Concern</a:t>
            </a:r>
            <a:endParaRPr lang="en-US" sz="4000" dirty="0">
              <a:latin typeface="Rockwell"/>
              <a:cs typeface="Rockwel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0" y="5638800"/>
            <a:ext cx="31242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i="1" dirty="0" smtClean="0">
                <a:latin typeface="Rockwell"/>
                <a:cs typeface="Rockwell"/>
              </a:rPr>
              <a:t>Photo Courtesy of NBC News</a:t>
            </a:r>
            <a:endParaRPr lang="en-US" sz="800" i="1" dirty="0">
              <a:latin typeface="Rockwell"/>
              <a:cs typeface="Rockwell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2100" y="1270000"/>
            <a:ext cx="6019800" cy="430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385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04800"/>
            <a:ext cx="6208680" cy="685800"/>
          </a:xfrm>
        </p:spPr>
        <p:txBody>
          <a:bodyPr/>
          <a:lstStyle/>
          <a:p>
            <a:pPr algn="ctr"/>
            <a:r>
              <a:rPr lang="en-US" sz="4000" dirty="0" smtClean="0">
                <a:latin typeface="Rockwell"/>
                <a:cs typeface="Rockwell"/>
              </a:rPr>
              <a:t>Background Information</a:t>
            </a:r>
            <a:endParaRPr lang="en-US" sz="4000" dirty="0">
              <a:latin typeface="Rockwell"/>
              <a:cs typeface="Rockwel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3886201" y="1143000"/>
            <a:ext cx="4876800" cy="2838451"/>
          </a:xfrm>
        </p:spPr>
        <p:txBody>
          <a:bodyPr>
            <a:normAutofit fontScale="25000" lnSpcReduction="20000"/>
          </a:bodyPr>
          <a:lstStyle/>
          <a:p>
            <a:r>
              <a:rPr lang="en-US" sz="7600" dirty="0" smtClean="0">
                <a:latin typeface="Rockwell"/>
                <a:cs typeface="Rockwell"/>
              </a:rPr>
              <a:t>EAB kills virtually all established      ash trees in its path</a:t>
            </a:r>
            <a:endParaRPr lang="en-US" sz="7600" dirty="0">
              <a:latin typeface="Rockwell"/>
              <a:cs typeface="Rockwell"/>
            </a:endParaRPr>
          </a:p>
          <a:p>
            <a:r>
              <a:rPr lang="en-US" sz="7600" dirty="0" smtClean="0">
                <a:latin typeface="Rockwell"/>
                <a:cs typeface="Rockwell"/>
              </a:rPr>
              <a:t>Approximately </a:t>
            </a:r>
            <a:r>
              <a:rPr lang="en-US" sz="7600" b="1" dirty="0" smtClean="0">
                <a:latin typeface="Rockwell"/>
                <a:cs typeface="Rockwell"/>
              </a:rPr>
              <a:t>one-third </a:t>
            </a:r>
            <a:r>
              <a:rPr lang="en-US" sz="7600" dirty="0" smtClean="0">
                <a:latin typeface="Rockwell"/>
                <a:cs typeface="Rockwell"/>
              </a:rPr>
              <a:t>(32%) of public trees in North Saint Paul are ash </a:t>
            </a:r>
          </a:p>
          <a:p>
            <a:r>
              <a:rPr lang="en-US" sz="7600" dirty="0" smtClean="0">
                <a:latin typeface="Rockwell"/>
                <a:cs typeface="Rockwell"/>
              </a:rPr>
              <a:t>Infested ash trees will die from EAB    in about </a:t>
            </a:r>
            <a:r>
              <a:rPr lang="en-US" sz="7600" b="1" dirty="0" smtClean="0">
                <a:latin typeface="Rockwell"/>
                <a:cs typeface="Rockwell"/>
              </a:rPr>
              <a:t>three years </a:t>
            </a:r>
          </a:p>
          <a:p>
            <a:r>
              <a:rPr lang="en-US" sz="7600" dirty="0">
                <a:latin typeface="Rockwell"/>
                <a:cs typeface="Rockwell"/>
              </a:rPr>
              <a:t>EAB is on your doorstep…             </a:t>
            </a:r>
            <a:r>
              <a:rPr lang="en-US" sz="7600" dirty="0" smtClean="0">
                <a:latin typeface="Rockwell"/>
                <a:cs typeface="Rockwell"/>
              </a:rPr>
              <a:t>        confirmed infestations within               </a:t>
            </a:r>
            <a:r>
              <a:rPr lang="en-US" sz="7600" b="1" dirty="0" smtClean="0">
                <a:latin typeface="Rockwell"/>
                <a:cs typeface="Rockwell"/>
              </a:rPr>
              <a:t>5.5 </a:t>
            </a:r>
            <a:r>
              <a:rPr lang="en-US" sz="7600" b="1" dirty="0">
                <a:latin typeface="Rockwell"/>
                <a:cs typeface="Rockwell"/>
              </a:rPr>
              <a:t>miles </a:t>
            </a:r>
            <a:r>
              <a:rPr lang="en-US" sz="7600" dirty="0" smtClean="0">
                <a:latin typeface="Rockwell"/>
                <a:cs typeface="Rockwell"/>
              </a:rPr>
              <a:t>of North </a:t>
            </a:r>
            <a:r>
              <a:rPr lang="en-US" sz="7600" dirty="0">
                <a:latin typeface="Rockwell"/>
                <a:cs typeface="Rockwell"/>
              </a:rPr>
              <a:t>Saint </a:t>
            </a:r>
            <a:r>
              <a:rPr lang="en-US" sz="7600" dirty="0" smtClean="0">
                <a:latin typeface="Rockwell"/>
                <a:cs typeface="Rockwell"/>
              </a:rPr>
              <a:t>Paul                                  (in Shoreview and St. Paul)</a:t>
            </a:r>
          </a:p>
          <a:p>
            <a:endParaRPr lang="en-US" dirty="0" smtClean="0">
              <a:latin typeface="Rockwell"/>
              <a:cs typeface="Rockwel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1000" y="5486400"/>
            <a:ext cx="31242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i="1" dirty="0" smtClean="0">
                <a:latin typeface="Rockwell"/>
                <a:cs typeface="Rockwell"/>
              </a:rPr>
              <a:t>Photo Courtesy of The Nature Conservancy</a:t>
            </a:r>
            <a:endParaRPr lang="en-US" sz="800" i="1" dirty="0">
              <a:latin typeface="Rockwell"/>
              <a:cs typeface="Rockwell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371600"/>
            <a:ext cx="3447416" cy="41148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267200" y="6324600"/>
            <a:ext cx="215483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i="1" dirty="0" smtClean="0">
                <a:latin typeface="Rockwell"/>
                <a:cs typeface="Rockwell"/>
              </a:rPr>
              <a:t>Photo courtesy </a:t>
            </a:r>
            <a:r>
              <a:rPr lang="en-US" sz="800" i="1" dirty="0" err="1" smtClean="0">
                <a:latin typeface="Rockwell"/>
                <a:cs typeface="Rockwell"/>
              </a:rPr>
              <a:t>www.emeraldashborer.info</a:t>
            </a:r>
            <a:endParaRPr lang="en-US" sz="800" i="1" dirty="0">
              <a:latin typeface="Rockwell"/>
              <a:cs typeface="Rockwell"/>
            </a:endParaRPr>
          </a:p>
        </p:txBody>
      </p:sp>
      <p:pic>
        <p:nvPicPr>
          <p:cNvPr id="6" name="Picture 5" descr="eab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7200" y="3581400"/>
            <a:ext cx="4547768" cy="2743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897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52400"/>
            <a:ext cx="6477000" cy="762000"/>
          </a:xfrm>
        </p:spPr>
        <p:txBody>
          <a:bodyPr/>
          <a:lstStyle/>
          <a:p>
            <a:pPr algn="ctr"/>
            <a:r>
              <a:rPr lang="en-US" sz="3600" dirty="0" smtClean="0">
                <a:latin typeface="Rockwell"/>
                <a:cs typeface="Rockwell"/>
              </a:rPr>
              <a:t>Neighboring EAB Infestations</a:t>
            </a:r>
            <a:endParaRPr lang="en-US" sz="3600" dirty="0">
              <a:latin typeface="Rockwell"/>
              <a:cs typeface="Rockwell"/>
            </a:endParaRPr>
          </a:p>
        </p:txBody>
      </p:sp>
      <p:pic>
        <p:nvPicPr>
          <p:cNvPr id="6" name="Picture 5" descr="Untitled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558401"/>
            <a:ext cx="8458200" cy="6291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266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7125113" cy="533400"/>
          </a:xfrm>
        </p:spPr>
        <p:txBody>
          <a:bodyPr/>
          <a:lstStyle/>
          <a:p>
            <a:pPr algn="ctr"/>
            <a:r>
              <a:rPr lang="en-US" sz="4000" dirty="0" smtClean="0">
                <a:latin typeface="Rockwell"/>
                <a:cs typeface="Rockwell"/>
              </a:rPr>
              <a:t>Ash Tree Dependence</a:t>
            </a:r>
            <a:endParaRPr lang="en-US" sz="4000" dirty="0">
              <a:latin typeface="Rockwell"/>
              <a:cs typeface="Rockwel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838200"/>
            <a:ext cx="7848600" cy="21336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Rockwell"/>
                <a:cs typeface="Rockwell"/>
              </a:rPr>
              <a:t>Ash trees have been planted heavily relied on since Dutch elm disease destroyed elm populations</a:t>
            </a:r>
          </a:p>
          <a:p>
            <a:r>
              <a:rPr lang="en-US" sz="2000" dirty="0" smtClean="0">
                <a:latin typeface="Rockwell"/>
                <a:cs typeface="Rockwell"/>
              </a:rPr>
              <a:t>Overplanting of ash has occurred because of its desirable growth characteristics, tolerance of urban conditions and the tree’s abundant availability</a:t>
            </a:r>
          </a:p>
        </p:txBody>
      </p:sp>
      <p:pic>
        <p:nvPicPr>
          <p:cNvPr id="4" name="Picture 3" descr="Ash lined street St Paul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3581400"/>
            <a:ext cx="4125773" cy="2743200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pic>
        <p:nvPicPr>
          <p:cNvPr id="5" name="Picture 4" descr="Ash lined street Shoreview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4400" y="3581400"/>
            <a:ext cx="4153815" cy="2761845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533400" y="3124200"/>
            <a:ext cx="2819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i="1" dirty="0" smtClean="0">
                <a:latin typeface="Rockwell"/>
                <a:cs typeface="Rockwell"/>
              </a:rPr>
              <a:t>Saint Paul Neighborhood</a:t>
            </a:r>
            <a:endParaRPr lang="en-US" i="1" dirty="0">
              <a:latin typeface="Rockwell"/>
              <a:cs typeface="Rockwell"/>
            </a:endParaRPr>
          </a:p>
          <a:p>
            <a:pPr algn="r"/>
            <a:endParaRPr lang="en-US" i="1" dirty="0">
              <a:latin typeface="Rockwell"/>
              <a:cs typeface="Rockwel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010400" y="6324600"/>
            <a:ext cx="1905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800" i="1" dirty="0" smtClean="0">
                <a:latin typeface="Rockwell"/>
                <a:cs typeface="Rockwell"/>
              </a:rPr>
              <a:t>Photos Courtesy of Gary Johnson</a:t>
            </a:r>
            <a:endParaRPr lang="en-US" sz="800" i="1" dirty="0">
              <a:latin typeface="Rockwell"/>
              <a:cs typeface="Rockwel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953000" y="3124200"/>
            <a:ext cx="2819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i="1" dirty="0" smtClean="0">
                <a:latin typeface="Rockwell"/>
                <a:cs typeface="Rockwell"/>
              </a:rPr>
              <a:t>Shoreview Neighborhood</a:t>
            </a:r>
            <a:endParaRPr lang="en-US" i="1" dirty="0">
              <a:latin typeface="Rockwell"/>
              <a:cs typeface="Rockwell"/>
            </a:endParaRPr>
          </a:p>
          <a:p>
            <a:pPr algn="r"/>
            <a:endParaRPr lang="en-US" i="1" dirty="0">
              <a:latin typeface="Rockwell"/>
              <a:cs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4117808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1"/>
            <a:ext cx="7315200" cy="914400"/>
          </a:xfrm>
        </p:spPr>
        <p:txBody>
          <a:bodyPr/>
          <a:lstStyle/>
          <a:p>
            <a:pPr algn="ctr"/>
            <a:r>
              <a:rPr lang="en-US" sz="3600" dirty="0" smtClean="0">
                <a:latin typeface="Rockwell"/>
                <a:cs typeface="Rockwell"/>
              </a:rPr>
              <a:t>What’s the worst that can happen?</a:t>
            </a:r>
            <a:endParaRPr lang="en-US" sz="3600" dirty="0">
              <a:latin typeface="Rockwell"/>
              <a:cs typeface="Rockwel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4800600"/>
            <a:ext cx="7125112" cy="1828800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>
                <a:latin typeface="Rockwell"/>
                <a:cs typeface="Rockwell"/>
              </a:rPr>
              <a:t>The cost of choosing not to implement an EAB management plan can be extremely expensive</a:t>
            </a:r>
          </a:p>
          <a:p>
            <a:pPr lvl="1"/>
            <a:r>
              <a:rPr lang="en-US" sz="2200" dirty="0" smtClean="0">
                <a:latin typeface="Rockwell"/>
                <a:cs typeface="Rockwell"/>
              </a:rPr>
              <a:t>Trees killed by EAB can deteriorate within a couple years, and tend to fall over at the base</a:t>
            </a:r>
          </a:p>
          <a:p>
            <a:pPr lvl="1"/>
            <a:r>
              <a:rPr lang="en-US" sz="2200" dirty="0" smtClean="0">
                <a:latin typeface="Rockwell"/>
                <a:cs typeface="Rockwell"/>
              </a:rPr>
              <a:t>Price of removals will rise as EAB spreads regionally due to widespread increases in demand for services </a:t>
            </a:r>
          </a:p>
        </p:txBody>
      </p:sp>
      <p:pic>
        <p:nvPicPr>
          <p:cNvPr id="5" name="Picture 4" descr="toled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219200"/>
            <a:ext cx="6934200" cy="3450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61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382000" cy="838200"/>
          </a:xfrm>
        </p:spPr>
        <p:txBody>
          <a:bodyPr/>
          <a:lstStyle/>
          <a:p>
            <a:pPr algn="ctr"/>
            <a:r>
              <a:rPr lang="en-US" sz="4000" dirty="0" smtClean="0">
                <a:latin typeface="Rockwell"/>
                <a:cs typeface="Rockwell"/>
              </a:rPr>
              <a:t>Avoid Burdens on City </a:t>
            </a:r>
            <a:r>
              <a:rPr lang="en-US" sz="4000" dirty="0">
                <a:latin typeface="Rockwell"/>
                <a:cs typeface="Rockwell"/>
              </a:rPr>
              <a:t>R</a:t>
            </a:r>
            <a:r>
              <a:rPr lang="en-US" sz="4000" dirty="0" smtClean="0">
                <a:latin typeface="Rockwell"/>
                <a:cs typeface="Rockwell"/>
              </a:rPr>
              <a:t>esources</a:t>
            </a:r>
            <a:endParaRPr lang="en-US" sz="4000" dirty="0">
              <a:latin typeface="Rockwell"/>
              <a:cs typeface="Rockwel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1193868"/>
            <a:ext cx="7467600" cy="498501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85800" y="6248400"/>
            <a:ext cx="7391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i="1" dirty="0" smtClean="0">
                <a:solidFill>
                  <a:prstClr val="white"/>
                </a:solidFill>
              </a:rPr>
              <a:t>Image courtesy </a:t>
            </a:r>
            <a:r>
              <a:rPr lang="en-US" sz="1400" i="1" dirty="0" err="1" smtClean="0">
                <a:solidFill>
                  <a:prstClr val="white"/>
                </a:solidFill>
              </a:rPr>
              <a:t>www.wilmingtonnc.gov</a:t>
            </a:r>
            <a:r>
              <a:rPr lang="en-US" sz="1400" i="1" dirty="0" smtClean="0">
                <a:solidFill>
                  <a:prstClr val="white"/>
                </a:solidFill>
              </a:rPr>
              <a:t> </a:t>
            </a:r>
            <a:endParaRPr lang="en-US" sz="1400" i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1465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75724"/>
            <a:ext cx="7620000" cy="924475"/>
          </a:xfrm>
        </p:spPr>
        <p:txBody>
          <a:bodyPr/>
          <a:lstStyle/>
          <a:p>
            <a:pPr algn="ctr"/>
            <a:r>
              <a:rPr lang="en-US" sz="4000" dirty="0" smtClean="0">
                <a:latin typeface="Rockwell"/>
                <a:cs typeface="Rockwell"/>
              </a:rPr>
              <a:t>Reasons for a </a:t>
            </a:r>
            <a:br>
              <a:rPr lang="en-US" sz="4000" dirty="0" smtClean="0">
                <a:latin typeface="Rockwell"/>
                <a:cs typeface="Rockwell"/>
              </a:rPr>
            </a:br>
            <a:r>
              <a:rPr lang="en-US" sz="4000" dirty="0" smtClean="0">
                <a:latin typeface="Rockwell"/>
                <a:cs typeface="Rockwell"/>
              </a:rPr>
              <a:t>Management Plan</a:t>
            </a:r>
            <a:endParaRPr lang="en-US" sz="4000" dirty="0">
              <a:latin typeface="Rockwell"/>
              <a:cs typeface="Rockwel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3657600"/>
            <a:ext cx="7125112" cy="1905000"/>
          </a:xfrm>
        </p:spPr>
        <p:txBody>
          <a:bodyPr>
            <a:noAutofit/>
          </a:bodyPr>
          <a:lstStyle/>
          <a:p>
            <a:r>
              <a:rPr lang="en-US" sz="2000" dirty="0" smtClean="0">
                <a:latin typeface="Rockwell"/>
                <a:cs typeface="Rockwell"/>
              </a:rPr>
              <a:t>Maximize the financial resources of North Saint Paul</a:t>
            </a:r>
            <a:br>
              <a:rPr lang="en-US" sz="2000" dirty="0" smtClean="0">
                <a:latin typeface="Rockwell"/>
                <a:cs typeface="Rockwell"/>
              </a:rPr>
            </a:br>
            <a:endParaRPr lang="en-US" sz="2000" dirty="0" smtClean="0">
              <a:latin typeface="Rockwell"/>
              <a:cs typeface="Rockwell"/>
            </a:endParaRPr>
          </a:p>
          <a:p>
            <a:r>
              <a:rPr lang="en-US" sz="2000" dirty="0" smtClean="0">
                <a:latin typeface="Rockwell"/>
                <a:cs typeface="Rockwell"/>
              </a:rPr>
              <a:t>Mitigate future epidemics by improving tree diversity</a:t>
            </a:r>
          </a:p>
          <a:p>
            <a:pPr lvl="1"/>
            <a:r>
              <a:rPr lang="en-US" dirty="0" smtClean="0">
                <a:latin typeface="Rockwell"/>
                <a:cs typeface="Rockwell"/>
              </a:rPr>
              <a:t>Insect and disease problems should be expected and planned for</a:t>
            </a:r>
          </a:p>
          <a:p>
            <a:pPr lvl="1"/>
            <a:r>
              <a:rPr lang="en-US" dirty="0" smtClean="0">
                <a:latin typeface="Rockwell"/>
                <a:cs typeface="Rockwell"/>
              </a:rPr>
              <a:t>Manage plantings so as not to exceed 10% of a single species</a:t>
            </a:r>
          </a:p>
          <a:p>
            <a:endParaRPr lang="en-US" sz="2000" dirty="0" smtClean="0">
              <a:latin typeface="Rockwell"/>
              <a:cs typeface="Rockwell"/>
            </a:endParaRPr>
          </a:p>
          <a:p>
            <a:r>
              <a:rPr lang="en-US" sz="2000" dirty="0">
                <a:latin typeface="Rockwell"/>
                <a:cs typeface="Rockwell"/>
              </a:rPr>
              <a:t>Maintain the character of the city’s urban forest</a:t>
            </a:r>
          </a:p>
          <a:p>
            <a:endParaRPr lang="en-US" sz="2000" dirty="0" smtClean="0">
              <a:latin typeface="Rockwell"/>
              <a:cs typeface="Rockwell"/>
            </a:endParaRPr>
          </a:p>
          <a:p>
            <a:r>
              <a:rPr lang="en-US" sz="2000" dirty="0">
                <a:latin typeface="Rockwell"/>
                <a:cs typeface="Rockwell"/>
              </a:rPr>
              <a:t>Preserve the benefits (economic, environmental, and cultural) provided by North St. </a:t>
            </a:r>
            <a:r>
              <a:rPr lang="en-US" sz="2000" dirty="0" smtClean="0">
                <a:latin typeface="Rockwell"/>
                <a:cs typeface="Rockwell"/>
              </a:rPr>
              <a:t>Paul’s public trees</a:t>
            </a:r>
          </a:p>
          <a:p>
            <a:endParaRPr lang="en-US" sz="2000" dirty="0">
              <a:latin typeface="Rockwell"/>
              <a:cs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769807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Autumn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Autumn</Template>
  <TotalTime>4039</TotalTime>
  <Words>564</Words>
  <Application>Microsoft Macintosh PowerPoint</Application>
  <PresentationFormat>On-screen Show (4:3)</PresentationFormat>
  <Paragraphs>88</Paragraphs>
  <Slides>20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Autumn</vt:lpstr>
      <vt:lpstr>NORTH SAINT PAUL EMERALD ASH BORER MANAGEMENT PLAN</vt:lpstr>
      <vt:lpstr>About us</vt:lpstr>
      <vt:lpstr>Cause for Concern</vt:lpstr>
      <vt:lpstr>Background Information</vt:lpstr>
      <vt:lpstr>Neighboring EAB Infestations</vt:lpstr>
      <vt:lpstr>Ash Tree Dependence</vt:lpstr>
      <vt:lpstr>What’s the worst that can happen?</vt:lpstr>
      <vt:lpstr>Avoid Burdens on City Resources</vt:lpstr>
      <vt:lpstr>Reasons for a  Management Plan</vt:lpstr>
      <vt:lpstr>Environmental  &amp; Community Benefits</vt:lpstr>
      <vt:lpstr>Economic Benefits of Public Ash Trees</vt:lpstr>
      <vt:lpstr>Cultural Benefits of Trees</vt:lpstr>
      <vt:lpstr>Management Options</vt:lpstr>
      <vt:lpstr>Annual Costs of Management Models</vt:lpstr>
      <vt:lpstr>Cumulative costs of Management Models</vt:lpstr>
      <vt:lpstr>Annual DBH Per Management Plan</vt:lpstr>
      <vt:lpstr>Management Options Summary</vt:lpstr>
      <vt:lpstr>Potential Resources</vt:lpstr>
      <vt:lpstr>Acknowledgements</vt:lpstr>
      <vt:lpstr>Questions?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Brandon Hull</dc:creator>
  <cp:lastModifiedBy>Luke Midura</cp:lastModifiedBy>
  <cp:revision>65</cp:revision>
  <dcterms:created xsi:type="dcterms:W3CDTF">2014-04-30T18:19:24Z</dcterms:created>
  <dcterms:modified xsi:type="dcterms:W3CDTF">2014-05-07T17:56:45Z</dcterms:modified>
</cp:coreProperties>
</file>