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7432000" cy="18288000"/>
  <p:notesSz cx="16870363" cy="26612850"/>
  <p:custDataLst>
    <p:tags r:id="rId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272090" algn="l" rtl="0" eaLnBrk="0" fontAlgn="base" hangingPunct="0">
      <a:spcBef>
        <a:spcPct val="0"/>
      </a:spcBef>
      <a:spcAft>
        <a:spcPct val="0"/>
      </a:spcAft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544181" algn="l" rtl="0" eaLnBrk="0" fontAlgn="base" hangingPunct="0">
      <a:spcBef>
        <a:spcPct val="0"/>
      </a:spcBef>
      <a:spcAft>
        <a:spcPct val="0"/>
      </a:spcAft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816272" algn="l" rtl="0" eaLnBrk="0" fontAlgn="base" hangingPunct="0">
      <a:spcBef>
        <a:spcPct val="0"/>
      </a:spcBef>
      <a:spcAft>
        <a:spcPct val="0"/>
      </a:spcAft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088362" algn="l" rtl="0" eaLnBrk="0" fontAlgn="base" hangingPunct="0">
      <a:spcBef>
        <a:spcPct val="0"/>
      </a:spcBef>
      <a:spcAft>
        <a:spcPct val="0"/>
      </a:spcAft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1360453" algn="l" defTabSz="544181" rtl="0" eaLnBrk="1" latinLnBrk="0" hangingPunct="1"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1632544" algn="l" defTabSz="544181" rtl="0" eaLnBrk="1" latinLnBrk="0" hangingPunct="1"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1904634" algn="l" defTabSz="544181" rtl="0" eaLnBrk="1" latinLnBrk="0" hangingPunct="1"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2176726" algn="l" defTabSz="544181" rtl="0" eaLnBrk="1" latinLnBrk="0" hangingPunct="1">
      <a:defRPr sz="1428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0" userDrawn="1">
          <p15:clr>
            <a:srgbClr val="A4A3A4"/>
          </p15:clr>
        </p15:guide>
        <p15:guide id="2" pos="84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8384" userDrawn="1">
          <p15:clr>
            <a:srgbClr val="A4A3A4"/>
          </p15:clr>
        </p15:guide>
        <p15:guide id="2" pos="531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75"/>
    <a:srgbClr val="EAEAEA"/>
    <a:srgbClr val="3399FF"/>
    <a:srgbClr val="A9A9BB"/>
    <a:srgbClr val="ABABB9"/>
    <a:srgbClr val="9E9EC6"/>
    <a:srgbClr val="9696D0"/>
    <a:srgbClr val="B5B5EF"/>
    <a:srgbClr val="ACA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92" autoAdjust="0"/>
    <p:restoredTop sz="93654" autoAdjust="0"/>
  </p:normalViewPr>
  <p:slideViewPr>
    <p:cSldViewPr>
      <p:cViewPr>
        <p:scale>
          <a:sx n="40" d="100"/>
          <a:sy n="40" d="100"/>
        </p:scale>
        <p:origin x="1230" y="30"/>
      </p:cViewPr>
      <p:guideLst>
        <p:guide orient="horz" pos="6160"/>
        <p:guide pos="84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7" d="100"/>
          <a:sy n="37" d="100"/>
        </p:scale>
        <p:origin x="-1488" y="-84"/>
      </p:cViewPr>
      <p:guideLst>
        <p:guide orient="horz" pos="8384"/>
        <p:guide pos="53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7307594" cy="132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92" tIns="117796" rIns="235592" bIns="117796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2354921">
              <a:defRPr sz="3100"/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559873" y="1"/>
            <a:ext cx="7307594" cy="132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92" tIns="117796" rIns="235592" bIns="117796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2354921">
              <a:defRPr sz="3100"/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25276570"/>
            <a:ext cx="7307594" cy="13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92" tIns="117796" rIns="235592" bIns="117796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2354921">
              <a:defRPr sz="3100"/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9559873" y="25276570"/>
            <a:ext cx="7307594" cy="13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92" tIns="117796" rIns="235592" bIns="117796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2354921">
              <a:defRPr sz="3100"/>
            </a:lvl1pPr>
          </a:lstStyle>
          <a:p>
            <a:fld id="{56A6134A-9986-4884-ADAB-C57241D32564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4862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7272808" cy="131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75" tIns="117785" rIns="235575" bIns="11778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2354921">
              <a:defRPr sz="31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9571468" y="2"/>
            <a:ext cx="7272808" cy="131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75" tIns="117785" rIns="235575" bIns="11778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2354921">
              <a:defRPr sz="31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1974850"/>
            <a:ext cx="15135225" cy="10091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95762" y="12731722"/>
            <a:ext cx="12249855" cy="1185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75" tIns="117785" rIns="235575" bIns="117785" anchor="t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</a:lstStyle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25237783"/>
            <a:ext cx="7272808" cy="131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75" tIns="117785" rIns="235575" bIns="11778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defTabSz="2354921">
              <a:defRPr sz="31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9571468" y="25237783"/>
            <a:ext cx="7272808" cy="131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35575" tIns="117785" rIns="235575" bIns="117785" anchor="b" anchorCtr="0" compatLnSpc="1">
            <a:prstTxWarp prst="textNoShape">
              <a:avLst/>
            </a:prstTxWarp>
          </a:bodyPr>
          <a:lstStyle>
            <a:defPPr>
              <a:defRPr kern="1200" smtId="4294967295"/>
            </a:defPPr>
            <a:lvl1pPr algn="r" defTabSz="2354921">
              <a:defRPr sz="3100"/>
            </a:lvl1pPr>
          </a:lstStyle>
          <a:p>
            <a:fld id="{23124DF2-DDA8-402F-81DD-AC1D1E5694AB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40194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272090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544181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816272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088362" algn="l" rtl="0" eaLnBrk="0" fontAlgn="base" hangingPunct="0">
      <a:spcBef>
        <a:spcPct val="30000"/>
      </a:spcBef>
      <a:spcAft>
        <a:spcPct val="0"/>
      </a:spcAft>
      <a:defRPr sz="714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1360453" algn="l" defTabSz="54418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632544" algn="l" defTabSz="54418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904634" algn="l" defTabSz="54418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2176726" algn="l" defTabSz="544181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defPPr>
              <a:defRPr kern="1200" smtId="4294967295"/>
            </a:defPPr>
            <a:lvl1pPr defTabSz="2354921">
              <a:defRPr sz="5000">
                <a:solidFill>
                  <a:schemeClr val="tx1"/>
                </a:solidFill>
                <a:latin typeface="Times New Roman" pitchFamily="18" charset="0"/>
              </a:defRPr>
            </a:lvl1pPr>
            <a:lvl2pPr marL="1522243" indent="-585478" defTabSz="2354921">
              <a:defRPr sz="5000">
                <a:solidFill>
                  <a:schemeClr val="tx1"/>
                </a:solidFill>
                <a:latin typeface="Times New Roman" pitchFamily="18" charset="0"/>
              </a:defRPr>
            </a:lvl2pPr>
            <a:lvl3pPr marL="2341910" indent="-468381" defTabSz="2354921">
              <a:defRPr sz="5000">
                <a:solidFill>
                  <a:schemeClr val="tx1"/>
                </a:solidFill>
                <a:latin typeface="Times New Roman" pitchFamily="18" charset="0"/>
              </a:defRPr>
            </a:lvl3pPr>
            <a:lvl4pPr marL="3278676" indent="-468381" defTabSz="2354921">
              <a:defRPr sz="5000">
                <a:solidFill>
                  <a:schemeClr val="tx1"/>
                </a:solidFill>
                <a:latin typeface="Times New Roman" pitchFamily="18" charset="0"/>
              </a:defRPr>
            </a:lvl4pPr>
            <a:lvl5pPr marL="4215442" indent="-468381" defTabSz="2354921">
              <a:defRPr sz="5000">
                <a:solidFill>
                  <a:schemeClr val="tx1"/>
                </a:solidFill>
                <a:latin typeface="Times New Roman" pitchFamily="18" charset="0"/>
              </a:defRPr>
            </a:lvl5pPr>
            <a:lvl6pPr marL="5152205" indent="-468381" defTabSz="2354921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6pPr>
            <a:lvl7pPr marL="6088971" indent="-468381" defTabSz="2354921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7pPr>
            <a:lvl8pPr marL="7025734" indent="-468381" defTabSz="2354921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8pPr>
            <a:lvl9pPr marL="7962499" indent="-468381" defTabSz="2354921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5580D61-8B82-42C3-9A37-58134866DD67}" type="slidenum">
              <a:rPr lang="zh-CN" altLang="en-US" sz="3100"/>
              <a:t>1</a:t>
            </a:fld>
            <a:endParaRPr lang="en-US" altLang="zh-CN" sz="31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1974850"/>
            <a:ext cx="15135225" cy="10091738"/>
          </a:xfrm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>
            <a:defPPr>
              <a:defRPr kern="1200" smtId="4294967295"/>
            </a:defPPr>
          </a:lstStyle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577" y="5681487"/>
            <a:ext cx="23316848" cy="3919361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5154" y="10362848"/>
            <a:ext cx="19201694" cy="4674306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 algn="ctr">
              <a:buNone/>
              <a:defRPr/>
            </a:lvl1pPr>
            <a:lvl2pPr marL="254040" indent="0" algn="ctr">
              <a:buNone/>
              <a:defRPr/>
            </a:lvl2pPr>
            <a:lvl3pPr marL="508082" indent="0" algn="ctr">
              <a:buNone/>
              <a:defRPr/>
            </a:lvl3pPr>
            <a:lvl4pPr marL="762122" indent="0" algn="ctr">
              <a:buNone/>
              <a:defRPr/>
            </a:lvl4pPr>
            <a:lvl5pPr marL="1016162" indent="0" algn="ctr">
              <a:buNone/>
              <a:defRPr/>
            </a:lvl5pPr>
            <a:lvl6pPr marL="1270204" indent="0" algn="ctr">
              <a:buNone/>
              <a:defRPr/>
            </a:lvl6pPr>
            <a:lvl7pPr marL="1524244" indent="0" algn="ctr">
              <a:buNone/>
              <a:defRPr/>
            </a:lvl7pPr>
            <a:lvl8pPr marL="1778284" indent="0" algn="ctr">
              <a:buNone/>
              <a:defRPr/>
            </a:lvl8pPr>
            <a:lvl9pPr marL="203232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0122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425" y="732014"/>
            <a:ext cx="24689152" cy="30480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425" y="4266847"/>
            <a:ext cx="24689152" cy="12069410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220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888730" y="732016"/>
            <a:ext cx="6171848" cy="1560424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424" y="732016"/>
            <a:ext cx="18432639" cy="15604243"/>
          </a:xfrm>
          <a:prstGeom prst="rect">
            <a:avLst/>
          </a:prstGeom>
        </p:spPr>
        <p:txBody>
          <a:bodyPr vert="eaVert"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5127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425" y="732014"/>
            <a:ext cx="24689152" cy="30480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425" y="4266847"/>
            <a:ext cx="24689152" cy="1206941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0835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38" y="11751913"/>
            <a:ext cx="23316848" cy="3631847"/>
          </a:xfrm>
          <a:prstGeom prst="rect">
            <a:avLst/>
          </a:prstGeom>
        </p:spPr>
        <p:txBody>
          <a:bodyPr anchor="t"/>
          <a:lstStyle>
            <a:defPPr>
              <a:defRPr kern="1200" smtId="4294967295"/>
            </a:defPPr>
            <a:lvl1pPr algn="l">
              <a:defRPr sz="222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38" y="7751410"/>
            <a:ext cx="23316848" cy="4000500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111"/>
            </a:lvl1pPr>
            <a:lvl2pPr marL="254040" indent="0">
              <a:buNone/>
              <a:defRPr sz="1000"/>
            </a:lvl2pPr>
            <a:lvl3pPr marL="508082" indent="0">
              <a:buNone/>
              <a:defRPr sz="889"/>
            </a:lvl3pPr>
            <a:lvl4pPr marL="762122" indent="0">
              <a:buNone/>
              <a:defRPr sz="778"/>
            </a:lvl4pPr>
            <a:lvl5pPr marL="1016162" indent="0">
              <a:buNone/>
              <a:defRPr sz="778"/>
            </a:lvl5pPr>
            <a:lvl6pPr marL="1270204" indent="0">
              <a:buNone/>
              <a:defRPr sz="778"/>
            </a:lvl6pPr>
            <a:lvl7pPr marL="1524244" indent="0">
              <a:buNone/>
              <a:defRPr sz="778"/>
            </a:lvl7pPr>
            <a:lvl8pPr marL="1778284" indent="0">
              <a:buNone/>
              <a:defRPr sz="778"/>
            </a:lvl8pPr>
            <a:lvl9pPr marL="2032325" indent="0">
              <a:buNone/>
              <a:defRPr sz="77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44965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425" y="732014"/>
            <a:ext cx="24689152" cy="30480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426" y="4266847"/>
            <a:ext cx="12302243" cy="1206941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556"/>
            </a:lvl1pPr>
            <a:lvl2pPr>
              <a:defRPr sz="1333"/>
            </a:lvl2pPr>
            <a:lvl3pPr>
              <a:defRPr sz="1111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58336" y="4266847"/>
            <a:ext cx="12302243" cy="1206941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556"/>
            </a:lvl1pPr>
            <a:lvl2pPr>
              <a:defRPr sz="1333"/>
            </a:lvl2pPr>
            <a:lvl3pPr>
              <a:defRPr sz="1111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7320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425" y="732014"/>
            <a:ext cx="24689152" cy="30480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423" y="4093987"/>
            <a:ext cx="12120563" cy="1705681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333" b="1"/>
            </a:lvl1pPr>
            <a:lvl2pPr marL="254040" indent="0">
              <a:buNone/>
              <a:defRPr sz="1111" b="1"/>
            </a:lvl2pPr>
            <a:lvl3pPr marL="508082" indent="0">
              <a:buNone/>
              <a:defRPr sz="1000" b="1"/>
            </a:lvl3pPr>
            <a:lvl4pPr marL="762122" indent="0">
              <a:buNone/>
              <a:defRPr sz="889" b="1"/>
            </a:lvl4pPr>
            <a:lvl5pPr marL="1016162" indent="0">
              <a:buNone/>
              <a:defRPr sz="889" b="1"/>
            </a:lvl5pPr>
            <a:lvl6pPr marL="1270204" indent="0">
              <a:buNone/>
              <a:defRPr sz="889" b="1"/>
            </a:lvl6pPr>
            <a:lvl7pPr marL="1524244" indent="0">
              <a:buNone/>
              <a:defRPr sz="889" b="1"/>
            </a:lvl7pPr>
            <a:lvl8pPr marL="1778284" indent="0">
              <a:buNone/>
              <a:defRPr sz="889" b="1"/>
            </a:lvl8pPr>
            <a:lvl9pPr marL="2032325" indent="0">
              <a:buNone/>
              <a:defRPr sz="88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423" y="5799667"/>
            <a:ext cx="12120563" cy="1053659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333"/>
            </a:lvl1pPr>
            <a:lvl2pPr>
              <a:defRPr sz="1111"/>
            </a:lvl2pPr>
            <a:lvl3pPr>
              <a:defRPr sz="1000"/>
            </a:lvl3pPr>
            <a:lvl4pPr>
              <a:defRPr sz="889"/>
            </a:lvl4pPr>
            <a:lvl5pPr>
              <a:defRPr sz="889"/>
            </a:lvl5pPr>
            <a:lvl6pPr>
              <a:defRPr sz="889"/>
            </a:lvl6pPr>
            <a:lvl7pPr>
              <a:defRPr sz="889"/>
            </a:lvl7pPr>
            <a:lvl8pPr>
              <a:defRPr sz="889"/>
            </a:lvl8pPr>
            <a:lvl9pPr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934724" y="4093987"/>
            <a:ext cx="12125855" cy="1705681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marL="0" indent="0">
              <a:buNone/>
              <a:defRPr sz="1333" b="1"/>
            </a:lvl1pPr>
            <a:lvl2pPr marL="254040" indent="0">
              <a:buNone/>
              <a:defRPr sz="1111" b="1"/>
            </a:lvl2pPr>
            <a:lvl3pPr marL="508082" indent="0">
              <a:buNone/>
              <a:defRPr sz="1000" b="1"/>
            </a:lvl3pPr>
            <a:lvl4pPr marL="762122" indent="0">
              <a:buNone/>
              <a:defRPr sz="889" b="1"/>
            </a:lvl4pPr>
            <a:lvl5pPr marL="1016162" indent="0">
              <a:buNone/>
              <a:defRPr sz="889" b="1"/>
            </a:lvl5pPr>
            <a:lvl6pPr marL="1270204" indent="0">
              <a:buNone/>
              <a:defRPr sz="889" b="1"/>
            </a:lvl6pPr>
            <a:lvl7pPr marL="1524244" indent="0">
              <a:buNone/>
              <a:defRPr sz="889" b="1"/>
            </a:lvl7pPr>
            <a:lvl8pPr marL="1778284" indent="0">
              <a:buNone/>
              <a:defRPr sz="889" b="1"/>
            </a:lvl8pPr>
            <a:lvl9pPr marL="2032325" indent="0">
              <a:buNone/>
              <a:defRPr sz="88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934724" y="5799667"/>
            <a:ext cx="12125855" cy="1053659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333"/>
            </a:lvl1pPr>
            <a:lvl2pPr>
              <a:defRPr sz="1111"/>
            </a:lvl2pPr>
            <a:lvl3pPr>
              <a:defRPr sz="1000"/>
            </a:lvl3pPr>
            <a:lvl4pPr>
              <a:defRPr sz="889"/>
            </a:lvl4pPr>
            <a:lvl5pPr>
              <a:defRPr sz="889"/>
            </a:lvl5pPr>
            <a:lvl6pPr>
              <a:defRPr sz="889"/>
            </a:lvl6pPr>
            <a:lvl7pPr>
              <a:defRPr sz="889"/>
            </a:lvl7pPr>
            <a:lvl8pPr>
              <a:defRPr sz="889"/>
            </a:lvl8pPr>
            <a:lvl9pPr>
              <a:defRPr sz="88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961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425" y="732014"/>
            <a:ext cx="24689152" cy="30480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45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9810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424" y="728487"/>
            <a:ext cx="9024938" cy="3098271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algn="l">
              <a:defRPr sz="111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5327" y="728487"/>
            <a:ext cx="15335250" cy="15607771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>
              <a:defRPr sz="1778"/>
            </a:lvl1pPr>
            <a:lvl2pPr>
              <a:defRPr sz="1556"/>
            </a:lvl2pPr>
            <a:lvl3pPr>
              <a:defRPr sz="1333"/>
            </a:lvl3pPr>
            <a:lvl4pPr>
              <a:defRPr sz="1111"/>
            </a:lvl4pPr>
            <a:lvl5pPr>
              <a:defRPr sz="1111"/>
            </a:lvl5pPr>
            <a:lvl6pPr>
              <a:defRPr sz="1111"/>
            </a:lvl6pPr>
            <a:lvl7pPr>
              <a:defRPr sz="1111"/>
            </a:lvl7pPr>
            <a:lvl8pPr>
              <a:defRPr sz="1111"/>
            </a:lvl8pPr>
            <a:lvl9pPr>
              <a:defRPr sz="111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424" y="3826757"/>
            <a:ext cx="9024938" cy="12509500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778"/>
            </a:lvl1pPr>
            <a:lvl2pPr marL="254040" indent="0">
              <a:buNone/>
              <a:defRPr sz="667"/>
            </a:lvl2pPr>
            <a:lvl3pPr marL="508082" indent="0">
              <a:buNone/>
              <a:defRPr sz="556"/>
            </a:lvl3pPr>
            <a:lvl4pPr marL="762122" indent="0">
              <a:buNone/>
              <a:defRPr sz="500"/>
            </a:lvl4pPr>
            <a:lvl5pPr marL="1016162" indent="0">
              <a:buNone/>
              <a:defRPr sz="500"/>
            </a:lvl5pPr>
            <a:lvl6pPr marL="1270204" indent="0">
              <a:buNone/>
              <a:defRPr sz="500"/>
            </a:lvl6pPr>
            <a:lvl7pPr marL="1524244" indent="0">
              <a:buNone/>
              <a:defRPr sz="500"/>
            </a:lvl7pPr>
            <a:lvl8pPr marL="1778284" indent="0">
              <a:buNone/>
              <a:defRPr sz="500"/>
            </a:lvl8pPr>
            <a:lvl9pPr marL="2032325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17546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7217" y="12801427"/>
            <a:ext cx="16458848" cy="1511653"/>
          </a:xfrm>
          <a:prstGeom prst="rect">
            <a:avLst/>
          </a:prstGeom>
        </p:spPr>
        <p:txBody>
          <a:bodyPr anchor="b"/>
          <a:lstStyle>
            <a:defPPr>
              <a:defRPr kern="1200" smtId="4294967295"/>
            </a:defPPr>
            <a:lvl1pPr algn="l">
              <a:defRPr sz="1111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77217" y="1634246"/>
            <a:ext cx="16458848" cy="10972271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1778"/>
            </a:lvl1pPr>
            <a:lvl2pPr marL="254040" indent="0">
              <a:buNone/>
              <a:defRPr sz="1556"/>
            </a:lvl2pPr>
            <a:lvl3pPr marL="508082" indent="0">
              <a:buNone/>
              <a:defRPr sz="1333"/>
            </a:lvl3pPr>
            <a:lvl4pPr marL="762122" indent="0">
              <a:buNone/>
              <a:defRPr sz="1111"/>
            </a:lvl4pPr>
            <a:lvl5pPr marL="1016162" indent="0">
              <a:buNone/>
              <a:defRPr sz="1111"/>
            </a:lvl5pPr>
            <a:lvl6pPr marL="1270204" indent="0">
              <a:buNone/>
              <a:defRPr sz="1111"/>
            </a:lvl6pPr>
            <a:lvl7pPr marL="1524244" indent="0">
              <a:buNone/>
              <a:defRPr sz="1111"/>
            </a:lvl7pPr>
            <a:lvl8pPr marL="1778284" indent="0">
              <a:buNone/>
              <a:defRPr sz="1111"/>
            </a:lvl8pPr>
            <a:lvl9pPr marL="2032325" indent="0">
              <a:buNone/>
              <a:defRPr sz="1111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7217" y="14313077"/>
            <a:ext cx="16458848" cy="2145771"/>
          </a:xfrm>
          <a:prstGeom prst="rect">
            <a:avLst/>
          </a:prstGeom>
        </p:spPr>
        <p:txBody>
          <a:bodyPr/>
          <a:lstStyle>
            <a:defPPr>
              <a:defRPr kern="1200" smtId="4294967295"/>
            </a:defPPr>
            <a:lvl1pPr marL="0" indent="0">
              <a:buNone/>
              <a:defRPr sz="778"/>
            </a:lvl1pPr>
            <a:lvl2pPr marL="254040" indent="0">
              <a:buNone/>
              <a:defRPr sz="667"/>
            </a:lvl2pPr>
            <a:lvl3pPr marL="508082" indent="0">
              <a:buNone/>
              <a:defRPr sz="556"/>
            </a:lvl3pPr>
            <a:lvl4pPr marL="762122" indent="0">
              <a:buNone/>
              <a:defRPr sz="500"/>
            </a:lvl4pPr>
            <a:lvl5pPr marL="1016162" indent="0">
              <a:buNone/>
              <a:defRPr sz="500"/>
            </a:lvl5pPr>
            <a:lvl6pPr marL="1270204" indent="0">
              <a:buNone/>
              <a:defRPr sz="500"/>
            </a:lvl6pPr>
            <a:lvl7pPr marL="1524244" indent="0">
              <a:buNone/>
              <a:defRPr sz="500"/>
            </a:lvl7pPr>
            <a:lvl8pPr marL="1778284" indent="0">
              <a:buNone/>
              <a:defRPr sz="500"/>
            </a:lvl8pPr>
            <a:lvl9pPr marL="2032325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39591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16200000">
            <a:off x="-6695722" y="8992306"/>
            <a:ext cx="7930444" cy="27305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 dpi="0">
          <a:blip r:embed="rId13"/>
          <a:stretch>
            <a:fillRect/>
          </a:stretch>
        </p:blipFill>
        <p:spPr>
          <a:xfrm rot="5400000">
            <a:off x="26197279" y="8992306"/>
            <a:ext cx="7930444" cy="273050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 dpi="0">
          <a:blip r:embed="rId14"/>
          <a:stretch>
            <a:fillRect/>
          </a:stretch>
        </p:blipFill>
        <p:spPr>
          <a:xfrm>
            <a:off x="4163221" y="18570222"/>
            <a:ext cx="19105563" cy="860778"/>
          </a:xfrm>
          <a:prstGeom prst="rect">
            <a:avLst/>
          </a:prstGeom>
        </p:spPr>
      </p:pic>
      <p:sp>
        <p:nvSpPr>
          <p:cNvPr id="5" name="New shape"/>
          <p:cNvSpPr/>
          <p:nvPr/>
        </p:nvSpPr>
        <p:spPr>
          <a:xfrm>
            <a:off x="4163219" y="18887723"/>
            <a:ext cx="13716000" cy="7055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1200" smtId="4294967295"/>
            </a:defPPr>
          </a:lstStyle>
          <a:p>
            <a:pPr algn="l"/>
            <a:r>
              <a:rPr sz="2711" smtId="4294967295">
                <a:solidFill>
                  <a:srgbClr val="808080"/>
                </a:solidFill>
              </a:rPr>
              <a:t>Template ID: multicolorgradients  Size: 48x36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 smtId="4294967295"/>
      </a:defPPr>
      <a:lvl1pPr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+mj-lt"/>
          <a:ea typeface="+mj-ea"/>
          <a:cs typeface="+mj-cs"/>
        </a:defRPr>
      </a:lvl1pPr>
      <a:lvl2pPr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2pPr>
      <a:lvl3pPr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3pPr>
      <a:lvl4pPr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4pPr>
      <a:lvl5pPr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5pPr>
      <a:lvl6pPr marL="254040"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6pPr>
      <a:lvl7pPr marL="508082"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7pPr>
      <a:lvl8pPr marL="762122"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8pPr>
      <a:lvl9pPr marL="1016162" algn="ctr" defTabSz="1708599" rtl="0" eaLnBrk="0" fontAlgn="base" hangingPunct="0">
        <a:spcBef>
          <a:spcPct val="0"/>
        </a:spcBef>
        <a:spcAft>
          <a:spcPct val="0"/>
        </a:spcAft>
        <a:defRPr sz="8223">
          <a:solidFill>
            <a:schemeClr val="tx2"/>
          </a:solidFill>
          <a:latin typeface="Times New Roman" pitchFamily="18" charset="0"/>
        </a:defRPr>
      </a:lvl9pPr>
    </p:titleStyle>
    <p:bodyStyle>
      <a:defPPr>
        <a:defRPr kern="1200" smtId="4294967295"/>
      </a:defPPr>
      <a:lvl1pPr marL="639512" indent="-639512" algn="l" defTabSz="1708599" rtl="0" eaLnBrk="0" fontAlgn="base" hangingPunct="0">
        <a:spcBef>
          <a:spcPct val="20000"/>
        </a:spcBef>
        <a:spcAft>
          <a:spcPct val="0"/>
        </a:spcAft>
        <a:buChar char="•"/>
        <a:defRPr sz="5945">
          <a:solidFill>
            <a:schemeClr val="tx1"/>
          </a:solidFill>
          <a:latin typeface="+mn-lt"/>
          <a:ea typeface="+mn-ea"/>
          <a:cs typeface="+mn-cs"/>
        </a:defRPr>
      </a:lvl1pPr>
      <a:lvl2pPr marL="1387521" indent="-533662" algn="l" defTabSz="1708599" rtl="0" eaLnBrk="0" fontAlgn="base" hangingPunct="0">
        <a:spcBef>
          <a:spcPct val="20000"/>
        </a:spcBef>
        <a:spcAft>
          <a:spcPct val="0"/>
        </a:spcAft>
        <a:buChar char="–"/>
        <a:defRPr sz="5278">
          <a:solidFill>
            <a:schemeClr val="tx1"/>
          </a:solidFill>
          <a:latin typeface="+mn-lt"/>
        </a:defRPr>
      </a:lvl2pPr>
      <a:lvl3pPr marL="2135530" indent="-426929" algn="l" defTabSz="1708599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</a:defRPr>
      </a:lvl3pPr>
      <a:lvl4pPr marL="2992034" indent="-429577" algn="l" defTabSz="1708599" rtl="0" eaLnBrk="0" fontAlgn="base" hangingPunct="0">
        <a:spcBef>
          <a:spcPct val="20000"/>
        </a:spcBef>
        <a:spcAft>
          <a:spcPct val="0"/>
        </a:spcAft>
        <a:buChar char="–"/>
        <a:defRPr sz="3611">
          <a:solidFill>
            <a:schemeClr val="tx1"/>
          </a:solidFill>
          <a:latin typeface="+mn-lt"/>
        </a:defRPr>
      </a:lvl4pPr>
      <a:lvl5pPr marL="3845893" indent="-426929" algn="l" defTabSz="1708599" rtl="0" eaLnBrk="0" fontAlgn="base" hangingPunct="0">
        <a:spcBef>
          <a:spcPct val="20000"/>
        </a:spcBef>
        <a:spcAft>
          <a:spcPct val="0"/>
        </a:spcAft>
        <a:buChar char="»"/>
        <a:defRPr sz="3611">
          <a:solidFill>
            <a:schemeClr val="tx1"/>
          </a:solidFill>
          <a:latin typeface="+mn-lt"/>
        </a:defRPr>
      </a:lvl5pPr>
      <a:lvl6pPr marL="4099934" indent="-426929" algn="l" defTabSz="1708599" rtl="0" eaLnBrk="0" fontAlgn="base" hangingPunct="0">
        <a:spcBef>
          <a:spcPct val="20000"/>
        </a:spcBef>
        <a:spcAft>
          <a:spcPct val="0"/>
        </a:spcAft>
        <a:buChar char="»"/>
        <a:defRPr sz="3611">
          <a:solidFill>
            <a:schemeClr val="tx1"/>
          </a:solidFill>
          <a:latin typeface="+mn-lt"/>
        </a:defRPr>
      </a:lvl6pPr>
      <a:lvl7pPr marL="4353974" indent="-426929" algn="l" defTabSz="1708599" rtl="0" eaLnBrk="0" fontAlgn="base" hangingPunct="0">
        <a:spcBef>
          <a:spcPct val="20000"/>
        </a:spcBef>
        <a:spcAft>
          <a:spcPct val="0"/>
        </a:spcAft>
        <a:buChar char="»"/>
        <a:defRPr sz="3611">
          <a:solidFill>
            <a:schemeClr val="tx1"/>
          </a:solidFill>
          <a:latin typeface="+mn-lt"/>
        </a:defRPr>
      </a:lvl7pPr>
      <a:lvl8pPr marL="4608015" indent="-426929" algn="l" defTabSz="1708599" rtl="0" eaLnBrk="0" fontAlgn="base" hangingPunct="0">
        <a:spcBef>
          <a:spcPct val="20000"/>
        </a:spcBef>
        <a:spcAft>
          <a:spcPct val="0"/>
        </a:spcAft>
        <a:buChar char="»"/>
        <a:defRPr sz="3611">
          <a:solidFill>
            <a:schemeClr val="tx1"/>
          </a:solidFill>
          <a:latin typeface="+mn-lt"/>
        </a:defRPr>
      </a:lvl8pPr>
      <a:lvl9pPr marL="4862056" indent="-426929" algn="l" defTabSz="1708599" rtl="0" eaLnBrk="0" fontAlgn="base" hangingPunct="0">
        <a:spcBef>
          <a:spcPct val="20000"/>
        </a:spcBef>
        <a:spcAft>
          <a:spcPct val="0"/>
        </a:spcAft>
        <a:buChar char="»"/>
        <a:defRPr sz="361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4040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08082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2122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16162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0204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24244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78284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32325" algn="l" defTabSz="508082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chemeClr val="tx2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7200" y="275168"/>
            <a:ext cx="26517600" cy="2561167"/>
            <a:chOff x="1054474" y="495300"/>
            <a:chExt cx="41794578" cy="4610100"/>
          </a:xfrm>
        </p:grpSpPr>
        <p:sp>
          <p:nvSpPr>
            <p:cNvPr id="28" name="Text Box 241"/>
            <p:cNvSpPr txBox="1">
              <a:spLocks noChangeArrowheads="1"/>
            </p:cNvSpPr>
            <p:nvPr/>
          </p:nvSpPr>
          <p:spPr bwMode="auto">
            <a:xfrm>
              <a:off x="1054474" y="495301"/>
              <a:ext cx="41782253" cy="46100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25400">
              <a:noFill/>
              <a:miter lim="800000"/>
            </a:ln>
          </p:spPr>
          <p:txBody>
            <a:bodyPr lIns="33983" tIns="16991" rIns="33983" bIns="16991" anchor="ctr"/>
            <a:lstStyle>
              <a:defPPr>
                <a:defRPr kern="1200" smtId="4294967295"/>
              </a:defPPr>
              <a:lvl1pPr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zh-CN" sz="2334" b="1" i="1" u="sng">
                <a:solidFill>
                  <a:schemeClr val="bg1"/>
                </a:solidFill>
                <a:latin typeface="Arial"/>
                <a:ea typeface="SimSun" pitchFamily="2" charset="-122"/>
              </a:endParaRPr>
            </a:p>
          </p:txBody>
        </p:sp>
        <p:sp>
          <p:nvSpPr>
            <p:cNvPr id="35" name="Text Box 241"/>
            <p:cNvSpPr txBox="1">
              <a:spLocks noChangeArrowheads="1"/>
            </p:cNvSpPr>
            <p:nvPr/>
          </p:nvSpPr>
          <p:spPr bwMode="auto">
            <a:xfrm>
              <a:off x="1066800" y="495300"/>
              <a:ext cx="41782253" cy="4610099"/>
            </a:xfrm>
            <a:prstGeom prst="rect">
              <a:avLst/>
            </a:prstGeom>
            <a:solidFill>
              <a:srgbClr val="0082A5">
                <a:alpha val="20000"/>
              </a:srgbClr>
            </a:solidFill>
            <a:ln w="25400">
              <a:noFill/>
              <a:miter lim="800000"/>
            </a:ln>
          </p:spPr>
          <p:txBody>
            <a:bodyPr lIns="33983" tIns="16991" rIns="33983" bIns="16991" anchor="ctr"/>
            <a:lstStyle>
              <a:defPPr>
                <a:defRPr kern="1200" smtId="4294967295"/>
              </a:defPPr>
              <a:lvl1pPr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61277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61277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altLang="zh-CN" sz="2334" b="1" i="1" u="sng">
                <a:solidFill>
                  <a:schemeClr val="bg1"/>
                </a:solidFill>
                <a:latin typeface="Arial"/>
                <a:ea typeface="SimSun" pitchFamily="2" charset="-122"/>
              </a:endParaRPr>
            </a:p>
          </p:txBody>
        </p:sp>
      </p:grpSp>
      <p:sp>
        <p:nvSpPr>
          <p:cNvPr id="36" name="Text Box 262"/>
          <p:cNvSpPr txBox="1">
            <a:spLocks noChangeArrowheads="1"/>
          </p:cNvSpPr>
          <p:nvPr/>
        </p:nvSpPr>
        <p:spPr bwMode="auto">
          <a:xfrm>
            <a:off x="2514600" y="482978"/>
            <a:ext cx="21869400" cy="206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BF0B"/>
                  </a:outerShdw>
                </a:effectLst>
              </a14:hiddenEffects>
            </a:ext>
          </a:extLst>
        </p:spPr>
        <p:txBody>
          <a:bodyPr lIns="33983" tIns="16991" rIns="33983" bIns="16991" anchor="ctr"/>
          <a:lstStyle>
            <a:defPPr>
              <a:defRPr kern="1200" smtId="4294967295"/>
            </a:defPPr>
            <a:lvl1pPr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rPr>
              <a:t>Examining Grey Literature Use, Citation, and Creation Practices of Faculty at a Large Institution</a:t>
            </a:r>
            <a:endParaRPr lang="en-US" altLang="zh-CN" sz="4000" b="1" dirty="0">
              <a:solidFill>
                <a:schemeClr val="bg1"/>
              </a:solidFill>
              <a:latin typeface="Lucida Sans" pitchFamily="34" charset="0"/>
              <a:ea typeface="SimSun" pitchFamily="2" charset="-122"/>
              <a:cs typeface="Lucida Sans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rPr>
              <a:t>Kristen Cooper, Amy </a:t>
            </a:r>
            <a:r>
              <a:rPr lang="en-US" altLang="zh-CN" sz="3200" b="1" dirty="0" err="1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rPr>
              <a:t>Riegelman</a:t>
            </a:r>
            <a:r>
              <a:rPr lang="en-US" altLang="zh-CN" sz="3200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rPr>
              <a:t>, Wanda </a:t>
            </a:r>
            <a:r>
              <a:rPr lang="en-US" altLang="zh-CN" sz="3200" b="1" dirty="0" err="1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rPr>
              <a:t>Marsolek</a:t>
            </a:r>
            <a:r>
              <a:rPr lang="en-US" altLang="zh-CN" sz="3200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rPr>
              <a:t>, Shannon Farrell, and Julie Kelly</a:t>
            </a:r>
          </a:p>
          <a:p>
            <a:pPr algn="ctr"/>
            <a:r>
              <a:rPr lang="en-US" altLang="zh-CN" sz="2334" b="1" dirty="0" smtClean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rPr>
              <a:t>University of Minnesota Libraries</a:t>
            </a:r>
            <a:endParaRPr lang="en-US" altLang="zh-CN" sz="2334" b="1" dirty="0">
              <a:solidFill>
                <a:schemeClr val="bg1"/>
              </a:solidFill>
              <a:latin typeface="Lucida Sans" pitchFamily="34" charset="0"/>
              <a:ea typeface="SimSun" pitchFamily="2" charset="-122"/>
              <a:cs typeface="Lucida Sans" pitchFamily="34" charset="0"/>
            </a:endParaRPr>
          </a:p>
        </p:txBody>
      </p:sp>
      <p:sp>
        <p:nvSpPr>
          <p:cNvPr id="37" name="Text Box 242"/>
          <p:cNvSpPr txBox="1">
            <a:spLocks noChangeArrowheads="1"/>
          </p:cNvSpPr>
          <p:nvPr/>
        </p:nvSpPr>
        <p:spPr bwMode="auto">
          <a:xfrm>
            <a:off x="487951" y="4017333"/>
            <a:ext cx="7730425" cy="5693866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600" tIns="50800" rIns="101600" bIns="101600">
            <a:spAutoFit/>
          </a:bodyPr>
          <a:lstStyle>
            <a:defPPr>
              <a:defRPr kern="1200" smtId="4294967295"/>
            </a:defPPr>
            <a:lvl1pPr marL="2286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just">
              <a:lnSpc>
                <a:spcPct val="120000"/>
              </a:lnSpc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The study was designed to examine how faculty find, cite, and create grey literature across the disciplines of the University of Minnesota. The University of Minnesota is a large R1 institution with 18 colleges and 2300 faculty</a:t>
            </a:r>
          </a:p>
          <a:p>
            <a:pPr marL="0" indent="0" algn="just">
              <a:lnSpc>
                <a:spcPct val="120000"/>
              </a:lnSpc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algn="just">
              <a:lnSpc>
                <a:spcPct val="120000"/>
              </a:lnSpc>
              <a:buFontTx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Random sample of 57% of tenure and tenure track faculty (n = 1300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).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172 participated (response rate of 13.2%)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algn="just">
              <a:lnSpc>
                <a:spcPct val="120000"/>
              </a:lnSpc>
              <a:buFontTx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algn="just">
              <a:lnSpc>
                <a:spcPct val="120000"/>
              </a:lnSpc>
              <a:buFontTx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Distributed via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Qualtrics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Multiple choice and open ended survey questions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Disseminated via email with 1 reminder message</a:t>
            </a:r>
          </a:p>
          <a:p>
            <a:pPr algn="just">
              <a:lnSpc>
                <a:spcPct val="120000"/>
              </a:lnSpc>
              <a:buFontTx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algn="just">
              <a:lnSpc>
                <a:spcPct val="120000"/>
              </a:lnSpc>
              <a:buFontTx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 survey question asked respondents if they would agree to a follow-up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interview.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60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minute in person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interviews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conducted and recorded</a:t>
            </a:r>
          </a:p>
        </p:txBody>
      </p:sp>
      <p:sp>
        <p:nvSpPr>
          <p:cNvPr id="38" name="Text Box 247"/>
          <p:cNvSpPr txBox="1">
            <a:spLocks noChangeArrowheads="1"/>
          </p:cNvSpPr>
          <p:nvPr/>
        </p:nvSpPr>
        <p:spPr bwMode="auto">
          <a:xfrm>
            <a:off x="487951" y="11197567"/>
            <a:ext cx="7797801" cy="6762300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xtLst/>
        </p:spPr>
        <p:txBody>
          <a:bodyPr wrap="square" lIns="101600" tIns="50800" rIns="101600" bIns="101600">
            <a:spAutoFit/>
          </a:bodyPr>
          <a:lstStyle>
            <a:defPPr>
              <a:defRPr kern="1200" smtId="4294967295"/>
            </a:defPPr>
            <a:lvl1pPr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85800" indent="-227013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61277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6127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 smtClean="0">
              <a:effectLst/>
              <a:ea typeface="SimSun" pitchFamily="2" charset="-122"/>
            </a:endParaRPr>
          </a:p>
          <a:p>
            <a:pPr marL="458787" lvl="1" indent="0">
              <a:lnSpc>
                <a:spcPct val="120000"/>
              </a:lnSpc>
            </a:pPr>
            <a:endParaRPr lang="en-US" altLang="zh-CN" sz="1556" dirty="0">
              <a:effectLst/>
              <a:ea typeface="SimSun" pitchFamily="2" charset="-122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92369" y="2926542"/>
            <a:ext cx="7762632" cy="780850"/>
            <a:chOff x="1066799" y="5958162"/>
            <a:chExt cx="11007725" cy="720199"/>
          </a:xfrm>
        </p:grpSpPr>
        <p:sp>
          <p:nvSpPr>
            <p:cNvPr id="40" name="Text Box 248"/>
            <p:cNvSpPr txBox="1">
              <a:spLocks noChangeArrowheads="1"/>
            </p:cNvSpPr>
            <p:nvPr/>
          </p:nvSpPr>
          <p:spPr bwMode="auto">
            <a:xfrm>
              <a:off x="1066799" y="5958162"/>
              <a:ext cx="11007725" cy="72019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lumMod val="40000"/>
                    <a:lumOff val="6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43000">
                  <a:schemeClr val="accent2">
                    <a:lumMod val="60000"/>
                    <a:lumOff val="40000"/>
                  </a:schemeClr>
                </a:gs>
                <a:gs pos="67000">
                  <a:schemeClr val="accent2">
                    <a:lumMod val="75000"/>
                  </a:schemeClr>
                </a:gs>
                <a:gs pos="83000">
                  <a:schemeClr val="accent2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US" altLang="zh-CN" sz="2000" b="1"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  <p:sp>
          <p:nvSpPr>
            <p:cNvPr id="41" name="Text Box 248"/>
            <p:cNvSpPr txBox="1">
              <a:spLocks noChangeArrowheads="1"/>
            </p:cNvSpPr>
            <p:nvPr/>
          </p:nvSpPr>
          <p:spPr bwMode="auto">
            <a:xfrm>
              <a:off x="1157514" y="6046591"/>
              <a:ext cx="10805887" cy="559228"/>
            </a:xfrm>
            <a:prstGeom prst="rect">
              <a:avLst/>
            </a:prstGeom>
            <a:gradFill>
              <a:gsLst>
                <a:gs pos="56000">
                  <a:schemeClr val="accent2">
                    <a:lumMod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45" b="1" dirty="0" smtClean="0">
                  <a:solidFill>
                    <a:schemeClr val="bg1"/>
                  </a:solidFill>
                  <a:latin typeface="Lucida Sans" pitchFamily="34" charset="0"/>
                  <a:ea typeface="SimSun" pitchFamily="2" charset="-122"/>
                  <a:cs typeface="Lucida Sans" pitchFamily="34" charset="0"/>
                </a:rPr>
                <a:t>INTRODUCTION &amp; METHODS</a:t>
              </a:r>
              <a:endParaRPr lang="en-US" altLang="zh-CN" sz="1778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57200" y="10029720"/>
            <a:ext cx="7797801" cy="849325"/>
            <a:chOff x="1066799" y="5958162"/>
            <a:chExt cx="11007725" cy="720199"/>
          </a:xfrm>
        </p:grpSpPr>
        <p:sp>
          <p:nvSpPr>
            <p:cNvPr id="43" name="Text Box 248"/>
            <p:cNvSpPr txBox="1">
              <a:spLocks noChangeArrowheads="1"/>
            </p:cNvSpPr>
            <p:nvPr/>
          </p:nvSpPr>
          <p:spPr bwMode="auto">
            <a:xfrm>
              <a:off x="1066799" y="5958162"/>
              <a:ext cx="11007725" cy="72019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lumMod val="40000"/>
                    <a:lumOff val="6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43000">
                  <a:schemeClr val="accent2">
                    <a:lumMod val="60000"/>
                    <a:lumOff val="40000"/>
                  </a:schemeClr>
                </a:gs>
                <a:gs pos="67000">
                  <a:schemeClr val="accent2">
                    <a:lumMod val="75000"/>
                  </a:schemeClr>
                </a:gs>
                <a:gs pos="83000">
                  <a:schemeClr val="accent2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US" altLang="zh-CN" sz="2000" b="1"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  <p:sp>
          <p:nvSpPr>
            <p:cNvPr id="44" name="Text Box 248"/>
            <p:cNvSpPr txBox="1">
              <a:spLocks noChangeArrowheads="1"/>
            </p:cNvSpPr>
            <p:nvPr/>
          </p:nvSpPr>
          <p:spPr bwMode="auto">
            <a:xfrm>
              <a:off x="1157514" y="6046587"/>
              <a:ext cx="10617160" cy="397349"/>
            </a:xfrm>
            <a:prstGeom prst="rect">
              <a:avLst/>
            </a:prstGeom>
            <a:gradFill>
              <a:gsLst>
                <a:gs pos="56000">
                  <a:schemeClr val="accent2">
                    <a:lumMod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45" b="1" dirty="0" smtClean="0">
                  <a:solidFill>
                    <a:schemeClr val="bg1"/>
                  </a:solidFill>
                  <a:latin typeface="Lucida Sans" pitchFamily="34" charset="0"/>
                  <a:ea typeface="SimSun" pitchFamily="2" charset="-122"/>
                  <a:cs typeface="Lucida Sans" pitchFamily="34" charset="0"/>
                </a:rPr>
                <a:t>SURVEY RESULTS</a:t>
              </a:r>
              <a:endParaRPr lang="en-US" altLang="zh-CN" sz="1778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</p:grpSp>
      <p:sp>
        <p:nvSpPr>
          <p:cNvPr id="45" name="Text Box 244"/>
          <p:cNvSpPr txBox="1">
            <a:spLocks noChangeArrowheads="1"/>
          </p:cNvSpPr>
          <p:nvPr/>
        </p:nvSpPr>
        <p:spPr bwMode="auto">
          <a:xfrm>
            <a:off x="8896352" y="4017333"/>
            <a:ext cx="9639299" cy="13922273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600" tIns="50800" rIns="101600" bIns="101600">
            <a:spAutoFit/>
          </a:bodyPr>
          <a:lstStyle>
            <a:defPPr>
              <a:defRPr kern="1200" smtId="4294967295"/>
            </a:defPPr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858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</p:txBody>
      </p:sp>
      <p:sp>
        <p:nvSpPr>
          <p:cNvPr id="55" name="Text Box 246"/>
          <p:cNvSpPr txBox="1">
            <a:spLocks noChangeArrowheads="1"/>
          </p:cNvSpPr>
          <p:nvPr/>
        </p:nvSpPr>
        <p:spPr bwMode="auto">
          <a:xfrm>
            <a:off x="19160063" y="15991571"/>
            <a:ext cx="7881559" cy="1968296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xtLst/>
        </p:spPr>
        <p:txBody>
          <a:bodyPr wrap="square" lIns="101600" tIns="50800" rIns="101600" bIns="101600">
            <a:spAutoFit/>
          </a:bodyPr>
          <a:lstStyle>
            <a:defPPr>
              <a:defRPr kern="1200" smtId="4294967295"/>
            </a:defPPr>
            <a:lvl1pPr marL="457200" indent="-457200" defTabSz="21542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1542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1542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15423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15423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15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15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15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1542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120000"/>
              </a:lnSpc>
            </a:pPr>
            <a:r>
              <a:rPr lang="en-US" altLang="zh-CN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Marsolek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, W. R., Cooper, K., Farrell, S. L., &amp; Kelly, J. A. (2018). The types, frequencies, and findability of disciplinary grey literature within prominent subject databases and academic institutional repositories. </a:t>
            </a:r>
            <a:r>
              <a:rPr lang="en-US" altLang="zh-CN" sz="2000" i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Journal of Librarianship and Scholarly Communication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, 6(1). https://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doi.org/10.7710/2162-3309.2200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SimSun" pitchFamily="2" charset="-122"/>
            </a:endParaRPr>
          </a:p>
        </p:txBody>
      </p:sp>
      <p:sp>
        <p:nvSpPr>
          <p:cNvPr id="57" name="Text Box 263"/>
          <p:cNvSpPr txBox="1">
            <a:spLocks noChangeArrowheads="1"/>
          </p:cNvSpPr>
          <p:nvPr/>
        </p:nvSpPr>
        <p:spPr bwMode="auto">
          <a:xfrm>
            <a:off x="19277588" y="4073117"/>
            <a:ext cx="7761174" cy="5840830"/>
          </a:xfrm>
          <a:prstGeom prst="rect">
            <a:avLst/>
          </a:prstGeom>
          <a:solidFill>
            <a:schemeClr val="bg1"/>
          </a:solidFill>
          <a:ln w="57150" cmpd="thinThick">
            <a:noFill/>
            <a:miter lim="800000"/>
          </a:ln>
          <a:extLst/>
        </p:spPr>
        <p:txBody>
          <a:bodyPr wrap="square" lIns="101600" tIns="50800" rIns="101600" bIns="101600">
            <a:spAutoFit/>
          </a:bodyPr>
          <a:lstStyle>
            <a:defPPr>
              <a:defRPr kern="1200" smtId="4294967295"/>
            </a:defPPr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858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>
              <a:ea typeface="SimSun" pitchFamily="2" charset="-122"/>
            </a:endParaRPr>
          </a:p>
          <a:p>
            <a:pPr>
              <a:lnSpc>
                <a:spcPct val="125000"/>
              </a:lnSpc>
            </a:pPr>
            <a:endParaRPr lang="en-US" altLang="zh-CN" sz="1556" dirty="0" smtClean="0">
              <a:ea typeface="SimSun" pitchFamily="2" charset="-122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9213628" y="2926538"/>
            <a:ext cx="7761173" cy="780854"/>
            <a:chOff x="1066799" y="5958162"/>
            <a:chExt cx="11007725" cy="720199"/>
          </a:xfrm>
        </p:grpSpPr>
        <p:sp>
          <p:nvSpPr>
            <p:cNvPr id="60" name="Text Box 248"/>
            <p:cNvSpPr txBox="1">
              <a:spLocks noChangeArrowheads="1"/>
            </p:cNvSpPr>
            <p:nvPr/>
          </p:nvSpPr>
          <p:spPr bwMode="auto">
            <a:xfrm>
              <a:off x="1066799" y="5958162"/>
              <a:ext cx="11007725" cy="72019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lumMod val="40000"/>
                    <a:lumOff val="6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43000">
                  <a:schemeClr val="accent2">
                    <a:lumMod val="60000"/>
                    <a:lumOff val="40000"/>
                  </a:schemeClr>
                </a:gs>
                <a:gs pos="67000">
                  <a:schemeClr val="accent2">
                    <a:lumMod val="75000"/>
                  </a:schemeClr>
                </a:gs>
                <a:gs pos="83000">
                  <a:schemeClr val="accent2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US" altLang="zh-CN" sz="2000" b="1"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  <p:sp>
          <p:nvSpPr>
            <p:cNvPr id="61" name="Text Box 248"/>
            <p:cNvSpPr txBox="1">
              <a:spLocks noChangeArrowheads="1"/>
            </p:cNvSpPr>
            <p:nvPr/>
          </p:nvSpPr>
          <p:spPr bwMode="auto">
            <a:xfrm>
              <a:off x="1157514" y="6046587"/>
              <a:ext cx="10805886" cy="559225"/>
            </a:xfrm>
            <a:prstGeom prst="rect">
              <a:avLst/>
            </a:prstGeom>
            <a:gradFill>
              <a:gsLst>
                <a:gs pos="56000">
                  <a:schemeClr val="accent2">
                    <a:lumMod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45" b="1" dirty="0">
                  <a:solidFill>
                    <a:schemeClr val="bg1"/>
                  </a:solidFill>
                  <a:latin typeface="Lucida Sans" pitchFamily="34" charset="0"/>
                  <a:ea typeface="SimSun" pitchFamily="2" charset="-122"/>
                  <a:cs typeface="Lucida Sans" pitchFamily="34" charset="0"/>
                </a:rPr>
                <a:t>SURVEY RESULTS CONTINUED</a:t>
              </a:r>
              <a:endParaRPr lang="en-US" altLang="zh-CN" sz="1778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9133317" y="15149281"/>
            <a:ext cx="7907403" cy="532676"/>
            <a:chOff x="1066799" y="5958162"/>
            <a:chExt cx="11007725" cy="734979"/>
          </a:xfrm>
        </p:grpSpPr>
        <p:sp>
          <p:nvSpPr>
            <p:cNvPr id="63" name="Text Box 248"/>
            <p:cNvSpPr txBox="1">
              <a:spLocks noChangeArrowheads="1"/>
            </p:cNvSpPr>
            <p:nvPr/>
          </p:nvSpPr>
          <p:spPr bwMode="auto">
            <a:xfrm>
              <a:off x="1066799" y="5958162"/>
              <a:ext cx="11007725" cy="72019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lumMod val="40000"/>
                    <a:lumOff val="6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43000">
                  <a:schemeClr val="accent2">
                    <a:lumMod val="60000"/>
                    <a:lumOff val="40000"/>
                  </a:schemeClr>
                </a:gs>
                <a:gs pos="67000">
                  <a:schemeClr val="accent2">
                    <a:lumMod val="75000"/>
                  </a:schemeClr>
                </a:gs>
                <a:gs pos="83000">
                  <a:schemeClr val="accent2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US" altLang="zh-CN" sz="2000" b="1"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  <p:sp>
          <p:nvSpPr>
            <p:cNvPr id="64" name="Text Box 248"/>
            <p:cNvSpPr txBox="1">
              <a:spLocks noChangeArrowheads="1"/>
            </p:cNvSpPr>
            <p:nvPr/>
          </p:nvSpPr>
          <p:spPr bwMode="auto">
            <a:xfrm>
              <a:off x="1157514" y="6046587"/>
              <a:ext cx="10805886" cy="646554"/>
            </a:xfrm>
            <a:prstGeom prst="rect">
              <a:avLst/>
            </a:prstGeom>
            <a:gradFill>
              <a:gsLst>
                <a:gs pos="56000">
                  <a:schemeClr val="accent2">
                    <a:lumMod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45" b="1" dirty="0" smtClean="0">
                  <a:solidFill>
                    <a:schemeClr val="bg1"/>
                  </a:solidFill>
                  <a:latin typeface="Lucida Sans" pitchFamily="34" charset="0"/>
                  <a:ea typeface="SimSun" pitchFamily="2" charset="-122"/>
                  <a:cs typeface="Lucida Sans" pitchFamily="34" charset="0"/>
                </a:rPr>
                <a:t>PREVIOUS WORK</a:t>
              </a:r>
              <a:endParaRPr lang="en-US" altLang="zh-CN" sz="1778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88" t="1408" r="496" b="393"/>
          <a:stretch/>
        </p:blipFill>
        <p:spPr>
          <a:xfrm>
            <a:off x="574989" y="11926869"/>
            <a:ext cx="7467600" cy="5105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14" t="1207" r="669" b="1520"/>
          <a:stretch/>
        </p:blipFill>
        <p:spPr>
          <a:xfrm>
            <a:off x="19360413" y="4558173"/>
            <a:ext cx="7467601" cy="4876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827" t="1282" r="695" b="1334"/>
          <a:stretch/>
        </p:blipFill>
        <p:spPr>
          <a:xfrm>
            <a:off x="9095984" y="11353800"/>
            <a:ext cx="9192016" cy="5638800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19210212" y="10287000"/>
            <a:ext cx="7828550" cy="655441"/>
            <a:chOff x="1066799" y="5958162"/>
            <a:chExt cx="11007725" cy="720199"/>
          </a:xfrm>
        </p:grpSpPr>
        <p:sp>
          <p:nvSpPr>
            <p:cNvPr id="46" name="Text Box 248"/>
            <p:cNvSpPr txBox="1">
              <a:spLocks noChangeArrowheads="1"/>
            </p:cNvSpPr>
            <p:nvPr/>
          </p:nvSpPr>
          <p:spPr bwMode="auto">
            <a:xfrm>
              <a:off x="1066799" y="5958162"/>
              <a:ext cx="11007725" cy="72019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lumMod val="40000"/>
                    <a:lumOff val="6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43000">
                  <a:schemeClr val="accent2">
                    <a:lumMod val="60000"/>
                    <a:lumOff val="40000"/>
                  </a:schemeClr>
                </a:gs>
                <a:gs pos="67000">
                  <a:schemeClr val="accent2">
                    <a:lumMod val="75000"/>
                  </a:schemeClr>
                </a:gs>
                <a:gs pos="83000">
                  <a:schemeClr val="accent2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US" altLang="zh-CN" sz="2000" b="1"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  <p:sp>
          <p:nvSpPr>
            <p:cNvPr id="47" name="Text Box 248"/>
            <p:cNvSpPr txBox="1">
              <a:spLocks noChangeArrowheads="1"/>
            </p:cNvSpPr>
            <p:nvPr/>
          </p:nvSpPr>
          <p:spPr bwMode="auto">
            <a:xfrm>
              <a:off x="1086220" y="6048994"/>
              <a:ext cx="10805886" cy="514887"/>
            </a:xfrm>
            <a:prstGeom prst="rect">
              <a:avLst/>
            </a:prstGeom>
            <a:gradFill>
              <a:gsLst>
                <a:gs pos="56000">
                  <a:schemeClr val="accent2">
                    <a:lumMod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45" b="1" dirty="0" smtClean="0">
                  <a:solidFill>
                    <a:schemeClr val="bg1"/>
                  </a:solidFill>
                  <a:latin typeface="Lucida Sans" pitchFamily="34" charset="0"/>
                  <a:ea typeface="SimSun" pitchFamily="2" charset="-122"/>
                  <a:cs typeface="Lucida Sans" pitchFamily="34" charset="0"/>
                </a:rPr>
                <a:t>INTERVIEW RESULTS &amp; NEXT STEPS</a:t>
              </a:r>
              <a:endParaRPr lang="en-US" altLang="zh-CN" sz="1778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833" t="1015" r="890" b="497"/>
          <a:stretch/>
        </p:blipFill>
        <p:spPr>
          <a:xfrm>
            <a:off x="9144000" y="4419600"/>
            <a:ext cx="8991600" cy="5867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224024" y="11392570"/>
            <a:ext cx="7814738" cy="34470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effectLst/>
              </a:rPr>
              <a:t>14 interviews were completed with an average length of 48 minutes</a:t>
            </a:r>
          </a:p>
          <a:p>
            <a:pPr marL="614990" lvl="1" indent="-3429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effectLst/>
              </a:rPr>
              <a:t>Those interviewed feel they are leaders in their fields and need to share information faster than scholarly channels allow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effectLst/>
              </a:rPr>
              <a:t>Additional works considered grey literature by interviewees</a:t>
            </a:r>
          </a:p>
          <a:p>
            <a:pPr marL="61499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effectLst/>
              </a:rPr>
              <a:t>Plain language summaries produced for general public</a:t>
            </a:r>
          </a:p>
          <a:p>
            <a:pPr marL="61499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effectLst/>
              </a:rPr>
              <a:t>Documentation of </a:t>
            </a:r>
            <a:r>
              <a:rPr lang="en-US" sz="2000" dirty="0" smtClean="0">
                <a:effectLst/>
              </a:rPr>
              <a:t>how data is created/analyzed</a:t>
            </a:r>
          </a:p>
          <a:p>
            <a:pPr lvl="1"/>
            <a:endParaRPr lang="en-US" sz="1400" dirty="0" smtClean="0">
              <a:effectLst/>
            </a:endParaRP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Transcribe and analyze interviews</a:t>
            </a:r>
          </a:p>
          <a:p>
            <a:pPr>
              <a:lnSpc>
                <a:spcPct val="120000"/>
              </a:lnSpc>
              <a:buFont typeface="Arial" charset="0"/>
              <a:buChar char="•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Write and submit article for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</a:rPr>
              <a:t>publication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SimSun" pitchFamily="2" charset="-122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8872289" y="2962373"/>
            <a:ext cx="9663362" cy="745019"/>
            <a:chOff x="1066799" y="5958162"/>
            <a:chExt cx="11007725" cy="720199"/>
          </a:xfrm>
        </p:grpSpPr>
        <p:sp>
          <p:nvSpPr>
            <p:cNvPr id="58" name="Text Box 248"/>
            <p:cNvSpPr txBox="1">
              <a:spLocks noChangeArrowheads="1"/>
            </p:cNvSpPr>
            <p:nvPr/>
          </p:nvSpPr>
          <p:spPr bwMode="auto">
            <a:xfrm>
              <a:off x="1066799" y="5958162"/>
              <a:ext cx="11007725" cy="72019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lumMod val="40000"/>
                    <a:lumOff val="6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43000">
                  <a:schemeClr val="accent2">
                    <a:lumMod val="60000"/>
                    <a:lumOff val="40000"/>
                  </a:schemeClr>
                </a:gs>
                <a:gs pos="67000">
                  <a:schemeClr val="accent2">
                    <a:lumMod val="75000"/>
                  </a:schemeClr>
                </a:gs>
                <a:gs pos="83000">
                  <a:schemeClr val="accent2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US" altLang="zh-CN" sz="2000" b="1"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  <p:sp>
          <p:nvSpPr>
            <p:cNvPr id="65" name="Text Box 248"/>
            <p:cNvSpPr txBox="1">
              <a:spLocks noChangeArrowheads="1"/>
            </p:cNvSpPr>
            <p:nvPr/>
          </p:nvSpPr>
          <p:spPr bwMode="auto">
            <a:xfrm>
              <a:off x="1157514" y="6046587"/>
              <a:ext cx="10805886" cy="559225"/>
            </a:xfrm>
            <a:prstGeom prst="rect">
              <a:avLst/>
            </a:prstGeom>
            <a:gradFill>
              <a:gsLst>
                <a:gs pos="56000">
                  <a:schemeClr val="accent2">
                    <a:lumMod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19050">
              <a:noFill/>
              <a:miter lim="800000"/>
            </a:ln>
          </p:spPr>
          <p:txBody>
            <a:bodyPr wrap="square">
              <a:spAutoFit/>
            </a:bodyPr>
            <a:lstStyle>
              <a:defPPr>
                <a:defRPr kern="1200" smtId="4294967295"/>
              </a:defPPr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zh-CN" sz="2445" b="1" dirty="0">
                  <a:solidFill>
                    <a:schemeClr val="bg1"/>
                  </a:solidFill>
                  <a:latin typeface="Lucida Sans" pitchFamily="34" charset="0"/>
                  <a:ea typeface="SimSun" pitchFamily="2" charset="-122"/>
                  <a:cs typeface="Lucida Sans" pitchFamily="34" charset="0"/>
                </a:rPr>
                <a:t>SURVEY RESULTS CONTINUED</a:t>
              </a:r>
              <a:endParaRPr lang="en-US" altLang="zh-CN" sz="1778" b="1" dirty="0">
                <a:solidFill>
                  <a:schemeClr val="bg1"/>
                </a:solidFill>
                <a:latin typeface="Lucida Sans" pitchFamily="34" charset="0"/>
                <a:ea typeface="SimSun" pitchFamily="2" charset="-122"/>
                <a:cs typeface="Lucida Sans" pitchFamily="34" charset="0"/>
              </a:endParaRPr>
            </a:p>
          </p:txBody>
        </p:sp>
      </p:grp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5.10.08"/>
  <p:tag name="AS_TITLE" val="Aspose.Slides for .NET 4.0"/>
  <p:tag name="AS_VERSION" val="15.8.1.0"/>
</p:tagLst>
</file>

<file path=ppt/theme/theme1.xml><?xml version="1.0" encoding="utf-8"?>
<a:theme xmlns:a="http://schemas.openxmlformats.org/drawingml/2006/main" name="Default Design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Default Design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2073</TotalTime>
  <Words>275</Words>
  <Application>Microsoft Office PowerPoint</Application>
  <PresentationFormat>Custom</PresentationFormat>
  <Paragraphs>114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SimSun</vt:lpstr>
      <vt:lpstr>SimSun</vt:lpstr>
      <vt:lpstr>Arial</vt:lpstr>
      <vt:lpstr>Lucida Sans</vt:lpstr>
      <vt:lpstr>Times New Roman</vt:lpstr>
      <vt:lpstr>Default Design</vt:lpstr>
      <vt:lpstr>PowerPoint Presentation</vt:lpstr>
    </vt:vector>
  </TitlesOfParts>
  <Manager/>
  <Company>Graphicsland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a scientific poster</dc:title>
  <dc:subject>Free Poster Presentation Example</dc:subject>
  <dc:creator>Graphicsland/MakeSigns.com</dc:creator>
  <cp:keywords>scientific, research, template, custom, poster, presentation, symposium, printing, PowerPoint, create, design, example, sample, download</cp:keywords>
  <dc:description>This is a free template from MakeSigns.com to help you create the perfect scientific poster.</dc:description>
  <cp:lastModifiedBy>Kristen A Cooper</cp:lastModifiedBy>
  <cp:revision>111</cp:revision>
  <cp:lastPrinted>2018-11-30T21:28:13Z</cp:lastPrinted>
  <dcterms:modified xsi:type="dcterms:W3CDTF">2018-11-30T21:34:22Z</dcterms:modified>
  <cp:category>research posters template</cp:category>
</cp:coreProperties>
</file>