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3" r:id="rId2"/>
    <p:sldId id="304" r:id="rId3"/>
    <p:sldId id="308" r:id="rId4"/>
    <p:sldId id="306" r:id="rId5"/>
    <p:sldId id="307" r:id="rId6"/>
    <p:sldId id="305" r:id="rId7"/>
    <p:sldId id="309" r:id="rId8"/>
    <p:sldId id="310" r:id="rId9"/>
    <p:sldId id="311" r:id="rId10"/>
    <p:sldId id="312" r:id="rId11"/>
    <p:sldId id="313" r:id="rId12"/>
    <p:sldId id="256" r:id="rId13"/>
    <p:sldId id="257" r:id="rId14"/>
    <p:sldId id="258" r:id="rId15"/>
    <p:sldId id="259" r:id="rId16"/>
    <p:sldId id="260" r:id="rId17"/>
    <p:sldId id="261" r:id="rId18"/>
    <p:sldId id="264" r:id="rId19"/>
    <p:sldId id="266" r:id="rId20"/>
    <p:sldId id="267" r:id="rId21"/>
    <p:sldId id="268" r:id="rId22"/>
    <p:sldId id="269" r:id="rId23"/>
    <p:sldId id="270" r:id="rId24"/>
    <p:sldId id="271" r:id="rId25"/>
    <p:sldId id="314" r:id="rId26"/>
    <p:sldId id="315" r:id="rId27"/>
    <p:sldId id="272" r:id="rId28"/>
    <p:sldId id="273" r:id="rId29"/>
    <p:sldId id="274" r:id="rId30"/>
    <p:sldId id="316" r:id="rId31"/>
    <p:sldId id="317" r:id="rId32"/>
    <p:sldId id="275" r:id="rId33"/>
    <p:sldId id="276" r:id="rId34"/>
    <p:sldId id="277" r:id="rId35"/>
    <p:sldId id="278" r:id="rId36"/>
    <p:sldId id="279" r:id="rId37"/>
    <p:sldId id="280" r:id="rId38"/>
    <p:sldId id="281" r:id="rId39"/>
    <p:sldId id="282" r:id="rId40"/>
    <p:sldId id="284" r:id="rId41"/>
    <p:sldId id="288" r:id="rId42"/>
    <p:sldId id="285" r:id="rId43"/>
    <p:sldId id="289" r:id="rId44"/>
    <p:sldId id="286" r:id="rId45"/>
    <p:sldId id="290" r:id="rId46"/>
    <p:sldId id="287" r:id="rId47"/>
    <p:sldId id="291" r:id="rId48"/>
    <p:sldId id="292" r:id="rId49"/>
    <p:sldId id="293" r:id="rId50"/>
    <p:sldId id="294" r:id="rId51"/>
    <p:sldId id="295" r:id="rId52"/>
    <p:sldId id="296" r:id="rId53"/>
    <p:sldId id="297" r:id="rId54"/>
    <p:sldId id="298" r:id="rId55"/>
    <p:sldId id="299" r:id="rId56"/>
    <p:sldId id="300" r:id="rId57"/>
    <p:sldId id="301" r:id="rId58"/>
    <p:sldId id="302" r:id="rId59"/>
    <p:sldId id="318" r:id="rId60"/>
    <p:sldId id="283" r:id="rId61"/>
    <p:sldId id="265" r:id="rId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0" autoAdjust="0"/>
    <p:restoredTop sz="94637" autoAdjust="0"/>
  </p:normalViewPr>
  <p:slideViewPr>
    <p:cSldViewPr>
      <p:cViewPr varScale="1">
        <p:scale>
          <a:sx n="66" d="100"/>
          <a:sy n="66" d="100"/>
        </p:scale>
        <p:origin x="-43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3305550-C574-4C60-B0E7-E556D75D8446}" type="datetimeFigureOut">
              <a:rPr lang="en-US" smtClean="0"/>
              <a:pPr/>
              <a:t>5/24/2011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0777DE-E90B-4FE9-A22F-56469846BF0F}"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305550-C574-4C60-B0E7-E556D75D8446}" type="datetimeFigureOut">
              <a:rPr lang="en-US" smtClean="0"/>
              <a:pPr/>
              <a:t>5/24/2011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0777DE-E90B-4FE9-A22F-56469846BF0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305550-C574-4C60-B0E7-E556D75D8446}" type="datetimeFigureOut">
              <a:rPr lang="en-US" smtClean="0"/>
              <a:pPr/>
              <a:t>5/24/2011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0777DE-E90B-4FE9-A22F-56469846BF0F}"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305550-C574-4C60-B0E7-E556D75D8446}" type="datetimeFigureOut">
              <a:rPr lang="en-US" smtClean="0"/>
              <a:pPr/>
              <a:t>5/24/2011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0777DE-E90B-4FE9-A22F-56469846BF0F}"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3305550-C574-4C60-B0E7-E556D75D8446}" type="datetimeFigureOut">
              <a:rPr lang="en-US" smtClean="0"/>
              <a:pPr/>
              <a:t>5/24/2011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70777DE-E90B-4FE9-A22F-56469846BF0F}"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3305550-C574-4C60-B0E7-E556D75D8446}" type="datetimeFigureOut">
              <a:rPr lang="en-US" smtClean="0"/>
              <a:pPr/>
              <a:t>5/24/2011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0777DE-E90B-4FE9-A22F-56469846BF0F}"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3305550-C574-4C60-B0E7-E556D75D8446}" type="datetimeFigureOut">
              <a:rPr lang="en-US" smtClean="0"/>
              <a:pPr/>
              <a:t>5/24/2011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70777DE-E90B-4FE9-A22F-56469846BF0F}"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3305550-C574-4C60-B0E7-E556D75D8446}" type="datetimeFigureOut">
              <a:rPr lang="en-US" smtClean="0"/>
              <a:pPr/>
              <a:t>5/24/2011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70777DE-E90B-4FE9-A22F-56469846BF0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305550-C574-4C60-B0E7-E556D75D8446}" type="datetimeFigureOut">
              <a:rPr lang="en-US" smtClean="0"/>
              <a:pPr/>
              <a:t>5/24/2011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70777DE-E90B-4FE9-A22F-56469846BF0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305550-C574-4C60-B0E7-E556D75D8446}" type="datetimeFigureOut">
              <a:rPr lang="en-US" smtClean="0"/>
              <a:pPr/>
              <a:t>5/24/2011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0777DE-E90B-4FE9-A22F-56469846BF0F}"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305550-C574-4C60-B0E7-E556D75D8446}" type="datetimeFigureOut">
              <a:rPr lang="en-US" smtClean="0"/>
              <a:pPr/>
              <a:t>5/24/2011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70777DE-E90B-4FE9-A22F-56469846BF0F}"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305550-C574-4C60-B0E7-E556D75D8446}" type="datetimeFigureOut">
              <a:rPr lang="en-US" smtClean="0"/>
              <a:pPr/>
              <a:t>5/24/2011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0777DE-E90B-4FE9-A22F-56469846BF0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mmandregg@stthomas.edu"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mailto:mmandregg@stthomas.edu"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www.ae911truth.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wtc7.net/"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http://www.physics911.net/pdf/honegger.pdf" TargetMode="Externa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patriotsquestion911.com/pilots.html"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benthamscience.com/open/tocpj/articles/V002/7TOCPJ.pdf"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hyperlink" Target="http://en.wikipedia.org/wiki/Michael_Murphy_Andregg" TargetMode="External"/><Relationship Id="rId2" Type="http://schemas.openxmlformats.org/officeDocument/2006/relationships/hyperlink" Target="mailto:mmandregg@stthomas.edu"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mapsofwar.com/images/EMPIRE17.sw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981200"/>
          </a:xfrm>
        </p:spPr>
        <p:txBody>
          <a:bodyPr>
            <a:normAutofit fontScale="90000"/>
          </a:bodyPr>
          <a:lstStyle/>
          <a:p>
            <a:r>
              <a:rPr lang="en-US" b="1" dirty="0" smtClean="0"/>
              <a:t>The Decay Phase of Civilizations:</a:t>
            </a:r>
            <a:br>
              <a:rPr lang="en-US" b="1" dirty="0" smtClean="0"/>
            </a:br>
            <a:r>
              <a:rPr lang="en-US" b="1" dirty="0" smtClean="0"/>
              <a:t>some </a:t>
            </a:r>
            <a:r>
              <a:rPr lang="en-US" b="1" dirty="0" smtClean="0"/>
              <a:t>c</a:t>
            </a:r>
            <a:r>
              <a:rPr lang="en-US" b="1" dirty="0" smtClean="0"/>
              <a:t>omparisons </a:t>
            </a:r>
            <a:r>
              <a:rPr lang="en-US" b="1" dirty="0" smtClean="0"/>
              <a:t>between Rome </a:t>
            </a:r>
            <a:r>
              <a:rPr lang="en-US" b="1" u="sng" dirty="0" smtClean="0"/>
              <a:t>and the current situation</a:t>
            </a:r>
            <a:endParaRPr lang="en-US" b="1" u="sng" dirty="0"/>
          </a:p>
        </p:txBody>
      </p:sp>
      <p:sp>
        <p:nvSpPr>
          <p:cNvPr id="3" name="Content Placeholder 2"/>
          <p:cNvSpPr>
            <a:spLocks noGrp="1"/>
          </p:cNvSpPr>
          <p:nvPr>
            <p:ph idx="1"/>
          </p:nvPr>
        </p:nvSpPr>
        <p:spPr>
          <a:xfrm>
            <a:off x="457200" y="3200400"/>
            <a:ext cx="8229600" cy="2925763"/>
          </a:xfrm>
        </p:spPr>
        <p:txBody>
          <a:bodyPr/>
          <a:lstStyle/>
          <a:p>
            <a:pPr>
              <a:buNone/>
            </a:pPr>
            <a:endParaRPr lang="en-US" dirty="0" smtClean="0"/>
          </a:p>
          <a:p>
            <a:pPr>
              <a:buNone/>
            </a:pPr>
            <a:r>
              <a:rPr lang="en-US" sz="1600" dirty="0" smtClean="0">
                <a:latin typeface="Arial" pitchFamily="34" charset="0"/>
                <a:cs typeface="Arial" pitchFamily="34" charset="0"/>
              </a:rPr>
              <a:t>Presented on June 2, 2011 to the 50</a:t>
            </a:r>
            <a:r>
              <a:rPr lang="en-US" sz="1600" baseline="30000" dirty="0" smtClean="0">
                <a:latin typeface="Arial" pitchFamily="34" charset="0"/>
                <a:cs typeface="Arial" pitchFamily="34" charset="0"/>
              </a:rPr>
              <a:t>th</a:t>
            </a:r>
            <a:r>
              <a:rPr lang="en-US" sz="1600" dirty="0" smtClean="0">
                <a:latin typeface="Arial" pitchFamily="34" charset="0"/>
                <a:cs typeface="Arial" pitchFamily="34" charset="0"/>
              </a:rPr>
              <a:t> anniversary meeting of the International Society for the Comparative Study of Civilizations (ISCSC) at Tulane University in New Orleans</a:t>
            </a:r>
          </a:p>
          <a:p>
            <a:pPr>
              <a:buNone/>
            </a:pPr>
            <a:endParaRPr lang="en-US" sz="1600" dirty="0" smtClean="0">
              <a:latin typeface="Arial" pitchFamily="34" charset="0"/>
              <a:cs typeface="Arial" pitchFamily="34" charset="0"/>
            </a:endParaRPr>
          </a:p>
          <a:p>
            <a:pPr algn="ctr">
              <a:buNone/>
            </a:pPr>
            <a:r>
              <a:rPr lang="en-US" sz="1600" dirty="0" smtClean="0">
                <a:latin typeface="Arial" pitchFamily="34" charset="0"/>
                <a:cs typeface="Arial" pitchFamily="34" charset="0"/>
              </a:rPr>
              <a:t>  by Michael Andregg, University of St. Thomas in St. Paul, Minnesota, USA </a:t>
            </a:r>
          </a:p>
          <a:p>
            <a:pPr algn="ctr">
              <a:buNone/>
            </a:pPr>
            <a:endParaRPr lang="en-US" sz="1600" dirty="0" smtClean="0">
              <a:latin typeface="Arial" pitchFamily="34" charset="0"/>
              <a:cs typeface="Arial" pitchFamily="34" charset="0"/>
              <a:hlinkClick r:id="rId2"/>
            </a:endParaRPr>
          </a:p>
          <a:p>
            <a:pPr algn="ctr">
              <a:buNone/>
            </a:pPr>
            <a:r>
              <a:rPr lang="en-US" sz="1600" dirty="0" smtClean="0">
                <a:latin typeface="Arial" pitchFamily="34" charset="0"/>
                <a:cs typeface="Arial" pitchFamily="34" charset="0"/>
                <a:hlinkClick r:id="rId2"/>
              </a:rPr>
              <a:t>mmandregg@stthomas.edu</a:t>
            </a:r>
            <a:r>
              <a:rPr lang="en-US" sz="1600" dirty="0" smtClean="0">
                <a:latin typeface="Arial" pitchFamily="34" charset="0"/>
                <a:cs typeface="Arial" pitchFamily="34" charset="0"/>
              </a:rPr>
              <a:t> </a:t>
            </a:r>
            <a:endParaRPr lang="en-US" sz="1600" dirty="0">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382000" cy="1143000"/>
          </a:xfrm>
        </p:spPr>
        <p:txBody>
          <a:bodyPr>
            <a:normAutofit/>
          </a:bodyPr>
          <a:lstStyle/>
          <a:p>
            <a:r>
              <a:rPr lang="en-US" b="1" u="sng" dirty="0" smtClean="0"/>
              <a:t>Here are </a:t>
            </a:r>
            <a:r>
              <a:rPr lang="en-US" b="1" u="sng" dirty="0" smtClean="0"/>
              <a:t>12 </a:t>
            </a:r>
            <a:r>
              <a:rPr lang="en-US" b="1" u="sng" dirty="0" smtClean="0"/>
              <a:t>possible signs of deca</a:t>
            </a:r>
            <a:r>
              <a:rPr lang="en-US" b="1" dirty="0" smtClean="0"/>
              <a:t>y</a:t>
            </a:r>
            <a:endParaRPr lang="en-US" dirty="0"/>
          </a:p>
        </p:txBody>
      </p:sp>
      <p:sp>
        <p:nvSpPr>
          <p:cNvPr id="3" name="Content Placeholder 2"/>
          <p:cNvSpPr>
            <a:spLocks noGrp="1"/>
          </p:cNvSpPr>
          <p:nvPr>
            <p:ph idx="1"/>
          </p:nvPr>
        </p:nvSpPr>
        <p:spPr>
          <a:xfrm>
            <a:off x="457200" y="2438400"/>
            <a:ext cx="8229600" cy="3687763"/>
          </a:xfrm>
        </p:spPr>
        <p:txBody>
          <a:bodyPr>
            <a:normAutofit/>
          </a:bodyPr>
          <a:lstStyle/>
          <a:p>
            <a:pPr marL="514350" indent="-514350">
              <a:buAutoNum type="arabicPeriod" startAt="10"/>
            </a:pPr>
            <a:r>
              <a:rPr lang="en-US" dirty="0" smtClean="0"/>
              <a:t>    More </a:t>
            </a:r>
            <a:r>
              <a:rPr lang="en-US" dirty="0" smtClean="0"/>
              <a:t>generalized but widespread anxiety 	within the civilization</a:t>
            </a:r>
            <a:r>
              <a:rPr lang="en-US" dirty="0" smtClean="0"/>
              <a:t>.</a:t>
            </a:r>
            <a:endParaRPr lang="en-US" sz="1200" dirty="0" smtClean="0"/>
          </a:p>
          <a:p>
            <a:pPr marL="514350" indent="-514350">
              <a:spcBef>
                <a:spcPts val="4200"/>
              </a:spcBef>
              <a:buAutoNum type="arabicPeriod" startAt="10"/>
            </a:pPr>
            <a:r>
              <a:rPr lang="en-US" dirty="0" smtClean="0"/>
              <a:t> </a:t>
            </a:r>
            <a:r>
              <a:rPr lang="en-US" dirty="0" smtClean="0"/>
              <a:t>   Rising income inequalities.</a:t>
            </a:r>
          </a:p>
          <a:p>
            <a:pPr marL="365760" indent="-514350">
              <a:spcBef>
                <a:spcPts val="4800"/>
              </a:spcBef>
              <a:buAutoNum type="arabicPeriod" startAt="10"/>
            </a:pPr>
            <a:r>
              <a:rPr lang="en-US" dirty="0" smtClean="0"/>
              <a:t> </a:t>
            </a:r>
            <a:r>
              <a:rPr lang="en-US" dirty="0" smtClean="0"/>
              <a:t>   Refusal to pay taxes or fight for the society.</a:t>
            </a:r>
          </a:p>
          <a:p>
            <a:pPr marL="514350" indent="-514350">
              <a:buAutoNum type="arabicPeriod" startAt="10"/>
            </a:pPr>
            <a:endParaRPr lang="en-US" dirty="0" smtClean="0"/>
          </a:p>
          <a:p>
            <a:endParaRPr lang="en-US" sz="1200"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219200"/>
          </a:xfrm>
        </p:spPr>
        <p:txBody>
          <a:bodyPr/>
          <a:lstStyle/>
          <a:p>
            <a:r>
              <a:rPr lang="en-US" b="1" u="sng" dirty="0" smtClean="0"/>
              <a:t>So what does this mean for us?</a:t>
            </a:r>
            <a:endParaRPr lang="en-US" b="1" u="sng" dirty="0"/>
          </a:p>
        </p:txBody>
      </p:sp>
      <p:sp>
        <p:nvSpPr>
          <p:cNvPr id="3" name="Content Placeholder 2"/>
          <p:cNvSpPr>
            <a:spLocks noGrp="1"/>
          </p:cNvSpPr>
          <p:nvPr>
            <p:ph idx="1"/>
          </p:nvPr>
        </p:nvSpPr>
        <p:spPr>
          <a:xfrm>
            <a:off x="457200" y="2362200"/>
            <a:ext cx="8229600" cy="3763963"/>
          </a:xfrm>
        </p:spPr>
        <p:txBody>
          <a:bodyPr>
            <a:normAutofit/>
          </a:bodyPr>
          <a:lstStyle/>
          <a:p>
            <a:r>
              <a:rPr lang="en-US" dirty="0" smtClean="0"/>
              <a:t>All the more reason to test the question:  Is there really a common ‘decay phase’ in </a:t>
            </a:r>
            <a:r>
              <a:rPr lang="en-US" dirty="0" err="1" smtClean="0"/>
              <a:t>civilizational</a:t>
            </a:r>
            <a:r>
              <a:rPr lang="en-US" dirty="0" smtClean="0"/>
              <a:t> processes?</a:t>
            </a:r>
          </a:p>
          <a:p>
            <a:endParaRPr lang="en-US" sz="1600" dirty="0" smtClean="0"/>
          </a:p>
          <a:p>
            <a:r>
              <a:rPr lang="en-US" dirty="0" smtClean="0"/>
              <a:t>And if so, </a:t>
            </a:r>
            <a:r>
              <a:rPr lang="en-US" u="sng" dirty="0" smtClean="0"/>
              <a:t>what can we do about that</a:t>
            </a:r>
            <a:r>
              <a:rPr lang="en-US" dirty="0" smtClean="0"/>
              <a:t> as our common, </a:t>
            </a:r>
            <a:r>
              <a:rPr lang="en-US" b="1" dirty="0" smtClean="0"/>
              <a:t>global civilization </a:t>
            </a:r>
            <a:r>
              <a:rPr lang="en-US" dirty="0" smtClean="0"/>
              <a:t>faces problems that are truly novel, in scale if not in quality?</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0"/>
            <a:ext cx="7772400" cy="1984375"/>
          </a:xfrm>
        </p:spPr>
        <p:txBody>
          <a:bodyPr/>
          <a:lstStyle/>
          <a:p>
            <a:r>
              <a:rPr lang="en-US" b="1" dirty="0" smtClean="0"/>
              <a:t>The Moral Crisis in U.S. </a:t>
            </a:r>
            <a:br>
              <a:rPr lang="en-US" b="1" dirty="0" smtClean="0"/>
            </a:br>
            <a:r>
              <a:rPr lang="en-US" b="1" dirty="0" smtClean="0"/>
              <a:t>National Security Today</a:t>
            </a:r>
            <a:endParaRPr lang="en-US" b="1" dirty="0"/>
          </a:p>
        </p:txBody>
      </p:sp>
      <p:sp>
        <p:nvSpPr>
          <p:cNvPr id="3" name="Subtitle 2"/>
          <p:cNvSpPr>
            <a:spLocks noGrp="1"/>
          </p:cNvSpPr>
          <p:nvPr>
            <p:ph type="subTitle" idx="1"/>
          </p:nvPr>
        </p:nvSpPr>
        <p:spPr>
          <a:xfrm>
            <a:off x="1371600" y="3505200"/>
            <a:ext cx="6400800" cy="2743200"/>
          </a:xfrm>
        </p:spPr>
        <p:txBody>
          <a:bodyPr>
            <a:noAutofit/>
          </a:bodyPr>
          <a:lstStyle/>
          <a:p>
            <a:r>
              <a:rPr lang="en-US" sz="1600" dirty="0" smtClean="0">
                <a:solidFill>
                  <a:schemeClr val="tx1"/>
                </a:solidFill>
                <a:latin typeface="Times New Roman" pitchFamily="18" charset="0"/>
                <a:cs typeface="Times New Roman" pitchFamily="18" charset="0"/>
              </a:rPr>
              <a:t>Michael Andregg</a:t>
            </a:r>
          </a:p>
          <a:p>
            <a:endParaRPr lang="en-US" sz="1600" dirty="0">
              <a:solidFill>
                <a:schemeClr val="tx1"/>
              </a:solidFill>
              <a:latin typeface="Times New Roman" pitchFamily="18" charset="0"/>
              <a:cs typeface="Times New Roman" pitchFamily="18" charset="0"/>
            </a:endParaRPr>
          </a:p>
          <a:p>
            <a:r>
              <a:rPr lang="en-US" sz="1600" dirty="0" smtClean="0">
                <a:solidFill>
                  <a:schemeClr val="tx1"/>
                </a:solidFill>
                <a:latin typeface="Times New Roman" pitchFamily="18" charset="0"/>
                <a:cs typeface="Times New Roman" pitchFamily="18" charset="0"/>
              </a:rPr>
              <a:t>Justice and Peace Studies Program</a:t>
            </a:r>
          </a:p>
          <a:p>
            <a:endParaRPr lang="en-US" sz="1600" dirty="0">
              <a:solidFill>
                <a:schemeClr val="tx1"/>
              </a:solidFill>
              <a:latin typeface="Times New Roman" pitchFamily="18" charset="0"/>
              <a:cs typeface="Times New Roman" pitchFamily="18" charset="0"/>
            </a:endParaRPr>
          </a:p>
          <a:p>
            <a:r>
              <a:rPr lang="en-US" sz="1600" dirty="0" smtClean="0">
                <a:solidFill>
                  <a:schemeClr val="tx1"/>
                </a:solidFill>
                <a:latin typeface="Times New Roman" pitchFamily="18" charset="0"/>
                <a:cs typeface="Times New Roman" pitchFamily="18" charset="0"/>
              </a:rPr>
              <a:t>University of St. Thomas in St. Paul, MN, USA</a:t>
            </a:r>
          </a:p>
          <a:p>
            <a:endParaRPr lang="en-US" sz="1600" dirty="0">
              <a:latin typeface="Times New Roman" pitchFamily="18" charset="0"/>
              <a:cs typeface="Times New Roman" pitchFamily="18" charset="0"/>
            </a:endParaRPr>
          </a:p>
          <a:p>
            <a:r>
              <a:rPr lang="en-US" sz="1600" dirty="0" smtClean="0">
                <a:latin typeface="Times New Roman" pitchFamily="18" charset="0"/>
                <a:cs typeface="Times New Roman" pitchFamily="18" charset="0"/>
                <a:hlinkClick r:id="rId2"/>
              </a:rPr>
              <a:t>mmandregg@stthomas.edu</a:t>
            </a:r>
            <a:r>
              <a:rPr lang="en-US" sz="1600" dirty="0" smtClean="0">
                <a:latin typeface="Times New Roman" pitchFamily="18" charset="0"/>
                <a:cs typeface="Times New Roman" pitchFamily="18" charset="0"/>
              </a:rPr>
              <a:t> </a:t>
            </a:r>
          </a:p>
          <a:p>
            <a:endParaRPr lang="en-US" sz="1600" dirty="0" smtClean="0">
              <a:latin typeface="Times New Roman" pitchFamily="18" charset="0"/>
              <a:cs typeface="Times New Roman" pitchFamily="18" charset="0"/>
            </a:endParaRPr>
          </a:p>
          <a:p>
            <a:r>
              <a:rPr lang="en-US" sz="1600" dirty="0" smtClean="0">
                <a:solidFill>
                  <a:schemeClr val="tx1"/>
                </a:solidFill>
                <a:latin typeface="Times New Roman" pitchFamily="18" charset="0"/>
                <a:cs typeface="Times New Roman" pitchFamily="18" charset="0"/>
              </a:rPr>
              <a:t>(produced for the Iowa peace caucus in Spirit Lake, IA, June 18, 2011)</a:t>
            </a:r>
            <a:endParaRPr lang="en-US" sz="1600" dirty="0">
              <a:solidFill>
                <a:schemeClr val="tx1"/>
              </a:solidFill>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Dimensions of the Moral Crisis:</a:t>
            </a:r>
            <a:endParaRPr lang="en-US" b="1" dirty="0"/>
          </a:p>
        </p:txBody>
      </p:sp>
      <p:sp>
        <p:nvSpPr>
          <p:cNvPr id="3" name="Content Placeholder 2"/>
          <p:cNvSpPr>
            <a:spLocks noGrp="1"/>
          </p:cNvSpPr>
          <p:nvPr>
            <p:ph idx="1"/>
          </p:nvPr>
        </p:nvSpPr>
        <p:spPr>
          <a:xfrm>
            <a:off x="457200" y="1905000"/>
            <a:ext cx="8229600" cy="4419600"/>
          </a:xfrm>
        </p:spPr>
        <p:txBody>
          <a:bodyPr/>
          <a:lstStyle/>
          <a:p>
            <a:pPr>
              <a:buNone/>
            </a:pPr>
            <a:r>
              <a:rPr lang="en-US" dirty="0" smtClean="0"/>
              <a:t>1.  </a:t>
            </a:r>
            <a:r>
              <a:rPr lang="en-US" b="1" dirty="0" smtClean="0"/>
              <a:t>We have murdered hundreds of thousands   </a:t>
            </a:r>
          </a:p>
          <a:p>
            <a:pPr>
              <a:spcBef>
                <a:spcPts val="0"/>
              </a:spcBef>
              <a:buNone/>
            </a:pPr>
            <a:r>
              <a:rPr lang="en-US" dirty="0"/>
              <a:t> </a:t>
            </a:r>
            <a:r>
              <a:rPr lang="en-US" dirty="0" smtClean="0"/>
              <a:t>            </a:t>
            </a:r>
            <a:r>
              <a:rPr lang="en-US" b="1" dirty="0" smtClean="0"/>
              <a:t>of </a:t>
            </a:r>
            <a:r>
              <a:rPr lang="en-US" b="1" u="sng" dirty="0" smtClean="0"/>
              <a:t>innocent</a:t>
            </a:r>
            <a:r>
              <a:rPr lang="en-US" b="1" dirty="0" smtClean="0"/>
              <a:t> people around the world.</a:t>
            </a:r>
          </a:p>
          <a:p>
            <a:pPr>
              <a:spcBef>
                <a:spcPts val="1200"/>
              </a:spcBef>
              <a:buNone/>
            </a:pPr>
            <a:r>
              <a:rPr lang="en-US" dirty="0" smtClean="0"/>
              <a:t>2.  </a:t>
            </a:r>
            <a:r>
              <a:rPr lang="en-US" b="1" dirty="0" smtClean="0"/>
              <a:t>Torture became official US policy.</a:t>
            </a:r>
          </a:p>
          <a:p>
            <a:pPr>
              <a:spcBef>
                <a:spcPts val="1200"/>
              </a:spcBef>
              <a:buNone/>
            </a:pPr>
            <a:r>
              <a:rPr lang="en-US" dirty="0" smtClean="0"/>
              <a:t>3.  </a:t>
            </a:r>
            <a:r>
              <a:rPr lang="en-US" b="1" dirty="0" smtClean="0"/>
              <a:t>U.S. Civil liberties have been assaulted.</a:t>
            </a:r>
          </a:p>
          <a:p>
            <a:pPr>
              <a:spcBef>
                <a:spcPts val="1200"/>
              </a:spcBef>
              <a:buNone/>
            </a:pPr>
            <a:r>
              <a:rPr lang="en-US" dirty="0" smtClean="0"/>
              <a:t>4.  </a:t>
            </a:r>
            <a:r>
              <a:rPr lang="en-US" b="1" dirty="0" smtClean="0"/>
              <a:t>A huge bureaucracy was created that NEEDS  </a:t>
            </a:r>
          </a:p>
          <a:p>
            <a:pPr>
              <a:spcBef>
                <a:spcPts val="0"/>
              </a:spcBef>
              <a:buNone/>
            </a:pPr>
            <a:r>
              <a:rPr lang="en-US" b="1" dirty="0"/>
              <a:t> </a:t>
            </a:r>
            <a:r>
              <a:rPr lang="en-US" b="1" dirty="0" smtClean="0"/>
              <a:t>            enemies (e.g. 854,000 terrorism scp’s).</a:t>
            </a:r>
          </a:p>
          <a:p>
            <a:pPr>
              <a:spcBef>
                <a:spcPts val="1200"/>
              </a:spcBef>
              <a:buNone/>
            </a:pPr>
            <a:r>
              <a:rPr lang="en-US" dirty="0" smtClean="0"/>
              <a:t>5.  </a:t>
            </a:r>
            <a:r>
              <a:rPr lang="en-US" b="1" dirty="0" smtClean="0"/>
              <a:t>9/11 was not as it has been described to be.</a:t>
            </a:r>
            <a:endParaRPr lang="en-US" b="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Practical Consequences:</a:t>
            </a:r>
            <a:endParaRPr lang="en-US" b="1" dirty="0"/>
          </a:p>
        </p:txBody>
      </p:sp>
      <p:sp>
        <p:nvSpPr>
          <p:cNvPr id="3" name="Content Placeholder 2"/>
          <p:cNvSpPr>
            <a:spLocks noGrp="1"/>
          </p:cNvSpPr>
          <p:nvPr>
            <p:ph idx="1"/>
          </p:nvPr>
        </p:nvSpPr>
        <p:spPr>
          <a:xfrm>
            <a:off x="457200" y="1447800"/>
            <a:ext cx="8458200" cy="5181600"/>
          </a:xfrm>
        </p:spPr>
        <p:txBody>
          <a:bodyPr>
            <a:normAutofit/>
          </a:bodyPr>
          <a:lstStyle/>
          <a:p>
            <a:pPr marL="514350" indent="-514350">
              <a:buAutoNum type="arabicPeriod"/>
            </a:pPr>
            <a:r>
              <a:rPr lang="en-US" dirty="0" smtClean="0"/>
              <a:t>Our allies are abandoning us because we have lost the moral high ground.  Left it really.</a:t>
            </a:r>
          </a:p>
          <a:p>
            <a:pPr marL="514350" indent="-514350">
              <a:buAutoNum type="arabicPeriod"/>
            </a:pPr>
            <a:r>
              <a:rPr lang="en-US" dirty="0" smtClean="0"/>
              <a:t>Our enemies are multiplying.</a:t>
            </a:r>
          </a:p>
          <a:p>
            <a:pPr marL="514350" indent="-514350">
              <a:buAutoNum type="arabicPeriod"/>
            </a:pPr>
            <a:r>
              <a:rPr lang="en-US" dirty="0" smtClean="0"/>
              <a:t>We have squandered about $3 trillion doing it and are on course to bankrupt our children.</a:t>
            </a:r>
          </a:p>
          <a:p>
            <a:pPr marL="514350" indent="-514350">
              <a:buAutoNum type="arabicPeriod"/>
            </a:pPr>
            <a:r>
              <a:rPr lang="en-US" dirty="0" smtClean="0"/>
              <a:t>The greatest army ever built is being shot up moving back and forth through other people’s civil wars &amp; our aircraft are burning out their engines due to 20 years of continuous warfare.</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Meanwhile …</a:t>
            </a:r>
            <a:endParaRPr lang="en-US" b="1" dirty="0"/>
          </a:p>
        </p:txBody>
      </p:sp>
      <p:sp>
        <p:nvSpPr>
          <p:cNvPr id="3" name="Content Placeholder 2"/>
          <p:cNvSpPr>
            <a:spLocks noGrp="1"/>
          </p:cNvSpPr>
          <p:nvPr>
            <p:ph idx="1"/>
          </p:nvPr>
        </p:nvSpPr>
        <p:spPr>
          <a:xfrm>
            <a:off x="457200" y="1600200"/>
            <a:ext cx="8229600" cy="4800600"/>
          </a:xfrm>
        </p:spPr>
        <p:txBody>
          <a:bodyPr>
            <a:normAutofit/>
          </a:bodyPr>
          <a:lstStyle/>
          <a:p>
            <a:r>
              <a:rPr lang="en-US" dirty="0" smtClean="0"/>
              <a:t>It is an objective, verifiable fact that American citizens today are more likely to be stung to death by bees than killed by a terrorist here.  Or to be struck down by lighting or a tornado.</a:t>
            </a:r>
          </a:p>
          <a:p>
            <a:endParaRPr lang="en-US" sz="1600" dirty="0"/>
          </a:p>
          <a:p>
            <a:r>
              <a:rPr lang="en-US" dirty="0" smtClean="0"/>
              <a:t>In fact, we are far more likely to kill ourselves with our own toasters, cars or handguns, and far more likely to eat ourselves to death than to be killed by actual terrorists in America.</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219200"/>
          </a:xfrm>
        </p:spPr>
        <p:txBody>
          <a:bodyPr/>
          <a:lstStyle/>
          <a:p>
            <a:r>
              <a:rPr lang="en-US" b="1" dirty="0" smtClean="0"/>
              <a:t>But …</a:t>
            </a:r>
            <a:endParaRPr lang="en-US" b="1" dirty="0"/>
          </a:p>
        </p:txBody>
      </p:sp>
      <p:sp>
        <p:nvSpPr>
          <p:cNvPr id="3" name="Content Placeholder 2"/>
          <p:cNvSpPr>
            <a:spLocks noGrp="1"/>
          </p:cNvSpPr>
          <p:nvPr>
            <p:ph idx="1"/>
          </p:nvPr>
        </p:nvSpPr>
        <p:spPr>
          <a:xfrm>
            <a:off x="457200" y="2209800"/>
            <a:ext cx="8229600" cy="3916363"/>
          </a:xfrm>
        </p:spPr>
        <p:txBody>
          <a:bodyPr/>
          <a:lstStyle/>
          <a:p>
            <a:r>
              <a:rPr lang="en-US" b="1" dirty="0" smtClean="0"/>
              <a:t>We are </a:t>
            </a:r>
            <a:r>
              <a:rPr lang="en-US" b="1" u="sng" dirty="0" smtClean="0"/>
              <a:t>TERRIFIED</a:t>
            </a:r>
            <a:r>
              <a:rPr lang="en-US" b="1" dirty="0" smtClean="0"/>
              <a:t> by terrorists, or at least by</a:t>
            </a:r>
          </a:p>
          <a:p>
            <a:endParaRPr lang="en-US" dirty="0"/>
          </a:p>
          <a:p>
            <a:r>
              <a:rPr lang="en-US" b="1" dirty="0" smtClean="0"/>
              <a:t>A significant </a:t>
            </a:r>
            <a:r>
              <a:rPr lang="en-US" b="1" u="sng" dirty="0" smtClean="0"/>
              <a:t>industry</a:t>
            </a:r>
            <a:r>
              <a:rPr lang="en-US" b="1" dirty="0" smtClean="0"/>
              <a:t> that has arisen whose business is keeping Americans terrified by things that are less dangerous in objective, measureable terms than the bees, tornadoes and toasters.</a:t>
            </a:r>
            <a:endParaRPr lang="en-US"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Those Innocent People We </a:t>
            </a:r>
            <a:r>
              <a:rPr lang="en-US" b="1" u="sng" dirty="0" smtClean="0"/>
              <a:t>Murdered</a:t>
            </a:r>
            <a:r>
              <a:rPr lang="en-US" b="1" dirty="0" smtClean="0"/>
              <a:t>:</a:t>
            </a:r>
            <a:endParaRPr lang="en-US" b="1" dirty="0"/>
          </a:p>
        </p:txBody>
      </p:sp>
      <p:sp>
        <p:nvSpPr>
          <p:cNvPr id="3" name="Content Placeholder 2"/>
          <p:cNvSpPr>
            <a:spLocks noGrp="1"/>
          </p:cNvSpPr>
          <p:nvPr>
            <p:ph idx="1"/>
          </p:nvPr>
        </p:nvSpPr>
        <p:spPr>
          <a:xfrm>
            <a:off x="381000" y="1752600"/>
            <a:ext cx="8458200" cy="4724400"/>
          </a:xfrm>
        </p:spPr>
        <p:txBody>
          <a:bodyPr>
            <a:normAutofit lnSpcReduction="10000"/>
          </a:bodyPr>
          <a:lstStyle/>
          <a:p>
            <a:pPr>
              <a:buNone/>
            </a:pPr>
            <a:r>
              <a:rPr lang="en-US" dirty="0" smtClean="0"/>
              <a:t>    The War against Iraq was sold by dramatically fraudulent information &amp; objections within the </a:t>
            </a:r>
            <a:r>
              <a:rPr lang="en-US" u="sng" dirty="0" smtClean="0"/>
              <a:t>U.S.</a:t>
            </a:r>
            <a:r>
              <a:rPr lang="en-US" dirty="0" smtClean="0"/>
              <a:t> </a:t>
            </a:r>
            <a:r>
              <a:rPr lang="en-US" u="sng" dirty="0" smtClean="0"/>
              <a:t>intelligence</a:t>
            </a:r>
            <a:r>
              <a:rPr lang="en-US" dirty="0" smtClean="0"/>
              <a:t> </a:t>
            </a:r>
            <a:r>
              <a:rPr lang="en-US" u="sng" dirty="0" smtClean="0"/>
              <a:t>community</a:t>
            </a:r>
            <a:r>
              <a:rPr lang="en-US" dirty="0" smtClean="0"/>
              <a:t> were </a:t>
            </a:r>
            <a:r>
              <a:rPr lang="en-US" b="1" dirty="0" smtClean="0"/>
              <a:t>suppressed</a:t>
            </a:r>
            <a:r>
              <a:rPr lang="en-US" dirty="0" smtClean="0"/>
              <a:t>.  </a:t>
            </a:r>
          </a:p>
          <a:p>
            <a:pPr>
              <a:buNone/>
            </a:pPr>
            <a:endParaRPr lang="en-US" sz="1800" dirty="0" smtClean="0"/>
          </a:p>
          <a:p>
            <a:pPr marL="514350" indent="-514350">
              <a:buAutoNum type="arabicPeriod"/>
            </a:pPr>
            <a:r>
              <a:rPr lang="en-US" b="1" dirty="0" smtClean="0"/>
              <a:t>There were </a:t>
            </a:r>
            <a:r>
              <a:rPr lang="en-US" b="1" u="sng" dirty="0" smtClean="0"/>
              <a:t>NO</a:t>
            </a:r>
            <a:r>
              <a:rPr lang="en-US" b="1" dirty="0" smtClean="0"/>
              <a:t> weapons of mass destruction in Iraq.</a:t>
            </a:r>
          </a:p>
          <a:p>
            <a:pPr marL="514350" indent="-514350">
              <a:buAutoNum type="arabicPeriod"/>
            </a:pPr>
            <a:endParaRPr lang="en-US" sz="1600" dirty="0" smtClean="0"/>
          </a:p>
          <a:p>
            <a:pPr marL="514350" indent="-514350">
              <a:buAutoNum type="arabicPeriod"/>
            </a:pPr>
            <a:r>
              <a:rPr lang="en-US" b="1" dirty="0" smtClean="0"/>
              <a:t>Iraq had </a:t>
            </a:r>
            <a:r>
              <a:rPr lang="en-US" b="1" u="sng" dirty="0" smtClean="0"/>
              <a:t>nothing</a:t>
            </a:r>
            <a:r>
              <a:rPr lang="en-US" b="1" dirty="0" smtClean="0"/>
              <a:t> to do with 9/11 or Al Qaeda</a:t>
            </a:r>
            <a:r>
              <a:rPr lang="en-US" dirty="0" smtClean="0"/>
              <a:t>. In fact Saddam Hussein was an active enemy of Islamic fundamentalists and jihadis.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The Downing Street Memo</a:t>
            </a:r>
            <a:r>
              <a:rPr lang="en-US" dirty="0" smtClean="0"/>
              <a:t>:</a:t>
            </a:r>
            <a:endParaRPr lang="en-US" dirty="0"/>
          </a:p>
        </p:txBody>
      </p:sp>
      <p:sp>
        <p:nvSpPr>
          <p:cNvPr id="3" name="Content Placeholder 2"/>
          <p:cNvSpPr>
            <a:spLocks noGrp="1"/>
          </p:cNvSpPr>
          <p:nvPr>
            <p:ph idx="1"/>
          </p:nvPr>
        </p:nvSpPr>
        <p:spPr>
          <a:xfrm>
            <a:off x="457200" y="1676400"/>
            <a:ext cx="8229600" cy="4648200"/>
          </a:xfrm>
        </p:spPr>
        <p:txBody>
          <a:bodyPr>
            <a:normAutofit/>
          </a:bodyPr>
          <a:lstStyle/>
          <a:p>
            <a:r>
              <a:rPr lang="en-US" sz="2800" dirty="0" smtClean="0"/>
              <a:t>In July, 2002, the head of Britain’s foreign intelligence service (SIS, MI6) Sir Richard Dearlove, was sent to the US to determine the plans of our Administration regarding Iraq.  He reported that:</a:t>
            </a:r>
          </a:p>
          <a:p>
            <a:pPr>
              <a:buNone/>
            </a:pPr>
            <a:endParaRPr lang="en-US" sz="1600" dirty="0" smtClean="0"/>
          </a:p>
          <a:p>
            <a:r>
              <a:rPr lang="en-US" sz="2800" dirty="0" smtClean="0"/>
              <a:t>“Military action was now seen as inevitable.  Bush wanted to remove Saddam, through military action, justified by the conjunction of terrorism and WMD.  </a:t>
            </a:r>
            <a:r>
              <a:rPr lang="en-US" sz="2800" b="1" u="sng" dirty="0" smtClean="0"/>
              <a:t>But the intelligence and facts were being fixed around the policy</a:t>
            </a:r>
            <a:r>
              <a:rPr lang="en-US" sz="2800" b="1" dirty="0" smtClean="0"/>
              <a:t>.”</a:t>
            </a:r>
            <a:endParaRPr lang="en-US" sz="2800" b="1" u="sng"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Factoid</a:t>
            </a:r>
            <a:r>
              <a:rPr lang="en-US" b="1" dirty="0" smtClean="0"/>
              <a:t>:</a:t>
            </a:r>
            <a:endParaRPr lang="en-US" b="1" dirty="0"/>
          </a:p>
        </p:txBody>
      </p:sp>
      <p:sp>
        <p:nvSpPr>
          <p:cNvPr id="3" name="Content Placeholder 2"/>
          <p:cNvSpPr>
            <a:spLocks noGrp="1"/>
          </p:cNvSpPr>
          <p:nvPr>
            <p:ph idx="1"/>
          </p:nvPr>
        </p:nvSpPr>
        <p:spPr>
          <a:xfrm>
            <a:off x="457200" y="1828800"/>
            <a:ext cx="8229600" cy="4297363"/>
          </a:xfrm>
        </p:spPr>
        <p:txBody>
          <a:bodyPr/>
          <a:lstStyle/>
          <a:p>
            <a:r>
              <a:rPr lang="en-US" dirty="0" smtClean="0"/>
              <a:t>On September 15, 2001 (four days after 9/11) Secretary of Defense Donald Rumsfeld and his deputy Paul Wolfowitz advocate an attack on Iraq, noting the scarcity of </a:t>
            </a:r>
            <a:r>
              <a:rPr lang="en-US" b="1" dirty="0" smtClean="0"/>
              <a:t>“good targets in Afghanistan.”</a:t>
            </a:r>
          </a:p>
          <a:p>
            <a:endParaRPr lang="en-US" sz="1600" dirty="0" smtClean="0"/>
          </a:p>
          <a:p>
            <a:r>
              <a:rPr lang="en-US" dirty="0" smtClean="0"/>
              <a:t>First reported in Bob Woodward’s </a:t>
            </a:r>
            <a:r>
              <a:rPr lang="en-US" i="1" dirty="0" smtClean="0"/>
              <a:t>Bush at War, </a:t>
            </a:r>
            <a:r>
              <a:rPr lang="en-US" dirty="0" smtClean="0"/>
              <a:t>November, 2002.</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219200"/>
          </a:xfrm>
        </p:spPr>
        <p:txBody>
          <a:bodyPr>
            <a:normAutofit/>
          </a:bodyPr>
          <a:lstStyle/>
          <a:p>
            <a:r>
              <a:rPr lang="en-US" dirty="0" smtClean="0"/>
              <a:t>In 1961, Carroll Quigley wrote:</a:t>
            </a:r>
            <a:br>
              <a:rPr lang="en-US" dirty="0" smtClean="0"/>
            </a:br>
            <a:r>
              <a:rPr lang="en-US" sz="1200" dirty="0" smtClean="0"/>
              <a:t>.</a:t>
            </a:r>
            <a:r>
              <a:rPr lang="en-US" dirty="0" smtClean="0"/>
              <a:t/>
            </a:r>
            <a:br>
              <a:rPr lang="en-US" dirty="0" smtClean="0"/>
            </a:br>
            <a:r>
              <a:rPr lang="en-US" sz="1600" dirty="0" smtClean="0">
                <a:latin typeface="Times New Roman" pitchFamily="18" charset="0"/>
                <a:cs typeface="Times New Roman" pitchFamily="18" charset="0"/>
              </a:rPr>
              <a:t>(in:  </a:t>
            </a:r>
            <a:r>
              <a:rPr lang="en-US" sz="1600" b="1" u="sng" dirty="0" smtClean="0">
                <a:latin typeface="Times New Roman" pitchFamily="18" charset="0"/>
                <a:cs typeface="Times New Roman" pitchFamily="18" charset="0"/>
              </a:rPr>
              <a:t>The Evolution of Civilizations: An Introduction to Historical Analysis</a:t>
            </a:r>
            <a:r>
              <a:rPr lang="en-US" sz="1600" dirty="0" smtClean="0">
                <a:latin typeface="Times New Roman" pitchFamily="18" charset="0"/>
                <a:cs typeface="Times New Roman" pitchFamily="18" charset="0"/>
              </a:rPr>
              <a:t>, Liberty Press) </a:t>
            </a:r>
            <a:endParaRPr lang="en-US" sz="1600" dirty="0"/>
          </a:p>
        </p:txBody>
      </p:sp>
      <p:sp>
        <p:nvSpPr>
          <p:cNvPr id="3" name="Content Placeholder 2"/>
          <p:cNvSpPr>
            <a:spLocks noGrp="1"/>
          </p:cNvSpPr>
          <p:nvPr>
            <p:ph idx="1"/>
          </p:nvPr>
        </p:nvSpPr>
        <p:spPr>
          <a:xfrm>
            <a:off x="457200" y="2209800"/>
            <a:ext cx="8229600" cy="3916363"/>
          </a:xfrm>
        </p:spPr>
        <p:txBody>
          <a:bodyPr>
            <a:normAutofit/>
          </a:bodyPr>
          <a:lstStyle/>
          <a:p>
            <a:pPr>
              <a:buNone/>
            </a:pPr>
            <a:r>
              <a:rPr lang="en-US" sz="2400" dirty="0" smtClean="0">
                <a:latin typeface="Times New Roman" pitchFamily="18" charset="0"/>
                <a:cs typeface="Times New Roman" pitchFamily="18" charset="0"/>
              </a:rPr>
              <a:t>             “The </a:t>
            </a:r>
            <a:r>
              <a:rPr lang="en-US" sz="2400" b="1" dirty="0" smtClean="0">
                <a:latin typeface="Times New Roman" pitchFamily="18" charset="0"/>
                <a:cs typeface="Times New Roman" pitchFamily="18" charset="0"/>
              </a:rPr>
              <a:t>Stage of Decay </a:t>
            </a:r>
            <a:r>
              <a:rPr lang="en-US" sz="2400" dirty="0" smtClean="0">
                <a:latin typeface="Times New Roman" pitchFamily="18" charset="0"/>
                <a:cs typeface="Times New Roman" pitchFamily="18" charset="0"/>
              </a:rPr>
              <a:t>is a period of acute economic depression, declining standards of living, civil wars between the various vested interests, </a:t>
            </a:r>
            <a:r>
              <a:rPr lang="en-US" sz="2400" b="1" dirty="0" smtClean="0">
                <a:latin typeface="Times New Roman" pitchFamily="18" charset="0"/>
                <a:cs typeface="Times New Roman" pitchFamily="18" charset="0"/>
              </a:rPr>
              <a:t>and growing illiteracy</a:t>
            </a:r>
            <a:r>
              <a:rPr lang="en-US" sz="2400" dirty="0" smtClean="0">
                <a:latin typeface="Times New Roman" pitchFamily="18" charset="0"/>
                <a:cs typeface="Times New Roman" pitchFamily="18" charset="0"/>
              </a:rPr>
              <a:t>.  The society grows weaker and weaker.  Vain efforts are made to stop the wastage by legislation.  But the decline continues.  The religious, intellectual, social and political levels of the society begin to lose the allegiance of the masses of the people on a large scale.  New religious movements begin to sweep over the society.  </a:t>
            </a:r>
            <a:r>
              <a:rPr lang="en-US" sz="2400" b="1" dirty="0" smtClean="0">
                <a:latin typeface="Times New Roman" pitchFamily="18" charset="0"/>
                <a:cs typeface="Times New Roman" pitchFamily="18" charset="0"/>
              </a:rPr>
              <a:t>There is a growing reluctance to fight for the society, or even to support it by paying taxes.”</a:t>
            </a:r>
            <a:endParaRPr lang="en-US" sz="2400" b="1"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Factoid</a:t>
            </a:r>
            <a:r>
              <a:rPr lang="en-US" b="1" dirty="0" smtClean="0"/>
              <a:t>:</a:t>
            </a:r>
            <a:endParaRPr lang="en-US" dirty="0"/>
          </a:p>
        </p:txBody>
      </p:sp>
      <p:sp>
        <p:nvSpPr>
          <p:cNvPr id="3" name="Content Placeholder 2"/>
          <p:cNvSpPr>
            <a:spLocks noGrp="1"/>
          </p:cNvSpPr>
          <p:nvPr>
            <p:ph idx="1"/>
          </p:nvPr>
        </p:nvSpPr>
        <p:spPr>
          <a:xfrm>
            <a:off x="457200" y="1752600"/>
            <a:ext cx="8229600" cy="4648200"/>
          </a:xfrm>
        </p:spPr>
        <p:txBody>
          <a:bodyPr>
            <a:normAutofit lnSpcReduction="10000"/>
          </a:bodyPr>
          <a:lstStyle/>
          <a:p>
            <a:r>
              <a:rPr lang="en-US" dirty="0" smtClean="0"/>
              <a:t>Congress and the American people were told repeatedly that Iraq had tried to buy uranium “yellowcake” from Niger in Africa.</a:t>
            </a:r>
          </a:p>
          <a:p>
            <a:pPr>
              <a:buNone/>
            </a:pPr>
            <a:endParaRPr lang="en-US" sz="1900" dirty="0" smtClean="0"/>
          </a:p>
          <a:p>
            <a:r>
              <a:rPr lang="en-US" dirty="0" smtClean="0"/>
              <a:t>They were </a:t>
            </a:r>
            <a:r>
              <a:rPr lang="en-US" u="sng" dirty="0" smtClean="0"/>
              <a:t>not</a:t>
            </a:r>
            <a:r>
              <a:rPr lang="en-US" dirty="0" smtClean="0"/>
              <a:t> told that major parts of the CIA disagreed with that, that the allegations were based on </a:t>
            </a:r>
            <a:r>
              <a:rPr lang="en-US" b="1" dirty="0" smtClean="0"/>
              <a:t>obviously forged documents</a:t>
            </a:r>
            <a:r>
              <a:rPr lang="en-US" dirty="0" smtClean="0"/>
              <a:t>, and that the former US Ambassador to Niger had been sent to check out the rumors and found them completely unsupportable by evidence.</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Factoid</a:t>
            </a:r>
            <a:r>
              <a:rPr lang="en-US" b="1" dirty="0" smtClean="0"/>
              <a:t>:</a:t>
            </a:r>
            <a:endParaRPr lang="en-US" dirty="0"/>
          </a:p>
        </p:txBody>
      </p:sp>
      <p:sp>
        <p:nvSpPr>
          <p:cNvPr id="3" name="Content Placeholder 2"/>
          <p:cNvSpPr>
            <a:spLocks noGrp="1"/>
          </p:cNvSpPr>
          <p:nvPr>
            <p:ph idx="1"/>
          </p:nvPr>
        </p:nvSpPr>
        <p:spPr>
          <a:xfrm>
            <a:off x="457200" y="1752600"/>
            <a:ext cx="8229600" cy="4572000"/>
          </a:xfrm>
        </p:spPr>
        <p:txBody>
          <a:bodyPr>
            <a:normAutofit/>
          </a:bodyPr>
          <a:lstStyle/>
          <a:p>
            <a:r>
              <a:rPr lang="en-US" dirty="0" smtClean="0"/>
              <a:t>Congress and the American people were repeatedly told that Iraq had purchased aluminum tubes destined to become centrifuges for uranium enrichment.</a:t>
            </a:r>
          </a:p>
          <a:p>
            <a:endParaRPr lang="en-US" sz="1600" dirty="0" smtClean="0"/>
          </a:p>
          <a:p>
            <a:r>
              <a:rPr lang="en-US" dirty="0" smtClean="0"/>
              <a:t>They were </a:t>
            </a:r>
            <a:r>
              <a:rPr lang="en-US" u="sng" dirty="0" smtClean="0"/>
              <a:t>not</a:t>
            </a:r>
            <a:r>
              <a:rPr lang="en-US" dirty="0" smtClean="0"/>
              <a:t> told that the Dept. of Energy experts who actually refine uranium disagreed and determined the more obvious use was for basic artillery shells widely used by militaries.</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Factoid</a:t>
            </a:r>
            <a:r>
              <a:rPr lang="en-US" b="1" dirty="0" smtClean="0"/>
              <a:t>:</a:t>
            </a:r>
            <a:endParaRPr lang="en-US" dirty="0"/>
          </a:p>
        </p:txBody>
      </p:sp>
      <p:sp>
        <p:nvSpPr>
          <p:cNvPr id="3" name="Content Placeholder 2"/>
          <p:cNvSpPr>
            <a:spLocks noGrp="1"/>
          </p:cNvSpPr>
          <p:nvPr>
            <p:ph idx="1"/>
          </p:nvPr>
        </p:nvSpPr>
        <p:spPr>
          <a:xfrm>
            <a:off x="457200" y="1600200"/>
            <a:ext cx="8229600" cy="4876800"/>
          </a:xfrm>
        </p:spPr>
        <p:txBody>
          <a:bodyPr>
            <a:normAutofit fontScale="92500" lnSpcReduction="10000"/>
          </a:bodyPr>
          <a:lstStyle/>
          <a:p>
            <a:r>
              <a:rPr lang="en-US" dirty="0" smtClean="0"/>
              <a:t>Congress and the American people were repeatedly told that Iraq was building “mobile biological weapons labs.”</a:t>
            </a:r>
          </a:p>
          <a:p>
            <a:endParaRPr lang="en-US" sz="1600" dirty="0" smtClean="0"/>
          </a:p>
          <a:p>
            <a:r>
              <a:rPr lang="en-US" dirty="0" smtClean="0"/>
              <a:t>We were </a:t>
            </a:r>
            <a:r>
              <a:rPr lang="en-US" u="sng" dirty="0" smtClean="0"/>
              <a:t>not</a:t>
            </a:r>
            <a:r>
              <a:rPr lang="en-US" dirty="0" smtClean="0"/>
              <a:t> told that this conclusion was based on a single source German intelligence warned us was a “drunken fabricator” who would say anything that pleased Western debriefers.  We were also </a:t>
            </a:r>
            <a:r>
              <a:rPr lang="en-US" u="sng" dirty="0" smtClean="0"/>
              <a:t>not</a:t>
            </a:r>
            <a:r>
              <a:rPr lang="en-US" dirty="0" smtClean="0"/>
              <a:t> told that Saddam’s son-in-law, who actually ran early biological weapons programs, told us that they had all been ended years ago.</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The Director of Britain’s MI6 said</a:t>
            </a:r>
            <a:r>
              <a:rPr lang="en-US" b="1" dirty="0" smtClean="0"/>
              <a:t>:</a:t>
            </a:r>
            <a:endParaRPr lang="en-US" b="1" dirty="0"/>
          </a:p>
        </p:txBody>
      </p:sp>
      <p:sp>
        <p:nvSpPr>
          <p:cNvPr id="3" name="Content Placeholder 2"/>
          <p:cNvSpPr>
            <a:spLocks noGrp="1"/>
          </p:cNvSpPr>
          <p:nvPr>
            <p:ph idx="1"/>
          </p:nvPr>
        </p:nvSpPr>
        <p:spPr>
          <a:xfrm>
            <a:off x="609600" y="4114800"/>
            <a:ext cx="7696200" cy="2743200"/>
          </a:xfrm>
        </p:spPr>
        <p:txBody>
          <a:bodyPr>
            <a:normAutofit fontScale="92500" lnSpcReduction="20000"/>
          </a:bodyPr>
          <a:lstStyle/>
          <a:p>
            <a:endParaRPr lang="en-US" dirty="0" smtClean="0"/>
          </a:p>
          <a:p>
            <a:pPr algn="ctr">
              <a:buNone/>
            </a:pPr>
            <a:r>
              <a:rPr lang="en-US" sz="4000" b="1" dirty="0" smtClean="0"/>
              <a:t>	“The intelligence and facts were </a:t>
            </a:r>
          </a:p>
          <a:p>
            <a:pPr algn="ctr">
              <a:buNone/>
            </a:pPr>
            <a:r>
              <a:rPr lang="en-US" sz="4000" b="1" dirty="0" smtClean="0"/>
              <a:t>	being fixed around the policy.”</a:t>
            </a:r>
            <a:endParaRPr lang="en-US" sz="4000" dirty="0" smtClean="0"/>
          </a:p>
          <a:p>
            <a:pPr>
              <a:buNone/>
            </a:pPr>
            <a:r>
              <a:rPr lang="en-US" sz="4000" dirty="0" smtClean="0"/>
              <a:t/>
            </a:r>
            <a:br>
              <a:rPr lang="en-US" sz="4000" dirty="0" smtClean="0"/>
            </a:br>
            <a:endParaRPr lang="en-US" sz="4000" dirty="0" smtClean="0"/>
          </a:p>
          <a:p>
            <a:pPr algn="ctr">
              <a:buNone/>
            </a:pPr>
            <a:endParaRPr lang="en-US" sz="4000" b="1" dirty="0" smtClean="0"/>
          </a:p>
        </p:txBody>
      </p:sp>
      <p:pic>
        <p:nvPicPr>
          <p:cNvPr id="1026" name="Picture 2" descr="Dearlove photo"/>
          <p:cNvPicPr>
            <a:picLocks noChangeAspect="1" noChangeArrowheads="1"/>
          </p:cNvPicPr>
          <p:nvPr/>
        </p:nvPicPr>
        <p:blipFill>
          <a:blip r:embed="rId2" cstate="print"/>
          <a:srcRect/>
          <a:stretch>
            <a:fillRect/>
          </a:stretch>
        </p:blipFill>
        <p:spPr bwMode="auto">
          <a:xfrm>
            <a:off x="3429000" y="1828800"/>
            <a:ext cx="2286000" cy="2286001"/>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t>Factoid</a:t>
            </a:r>
            <a:r>
              <a:rPr lang="en-US" b="1" dirty="0" smtClean="0"/>
              <a:t>:</a:t>
            </a:r>
            <a:endParaRPr lang="en-US" dirty="0"/>
          </a:p>
        </p:txBody>
      </p:sp>
      <p:sp>
        <p:nvSpPr>
          <p:cNvPr id="3" name="Content Placeholder 2"/>
          <p:cNvSpPr>
            <a:spLocks noGrp="1"/>
          </p:cNvSpPr>
          <p:nvPr>
            <p:ph idx="1"/>
          </p:nvPr>
        </p:nvSpPr>
        <p:spPr>
          <a:xfrm>
            <a:off x="304800" y="1600200"/>
            <a:ext cx="8458200" cy="4800600"/>
          </a:xfrm>
        </p:spPr>
        <p:txBody>
          <a:bodyPr>
            <a:noAutofit/>
          </a:bodyPr>
          <a:lstStyle/>
          <a:p>
            <a:r>
              <a:rPr lang="en-US" dirty="0" smtClean="0"/>
              <a:t>Attacking a nation which has not attacked you is a war crime according to the UN Charter, which America </a:t>
            </a:r>
            <a:r>
              <a:rPr lang="en-US" b="1" u="sng" dirty="0" smtClean="0"/>
              <a:t>wrote</a:t>
            </a:r>
            <a:r>
              <a:rPr lang="en-US" b="1" dirty="0" smtClean="0"/>
              <a:t> and signed </a:t>
            </a:r>
            <a:r>
              <a:rPr lang="en-US" dirty="0" smtClean="0"/>
              <a:t>long ago.</a:t>
            </a:r>
          </a:p>
          <a:p>
            <a:r>
              <a:rPr lang="en-US" dirty="0" smtClean="0"/>
              <a:t>This means that we have </a:t>
            </a:r>
            <a:r>
              <a:rPr lang="en-US" b="1" u="sng" dirty="0" smtClean="0"/>
              <a:t>MURDERED</a:t>
            </a:r>
            <a:r>
              <a:rPr lang="en-US" dirty="0" smtClean="0"/>
              <a:t> many tens of thousands of </a:t>
            </a:r>
            <a:r>
              <a:rPr lang="en-US" b="1" u="sng" dirty="0" smtClean="0"/>
              <a:t>innocent</a:t>
            </a:r>
            <a:r>
              <a:rPr lang="en-US" dirty="0" smtClean="0"/>
              <a:t> people.</a:t>
            </a:r>
          </a:p>
          <a:p>
            <a:r>
              <a:rPr lang="en-US" dirty="0" smtClean="0"/>
              <a:t>The facts that Iraq did not have weapons of mass destruction and was an enemy of Islamic fundamentalists is just another aspect of this </a:t>
            </a:r>
            <a:r>
              <a:rPr lang="en-US" b="1" dirty="0" smtClean="0"/>
              <a:t>international war crime.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4038600" cy="4953000"/>
          </a:xfrm>
        </p:spPr>
        <p:txBody>
          <a:bodyPr>
            <a:normAutofit/>
          </a:bodyPr>
          <a:lstStyle/>
          <a:p>
            <a:r>
              <a:rPr lang="en-US" b="1" dirty="0" smtClean="0"/>
              <a:t>This 2006 book details many lies told to the U.S. public and the UN prior to the invasion of Iraq:</a:t>
            </a:r>
            <a:endParaRPr lang="en-US" dirty="0"/>
          </a:p>
        </p:txBody>
      </p:sp>
      <p:sp>
        <p:nvSpPr>
          <p:cNvPr id="3" name="Content Placeholder 2"/>
          <p:cNvSpPr>
            <a:spLocks noGrp="1"/>
          </p:cNvSpPr>
          <p:nvPr>
            <p:ph idx="1"/>
          </p:nvPr>
        </p:nvSpPr>
        <p:spPr>
          <a:xfrm flipH="1" flipV="1">
            <a:off x="9677400" y="5029200"/>
            <a:ext cx="304800" cy="122237"/>
          </a:xfrm>
        </p:spPr>
        <p:txBody>
          <a:bodyPr>
            <a:normAutofit fontScale="25000" lnSpcReduction="20000"/>
          </a:bodyPr>
          <a:lstStyle/>
          <a:p>
            <a:endParaRPr lang="en-US" dirty="0"/>
          </a:p>
        </p:txBody>
      </p:sp>
      <p:pic>
        <p:nvPicPr>
          <p:cNvPr id="4" name="Picture 3" descr="Andregg_aph-8.jpg"/>
          <p:cNvPicPr>
            <a:picLocks noChangeAspect="1"/>
          </p:cNvPicPr>
          <p:nvPr/>
        </p:nvPicPr>
        <p:blipFill>
          <a:blip r:embed="rId2" cstate="print"/>
          <a:stretch>
            <a:fillRect/>
          </a:stretch>
        </p:blipFill>
        <p:spPr>
          <a:xfrm>
            <a:off x="4953000" y="685800"/>
            <a:ext cx="3528060" cy="5297387"/>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3733800" cy="5715000"/>
          </a:xfrm>
        </p:spPr>
        <p:txBody>
          <a:bodyPr/>
          <a:lstStyle/>
          <a:p>
            <a:r>
              <a:rPr lang="en-US" b="1" dirty="0" smtClean="0"/>
              <a:t>This 2010 </a:t>
            </a:r>
            <a:r>
              <a:rPr lang="en-US" b="1" dirty="0" smtClean="0"/>
              <a:t>book describes Iraq’s desperate efforts to make peace with the USA prior to the invasion:</a:t>
            </a:r>
            <a:endParaRPr lang="en-US" dirty="0"/>
          </a:p>
        </p:txBody>
      </p:sp>
      <p:pic>
        <p:nvPicPr>
          <p:cNvPr id="5" name="Content Placeholder 3" descr="Andregg_aph-10.jpg"/>
          <p:cNvPicPr>
            <a:picLocks noGrp="1" noChangeAspect="1"/>
          </p:cNvPicPr>
          <p:nvPr>
            <p:ph idx="1"/>
          </p:nvPr>
        </p:nvPicPr>
        <p:blipFill>
          <a:blip r:embed="rId2" cstate="print"/>
          <a:stretch>
            <a:fillRect/>
          </a:stretch>
        </p:blipFill>
        <p:spPr>
          <a:xfrm>
            <a:off x="4572000" y="609600"/>
            <a:ext cx="3759937" cy="5637085"/>
          </a:xfr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Torture, some basic </a:t>
            </a:r>
            <a:r>
              <a:rPr lang="en-US" b="1" u="sng" dirty="0" smtClean="0"/>
              <a:t>Facts</a:t>
            </a:r>
            <a:r>
              <a:rPr lang="en-US" b="1" dirty="0" smtClean="0"/>
              <a:t>:</a:t>
            </a:r>
            <a:endParaRPr lang="en-US" b="1" dirty="0"/>
          </a:p>
        </p:txBody>
      </p:sp>
      <p:sp>
        <p:nvSpPr>
          <p:cNvPr id="3" name="Content Placeholder 2"/>
          <p:cNvSpPr>
            <a:spLocks noGrp="1"/>
          </p:cNvSpPr>
          <p:nvPr>
            <p:ph idx="1"/>
          </p:nvPr>
        </p:nvSpPr>
        <p:spPr>
          <a:xfrm>
            <a:off x="304800" y="1600200"/>
            <a:ext cx="8534400" cy="4800600"/>
          </a:xfrm>
        </p:spPr>
        <p:txBody>
          <a:bodyPr>
            <a:normAutofit/>
          </a:bodyPr>
          <a:lstStyle/>
          <a:p>
            <a:pPr>
              <a:buNone/>
            </a:pPr>
            <a:r>
              <a:rPr lang="en-US" dirty="0" smtClean="0"/>
              <a:t>	A)  It has been around for many centuries.</a:t>
            </a:r>
          </a:p>
          <a:p>
            <a:pPr>
              <a:buNone/>
            </a:pPr>
            <a:r>
              <a:rPr lang="en-US" dirty="0" smtClean="0"/>
              <a:t>	B)  We decided torture was so bad for our own troops that we joined other civilized nations of the earth to sign a UN Convention on Torture that forbids torture </a:t>
            </a:r>
            <a:r>
              <a:rPr lang="en-US" b="1" u="sng" dirty="0" smtClean="0"/>
              <a:t>without ANY exceptions</a:t>
            </a:r>
            <a:r>
              <a:rPr lang="en-US" dirty="0" smtClean="0"/>
              <a:t>.</a:t>
            </a:r>
          </a:p>
          <a:p>
            <a:pPr>
              <a:buNone/>
            </a:pPr>
            <a:r>
              <a:rPr lang="en-US" dirty="0" smtClean="0"/>
              <a:t>	C)  We also wrote a domestic law forbidding it by U.S. troops, law enforcement or others </a:t>
            </a:r>
            <a:r>
              <a:rPr lang="en-US" b="1" u="sng" dirty="0" smtClean="0"/>
              <a:t>without ANY exceptions whatsoever</a:t>
            </a:r>
            <a:r>
              <a:rPr lang="en-US" b="1" dirty="0" smtClean="0"/>
              <a:t>.</a:t>
            </a:r>
          </a:p>
          <a:p>
            <a:pPr>
              <a:buNone/>
            </a:pPr>
            <a:r>
              <a:rPr lang="en-US" dirty="0" smtClean="0"/>
              <a:t>	D)  Then attorneys rationalized it for the GWOT.</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30362"/>
          </a:xfrm>
        </p:spPr>
        <p:txBody>
          <a:bodyPr>
            <a:normAutofit/>
          </a:bodyPr>
          <a:lstStyle/>
          <a:p>
            <a:r>
              <a:rPr lang="en-US" b="1" dirty="0" smtClean="0"/>
              <a:t>Then came Abu Ghraib</a:t>
            </a:r>
            <a:br>
              <a:rPr lang="en-US" b="1" dirty="0" smtClean="0"/>
            </a:br>
            <a:r>
              <a:rPr lang="en-US" b="1" dirty="0" smtClean="0"/>
              <a:t>(a US prison in Iraq)</a:t>
            </a:r>
            <a:endParaRPr lang="en-US" b="1" dirty="0"/>
          </a:p>
        </p:txBody>
      </p:sp>
      <p:pic>
        <p:nvPicPr>
          <p:cNvPr id="28674" name="Picture 2" descr="http://www.antiwar.com/photos/perm/torture1.jpg"/>
          <p:cNvPicPr>
            <a:picLocks noChangeAspect="1" noChangeArrowheads="1"/>
          </p:cNvPicPr>
          <p:nvPr/>
        </p:nvPicPr>
        <p:blipFill>
          <a:blip r:embed="rId2" cstate="print"/>
          <a:srcRect/>
          <a:stretch>
            <a:fillRect/>
          </a:stretch>
        </p:blipFill>
        <p:spPr bwMode="auto">
          <a:xfrm>
            <a:off x="1371600" y="1981200"/>
            <a:ext cx="6229812" cy="4561115"/>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Here is a picture of a man who was beaten to death at Abu Ghraib</a:t>
            </a:r>
            <a:endParaRPr lang="en-US" b="1" dirty="0"/>
          </a:p>
        </p:txBody>
      </p:sp>
      <p:pic>
        <p:nvPicPr>
          <p:cNvPr id="31746" name="Picture 2" descr="http://www.antiwar.com/photos/perm/dead-iraqi1.jpg"/>
          <p:cNvPicPr>
            <a:picLocks noChangeAspect="1" noChangeArrowheads="1"/>
          </p:cNvPicPr>
          <p:nvPr/>
        </p:nvPicPr>
        <p:blipFill>
          <a:blip r:embed="rId2" cstate="print"/>
          <a:srcRect/>
          <a:stretch>
            <a:fillRect/>
          </a:stretch>
        </p:blipFill>
        <p:spPr bwMode="auto">
          <a:xfrm>
            <a:off x="2819400" y="1524000"/>
            <a:ext cx="3886200" cy="497579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2971800" cy="5029200"/>
          </a:xfrm>
        </p:spPr>
        <p:txBody>
          <a:bodyPr>
            <a:normAutofit fontScale="90000"/>
          </a:bodyPr>
          <a:lstStyle/>
          <a:p>
            <a:r>
              <a:rPr lang="en-US" dirty="0" smtClean="0"/>
              <a:t>I cited this in 1995, so it’s not a new thought.</a:t>
            </a:r>
            <a:br>
              <a:rPr lang="en-US" dirty="0" smtClean="0"/>
            </a:br>
            <a:r>
              <a:rPr lang="en-US" dirty="0" smtClean="0"/>
              <a:t>…</a:t>
            </a:r>
            <a:br>
              <a:rPr lang="en-US" dirty="0" smtClean="0"/>
            </a:br>
            <a:r>
              <a:rPr lang="en-US" dirty="0" smtClean="0"/>
              <a:t>The decay continues.</a:t>
            </a:r>
            <a:endParaRPr lang="en-US" dirty="0"/>
          </a:p>
        </p:txBody>
      </p:sp>
      <p:graphicFrame>
        <p:nvGraphicFramePr>
          <p:cNvPr id="1026" name="Object 2"/>
          <p:cNvGraphicFramePr>
            <a:graphicFrameLocks noChangeAspect="1"/>
          </p:cNvGraphicFramePr>
          <p:nvPr/>
        </p:nvGraphicFramePr>
        <p:xfrm>
          <a:off x="3886200" y="381000"/>
          <a:ext cx="4752112" cy="6172200"/>
        </p:xfrm>
        <a:graphic>
          <a:graphicData uri="http://schemas.openxmlformats.org/presentationml/2006/ole">
            <p:oleObj spid="_x0000_s1026" name="Acrobat Document" r:id="rId3" imgW="5800657" imgH="7534095" progId="AcroExch.Document.7">
              <p:embed/>
            </p:oleObj>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962400" cy="5897562"/>
          </a:xfrm>
        </p:spPr>
        <p:txBody>
          <a:bodyPr/>
          <a:lstStyle/>
          <a:p>
            <a:r>
              <a:rPr lang="en-US" b="1" dirty="0" smtClean="0"/>
              <a:t>This book describes what happened at Abu </a:t>
            </a:r>
            <a:r>
              <a:rPr lang="en-US" b="1" dirty="0" err="1" smtClean="0"/>
              <a:t>Ghraib</a:t>
            </a:r>
            <a:r>
              <a:rPr lang="en-US" b="1" dirty="0" smtClean="0"/>
              <a:t> and at some other U.S. run prisons</a:t>
            </a:r>
            <a:endParaRPr lang="en-US" dirty="0"/>
          </a:p>
        </p:txBody>
      </p:sp>
      <p:pic>
        <p:nvPicPr>
          <p:cNvPr id="4" name="Content Placeholder 3" descr="Andregg_aph-9.jpg"/>
          <p:cNvPicPr>
            <a:picLocks noGrp="1" noChangeAspect="1"/>
          </p:cNvPicPr>
          <p:nvPr>
            <p:ph idx="1"/>
          </p:nvPr>
        </p:nvPicPr>
        <p:blipFill>
          <a:blip r:embed="rId2" cstate="print"/>
          <a:stretch>
            <a:fillRect/>
          </a:stretch>
        </p:blipFill>
        <p:spPr>
          <a:xfrm>
            <a:off x="4572000" y="304800"/>
            <a:ext cx="4115715" cy="6170485"/>
          </a:xfr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3962400" cy="5715000"/>
          </a:xfrm>
        </p:spPr>
        <p:txBody>
          <a:bodyPr>
            <a:normAutofit/>
          </a:bodyPr>
          <a:lstStyle/>
          <a:p>
            <a:r>
              <a:rPr lang="en-US" b="1" dirty="0" smtClean="0"/>
              <a:t>And this book describes the use of medical professionals to experiment on newer, “better” ways to torture people.</a:t>
            </a:r>
            <a:endParaRPr lang="en-US" dirty="0"/>
          </a:p>
        </p:txBody>
      </p:sp>
      <p:pic>
        <p:nvPicPr>
          <p:cNvPr id="4" name="Content Placeholder 3" descr="Andregg_aph-6.jpg"/>
          <p:cNvPicPr>
            <a:picLocks noGrp="1" noChangeAspect="1"/>
          </p:cNvPicPr>
          <p:nvPr>
            <p:ph idx="1"/>
          </p:nvPr>
        </p:nvPicPr>
        <p:blipFill>
          <a:blip r:embed="rId2" cstate="print"/>
          <a:stretch>
            <a:fillRect/>
          </a:stretch>
        </p:blipFill>
        <p:spPr>
          <a:xfrm>
            <a:off x="4419600" y="304800"/>
            <a:ext cx="4118153" cy="6164899"/>
          </a:xfr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 Hundred Deaths in US Custody</a:t>
            </a:r>
            <a:r>
              <a:rPr lang="en-US" dirty="0" smtClean="0"/>
              <a:t>:</a:t>
            </a:r>
            <a:endParaRPr lang="en-US" dirty="0"/>
          </a:p>
        </p:txBody>
      </p:sp>
      <p:sp>
        <p:nvSpPr>
          <p:cNvPr id="3" name="Content Placeholder 2"/>
          <p:cNvSpPr>
            <a:spLocks noGrp="1"/>
          </p:cNvSpPr>
          <p:nvPr>
            <p:ph idx="1"/>
          </p:nvPr>
        </p:nvSpPr>
        <p:spPr>
          <a:xfrm>
            <a:off x="457200" y="1600200"/>
            <a:ext cx="8229600" cy="4800600"/>
          </a:xfrm>
        </p:spPr>
        <p:txBody>
          <a:bodyPr>
            <a:normAutofit lnSpcReduction="10000"/>
          </a:bodyPr>
          <a:lstStyle/>
          <a:p>
            <a:r>
              <a:rPr lang="en-US" dirty="0" smtClean="0"/>
              <a:t>A 2006 report by Human Rights First (an NGO) claimed that almost 100 prisoners had died in US custody as of February of that year (2006).</a:t>
            </a:r>
          </a:p>
          <a:p>
            <a:r>
              <a:rPr lang="en-US" dirty="0" smtClean="0"/>
              <a:t>The U.S. government’s </a:t>
            </a:r>
            <a:r>
              <a:rPr lang="en-US" b="1" dirty="0" smtClean="0"/>
              <a:t>own reporting classified 34 of these deaths as “confirmed   or probable homicides.”</a:t>
            </a:r>
          </a:p>
          <a:p>
            <a:r>
              <a:rPr lang="en-US" dirty="0" smtClean="0"/>
              <a:t>One became the subject of the 2007 Academy award winning documentary </a:t>
            </a:r>
            <a:r>
              <a:rPr lang="en-US" b="1" dirty="0" smtClean="0"/>
              <a:t>“Taxi to the Dark Side”</a:t>
            </a:r>
            <a:r>
              <a:rPr lang="en-US" dirty="0" smtClean="0"/>
              <a:t> about an</a:t>
            </a:r>
            <a:r>
              <a:rPr lang="en-US" b="1" dirty="0" smtClean="0"/>
              <a:t> </a:t>
            </a:r>
            <a:r>
              <a:rPr lang="en-US" b="1" u="sng" dirty="0" smtClean="0"/>
              <a:t>innocent</a:t>
            </a:r>
            <a:r>
              <a:rPr lang="en-US" b="1" dirty="0" smtClean="0"/>
              <a:t> </a:t>
            </a:r>
            <a:r>
              <a:rPr lang="en-US" dirty="0" smtClean="0"/>
              <a:t>taxi driver beaten to death by US interrogators in Afghanistan.</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a:normAutofit fontScale="90000"/>
          </a:bodyPr>
          <a:lstStyle/>
          <a:p>
            <a:r>
              <a:rPr lang="en-US" b="1" dirty="0" smtClean="0"/>
              <a:t>This does not count people lost in </a:t>
            </a:r>
            <a:br>
              <a:rPr lang="en-US" b="1" dirty="0" smtClean="0"/>
            </a:br>
            <a:r>
              <a:rPr lang="en-US" b="1" dirty="0" smtClean="0"/>
              <a:t>CIA “black prisons”</a:t>
            </a:r>
            <a:endParaRPr lang="en-US" b="1" dirty="0"/>
          </a:p>
        </p:txBody>
      </p:sp>
      <p:sp>
        <p:nvSpPr>
          <p:cNvPr id="3" name="Content Placeholder 2"/>
          <p:cNvSpPr>
            <a:spLocks noGrp="1"/>
          </p:cNvSpPr>
          <p:nvPr>
            <p:ph idx="1"/>
          </p:nvPr>
        </p:nvSpPr>
        <p:spPr>
          <a:xfrm>
            <a:off x="457200" y="1981200"/>
            <a:ext cx="8229600" cy="4419600"/>
          </a:xfrm>
        </p:spPr>
        <p:txBody>
          <a:bodyPr>
            <a:normAutofit/>
          </a:bodyPr>
          <a:lstStyle/>
          <a:p>
            <a:r>
              <a:rPr lang="en-US" dirty="0" smtClean="0"/>
              <a:t>Those reports dealt only with U.S. military prisons subject to review by honorable men like Major General Antonio Taguba, who wrote the seminal report on Abu Ghraib in Iraq.</a:t>
            </a:r>
          </a:p>
          <a:p>
            <a:endParaRPr lang="en-US" sz="800" dirty="0" smtClean="0"/>
          </a:p>
          <a:p>
            <a:r>
              <a:rPr lang="en-US" dirty="0" smtClean="0"/>
              <a:t>The CIA was simultaneously running a number of “black prisons” in countries like Poland, Romania and Thailand where other people simply disappeared.</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Extraordinary Renditions:</a:t>
            </a:r>
            <a:endParaRPr lang="en-US" b="1" dirty="0"/>
          </a:p>
        </p:txBody>
      </p:sp>
      <p:sp>
        <p:nvSpPr>
          <p:cNvPr id="3" name="Content Placeholder 2"/>
          <p:cNvSpPr>
            <a:spLocks noGrp="1"/>
          </p:cNvSpPr>
          <p:nvPr>
            <p:ph idx="1"/>
          </p:nvPr>
        </p:nvSpPr>
        <p:spPr/>
        <p:txBody>
          <a:bodyPr>
            <a:normAutofit fontScale="92500" lnSpcReduction="10000"/>
          </a:bodyPr>
          <a:lstStyle/>
          <a:p>
            <a:r>
              <a:rPr lang="en-US" dirty="0" smtClean="0"/>
              <a:t>This shameful period brought us new words like </a:t>
            </a:r>
            <a:r>
              <a:rPr lang="en-US" b="1" dirty="0" smtClean="0"/>
              <a:t>“extraordinary renditions” </a:t>
            </a:r>
            <a:r>
              <a:rPr lang="en-US" dirty="0" smtClean="0"/>
              <a:t>and </a:t>
            </a:r>
            <a:r>
              <a:rPr lang="en-US" b="1" dirty="0" smtClean="0"/>
              <a:t>“waterboarding.”</a:t>
            </a:r>
          </a:p>
          <a:p>
            <a:endParaRPr lang="en-US" sz="1600" dirty="0" smtClean="0"/>
          </a:p>
          <a:p>
            <a:r>
              <a:rPr lang="en-US" dirty="0" smtClean="0"/>
              <a:t>Extraordinary renditions are </a:t>
            </a:r>
            <a:r>
              <a:rPr lang="en-US" dirty="0" smtClean="0"/>
              <a:t>where </a:t>
            </a:r>
            <a:r>
              <a:rPr lang="en-US" dirty="0" smtClean="0"/>
              <a:t>CIA </a:t>
            </a:r>
            <a:r>
              <a:rPr lang="en-US" dirty="0" smtClean="0"/>
              <a:t>or </a:t>
            </a:r>
            <a:r>
              <a:rPr lang="en-US" dirty="0" smtClean="0"/>
              <a:t>Army Special </a:t>
            </a:r>
            <a:r>
              <a:rPr lang="en-US" dirty="0" smtClean="0"/>
              <a:t>Forces </a:t>
            </a:r>
            <a:r>
              <a:rPr lang="en-US" dirty="0" smtClean="0"/>
              <a:t>or </a:t>
            </a:r>
            <a:r>
              <a:rPr lang="en-US" dirty="0" smtClean="0"/>
              <a:t>contractors, or thugs </a:t>
            </a:r>
            <a:r>
              <a:rPr lang="en-US" dirty="0" smtClean="0"/>
              <a:t>hired to do dirty work, kidnap someone in </a:t>
            </a:r>
            <a:r>
              <a:rPr lang="en-US" dirty="0" smtClean="0"/>
              <a:t>another </a:t>
            </a:r>
            <a:r>
              <a:rPr lang="en-US" dirty="0" smtClean="0"/>
              <a:t>country, then take them to a “black” prison for torture.</a:t>
            </a:r>
          </a:p>
          <a:p>
            <a:endParaRPr lang="en-US" sz="1700" dirty="0" smtClean="0"/>
          </a:p>
          <a:p>
            <a:r>
              <a:rPr lang="en-US" dirty="0" smtClean="0"/>
              <a:t>The CIA abducted at least 3 complete innocents* who were citizens of allies that strongly objected (Italy, Germany and Canada).</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Want to lose some good Allies?</a:t>
            </a:r>
            <a:endParaRPr lang="en-US" b="1" dirty="0"/>
          </a:p>
        </p:txBody>
      </p:sp>
      <p:sp>
        <p:nvSpPr>
          <p:cNvPr id="3" name="Content Placeholder 2"/>
          <p:cNvSpPr>
            <a:spLocks noGrp="1"/>
          </p:cNvSpPr>
          <p:nvPr>
            <p:ph idx="1"/>
          </p:nvPr>
        </p:nvSpPr>
        <p:spPr>
          <a:xfrm>
            <a:off x="457200" y="1600200"/>
            <a:ext cx="8229600" cy="4724400"/>
          </a:xfrm>
        </p:spPr>
        <p:txBody>
          <a:bodyPr>
            <a:normAutofit fontScale="92500" lnSpcReduction="10000"/>
          </a:bodyPr>
          <a:lstStyle/>
          <a:p>
            <a:r>
              <a:rPr lang="en-US" dirty="0" smtClean="0"/>
              <a:t>Italy </a:t>
            </a:r>
            <a:r>
              <a:rPr lang="en-US" b="1" dirty="0" smtClean="0"/>
              <a:t>convicted 23 CIA personnel </a:t>
            </a:r>
            <a:r>
              <a:rPr lang="en-US" dirty="0" smtClean="0"/>
              <a:t>of abducting citizen “Abu Omar” from the streets of Milan</a:t>
            </a:r>
            <a:r>
              <a:rPr lang="en-US" dirty="0" smtClean="0"/>
              <a:t>.*</a:t>
            </a:r>
            <a:endParaRPr lang="en-US" dirty="0" smtClean="0"/>
          </a:p>
          <a:p>
            <a:pPr>
              <a:spcBef>
                <a:spcPts val="1200"/>
              </a:spcBef>
            </a:pPr>
            <a:r>
              <a:rPr lang="en-US" dirty="0" smtClean="0"/>
              <a:t>Germany decided not to indict, but condemned the abduction of citizen Khalid al Masri from Macedonia, </a:t>
            </a:r>
            <a:r>
              <a:rPr lang="en-US" b="1" dirty="0" smtClean="0"/>
              <a:t>who was tortured for five months </a:t>
            </a:r>
            <a:r>
              <a:rPr lang="en-US" dirty="0" smtClean="0"/>
              <a:t>then dumped on a hillside in Albania after the CIA recognized they had grabbed an innocent man.</a:t>
            </a:r>
          </a:p>
          <a:p>
            <a:pPr>
              <a:spcBef>
                <a:spcPts val="1200"/>
              </a:spcBef>
            </a:pPr>
            <a:r>
              <a:rPr lang="en-US" dirty="0" smtClean="0"/>
              <a:t>Canada’s case was of citizen Maher Arar, who was </a:t>
            </a:r>
            <a:r>
              <a:rPr lang="en-US" b="1" dirty="0" smtClean="0"/>
              <a:t>tortured in Syria for 10 months </a:t>
            </a:r>
            <a:r>
              <a:rPr lang="en-US" dirty="0" smtClean="0"/>
              <a:t>before being returned to Canada and $9 million compensation.</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And waterboarding</a:t>
            </a:r>
            <a:r>
              <a:rPr lang="en-US" dirty="0" smtClean="0"/>
              <a: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“Waterboarding” is an ancient form of torture going back at least to the Spanish Inquisition.</a:t>
            </a:r>
          </a:p>
          <a:p>
            <a:endParaRPr lang="en-US" sz="1600" dirty="0" smtClean="0"/>
          </a:p>
          <a:p>
            <a:r>
              <a:rPr lang="en-US" dirty="0" smtClean="0"/>
              <a:t>But it was refined by US interrogators doing “SERE” training for our own troops and then applied to terrorism suspects as an  </a:t>
            </a:r>
            <a:r>
              <a:rPr lang="en-US" b="1" dirty="0" smtClean="0"/>
              <a:t>“enhanced interrogation method.”</a:t>
            </a:r>
          </a:p>
          <a:p>
            <a:endParaRPr lang="en-US" sz="1700" dirty="0" smtClean="0"/>
          </a:p>
          <a:p>
            <a:r>
              <a:rPr lang="en-US" dirty="0" smtClean="0"/>
              <a:t>What matters is not method, it is what happens to a country when language, laws and moral standards are tortured to rationalize immorality.</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57200"/>
            <a:ext cx="8686800" cy="960438"/>
          </a:xfrm>
        </p:spPr>
        <p:txBody>
          <a:bodyPr>
            <a:normAutofit/>
          </a:bodyPr>
          <a:lstStyle/>
          <a:p>
            <a:r>
              <a:rPr lang="en-US" b="1" dirty="0" smtClean="0"/>
              <a:t>The Yoo, Bybee and other “memos”</a:t>
            </a:r>
            <a:endParaRPr lang="en-US" b="1" dirty="0"/>
          </a:p>
        </p:txBody>
      </p:sp>
      <p:sp>
        <p:nvSpPr>
          <p:cNvPr id="3" name="Content Placeholder 2"/>
          <p:cNvSpPr>
            <a:spLocks noGrp="1"/>
          </p:cNvSpPr>
          <p:nvPr>
            <p:ph idx="1"/>
          </p:nvPr>
        </p:nvSpPr>
        <p:spPr>
          <a:xfrm>
            <a:off x="457200" y="2057400"/>
            <a:ext cx="8229600" cy="4068763"/>
          </a:xfrm>
        </p:spPr>
        <p:txBody>
          <a:bodyPr>
            <a:normAutofit/>
          </a:bodyPr>
          <a:lstStyle/>
          <a:p>
            <a:pPr>
              <a:buNone/>
            </a:pPr>
            <a:r>
              <a:rPr lang="en-US" dirty="0" smtClean="0"/>
              <a:t>	 Aware they intended to commit </a:t>
            </a:r>
            <a:r>
              <a:rPr lang="en-US" b="1" dirty="0" smtClean="0"/>
              <a:t>war crimes</a:t>
            </a:r>
            <a:r>
              <a:rPr lang="en-US" dirty="0" smtClean="0"/>
              <a:t>, Vice President Dick Cheney got the Office of Legal Council to the U.S. President (George W. Bush) to work on rationalizations they could provide to interrogators at the CIA and Army who would actually be doing the beating, </a:t>
            </a:r>
            <a:r>
              <a:rPr lang="en-US" dirty="0" err="1" smtClean="0"/>
              <a:t>waterboarding</a:t>
            </a:r>
            <a:r>
              <a:rPr lang="en-US" dirty="0" smtClean="0"/>
              <a:t> and ultimately killing of some prisoners. </a:t>
            </a:r>
            <a:r>
              <a:rPr lang="en-US" dirty="0" err="1" smtClean="0"/>
              <a:t>Yoo</a:t>
            </a:r>
            <a:r>
              <a:rPr lang="en-US" dirty="0" smtClean="0"/>
              <a:t> and </a:t>
            </a:r>
            <a:r>
              <a:rPr lang="en-US" dirty="0" err="1" smtClean="0"/>
              <a:t>Bybee</a:t>
            </a:r>
            <a:r>
              <a:rPr lang="en-US" dirty="0" smtClean="0"/>
              <a:t> were OLC attorneys.</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534400" cy="1143000"/>
          </a:xfrm>
        </p:spPr>
        <p:txBody>
          <a:bodyPr>
            <a:normAutofit/>
          </a:bodyPr>
          <a:lstStyle/>
          <a:p>
            <a:r>
              <a:rPr lang="en-US" b="1" dirty="0" smtClean="0"/>
              <a:t>The Yoo, Bybee and other “memos”</a:t>
            </a:r>
            <a:endParaRPr lang="en-US" dirty="0"/>
          </a:p>
        </p:txBody>
      </p:sp>
      <p:sp>
        <p:nvSpPr>
          <p:cNvPr id="3" name="Content Placeholder 2"/>
          <p:cNvSpPr>
            <a:spLocks noGrp="1"/>
          </p:cNvSpPr>
          <p:nvPr>
            <p:ph idx="1"/>
          </p:nvPr>
        </p:nvSpPr>
        <p:spPr>
          <a:xfrm>
            <a:off x="381000" y="1600200"/>
            <a:ext cx="8229600" cy="4724400"/>
          </a:xfrm>
        </p:spPr>
        <p:txBody>
          <a:bodyPr>
            <a:normAutofit/>
          </a:bodyPr>
          <a:lstStyle/>
          <a:p>
            <a:r>
              <a:rPr lang="en-US" dirty="0" smtClean="0"/>
              <a:t>They concocted a witches’ brew of lawyer rationalizations that pretended torture is just </a:t>
            </a:r>
            <a:r>
              <a:rPr lang="en-US" b="1" dirty="0" smtClean="0"/>
              <a:t>“enhanced interrogation” </a:t>
            </a:r>
            <a:r>
              <a:rPr lang="en-US" dirty="0" smtClean="0"/>
              <a:t>and concluded that U.S. Presidents could ignore ANY law, all U.S. treaties, all international law, and all national laws if s/he was acting as Commander in Chief during wartime.</a:t>
            </a:r>
          </a:p>
          <a:p>
            <a:pPr>
              <a:spcBef>
                <a:spcPts val="1200"/>
              </a:spcBef>
            </a:pPr>
            <a:r>
              <a:rPr lang="en-US" dirty="0" smtClean="0"/>
              <a:t>This doctrine of </a:t>
            </a:r>
            <a:r>
              <a:rPr lang="en-US" u="sng" dirty="0" smtClean="0"/>
              <a:t>unlimited</a:t>
            </a:r>
            <a:r>
              <a:rPr lang="en-US" dirty="0" smtClean="0"/>
              <a:t> Presidential Power is a direct assault on the US Constitution.</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Other Chan</a:t>
            </a:r>
            <a:r>
              <a:rPr lang="en-US" b="1" dirty="0" smtClean="0"/>
              <a:t>g</a:t>
            </a:r>
            <a:r>
              <a:rPr lang="en-US" b="1" u="sng" dirty="0" smtClean="0"/>
              <a:t>es in US Civil Liberties</a:t>
            </a:r>
            <a:endParaRPr lang="en-US" b="1" u="sng" dirty="0"/>
          </a:p>
        </p:txBody>
      </p:sp>
      <p:sp>
        <p:nvSpPr>
          <p:cNvPr id="3" name="Content Placeholder 2"/>
          <p:cNvSpPr>
            <a:spLocks noGrp="1"/>
          </p:cNvSpPr>
          <p:nvPr>
            <p:ph idx="1"/>
          </p:nvPr>
        </p:nvSpPr>
        <p:spPr>
          <a:xfrm>
            <a:off x="457200" y="1600200"/>
            <a:ext cx="8229600" cy="4876800"/>
          </a:xfrm>
        </p:spPr>
        <p:txBody>
          <a:bodyPr>
            <a:normAutofit/>
          </a:bodyPr>
          <a:lstStyle/>
          <a:p>
            <a:r>
              <a:rPr lang="en-US" dirty="0" smtClean="0"/>
              <a:t>The USA </a:t>
            </a:r>
            <a:r>
              <a:rPr lang="en-US" b="1" dirty="0" smtClean="0"/>
              <a:t>“Patriot Act” </a:t>
            </a:r>
            <a:r>
              <a:rPr lang="en-US" dirty="0" smtClean="0"/>
              <a:t>- loss of 4</a:t>
            </a:r>
            <a:r>
              <a:rPr lang="en-US" baseline="30000" dirty="0" smtClean="0"/>
              <a:t>th</a:t>
            </a:r>
            <a:r>
              <a:rPr lang="en-US" dirty="0" smtClean="0"/>
              <a:t> amendment protections against undue search and seizure.</a:t>
            </a:r>
          </a:p>
          <a:p>
            <a:endParaRPr lang="en-US" sz="1400" dirty="0" smtClean="0"/>
          </a:p>
          <a:p>
            <a:r>
              <a:rPr lang="en-US" dirty="0" smtClean="0"/>
              <a:t>The </a:t>
            </a:r>
            <a:r>
              <a:rPr lang="en-US" b="1" dirty="0" smtClean="0"/>
              <a:t>“Military Commissions Act” </a:t>
            </a:r>
            <a:r>
              <a:rPr lang="en-US" dirty="0" smtClean="0"/>
              <a:t>– and the loss  of habeas corpus (a very precious right).</a:t>
            </a:r>
          </a:p>
          <a:p>
            <a:endParaRPr lang="en-US" sz="1400" dirty="0" smtClean="0"/>
          </a:p>
          <a:p>
            <a:r>
              <a:rPr lang="en-US" dirty="0" smtClean="0"/>
              <a:t>The </a:t>
            </a:r>
            <a:r>
              <a:rPr lang="en-US" b="1" dirty="0" smtClean="0"/>
              <a:t>revisions of “FISA” </a:t>
            </a:r>
            <a:r>
              <a:rPr lang="en-US" dirty="0" smtClean="0"/>
              <a:t>to allow unlimited warrantless wiretapping of U.S. citizens.</a:t>
            </a:r>
          </a:p>
          <a:p>
            <a:endParaRPr lang="en-US" sz="1400" dirty="0" smtClean="0"/>
          </a:p>
          <a:p>
            <a:r>
              <a:rPr lang="en-US" dirty="0" smtClean="0"/>
              <a:t>Creation of a </a:t>
            </a:r>
            <a:r>
              <a:rPr lang="en-US" b="1" dirty="0" smtClean="0"/>
              <a:t>vast bureaucracy </a:t>
            </a:r>
            <a:r>
              <a:rPr lang="en-US" dirty="0" smtClean="0"/>
              <a:t>to spy on you.</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914400"/>
            <a:ext cx="8534400" cy="1295400"/>
          </a:xfrm>
        </p:spPr>
        <p:txBody>
          <a:bodyPr>
            <a:normAutofit fontScale="90000"/>
          </a:bodyPr>
          <a:lstStyle/>
          <a:p>
            <a:r>
              <a:rPr lang="en-US" b="1" dirty="0" smtClean="0"/>
              <a:t>In 1999, I ran some early thoughts on this tough topic by the inimitable ISCSC</a:t>
            </a:r>
            <a:endParaRPr lang="en-US" b="1" dirty="0"/>
          </a:p>
        </p:txBody>
      </p:sp>
      <p:sp>
        <p:nvSpPr>
          <p:cNvPr id="3" name="Content Placeholder 2"/>
          <p:cNvSpPr>
            <a:spLocks noGrp="1"/>
          </p:cNvSpPr>
          <p:nvPr>
            <p:ph idx="1"/>
          </p:nvPr>
        </p:nvSpPr>
        <p:spPr>
          <a:xfrm>
            <a:off x="457200" y="3124200"/>
            <a:ext cx="8229600" cy="3001963"/>
          </a:xfrm>
        </p:spPr>
        <p:txBody>
          <a:bodyPr/>
          <a:lstStyle/>
          <a:p>
            <a:r>
              <a:rPr lang="en-US" dirty="0" smtClean="0"/>
              <a:t>In, “</a:t>
            </a:r>
            <a:r>
              <a:rPr lang="en-US" i="1" dirty="0" smtClean="0"/>
              <a:t>The Waning Days of Ancient Rome and the Modern Era:  Parallels and Echoes</a:t>
            </a:r>
            <a:r>
              <a:rPr lang="en-US" dirty="0" smtClean="0"/>
              <a:t>”</a:t>
            </a:r>
          </a:p>
          <a:p>
            <a:endParaRPr lang="en-US" dirty="0" smtClean="0"/>
          </a:p>
          <a:p>
            <a:r>
              <a:rPr lang="en-US" dirty="0" smtClean="0"/>
              <a:t>Presented to the ISCSC in St. Louis, MO, USA on May 22, 1999, but never published.</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The USA Patriot Act</a:t>
            </a:r>
            <a:endParaRPr lang="en-US" b="1" u="sng" dirty="0"/>
          </a:p>
        </p:txBody>
      </p:sp>
      <p:sp>
        <p:nvSpPr>
          <p:cNvPr id="3" name="Content Placeholder 2"/>
          <p:cNvSpPr>
            <a:spLocks noGrp="1"/>
          </p:cNvSpPr>
          <p:nvPr>
            <p:ph idx="1"/>
          </p:nvPr>
        </p:nvSpPr>
        <p:spPr>
          <a:xfrm>
            <a:off x="457200" y="1828800"/>
            <a:ext cx="8229600" cy="4297363"/>
          </a:xfrm>
        </p:spPr>
        <p:txBody>
          <a:bodyPr>
            <a:normAutofit fontScale="92500" lnSpcReduction="10000"/>
          </a:bodyPr>
          <a:lstStyle/>
          <a:p>
            <a:r>
              <a:rPr lang="en-US" dirty="0" smtClean="0"/>
              <a:t>The “Patriot Act” is extremely difficult to read because it is mainly hundreds of changes to preexisting laws.  Many of those are perfectly understandable updates for the information age.</a:t>
            </a:r>
          </a:p>
          <a:p>
            <a:endParaRPr lang="en-US" sz="1500" dirty="0" smtClean="0"/>
          </a:p>
          <a:p>
            <a:r>
              <a:rPr lang="en-US" b="1" dirty="0" smtClean="0"/>
              <a:t>However, </a:t>
            </a:r>
            <a:r>
              <a:rPr lang="en-US" dirty="0" smtClean="0"/>
              <a:t>some provisions are Orwellian, like authorizing thousands of FBI agents to avoid judicial review by writing </a:t>
            </a:r>
            <a:r>
              <a:rPr lang="en-US" b="1" dirty="0" smtClean="0"/>
              <a:t>national security letters </a:t>
            </a:r>
            <a:r>
              <a:rPr lang="en-US" dirty="0" smtClean="0"/>
              <a:t>to anyone to compel their release of your private information and to require silence from them.</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The USA Patriot Act</a:t>
            </a:r>
            <a:endParaRPr lang="en-US" u="sng" dirty="0"/>
          </a:p>
        </p:txBody>
      </p:sp>
      <p:sp>
        <p:nvSpPr>
          <p:cNvPr id="3" name="Content Placeholder 2"/>
          <p:cNvSpPr>
            <a:spLocks noGrp="1"/>
          </p:cNvSpPr>
          <p:nvPr>
            <p:ph idx="1"/>
          </p:nvPr>
        </p:nvSpPr>
        <p:spPr/>
        <p:txBody>
          <a:bodyPr>
            <a:normAutofit/>
          </a:bodyPr>
          <a:lstStyle/>
          <a:p>
            <a:r>
              <a:rPr lang="en-US" dirty="0" smtClean="0"/>
              <a:t>This feature makes it an ideal tool for cracking down on whistleblowers who try to reveal corruption or other wrongdoing to the public.  It has already been used to attack several.</a:t>
            </a:r>
          </a:p>
          <a:p>
            <a:endParaRPr lang="en-US" sz="1400" dirty="0" smtClean="0"/>
          </a:p>
          <a:p>
            <a:r>
              <a:rPr lang="en-US" dirty="0" smtClean="0"/>
              <a:t>Hard to read and passed in a frantic rush right after 9/11, it is likely that no Congressman read it.  But someone had to have written it long before, and put it on a shelf for the day.</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Military Commissions Act</a:t>
            </a:r>
            <a:endParaRPr lang="en-US" b="1" dirty="0"/>
          </a:p>
        </p:txBody>
      </p:sp>
      <p:sp>
        <p:nvSpPr>
          <p:cNvPr id="3" name="Content Placeholder 2"/>
          <p:cNvSpPr>
            <a:spLocks noGrp="1"/>
          </p:cNvSpPr>
          <p:nvPr>
            <p:ph idx="1"/>
          </p:nvPr>
        </p:nvSpPr>
        <p:spPr>
          <a:xfrm>
            <a:off x="457200" y="1676400"/>
            <a:ext cx="8229600" cy="4724400"/>
          </a:xfrm>
        </p:spPr>
        <p:txBody>
          <a:bodyPr>
            <a:normAutofit/>
          </a:bodyPr>
          <a:lstStyle/>
          <a:p>
            <a:r>
              <a:rPr lang="en-US" dirty="0" smtClean="0"/>
              <a:t>Having tortured many people picked up in war zones the government had to find a way to prosecute them outside of normal legal rules that prohibit evidence obtained by torture.</a:t>
            </a:r>
          </a:p>
          <a:p>
            <a:pPr>
              <a:buNone/>
            </a:pPr>
            <a:endParaRPr lang="en-US" sz="1500" dirty="0" smtClean="0"/>
          </a:p>
          <a:p>
            <a:r>
              <a:rPr lang="en-US" dirty="0" smtClean="0"/>
              <a:t>Furthermore many of those imprisoned had been turned over to U.S. forces by locals seeking cash bounties, which guaranteed that some of those detained were quite innocent.</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30362"/>
          </a:xfrm>
        </p:spPr>
        <p:txBody>
          <a:bodyPr>
            <a:normAutofit/>
          </a:bodyPr>
          <a:lstStyle/>
          <a:p>
            <a:r>
              <a:rPr lang="en-US" b="1" u="sng" dirty="0" smtClean="0"/>
              <a:t>The Militar</a:t>
            </a:r>
            <a:r>
              <a:rPr lang="en-US" b="1" dirty="0" smtClean="0"/>
              <a:t>y</a:t>
            </a:r>
            <a:r>
              <a:rPr lang="en-US" b="1" u="sng" dirty="0" smtClean="0"/>
              <a:t> Commissions Act</a:t>
            </a:r>
            <a:r>
              <a:rPr lang="en-US" sz="4000" b="1" dirty="0" smtClean="0"/>
              <a:t/>
            </a:r>
            <a:br>
              <a:rPr lang="en-US" sz="4000" b="1" dirty="0" smtClean="0"/>
            </a:br>
            <a:r>
              <a:rPr lang="en-US" sz="3200" b="1" dirty="0" smtClean="0"/>
              <a:t>(continued)</a:t>
            </a:r>
            <a:endParaRPr lang="en-US" sz="3200" b="1" dirty="0"/>
          </a:p>
        </p:txBody>
      </p:sp>
      <p:sp>
        <p:nvSpPr>
          <p:cNvPr id="3" name="Content Placeholder 2"/>
          <p:cNvSpPr>
            <a:spLocks noGrp="1"/>
          </p:cNvSpPr>
          <p:nvPr>
            <p:ph idx="1"/>
          </p:nvPr>
        </p:nvSpPr>
        <p:spPr>
          <a:xfrm>
            <a:off x="457200" y="2286000"/>
            <a:ext cx="8229600" cy="4038600"/>
          </a:xfrm>
        </p:spPr>
        <p:txBody>
          <a:bodyPr>
            <a:normAutofit fontScale="92500" lnSpcReduction="10000"/>
          </a:bodyPr>
          <a:lstStyle/>
          <a:p>
            <a:pPr>
              <a:buNone/>
            </a:pPr>
            <a:r>
              <a:rPr lang="en-US" dirty="0" smtClean="0"/>
              <a:t>              The ACLU had this to say about that:</a:t>
            </a:r>
          </a:p>
          <a:p>
            <a:endParaRPr lang="en-US" sz="1600" dirty="0" smtClean="0"/>
          </a:p>
          <a:p>
            <a:r>
              <a:rPr lang="en-US" sz="3000" dirty="0" smtClean="0"/>
              <a:t>     “In the final hours before adjourning in 2006, Congress passed and the president signed the Military Commissions Act. In doing so, they cast aside </a:t>
            </a:r>
            <a:r>
              <a:rPr lang="en-US" sz="3000" b="1" dirty="0" smtClean="0"/>
              <a:t>the Constitution and the principle of habeas corpus</a:t>
            </a:r>
            <a:r>
              <a:rPr lang="en-US" sz="3000" dirty="0" smtClean="0"/>
              <a:t>, which protects against unlawful and indefinite imprisonment. They also gave the president absolute power to designate enemy combatants, and to set his own definitions for torture.” </a:t>
            </a:r>
            <a:endParaRPr lang="en-US" sz="16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Revisions to the FISA* law</a:t>
            </a:r>
            <a:endParaRPr lang="en-US" b="1" u="sng" dirty="0"/>
          </a:p>
        </p:txBody>
      </p:sp>
      <p:sp>
        <p:nvSpPr>
          <p:cNvPr id="3" name="Content Placeholder 2"/>
          <p:cNvSpPr>
            <a:spLocks noGrp="1"/>
          </p:cNvSpPr>
          <p:nvPr>
            <p:ph idx="1"/>
          </p:nvPr>
        </p:nvSpPr>
        <p:spPr>
          <a:xfrm>
            <a:off x="457200" y="1828800"/>
            <a:ext cx="8229600" cy="4648200"/>
          </a:xfrm>
        </p:spPr>
        <p:txBody>
          <a:bodyPr/>
          <a:lstStyle/>
          <a:p>
            <a:r>
              <a:rPr lang="en-US" dirty="0" smtClean="0"/>
              <a:t>In 2006 a reporter for the Washington Post revealed that the NSA had been secretly, and illegally, collecting vast amounts of phone and email traffic in the United States among US citizens.  Rather than exercising its oversight function to restrain this, Congress legalized it.</a:t>
            </a:r>
          </a:p>
          <a:p>
            <a:endParaRPr lang="en-US" sz="1400" dirty="0" smtClean="0"/>
          </a:p>
          <a:p>
            <a:pPr>
              <a:buNone/>
            </a:pPr>
            <a:r>
              <a:rPr lang="en-US" dirty="0" smtClean="0"/>
              <a:t>   *FISA means: Foreign Intelligence Surveillance Act, a law that worked fine until it was ‘fixed.’</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533400"/>
            <a:ext cx="8534400" cy="5592763"/>
          </a:xfrm>
          <a:ln>
            <a:noFill/>
          </a:ln>
        </p:spPr>
        <p:txBody>
          <a:bodyPr>
            <a:normAutofit fontScale="92500" lnSpcReduction="10000"/>
          </a:bodyPr>
          <a:lstStyle/>
          <a:p>
            <a:pPr algn="ctr">
              <a:buNone/>
            </a:pPr>
            <a:r>
              <a:rPr lang="en-US" dirty="0" smtClean="0"/>
              <a:t>	</a:t>
            </a:r>
            <a:r>
              <a:rPr lang="en-US" sz="3500" b="1" dirty="0" smtClean="0"/>
              <a:t>The Center for National Security Studies in Washington D.C. had this to say about that:</a:t>
            </a:r>
          </a:p>
          <a:p>
            <a:pPr>
              <a:buNone/>
            </a:pPr>
            <a:endParaRPr lang="en-US" sz="3000" dirty="0" smtClean="0"/>
          </a:p>
          <a:p>
            <a:pPr>
              <a:buNone/>
            </a:pPr>
            <a:r>
              <a:rPr lang="en-US" sz="2600" dirty="0" smtClean="0"/>
              <a:t>     “The Justice Department’s “Fact Sheet” about its 2007 FISA bill omits the most important effect of its proposed changes: </a:t>
            </a:r>
          </a:p>
          <a:p>
            <a:pPr>
              <a:buNone/>
            </a:pPr>
            <a:r>
              <a:rPr lang="en-US" sz="2600" b="1" dirty="0" smtClean="0"/>
              <a:t>	It would permit the government to acquire millions of Americans’ international phone calls and e-mails without a warrant, so long as it vacuumed up the contents of these communications en masse</a:t>
            </a:r>
            <a:r>
              <a:rPr lang="en-US" sz="2600" dirty="0" smtClean="0"/>
              <a:t>, rather than targeting for acquisition the calls of a particular individual in the United States. </a:t>
            </a:r>
            <a:r>
              <a:rPr lang="en-US" sz="2600" b="1" dirty="0" smtClean="0"/>
              <a:t>And it would permit the government to then sort and analyze all those communications and listen to and distribute whichever ones it chose, in secret, with no warrant or meaningful oversight whatsoever.  </a:t>
            </a:r>
            <a:r>
              <a:rPr lang="en-US" sz="2600" dirty="0" smtClean="0"/>
              <a:t>This would be a dramatic and drastic change to current law.”</a:t>
            </a:r>
            <a:endParaRPr lang="en-US" sz="26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“Top Secret America”</a:t>
            </a:r>
            <a:endParaRPr lang="en-US" b="1" dirty="0"/>
          </a:p>
        </p:txBody>
      </p:sp>
      <p:sp>
        <p:nvSpPr>
          <p:cNvPr id="3" name="Content Placeholder 2"/>
          <p:cNvSpPr>
            <a:spLocks noGrp="1"/>
          </p:cNvSpPr>
          <p:nvPr>
            <p:ph idx="1"/>
          </p:nvPr>
        </p:nvSpPr>
        <p:spPr>
          <a:xfrm>
            <a:off x="457200" y="1600200"/>
            <a:ext cx="8229600" cy="4800600"/>
          </a:xfrm>
        </p:spPr>
        <p:txBody>
          <a:bodyPr>
            <a:normAutofit fontScale="92500" lnSpcReduction="20000"/>
          </a:bodyPr>
          <a:lstStyle/>
          <a:p>
            <a:r>
              <a:rPr lang="en-US" dirty="0" smtClean="0"/>
              <a:t>On July 19 2010, the Washington Post published the first results of a two year study of these changes called “Top Secret America.”</a:t>
            </a:r>
          </a:p>
          <a:p>
            <a:endParaRPr lang="en-US" sz="1500" dirty="0" smtClean="0"/>
          </a:p>
          <a:p>
            <a:r>
              <a:rPr lang="en-US" dirty="0" smtClean="0"/>
              <a:t>Among many facts revealed there, we now have about 854,000 people with </a:t>
            </a:r>
            <a:r>
              <a:rPr lang="en-US" b="1" dirty="0" smtClean="0"/>
              <a:t>top</a:t>
            </a:r>
            <a:r>
              <a:rPr lang="en-US" dirty="0" smtClean="0"/>
              <a:t> secret clearances many of whose jobs </a:t>
            </a:r>
            <a:r>
              <a:rPr lang="en-US" b="1" u="sng" dirty="0" smtClean="0"/>
              <a:t>depend</a:t>
            </a:r>
            <a:r>
              <a:rPr lang="en-US" dirty="0" smtClean="0"/>
              <a:t> on finding terrorists.  A secret facility is being built out west to run data through supercomputers that will consume as much electricity as Salt Lake City.  And 33 other buildings were constructed in D.C. and near areas to house personnel and programs.  People who </a:t>
            </a:r>
            <a:r>
              <a:rPr lang="en-US" b="1" dirty="0" smtClean="0"/>
              <a:t>need</a:t>
            </a:r>
            <a:r>
              <a:rPr lang="en-US" dirty="0" smtClean="0"/>
              <a:t> enemies </a:t>
            </a:r>
            <a:r>
              <a:rPr lang="en-US" b="1" u="sng" dirty="0" smtClean="0"/>
              <a:t>will find some </a:t>
            </a:r>
            <a:r>
              <a:rPr lang="en-US" dirty="0" smtClean="0"/>
              <a:t>to justify budgets.</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But what about 9/11</a:t>
            </a:r>
            <a:r>
              <a:rPr lang="en-US" b="1" dirty="0" smtClean="0"/>
              <a:t>?</a:t>
            </a:r>
            <a:endParaRPr lang="en-US" b="1" dirty="0"/>
          </a:p>
        </p:txBody>
      </p:sp>
      <p:sp>
        <p:nvSpPr>
          <p:cNvPr id="3" name="Content Placeholder 2"/>
          <p:cNvSpPr>
            <a:spLocks noGrp="1"/>
          </p:cNvSpPr>
          <p:nvPr>
            <p:ph idx="1"/>
          </p:nvPr>
        </p:nvSpPr>
        <p:spPr/>
        <p:txBody>
          <a:bodyPr>
            <a:normAutofit/>
          </a:bodyPr>
          <a:lstStyle/>
          <a:p>
            <a:r>
              <a:rPr lang="en-US" dirty="0" smtClean="0"/>
              <a:t>All these changes, the wars in Afghanistan and Iraq, and the rushed legislation that sacrificed civil liberties won over centuries of conflict with tyrannical governments, were justified by continuous reference to “9/11.”</a:t>
            </a:r>
          </a:p>
          <a:p>
            <a:endParaRPr lang="en-US" sz="1600" dirty="0" smtClean="0"/>
          </a:p>
          <a:p>
            <a:r>
              <a:rPr lang="en-US" dirty="0" smtClean="0"/>
              <a:t>Yet unknown to many Americans, a formal and objective police inquiry into who did “9/11” and why has never been conducted.  Why?</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Wh</a:t>
            </a:r>
            <a:r>
              <a:rPr lang="en-US" b="1" dirty="0" smtClean="0"/>
              <a:t>y</a:t>
            </a:r>
            <a:r>
              <a:rPr lang="en-US" b="1" u="sng" dirty="0" smtClean="0"/>
              <a:t> no real investi</a:t>
            </a:r>
            <a:r>
              <a:rPr lang="en-US" b="1" dirty="0" smtClean="0"/>
              <a:t>g</a:t>
            </a:r>
            <a:r>
              <a:rPr lang="en-US" b="1" u="sng" dirty="0" smtClean="0"/>
              <a:t>ation of 9/11?</a:t>
            </a:r>
            <a:endParaRPr lang="en-US" b="1" u="sng" dirty="0"/>
          </a:p>
        </p:txBody>
      </p:sp>
      <p:sp>
        <p:nvSpPr>
          <p:cNvPr id="3" name="Content Placeholder 2"/>
          <p:cNvSpPr>
            <a:spLocks noGrp="1"/>
          </p:cNvSpPr>
          <p:nvPr>
            <p:ph idx="1"/>
          </p:nvPr>
        </p:nvSpPr>
        <p:spPr>
          <a:xfrm>
            <a:off x="457200" y="1828800"/>
            <a:ext cx="8229600" cy="4419600"/>
          </a:xfrm>
        </p:spPr>
        <p:txBody>
          <a:bodyPr>
            <a:normAutofit/>
          </a:bodyPr>
          <a:lstStyle/>
          <a:p>
            <a:r>
              <a:rPr lang="en-US" dirty="0" smtClean="0"/>
              <a:t>The answer to that disturbing question is because evidence available does not support the official story about who did 9/11 or why.  Worse, evidence </a:t>
            </a:r>
            <a:r>
              <a:rPr lang="en-US" u="sng" dirty="0" smtClean="0"/>
              <a:t>contradicts</a:t>
            </a:r>
            <a:r>
              <a:rPr lang="en-US" dirty="0" smtClean="0"/>
              <a:t> the official story.</a:t>
            </a:r>
          </a:p>
          <a:p>
            <a:endParaRPr lang="en-US" sz="1400" dirty="0" smtClean="0"/>
          </a:p>
          <a:p>
            <a:r>
              <a:rPr lang="en-US" dirty="0" smtClean="0"/>
              <a:t>Rather, evidence supports the conclusion that someone or some entity far more powerful than Osama Bin Laden and Al Qaeda had to be involved.  Here are 7 factoids about that.</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&gt; 1400 Architects </a:t>
            </a:r>
            <a:r>
              <a:rPr lang="en-US" b="1" dirty="0" smtClean="0"/>
              <a:t>and Engineers</a:t>
            </a:r>
            <a:endParaRPr lang="en-US" b="1" dirty="0"/>
          </a:p>
        </p:txBody>
      </p:sp>
      <p:sp>
        <p:nvSpPr>
          <p:cNvPr id="3" name="Content Placeholder 2"/>
          <p:cNvSpPr>
            <a:spLocks noGrp="1"/>
          </p:cNvSpPr>
          <p:nvPr>
            <p:ph idx="1"/>
          </p:nvPr>
        </p:nvSpPr>
        <p:spPr/>
        <p:txBody>
          <a:bodyPr/>
          <a:lstStyle/>
          <a:p>
            <a:r>
              <a:rPr lang="en-US" dirty="0" smtClean="0"/>
              <a:t>Over 1400 licensed architects and engineers have petitioned the government to review the collapse of World Trade Center buildings 1, 2 and 7 because, in their professional opinion, these show diagnostically distinct signs that the towers were brought down by controlled processes, not by fires.  They have been ignored along with &gt;11,000 other signers.  Their website is:  </a:t>
            </a:r>
            <a:r>
              <a:rPr lang="en-US" dirty="0" smtClean="0">
                <a:hlinkClick r:id="rId2"/>
              </a:rPr>
              <a:t>http://www.ae911truth.org/</a:t>
            </a:r>
            <a:r>
              <a:rPr lang="en-US" dirty="0" smtClean="0"/>
              <a:t>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rmAutofit/>
          </a:bodyPr>
          <a:lstStyle/>
          <a:p>
            <a:r>
              <a:rPr lang="en-US" b="1" dirty="0" smtClean="0"/>
              <a:t>But what about all those </a:t>
            </a:r>
            <a:r>
              <a:rPr lang="en-US" b="1" u="sng" dirty="0" smtClean="0"/>
              <a:t>Other</a:t>
            </a:r>
            <a:r>
              <a:rPr lang="en-US" b="1" dirty="0" smtClean="0"/>
              <a:t> Kingdoms and Empires?</a:t>
            </a:r>
            <a:endParaRPr lang="en-US" b="1" dirty="0"/>
          </a:p>
        </p:txBody>
      </p:sp>
      <p:sp>
        <p:nvSpPr>
          <p:cNvPr id="3" name="Content Placeholder 2"/>
          <p:cNvSpPr>
            <a:spLocks noGrp="1"/>
          </p:cNvSpPr>
          <p:nvPr>
            <p:ph idx="1"/>
          </p:nvPr>
        </p:nvSpPr>
        <p:spPr>
          <a:xfrm>
            <a:off x="457200" y="2133600"/>
            <a:ext cx="8229600" cy="4114800"/>
          </a:xfrm>
        </p:spPr>
        <p:txBody>
          <a:bodyPr>
            <a:normAutofit/>
          </a:bodyPr>
          <a:lstStyle/>
          <a:p>
            <a:pPr>
              <a:buNone/>
            </a:pPr>
            <a:r>
              <a:rPr lang="en-US" dirty="0" smtClean="0"/>
              <a:t>K. of Egypt		*  </a:t>
            </a:r>
            <a:r>
              <a:rPr lang="en-US" b="1" dirty="0" smtClean="0"/>
              <a:t>Roman</a:t>
            </a:r>
            <a:r>
              <a:rPr lang="en-US" dirty="0" smtClean="0"/>
              <a:t>			Mongol</a:t>
            </a:r>
          </a:p>
          <a:p>
            <a:pPr>
              <a:buNone/>
            </a:pPr>
            <a:r>
              <a:rPr lang="en-US" dirty="0" smtClean="0"/>
              <a:t>Hittite		    Byzantine		Ottoman</a:t>
            </a:r>
          </a:p>
          <a:p>
            <a:pPr>
              <a:buNone/>
            </a:pPr>
            <a:r>
              <a:rPr lang="en-US" dirty="0" smtClean="0"/>
              <a:t>K. of Israel		    Sassanid			European</a:t>
            </a:r>
          </a:p>
          <a:p>
            <a:pPr>
              <a:buNone/>
            </a:pPr>
            <a:r>
              <a:rPr lang="en-US" dirty="0" smtClean="0"/>
              <a:t>Assyrian		    the Caliphate 		</a:t>
            </a:r>
            <a:r>
              <a:rPr lang="en-US" sz="2800" dirty="0" smtClean="0"/>
              <a:t>colonialism</a:t>
            </a:r>
          </a:p>
          <a:p>
            <a:pPr>
              <a:buNone/>
            </a:pPr>
            <a:r>
              <a:rPr lang="en-US" dirty="0" err="1" smtClean="0"/>
              <a:t>Babalonian</a:t>
            </a:r>
            <a:r>
              <a:rPr lang="en-US" dirty="0" smtClean="0"/>
              <a:t>	    Seljuk			American</a:t>
            </a:r>
          </a:p>
          <a:p>
            <a:pPr>
              <a:buNone/>
            </a:pPr>
            <a:r>
              <a:rPr lang="en-US" dirty="0" smtClean="0"/>
              <a:t>Persian		    Saladin’s			</a:t>
            </a:r>
            <a:r>
              <a:rPr lang="en-US" sz="2800" dirty="0" smtClean="0"/>
              <a:t>hegemony</a:t>
            </a:r>
            <a:endParaRPr lang="en-US" dirty="0" smtClean="0"/>
          </a:p>
          <a:p>
            <a:pPr>
              <a:buNone/>
            </a:pPr>
            <a:r>
              <a:rPr lang="en-US" dirty="0" smtClean="0"/>
              <a:t>Macedonian	    </a:t>
            </a:r>
            <a:r>
              <a:rPr lang="en-US" dirty="0" smtClean="0"/>
              <a:t>Crusader Kingdoms	  China?</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036638"/>
          </a:xfrm>
        </p:spPr>
        <p:txBody>
          <a:bodyPr/>
          <a:lstStyle/>
          <a:p>
            <a:r>
              <a:rPr lang="en-US" b="1" dirty="0" smtClean="0"/>
              <a:t>World Trade Center Building 7</a:t>
            </a:r>
            <a:endParaRPr lang="en-US" b="1" dirty="0"/>
          </a:p>
        </p:txBody>
      </p:sp>
      <p:sp>
        <p:nvSpPr>
          <p:cNvPr id="3" name="Content Placeholder 2"/>
          <p:cNvSpPr>
            <a:spLocks noGrp="1"/>
          </p:cNvSpPr>
          <p:nvPr>
            <p:ph idx="1"/>
          </p:nvPr>
        </p:nvSpPr>
        <p:spPr>
          <a:xfrm>
            <a:off x="457200" y="1752600"/>
            <a:ext cx="8229600" cy="4724400"/>
          </a:xfrm>
        </p:spPr>
        <p:txBody>
          <a:bodyPr>
            <a:normAutofit/>
          </a:bodyPr>
          <a:lstStyle/>
          <a:p>
            <a:r>
              <a:rPr lang="en-US" dirty="0" smtClean="0"/>
              <a:t>Building 7 is especially important because it was not hit by any aircraft, yet it came down completely symmetrically in less than seven seconds about 7 hours after two aircraft hit buildings 1 and 2.  Video imagery looks very much like controlled demolitions, but Bldg. 7’s fall has almost never been shown on national television except on the day of 9/11/2001.</a:t>
            </a:r>
          </a:p>
          <a:p>
            <a:r>
              <a:rPr lang="en-US" dirty="0" smtClean="0"/>
              <a:t>See: </a:t>
            </a:r>
            <a:r>
              <a:rPr lang="en-US" dirty="0" smtClean="0">
                <a:hlinkClick r:id="rId2"/>
              </a:rPr>
              <a:t>http://wtc7.net/</a:t>
            </a:r>
            <a:r>
              <a:rPr lang="en-US" dirty="0" smtClean="0"/>
              <a:t> </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b="1" dirty="0" smtClean="0"/>
              <a:t>Jesse Ventura’s opinion</a:t>
            </a:r>
            <a:endParaRPr lang="en-US" b="1" dirty="0"/>
          </a:p>
        </p:txBody>
      </p:sp>
      <p:sp>
        <p:nvSpPr>
          <p:cNvPr id="3" name="Content Placeholder 2"/>
          <p:cNvSpPr>
            <a:spLocks noGrp="1"/>
          </p:cNvSpPr>
          <p:nvPr>
            <p:ph idx="1"/>
          </p:nvPr>
        </p:nvSpPr>
        <p:spPr>
          <a:xfrm>
            <a:off x="457200" y="1905000"/>
            <a:ext cx="8229600" cy="4572000"/>
          </a:xfrm>
        </p:spPr>
        <p:txBody>
          <a:bodyPr>
            <a:normAutofit/>
          </a:bodyPr>
          <a:lstStyle/>
          <a:p>
            <a:r>
              <a:rPr lang="en-US" dirty="0" smtClean="0"/>
              <a:t>Former Governor of Minnesota and Navy Seal Jesse Ventura was convinced the official 9/11 story was a lie by his former SEAL demolitions instructor who concluded early on they had to be controlled demolitions.  Ventura went on to produce a television documentary about the mysterious explosion at the Pentagon later that fateful day.  You could watch his show on YouTube until it was taken down by someone.</a:t>
            </a:r>
          </a:p>
          <a:p>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Barbara Honegger’s Opinion</a:t>
            </a:r>
            <a:endParaRPr lang="en-US" b="1" dirty="0"/>
          </a:p>
        </p:txBody>
      </p:sp>
      <p:sp>
        <p:nvSpPr>
          <p:cNvPr id="3" name="Content Placeholder 2"/>
          <p:cNvSpPr>
            <a:spLocks noGrp="1"/>
          </p:cNvSpPr>
          <p:nvPr>
            <p:ph idx="1"/>
          </p:nvPr>
        </p:nvSpPr>
        <p:spPr>
          <a:xfrm>
            <a:off x="457200" y="1676400"/>
            <a:ext cx="8229600" cy="4724400"/>
          </a:xfrm>
        </p:spPr>
        <p:txBody>
          <a:bodyPr>
            <a:normAutofit fontScale="92500"/>
          </a:bodyPr>
          <a:lstStyle/>
          <a:p>
            <a:r>
              <a:rPr lang="en-US" dirty="0" smtClean="0"/>
              <a:t>Barbara Honegger is much less famous than Jesse Ventura, but she was also the senior military journalist at the Naval Postgraduate School for many years. While there she pointed that the official story required someone to turn off the normal Pentagon air defenses and many other anomalies in the official story which have never been explained or even addressed by the official story.  Her essay is at: </a:t>
            </a:r>
            <a:r>
              <a:rPr lang="en-US" dirty="0" smtClean="0">
                <a:hlinkClick r:id="rId2"/>
              </a:rPr>
              <a:t>www.</a:t>
            </a:r>
            <a:r>
              <a:rPr lang="en-US" i="1" dirty="0" smtClean="0">
                <a:hlinkClick r:id="rId2"/>
              </a:rPr>
              <a:t>physics911.net/pdf/</a:t>
            </a:r>
            <a:r>
              <a:rPr lang="en-US" b="1" i="1" dirty="0" smtClean="0">
                <a:hlinkClick r:id="rId2"/>
              </a:rPr>
              <a:t>honegger</a:t>
            </a:r>
            <a:r>
              <a:rPr lang="en-US" i="1" dirty="0" smtClean="0">
                <a:hlinkClick r:id="rId2"/>
              </a:rPr>
              <a:t>.pdf</a:t>
            </a:r>
            <a:r>
              <a:rPr lang="en-US" i="1" dirty="0" smtClean="0"/>
              <a:t>   </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Col. George Nelson’s Opinion</a:t>
            </a:r>
            <a:endParaRPr lang="en-US" b="1" dirty="0"/>
          </a:p>
        </p:txBody>
      </p:sp>
      <p:sp>
        <p:nvSpPr>
          <p:cNvPr id="3" name="Content Placeholder 2"/>
          <p:cNvSpPr>
            <a:spLocks noGrp="1"/>
          </p:cNvSpPr>
          <p:nvPr>
            <p:ph idx="1"/>
          </p:nvPr>
        </p:nvSpPr>
        <p:spPr>
          <a:xfrm>
            <a:off x="304800" y="1447800"/>
            <a:ext cx="8534400" cy="4953000"/>
          </a:xfrm>
        </p:spPr>
        <p:txBody>
          <a:bodyPr>
            <a:normAutofit fontScale="47500" lnSpcReduction="20000"/>
          </a:bodyPr>
          <a:lstStyle/>
          <a:p>
            <a:r>
              <a:rPr lang="en-US" sz="5100" dirty="0" smtClean="0"/>
              <a:t>Col. George Nelson spent 34 years in the U.S. Air Force, partly as an official aircraft disaster reviewer.  He says this at “patriots question 9/11”  </a:t>
            </a:r>
            <a:r>
              <a:rPr lang="en-US" sz="5100" dirty="0" smtClean="0">
                <a:hlinkClick r:id="rId2"/>
              </a:rPr>
              <a:t>http://patriotsquestion911.com/pilots.html</a:t>
            </a:r>
            <a:r>
              <a:rPr lang="en-US" sz="5100" dirty="0" smtClean="0"/>
              <a:t> </a:t>
            </a:r>
          </a:p>
          <a:p>
            <a:endParaRPr lang="en-US" sz="2900" dirty="0" smtClean="0"/>
          </a:p>
          <a:p>
            <a:endParaRPr lang="en-US" sz="2000" dirty="0" smtClean="0"/>
          </a:p>
          <a:p>
            <a:r>
              <a:rPr lang="en-US" sz="4600" dirty="0" smtClean="0">
                <a:latin typeface="Times New Roman" pitchFamily="18" charset="0"/>
                <a:cs typeface="Times New Roman" pitchFamily="18" charset="0"/>
              </a:rPr>
              <a:t>"In all my years of direct and indirect participation, I never witnessed nor even heard of an aircraft loss, where the wreckage was accessible, that prevented investigators from finding enough hard evidence to positively identify the make, model, and specific registration number of the aircraft -- and in most cases the precise cause of the accident. ... </a:t>
            </a:r>
            <a:br>
              <a:rPr lang="en-US" sz="4600" dirty="0" smtClean="0">
                <a:latin typeface="Times New Roman" pitchFamily="18" charset="0"/>
                <a:cs typeface="Times New Roman" pitchFamily="18" charset="0"/>
              </a:rPr>
            </a:br>
            <a:r>
              <a:rPr lang="en-US" sz="4600" dirty="0" smtClean="0">
                <a:latin typeface="Times New Roman" pitchFamily="18" charset="0"/>
                <a:cs typeface="Times New Roman" pitchFamily="18" charset="0"/>
              </a:rPr>
              <a:t/>
            </a:r>
            <a:br>
              <a:rPr lang="en-US" sz="4600" dirty="0" smtClean="0">
                <a:latin typeface="Times New Roman" pitchFamily="18" charset="0"/>
                <a:cs typeface="Times New Roman" pitchFamily="18" charset="0"/>
              </a:rPr>
            </a:br>
            <a:r>
              <a:rPr lang="en-US" sz="4600" dirty="0" smtClean="0">
                <a:latin typeface="Times New Roman" pitchFamily="18" charset="0"/>
                <a:cs typeface="Times New Roman" pitchFamily="18" charset="0"/>
              </a:rPr>
              <a:t>The government alleges that four wide-body airliners crashed on the morning of September 11 2001, resulting in the deaths of more than 3,000 human beings, yet not one piece of hard aircraft evidence has been produced in an attempt to positively identify any of the four aircraft. On the contrary, it seems only that all potential evidence was </a:t>
            </a:r>
            <a:r>
              <a:rPr lang="en-US" sz="4600" b="1" u="sng" dirty="0" smtClean="0">
                <a:latin typeface="Times New Roman" pitchFamily="18" charset="0"/>
                <a:cs typeface="Times New Roman" pitchFamily="18" charset="0"/>
              </a:rPr>
              <a:t>deliberately kept hidden from public view</a:t>
            </a:r>
            <a:r>
              <a:rPr lang="en-US" sz="4600" dirty="0" smtClean="0">
                <a:latin typeface="Times New Roman" pitchFamily="18" charset="0"/>
                <a:cs typeface="Times New Roman" pitchFamily="18" charset="0"/>
              </a:rPr>
              <a:t>.”</a:t>
            </a:r>
            <a:endParaRPr lang="en-US" sz="4600" dirty="0">
              <a:latin typeface="Times New Roman" pitchFamily="18" charset="0"/>
              <a:cs typeface="Times New Roman" pitchFamily="18"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143000"/>
          </a:xfrm>
        </p:spPr>
        <p:txBody>
          <a:bodyPr>
            <a:normAutofit fontScale="90000"/>
          </a:bodyPr>
          <a:lstStyle/>
          <a:p>
            <a:r>
              <a:rPr lang="en-US" b="1" dirty="0" smtClean="0"/>
              <a:t>Hundreds of other professionals</a:t>
            </a:r>
            <a:br>
              <a:rPr lang="en-US" b="1" dirty="0" smtClean="0"/>
            </a:br>
            <a:r>
              <a:rPr lang="en-US" b="1" u="sng" dirty="0" smtClean="0"/>
              <a:t>Have asked hundreds of other ???</a:t>
            </a:r>
            <a:r>
              <a:rPr lang="en-US" b="1" dirty="0" smtClean="0"/>
              <a:t/>
            </a:r>
            <a:br>
              <a:rPr lang="en-US" b="1" dirty="0" smtClean="0"/>
            </a:br>
            <a:endParaRPr lang="en-US" b="1" dirty="0"/>
          </a:p>
        </p:txBody>
      </p:sp>
      <p:sp>
        <p:nvSpPr>
          <p:cNvPr id="3" name="Content Placeholder 2"/>
          <p:cNvSpPr>
            <a:spLocks noGrp="1"/>
          </p:cNvSpPr>
          <p:nvPr>
            <p:ph idx="1"/>
          </p:nvPr>
        </p:nvSpPr>
        <p:spPr>
          <a:xfrm>
            <a:off x="457200" y="2133600"/>
            <a:ext cx="8229600" cy="4525963"/>
          </a:xfrm>
        </p:spPr>
        <p:txBody>
          <a:bodyPr>
            <a:normAutofit lnSpcReduction="10000"/>
          </a:bodyPr>
          <a:lstStyle/>
          <a:p>
            <a:r>
              <a:rPr lang="en-US" dirty="0" smtClean="0"/>
              <a:t>Hundreds of other pilots and scientists have raised serious questions about the official story which have gone unanswered except by internet blog “debunkers.”</a:t>
            </a:r>
          </a:p>
          <a:p>
            <a:endParaRPr lang="en-US" sz="1000" dirty="0" smtClean="0"/>
          </a:p>
          <a:p>
            <a:r>
              <a:rPr lang="en-US" dirty="0" smtClean="0"/>
              <a:t>Hundreds of military officers, firefighters,</a:t>
            </a:r>
            <a:endParaRPr lang="en-US" sz="1000" dirty="0" smtClean="0"/>
          </a:p>
          <a:p>
            <a:endParaRPr lang="en-US" sz="1000" dirty="0" smtClean="0"/>
          </a:p>
          <a:p>
            <a:r>
              <a:rPr lang="en-US" dirty="0" smtClean="0"/>
              <a:t>Hundreds of professors, and hundreds of other professionals have asked why no serious investigation has ever been done on 9/11.</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Steven Jones, and 8 other authors</a:t>
            </a:r>
            <a:endParaRPr lang="en-US" b="1" dirty="0"/>
          </a:p>
        </p:txBody>
      </p:sp>
      <p:sp>
        <p:nvSpPr>
          <p:cNvPr id="3" name="Content Placeholder 2"/>
          <p:cNvSpPr>
            <a:spLocks noGrp="1"/>
          </p:cNvSpPr>
          <p:nvPr>
            <p:ph idx="1"/>
          </p:nvPr>
        </p:nvSpPr>
        <p:spPr/>
        <p:txBody>
          <a:bodyPr>
            <a:normAutofit fontScale="92500" lnSpcReduction="10000"/>
          </a:bodyPr>
          <a:lstStyle/>
          <a:p>
            <a:r>
              <a:rPr lang="en-US" dirty="0" smtClean="0"/>
              <a:t>Emeritus BYU physics professor Steven Jones has been asking about the evidence of thermitic incendiary material (military steel cutting compounds) at the World Trade Centers for years.  </a:t>
            </a:r>
          </a:p>
          <a:p>
            <a:endParaRPr lang="en-US" sz="1100" dirty="0" smtClean="0"/>
          </a:p>
          <a:p>
            <a:r>
              <a:rPr lang="en-US" dirty="0" smtClean="0"/>
              <a:t>In 2009 Jones published, along with 8 coauthors from several countries, a peer reviewed paper that shows pictures of steel-cutting thermate chips and spherical balls of iron in dust from the trade center collapses. Both are evidence that military style steel cutting occurred there.</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57200" y="274638"/>
            <a:ext cx="8229600" cy="2316162"/>
          </a:xfrm>
        </p:spPr>
        <p:txBody>
          <a:bodyPr>
            <a:normAutofit fontScale="90000"/>
          </a:bodyPr>
          <a:lstStyle/>
          <a:p>
            <a:r>
              <a:rPr lang="en-US" u="sng" dirty="0" smtClean="0"/>
              <a:t>Photos of </a:t>
            </a:r>
            <a:r>
              <a:rPr lang="en-US" u="sng" dirty="0" err="1" smtClean="0"/>
              <a:t>Thermate</a:t>
            </a:r>
            <a:r>
              <a:rPr lang="en-US" u="sng" dirty="0" smtClean="0"/>
              <a:t> Chips in 9/11 dust</a:t>
            </a:r>
            <a:r>
              <a:rPr lang="en-US" dirty="0" smtClean="0"/>
              <a:t>:</a:t>
            </a:r>
            <a:r>
              <a:rPr lang="en-US" sz="800" dirty="0" smtClean="0"/>
              <a:t/>
            </a:r>
            <a:br>
              <a:rPr lang="en-US" sz="800" dirty="0" smtClean="0"/>
            </a:br>
            <a:r>
              <a:rPr lang="en-US" sz="800" dirty="0" smtClean="0"/>
              <a:t>.</a:t>
            </a:r>
            <a:r>
              <a:rPr lang="en-US" dirty="0" smtClean="0"/>
              <a:t/>
            </a:r>
            <a:br>
              <a:rPr lang="en-US" dirty="0" smtClean="0"/>
            </a:br>
            <a:r>
              <a:rPr lang="en-US" sz="2800" dirty="0" smtClean="0"/>
              <a:t>from the </a:t>
            </a:r>
            <a:r>
              <a:rPr lang="en-US" sz="2800" dirty="0" err="1" smtClean="0"/>
              <a:t>Niels</a:t>
            </a:r>
            <a:r>
              <a:rPr lang="en-US" sz="2800" dirty="0" smtClean="0"/>
              <a:t> </a:t>
            </a:r>
            <a:r>
              <a:rPr lang="en-US" sz="2800" dirty="0" err="1" smtClean="0"/>
              <a:t>Harrit</a:t>
            </a:r>
            <a:r>
              <a:rPr lang="en-US" sz="2800" dirty="0" smtClean="0"/>
              <a:t> et al. paper in a peer-reviewed, chemistry physics journal.  The original can be seen at:</a:t>
            </a:r>
            <a:br>
              <a:rPr lang="en-US" sz="2800" dirty="0" smtClean="0"/>
            </a:br>
            <a:r>
              <a:rPr lang="en-US" sz="1200" dirty="0" smtClean="0"/>
              <a:t>.</a:t>
            </a:r>
            <a:r>
              <a:rPr lang="en-US" sz="2800" dirty="0" smtClean="0"/>
              <a:t/>
            </a:r>
            <a:br>
              <a:rPr lang="en-US" sz="2800" dirty="0" smtClean="0"/>
            </a:br>
            <a:r>
              <a:rPr lang="en-US" sz="2200" dirty="0" smtClean="0">
                <a:hlinkClick r:id="rId2"/>
              </a:rPr>
              <a:t>http://www.benthamscience.com/open/tocpj/articles/V002/7TOCPJ.pdf</a:t>
            </a:r>
            <a:r>
              <a:rPr lang="en-US" sz="2200" dirty="0" smtClean="0"/>
              <a:t> </a:t>
            </a:r>
            <a:endParaRPr lang="en-US" sz="2200" dirty="0"/>
          </a:p>
        </p:txBody>
      </p:sp>
      <p:pic>
        <p:nvPicPr>
          <p:cNvPr id="7" name="Content Placeholder 3" descr="thermite-chips.jpg"/>
          <p:cNvPicPr>
            <a:picLocks noGrp="1" noChangeAspect="1"/>
          </p:cNvPicPr>
          <p:nvPr>
            <p:ph idx="1"/>
          </p:nvPr>
        </p:nvPicPr>
        <p:blipFill>
          <a:blip r:embed="rId3" cstate="print"/>
          <a:stretch>
            <a:fillRect/>
          </a:stretch>
        </p:blipFill>
        <p:spPr>
          <a:xfrm>
            <a:off x="2362200" y="2895600"/>
            <a:ext cx="4219575" cy="3200400"/>
          </a:xfr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xfrm>
            <a:off x="457200" y="533400"/>
            <a:ext cx="8229600" cy="2286000"/>
          </a:xfrm>
        </p:spPr>
        <p:txBody>
          <a:bodyPr>
            <a:normAutofit fontScale="90000"/>
          </a:bodyPr>
          <a:lstStyle/>
          <a:p>
            <a:r>
              <a:rPr lang="en-US" u="sng" dirty="0" smtClean="0"/>
              <a:t>Photo of Microspheres in Dust:</a:t>
            </a:r>
            <a:r>
              <a:rPr lang="en-US" dirty="0" smtClean="0"/>
              <a:t/>
            </a:r>
            <a:br>
              <a:rPr lang="en-US" dirty="0" smtClean="0"/>
            </a:br>
            <a:r>
              <a:rPr lang="en-US" sz="2000" dirty="0" smtClean="0"/>
              <a:t>.</a:t>
            </a:r>
            <a:r>
              <a:rPr lang="en-US" dirty="0" smtClean="0"/>
              <a:t/>
            </a:r>
            <a:br>
              <a:rPr lang="en-US" dirty="0" smtClean="0"/>
            </a:br>
            <a:r>
              <a:rPr lang="en-US" sz="2400" dirty="0" smtClean="0"/>
              <a:t>Many, iron rich microspheres were also found in that 9/11 dust, which is evidence of steel melting and then solidifying in air.  If this finding is valid, it should be confirmable from thousands of other samples of 9/11 dust collected by many New Yorkers during those difficult days.</a:t>
            </a:r>
            <a:endParaRPr lang="en-US" dirty="0"/>
          </a:p>
        </p:txBody>
      </p:sp>
      <p:pic>
        <p:nvPicPr>
          <p:cNvPr id="8" name="Content Placeholder 3" descr="iron rich microsphere_3.jpg"/>
          <p:cNvPicPr>
            <a:picLocks noGrp="1" noChangeAspect="1"/>
          </p:cNvPicPr>
          <p:nvPr>
            <p:ph idx="1"/>
          </p:nvPr>
        </p:nvPicPr>
        <p:blipFill>
          <a:blip r:embed="rId2" cstate="print"/>
          <a:stretch>
            <a:fillRect/>
          </a:stretch>
        </p:blipFill>
        <p:spPr>
          <a:xfrm>
            <a:off x="2270185" y="2971800"/>
            <a:ext cx="4435415" cy="3673078"/>
          </a:xfr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686800" cy="1143000"/>
          </a:xfrm>
        </p:spPr>
        <p:txBody>
          <a:bodyPr>
            <a:normAutofit/>
          </a:bodyPr>
          <a:lstStyle/>
          <a:p>
            <a:r>
              <a:rPr lang="en-US" b="1" u="sng" dirty="0" smtClean="0"/>
              <a:t>Why does it matter if 9/11 was a lie</a:t>
            </a:r>
            <a:r>
              <a:rPr lang="en-US" b="1" dirty="0" smtClean="0"/>
              <a:t>?</a:t>
            </a:r>
            <a:endParaRPr lang="en-US" b="1" dirty="0"/>
          </a:p>
        </p:txBody>
      </p:sp>
      <p:sp>
        <p:nvSpPr>
          <p:cNvPr id="3" name="Content Placeholder 2"/>
          <p:cNvSpPr>
            <a:spLocks noGrp="1"/>
          </p:cNvSpPr>
          <p:nvPr>
            <p:ph idx="1"/>
          </p:nvPr>
        </p:nvSpPr>
        <p:spPr>
          <a:xfrm>
            <a:off x="304800" y="1600200"/>
            <a:ext cx="8534400" cy="4876800"/>
          </a:xfrm>
        </p:spPr>
        <p:txBody>
          <a:bodyPr>
            <a:normAutofit lnSpcReduction="10000"/>
          </a:bodyPr>
          <a:lstStyle/>
          <a:p>
            <a:r>
              <a:rPr lang="en-US" dirty="0" smtClean="0"/>
              <a:t>Why does it matter if we were lured into an unnecessary, illegal and immoral war in Iraq that has killed thousands of Americans and hundreds of thousands of other people?</a:t>
            </a:r>
          </a:p>
          <a:p>
            <a:endParaRPr lang="en-US" sz="800" dirty="0" smtClean="0"/>
          </a:p>
          <a:p>
            <a:r>
              <a:rPr lang="en-US" dirty="0" smtClean="0"/>
              <a:t>Why does it matter if our precious civil liberties have been sacrificed in the name of a false security from amped up “terrorists?”</a:t>
            </a:r>
          </a:p>
          <a:p>
            <a:endParaRPr lang="en-US" sz="900" dirty="0" smtClean="0"/>
          </a:p>
          <a:p>
            <a:r>
              <a:rPr lang="en-US" dirty="0" smtClean="0"/>
              <a:t>Why does it matter if we are bankrupting our country pursuing phantoms in a perpetual war?</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A different hypothesis to consider:</a:t>
            </a:r>
            <a:endParaRPr lang="en-US" b="1" dirty="0"/>
          </a:p>
        </p:txBody>
      </p:sp>
      <p:sp>
        <p:nvSpPr>
          <p:cNvPr id="3" name="Content Placeholder 2"/>
          <p:cNvSpPr>
            <a:spLocks noGrp="1"/>
          </p:cNvSpPr>
          <p:nvPr>
            <p:ph idx="1"/>
          </p:nvPr>
        </p:nvSpPr>
        <p:spPr>
          <a:xfrm>
            <a:off x="457200" y="1905000"/>
            <a:ext cx="8229600" cy="4419600"/>
          </a:xfrm>
        </p:spPr>
        <p:txBody>
          <a:bodyPr>
            <a:normAutofit lnSpcReduction="10000"/>
          </a:bodyPr>
          <a:lstStyle/>
          <a:p>
            <a:pPr>
              <a:buNone/>
            </a:pPr>
            <a:r>
              <a:rPr lang="en-US" dirty="0" smtClean="0"/>
              <a:t>1 –  Osama bin Laden’s group thinks up a plan to attack America with hijacked aircraft.</a:t>
            </a:r>
          </a:p>
          <a:p>
            <a:pPr>
              <a:buNone/>
            </a:pPr>
            <a:r>
              <a:rPr lang="en-US" b="1" dirty="0" smtClean="0"/>
              <a:t>2 –  Someone much more powerful learns about that plan and starts to follow them.</a:t>
            </a:r>
          </a:p>
          <a:p>
            <a:pPr>
              <a:buNone/>
            </a:pPr>
            <a:r>
              <a:rPr lang="en-US" dirty="0" smtClean="0"/>
              <a:t>3 –  Someone much more powerful decides to piggyback on the plan and enhances effects.</a:t>
            </a:r>
          </a:p>
          <a:p>
            <a:pPr>
              <a:spcBef>
                <a:spcPts val="3600"/>
              </a:spcBef>
              <a:buNone/>
            </a:pPr>
            <a:r>
              <a:rPr lang="en-US" b="1" dirty="0" smtClean="0"/>
              <a:t>4 –  One result is an excuse for endless war, </a:t>
            </a:r>
            <a:r>
              <a:rPr lang="en-US" dirty="0" smtClean="0"/>
              <a:t>huge budgets and reduction of civil liberties.</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That’s why we come to ISCSC!</a:t>
            </a:r>
            <a:endParaRPr lang="en-US" b="1" u="sng" dirty="0"/>
          </a:p>
        </p:txBody>
      </p:sp>
      <p:sp>
        <p:nvSpPr>
          <p:cNvPr id="3" name="Content Placeholder 2"/>
          <p:cNvSpPr>
            <a:spLocks noGrp="1"/>
          </p:cNvSpPr>
          <p:nvPr>
            <p:ph idx="1"/>
          </p:nvPr>
        </p:nvSpPr>
        <p:spPr>
          <a:xfrm>
            <a:off x="457200" y="2133600"/>
            <a:ext cx="8229600" cy="3992563"/>
          </a:xfrm>
        </p:spPr>
        <p:txBody>
          <a:bodyPr>
            <a:normAutofit/>
          </a:bodyPr>
          <a:lstStyle/>
          <a:p>
            <a:r>
              <a:rPr lang="en-US" dirty="0" smtClean="0"/>
              <a:t>Someone in this audience is guaranteed to know more about each of these historic empires than I ever could in a million years.</a:t>
            </a:r>
          </a:p>
          <a:p>
            <a:endParaRPr lang="en-US" sz="2000" dirty="0" smtClean="0"/>
          </a:p>
          <a:p>
            <a:r>
              <a:rPr lang="en-US" dirty="0" smtClean="0"/>
              <a:t>So I specifically invite all here to think about whether this alleged “decay phase” truly has parallels across </a:t>
            </a:r>
            <a:r>
              <a:rPr lang="en-US" u="sng" dirty="0" smtClean="0"/>
              <a:t>many</a:t>
            </a:r>
            <a:r>
              <a:rPr lang="en-US" dirty="0" smtClean="0"/>
              <a:t> civilizations.  Parallels with Rome are easy; what about the others?</a:t>
            </a: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47800"/>
            <a:ext cx="8229600" cy="4678363"/>
          </a:xfrm>
        </p:spPr>
        <p:txBody>
          <a:bodyPr>
            <a:normAutofit/>
          </a:bodyPr>
          <a:lstStyle/>
          <a:p>
            <a:pPr algn="ctr">
              <a:buNone/>
            </a:pPr>
            <a:r>
              <a:rPr lang="en-US" b="1" dirty="0" smtClean="0"/>
              <a:t>	“Empires have no interest in operating within an international system; they aspire to </a:t>
            </a:r>
            <a:r>
              <a:rPr lang="en-US" b="1" u="sng" dirty="0" smtClean="0"/>
              <a:t>be</a:t>
            </a:r>
            <a:r>
              <a:rPr lang="en-US" b="1" dirty="0" smtClean="0"/>
              <a:t> the international system.  Empires  have no need for a balance of power.  That is how the United States has conducted its foreign policy in the Americas, and China throughout most of its history in Asia.”</a:t>
            </a:r>
          </a:p>
          <a:p>
            <a:pPr>
              <a:buNone/>
            </a:pPr>
            <a:endParaRPr lang="en-US" dirty="0" smtClean="0"/>
          </a:p>
          <a:p>
            <a:pPr>
              <a:buNone/>
            </a:pPr>
            <a:r>
              <a:rPr lang="en-US" dirty="0" smtClean="0"/>
              <a:t>--  Henry A. Kissinger, 1994, in “Diplomacy.”</a:t>
            </a:r>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lstStyle/>
          <a:p>
            <a:pPr algn="ctr">
              <a:buNone/>
            </a:pPr>
            <a:endParaRPr lang="en-US" dirty="0" smtClean="0"/>
          </a:p>
          <a:p>
            <a:pPr algn="ctr">
              <a:buNone/>
            </a:pPr>
            <a:r>
              <a:rPr lang="en-US" sz="2400" b="1" dirty="0" smtClean="0"/>
              <a:t>Produced by</a:t>
            </a:r>
          </a:p>
          <a:p>
            <a:pPr algn="ctr">
              <a:buNone/>
            </a:pPr>
            <a:endParaRPr lang="en-US" sz="2400" b="1" dirty="0" smtClean="0"/>
          </a:p>
          <a:p>
            <a:pPr algn="ctr">
              <a:buNone/>
            </a:pPr>
            <a:r>
              <a:rPr lang="en-US" sz="2400" b="1" dirty="0" smtClean="0"/>
              <a:t>Michael M. Andregg</a:t>
            </a:r>
          </a:p>
          <a:p>
            <a:pPr algn="ctr">
              <a:buNone/>
            </a:pPr>
            <a:r>
              <a:rPr lang="en-US" sz="2400" dirty="0" smtClean="0">
                <a:hlinkClick r:id="rId2"/>
              </a:rPr>
              <a:t>mmandregg@stthomas.edu</a:t>
            </a:r>
            <a:r>
              <a:rPr lang="en-US" sz="2400" dirty="0" smtClean="0"/>
              <a:t> </a:t>
            </a:r>
          </a:p>
          <a:p>
            <a:pPr algn="ctr">
              <a:buNone/>
            </a:pPr>
            <a:endParaRPr lang="en-US" sz="2400" b="1" dirty="0" smtClean="0">
              <a:latin typeface="Times New Roman" pitchFamily="18" charset="0"/>
              <a:cs typeface="Times New Roman" pitchFamily="18" charset="0"/>
            </a:endParaRPr>
          </a:p>
          <a:p>
            <a:pPr algn="ctr">
              <a:buNone/>
            </a:pPr>
            <a:r>
              <a:rPr lang="en-US" sz="2400" b="1" dirty="0" smtClean="0">
                <a:latin typeface="Times New Roman" pitchFamily="18" charset="0"/>
                <a:cs typeface="Times New Roman" pitchFamily="18" charset="0"/>
              </a:rPr>
              <a:t>who is responsible for all errors of analysis or alleged fact.</a:t>
            </a:r>
          </a:p>
          <a:p>
            <a:pPr algn="ctr">
              <a:buNone/>
            </a:pPr>
            <a:endParaRPr lang="en-US" sz="2400" b="1" dirty="0" smtClean="0">
              <a:latin typeface="Times New Roman" pitchFamily="18" charset="0"/>
              <a:cs typeface="Times New Roman" pitchFamily="18" charset="0"/>
            </a:endParaRPr>
          </a:p>
          <a:p>
            <a:pPr algn="ctr">
              <a:buNone/>
            </a:pPr>
            <a:r>
              <a:rPr lang="en-US" sz="2400" dirty="0" smtClean="0"/>
              <a:t>For more info about the author, see </a:t>
            </a:r>
          </a:p>
          <a:p>
            <a:pPr algn="ctr">
              <a:buNone/>
            </a:pPr>
            <a:r>
              <a:rPr lang="en-US" sz="2400" dirty="0" smtClean="0">
                <a:hlinkClick r:id="rId3"/>
              </a:rPr>
              <a:t>http://en.wikipedia.org/wiki/Michael_Murphy_Andregg</a:t>
            </a:r>
            <a:r>
              <a:rPr lang="en-US" sz="2400" dirty="0" smtClean="0"/>
              <a:t> </a:t>
            </a:r>
          </a:p>
          <a:p>
            <a:pPr algn="ctr">
              <a:buNone/>
            </a:pPr>
            <a:endParaRPr lang="en-US" sz="24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935162"/>
          </a:xfrm>
        </p:spPr>
        <p:txBody>
          <a:bodyPr/>
          <a:lstStyle/>
          <a:p>
            <a:r>
              <a:rPr lang="en-US" dirty="0" smtClean="0"/>
              <a:t>First,</a:t>
            </a:r>
            <a:br>
              <a:rPr lang="en-US" dirty="0" smtClean="0"/>
            </a:br>
            <a:r>
              <a:rPr lang="en-US" dirty="0" smtClean="0"/>
              <a:t>Let’s </a:t>
            </a:r>
            <a:r>
              <a:rPr lang="en-US" dirty="0" smtClean="0"/>
              <a:t>look at a quick animation …</a:t>
            </a:r>
            <a:endParaRPr lang="en-US" dirty="0"/>
          </a:p>
        </p:txBody>
      </p:sp>
      <p:sp>
        <p:nvSpPr>
          <p:cNvPr id="3" name="Content Placeholder 2"/>
          <p:cNvSpPr>
            <a:spLocks noGrp="1"/>
          </p:cNvSpPr>
          <p:nvPr>
            <p:ph idx="1"/>
          </p:nvPr>
        </p:nvSpPr>
        <p:spPr>
          <a:xfrm>
            <a:off x="457200" y="2819400"/>
            <a:ext cx="8229600" cy="3306763"/>
          </a:xfrm>
        </p:spPr>
        <p:txBody>
          <a:bodyPr>
            <a:normAutofit lnSpcReduction="10000"/>
          </a:bodyPr>
          <a:lstStyle/>
          <a:p>
            <a:r>
              <a:rPr lang="en-US" dirty="0" smtClean="0"/>
              <a:t>… Of about 5,000 years of human history with a focus on empires and wars affecting the Middle East, from:</a:t>
            </a:r>
          </a:p>
          <a:p>
            <a:endParaRPr lang="en-US" dirty="0" smtClean="0"/>
          </a:p>
          <a:p>
            <a:pPr algn="ctr">
              <a:buNone/>
            </a:pPr>
            <a:r>
              <a:rPr lang="en-US" b="1" u="sng" dirty="0" smtClean="0">
                <a:hlinkClick r:id="rId2"/>
              </a:rPr>
              <a:t>www.mapsofwar.com/images/EMPIRE17.swf</a:t>
            </a:r>
            <a:endParaRPr lang="en-US" b="1" u="sng" dirty="0" smtClean="0"/>
          </a:p>
          <a:p>
            <a:pPr algn="ctr">
              <a:buNone/>
            </a:pPr>
            <a:r>
              <a:rPr lang="en-US" dirty="0" smtClean="0"/>
              <a:t>(a tad over 2 minutes for those on deadlines)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82000" cy="1676400"/>
          </a:xfrm>
        </p:spPr>
        <p:txBody>
          <a:bodyPr>
            <a:normAutofit/>
          </a:bodyPr>
          <a:lstStyle/>
          <a:p>
            <a:r>
              <a:rPr lang="en-US" b="1" u="sng" dirty="0" smtClean="0"/>
              <a:t>Here are </a:t>
            </a:r>
            <a:r>
              <a:rPr lang="en-US" b="1" u="sng" dirty="0" smtClean="0"/>
              <a:t>12 </a:t>
            </a:r>
            <a:r>
              <a:rPr lang="en-US" b="1" u="sng" dirty="0" smtClean="0"/>
              <a:t>possible signs of deca</a:t>
            </a:r>
            <a:r>
              <a:rPr lang="en-US" b="1" dirty="0" smtClean="0"/>
              <a:t>y</a:t>
            </a:r>
            <a:br>
              <a:rPr lang="en-US" b="1" dirty="0" smtClean="0"/>
            </a:br>
            <a:r>
              <a:rPr lang="en-US" sz="1800" b="1" dirty="0" smtClean="0"/>
              <a:t>(from Quigley and others looking at questions of decay among civilizations)</a:t>
            </a:r>
            <a:endParaRPr lang="en-US" b="1" dirty="0"/>
          </a:p>
        </p:txBody>
      </p:sp>
      <p:sp>
        <p:nvSpPr>
          <p:cNvPr id="3" name="Content Placeholder 2"/>
          <p:cNvSpPr>
            <a:spLocks noGrp="1"/>
          </p:cNvSpPr>
          <p:nvPr>
            <p:ph idx="1"/>
          </p:nvPr>
        </p:nvSpPr>
        <p:spPr>
          <a:xfrm>
            <a:off x="457200" y="2286000"/>
            <a:ext cx="8458200" cy="4038600"/>
          </a:xfrm>
        </p:spPr>
        <p:txBody>
          <a:bodyPr>
            <a:normAutofit/>
          </a:bodyPr>
          <a:lstStyle/>
          <a:p>
            <a:pPr>
              <a:buNone/>
            </a:pPr>
            <a:r>
              <a:rPr lang="en-US" dirty="0" smtClean="0"/>
              <a:t>1.	Elevation of trivia to high importance.</a:t>
            </a:r>
          </a:p>
          <a:p>
            <a:pPr>
              <a:buNone/>
            </a:pPr>
            <a:r>
              <a:rPr lang="en-US" dirty="0" smtClean="0"/>
              <a:t>2.	Debasement of the currency and of institutions.</a:t>
            </a:r>
          </a:p>
          <a:p>
            <a:pPr>
              <a:buNone/>
            </a:pPr>
            <a:r>
              <a:rPr lang="en-US" dirty="0" smtClean="0"/>
              <a:t>3.	Imperial Overreach.</a:t>
            </a:r>
          </a:p>
          <a:p>
            <a:pPr>
              <a:buNone/>
            </a:pPr>
            <a:r>
              <a:rPr lang="en-US" dirty="0" smtClean="0"/>
              <a:t>4.	Decreasing #’s of citizens on the land producing wealth; increasing #’s of “idle mouths” in cities.</a:t>
            </a:r>
          </a:p>
          <a:p>
            <a:pPr>
              <a:buNone/>
            </a:pPr>
            <a:r>
              <a:rPr lang="en-US" dirty="0" smtClean="0"/>
              <a:t>5.	Increasing interest in cults, superstition, and in new ideas generally.</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458200" cy="808038"/>
          </a:xfrm>
        </p:spPr>
        <p:txBody>
          <a:bodyPr>
            <a:normAutofit/>
          </a:bodyPr>
          <a:lstStyle/>
          <a:p>
            <a:r>
              <a:rPr lang="en-US" b="1" u="sng" dirty="0" smtClean="0"/>
              <a:t>Here are 11 possible signs of deca</a:t>
            </a:r>
            <a:r>
              <a:rPr lang="en-US" b="1" dirty="0" smtClean="0"/>
              <a:t>y</a:t>
            </a:r>
            <a:endParaRPr lang="en-US" dirty="0"/>
          </a:p>
        </p:txBody>
      </p:sp>
      <p:sp>
        <p:nvSpPr>
          <p:cNvPr id="3" name="Content Placeholder 2"/>
          <p:cNvSpPr>
            <a:spLocks noGrp="1"/>
          </p:cNvSpPr>
          <p:nvPr>
            <p:ph idx="1"/>
          </p:nvPr>
        </p:nvSpPr>
        <p:spPr>
          <a:xfrm>
            <a:off x="457200" y="1905000"/>
            <a:ext cx="8229600" cy="4419600"/>
          </a:xfrm>
        </p:spPr>
        <p:txBody>
          <a:bodyPr/>
          <a:lstStyle/>
          <a:p>
            <a:pPr>
              <a:buNone/>
            </a:pPr>
            <a:r>
              <a:rPr lang="en-US" dirty="0" smtClean="0"/>
              <a:t>6.	 Significant population flows into the empire,          and transfers of power to mercenary forces.</a:t>
            </a:r>
          </a:p>
          <a:p>
            <a:pPr>
              <a:buNone/>
            </a:pPr>
            <a:r>
              <a:rPr lang="en-US" dirty="0" smtClean="0"/>
              <a:t>7.	 Significant power struggles with religious entities.</a:t>
            </a:r>
          </a:p>
          <a:p>
            <a:pPr>
              <a:buNone/>
            </a:pPr>
            <a:r>
              <a:rPr lang="en-US" dirty="0" smtClean="0"/>
              <a:t>8.	 Rising authoritarianism with an increasingly isolated (or illegitimate) government.</a:t>
            </a:r>
          </a:p>
          <a:p>
            <a:pPr>
              <a:buNone/>
            </a:pPr>
            <a:r>
              <a:rPr lang="en-US" dirty="0" smtClean="0"/>
              <a:t>9.	 Plague or fears of plague.</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718</TotalTime>
  <Words>3286</Words>
  <Application>Microsoft Office PowerPoint</Application>
  <PresentationFormat>On-screen Show (4:3)</PresentationFormat>
  <Paragraphs>250</Paragraphs>
  <Slides>61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61</vt:i4>
      </vt:variant>
    </vt:vector>
  </HeadingPairs>
  <TitlesOfParts>
    <vt:vector size="63" baseType="lpstr">
      <vt:lpstr>Office Theme</vt:lpstr>
      <vt:lpstr>Acrobat Document</vt:lpstr>
      <vt:lpstr>The Decay Phase of Civilizations: some comparisons between Rome and the current situation</vt:lpstr>
      <vt:lpstr>In 1961, Carroll Quigley wrote: . (in:  The Evolution of Civilizations: An Introduction to Historical Analysis, Liberty Press) </vt:lpstr>
      <vt:lpstr>I cited this in 1995, so it’s not a new thought. … The decay continues.</vt:lpstr>
      <vt:lpstr>In 1999, I ran some early thoughts on this tough topic by the inimitable ISCSC</vt:lpstr>
      <vt:lpstr>But what about all those Other Kingdoms and Empires?</vt:lpstr>
      <vt:lpstr>That’s why we come to ISCSC!</vt:lpstr>
      <vt:lpstr>First, Let’s look at a quick animation …</vt:lpstr>
      <vt:lpstr>Here are 12 possible signs of decay (from Quigley and others looking at questions of decay among civilizations)</vt:lpstr>
      <vt:lpstr>Here are 11 possible signs of decay</vt:lpstr>
      <vt:lpstr>Here are 12 possible signs of decay</vt:lpstr>
      <vt:lpstr>So what does this mean for us?</vt:lpstr>
      <vt:lpstr>The Moral Crisis in U.S.  National Security Today</vt:lpstr>
      <vt:lpstr>Dimensions of the Moral Crisis:</vt:lpstr>
      <vt:lpstr>Practical Consequences:</vt:lpstr>
      <vt:lpstr>Meanwhile …</vt:lpstr>
      <vt:lpstr>But …</vt:lpstr>
      <vt:lpstr>Those Innocent People We Murdered:</vt:lpstr>
      <vt:lpstr>The Downing Street Memo:</vt:lpstr>
      <vt:lpstr>Factoid:</vt:lpstr>
      <vt:lpstr>Factoid:</vt:lpstr>
      <vt:lpstr>Factoid:</vt:lpstr>
      <vt:lpstr>Factoid:</vt:lpstr>
      <vt:lpstr>The Director of Britain’s MI6 said:</vt:lpstr>
      <vt:lpstr>Factoid:</vt:lpstr>
      <vt:lpstr>This 2006 book details many lies told to the U.S. public and the UN prior to the invasion of Iraq:</vt:lpstr>
      <vt:lpstr>This 2010 book describes Iraq’s desperate efforts to make peace with the USA prior to the invasion:</vt:lpstr>
      <vt:lpstr>Torture, some basic Facts:</vt:lpstr>
      <vt:lpstr>Then came Abu Ghraib (a US prison in Iraq)</vt:lpstr>
      <vt:lpstr>Here is a picture of a man who was beaten to death at Abu Ghraib</vt:lpstr>
      <vt:lpstr>This book describes what happened at Abu Ghraib and at some other U.S. run prisons</vt:lpstr>
      <vt:lpstr>And this book describes the use of medical professionals to experiment on newer, “better” ways to torture people.</vt:lpstr>
      <vt:lpstr>A Hundred Deaths in US Custody:</vt:lpstr>
      <vt:lpstr>This does not count people lost in  CIA “black prisons”</vt:lpstr>
      <vt:lpstr>Extraordinary Renditions:</vt:lpstr>
      <vt:lpstr>Want to lose some good Allies?</vt:lpstr>
      <vt:lpstr>And waterboarding?</vt:lpstr>
      <vt:lpstr>The Yoo, Bybee and other “memos”</vt:lpstr>
      <vt:lpstr>The Yoo, Bybee and other “memos”</vt:lpstr>
      <vt:lpstr>Other Changes in US Civil Liberties</vt:lpstr>
      <vt:lpstr>The USA Patriot Act</vt:lpstr>
      <vt:lpstr>The USA Patriot Act</vt:lpstr>
      <vt:lpstr>The Military Commissions Act</vt:lpstr>
      <vt:lpstr>The Military Commissions Act (continued)</vt:lpstr>
      <vt:lpstr>Revisions to the FISA* law</vt:lpstr>
      <vt:lpstr>Slide 45</vt:lpstr>
      <vt:lpstr>“Top Secret America”</vt:lpstr>
      <vt:lpstr>But what about 9/11?</vt:lpstr>
      <vt:lpstr>Why no real investigation of 9/11?</vt:lpstr>
      <vt:lpstr>&gt; 1400 Architects and Engineers</vt:lpstr>
      <vt:lpstr>World Trade Center Building 7</vt:lpstr>
      <vt:lpstr>Jesse Ventura’s opinion</vt:lpstr>
      <vt:lpstr>Barbara Honegger’s Opinion</vt:lpstr>
      <vt:lpstr>Col. George Nelson’s Opinion</vt:lpstr>
      <vt:lpstr>Hundreds of other professionals Have asked hundreds of other ??? </vt:lpstr>
      <vt:lpstr>Steven Jones, and 8 other authors</vt:lpstr>
      <vt:lpstr>Photos of Thermate Chips in 9/11 dust: . from the Niels Harrit et al. paper in a peer-reviewed, chemistry physics journal.  The original can be seen at: . http://www.benthamscience.com/open/tocpj/articles/V002/7TOCPJ.pdf </vt:lpstr>
      <vt:lpstr>Photo of Microspheres in Dust: . Many, iron rich microspheres were also found in that 9/11 dust, which is evidence of steel melting and then solidifying in air.  If this finding is valid, it should be confirmable from thousands of other samples of 9/11 dust collected by many New Yorkers during those difficult days.</vt:lpstr>
      <vt:lpstr>Why does it matter if 9/11 was a lie?</vt:lpstr>
      <vt:lpstr>A different hypothesis to consider:</vt:lpstr>
      <vt:lpstr>Slide 60</vt:lpstr>
      <vt:lpstr>Slide 61</vt:lpstr>
    </vt:vector>
  </TitlesOfParts>
  <Company>UST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Moral Crisis in U.S.  National Security Today</dc:title>
  <dc:creator>Windows User</dc:creator>
  <cp:lastModifiedBy>Windows User</cp:lastModifiedBy>
  <cp:revision>178</cp:revision>
  <dcterms:created xsi:type="dcterms:W3CDTF">2011-02-04T13:13:03Z</dcterms:created>
  <dcterms:modified xsi:type="dcterms:W3CDTF">2011-05-24T21:14:58Z</dcterms:modified>
</cp:coreProperties>
</file>