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3"/>
  </p:notesMasterIdLst>
  <p:sldIdLst>
    <p:sldId id="256" r:id="rId2"/>
  </p:sldIdLst>
  <p:sldSz cx="36576000" cy="29260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2096">
          <p15:clr>
            <a:srgbClr val="A4A3A4"/>
          </p15:clr>
        </p15:guide>
        <p15:guide id="3" orient="horz" pos="9216">
          <p15:clr>
            <a:srgbClr val="A4A3A4"/>
          </p15:clr>
        </p15:guide>
        <p15:guide id="4" pos="115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D9FF"/>
    <a:srgbClr val="5C11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4294DBE-6710-47F7-8F67-DA56AE9F6EC6}">
  <a:tblStyle styleId="{F4294DBE-6710-47F7-8F67-DA56AE9F6EC6}" styleName="Table_0">
    <a:wholeTbl>
      <a:tcTxStyle b="off" i="off">
        <a:font>
          <a:latin typeface="Calibri"/>
          <a:ea typeface="Calibri"/>
          <a:cs typeface="Calibri"/>
        </a:font>
        <a:schemeClr val="lt1"/>
      </a:tcTxStyle>
      <a:tcStyle>
        <a:tcBdr>
          <a:left>
            <a:ln w="9525" cap="flat" cmpd="sng">
              <a:solidFill>
                <a:srgbClr val="CAD8D5"/>
              </a:solidFill>
              <a:prstDash val="solid"/>
              <a:round/>
              <a:headEnd type="none" w="sm" len="sm"/>
              <a:tailEnd type="none" w="sm" len="sm"/>
            </a:ln>
          </a:left>
          <a:right>
            <a:ln w="9525" cap="flat" cmpd="sng">
              <a:solidFill>
                <a:srgbClr val="CAD8D5"/>
              </a:solidFill>
              <a:prstDash val="solid"/>
              <a:round/>
              <a:headEnd type="none" w="sm" len="sm"/>
              <a:tailEnd type="none" w="sm" len="sm"/>
            </a:ln>
          </a:right>
          <a:top>
            <a:ln w="9525" cap="flat" cmpd="sng">
              <a:solidFill>
                <a:srgbClr val="CAD8D5"/>
              </a:solidFill>
              <a:prstDash val="solid"/>
              <a:round/>
              <a:headEnd type="none" w="sm" len="sm"/>
              <a:tailEnd type="none" w="sm" len="sm"/>
            </a:ln>
          </a:top>
          <a:bottom>
            <a:ln w="9525" cap="flat" cmpd="sng">
              <a:solidFill>
                <a:srgbClr val="CAD8D5"/>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lt1">
              <a:alpha val="20000"/>
            </a:schemeClr>
          </a:solidFill>
        </a:fill>
      </a:tcStyle>
    </a:band1H>
    <a:band2H>
      <a:tcTxStyle/>
      <a:tcStyle>
        <a:tcBdr/>
      </a:tcStyle>
    </a:band2H>
    <a:band1V>
      <a:tcTxStyle/>
      <a:tcStyle>
        <a:tcBdr/>
        <a:fill>
          <a:solidFill>
            <a:schemeClr val="lt1">
              <a:alpha val="20000"/>
            </a:schemeClr>
          </a:solidFill>
        </a:fill>
      </a:tcStyle>
    </a:band1V>
    <a:band2V>
      <a:tcTxStyle/>
      <a:tcStyle>
        <a:tcBdr/>
      </a:tcStyle>
    </a:band2V>
    <a:lastCol>
      <a:tcTxStyle b="on" i="off"/>
      <a:tcStyle>
        <a:tcBdr>
          <a:left>
            <a:ln w="9525" cap="flat" cmpd="sng">
              <a:solidFill>
                <a:schemeClr val="lt1"/>
              </a:solidFill>
              <a:prstDash val="solid"/>
              <a:round/>
              <a:headEnd type="none" w="sm" len="sm"/>
              <a:tailEnd type="none" w="sm" len="sm"/>
            </a:ln>
          </a:left>
        </a:tcBdr>
      </a:tcStyle>
    </a:lastCol>
    <a:firstCol>
      <a:tcTxStyle b="on" i="off"/>
      <a:tcStyle>
        <a:tcBdr>
          <a:right>
            <a:ln w="9525" cap="flat" cmpd="sng">
              <a:solidFill>
                <a:schemeClr val="lt1"/>
              </a:solidFill>
              <a:prstDash val="solid"/>
              <a:round/>
              <a:headEnd type="none" w="sm" len="sm"/>
              <a:tailEnd type="none" w="sm" len="sm"/>
            </a:ln>
          </a:right>
        </a:tcBdr>
      </a:tcStyle>
    </a:firstCol>
    <a:lastRow>
      <a:tcTxStyle b="on" i="off"/>
      <a:tcStyle>
        <a:tcBdr>
          <a:top>
            <a:ln w="9525" cap="flat" cmpd="sng">
              <a:solidFill>
                <a:schemeClr val="lt1"/>
              </a:solidFill>
              <a:prstDash val="solid"/>
              <a:round/>
              <a:headEnd type="none" w="sm" len="sm"/>
              <a:tailEnd type="none" w="sm" len="sm"/>
            </a:ln>
          </a:top>
        </a:tcBdr>
        <a:fill>
          <a:solidFill>
            <a:srgbClr val="FFFFFF">
              <a:alpha val="0"/>
            </a:srgbClr>
          </a:solidFill>
        </a:fill>
      </a:tcStyle>
    </a:lastRow>
    <a:seCell>
      <a:tcTxStyle/>
      <a:tcStyle>
        <a:tcBdr>
          <a:left>
            <a:ln w="9525" cap="flat" cmpd="sng">
              <a:solidFill>
                <a:srgbClr val="000000">
                  <a:alpha val="0"/>
                </a:srgbClr>
              </a:solidFill>
              <a:prstDash val="solid"/>
              <a:round/>
              <a:headEnd type="none" w="sm" len="sm"/>
              <a:tailEnd type="none" w="sm" len="sm"/>
            </a:ln>
          </a:left>
          <a:top>
            <a:ln w="9525" cap="flat" cmpd="sng">
              <a:solidFill>
                <a:srgbClr val="000000">
                  <a:alpha val="0"/>
                </a:srgbClr>
              </a:solidFill>
              <a:prstDash val="solid"/>
              <a:round/>
              <a:headEnd type="none" w="sm" len="sm"/>
              <a:tailEnd type="none" w="sm" len="sm"/>
            </a:ln>
          </a:top>
        </a:tcBdr>
      </a:tcStyle>
    </a:seCell>
    <a:swCell>
      <a:tcTxStyle/>
      <a:tcStyle>
        <a:tcBdr>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tcBdr>
      </a:tcStyle>
    </a:swCell>
    <a:firstRow>
      <a:tcTxStyle b="on" i="off"/>
      <a:tcStyle>
        <a:tcBdr>
          <a:bottom>
            <a:ln w="9525" cap="flat" cmpd="sng">
              <a:solidFill>
                <a:schemeClr val="lt1"/>
              </a:solidFill>
              <a:prstDash val="solid"/>
              <a:round/>
              <a:headEnd type="none" w="sm" len="sm"/>
              <a:tailEnd type="none" w="sm" len="sm"/>
            </a:ln>
          </a:bottom>
        </a:tcBdr>
        <a:fill>
          <a:solidFill>
            <a:srgbClr val="FFFFFF">
              <a:alpha val="0"/>
            </a:srgbClr>
          </a:solidFill>
        </a:fill>
      </a:tcStyle>
    </a:firstRow>
    <a:neCell>
      <a:tcTxStyle/>
      <a:tcStyle>
        <a:tcBdr>
          <a:bottom>
            <a:ln w="9525" cap="flat" cmpd="sng">
              <a:solidFill>
                <a:srgbClr val="000000">
                  <a:alpha val="0"/>
                </a:srgbClr>
              </a:solidFill>
              <a:prstDash val="solid"/>
              <a:round/>
              <a:headEnd type="none" w="sm" len="sm"/>
              <a:tailEnd type="none" w="sm" len="sm"/>
            </a:ln>
          </a:bottom>
        </a:tcBdr>
      </a:tcStyle>
    </a:neCell>
    <a:nwCell>
      <a:tcTxStyle/>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08"/>
    <p:restoredTop sz="95179" autoAdjust="0"/>
  </p:normalViewPr>
  <p:slideViewPr>
    <p:cSldViewPr snapToGrid="0">
      <p:cViewPr>
        <p:scale>
          <a:sx n="20" d="100"/>
          <a:sy n="20" d="100"/>
        </p:scale>
        <p:origin x="1925" y="-24"/>
      </p:cViewPr>
      <p:guideLst>
        <p:guide orient="horz" pos="10368"/>
        <p:guide pos="12096"/>
        <p:guide orient="horz" pos="9216"/>
        <p:guide pos="115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500188" y="1143000"/>
            <a:ext cx="3857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Clr>
                <a:schemeClr val="dk1"/>
              </a:buClr>
              <a:buSzPts val="1400"/>
              <a:buFont typeface="Calibri"/>
              <a:buNone/>
              <a:defRPr sz="4838"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7258"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5696151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3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500188" y="1143000"/>
            <a:ext cx="38576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dirty="0"/>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CE699-9F9C-49FA-8D42-FFA4B0316C07}"/>
              </a:ext>
            </a:extLst>
          </p:cNvPr>
          <p:cNvSpPr>
            <a:spLocks noGrp="1"/>
          </p:cNvSpPr>
          <p:nvPr>
            <p:ph type="ctrTitle"/>
          </p:nvPr>
        </p:nvSpPr>
        <p:spPr>
          <a:xfrm>
            <a:off x="4572000" y="4788749"/>
            <a:ext cx="27432000" cy="10187093"/>
          </a:xfrm>
        </p:spPr>
        <p:txBody>
          <a:bodyPr anchor="b"/>
          <a:lstStyle>
            <a:lvl1pPr algn="ctr">
              <a:defRPr sz="18000"/>
            </a:lvl1pPr>
          </a:lstStyle>
          <a:p>
            <a:r>
              <a:rPr lang="en-US"/>
              <a:t>Click to edit Master title style</a:t>
            </a:r>
          </a:p>
        </p:txBody>
      </p:sp>
      <p:sp>
        <p:nvSpPr>
          <p:cNvPr id="3" name="Subtitle 2">
            <a:extLst>
              <a:ext uri="{FF2B5EF4-FFF2-40B4-BE49-F238E27FC236}">
                <a16:creationId xmlns:a16="http://schemas.microsoft.com/office/drawing/2014/main" id="{72627AC5-F85F-4C69-8618-6FB9E51F5FCE}"/>
              </a:ext>
            </a:extLst>
          </p:cNvPr>
          <p:cNvSpPr>
            <a:spLocks noGrp="1"/>
          </p:cNvSpPr>
          <p:nvPr>
            <p:ph type="subTitle" idx="1"/>
          </p:nvPr>
        </p:nvSpPr>
        <p:spPr>
          <a:xfrm>
            <a:off x="4572000" y="15368695"/>
            <a:ext cx="27432000" cy="7064585"/>
          </a:xfrm>
        </p:spPr>
        <p:txBody>
          <a:bodyPr/>
          <a:lstStyle>
            <a:lvl1pPr marL="0" indent="0" algn="ctr">
              <a:buNone/>
              <a:defRPr sz="7200"/>
            </a:lvl1pPr>
            <a:lvl2pPr marL="1371600" indent="0" algn="ctr">
              <a:buNone/>
              <a:defRPr sz="6000"/>
            </a:lvl2pPr>
            <a:lvl3pPr marL="2743200" indent="0" algn="ctr">
              <a:buNone/>
              <a:defRPr sz="5400"/>
            </a:lvl3pPr>
            <a:lvl4pPr marL="4114800" indent="0" algn="ctr">
              <a:buNone/>
              <a:defRPr sz="4800"/>
            </a:lvl4pPr>
            <a:lvl5pPr marL="5486400" indent="0" algn="ctr">
              <a:buNone/>
              <a:defRPr sz="4800"/>
            </a:lvl5pPr>
            <a:lvl6pPr marL="6858000" indent="0" algn="ctr">
              <a:buNone/>
              <a:defRPr sz="4800"/>
            </a:lvl6pPr>
            <a:lvl7pPr marL="8229600" indent="0" algn="ctr">
              <a:buNone/>
              <a:defRPr sz="4800"/>
            </a:lvl7pPr>
            <a:lvl8pPr marL="9601200" indent="0" algn="ctr">
              <a:buNone/>
              <a:defRPr sz="4800"/>
            </a:lvl8pPr>
            <a:lvl9pPr marL="10972800" indent="0" algn="ctr">
              <a:buNone/>
              <a:defRPr sz="4800"/>
            </a:lvl9pPr>
          </a:lstStyle>
          <a:p>
            <a:r>
              <a:rPr lang="en-US"/>
              <a:t>Click to edit Master subtitle style</a:t>
            </a:r>
          </a:p>
        </p:txBody>
      </p:sp>
      <p:sp>
        <p:nvSpPr>
          <p:cNvPr id="4" name="Date Placeholder 3">
            <a:extLst>
              <a:ext uri="{FF2B5EF4-FFF2-40B4-BE49-F238E27FC236}">
                <a16:creationId xmlns:a16="http://schemas.microsoft.com/office/drawing/2014/main" id="{57C22FB5-7097-4C99-A981-257280DBF1A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2381CD2-CAC9-4559-9B71-4CE7D65DB9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F9AEE2-5428-4A49-A0F2-3606BC0808CA}"/>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1780468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A1720-A1D0-4FA0-81FA-C162619D3F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ECD910-0663-4CF0-A402-DC82A822F4D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DD6F54-468F-42FD-AB59-CC83AEB7753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971BB23-7C1D-48D4-B093-1A726754D3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A941CA-034E-4BED-94BA-B3430F2A6E16}"/>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3860554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0AA1A3-5F38-4601-B0B9-84F5F79BB6D9}"/>
              </a:ext>
            </a:extLst>
          </p:cNvPr>
          <p:cNvSpPr>
            <a:spLocks noGrp="1"/>
          </p:cNvSpPr>
          <p:nvPr>
            <p:ph type="title" orient="vert"/>
          </p:nvPr>
        </p:nvSpPr>
        <p:spPr>
          <a:xfrm>
            <a:off x="26174700" y="1557867"/>
            <a:ext cx="7886700" cy="247971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A46A53-E685-4838-A0DF-A83DF929E544}"/>
              </a:ext>
            </a:extLst>
          </p:cNvPr>
          <p:cNvSpPr>
            <a:spLocks noGrp="1"/>
          </p:cNvSpPr>
          <p:nvPr>
            <p:ph type="body" orient="vert" idx="1"/>
          </p:nvPr>
        </p:nvSpPr>
        <p:spPr>
          <a:xfrm>
            <a:off x="2514600" y="1557867"/>
            <a:ext cx="23202900" cy="24797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903339-16AD-4911-AB9E-75D548A7FA8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6067E3E-8588-49E2-9853-2FC3386005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5DD0C3-E9FB-4000-9FC6-81CDFC2A0FE5}"/>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283514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F2694-79F0-4858-9D79-46BB120D9E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5C348D-CE9B-4CAC-B982-AF11130278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B55FFE-39A1-45B8-9C62-D5AD2E5CA47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6163D40-044E-4B92-9581-781EF9ABE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8DA01B-83E0-4061-A8D6-54DE8A5ED1EA}"/>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3793808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945A7-08C1-4577-9FAC-BA8B1C4C8472}"/>
              </a:ext>
            </a:extLst>
          </p:cNvPr>
          <p:cNvSpPr>
            <a:spLocks noGrp="1"/>
          </p:cNvSpPr>
          <p:nvPr>
            <p:ph type="title"/>
          </p:nvPr>
        </p:nvSpPr>
        <p:spPr>
          <a:xfrm>
            <a:off x="2495550" y="7294884"/>
            <a:ext cx="31546800" cy="12171678"/>
          </a:xfrm>
        </p:spPr>
        <p:txBody>
          <a:bodyPr anchor="b"/>
          <a:lstStyle>
            <a:lvl1pPr>
              <a:defRPr sz="18000"/>
            </a:lvl1pPr>
          </a:lstStyle>
          <a:p>
            <a:r>
              <a:rPr lang="en-US"/>
              <a:t>Click to edit Master title style</a:t>
            </a:r>
          </a:p>
        </p:txBody>
      </p:sp>
      <p:sp>
        <p:nvSpPr>
          <p:cNvPr id="3" name="Text Placeholder 2">
            <a:extLst>
              <a:ext uri="{FF2B5EF4-FFF2-40B4-BE49-F238E27FC236}">
                <a16:creationId xmlns:a16="http://schemas.microsoft.com/office/drawing/2014/main" id="{735896BD-8F46-40B5-8796-666A87F56243}"/>
              </a:ext>
            </a:extLst>
          </p:cNvPr>
          <p:cNvSpPr>
            <a:spLocks noGrp="1"/>
          </p:cNvSpPr>
          <p:nvPr>
            <p:ph type="body" idx="1"/>
          </p:nvPr>
        </p:nvSpPr>
        <p:spPr>
          <a:xfrm>
            <a:off x="2495550" y="19581711"/>
            <a:ext cx="31546800" cy="6400798"/>
          </a:xfrm>
        </p:spPr>
        <p:txBody>
          <a:bodyPr/>
          <a:lstStyle>
            <a:lvl1pPr marL="0" indent="0">
              <a:buNone/>
              <a:defRPr sz="7200">
                <a:solidFill>
                  <a:schemeClr val="tx1">
                    <a:tint val="75000"/>
                  </a:schemeClr>
                </a:solidFill>
              </a:defRPr>
            </a:lvl1pPr>
            <a:lvl2pPr marL="1371600" indent="0">
              <a:buNone/>
              <a:defRPr sz="6000">
                <a:solidFill>
                  <a:schemeClr val="tx1">
                    <a:tint val="75000"/>
                  </a:schemeClr>
                </a:solidFill>
              </a:defRPr>
            </a:lvl2pPr>
            <a:lvl3pPr marL="2743200" indent="0">
              <a:buNone/>
              <a:defRPr sz="5400">
                <a:solidFill>
                  <a:schemeClr val="tx1">
                    <a:tint val="75000"/>
                  </a:schemeClr>
                </a:solidFill>
              </a:defRPr>
            </a:lvl3pPr>
            <a:lvl4pPr marL="4114800" indent="0">
              <a:buNone/>
              <a:defRPr sz="4800">
                <a:solidFill>
                  <a:schemeClr val="tx1">
                    <a:tint val="75000"/>
                  </a:schemeClr>
                </a:solidFill>
              </a:defRPr>
            </a:lvl4pPr>
            <a:lvl5pPr marL="5486400" indent="0">
              <a:buNone/>
              <a:defRPr sz="4800">
                <a:solidFill>
                  <a:schemeClr val="tx1">
                    <a:tint val="75000"/>
                  </a:schemeClr>
                </a:solidFill>
              </a:defRPr>
            </a:lvl5pPr>
            <a:lvl6pPr marL="6858000" indent="0">
              <a:buNone/>
              <a:defRPr sz="4800">
                <a:solidFill>
                  <a:schemeClr val="tx1">
                    <a:tint val="75000"/>
                  </a:schemeClr>
                </a:solidFill>
              </a:defRPr>
            </a:lvl6pPr>
            <a:lvl7pPr marL="8229600" indent="0">
              <a:buNone/>
              <a:defRPr sz="4800">
                <a:solidFill>
                  <a:schemeClr val="tx1">
                    <a:tint val="75000"/>
                  </a:schemeClr>
                </a:solidFill>
              </a:defRPr>
            </a:lvl7pPr>
            <a:lvl8pPr marL="9601200" indent="0">
              <a:buNone/>
              <a:defRPr sz="4800">
                <a:solidFill>
                  <a:schemeClr val="tx1">
                    <a:tint val="75000"/>
                  </a:schemeClr>
                </a:solidFill>
              </a:defRPr>
            </a:lvl8pPr>
            <a:lvl9pPr marL="10972800" indent="0">
              <a:buNone/>
              <a:defRPr sz="48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17F9F55-5204-4D48-83B7-AD14E8CC5C8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EF5AF69-1CC7-47F6-B083-3F2694375A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5FB67A-5DA2-4C1F-8FB3-326BDE14DB89}"/>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633132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43752-0948-4CD4-BD5C-9464B9D55A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608157-E683-4F2E-BFA4-D58BDFCD412E}"/>
              </a:ext>
            </a:extLst>
          </p:cNvPr>
          <p:cNvSpPr>
            <a:spLocks noGrp="1"/>
          </p:cNvSpPr>
          <p:nvPr>
            <p:ph sz="half" idx="1"/>
          </p:nvPr>
        </p:nvSpPr>
        <p:spPr>
          <a:xfrm>
            <a:off x="2514600" y="7789333"/>
            <a:ext cx="15544800" cy="185657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3B3A4E8-B3EA-429A-80C8-F2409AC9FA56}"/>
              </a:ext>
            </a:extLst>
          </p:cNvPr>
          <p:cNvSpPr>
            <a:spLocks noGrp="1"/>
          </p:cNvSpPr>
          <p:nvPr>
            <p:ph sz="half" idx="2"/>
          </p:nvPr>
        </p:nvSpPr>
        <p:spPr>
          <a:xfrm>
            <a:off x="18516600" y="7789333"/>
            <a:ext cx="15544800" cy="185657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EE7436-A95B-46F0-A05E-018688D629C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206CFE42-39CE-41E1-B2D9-3F1BDE842E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F86517-FA85-44B6-AC47-74FE9F52DC04}"/>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2887429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63723-1970-43D6-900E-7DA190D4E957}"/>
              </a:ext>
            </a:extLst>
          </p:cNvPr>
          <p:cNvSpPr>
            <a:spLocks noGrp="1"/>
          </p:cNvSpPr>
          <p:nvPr>
            <p:ph type="title"/>
          </p:nvPr>
        </p:nvSpPr>
        <p:spPr>
          <a:xfrm>
            <a:off x="2519364" y="1557869"/>
            <a:ext cx="31546800" cy="5655735"/>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7285C3-6BD1-4BC3-8918-0E7AAAFA4B77}"/>
              </a:ext>
            </a:extLst>
          </p:cNvPr>
          <p:cNvSpPr>
            <a:spLocks noGrp="1"/>
          </p:cNvSpPr>
          <p:nvPr>
            <p:ph type="body" idx="1"/>
          </p:nvPr>
        </p:nvSpPr>
        <p:spPr>
          <a:xfrm>
            <a:off x="2519366" y="7172962"/>
            <a:ext cx="15473361" cy="3515358"/>
          </a:xfrm>
        </p:spPr>
        <p:txBody>
          <a:bodyPr anchor="b"/>
          <a:lstStyle>
            <a:lvl1pPr marL="0" indent="0">
              <a:buNone/>
              <a:defRPr sz="7200" b="1"/>
            </a:lvl1pPr>
            <a:lvl2pPr marL="1371600" indent="0">
              <a:buNone/>
              <a:defRPr sz="6000" b="1"/>
            </a:lvl2pPr>
            <a:lvl3pPr marL="2743200" indent="0">
              <a:buNone/>
              <a:defRPr sz="5400" b="1"/>
            </a:lvl3pPr>
            <a:lvl4pPr marL="4114800" indent="0">
              <a:buNone/>
              <a:defRPr sz="4800" b="1"/>
            </a:lvl4pPr>
            <a:lvl5pPr marL="5486400" indent="0">
              <a:buNone/>
              <a:defRPr sz="4800" b="1"/>
            </a:lvl5pPr>
            <a:lvl6pPr marL="6858000" indent="0">
              <a:buNone/>
              <a:defRPr sz="4800" b="1"/>
            </a:lvl6pPr>
            <a:lvl7pPr marL="8229600" indent="0">
              <a:buNone/>
              <a:defRPr sz="4800" b="1"/>
            </a:lvl7pPr>
            <a:lvl8pPr marL="9601200" indent="0">
              <a:buNone/>
              <a:defRPr sz="4800" b="1"/>
            </a:lvl8pPr>
            <a:lvl9pPr marL="10972800" indent="0">
              <a:buNone/>
              <a:defRPr sz="4800" b="1"/>
            </a:lvl9pPr>
          </a:lstStyle>
          <a:p>
            <a:pPr lvl="0"/>
            <a:r>
              <a:rPr lang="en-US"/>
              <a:t>Click to edit Master text styles</a:t>
            </a:r>
          </a:p>
        </p:txBody>
      </p:sp>
      <p:sp>
        <p:nvSpPr>
          <p:cNvPr id="4" name="Content Placeholder 3">
            <a:extLst>
              <a:ext uri="{FF2B5EF4-FFF2-40B4-BE49-F238E27FC236}">
                <a16:creationId xmlns:a16="http://schemas.microsoft.com/office/drawing/2014/main" id="{4C1DE6F6-79E6-4458-A407-F58EA986B424}"/>
              </a:ext>
            </a:extLst>
          </p:cNvPr>
          <p:cNvSpPr>
            <a:spLocks noGrp="1"/>
          </p:cNvSpPr>
          <p:nvPr>
            <p:ph sz="half" idx="2"/>
          </p:nvPr>
        </p:nvSpPr>
        <p:spPr>
          <a:xfrm>
            <a:off x="2519366" y="10688320"/>
            <a:ext cx="15473361" cy="157209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B8D5E7-6518-41EF-89A6-BC7C0A42AE78}"/>
              </a:ext>
            </a:extLst>
          </p:cNvPr>
          <p:cNvSpPr>
            <a:spLocks noGrp="1"/>
          </p:cNvSpPr>
          <p:nvPr>
            <p:ph type="body" sz="quarter" idx="3"/>
          </p:nvPr>
        </p:nvSpPr>
        <p:spPr>
          <a:xfrm>
            <a:off x="18516600" y="7172962"/>
            <a:ext cx="15549564" cy="3515358"/>
          </a:xfrm>
        </p:spPr>
        <p:txBody>
          <a:bodyPr anchor="b"/>
          <a:lstStyle>
            <a:lvl1pPr marL="0" indent="0">
              <a:buNone/>
              <a:defRPr sz="7200" b="1"/>
            </a:lvl1pPr>
            <a:lvl2pPr marL="1371600" indent="0">
              <a:buNone/>
              <a:defRPr sz="6000" b="1"/>
            </a:lvl2pPr>
            <a:lvl3pPr marL="2743200" indent="0">
              <a:buNone/>
              <a:defRPr sz="5400" b="1"/>
            </a:lvl3pPr>
            <a:lvl4pPr marL="4114800" indent="0">
              <a:buNone/>
              <a:defRPr sz="4800" b="1"/>
            </a:lvl4pPr>
            <a:lvl5pPr marL="5486400" indent="0">
              <a:buNone/>
              <a:defRPr sz="4800" b="1"/>
            </a:lvl5pPr>
            <a:lvl6pPr marL="6858000" indent="0">
              <a:buNone/>
              <a:defRPr sz="4800" b="1"/>
            </a:lvl6pPr>
            <a:lvl7pPr marL="8229600" indent="0">
              <a:buNone/>
              <a:defRPr sz="4800" b="1"/>
            </a:lvl7pPr>
            <a:lvl8pPr marL="9601200" indent="0">
              <a:buNone/>
              <a:defRPr sz="4800" b="1"/>
            </a:lvl8pPr>
            <a:lvl9pPr marL="10972800" indent="0">
              <a:buNone/>
              <a:defRPr sz="4800" b="1"/>
            </a:lvl9pPr>
          </a:lstStyle>
          <a:p>
            <a:pPr lvl="0"/>
            <a:r>
              <a:rPr lang="en-US"/>
              <a:t>Click to edit Master text styles</a:t>
            </a:r>
          </a:p>
        </p:txBody>
      </p:sp>
      <p:sp>
        <p:nvSpPr>
          <p:cNvPr id="6" name="Content Placeholder 5">
            <a:extLst>
              <a:ext uri="{FF2B5EF4-FFF2-40B4-BE49-F238E27FC236}">
                <a16:creationId xmlns:a16="http://schemas.microsoft.com/office/drawing/2014/main" id="{80071812-6C6E-4513-A1F0-48B94531D3B9}"/>
              </a:ext>
            </a:extLst>
          </p:cNvPr>
          <p:cNvSpPr>
            <a:spLocks noGrp="1"/>
          </p:cNvSpPr>
          <p:nvPr>
            <p:ph sz="quarter" idx="4"/>
          </p:nvPr>
        </p:nvSpPr>
        <p:spPr>
          <a:xfrm>
            <a:off x="18516600" y="10688320"/>
            <a:ext cx="15549564" cy="157209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99B3073-74FC-4374-86B9-F068414E9F1F}"/>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42F2FF20-AB26-468C-820E-C54773A4C5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4E000F-FF5A-4FA8-BAA4-A4E4139C10E4}"/>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2363741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D148F-1A3D-4F8C-9201-1D440CE70D8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148805-4D4F-4DF5-80B4-5BF590D088F3}"/>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627450C-340B-4B12-99F0-CE939537AB9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E3ADDB-36D7-432F-A933-F74EE4991189}"/>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3762635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EDE8E6-316B-46F8-B365-6E557081CE30}"/>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9E11C64B-A302-4F2B-AE72-640E69B9C05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106B4B-DAB0-4D1F-ACCA-8F4C20194AE7}"/>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2655205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48CAF2-F9CC-4137-8D0A-1493BF353307}"/>
              </a:ext>
            </a:extLst>
          </p:cNvPr>
          <p:cNvSpPr>
            <a:spLocks noGrp="1"/>
          </p:cNvSpPr>
          <p:nvPr>
            <p:ph type="title"/>
          </p:nvPr>
        </p:nvSpPr>
        <p:spPr>
          <a:xfrm>
            <a:off x="2519366" y="1950720"/>
            <a:ext cx="11796711" cy="6827520"/>
          </a:xfrm>
        </p:spPr>
        <p:txBody>
          <a:bodyPr anchor="b"/>
          <a:lstStyle>
            <a:lvl1pPr>
              <a:defRPr sz="9600"/>
            </a:lvl1pPr>
          </a:lstStyle>
          <a:p>
            <a:r>
              <a:rPr lang="en-US"/>
              <a:t>Click to edit Master title style</a:t>
            </a:r>
          </a:p>
        </p:txBody>
      </p:sp>
      <p:sp>
        <p:nvSpPr>
          <p:cNvPr id="3" name="Content Placeholder 2">
            <a:extLst>
              <a:ext uri="{FF2B5EF4-FFF2-40B4-BE49-F238E27FC236}">
                <a16:creationId xmlns:a16="http://schemas.microsoft.com/office/drawing/2014/main" id="{E34AC378-CE28-4C8F-9B86-D909D620D729}"/>
              </a:ext>
            </a:extLst>
          </p:cNvPr>
          <p:cNvSpPr>
            <a:spLocks noGrp="1"/>
          </p:cNvSpPr>
          <p:nvPr>
            <p:ph idx="1"/>
          </p:nvPr>
        </p:nvSpPr>
        <p:spPr>
          <a:xfrm>
            <a:off x="15549564" y="4213016"/>
            <a:ext cx="18516600" cy="20794133"/>
          </a:xfrm>
        </p:spPr>
        <p:txBody>
          <a:bodyPr/>
          <a:lstStyle>
            <a:lvl1pPr>
              <a:defRPr sz="9600"/>
            </a:lvl1pPr>
            <a:lvl2pPr>
              <a:defRPr sz="8400"/>
            </a:lvl2pPr>
            <a:lvl3pPr>
              <a:defRPr sz="7200"/>
            </a:lvl3pPr>
            <a:lvl4pPr>
              <a:defRPr sz="6000"/>
            </a:lvl4pPr>
            <a:lvl5pPr>
              <a:defRPr sz="6000"/>
            </a:lvl5pPr>
            <a:lvl6pPr>
              <a:defRPr sz="6000"/>
            </a:lvl6pPr>
            <a:lvl7pPr>
              <a:defRPr sz="6000"/>
            </a:lvl7pPr>
            <a:lvl8pPr>
              <a:defRPr sz="6000"/>
            </a:lvl8pPr>
            <a:lvl9pPr>
              <a:defRPr sz="6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73107F-CF9D-4DE5-BBA6-5CD7DD699486}"/>
              </a:ext>
            </a:extLst>
          </p:cNvPr>
          <p:cNvSpPr>
            <a:spLocks noGrp="1"/>
          </p:cNvSpPr>
          <p:nvPr>
            <p:ph type="body" sz="half" idx="2"/>
          </p:nvPr>
        </p:nvSpPr>
        <p:spPr>
          <a:xfrm>
            <a:off x="2519366" y="8778240"/>
            <a:ext cx="11796711" cy="16262775"/>
          </a:xfrm>
        </p:spPr>
        <p:txBody>
          <a:bodyPr/>
          <a:lstStyle>
            <a:lvl1pPr marL="0" indent="0">
              <a:buNone/>
              <a:defRPr sz="4800"/>
            </a:lvl1pPr>
            <a:lvl2pPr marL="1371600" indent="0">
              <a:buNone/>
              <a:defRPr sz="4200"/>
            </a:lvl2pPr>
            <a:lvl3pPr marL="2743200" indent="0">
              <a:buNone/>
              <a:defRPr sz="3600"/>
            </a:lvl3pPr>
            <a:lvl4pPr marL="4114800" indent="0">
              <a:buNone/>
              <a:defRPr sz="3000"/>
            </a:lvl4pPr>
            <a:lvl5pPr marL="5486400" indent="0">
              <a:buNone/>
              <a:defRPr sz="3000"/>
            </a:lvl5pPr>
            <a:lvl6pPr marL="6858000" indent="0">
              <a:buNone/>
              <a:defRPr sz="3000"/>
            </a:lvl6pPr>
            <a:lvl7pPr marL="8229600" indent="0">
              <a:buNone/>
              <a:defRPr sz="3000"/>
            </a:lvl7pPr>
            <a:lvl8pPr marL="9601200" indent="0">
              <a:buNone/>
              <a:defRPr sz="3000"/>
            </a:lvl8pPr>
            <a:lvl9pPr marL="10972800" indent="0">
              <a:buNone/>
              <a:defRPr sz="3000"/>
            </a:lvl9pPr>
          </a:lstStyle>
          <a:p>
            <a:pPr lvl="0"/>
            <a:r>
              <a:rPr lang="en-US"/>
              <a:t>Click to edit Master text styles</a:t>
            </a:r>
          </a:p>
        </p:txBody>
      </p:sp>
      <p:sp>
        <p:nvSpPr>
          <p:cNvPr id="5" name="Date Placeholder 4">
            <a:extLst>
              <a:ext uri="{FF2B5EF4-FFF2-40B4-BE49-F238E27FC236}">
                <a16:creationId xmlns:a16="http://schemas.microsoft.com/office/drawing/2014/main" id="{A721EDF3-1156-4F2D-979A-E779A025273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221A92A8-8201-40C4-AFD9-62403239E3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548D22-2DA1-42CD-AF72-CBD78E82210D}"/>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353981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63900-02AA-4E45-8E07-9F38D18F63D5}"/>
              </a:ext>
            </a:extLst>
          </p:cNvPr>
          <p:cNvSpPr>
            <a:spLocks noGrp="1"/>
          </p:cNvSpPr>
          <p:nvPr>
            <p:ph type="title"/>
          </p:nvPr>
        </p:nvSpPr>
        <p:spPr>
          <a:xfrm>
            <a:off x="2519366" y="1950720"/>
            <a:ext cx="11796711" cy="6827520"/>
          </a:xfrm>
        </p:spPr>
        <p:txBody>
          <a:bodyPr anchor="b"/>
          <a:lstStyle>
            <a:lvl1pPr>
              <a:defRPr sz="9600"/>
            </a:lvl1pPr>
          </a:lstStyle>
          <a:p>
            <a:r>
              <a:rPr lang="en-US"/>
              <a:t>Click to edit Master title style</a:t>
            </a:r>
          </a:p>
        </p:txBody>
      </p:sp>
      <p:sp>
        <p:nvSpPr>
          <p:cNvPr id="3" name="Picture Placeholder 2">
            <a:extLst>
              <a:ext uri="{FF2B5EF4-FFF2-40B4-BE49-F238E27FC236}">
                <a16:creationId xmlns:a16="http://schemas.microsoft.com/office/drawing/2014/main" id="{230841D6-7966-4CD3-B3C5-E177DA73016B}"/>
              </a:ext>
            </a:extLst>
          </p:cNvPr>
          <p:cNvSpPr>
            <a:spLocks noGrp="1"/>
          </p:cNvSpPr>
          <p:nvPr>
            <p:ph type="pic" idx="1"/>
          </p:nvPr>
        </p:nvSpPr>
        <p:spPr>
          <a:xfrm>
            <a:off x="15549564" y="4213016"/>
            <a:ext cx="18516600" cy="20794133"/>
          </a:xfrm>
        </p:spPr>
        <p:txBody>
          <a:bodyPr/>
          <a:lstStyle>
            <a:lvl1pPr marL="0" indent="0">
              <a:buNone/>
              <a:defRPr sz="9600"/>
            </a:lvl1pPr>
            <a:lvl2pPr marL="1371600" indent="0">
              <a:buNone/>
              <a:defRPr sz="8400"/>
            </a:lvl2pPr>
            <a:lvl3pPr marL="2743200" indent="0">
              <a:buNone/>
              <a:defRPr sz="7200"/>
            </a:lvl3pPr>
            <a:lvl4pPr marL="4114800" indent="0">
              <a:buNone/>
              <a:defRPr sz="6000"/>
            </a:lvl4pPr>
            <a:lvl5pPr marL="5486400" indent="0">
              <a:buNone/>
              <a:defRPr sz="6000"/>
            </a:lvl5pPr>
            <a:lvl6pPr marL="6858000" indent="0">
              <a:buNone/>
              <a:defRPr sz="6000"/>
            </a:lvl6pPr>
            <a:lvl7pPr marL="8229600" indent="0">
              <a:buNone/>
              <a:defRPr sz="6000"/>
            </a:lvl7pPr>
            <a:lvl8pPr marL="9601200" indent="0">
              <a:buNone/>
              <a:defRPr sz="6000"/>
            </a:lvl8pPr>
            <a:lvl9pPr marL="10972800" indent="0">
              <a:buNone/>
              <a:defRPr sz="6000"/>
            </a:lvl9pPr>
          </a:lstStyle>
          <a:p>
            <a:endParaRPr lang="en-US"/>
          </a:p>
        </p:txBody>
      </p:sp>
      <p:sp>
        <p:nvSpPr>
          <p:cNvPr id="4" name="Text Placeholder 3">
            <a:extLst>
              <a:ext uri="{FF2B5EF4-FFF2-40B4-BE49-F238E27FC236}">
                <a16:creationId xmlns:a16="http://schemas.microsoft.com/office/drawing/2014/main" id="{2B5A86ED-405A-4496-A268-3D60BA00446A}"/>
              </a:ext>
            </a:extLst>
          </p:cNvPr>
          <p:cNvSpPr>
            <a:spLocks noGrp="1"/>
          </p:cNvSpPr>
          <p:nvPr>
            <p:ph type="body" sz="half" idx="2"/>
          </p:nvPr>
        </p:nvSpPr>
        <p:spPr>
          <a:xfrm>
            <a:off x="2519366" y="8778240"/>
            <a:ext cx="11796711" cy="16262775"/>
          </a:xfrm>
        </p:spPr>
        <p:txBody>
          <a:bodyPr/>
          <a:lstStyle>
            <a:lvl1pPr marL="0" indent="0">
              <a:buNone/>
              <a:defRPr sz="4800"/>
            </a:lvl1pPr>
            <a:lvl2pPr marL="1371600" indent="0">
              <a:buNone/>
              <a:defRPr sz="4200"/>
            </a:lvl2pPr>
            <a:lvl3pPr marL="2743200" indent="0">
              <a:buNone/>
              <a:defRPr sz="3600"/>
            </a:lvl3pPr>
            <a:lvl4pPr marL="4114800" indent="0">
              <a:buNone/>
              <a:defRPr sz="3000"/>
            </a:lvl4pPr>
            <a:lvl5pPr marL="5486400" indent="0">
              <a:buNone/>
              <a:defRPr sz="3000"/>
            </a:lvl5pPr>
            <a:lvl6pPr marL="6858000" indent="0">
              <a:buNone/>
              <a:defRPr sz="3000"/>
            </a:lvl6pPr>
            <a:lvl7pPr marL="8229600" indent="0">
              <a:buNone/>
              <a:defRPr sz="3000"/>
            </a:lvl7pPr>
            <a:lvl8pPr marL="9601200" indent="0">
              <a:buNone/>
              <a:defRPr sz="3000"/>
            </a:lvl8pPr>
            <a:lvl9pPr marL="10972800" indent="0">
              <a:buNone/>
              <a:defRPr sz="3000"/>
            </a:lvl9pPr>
          </a:lstStyle>
          <a:p>
            <a:pPr lvl="0"/>
            <a:r>
              <a:rPr lang="en-US"/>
              <a:t>Click to edit Master text styles</a:t>
            </a:r>
          </a:p>
        </p:txBody>
      </p:sp>
      <p:sp>
        <p:nvSpPr>
          <p:cNvPr id="5" name="Date Placeholder 4">
            <a:extLst>
              <a:ext uri="{FF2B5EF4-FFF2-40B4-BE49-F238E27FC236}">
                <a16:creationId xmlns:a16="http://schemas.microsoft.com/office/drawing/2014/main" id="{795A8F75-F858-41C8-89AA-C13855923A8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0C2F9B2-61CA-4464-AAFD-1ECD620E6B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7EB6D2-B3AA-42E5-919C-624A4BBA6C29}"/>
              </a:ext>
            </a:extLst>
          </p:cNvPr>
          <p:cNvSpPr>
            <a:spLocks noGrp="1"/>
          </p:cNvSpPr>
          <p:nvPr>
            <p:ph type="sldNum" sz="quarter" idx="12"/>
          </p:nvPr>
        </p:nvSpPr>
        <p:spPr/>
        <p:txBody>
          <a:bodyPr/>
          <a:lstStyle/>
          <a:p>
            <a:fld id="{00000000-1234-1234-1234-123412341234}" type="slidenum">
              <a:rPr lang="uk-UA" smtClean="0"/>
              <a:pPr/>
              <a:t>‹#›</a:t>
            </a:fld>
            <a:endParaRPr lang="uk-UA"/>
          </a:p>
        </p:txBody>
      </p:sp>
    </p:spTree>
    <p:extLst>
      <p:ext uri="{BB962C8B-B14F-4D97-AF65-F5344CB8AC3E}">
        <p14:creationId xmlns:p14="http://schemas.microsoft.com/office/powerpoint/2010/main" val="422566463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CDEECD-3584-4974-9A9E-31135A1EE260}"/>
              </a:ext>
            </a:extLst>
          </p:cNvPr>
          <p:cNvSpPr>
            <a:spLocks noGrp="1"/>
          </p:cNvSpPr>
          <p:nvPr>
            <p:ph type="title"/>
          </p:nvPr>
        </p:nvSpPr>
        <p:spPr>
          <a:xfrm>
            <a:off x="2514600" y="1557869"/>
            <a:ext cx="31546800" cy="565573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0DA20D-6755-4507-A3E8-DF7ACA4AFD73}"/>
              </a:ext>
            </a:extLst>
          </p:cNvPr>
          <p:cNvSpPr>
            <a:spLocks noGrp="1"/>
          </p:cNvSpPr>
          <p:nvPr>
            <p:ph type="body" idx="1"/>
          </p:nvPr>
        </p:nvSpPr>
        <p:spPr>
          <a:xfrm>
            <a:off x="2514600" y="7789333"/>
            <a:ext cx="31546800" cy="185657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D2D893-5F10-438F-8DBA-43ABF326E495}"/>
              </a:ext>
            </a:extLst>
          </p:cNvPr>
          <p:cNvSpPr>
            <a:spLocks noGrp="1"/>
          </p:cNvSpPr>
          <p:nvPr>
            <p:ph type="dt" sz="half" idx="2"/>
          </p:nvPr>
        </p:nvSpPr>
        <p:spPr>
          <a:xfrm>
            <a:off x="2514600" y="27120429"/>
            <a:ext cx="8229600" cy="1557867"/>
          </a:xfrm>
          <a:prstGeom prst="rect">
            <a:avLst/>
          </a:prstGeom>
        </p:spPr>
        <p:txBody>
          <a:bodyPr vert="horz" lIns="91440" tIns="45720" rIns="91440" bIns="45720" rtlCol="0" anchor="ctr"/>
          <a:lstStyle>
            <a:lvl1pPr algn="l">
              <a:defRPr sz="36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4DF37BA1-650B-441C-9B02-6C815A29E40F}"/>
              </a:ext>
            </a:extLst>
          </p:cNvPr>
          <p:cNvSpPr>
            <a:spLocks noGrp="1"/>
          </p:cNvSpPr>
          <p:nvPr>
            <p:ph type="ftr" sz="quarter" idx="3"/>
          </p:nvPr>
        </p:nvSpPr>
        <p:spPr>
          <a:xfrm>
            <a:off x="12115800" y="27120429"/>
            <a:ext cx="12344400" cy="1557867"/>
          </a:xfrm>
          <a:prstGeom prst="rect">
            <a:avLst/>
          </a:prstGeom>
        </p:spPr>
        <p:txBody>
          <a:bodyPr vert="horz" lIns="91440" tIns="45720" rIns="91440" bIns="45720" rtlCol="0" anchor="ctr"/>
          <a:lstStyle>
            <a:lvl1pPr algn="ctr">
              <a:defRPr sz="36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CD5A53-E316-4128-A51D-5BC6DD9AA726}"/>
              </a:ext>
            </a:extLst>
          </p:cNvPr>
          <p:cNvSpPr>
            <a:spLocks noGrp="1"/>
          </p:cNvSpPr>
          <p:nvPr>
            <p:ph type="sldNum" sz="quarter" idx="4"/>
          </p:nvPr>
        </p:nvSpPr>
        <p:spPr>
          <a:xfrm>
            <a:off x="25831800" y="27120429"/>
            <a:ext cx="8229600" cy="1557867"/>
          </a:xfrm>
          <a:prstGeom prst="rect">
            <a:avLst/>
          </a:prstGeom>
        </p:spPr>
        <p:txBody>
          <a:bodyPr vert="horz" lIns="91440" tIns="45720" rIns="91440" bIns="45720" rtlCol="0" anchor="ctr"/>
          <a:lstStyle>
            <a:lvl1pPr algn="r">
              <a:defRPr sz="3600">
                <a:solidFill>
                  <a:schemeClr val="tx1">
                    <a:tint val="75000"/>
                  </a:schemeClr>
                </a:solidFill>
              </a:defRPr>
            </a:lvl1pPr>
          </a:lstStyle>
          <a:p>
            <a:fld id="{00000000-1234-1234-1234-123412341234}" type="slidenum">
              <a:rPr lang="uk-UA" smtClean="0"/>
              <a:pPr/>
              <a:t>‹#›</a:t>
            </a:fld>
            <a:endParaRPr lang="uk-UA"/>
          </a:p>
        </p:txBody>
      </p:sp>
    </p:spTree>
    <p:extLst>
      <p:ext uri="{BB962C8B-B14F-4D97-AF65-F5344CB8AC3E}">
        <p14:creationId xmlns:p14="http://schemas.microsoft.com/office/powerpoint/2010/main" val="610519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2743200" rtl="0" eaLnBrk="1" latinLnBrk="0" hangingPunct="1">
        <a:lnSpc>
          <a:spcPct val="90000"/>
        </a:lnSpc>
        <a:spcBef>
          <a:spcPct val="0"/>
        </a:spcBef>
        <a:buNone/>
        <a:defRPr sz="13200" kern="1200">
          <a:solidFill>
            <a:schemeClr val="tx1"/>
          </a:solidFill>
          <a:latin typeface="+mj-lt"/>
          <a:ea typeface="+mj-ea"/>
          <a:cs typeface="+mj-cs"/>
        </a:defRPr>
      </a:lvl1pPr>
    </p:titleStyle>
    <p:bodyStyle>
      <a:lvl1pPr marL="685800" indent="-685800" algn="l" defTabSz="2743200" rtl="0" eaLnBrk="1" latinLnBrk="0" hangingPunct="1">
        <a:lnSpc>
          <a:spcPct val="90000"/>
        </a:lnSpc>
        <a:spcBef>
          <a:spcPts val="3000"/>
        </a:spcBef>
        <a:buFont typeface="Arial" panose="020B0604020202020204" pitchFamily="34" charset="0"/>
        <a:buChar char="•"/>
        <a:defRPr sz="8400" kern="1200">
          <a:solidFill>
            <a:schemeClr val="tx1"/>
          </a:solidFill>
          <a:latin typeface="+mn-lt"/>
          <a:ea typeface="+mn-ea"/>
          <a:cs typeface="+mn-cs"/>
        </a:defRPr>
      </a:lvl1pPr>
      <a:lvl2pPr marL="2057400" indent="-685800" algn="l" defTabSz="2743200" rtl="0" eaLnBrk="1" latinLnBrk="0" hangingPunct="1">
        <a:lnSpc>
          <a:spcPct val="90000"/>
        </a:lnSpc>
        <a:spcBef>
          <a:spcPts val="1500"/>
        </a:spcBef>
        <a:buFont typeface="Arial" panose="020B0604020202020204" pitchFamily="34" charset="0"/>
        <a:buChar char="•"/>
        <a:defRPr sz="7200" kern="1200">
          <a:solidFill>
            <a:schemeClr val="tx1"/>
          </a:solidFill>
          <a:latin typeface="+mn-lt"/>
          <a:ea typeface="+mn-ea"/>
          <a:cs typeface="+mn-cs"/>
        </a:defRPr>
      </a:lvl2pPr>
      <a:lvl3pPr marL="3429000" indent="-685800" algn="l" defTabSz="2743200" rtl="0" eaLnBrk="1" latinLnBrk="0" hangingPunct="1">
        <a:lnSpc>
          <a:spcPct val="90000"/>
        </a:lnSpc>
        <a:spcBef>
          <a:spcPts val="1500"/>
        </a:spcBef>
        <a:buFont typeface="Arial" panose="020B0604020202020204" pitchFamily="34" charset="0"/>
        <a:buChar char="•"/>
        <a:defRPr sz="6000" kern="1200">
          <a:solidFill>
            <a:schemeClr val="tx1"/>
          </a:solidFill>
          <a:latin typeface="+mn-lt"/>
          <a:ea typeface="+mn-ea"/>
          <a:cs typeface="+mn-cs"/>
        </a:defRPr>
      </a:lvl3pPr>
      <a:lvl4pPr marL="48006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4pPr>
      <a:lvl5pPr marL="61722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5pPr>
      <a:lvl6pPr marL="75438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6pPr>
      <a:lvl7pPr marL="89154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7pPr>
      <a:lvl8pPr marL="102870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8pPr>
      <a:lvl9pPr marL="11658600" indent="-685800" algn="l" defTabSz="2743200" rtl="0" eaLnBrk="1" latinLnBrk="0" hangingPunct="1">
        <a:lnSpc>
          <a:spcPct val="90000"/>
        </a:lnSpc>
        <a:spcBef>
          <a:spcPts val="1500"/>
        </a:spcBef>
        <a:buFont typeface="Arial" panose="020B0604020202020204" pitchFamily="34" charset="0"/>
        <a:buChar char="•"/>
        <a:defRPr sz="5400" kern="1200">
          <a:solidFill>
            <a:schemeClr val="tx1"/>
          </a:solidFill>
          <a:latin typeface="+mn-lt"/>
          <a:ea typeface="+mn-ea"/>
          <a:cs typeface="+mn-cs"/>
        </a:defRPr>
      </a:lvl9pPr>
    </p:bodyStyle>
    <p:otherStyle>
      <a:defPPr>
        <a:defRPr lang="en-US"/>
      </a:defPPr>
      <a:lvl1pPr marL="0" algn="l" defTabSz="2743200" rtl="0" eaLnBrk="1" latinLnBrk="0" hangingPunct="1">
        <a:defRPr sz="5400" kern="1200">
          <a:solidFill>
            <a:schemeClr val="tx1"/>
          </a:solidFill>
          <a:latin typeface="+mn-lt"/>
          <a:ea typeface="+mn-ea"/>
          <a:cs typeface="+mn-cs"/>
        </a:defRPr>
      </a:lvl1pPr>
      <a:lvl2pPr marL="1371600" algn="l" defTabSz="2743200" rtl="0" eaLnBrk="1" latinLnBrk="0" hangingPunct="1">
        <a:defRPr sz="5400" kern="1200">
          <a:solidFill>
            <a:schemeClr val="tx1"/>
          </a:solidFill>
          <a:latin typeface="+mn-lt"/>
          <a:ea typeface="+mn-ea"/>
          <a:cs typeface="+mn-cs"/>
        </a:defRPr>
      </a:lvl2pPr>
      <a:lvl3pPr marL="2743200" algn="l" defTabSz="2743200" rtl="0" eaLnBrk="1" latinLnBrk="0" hangingPunct="1">
        <a:defRPr sz="5400" kern="1200">
          <a:solidFill>
            <a:schemeClr val="tx1"/>
          </a:solidFill>
          <a:latin typeface="+mn-lt"/>
          <a:ea typeface="+mn-ea"/>
          <a:cs typeface="+mn-cs"/>
        </a:defRPr>
      </a:lvl3pPr>
      <a:lvl4pPr marL="4114800" algn="l" defTabSz="2743200" rtl="0" eaLnBrk="1" latinLnBrk="0" hangingPunct="1">
        <a:defRPr sz="5400" kern="1200">
          <a:solidFill>
            <a:schemeClr val="tx1"/>
          </a:solidFill>
          <a:latin typeface="+mn-lt"/>
          <a:ea typeface="+mn-ea"/>
          <a:cs typeface="+mn-cs"/>
        </a:defRPr>
      </a:lvl4pPr>
      <a:lvl5pPr marL="5486400" algn="l" defTabSz="2743200" rtl="0" eaLnBrk="1" latinLnBrk="0" hangingPunct="1">
        <a:defRPr sz="5400" kern="1200">
          <a:solidFill>
            <a:schemeClr val="tx1"/>
          </a:solidFill>
          <a:latin typeface="+mn-lt"/>
          <a:ea typeface="+mn-ea"/>
          <a:cs typeface="+mn-cs"/>
        </a:defRPr>
      </a:lvl5pPr>
      <a:lvl6pPr marL="6858000" algn="l" defTabSz="2743200" rtl="0" eaLnBrk="1" latinLnBrk="0" hangingPunct="1">
        <a:defRPr sz="5400" kern="1200">
          <a:solidFill>
            <a:schemeClr val="tx1"/>
          </a:solidFill>
          <a:latin typeface="+mn-lt"/>
          <a:ea typeface="+mn-ea"/>
          <a:cs typeface="+mn-cs"/>
        </a:defRPr>
      </a:lvl6pPr>
      <a:lvl7pPr marL="8229600" algn="l" defTabSz="2743200" rtl="0" eaLnBrk="1" latinLnBrk="0" hangingPunct="1">
        <a:defRPr sz="5400" kern="1200">
          <a:solidFill>
            <a:schemeClr val="tx1"/>
          </a:solidFill>
          <a:latin typeface="+mn-lt"/>
          <a:ea typeface="+mn-ea"/>
          <a:cs typeface="+mn-cs"/>
        </a:defRPr>
      </a:lvl7pPr>
      <a:lvl8pPr marL="9601200" algn="l" defTabSz="2743200" rtl="0" eaLnBrk="1" latinLnBrk="0" hangingPunct="1">
        <a:defRPr sz="5400" kern="1200">
          <a:solidFill>
            <a:schemeClr val="tx1"/>
          </a:solidFill>
          <a:latin typeface="+mn-lt"/>
          <a:ea typeface="+mn-ea"/>
          <a:cs typeface="+mn-cs"/>
        </a:defRPr>
      </a:lvl8pPr>
      <a:lvl9pPr marL="10972800" algn="l" defTabSz="2743200" rtl="0" eaLnBrk="1" latinLnBrk="0" hangingPunct="1">
        <a:defRPr sz="5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csl.nsta.org/2018/09/place-based-education/" TargetMode="External"/><Relationship Id="rId13" Type="http://schemas.openxmlformats.org/officeDocument/2006/relationships/image" Target="../media/image5.PNG"/><Relationship Id="rId3" Type="http://schemas.openxmlformats.org/officeDocument/2006/relationships/hyperlink" Target="https://stemeducationjournal.springeropen.com/articles/10.1186/s40594-016-0045-0#Sec1" TargetMode="External"/><Relationship Id="rId7" Type="http://schemas.openxmlformats.org/officeDocument/2006/relationships/hyperlink" Target="https://doi.org/10.1080/03057267.2014.881626" TargetMode="External"/><Relationship Id="rId12"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doi.org/10.3389/feduc.2019.00078" TargetMode="External"/><Relationship Id="rId11" Type="http://schemas.openxmlformats.org/officeDocument/2006/relationships/image" Target="../media/image3.PNG"/><Relationship Id="rId5" Type="http://schemas.openxmlformats.org/officeDocument/2006/relationships/hyperlink" Target="https://doi.org/10.1002/sce.21492" TargetMode="External"/><Relationship Id="rId10" Type="http://schemas.openxmlformats.org/officeDocument/2006/relationships/image" Target="../media/image2.png"/><Relationship Id="rId4" Type="http://schemas.openxmlformats.org/officeDocument/2006/relationships/hyperlink" Target="https://onlinelibrary.wiley.com/doi/10.1002/tea.20237" TargetMode="External"/><Relationship Id="rId9" Type="http://schemas.openxmlformats.org/officeDocument/2006/relationships/image" Target="../media/image1.png"/><Relationship Id="rId1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bg bwMode="blackWhite">
      <p:bgPr>
        <a:solidFill>
          <a:srgbClr val="FFC000"/>
        </a:solidFill>
        <a:effectLst/>
      </p:bgPr>
    </p:bg>
    <p:spTree>
      <p:nvGrpSpPr>
        <p:cNvPr id="1" name="Shape 88"/>
        <p:cNvGrpSpPr/>
        <p:nvPr/>
      </p:nvGrpSpPr>
      <p:grpSpPr>
        <a:xfrm>
          <a:off x="0" y="0"/>
          <a:ext cx="0" cy="0"/>
          <a:chOff x="0" y="0"/>
          <a:chExt cx="0" cy="0"/>
        </a:xfrm>
      </p:grpSpPr>
      <p:sp>
        <p:nvSpPr>
          <p:cNvPr id="89" name="Google Shape;89;p13"/>
          <p:cNvSpPr/>
          <p:nvPr/>
        </p:nvSpPr>
        <p:spPr>
          <a:xfrm>
            <a:off x="24132887" y="3492029"/>
            <a:ext cx="11877429" cy="23084059"/>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73817" tIns="36897" rIns="73817" bIns="36897" anchor="ctr" anchorCtr="0">
            <a:noAutofit/>
          </a:bodyPr>
          <a:lstStyle/>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7800" dirty="0"/>
          </a:p>
          <a:p>
            <a:pPr>
              <a:buSzPts val="8400"/>
            </a:pPr>
            <a:endParaRPr lang="en-US" sz="2000" dirty="0"/>
          </a:p>
          <a:p>
            <a:pPr>
              <a:buSzPts val="8400"/>
            </a:pPr>
            <a:endParaRPr lang="en-US" sz="2000" dirty="0"/>
          </a:p>
          <a:p>
            <a:pPr>
              <a:buSzPts val="8400"/>
            </a:pPr>
            <a:endParaRPr lang="en-US" sz="2000" dirty="0"/>
          </a:p>
          <a:p>
            <a:pPr>
              <a:buSzPts val="8400"/>
            </a:pPr>
            <a:endParaRPr lang="en-US" sz="2400" dirty="0"/>
          </a:p>
          <a:p>
            <a:pPr>
              <a:buSzPts val="8400"/>
            </a:pPr>
            <a:endParaRPr lang="en-US" sz="2400" dirty="0"/>
          </a:p>
          <a:p>
            <a:pPr>
              <a:buSzPts val="8400"/>
            </a:pPr>
            <a:endParaRPr lang="en-US" sz="2400" dirty="0"/>
          </a:p>
          <a:p>
            <a:pPr>
              <a:buSzPts val="8400"/>
            </a:pPr>
            <a:endParaRPr lang="en-US" sz="2400" dirty="0"/>
          </a:p>
          <a:p>
            <a:pPr>
              <a:buSzPts val="8400"/>
            </a:pPr>
            <a:endParaRPr lang="en-US" sz="2400" dirty="0"/>
          </a:p>
          <a:p>
            <a:pPr>
              <a:buSzPts val="8400"/>
            </a:pPr>
            <a:r>
              <a:rPr lang="en-US" sz="2400" dirty="0"/>
              <a:t>Thank you to Dr. Tracy </a:t>
            </a:r>
            <a:r>
              <a:rPr lang="en-US" sz="2400" dirty="0" err="1"/>
              <a:t>Bibelnieks</a:t>
            </a:r>
            <a:r>
              <a:rPr lang="en-US" sz="2400" dirty="0"/>
              <a:t> from the Mathematics &amp; Statistics department for working with me on creating this UROP.  </a:t>
            </a:r>
          </a:p>
          <a:p>
            <a:pPr>
              <a:buSzPts val="8400"/>
            </a:pPr>
            <a:endParaRPr lang="en-US" sz="2400" dirty="0"/>
          </a:p>
          <a:p>
            <a:pPr>
              <a:buSzPts val="8400"/>
            </a:pPr>
            <a:r>
              <a:rPr lang="en-US" sz="2400" dirty="0"/>
              <a:t>Thank you to Dr. Amy </a:t>
            </a:r>
            <a:r>
              <a:rPr lang="en-US" sz="2400" dirty="0" err="1"/>
              <a:t>Kireta</a:t>
            </a:r>
            <a:r>
              <a:rPr lang="en-US" sz="2400" dirty="0"/>
              <a:t>, the Director Coordinator for SCSE Outreach, for proposing this idea to  the Outreach committee and recommending me to the Outreach committee to be the student researcher for this UROP.</a:t>
            </a:r>
          </a:p>
        </p:txBody>
      </p:sp>
      <p:sp>
        <p:nvSpPr>
          <p:cNvPr id="90" name="Google Shape;90;p13"/>
          <p:cNvSpPr/>
          <p:nvPr/>
        </p:nvSpPr>
        <p:spPr>
          <a:xfrm>
            <a:off x="12088373" y="3474824"/>
            <a:ext cx="11970371" cy="23099755"/>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73817" tIns="36897" rIns="73817" bIns="36897" anchor="ctr" anchorCtr="0">
            <a:noAutofit/>
          </a:bodyPr>
          <a:lstStyle/>
          <a:p>
            <a:pPr>
              <a:buSzPts val="8400"/>
            </a:pPr>
            <a:r>
              <a:rPr lang="en-US" sz="2200" dirty="0"/>
              <a:t> </a:t>
            </a:r>
            <a:endParaRPr sz="2200" dirty="0"/>
          </a:p>
        </p:txBody>
      </p:sp>
      <p:sp>
        <p:nvSpPr>
          <p:cNvPr id="91" name="Google Shape;91;p13"/>
          <p:cNvSpPr/>
          <p:nvPr/>
        </p:nvSpPr>
        <p:spPr>
          <a:xfrm>
            <a:off x="24292110" y="7097845"/>
            <a:ext cx="11877429" cy="22345067"/>
          </a:xfrm>
          <a:prstGeom prst="rect">
            <a:avLst/>
          </a:prstGeom>
          <a:noFill/>
          <a:ln>
            <a:noFill/>
          </a:ln>
        </p:spPr>
        <p:txBody>
          <a:bodyPr spcFirstLastPara="1" wrap="square" lIns="73817" tIns="36897" rIns="73817" bIns="36897" anchor="ctr" anchorCtr="0">
            <a:noAutofit/>
          </a:bodyPr>
          <a:lstStyle/>
          <a:p>
            <a:pPr>
              <a:buSzPts val="8400"/>
            </a:pPr>
            <a:r>
              <a:rPr lang="en-US" sz="7800"/>
              <a:t> </a:t>
            </a:r>
            <a:endParaRPr sz="2300"/>
          </a:p>
        </p:txBody>
      </p:sp>
      <p:sp>
        <p:nvSpPr>
          <p:cNvPr id="92" name="Google Shape;92;p13"/>
          <p:cNvSpPr txBox="1"/>
          <p:nvPr/>
        </p:nvSpPr>
        <p:spPr>
          <a:xfrm>
            <a:off x="405444" y="429887"/>
            <a:ext cx="35892571" cy="2802400"/>
          </a:xfrm>
          <a:prstGeom prst="rect">
            <a:avLst/>
          </a:prstGeom>
          <a:solidFill>
            <a:schemeClr val="lt1"/>
          </a:solidFill>
          <a:ln w="9525" cap="flat" cmpd="sng">
            <a:solidFill>
              <a:srgbClr val="F1CBB4"/>
            </a:solidFill>
            <a:prstDash val="solid"/>
            <a:round/>
            <a:headEnd type="none" w="sm" len="sm"/>
            <a:tailEnd type="none" w="sm" len="sm"/>
          </a:ln>
        </p:spPr>
        <p:txBody>
          <a:bodyPr spcFirstLastPara="1" wrap="square" lIns="73817" tIns="36897" rIns="73817" bIns="36897" anchor="t" anchorCtr="0">
            <a:noAutofit/>
          </a:bodyPr>
          <a:lstStyle/>
          <a:p>
            <a:pPr algn="ctr"/>
            <a:endParaRPr lang="en-US" sz="1100" b="1" dirty="0"/>
          </a:p>
          <a:p>
            <a:pPr algn="ctr"/>
            <a:r>
              <a:rPr lang="en-US" sz="4800" b="1" dirty="0">
                <a:latin typeface="+mn-lt"/>
              </a:rPr>
              <a:t>Developing an Assessment Instrument for Outreach Events to Measure Impact on STEM Identity of Middle and High School Students </a:t>
            </a:r>
          </a:p>
          <a:p>
            <a:pPr algn="ctr"/>
            <a:r>
              <a:rPr lang="en-US" sz="3900" dirty="0">
                <a:latin typeface="+mn-lt"/>
              </a:rPr>
              <a:t>Student Researcher: Helena Parranto </a:t>
            </a:r>
          </a:p>
          <a:p>
            <a:pPr algn="ctr"/>
            <a:r>
              <a:rPr lang="en-US" sz="3900" dirty="0">
                <a:latin typeface="+mn-lt"/>
              </a:rPr>
              <a:t>Faculty Advisor and Investigator: Dr. Tracy </a:t>
            </a:r>
            <a:r>
              <a:rPr lang="en-US" sz="3900" dirty="0" err="1">
                <a:latin typeface="+mn-lt"/>
              </a:rPr>
              <a:t>Bibelnieks</a:t>
            </a:r>
            <a:endParaRPr sz="3900" dirty="0">
              <a:latin typeface="+mn-lt"/>
            </a:endParaRPr>
          </a:p>
          <a:p>
            <a:pPr algn="ctr">
              <a:buSzPts val="3500"/>
            </a:pPr>
            <a:r>
              <a:rPr lang="en-US" sz="3900" dirty="0">
                <a:latin typeface="+mn-lt"/>
              </a:rPr>
              <a:t>University of Minnesota Duluth, Department of Mathematics &amp; Statistics</a:t>
            </a:r>
            <a:endParaRPr lang="en-US" sz="4100" b="1" dirty="0">
              <a:solidFill>
                <a:schemeClr val="dk1"/>
              </a:solidFill>
              <a:latin typeface="+mn-lt"/>
              <a:ea typeface="Calibri"/>
              <a:cs typeface="Calibri"/>
              <a:sym typeface="Calibri"/>
            </a:endParaRPr>
          </a:p>
        </p:txBody>
      </p:sp>
      <p:sp>
        <p:nvSpPr>
          <p:cNvPr id="93" name="Google Shape;93;p13"/>
          <p:cNvSpPr/>
          <p:nvPr/>
        </p:nvSpPr>
        <p:spPr>
          <a:xfrm>
            <a:off x="530690" y="3476333"/>
            <a:ext cx="11423524" cy="23099756"/>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73817" tIns="36897" rIns="73817" bIns="36897" anchor="ctr" anchorCtr="0">
            <a:noAutofit/>
          </a:bodyPr>
          <a:lstStyle/>
          <a:p>
            <a:pPr algn="ctr">
              <a:buSzPts val="22867"/>
            </a:pPr>
            <a:r>
              <a:rPr lang="en-US" sz="21100" dirty="0">
                <a:solidFill>
                  <a:schemeClr val="lt1"/>
                </a:solidFill>
                <a:latin typeface="Calibri"/>
                <a:ea typeface="Calibri"/>
                <a:cs typeface="Calibri"/>
                <a:sym typeface="Calibri"/>
              </a:rPr>
              <a:t>o</a:t>
            </a:r>
            <a:endParaRPr sz="21100" dirty="0">
              <a:solidFill>
                <a:schemeClr val="lt1"/>
              </a:solidFill>
              <a:latin typeface="Calibri"/>
              <a:ea typeface="Calibri"/>
              <a:cs typeface="Calibri"/>
              <a:sym typeface="Calibri"/>
            </a:endParaRPr>
          </a:p>
        </p:txBody>
      </p:sp>
      <p:sp>
        <p:nvSpPr>
          <p:cNvPr id="94" name="Google Shape;94;p13"/>
          <p:cNvSpPr/>
          <p:nvPr/>
        </p:nvSpPr>
        <p:spPr>
          <a:xfrm>
            <a:off x="665160" y="3826931"/>
            <a:ext cx="11154000" cy="731733"/>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200" dirty="0">
                <a:solidFill>
                  <a:srgbClr val="FFFFFF"/>
                </a:solidFill>
              </a:rPr>
              <a:t>Abstract</a:t>
            </a:r>
            <a:endParaRPr dirty="0"/>
          </a:p>
        </p:txBody>
      </p:sp>
      <p:sp>
        <p:nvSpPr>
          <p:cNvPr id="95" name="Google Shape;95;p13"/>
          <p:cNvSpPr/>
          <p:nvPr/>
        </p:nvSpPr>
        <p:spPr>
          <a:xfrm>
            <a:off x="24396727" y="10413696"/>
            <a:ext cx="11496000" cy="653333"/>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410"/>
            </a:pPr>
            <a:r>
              <a:rPr lang="en-US" sz="4100" dirty="0">
                <a:solidFill>
                  <a:srgbClr val="FFFFFF"/>
                </a:solidFill>
                <a:latin typeface="Calibri"/>
                <a:ea typeface="Calibri"/>
                <a:cs typeface="Calibri"/>
                <a:sym typeface="Calibri"/>
              </a:rPr>
              <a:t>References  </a:t>
            </a:r>
            <a:endParaRPr dirty="0"/>
          </a:p>
        </p:txBody>
      </p:sp>
      <p:sp>
        <p:nvSpPr>
          <p:cNvPr id="97" name="Google Shape;97;p13"/>
          <p:cNvSpPr/>
          <p:nvPr/>
        </p:nvSpPr>
        <p:spPr>
          <a:xfrm>
            <a:off x="12452346" y="3809999"/>
            <a:ext cx="11364000" cy="1444979"/>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400" dirty="0">
                <a:solidFill>
                  <a:schemeClr val="bg1"/>
                </a:solidFill>
              </a:rPr>
              <a:t>Evaluation Instrument Overview </a:t>
            </a:r>
            <a:endParaRPr sz="4400" dirty="0">
              <a:solidFill>
                <a:schemeClr val="bg1"/>
              </a:solidFill>
            </a:endParaRPr>
          </a:p>
        </p:txBody>
      </p:sp>
      <p:sp>
        <p:nvSpPr>
          <p:cNvPr id="98" name="Google Shape;98;p13"/>
          <p:cNvSpPr/>
          <p:nvPr/>
        </p:nvSpPr>
        <p:spPr>
          <a:xfrm>
            <a:off x="615667" y="11372790"/>
            <a:ext cx="11267714" cy="784000"/>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200" dirty="0">
                <a:solidFill>
                  <a:srgbClr val="FFFFFF"/>
                </a:solidFill>
              </a:rPr>
              <a:t>Approach</a:t>
            </a:r>
            <a:endParaRPr dirty="0"/>
          </a:p>
        </p:txBody>
      </p:sp>
      <p:sp>
        <p:nvSpPr>
          <p:cNvPr id="99" name="Google Shape;99;p13"/>
          <p:cNvSpPr/>
          <p:nvPr/>
        </p:nvSpPr>
        <p:spPr>
          <a:xfrm>
            <a:off x="24316410" y="3800467"/>
            <a:ext cx="11480571" cy="784000"/>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100" b="1" dirty="0">
                <a:solidFill>
                  <a:schemeClr val="bg1"/>
                </a:solidFill>
              </a:rPr>
              <a:t>Using the Survey in the Future </a:t>
            </a:r>
            <a:r>
              <a:rPr lang="en-US" sz="4800" b="1" dirty="0">
                <a:solidFill>
                  <a:schemeClr val="bg1"/>
                </a:solidFill>
              </a:rPr>
              <a:t> </a:t>
            </a:r>
            <a:endParaRPr sz="4800" b="1" dirty="0">
              <a:solidFill>
                <a:schemeClr val="bg1"/>
              </a:solidFill>
            </a:endParaRPr>
          </a:p>
        </p:txBody>
      </p:sp>
      <p:sp>
        <p:nvSpPr>
          <p:cNvPr id="102" name="Google Shape;102;p13"/>
          <p:cNvSpPr/>
          <p:nvPr/>
        </p:nvSpPr>
        <p:spPr>
          <a:xfrm>
            <a:off x="24292110" y="19084129"/>
            <a:ext cx="11399429" cy="784000"/>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200" dirty="0">
                <a:solidFill>
                  <a:srgbClr val="FFFFFF"/>
                </a:solidFill>
              </a:rPr>
              <a:t>Acknowledgements</a:t>
            </a:r>
            <a:endParaRPr dirty="0"/>
          </a:p>
        </p:txBody>
      </p:sp>
      <p:sp>
        <p:nvSpPr>
          <p:cNvPr id="103" name="Google Shape;103;p13"/>
          <p:cNvSpPr txBox="1"/>
          <p:nvPr/>
        </p:nvSpPr>
        <p:spPr>
          <a:xfrm>
            <a:off x="24378152" y="5129440"/>
            <a:ext cx="11458440" cy="3936811"/>
          </a:xfrm>
          <a:prstGeom prst="rect">
            <a:avLst/>
          </a:prstGeom>
          <a:noFill/>
          <a:ln>
            <a:noFill/>
          </a:ln>
        </p:spPr>
        <p:txBody>
          <a:bodyPr spcFirstLastPara="1" wrap="square" lIns="84385" tIns="42181" rIns="84385" bIns="42181" anchor="t" anchorCtr="0">
            <a:noAutofit/>
          </a:bodyPr>
          <a:lstStyle/>
          <a:p>
            <a:pPr marL="342900" indent="-342900">
              <a:buFont typeface="Wingdings" panose="05000000000000000000" pitchFamily="2" charset="2"/>
              <a:buChar char="Ø"/>
            </a:pPr>
            <a:r>
              <a:rPr lang="en-US" sz="2100" dirty="0"/>
              <a:t>Due to COVID-19, we were unable to use and test the Evaluation Instrument due to STEM Discovery Day being cancelled. SCSE Outreach is planning on using this survey once big events are safe and able to resume. </a:t>
            </a:r>
          </a:p>
          <a:p>
            <a:pPr marL="342900" indent="-342900">
              <a:buFont typeface="Wingdings" panose="05000000000000000000" pitchFamily="2" charset="2"/>
              <a:buChar char="Ø"/>
            </a:pPr>
            <a:endParaRPr lang="en-US" sz="2100" dirty="0"/>
          </a:p>
          <a:p>
            <a:pPr marL="342900" indent="-342900">
              <a:buFont typeface="Wingdings" panose="05000000000000000000" pitchFamily="2" charset="2"/>
              <a:buChar char="Ø"/>
            </a:pPr>
            <a:r>
              <a:rPr lang="en-US" sz="2100" dirty="0"/>
              <a:t>By using this survey, the Outreach will be able to make STEM Discovery Day and any other events, such as the Iron Range showcase, more appealing and engaging to middle and high school students.</a:t>
            </a:r>
          </a:p>
          <a:p>
            <a:endParaRPr lang="en-US" sz="2100" dirty="0"/>
          </a:p>
          <a:p>
            <a:pPr marL="342900" indent="-342900">
              <a:buFont typeface="Wingdings" panose="05000000000000000000" pitchFamily="2" charset="2"/>
              <a:buChar char="Ø"/>
            </a:pPr>
            <a:r>
              <a:rPr lang="en-US" sz="2100" dirty="0"/>
              <a:t>Once we can use the survey, we will be able to collect </a:t>
            </a:r>
            <a:r>
              <a:rPr lang="en-US" sz="2000" dirty="0"/>
              <a:t>the data and create a structural equation model to determine how attending STEM Discovery Day  impacts a students STEM identity and their decision to select a STEM related degree at the college or university level. </a:t>
            </a:r>
            <a:r>
              <a:rPr lang="en-US" sz="2100" dirty="0"/>
              <a:t> </a:t>
            </a:r>
          </a:p>
          <a:p>
            <a:pPr marL="342900" indent="-342900">
              <a:buFont typeface="Wingdings" panose="05000000000000000000" pitchFamily="2" charset="2"/>
              <a:buChar char="Ø"/>
            </a:pPr>
            <a:endParaRPr lang="en-US" sz="2100" dirty="0"/>
          </a:p>
          <a:p>
            <a:endParaRPr lang="en-US" sz="2100" dirty="0"/>
          </a:p>
        </p:txBody>
      </p:sp>
      <p:sp>
        <p:nvSpPr>
          <p:cNvPr id="104" name="Google Shape;104;p13"/>
          <p:cNvSpPr txBox="1"/>
          <p:nvPr/>
        </p:nvSpPr>
        <p:spPr>
          <a:xfrm>
            <a:off x="708838" y="12156512"/>
            <a:ext cx="11108000" cy="7765440"/>
          </a:xfrm>
          <a:prstGeom prst="rect">
            <a:avLst/>
          </a:prstGeom>
          <a:noFill/>
          <a:ln>
            <a:noFill/>
          </a:ln>
        </p:spPr>
        <p:txBody>
          <a:bodyPr spcFirstLastPara="1" wrap="square" lIns="84385" tIns="42181" rIns="84385" bIns="42181" anchor="t" anchorCtr="0">
            <a:noAutofit/>
          </a:bodyPr>
          <a:lstStyle/>
          <a:p>
            <a:pPr marL="316497" indent="-316497">
              <a:buFont typeface="Arial"/>
              <a:buChar char="•"/>
            </a:pPr>
            <a:endParaRPr lang="en-US" sz="2200" b="1" dirty="0"/>
          </a:p>
          <a:p>
            <a:pPr marL="316497" indent="-316497">
              <a:buFont typeface="Arial"/>
              <a:buChar char="•"/>
            </a:pPr>
            <a:r>
              <a:rPr lang="en-US" sz="2200" b="1" dirty="0"/>
              <a:t>Ideation</a:t>
            </a:r>
            <a:r>
              <a:rPr lang="en-US" sz="2200" dirty="0"/>
              <a:t>: </a:t>
            </a:r>
          </a:p>
          <a:p>
            <a:r>
              <a:rPr lang="en-US" sz="2200" dirty="0"/>
              <a:t>	Creating the evaluation tool in time for the STEM Discovery Day event March 2020.	Collecting information on what impacts a student’s STEM identity was the key to		identifying what questions to ask students and will give us the best feedback. Once data	from the survey is collected, the data will be analyzed by the structured equation	modeling (SEM).</a:t>
            </a:r>
          </a:p>
          <a:p>
            <a:endParaRPr lang="en-US" sz="2200" dirty="0"/>
          </a:p>
          <a:p>
            <a:r>
              <a:rPr lang="en-US" sz="2200" dirty="0"/>
              <a:t>	</a:t>
            </a:r>
            <a:endParaRPr lang="en-US" sz="2200" b="1" dirty="0"/>
          </a:p>
          <a:p>
            <a:pPr marL="316497" indent="-316497">
              <a:buFont typeface="Arial"/>
              <a:buChar char="•"/>
            </a:pPr>
            <a:r>
              <a:rPr lang="en-US" sz="2200" b="1" dirty="0"/>
              <a:t>Research Collection:</a:t>
            </a:r>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316497" lvl="1" indent="-316497">
              <a:buFont typeface="Arial"/>
              <a:buChar char="•"/>
            </a:pPr>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0" lvl="1"/>
            <a:endParaRPr lang="en-US" sz="2200" b="1" dirty="0"/>
          </a:p>
          <a:p>
            <a:pPr marL="342900" lvl="1" indent="-342900">
              <a:buFont typeface="Arial"/>
              <a:buChar char="•"/>
            </a:pPr>
            <a:endParaRPr lang="en-US" sz="2200" b="1" dirty="0"/>
          </a:p>
          <a:p>
            <a:pPr marL="342900" lvl="1" indent="-342900">
              <a:buFont typeface="Arial"/>
              <a:buChar char="•"/>
            </a:pPr>
            <a:endParaRPr lang="en-US" sz="2200" b="1" dirty="0"/>
          </a:p>
          <a:p>
            <a:pPr marL="342900" lvl="1" indent="-342900">
              <a:buFont typeface="Arial"/>
              <a:buChar char="•"/>
            </a:pPr>
            <a:r>
              <a:rPr lang="en-US" sz="2200" b="1" dirty="0"/>
              <a:t>Research Usage:</a:t>
            </a:r>
          </a:p>
          <a:p>
            <a:pPr marL="457200" lvl="2"/>
            <a:r>
              <a:rPr lang="en-US" sz="2200" dirty="0"/>
              <a:t>All research used contributed to creating the Stem Discovery Day survey. The survey would have been distributed at the end of the STEM Discovery Day event in March 2020. Due to COVID-19, STEM Discovery day was canceled, and the evaluation tool was never used. The survey was approved for use by the IRB and will be used by the Outreach for future events. </a:t>
            </a:r>
          </a:p>
          <a:p>
            <a:r>
              <a:rPr lang="en-US" sz="2200" dirty="0"/>
              <a:t>	</a:t>
            </a:r>
          </a:p>
        </p:txBody>
      </p:sp>
      <p:sp>
        <p:nvSpPr>
          <p:cNvPr id="110" name="Google Shape;110;p13"/>
          <p:cNvSpPr/>
          <p:nvPr/>
        </p:nvSpPr>
        <p:spPr>
          <a:xfrm>
            <a:off x="35518513" y="11612002"/>
            <a:ext cx="249584" cy="311794"/>
          </a:xfrm>
          <a:prstGeom prst="rect">
            <a:avLst/>
          </a:prstGeom>
          <a:solidFill>
            <a:schemeClr val="lt1"/>
          </a:solidFill>
          <a:ln>
            <a:noFill/>
          </a:ln>
        </p:spPr>
        <p:txBody>
          <a:bodyPr spcFirstLastPara="1" wrap="square" lIns="84385" tIns="42181" rIns="84385" bIns="42181" anchor="ctr" anchorCtr="0">
            <a:noAutofit/>
          </a:bodyPr>
          <a:lstStyle/>
          <a:p>
            <a:pPr algn="ctr">
              <a:buSzPts val="1225"/>
            </a:pPr>
            <a:endParaRPr sz="1100">
              <a:solidFill>
                <a:schemeClr val="lt1"/>
              </a:solidFill>
            </a:endParaRPr>
          </a:p>
        </p:txBody>
      </p:sp>
      <p:sp>
        <p:nvSpPr>
          <p:cNvPr id="111" name="Google Shape;111;p13"/>
          <p:cNvSpPr txBox="1"/>
          <p:nvPr/>
        </p:nvSpPr>
        <p:spPr>
          <a:xfrm>
            <a:off x="26903519" y="15164116"/>
            <a:ext cx="2765323" cy="249641"/>
          </a:xfrm>
          <a:prstGeom prst="rect">
            <a:avLst/>
          </a:prstGeom>
          <a:noFill/>
          <a:ln>
            <a:noFill/>
          </a:ln>
        </p:spPr>
        <p:txBody>
          <a:bodyPr spcFirstLastPara="1" wrap="square" lIns="84385" tIns="42181" rIns="84385" bIns="42181" anchor="t" anchorCtr="0">
            <a:noAutofit/>
          </a:bodyPr>
          <a:lstStyle/>
          <a:p>
            <a:pPr>
              <a:buSzPts val="1225"/>
            </a:pPr>
            <a:endParaRPr sz="1100"/>
          </a:p>
        </p:txBody>
      </p:sp>
      <p:sp>
        <p:nvSpPr>
          <p:cNvPr id="112" name="Google Shape;112;p13"/>
          <p:cNvSpPr txBox="1"/>
          <p:nvPr/>
        </p:nvSpPr>
        <p:spPr>
          <a:xfrm>
            <a:off x="14326631" y="21460414"/>
            <a:ext cx="662286" cy="465067"/>
          </a:xfrm>
          <a:prstGeom prst="rect">
            <a:avLst/>
          </a:prstGeom>
          <a:noFill/>
          <a:ln>
            <a:noFill/>
          </a:ln>
        </p:spPr>
        <p:txBody>
          <a:bodyPr spcFirstLastPara="1" wrap="square" lIns="84385" tIns="42181" rIns="84385" bIns="42181" anchor="t" anchorCtr="0">
            <a:noAutofit/>
          </a:bodyPr>
          <a:lstStyle/>
          <a:p>
            <a:pPr>
              <a:buSzPts val="2800"/>
            </a:pPr>
            <a:endParaRPr/>
          </a:p>
        </p:txBody>
      </p:sp>
      <p:sp>
        <p:nvSpPr>
          <p:cNvPr id="113" name="Google Shape;113;p13"/>
          <p:cNvSpPr txBox="1"/>
          <p:nvPr/>
        </p:nvSpPr>
        <p:spPr>
          <a:xfrm>
            <a:off x="22108042" y="21429425"/>
            <a:ext cx="368857" cy="465067"/>
          </a:xfrm>
          <a:prstGeom prst="rect">
            <a:avLst/>
          </a:prstGeom>
          <a:noFill/>
          <a:ln>
            <a:noFill/>
          </a:ln>
        </p:spPr>
        <p:txBody>
          <a:bodyPr spcFirstLastPara="1" wrap="square" lIns="84385" tIns="42181" rIns="84385" bIns="42181" anchor="t" anchorCtr="0">
            <a:noAutofit/>
          </a:bodyPr>
          <a:lstStyle/>
          <a:p>
            <a:pPr>
              <a:buSzPts val="2800"/>
            </a:pPr>
            <a:endParaRPr/>
          </a:p>
        </p:txBody>
      </p:sp>
      <p:sp>
        <p:nvSpPr>
          <p:cNvPr id="114" name="Google Shape;114;p13"/>
          <p:cNvSpPr/>
          <p:nvPr/>
        </p:nvSpPr>
        <p:spPr>
          <a:xfrm>
            <a:off x="23627585" y="21518161"/>
            <a:ext cx="393606" cy="352400"/>
          </a:xfrm>
          <a:prstGeom prst="rect">
            <a:avLst/>
          </a:prstGeom>
          <a:solidFill>
            <a:schemeClr val="lt1"/>
          </a:solidFill>
          <a:ln>
            <a:noFill/>
          </a:ln>
        </p:spPr>
        <p:txBody>
          <a:bodyPr spcFirstLastPara="1" wrap="square" lIns="84385" tIns="42181" rIns="84385" bIns="42181" anchor="ctr" anchorCtr="0">
            <a:noAutofit/>
          </a:bodyPr>
          <a:lstStyle/>
          <a:p>
            <a:pPr algn="ctr">
              <a:buSzPts val="1225"/>
            </a:pPr>
            <a:endParaRPr sz="1100">
              <a:solidFill>
                <a:schemeClr val="lt1"/>
              </a:solidFill>
            </a:endParaRPr>
          </a:p>
        </p:txBody>
      </p:sp>
      <p:sp>
        <p:nvSpPr>
          <p:cNvPr id="115" name="Google Shape;115;p13"/>
          <p:cNvSpPr/>
          <p:nvPr/>
        </p:nvSpPr>
        <p:spPr>
          <a:xfrm>
            <a:off x="24015032" y="27222662"/>
            <a:ext cx="12058297" cy="2086264"/>
          </a:xfrm>
          <a:prstGeom prst="rect">
            <a:avLst/>
          </a:prstGeom>
          <a:noFill/>
          <a:ln>
            <a:noFill/>
          </a:ln>
        </p:spPr>
        <p:txBody>
          <a:bodyPr spcFirstLastPara="1" wrap="square" lIns="73840" tIns="36920" rIns="73840" bIns="36920" anchor="ctr" anchorCtr="0">
            <a:noAutofit/>
          </a:bodyPr>
          <a:lstStyle/>
          <a:p>
            <a:pPr algn="just">
              <a:buSzPts val="1600"/>
            </a:pPr>
            <a:endParaRPr sz="1500" dirty="0">
              <a:solidFill>
                <a:schemeClr val="dk1"/>
              </a:solidFill>
            </a:endParaRPr>
          </a:p>
          <a:p>
            <a:pPr>
              <a:buSzPts val="1575"/>
            </a:pPr>
            <a:endParaRPr sz="1500" dirty="0">
              <a:solidFill>
                <a:schemeClr val="dk1"/>
              </a:solidFill>
            </a:endParaRPr>
          </a:p>
        </p:txBody>
      </p:sp>
      <p:cxnSp>
        <p:nvCxnSpPr>
          <p:cNvPr id="116" name="Google Shape;116;p13"/>
          <p:cNvCxnSpPr/>
          <p:nvPr/>
        </p:nvCxnSpPr>
        <p:spPr>
          <a:xfrm>
            <a:off x="28875336" y="35663986"/>
            <a:ext cx="152400" cy="0"/>
          </a:xfrm>
          <a:prstGeom prst="straightConnector1">
            <a:avLst/>
          </a:prstGeom>
          <a:noFill/>
          <a:ln w="9525" cap="flat" cmpd="sng">
            <a:solidFill>
              <a:schemeClr val="accent1"/>
            </a:solidFill>
            <a:prstDash val="solid"/>
            <a:miter lim="800000"/>
            <a:headEnd type="none" w="sm" len="sm"/>
            <a:tailEnd type="none" w="sm" len="sm"/>
          </a:ln>
        </p:spPr>
      </p:cxnSp>
      <p:sp>
        <p:nvSpPr>
          <p:cNvPr id="124" name="Google Shape;124;p13"/>
          <p:cNvSpPr txBox="1"/>
          <p:nvPr/>
        </p:nvSpPr>
        <p:spPr>
          <a:xfrm>
            <a:off x="930438" y="15808920"/>
            <a:ext cx="9953674" cy="8404392"/>
          </a:xfrm>
          <a:prstGeom prst="rect">
            <a:avLst/>
          </a:prstGeom>
          <a:noFill/>
          <a:ln>
            <a:noFill/>
          </a:ln>
        </p:spPr>
        <p:txBody>
          <a:bodyPr spcFirstLastPara="1" wrap="square" lIns="84385" tIns="42181" rIns="84385" bIns="42181" anchor="t" anchorCtr="0">
            <a:noAutofit/>
          </a:bodyPr>
          <a:lstStyle/>
          <a:p>
            <a:pPr marL="263747" lvl="1" indent="-263747">
              <a:buFont typeface="Wingdings" charset="2"/>
              <a:buChar char="Ø"/>
            </a:pPr>
            <a:r>
              <a:rPr lang="en-US" sz="2200" dirty="0"/>
              <a:t>The STEM outreach events such as UMD’s Swenson College of Science and Engineering </a:t>
            </a:r>
            <a:r>
              <a:rPr lang="en-US" sz="2200" i="1" dirty="0"/>
              <a:t>STEM Discovery Day</a:t>
            </a:r>
            <a:r>
              <a:rPr lang="en-US" sz="2200" dirty="0"/>
              <a:t> have the potential to positively influence the STEM identity of middle and high school participants that could potentially lead to those students selecting a STEM degree in college. Measuring impact requires gathering baseline data and then, along with researched based methods [McDonald, 2019][Young, 2013] </a:t>
            </a:r>
          </a:p>
          <a:p>
            <a:pPr marL="263747" lvl="1" indent="-263747">
              <a:buFont typeface="Wingdings" charset="2"/>
              <a:buChar char="Ø"/>
            </a:pPr>
            <a:r>
              <a:rPr lang="en-US" sz="2200" dirty="0"/>
              <a:t>Currently, there is a decline in students wanting to learn and peruse STEM related fields and careers [Badri, 2016].</a:t>
            </a:r>
          </a:p>
          <a:p>
            <a:pPr marL="263747" lvl="1" indent="-263747">
              <a:buFont typeface="Wingdings" charset="2"/>
              <a:buChar char="Ø"/>
            </a:pPr>
            <a:r>
              <a:rPr lang="en-US" sz="2200" dirty="0"/>
              <a:t>“Numerous research pointed out that the science class and what goes on there and how it is presented play a significant role in building students’ interest toward science [Badri, 2016]”. Being able to create an event—like STEM Discovery Day—that will spark curiosity and interest in students will encourage students to consider  STEM degrees. </a:t>
            </a:r>
          </a:p>
          <a:p>
            <a:pPr marL="263747" lvl="1" indent="-263747">
              <a:buFont typeface="Wingdings" charset="2"/>
              <a:buChar char="Ø"/>
            </a:pPr>
            <a:endParaRPr lang="en-US" sz="2200" dirty="0"/>
          </a:p>
          <a:p>
            <a:pPr marL="263747" lvl="1" indent="-263747">
              <a:buFont typeface="Wingdings" charset="2"/>
              <a:buChar char="Ø"/>
            </a:pPr>
            <a:r>
              <a:rPr lang="en-US" sz="2200" dirty="0"/>
              <a:t>Students are more interested in STEM related fields in the primary schooling age rather than in secondary schooling age. “The level of interest among some students, which at the primary school had been high, appeared to have dropped considerably so that those students who had the greatest primary science experience now gave the lowest response to questions about interest in future school science topics [Badri, 2016]”. Contributing factors to negative attitudes and decreased interests in STEM fields are… </a:t>
            </a:r>
          </a:p>
          <a:p>
            <a:pPr marL="720947" lvl="2" indent="-263747">
              <a:buFont typeface="Wingdings" charset="2"/>
              <a:buChar char="Ø"/>
            </a:pPr>
            <a:r>
              <a:rPr lang="en-US" sz="2000" dirty="0"/>
              <a:t>Lack relevance to curriculum to make students interested</a:t>
            </a:r>
          </a:p>
          <a:p>
            <a:pPr marL="720947" lvl="2" indent="-263747">
              <a:buFont typeface="Wingdings" charset="2"/>
              <a:buChar char="Ø"/>
            </a:pPr>
            <a:r>
              <a:rPr lang="en-US" sz="2000" dirty="0"/>
              <a:t> Traditional approach to teaching STEM material/teaching practices</a:t>
            </a:r>
          </a:p>
          <a:p>
            <a:pPr marL="720947" lvl="2" indent="-263747">
              <a:buFont typeface="Wingdings" charset="2"/>
              <a:buChar char="Ø"/>
            </a:pPr>
            <a:r>
              <a:rPr lang="en-US" sz="2000" dirty="0"/>
              <a:t>Using stereotypes on what “looks” like a scientist. Accidentally or not.</a:t>
            </a:r>
          </a:p>
          <a:p>
            <a:pPr marL="720947" lvl="2" indent="-263747">
              <a:buFont typeface="Wingdings" charset="2"/>
              <a:buChar char="Ø"/>
            </a:pPr>
            <a:r>
              <a:rPr lang="en-US" sz="2000" dirty="0"/>
              <a:t> Classroom environment </a:t>
            </a:r>
          </a:p>
          <a:p>
            <a:pPr marL="720947" lvl="2" indent="-263747">
              <a:buFont typeface="Wingdings" charset="2"/>
              <a:buChar char="Ø"/>
            </a:pPr>
            <a:endParaRPr lang="en-US" sz="2200" dirty="0"/>
          </a:p>
        </p:txBody>
      </p:sp>
      <p:sp>
        <p:nvSpPr>
          <p:cNvPr id="145" name="Google Shape;145;p13"/>
          <p:cNvSpPr/>
          <p:nvPr/>
        </p:nvSpPr>
        <p:spPr>
          <a:xfrm>
            <a:off x="597259" y="7767363"/>
            <a:ext cx="11215714" cy="784000"/>
          </a:xfrm>
          <a:prstGeom prst="roundRect">
            <a:avLst>
              <a:gd name="adj" fmla="val 16667"/>
            </a:avLst>
          </a:prstGeom>
          <a:solidFill>
            <a:schemeClr val="accent3"/>
          </a:solidFill>
          <a:ln w="12700" cap="flat" cmpd="sng">
            <a:solidFill>
              <a:srgbClr val="31538F"/>
            </a:solidFill>
            <a:prstDash val="solid"/>
            <a:miter lim="800000"/>
            <a:headEnd type="none" w="sm" len="sm"/>
            <a:tailEnd type="none" w="sm" len="sm"/>
          </a:ln>
        </p:spPr>
        <p:txBody>
          <a:bodyPr spcFirstLastPara="1" wrap="square" lIns="73817" tIns="36897" rIns="73817" bIns="36897" anchor="ctr" anchorCtr="0">
            <a:noAutofit/>
          </a:bodyPr>
          <a:lstStyle/>
          <a:p>
            <a:pPr algn="ctr">
              <a:buClr>
                <a:srgbClr val="FFFFFF"/>
              </a:buClr>
              <a:buSzPts val="4550"/>
            </a:pPr>
            <a:r>
              <a:rPr lang="en-US" sz="4200" dirty="0">
                <a:solidFill>
                  <a:srgbClr val="FFFFFF"/>
                </a:solidFill>
              </a:rPr>
              <a:t>Project Significance</a:t>
            </a:r>
            <a:endParaRPr dirty="0"/>
          </a:p>
        </p:txBody>
      </p:sp>
      <p:sp>
        <p:nvSpPr>
          <p:cNvPr id="70" name="Google Shape;127;p13">
            <a:extLst>
              <a:ext uri="{FF2B5EF4-FFF2-40B4-BE49-F238E27FC236}">
                <a16:creationId xmlns:a16="http://schemas.microsoft.com/office/drawing/2014/main" id="{5E0B6009-11D3-40AD-9BF7-794E75B4FFB9}"/>
              </a:ext>
            </a:extLst>
          </p:cNvPr>
          <p:cNvSpPr txBox="1"/>
          <p:nvPr/>
        </p:nvSpPr>
        <p:spPr>
          <a:xfrm>
            <a:off x="549692" y="4726695"/>
            <a:ext cx="11154000" cy="2653396"/>
          </a:xfrm>
          <a:prstGeom prst="rect">
            <a:avLst/>
          </a:prstGeom>
          <a:noFill/>
          <a:ln>
            <a:noFill/>
          </a:ln>
        </p:spPr>
        <p:txBody>
          <a:bodyPr spcFirstLastPara="1" wrap="square" lIns="84385" tIns="42181" rIns="84385" bIns="42181" anchor="t" anchorCtr="0">
            <a:noAutofit/>
          </a:bodyPr>
          <a:lstStyle/>
          <a:p>
            <a:pPr algn="just">
              <a:buClr>
                <a:schemeClr val="dk1"/>
              </a:buClr>
              <a:buSzPts val="1100"/>
              <a:tabLst>
                <a:tab pos="4641952" algn="l"/>
              </a:tabLst>
            </a:pPr>
            <a:r>
              <a:rPr lang="en-US" sz="1950" dirty="0">
                <a:highlight>
                  <a:srgbClr val="FFFFFF"/>
                </a:highlight>
              </a:rPr>
              <a:t>There is a large body of research literature that uses quantitative and qualitative methods to identify factors affecting attitudes, interest and motivation of k-12 students to engage in and pursue STEM related activities, academic programs and careers [Potvin, 2014]. Furthermore, impact of stand-alone events directed at middle and high school students [Badri, 2016] has been studied for impact on development (or reconsideration) of a students’ STEM identity in the context of their community, school and further STEM career goals. The STEM outreach events such as UMD’s Swenson College of Science and Engineering </a:t>
            </a:r>
            <a:r>
              <a:rPr lang="en-US" sz="1950" i="1" dirty="0">
                <a:highlight>
                  <a:srgbClr val="FFFFFF"/>
                </a:highlight>
              </a:rPr>
              <a:t>STEM Discovery Day</a:t>
            </a:r>
            <a:r>
              <a:rPr lang="en-US" sz="1950" dirty="0">
                <a:highlight>
                  <a:srgbClr val="FFFFFF"/>
                </a:highlight>
              </a:rPr>
              <a:t> have the potential to positively influence the STEM identity of middle and high school participants that could potentially lead to those students selecting a STEM degree in college. Through this research, baseline data from STEM Discovery Day can be used to research and create an evaluation instrument that will measure STEM Identity in future SCSE Outreach events.  </a:t>
            </a: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Clr>
                <a:schemeClr val="dk1"/>
              </a:buClr>
              <a:buSzPts val="1100"/>
              <a:tabLst>
                <a:tab pos="4641952" algn="l"/>
              </a:tabLst>
            </a:pPr>
            <a:endParaRPr lang="en-US" sz="2200" dirty="0">
              <a:solidFill>
                <a:srgbClr val="222222"/>
              </a:solidFill>
              <a:highlight>
                <a:srgbClr val="FFFFFF"/>
              </a:highlight>
            </a:endParaRPr>
          </a:p>
          <a:p>
            <a:pPr algn="just">
              <a:buSzPts val="2400"/>
            </a:pPr>
            <a:endParaRPr sz="2200" dirty="0"/>
          </a:p>
          <a:p>
            <a:pPr algn="just">
              <a:buSzPts val="1400"/>
            </a:pPr>
            <a:endParaRPr dirty="0"/>
          </a:p>
          <a:p>
            <a:pPr>
              <a:buSzPts val="1400"/>
            </a:pPr>
            <a:endParaRPr dirty="0"/>
          </a:p>
        </p:txBody>
      </p:sp>
      <p:sp>
        <p:nvSpPr>
          <p:cNvPr id="101" name="Google Shape;101;p13"/>
          <p:cNvSpPr txBox="1"/>
          <p:nvPr/>
        </p:nvSpPr>
        <p:spPr>
          <a:xfrm>
            <a:off x="695585" y="8866871"/>
            <a:ext cx="11055808" cy="2354758"/>
          </a:xfrm>
          <a:prstGeom prst="rect">
            <a:avLst/>
          </a:prstGeom>
          <a:noFill/>
          <a:ln>
            <a:noFill/>
          </a:ln>
        </p:spPr>
        <p:txBody>
          <a:bodyPr spcFirstLastPara="1" wrap="square" lIns="84385" tIns="42181" rIns="84385" bIns="42181" anchor="t" anchorCtr="0">
            <a:noAutofit/>
          </a:bodyPr>
          <a:lstStyle/>
          <a:p>
            <a:pPr marL="316497" indent="-316497">
              <a:buFont typeface="Arial"/>
              <a:buChar char="•"/>
            </a:pPr>
            <a:r>
              <a:rPr lang="en-US" sz="2200" dirty="0"/>
              <a:t>This research has created an evaluation instrument to measure the STEM Identity in Middle and High School students. This tool can now be used in future SCSE Outreach events to measure how students see themselves in STEM related fields and how the Outreach events impact the way these students see themselves in STEM.  </a:t>
            </a:r>
          </a:p>
          <a:p>
            <a:pPr marL="316497" indent="-316497">
              <a:buFont typeface="Arial"/>
              <a:buChar char="•"/>
            </a:pPr>
            <a:r>
              <a:rPr lang="en-US" sz="2200" dirty="0"/>
              <a:t>It can also be used to improve and increase STEM identity in students  in future SCSE Outreach events. </a:t>
            </a:r>
          </a:p>
          <a:p>
            <a:pPr marL="316497" indent="-316497">
              <a:buFont typeface="Arial"/>
              <a:buChar char="•"/>
            </a:pPr>
            <a:endParaRPr lang="en-US" sz="2200" dirty="0"/>
          </a:p>
          <a:p>
            <a:endParaRPr lang="en-US" sz="2200" dirty="0"/>
          </a:p>
        </p:txBody>
      </p:sp>
      <p:sp>
        <p:nvSpPr>
          <p:cNvPr id="14" name="TextBox 13"/>
          <p:cNvSpPr txBox="1"/>
          <p:nvPr/>
        </p:nvSpPr>
        <p:spPr>
          <a:xfrm>
            <a:off x="24382825" y="11528959"/>
            <a:ext cx="11594697" cy="7010197"/>
          </a:xfrm>
          <a:prstGeom prst="rect">
            <a:avLst/>
          </a:prstGeom>
          <a:noFill/>
        </p:spPr>
        <p:txBody>
          <a:bodyPr wrap="square" lIns="84399" tIns="42200" rIns="84399" bIns="42200" rtlCol="0">
            <a:spAutoFit/>
          </a:bodyPr>
          <a:lstStyle/>
          <a:p>
            <a:r>
              <a:rPr lang="en-US" dirty="0"/>
              <a:t>1. Badri, Masood, et. al. 2016. “My science class and expected career choices—a structural equation model of determinants involving Abu Dhabi high school students.” </a:t>
            </a:r>
            <a:r>
              <a:rPr lang="en-US" i="1" dirty="0"/>
              <a:t>International Journal of STEM Education, </a:t>
            </a:r>
            <a:r>
              <a:rPr lang="en-US" dirty="0"/>
              <a:t>3, Article no. 12. </a:t>
            </a:r>
            <a:r>
              <a:rPr lang="en-US" u="sng" dirty="0">
                <a:hlinkClick r:id="rId3"/>
              </a:rPr>
              <a:t>https://stemeducationjournal.springeropen.com/articles/10.1186/s40594-016-0045-0#Sec1</a:t>
            </a:r>
            <a:endParaRPr lang="en-US" dirty="0"/>
          </a:p>
          <a:p>
            <a:r>
              <a:rPr lang="en-US" dirty="0"/>
              <a:t> </a:t>
            </a:r>
          </a:p>
          <a:p>
            <a:r>
              <a:rPr lang="en-US" dirty="0"/>
              <a:t>2. </a:t>
            </a:r>
            <a:r>
              <a:rPr lang="en-US" dirty="0" err="1"/>
              <a:t>Carlone</a:t>
            </a:r>
            <a:r>
              <a:rPr lang="en-US" dirty="0"/>
              <a:t>. 2007. “Understanding the Science Experiences of Successful Women of Color: Science Identity as an Analytic Lens.” </a:t>
            </a:r>
            <a:r>
              <a:rPr lang="en-US" i="1" dirty="0"/>
              <a:t>Journal of Research in Science Teaching</a:t>
            </a:r>
            <a:r>
              <a:rPr lang="en-US" dirty="0"/>
              <a:t> . Wiley Online </a:t>
            </a:r>
            <a:r>
              <a:rPr lang="en-US" dirty="0" err="1"/>
              <a:t>Library.</a:t>
            </a:r>
            <a:r>
              <a:rPr lang="en-US" u="sng" dirty="0" err="1">
                <a:hlinkClick r:id="rId4"/>
              </a:rPr>
              <a:t>https</a:t>
            </a:r>
            <a:r>
              <a:rPr lang="en-US" u="sng" dirty="0">
                <a:hlinkClick r:id="rId4"/>
              </a:rPr>
              <a:t>://onlinelibrary.wiley.com/</a:t>
            </a:r>
            <a:r>
              <a:rPr lang="en-US" u="sng" dirty="0" err="1">
                <a:hlinkClick r:id="rId4"/>
              </a:rPr>
              <a:t>doi</a:t>
            </a:r>
            <a:r>
              <a:rPr lang="en-US" u="sng" dirty="0">
                <a:hlinkClick r:id="rId4"/>
              </a:rPr>
              <a:t>/10.1002/tea.20237</a:t>
            </a:r>
            <a:r>
              <a:rPr lang="en-US" dirty="0"/>
              <a:t>.</a:t>
            </a:r>
          </a:p>
          <a:p>
            <a:r>
              <a:rPr lang="en-US" dirty="0"/>
              <a:t> </a:t>
            </a:r>
          </a:p>
          <a:p>
            <a:r>
              <a:rPr lang="en-US" dirty="0"/>
              <a:t>3. Kang, </a:t>
            </a:r>
            <a:r>
              <a:rPr lang="en-US" dirty="0" err="1"/>
              <a:t>Hosun</a:t>
            </a:r>
            <a:r>
              <a:rPr lang="en-US" dirty="0"/>
              <a:t>, Barton, Angela, Tan, Edna, Rhee, Hyang-yon, Turner, Chandler, and Simpkins, Sandra D. 2018. “How do middle school girls of color develop STEM identities? Middle school girls’ participation in science activities and identification with STEM careers.” Wiley online library.  </a:t>
            </a:r>
            <a:r>
              <a:rPr lang="en-US" b="1" u="sng" dirty="0">
                <a:hlinkClick r:id="rId5"/>
              </a:rPr>
              <a:t>https://doi.org/10.1002/sce.21492</a:t>
            </a:r>
            <a:endParaRPr lang="en-US" dirty="0"/>
          </a:p>
          <a:p>
            <a:r>
              <a:rPr lang="en-US" dirty="0"/>
              <a:t> </a:t>
            </a:r>
          </a:p>
          <a:p>
            <a:r>
              <a:rPr lang="en-US" dirty="0"/>
              <a:t>4. McDonald, Melissa M., Virgil Zeigler-Hill, Jennifer K. Vrabel, and Martha Escobar. 2019. “A Single-Item Measure for Assessing STEM Identity.” </a:t>
            </a:r>
            <a:r>
              <a:rPr lang="en-US" i="1" dirty="0"/>
              <a:t>Frontiers in Education</a:t>
            </a:r>
            <a:r>
              <a:rPr lang="en-US" dirty="0"/>
              <a:t> 4. </a:t>
            </a:r>
            <a:r>
              <a:rPr lang="en-US" u="sng" dirty="0">
                <a:hlinkClick r:id="rId6"/>
              </a:rPr>
              <a:t>https://doi.org/10.3389/feduc.2019.00078</a:t>
            </a:r>
            <a:r>
              <a:rPr lang="en-US" dirty="0"/>
              <a:t>.</a:t>
            </a:r>
          </a:p>
          <a:p>
            <a:r>
              <a:rPr lang="en-US" dirty="0"/>
              <a:t> </a:t>
            </a:r>
          </a:p>
          <a:p>
            <a:r>
              <a:rPr lang="en-US" dirty="0"/>
              <a:t>5. Potvin, Patrice, </a:t>
            </a:r>
            <a:r>
              <a:rPr lang="en-US" dirty="0" err="1"/>
              <a:t>Hasni</a:t>
            </a:r>
            <a:r>
              <a:rPr lang="en-US" dirty="0"/>
              <a:t>, </a:t>
            </a:r>
            <a:r>
              <a:rPr lang="en-US" dirty="0" err="1"/>
              <a:t>Abdelkrim</a:t>
            </a:r>
            <a:r>
              <a:rPr lang="en-US" dirty="0"/>
              <a:t>  (2014) “Interest, motivation and attitude towards science and technology at K-12 levels: a systematic review of 12 years of educational research, Studies in Science </a:t>
            </a:r>
            <a:r>
              <a:rPr lang="en-US" dirty="0" err="1"/>
              <a:t>Education.”Vol</a:t>
            </a:r>
            <a:r>
              <a:rPr lang="en-US" dirty="0"/>
              <a:t> 50:1, 85-129, DOI: </a:t>
            </a:r>
            <a:r>
              <a:rPr lang="en-US" u="sng" dirty="0">
                <a:hlinkClick r:id="rId7"/>
              </a:rPr>
              <a:t>10.1080/03057267.2014.881626</a:t>
            </a:r>
            <a:endParaRPr lang="en-US" dirty="0"/>
          </a:p>
          <a:p>
            <a:r>
              <a:rPr lang="en-US" dirty="0"/>
              <a:t>  </a:t>
            </a:r>
          </a:p>
          <a:p>
            <a:r>
              <a:rPr lang="en-US" dirty="0"/>
              <a:t>6. Waters, Sarah, Schroeder, Brandon, and </a:t>
            </a:r>
            <a:r>
              <a:rPr lang="en-US" dirty="0" err="1"/>
              <a:t>D’Augustino</a:t>
            </a:r>
            <a:r>
              <a:rPr lang="en-US" dirty="0"/>
              <a:t>, Tracy. 2018. “Place-Based Education: Connecting to STEM Learning Experiences.” </a:t>
            </a:r>
            <a:r>
              <a:rPr lang="en-US" i="1" dirty="0"/>
              <a:t>Connected Science Learning</a:t>
            </a:r>
            <a:r>
              <a:rPr lang="en-US" dirty="0"/>
              <a:t>, no. 7. Up </a:t>
            </a:r>
            <a:r>
              <a:rPr lang="en-US" u="sng" dirty="0">
                <a:hlinkClick r:id="rId8"/>
              </a:rPr>
              <a:t>http://csl.nsta.org/2018/09/place-based-education/</a:t>
            </a:r>
            <a:r>
              <a:rPr lang="en-US" dirty="0"/>
              <a:t>.</a:t>
            </a:r>
          </a:p>
          <a:p>
            <a:endParaRPr lang="en-US" dirty="0"/>
          </a:p>
          <a:p>
            <a:r>
              <a:rPr lang="en-US" dirty="0"/>
              <a:t>7. Young, Danielle M., et al. “The Influence of Female Role Models on Women’s Implicit Science Cognitions.” Psychology of Women Quarterly, vol. 37, no. 3, Sept. 2013, pp. 283–292, doi:10.1177/0361684313482109</a:t>
            </a:r>
          </a:p>
          <a:p>
            <a:pPr marL="316497" indent="-316497">
              <a:buFont typeface="+mj-lt"/>
              <a:buAutoNum type="arabicPeriod"/>
            </a:pPr>
            <a:endParaRPr lang="en-US" sz="1800" dirty="0"/>
          </a:p>
        </p:txBody>
      </p:sp>
      <p:sp>
        <p:nvSpPr>
          <p:cNvPr id="19" name="TextBox 18"/>
          <p:cNvSpPr txBox="1"/>
          <p:nvPr/>
        </p:nvSpPr>
        <p:spPr>
          <a:xfrm>
            <a:off x="532190" y="9911645"/>
            <a:ext cx="6797524" cy="362223"/>
          </a:xfrm>
          <a:prstGeom prst="rect">
            <a:avLst/>
          </a:prstGeom>
          <a:noFill/>
        </p:spPr>
        <p:txBody>
          <a:bodyPr wrap="square" lIns="84399" tIns="42200" rIns="84399" bIns="42200" rtlCol="0">
            <a:spAutoFit/>
          </a:bodyPr>
          <a:lstStyle/>
          <a:p>
            <a:endParaRPr lang="en-US" dirty="0"/>
          </a:p>
        </p:txBody>
      </p:sp>
      <p:pic>
        <p:nvPicPr>
          <p:cNvPr id="61" name="Picture 60">
            <a:extLst>
              <a:ext uri="{FF2B5EF4-FFF2-40B4-BE49-F238E27FC236}">
                <a16:creationId xmlns:a16="http://schemas.microsoft.com/office/drawing/2014/main" id="{B02CA9C0-A379-4691-A4BE-D715D7E4170F}"/>
              </a:ext>
            </a:extLst>
          </p:cNvPr>
          <p:cNvPicPr>
            <a:picLocks noChangeAspect="1"/>
          </p:cNvPicPr>
          <p:nvPr/>
        </p:nvPicPr>
        <p:blipFill>
          <a:blip r:embed="rId9"/>
          <a:stretch>
            <a:fillRect/>
          </a:stretch>
        </p:blipFill>
        <p:spPr>
          <a:xfrm>
            <a:off x="27497116" y="26884526"/>
            <a:ext cx="2171726" cy="2166791"/>
          </a:xfrm>
          <a:prstGeom prst="rect">
            <a:avLst/>
          </a:prstGeom>
        </p:spPr>
      </p:pic>
      <p:sp>
        <p:nvSpPr>
          <p:cNvPr id="62" name="TextBox 61">
            <a:extLst>
              <a:ext uri="{FF2B5EF4-FFF2-40B4-BE49-F238E27FC236}">
                <a16:creationId xmlns:a16="http://schemas.microsoft.com/office/drawing/2014/main" id="{96F9890C-343E-406E-8143-ED46E9693051}"/>
              </a:ext>
            </a:extLst>
          </p:cNvPr>
          <p:cNvSpPr txBox="1"/>
          <p:nvPr/>
        </p:nvSpPr>
        <p:spPr>
          <a:xfrm>
            <a:off x="30109707" y="27324818"/>
            <a:ext cx="4939201" cy="1569660"/>
          </a:xfrm>
          <a:prstGeom prst="rect">
            <a:avLst/>
          </a:prstGeom>
          <a:noFill/>
        </p:spPr>
        <p:txBody>
          <a:bodyPr wrap="square" rtlCol="0">
            <a:spAutoFit/>
          </a:bodyPr>
          <a:lstStyle/>
          <a:p>
            <a:r>
              <a:rPr lang="en-US" sz="3200" dirty="0">
                <a:solidFill>
                  <a:schemeClr val="tx1"/>
                </a:solidFill>
                <a:latin typeface="Times New Roman"/>
                <a:cs typeface="Times New Roman"/>
              </a:rPr>
              <a:t>Dr. Tracy Bibelnieks</a:t>
            </a:r>
          </a:p>
          <a:p>
            <a:r>
              <a:rPr lang="en-US" sz="3200" dirty="0">
                <a:solidFill>
                  <a:schemeClr val="tx1"/>
                </a:solidFill>
                <a:latin typeface="Times New Roman"/>
                <a:cs typeface="Times New Roman"/>
              </a:rPr>
              <a:t>Associate Professor</a:t>
            </a:r>
          </a:p>
          <a:p>
            <a:r>
              <a:rPr lang="en-US" sz="3200" dirty="0">
                <a:solidFill>
                  <a:schemeClr val="tx1"/>
                </a:solidFill>
                <a:latin typeface="Times New Roman"/>
                <a:cs typeface="Times New Roman"/>
              </a:rPr>
              <a:t>Mathematics &amp; Statistics</a:t>
            </a:r>
          </a:p>
        </p:txBody>
      </p:sp>
      <p:pic>
        <p:nvPicPr>
          <p:cNvPr id="3" name="Picture 2">
            <a:extLst>
              <a:ext uri="{FF2B5EF4-FFF2-40B4-BE49-F238E27FC236}">
                <a16:creationId xmlns:a16="http://schemas.microsoft.com/office/drawing/2014/main" id="{050ABE72-8A94-4474-8482-B320B3728AF8}"/>
              </a:ext>
            </a:extLst>
          </p:cNvPr>
          <p:cNvPicPr>
            <a:picLocks noChangeAspect="1"/>
          </p:cNvPicPr>
          <p:nvPr/>
        </p:nvPicPr>
        <p:blipFill>
          <a:blip r:embed="rId10"/>
          <a:stretch>
            <a:fillRect/>
          </a:stretch>
        </p:blipFill>
        <p:spPr>
          <a:xfrm>
            <a:off x="12788790" y="27542884"/>
            <a:ext cx="10299801" cy="1074152"/>
          </a:xfrm>
          <a:prstGeom prst="rect">
            <a:avLst/>
          </a:prstGeom>
        </p:spPr>
      </p:pic>
      <p:sp>
        <p:nvSpPr>
          <p:cNvPr id="65" name="TextBox 64">
            <a:extLst>
              <a:ext uri="{FF2B5EF4-FFF2-40B4-BE49-F238E27FC236}">
                <a16:creationId xmlns:a16="http://schemas.microsoft.com/office/drawing/2014/main" id="{0AE773E3-8933-4307-B566-2EDA94624BCB}"/>
              </a:ext>
            </a:extLst>
          </p:cNvPr>
          <p:cNvSpPr txBox="1"/>
          <p:nvPr/>
        </p:nvSpPr>
        <p:spPr>
          <a:xfrm>
            <a:off x="6686246" y="27662933"/>
            <a:ext cx="4939201" cy="1077218"/>
          </a:xfrm>
          <a:prstGeom prst="rect">
            <a:avLst/>
          </a:prstGeom>
          <a:noFill/>
        </p:spPr>
        <p:txBody>
          <a:bodyPr wrap="square" rtlCol="0">
            <a:spAutoFit/>
          </a:bodyPr>
          <a:lstStyle/>
          <a:p>
            <a:r>
              <a:rPr lang="en-US" sz="3200" dirty="0">
                <a:latin typeface="Times New Roman"/>
                <a:cs typeface="Times New Roman"/>
              </a:rPr>
              <a:t>Helena Parranto</a:t>
            </a:r>
          </a:p>
          <a:p>
            <a:r>
              <a:rPr lang="en-US" sz="3200" dirty="0">
                <a:solidFill>
                  <a:schemeClr val="tx1"/>
                </a:solidFill>
                <a:latin typeface="Times New Roman"/>
                <a:cs typeface="Times New Roman"/>
              </a:rPr>
              <a:t>BAS </a:t>
            </a:r>
            <a:r>
              <a:rPr lang="en-US" sz="3200" dirty="0">
                <a:latin typeface="Times New Roman"/>
                <a:cs typeface="Times New Roman"/>
              </a:rPr>
              <a:t>Teaching Mathematics </a:t>
            </a:r>
            <a:endParaRPr lang="en-US" sz="3200" dirty="0">
              <a:solidFill>
                <a:schemeClr val="tx1"/>
              </a:solidFill>
              <a:latin typeface="Times New Roman"/>
              <a:cs typeface="Times New Roman"/>
            </a:endParaRPr>
          </a:p>
        </p:txBody>
      </p:sp>
      <p:pic>
        <p:nvPicPr>
          <p:cNvPr id="5" name="Picture 4" descr="Graphical user interface, table&#10;&#10;Description automatically generated">
            <a:extLst>
              <a:ext uri="{FF2B5EF4-FFF2-40B4-BE49-F238E27FC236}">
                <a16:creationId xmlns:a16="http://schemas.microsoft.com/office/drawing/2014/main" id="{BCDF9B64-FB43-4CA7-874F-88211DFCB657}"/>
              </a:ext>
            </a:extLst>
          </p:cNvPr>
          <p:cNvPicPr>
            <a:picLocks noChangeAspect="1"/>
          </p:cNvPicPr>
          <p:nvPr/>
        </p:nvPicPr>
        <p:blipFill>
          <a:blip r:embed="rId11"/>
          <a:stretch>
            <a:fillRect/>
          </a:stretch>
        </p:blipFill>
        <p:spPr>
          <a:xfrm>
            <a:off x="14811390" y="5334000"/>
            <a:ext cx="7076616" cy="6894628"/>
          </a:xfrm>
          <a:prstGeom prst="rect">
            <a:avLst/>
          </a:prstGeom>
        </p:spPr>
      </p:pic>
      <p:pic>
        <p:nvPicPr>
          <p:cNvPr id="7" name="Picture 6" descr="Graphical user interface&#10;&#10;Description automatically generated">
            <a:extLst>
              <a:ext uri="{FF2B5EF4-FFF2-40B4-BE49-F238E27FC236}">
                <a16:creationId xmlns:a16="http://schemas.microsoft.com/office/drawing/2014/main" id="{114FCA20-E69D-40E4-A5FF-8811FEE21856}"/>
              </a:ext>
            </a:extLst>
          </p:cNvPr>
          <p:cNvPicPr>
            <a:picLocks noChangeAspect="1"/>
          </p:cNvPicPr>
          <p:nvPr/>
        </p:nvPicPr>
        <p:blipFill>
          <a:blip r:embed="rId12"/>
          <a:stretch>
            <a:fillRect/>
          </a:stretch>
        </p:blipFill>
        <p:spPr>
          <a:xfrm>
            <a:off x="14865750" y="12076338"/>
            <a:ext cx="6844500" cy="5576417"/>
          </a:xfrm>
          <a:prstGeom prst="rect">
            <a:avLst/>
          </a:prstGeom>
        </p:spPr>
      </p:pic>
      <p:pic>
        <p:nvPicPr>
          <p:cNvPr id="9" name="Picture 8" descr="Graphical user interface, text, application, email&#10;&#10;Description automatically generated">
            <a:extLst>
              <a:ext uri="{FF2B5EF4-FFF2-40B4-BE49-F238E27FC236}">
                <a16:creationId xmlns:a16="http://schemas.microsoft.com/office/drawing/2014/main" id="{87DF08B0-3042-43EB-8E20-73B6FF04A64B}"/>
              </a:ext>
            </a:extLst>
          </p:cNvPr>
          <p:cNvPicPr>
            <a:picLocks noChangeAspect="1"/>
          </p:cNvPicPr>
          <p:nvPr/>
        </p:nvPicPr>
        <p:blipFill rotWithShape="1">
          <a:blip r:embed="rId13"/>
          <a:srcRect b="4421"/>
          <a:stretch/>
        </p:blipFill>
        <p:spPr>
          <a:xfrm>
            <a:off x="14988917" y="17648211"/>
            <a:ext cx="6727415" cy="3120313"/>
          </a:xfrm>
          <a:prstGeom prst="rect">
            <a:avLst/>
          </a:prstGeom>
        </p:spPr>
      </p:pic>
      <p:sp>
        <p:nvSpPr>
          <p:cNvPr id="10" name="TextBox 9">
            <a:extLst>
              <a:ext uri="{FF2B5EF4-FFF2-40B4-BE49-F238E27FC236}">
                <a16:creationId xmlns:a16="http://schemas.microsoft.com/office/drawing/2014/main" id="{E618287F-9A3B-453D-A3DE-C228DAF1E2F8}"/>
              </a:ext>
            </a:extLst>
          </p:cNvPr>
          <p:cNvSpPr txBox="1"/>
          <p:nvPr/>
        </p:nvSpPr>
        <p:spPr>
          <a:xfrm>
            <a:off x="12255592" y="22062621"/>
            <a:ext cx="11364000" cy="4708981"/>
          </a:xfrm>
          <a:prstGeom prst="rect">
            <a:avLst/>
          </a:prstGeom>
          <a:noFill/>
        </p:spPr>
        <p:txBody>
          <a:bodyPr wrap="square" rtlCol="0">
            <a:spAutoFit/>
          </a:bodyPr>
          <a:lstStyle/>
          <a:p>
            <a:pPr marL="285750" indent="-285750">
              <a:buFont typeface="Wingdings" panose="05000000000000000000" pitchFamily="2" charset="2"/>
              <a:buChar char="Ø"/>
            </a:pPr>
            <a:r>
              <a:rPr lang="en-US" dirty="0"/>
              <a:t>This survey first collects basic demographic data of each individual student. This data was collected so that we could see the impacts of STEM identity based on gender, school, race, residential area (by zip code), and grade level. </a:t>
            </a:r>
          </a:p>
          <a:p>
            <a:endParaRPr lang="en-US" dirty="0"/>
          </a:p>
          <a:p>
            <a:pPr marL="285750" indent="-285750">
              <a:buFont typeface="Wingdings" panose="05000000000000000000" pitchFamily="2" charset="2"/>
              <a:buChar char="Ø"/>
            </a:pPr>
            <a:r>
              <a:rPr lang="en-US" dirty="0"/>
              <a:t>There are five statements that are meant to measure each students STEM attitudes and STEM identity. The survey asks students to rank each question from 1 (strongly disagree) to 5 (strongly agree).  These questions were based on the study “The Influence of Female Role Models on Women’s Implicit Science Cognitions” written by Danielle Young , Laurie Rudman, Helen Buettner, and Meghan McLean where science identities—rather than STEM as a whole—was being measured. </a:t>
            </a:r>
          </a:p>
          <a:p>
            <a:endParaRPr lang="en-US" dirty="0"/>
          </a:p>
          <a:p>
            <a:pPr marL="285750" indent="-285750">
              <a:buFont typeface="Wingdings" panose="05000000000000000000" pitchFamily="2" charset="2"/>
              <a:buChar char="Ø"/>
            </a:pPr>
            <a:r>
              <a:rPr lang="en-US" dirty="0"/>
              <a:t>On this survey, students are shown different overlapping images that overlap STEM professional and “Me” (the individual student taking the survey)  to see how the student see themselves and what their image of a STEM professional is. A student’s idea of what a STEM professional is dependent on their experiences and what  STEM professionals and figures look like to them. This part of the survey was adapted from the research “A Single-Item Measure for Assessing STEM Identity”.</a:t>
            </a:r>
          </a:p>
          <a:p>
            <a:endParaRPr lang="en-US" sz="4800" dirty="0"/>
          </a:p>
        </p:txBody>
      </p:sp>
      <p:pic>
        <p:nvPicPr>
          <p:cNvPr id="4" name="Picture 3" descr="A picture containing person, outdoor, posing, trouser&#10;&#10;Description automatically generated">
            <a:extLst>
              <a:ext uri="{FF2B5EF4-FFF2-40B4-BE49-F238E27FC236}">
                <a16:creationId xmlns:a16="http://schemas.microsoft.com/office/drawing/2014/main" id="{2F0E987C-BA59-478B-9EBC-9F5D32200AE1}"/>
              </a:ext>
            </a:extLst>
          </p:cNvPr>
          <p:cNvPicPr>
            <a:picLocks noChangeAspect="1"/>
          </p:cNvPicPr>
          <p:nvPr/>
        </p:nvPicPr>
        <p:blipFill rotWithShape="1">
          <a:blip r:embed="rId14"/>
          <a:srcRect l="20339" t="27762" r="1391" b="18761"/>
          <a:stretch/>
        </p:blipFill>
        <p:spPr>
          <a:xfrm>
            <a:off x="3569548" y="26926687"/>
            <a:ext cx="2092277" cy="2144282"/>
          </a:xfrm>
          <a:prstGeom prst="flowChartConnector">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8846</TotalTime>
  <Words>1529</Words>
  <Application>Microsoft Office PowerPoint</Application>
  <PresentationFormat>Custom</PresentationFormat>
  <Paragraphs>123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Madison J Nohner</dc:creator>
  <cp:lastModifiedBy>Helena C Parranto</cp:lastModifiedBy>
  <cp:revision>148</cp:revision>
  <dcterms:modified xsi:type="dcterms:W3CDTF">2020-12-05T18:09:34Z</dcterms:modified>
</cp:coreProperties>
</file>