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0058400" cy="7772400"/>
  <p:notesSz cx="7019925" cy="9305925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BABA058-BD5E-4C17-8165-25351A708397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02" d="100"/>
          <a:sy n="102" d="100"/>
        </p:scale>
        <p:origin x="1572" y="108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9890760" y="3454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0584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935" y="7243877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08760" y="3195320"/>
            <a:ext cx="7040880" cy="1986280"/>
          </a:xfrm>
        </p:spPr>
        <p:txBody>
          <a:bodyPr/>
          <a:lstStyle>
            <a:lvl1pPr marL="0" indent="0" algn="ctr">
              <a:buNone/>
              <a:defRPr sz="1800" b="1" cap="all" spc="279" baseline="0">
                <a:solidFill>
                  <a:schemeClr val="tx2"/>
                </a:solidFill>
              </a:defRPr>
            </a:lvl1pPr>
            <a:lvl2pPr marL="509412" indent="0" algn="ctr">
              <a:buNone/>
            </a:lvl2pPr>
            <a:lvl3pPr marL="1018824" indent="0" algn="ctr">
              <a:buNone/>
            </a:lvl3pPr>
            <a:lvl4pPr marL="1528237" indent="0" algn="ctr">
              <a:buNone/>
            </a:lvl4pPr>
            <a:lvl5pPr marL="2037649" indent="0" algn="ctr">
              <a:buNone/>
            </a:lvl5pPr>
            <a:lvl6pPr marL="2547061" indent="0" algn="ctr">
              <a:buNone/>
            </a:lvl6pPr>
            <a:lvl7pPr marL="3056473" indent="0" algn="ctr">
              <a:buNone/>
            </a:lvl7pPr>
            <a:lvl8pPr marL="3565886" indent="0" algn="ctr">
              <a:buNone/>
            </a:lvl8pPr>
            <a:lvl9pPr marL="4075298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70993" y="2742794"/>
            <a:ext cx="971641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7640" y="172720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693920" y="2397354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797857" y="2504440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777740" y="2492711"/>
            <a:ext cx="50292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54380" y="431800"/>
            <a:ext cx="8549640" cy="1986280"/>
          </a:xfrm>
        </p:spPr>
        <p:txBody>
          <a:bodyPr anchor="b"/>
          <a:lstStyle>
            <a:lvl1pPr>
              <a:defRPr sz="47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711440" y="0"/>
            <a:ext cx="234696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0584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60935" y="7243877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7640" y="176175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319930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7523683" y="3315865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7627620" y="3422951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07503" y="3411222"/>
            <a:ext cx="502920" cy="500168"/>
          </a:xfrm>
        </p:spPr>
        <p:txBody>
          <a:bodyPr/>
          <a:lstStyle/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80" y="345440"/>
            <a:ext cx="720852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30540" y="345442"/>
            <a:ext cx="159258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97857" y="1163222"/>
            <a:ext cx="502920" cy="500168"/>
          </a:xfrm>
        </p:spPr>
        <p:txBody>
          <a:bodyPr/>
          <a:lstStyle/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31927" y="1730654"/>
            <a:ext cx="9354312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9890760" y="2159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67640" y="2590800"/>
            <a:ext cx="9716414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0993" y="161332"/>
            <a:ext cx="9716414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269" y="3108960"/>
            <a:ext cx="7128191" cy="1896322"/>
          </a:xfrm>
        </p:spPr>
        <p:txBody>
          <a:bodyPr anchor="t"/>
          <a:lstStyle>
            <a:lvl1pPr marL="0" indent="0" algn="ctr">
              <a:buNone/>
              <a:defRPr sz="1800" b="1" cap="all" spc="279" baseline="0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60935" y="7243877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67640" y="172720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67640" y="2763520"/>
            <a:ext cx="971641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693920" y="2397354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797857" y="2504440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77740" y="2492711"/>
            <a:ext cx="50292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604520"/>
            <a:ext cx="8549640" cy="1727200"/>
          </a:xfrm>
        </p:spPr>
        <p:txBody>
          <a:bodyPr anchor="b"/>
          <a:lstStyle>
            <a:lvl1pPr algn="ctr">
              <a:buNone/>
              <a:defRPr sz="47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927" y="259080"/>
            <a:ext cx="938784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70320" y="7264603"/>
            <a:ext cx="3349447" cy="414528"/>
          </a:xfrm>
        </p:spPr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019389" y="1785739"/>
            <a:ext cx="9813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31927" y="1554480"/>
            <a:ext cx="4442460" cy="530595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280660" y="1554480"/>
            <a:ext cx="4442460" cy="530595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0292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0584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989076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67640" y="1554480"/>
            <a:ext cx="9716414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60516" y="7243877"/>
            <a:ext cx="9716414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27" y="1727200"/>
            <a:ext cx="4444207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500" b="1" dirty="0" smtClean="0">
                <a:solidFill>
                  <a:srgbClr val="FFFFFF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270463" y="1727200"/>
            <a:ext cx="4445953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500" b="1"/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" y="7264603"/>
            <a:ext cx="393954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67640" y="1450848"/>
            <a:ext cx="971641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67640" y="176175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31927" y="2800901"/>
            <a:ext cx="4445813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280660" y="2800901"/>
            <a:ext cx="444246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693920" y="1083507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797857" y="1190594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77740" y="1181406"/>
            <a:ext cx="502920" cy="500168"/>
          </a:xfrm>
        </p:spPr>
        <p:txBody>
          <a:bodyPr/>
          <a:lstStyle>
            <a:lvl1pPr algn="ctr">
              <a:defRPr/>
            </a:lvl1pPr>
          </a:lstStyle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77740" y="1174157"/>
            <a:ext cx="502920" cy="500168"/>
          </a:xfrm>
        </p:spPr>
        <p:txBody>
          <a:bodyPr/>
          <a:lstStyle/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0584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989076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0935" y="7243877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7640" y="179629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93920" y="7167880"/>
            <a:ext cx="67056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67640" y="172720"/>
            <a:ext cx="9716414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989076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0584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67640" y="690880"/>
            <a:ext cx="301752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036320"/>
            <a:ext cx="2598420" cy="1122680"/>
          </a:xfrm>
        </p:spPr>
        <p:txBody>
          <a:bodyPr anchor="b">
            <a:noAutofit/>
          </a:bodyPr>
          <a:lstStyle>
            <a:lvl1pPr algn="l">
              <a:buNone/>
              <a:defRPr sz="25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19100" y="2245360"/>
            <a:ext cx="2598420" cy="4697625"/>
          </a:xfrm>
        </p:spPr>
        <p:txBody>
          <a:bodyPr/>
          <a:lstStyle>
            <a:lvl1pPr marL="0" indent="0">
              <a:spcAft>
                <a:spcPts val="1114"/>
              </a:spcAft>
              <a:buNone/>
              <a:defRPr sz="1800">
                <a:solidFill>
                  <a:srgbClr val="FFFFFF"/>
                </a:solidFill>
              </a:defRPr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7640" y="172720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67640" y="604520"/>
            <a:ext cx="971641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436620" y="777240"/>
            <a:ext cx="620268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424940" y="259080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528877" y="366167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08760" y="354437"/>
            <a:ext cx="50292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64287" y="7240170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1927" y="7265628"/>
            <a:ext cx="3721608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67640" y="604520"/>
            <a:ext cx="971641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989076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67640" y="172720"/>
            <a:ext cx="9716414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67640" y="690880"/>
            <a:ext cx="301752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67640" y="176175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424940" y="259080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528877" y="366167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08760" y="354437"/>
            <a:ext cx="502920" cy="500168"/>
          </a:xfrm>
        </p:spPr>
        <p:txBody>
          <a:bodyPr/>
          <a:lstStyle/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0413" y="5699760"/>
            <a:ext cx="6454140" cy="1381760"/>
          </a:xfrm>
        </p:spPr>
        <p:txBody>
          <a:bodyPr anchor="t">
            <a:noAutofit/>
          </a:bodyPr>
          <a:lstStyle>
            <a:lvl1pPr algn="l">
              <a:buNone/>
              <a:defRPr sz="27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0413" y="690880"/>
            <a:ext cx="6454140" cy="4836160"/>
          </a:xfrm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" y="1122680"/>
            <a:ext cx="2682240" cy="5958840"/>
          </a:xfrm>
        </p:spPr>
        <p:txBody>
          <a:bodyPr/>
          <a:lstStyle>
            <a:lvl1pPr marL="0" indent="0">
              <a:spcAft>
                <a:spcPts val="1114"/>
              </a:spcAft>
              <a:buFontTx/>
              <a:buNone/>
              <a:defRPr sz="1800">
                <a:solidFill>
                  <a:srgbClr val="FFFFFF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64287" y="7240170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6967" y="7258982"/>
            <a:ext cx="3349447" cy="414528"/>
          </a:xfrm>
        </p:spPr>
        <p:txBody>
          <a:bodyPr/>
          <a:lstStyle/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1927" y="7265628"/>
            <a:ext cx="3942893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0584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0584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9890760" y="0"/>
            <a:ext cx="16764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4287" y="7240170"/>
            <a:ext cx="9716414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370320" y="7258982"/>
            <a:ext cx="3349447" cy="414528"/>
          </a:xfrm>
          <a:prstGeom prst="rect">
            <a:avLst/>
          </a:prstGeom>
        </p:spPr>
        <p:txBody>
          <a:bodyPr vert="horz" lIns="101882" tIns="50941" rIns="101882" bIns="50941"/>
          <a:lstStyle>
            <a:lvl1pPr algn="r" eaLnBrk="1" latinLnBrk="0" hangingPunct="1">
              <a:defRPr kumimoji="0" sz="1600">
                <a:solidFill>
                  <a:srgbClr val="FFFFFF"/>
                </a:solidFill>
              </a:defRPr>
            </a:lvl1pPr>
          </a:lstStyle>
          <a:p>
            <a:fld id="{12A65F7A-F7E4-4A1B-9C5B-08643235570F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5280" y="7265628"/>
            <a:ext cx="3939540" cy="414528"/>
          </a:xfrm>
          <a:prstGeom prst="rect">
            <a:avLst/>
          </a:prstGeom>
        </p:spPr>
        <p:txBody>
          <a:bodyPr vert="horz" lIns="101882" tIns="50941" rIns="101882" bIns="50941"/>
          <a:lstStyle>
            <a:lvl1pPr algn="l" eaLnBrk="1" latinLnBrk="0" hangingPunct="1">
              <a:defRPr kumimoji="0" sz="13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7640" y="176175"/>
            <a:ext cx="9716414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67640" y="1446975"/>
            <a:ext cx="971641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1882" tIns="50941" rIns="101882" bIns="50941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693920" y="1083507"/>
            <a:ext cx="67056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797857" y="1190594"/>
            <a:ext cx="462686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777740" y="1178865"/>
            <a:ext cx="502920" cy="500168"/>
          </a:xfrm>
          <a:prstGeom prst="rect">
            <a:avLst/>
          </a:prstGeom>
        </p:spPr>
        <p:txBody>
          <a:bodyPr vert="horz" lIns="50941" tIns="50941" rIns="50941" bIns="50941" anchor="ctr">
            <a:norm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A64A9B-A267-432C-AEAB-66B9ACABAB0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31927" y="259080"/>
            <a:ext cx="9387840" cy="860146"/>
          </a:xfrm>
          <a:prstGeom prst="rect">
            <a:avLst/>
          </a:prstGeom>
        </p:spPr>
        <p:txBody>
          <a:bodyPr vert="horz" lIns="101882" tIns="50941" rIns="101882" bIns="50941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31927" y="1727200"/>
            <a:ext cx="9387840" cy="5212690"/>
          </a:xfrm>
          <a:prstGeom prst="rect">
            <a:avLst/>
          </a:prstGeom>
        </p:spPr>
        <p:txBody>
          <a:bodyPr vert="horz" lIns="101882" tIns="50941" rIns="101882" bIns="50941">
            <a:normAutofit/>
          </a:bodyPr>
          <a:lstStyle/>
          <a:p>
            <a:pPr lvl="0" eaLnBrk="1" latinLnBrk="0" hangingPunct="1"/>
            <a:r>
              <a:rPr kumimoji="0" lang="en-US" smtClean="0"/>
              <a:t>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7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305647" indent="-30564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11295" indent="-30564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500" kern="1200">
          <a:solidFill>
            <a:schemeClr val="tx2"/>
          </a:solidFill>
          <a:latin typeface="+mn-lt"/>
          <a:ea typeface="+mn-ea"/>
          <a:cs typeface="+mn-cs"/>
        </a:defRPr>
      </a:lvl2pPr>
      <a:lvl3pPr marL="916942" indent="-254706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589" indent="-254706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528237" indent="-254706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33884" indent="-20376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531" indent="-203765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43296" indent="-203765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48944" indent="-203765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6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z.umn.edu/scsefriday%20at%203:0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28600" y="228599"/>
            <a:ext cx="9494520" cy="133196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chemeClr val="tx1"/>
                </a:solidFill>
              </a:rPr>
              <a:t>“Dissemination </a:t>
            </a:r>
            <a:r>
              <a:rPr lang="en-US" sz="2400" dirty="0">
                <a:solidFill>
                  <a:schemeClr val="tx1"/>
                </a:solidFill>
              </a:rPr>
              <a:t>of </a:t>
            </a:r>
            <a:r>
              <a:rPr lang="en-US" sz="2400" i="1" dirty="0">
                <a:solidFill>
                  <a:schemeClr val="tx1"/>
                </a:solidFill>
              </a:rPr>
              <a:t>Ras</a:t>
            </a:r>
            <a:r>
              <a:rPr lang="en-US" sz="2400" i="1" baseline="30000" dirty="0">
                <a:solidFill>
                  <a:schemeClr val="tx1"/>
                </a:solidFill>
              </a:rPr>
              <a:t>V12</a:t>
            </a:r>
            <a:r>
              <a:rPr lang="en-US" sz="2400" dirty="0">
                <a:solidFill>
                  <a:schemeClr val="tx1"/>
                </a:solidFill>
              </a:rPr>
              <a:t>-transformed cells requires the mechanosensitive channel </a:t>
            </a:r>
            <a:r>
              <a:rPr lang="en-US" sz="2400" dirty="0" smtClean="0">
                <a:solidFill>
                  <a:schemeClr val="tx1"/>
                </a:solidFill>
              </a:rPr>
              <a:t>Piezo”</a:t>
            </a:r>
            <a:r>
              <a:rPr lang="en-US" dirty="0"/>
              <a:t/>
            </a:r>
            <a:br>
              <a:rPr lang="en-US" dirty="0"/>
            </a:br>
            <a:endParaRPr lang="en-US" sz="2900" b="1" dirty="0"/>
          </a:p>
        </p:txBody>
      </p:sp>
      <p:sp>
        <p:nvSpPr>
          <p:cNvPr id="16" name="Rectangle 15"/>
          <p:cNvSpPr/>
          <p:nvPr/>
        </p:nvSpPr>
        <p:spPr>
          <a:xfrm>
            <a:off x="5410200" y="1752600"/>
            <a:ext cx="4503420" cy="53144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spcCol="0"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Department of Biology Seminar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29000" y="2409038"/>
            <a:ext cx="5015948" cy="2580478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r>
              <a:rPr lang="en-US" sz="1800" dirty="0"/>
              <a:t>Jiae Lee, Senior Fellow, Kwon Lab, University of Washington</a:t>
            </a:r>
            <a:endParaRPr lang="en-US" sz="1700" dirty="0" smtClean="0"/>
          </a:p>
          <a:p>
            <a:endParaRPr lang="en-US" sz="1700" dirty="0"/>
          </a:p>
          <a:p>
            <a:r>
              <a:rPr lang="en-US" sz="1700" dirty="0" smtClean="0"/>
              <a:t>Friday, September 11, 2020</a:t>
            </a:r>
          </a:p>
          <a:p>
            <a:endParaRPr lang="en-US" sz="1700" dirty="0"/>
          </a:p>
          <a:p>
            <a:r>
              <a:rPr lang="en-US" sz="1700" dirty="0" smtClean="0"/>
              <a:t>On Zoom at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z.umn.edu/scsefriday</a:t>
            </a:r>
            <a:r>
              <a:rPr lang="en-US" dirty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at 3:00</a:t>
            </a:r>
            <a:r>
              <a:rPr lang="en-US" dirty="0" smtClean="0"/>
              <a:t> p.m. </a:t>
            </a:r>
            <a:endParaRPr lang="en-US" sz="1700" dirty="0" smtClean="0"/>
          </a:p>
          <a:p>
            <a:endParaRPr lang="en-US" sz="1700" dirty="0"/>
          </a:p>
          <a:p>
            <a:r>
              <a:rPr lang="en-US" sz="1700" dirty="0" smtClean="0"/>
              <a:t>Host: Dr. Nam </a:t>
            </a:r>
            <a:r>
              <a:rPr lang="en-US" sz="1700" dirty="0" err="1" smtClean="0"/>
              <a:t>Chul</a:t>
            </a:r>
            <a:r>
              <a:rPr lang="en-US" sz="1700" dirty="0" smtClean="0"/>
              <a:t> Kim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3490" y="4968821"/>
            <a:ext cx="9278229" cy="2041869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r>
              <a:rPr lang="en-US" sz="1400" dirty="0"/>
              <a:t>Dissemination of transformed cells is a key process in metastasis. Despite its importance, how transformed cells disseminate from an intact tissue and enter the circulation is poorly understood. Here, we use a fully developed tissue, Drosophila </a:t>
            </a:r>
            <a:r>
              <a:rPr lang="en-US" sz="1400" dirty="0" err="1"/>
              <a:t>midgut</a:t>
            </a:r>
            <a:r>
              <a:rPr lang="en-US" sz="1400" dirty="0"/>
              <a:t>, and describe the morphologically distinct steps and the cellular events occurring over the course of </a:t>
            </a:r>
            <a:r>
              <a:rPr lang="en-US" sz="1400" i="1" dirty="0"/>
              <a:t>Ras</a:t>
            </a:r>
            <a:r>
              <a:rPr lang="en-US" sz="1400" i="1" baseline="30000" dirty="0"/>
              <a:t>V12</a:t>
            </a:r>
            <a:r>
              <a:rPr lang="en-US" sz="1400" dirty="0"/>
              <a:t>- transformed cell dissemination. Notably, </a:t>
            </a:r>
            <a:r>
              <a:rPr lang="en-US" sz="1400" i="1" dirty="0"/>
              <a:t>Ras</a:t>
            </a:r>
            <a:r>
              <a:rPr lang="en-US" sz="1400" i="1" baseline="30000" dirty="0"/>
              <a:t>V12</a:t>
            </a:r>
            <a:r>
              <a:rPr lang="en-US" sz="1400" dirty="0"/>
              <a:t>-transformed cells formed the Actin- and </a:t>
            </a:r>
            <a:r>
              <a:rPr lang="en-US" sz="1400" dirty="0" err="1"/>
              <a:t>Cortactin</a:t>
            </a:r>
            <a:r>
              <a:rPr lang="en-US" sz="1400" dirty="0"/>
              <a:t>-rich invasive protrusions that were important for breaching the extracellular matrix (ECM) and visceral muscle. Furthermore, we uncovered the essential roles of the </a:t>
            </a:r>
            <a:r>
              <a:rPr lang="en-US" sz="1400" dirty="0" err="1"/>
              <a:t>mechanosensory</a:t>
            </a:r>
            <a:r>
              <a:rPr lang="en-US" sz="1400" dirty="0"/>
              <a:t> channel Piezo in orchestrating dissemination of </a:t>
            </a:r>
            <a:r>
              <a:rPr lang="en-US" sz="1400" i="1" dirty="0"/>
              <a:t>Ras</a:t>
            </a:r>
            <a:r>
              <a:rPr lang="en-US" sz="1400" i="1" baseline="30000" dirty="0"/>
              <a:t>V12</a:t>
            </a:r>
            <a:r>
              <a:rPr lang="en-US" sz="1400" dirty="0"/>
              <a:t>-transformed cells. Collectively, our study establishes an in vivo model for studying how transformed cells migrate out from a complex tissue and provides unique insights into the roles of Piezo in invasive cell behavior. </a:t>
            </a: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12834" y="7267821"/>
            <a:ext cx="9800786" cy="4185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08621" y="3935707"/>
            <a:ext cx="1904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68771"/>
            <a:ext cx="1828800" cy="2020824"/>
          </a:xfrm>
        </p:spPr>
      </p:pic>
    </p:spTree>
    <p:extLst>
      <p:ext uri="{BB962C8B-B14F-4D97-AF65-F5344CB8AC3E}">
        <p14:creationId xmlns:p14="http://schemas.microsoft.com/office/powerpoint/2010/main" val="29513489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 poster template</Template>
  <TotalTime>24</TotalTime>
  <Words>205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Georgia</vt:lpstr>
      <vt:lpstr>Wingdings</vt:lpstr>
      <vt:lpstr>Wingdings 2</vt:lpstr>
      <vt:lpstr>Civic</vt:lpstr>
      <vt:lpstr>           “Dissemination of RasV12-transformed cells requires the mechanosensitive channel Piezo”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Dissemination of RasV12-transformed cells requires the mechanosensitive channel Piezo</dc:title>
  <dc:creator>Rochelle A Ninefeldt</dc:creator>
  <cp:lastModifiedBy>Rochelle A Ninefeldt</cp:lastModifiedBy>
  <cp:revision>5</cp:revision>
  <cp:lastPrinted>2015-09-13T17:50:37Z</cp:lastPrinted>
  <dcterms:created xsi:type="dcterms:W3CDTF">2020-09-08T15:45:05Z</dcterms:created>
  <dcterms:modified xsi:type="dcterms:W3CDTF">2020-09-09T13:20:41Z</dcterms:modified>
</cp:coreProperties>
</file>