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76" r:id="rId2"/>
    <p:sldId id="273" r:id="rId3"/>
    <p:sldId id="288" r:id="rId4"/>
    <p:sldId id="274" r:id="rId5"/>
    <p:sldId id="278" r:id="rId6"/>
    <p:sldId id="283" r:id="rId7"/>
    <p:sldId id="277" r:id="rId8"/>
    <p:sldId id="284" r:id="rId9"/>
    <p:sldId id="279" r:id="rId10"/>
    <p:sldId id="285" r:id="rId11"/>
    <p:sldId id="281" r:id="rId12"/>
  </p:sldIdLst>
  <p:sldSz cx="9144000" cy="6858000" type="screen4x3"/>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3" d="100"/>
          <a:sy n="113" d="100"/>
        </p:scale>
        <p:origin x="-94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D9E24-3AE8-4178-A51B-74711A473904}" type="datetimeFigureOut">
              <a:rPr lang="en-US" smtClean="0"/>
              <a:pPr/>
              <a:t>5/1/2014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CFF00D-A93D-4B96-B0BB-BF6BD291C23D}" type="slidenum">
              <a:rPr lang="en-US" smtClean="0"/>
              <a:pPr/>
              <a:t>‹#›</a:t>
            </a:fld>
            <a:endParaRPr lang="en-US"/>
          </a:p>
        </p:txBody>
      </p:sp>
    </p:spTree>
    <p:extLst>
      <p:ext uri="{BB962C8B-B14F-4D97-AF65-F5344CB8AC3E}">
        <p14:creationId xmlns:p14="http://schemas.microsoft.com/office/powerpoint/2010/main" val="112222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know] There’s a tremendous amount of messaging from pharmaceutical companies and health professionals bombarding consumers on a day to day basis. Standing out in this environment is challenging, but not impossible. The key is setting your brand apart from the rest and building a personal, relevant relationship with the health-minded consumer. We want to talk to you today about an opportunity that does just that by leveraging CBS’s assets.</a:t>
            </a:r>
          </a:p>
        </p:txBody>
      </p:sp>
      <p:sp>
        <p:nvSpPr>
          <p:cNvPr id="4" name="Slide Number Placeholder 3"/>
          <p:cNvSpPr>
            <a:spLocks noGrp="1"/>
          </p:cNvSpPr>
          <p:nvPr>
            <p:ph type="sldNum" sz="quarter" idx="10"/>
          </p:nvPr>
        </p:nvSpPr>
        <p:spPr/>
        <p:txBody>
          <a:bodyPr/>
          <a:lstStyle/>
          <a:p>
            <a:fld id="{4EC66FFB-9CF4-4367-91CD-BB540563D2C4}"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71542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297BDD5-A2A8-4F7A-910D-3D541B48921C}"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7E0EAED-8B0C-4FA7-84F2-1483ACE03F2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4332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FB48068-7403-433C-8F29-5D83E7AF86DD}"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47A7331-FFDC-4D00-B388-BFADD0E5C554}"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2741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B25B3B-8FDF-416B-8A73-D5807380C057}"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F26470E-0EF7-41B2-949C-77A88388CF8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46885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BE0E28-DF2E-4D03-BC9D-CFB9D8668BD7}"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CFA620A-0623-419B-A0C7-7ECA4784672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38745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560AF6-27C4-42B6-A208-0DA000EC1BDE}"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A095BA-A44F-4438-BBB7-EDB1EF30561D}"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62224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4E8D116-2F71-4324-9E5C-F4B862C0E2BF}"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371FF46-3588-4065-9E32-032F6F558F8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3924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23C1095-5D6C-4BAE-BFD6-5C21631BEB52}"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A890467-243B-44A9-B595-AE49D3686B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36662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0A0A29-98D2-4470-9210-BE11B2AC95D5}"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77DF70BE-1B62-4D2F-BE67-957F4C6F223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49931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C2F06D8-BCC0-4A90-992D-AF9816B6FB4B}"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72434DBB-0989-4FCF-97D2-8F0502756A7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9867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7C7741D-47D1-4FD6-A687-03E4634B728B}"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D0CF12F-F4F7-45DF-AF55-A62D6D6A44B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24967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C95B86C-29B9-4F59-B33C-BD01BBF97060}"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C4BB209-513C-4427-BD96-CE8D3771484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68569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26F5C81-3EDB-4458-8441-E6ABE43F98B2}" type="datetimeFigureOut">
              <a:rPr lang="en-US">
                <a:solidFill>
                  <a:prstClr val="black">
                    <a:tint val="75000"/>
                  </a:prstClr>
                </a:solidFill>
              </a:rPr>
              <a:pPr>
                <a:defRPr/>
              </a:pPr>
              <a:t>5/1/2014</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92899AE-A7A2-4D58-B1D0-214367DD732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23297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697832" y="2733660"/>
            <a:ext cx="7748336" cy="1502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nSpc>
                <a:spcPts val="5500"/>
              </a:lnSpc>
            </a:pPr>
            <a:r>
              <a:rPr lang="en-US" sz="3600" b="1" spc="-80" dirty="0" smtClean="0">
                <a:ln w="0"/>
                <a:solidFill>
                  <a:srgbClr val="0070C0"/>
                </a:solidFill>
                <a:latin typeface="Times New Roman" pitchFamily="18" charset="0"/>
                <a:cs typeface="Times New Roman" pitchFamily="18" charset="0"/>
              </a:rPr>
              <a:t>Environmental Education</a:t>
            </a:r>
          </a:p>
          <a:p>
            <a:pPr>
              <a:lnSpc>
                <a:spcPts val="5500"/>
              </a:lnSpc>
            </a:pPr>
            <a:r>
              <a:rPr lang="en-US" sz="3600" b="1" spc="-80" dirty="0" smtClean="0">
                <a:ln w="0"/>
                <a:solidFill>
                  <a:srgbClr val="0070C0"/>
                </a:solidFill>
                <a:latin typeface="Times New Roman" pitchFamily="18" charset="0"/>
                <a:cs typeface="Times New Roman" pitchFamily="18" charset="0"/>
              </a:rPr>
              <a:t> </a:t>
            </a:r>
            <a:r>
              <a:rPr lang="en-US" sz="3600" b="1" spc="-80" dirty="0" err="1" smtClean="0">
                <a:ln w="0"/>
                <a:solidFill>
                  <a:srgbClr val="0070C0"/>
                </a:solidFill>
                <a:latin typeface="Times New Roman" pitchFamily="18" charset="0"/>
                <a:cs typeface="Times New Roman" pitchFamily="18" charset="0"/>
              </a:rPr>
              <a:t>Southwood</a:t>
            </a:r>
            <a:r>
              <a:rPr lang="en-US" sz="3600" b="1" spc="-80" dirty="0" smtClean="0">
                <a:ln w="0"/>
                <a:solidFill>
                  <a:srgbClr val="0070C0"/>
                </a:solidFill>
                <a:latin typeface="Times New Roman" pitchFamily="18" charset="0"/>
                <a:cs typeface="Times New Roman" pitchFamily="18" charset="0"/>
              </a:rPr>
              <a:t> Nature </a:t>
            </a:r>
            <a:r>
              <a:rPr lang="en-US" sz="3600" b="1" spc="-80" dirty="0">
                <a:ln w="0"/>
                <a:solidFill>
                  <a:srgbClr val="0070C0"/>
                </a:solidFill>
                <a:latin typeface="Times New Roman" pitchFamily="18" charset="0"/>
                <a:cs typeface="Times New Roman" pitchFamily="18" charset="0"/>
              </a:rPr>
              <a:t>Preserve</a:t>
            </a:r>
          </a:p>
        </p:txBody>
      </p:sp>
      <p:sp>
        <p:nvSpPr>
          <p:cNvPr id="16" name="Subtitle 2"/>
          <p:cNvSpPr txBox="1">
            <a:spLocks/>
          </p:cNvSpPr>
          <p:nvPr/>
        </p:nvSpPr>
        <p:spPr bwMode="auto">
          <a:xfrm>
            <a:off x="946484" y="4948989"/>
            <a:ext cx="7251032" cy="10507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1200"/>
              </a:spcBef>
              <a:buNone/>
            </a:pPr>
            <a:r>
              <a:rPr lang="en-US" sz="2400" dirty="0" smtClean="0">
                <a:latin typeface="Times New Roman" pitchFamily="18" charset="0"/>
                <a:cs typeface="Times New Roman" pitchFamily="18" charset="0"/>
              </a:rPr>
              <a:t>By: Hannah Carney, </a:t>
            </a:r>
            <a:r>
              <a:rPr lang="en-US" sz="2400" dirty="0" err="1" smtClean="0">
                <a:latin typeface="Times New Roman" pitchFamily="18" charset="0"/>
                <a:cs typeface="Times New Roman" pitchFamily="18" charset="0"/>
              </a:rPr>
              <a:t>Phitz</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Nantharath</a:t>
            </a:r>
            <a:r>
              <a:rPr lang="en-US" sz="2400" dirty="0" smtClean="0">
                <a:latin typeface="Times New Roman" pitchFamily="18" charset="0"/>
                <a:cs typeface="Times New Roman" pitchFamily="18" charset="0"/>
              </a:rPr>
              <a:t>, Colleen </a:t>
            </a:r>
            <a:r>
              <a:rPr lang="en-US" sz="2400" dirty="0" err="1" smtClean="0">
                <a:latin typeface="Times New Roman" pitchFamily="18" charset="0"/>
                <a:cs typeface="Times New Roman" pitchFamily="18" charset="0"/>
              </a:rPr>
              <a:t>Sauber</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55768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Websites</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	</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r</a:t>
            </a:r>
            <a:r>
              <a:rPr lang="en-US" spc="-50" dirty="0" smtClean="0">
                <a:solidFill>
                  <a:prstClr val="black"/>
                </a:solidFill>
                <a:latin typeface="Times New Roman" pitchFamily="18" charset="0"/>
                <a:cs typeface="Times New Roman" pitchFamily="18" charset="0"/>
              </a:rPr>
              <a:t>cp.umn.edu</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www.ci.north-saint-paul.mn.us/</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en.wikipedia.org/wiki/</a:t>
            </a:r>
            <a:r>
              <a:rPr lang="en-US" spc="-50" dirty="0" err="1">
                <a:solidFill>
                  <a:prstClr val="black"/>
                </a:solidFill>
                <a:latin typeface="Times New Roman" pitchFamily="18" charset="0"/>
                <a:cs typeface="Times New Roman" pitchFamily="18" charset="0"/>
              </a:rPr>
              <a:t>N</a:t>
            </a:r>
            <a:r>
              <a:rPr lang="en-US" spc="-50" dirty="0" err="1" smtClean="0">
                <a:solidFill>
                  <a:prstClr val="black"/>
                </a:solidFill>
                <a:latin typeface="Times New Roman" pitchFamily="18" charset="0"/>
                <a:cs typeface="Times New Roman" pitchFamily="18" charset="0"/>
              </a:rPr>
              <a:t>ature_reserve</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a:off x="3429001" y="3461083"/>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a:off x="3429001" y="4227092"/>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a:off x="3429000" y="5053256"/>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2108560144"/>
              </p:ext>
            </p:extLst>
          </p:nvPr>
        </p:nvGraphicFramePr>
        <p:xfrm>
          <a:off x="963248" y="593558"/>
          <a:ext cx="7217505" cy="5577065"/>
        </p:xfrm>
        <a:graphic>
          <a:graphicData uri="http://schemas.openxmlformats.org/presentationml/2006/ole">
            <mc:AlternateContent xmlns:mc="http://schemas.openxmlformats.org/markup-compatibility/2006">
              <mc:Choice xmlns:v="urn:schemas-microsoft-com:vml" Requires="v">
                <p:oleObj spid="_x0000_s1079" name="Acrobat Document" r:id="rId5" imgW="15087484" imgH="11658484" progId="AcroExch.Document.11">
                  <p:embed/>
                </p:oleObj>
              </mc:Choice>
              <mc:Fallback>
                <p:oleObj name="Acrobat Document" r:id="rId5" imgW="15087484" imgH="11658484" progId="AcroExch.Document.11">
                  <p:embed/>
                  <p:pic>
                    <p:nvPicPr>
                      <p:cNvPr id="0" name=""/>
                      <p:cNvPicPr/>
                      <p:nvPr/>
                    </p:nvPicPr>
                    <p:blipFill>
                      <a:blip r:embed="rId6"/>
                      <a:stretch>
                        <a:fillRect/>
                      </a:stretch>
                    </p:blipFill>
                    <p:spPr>
                      <a:xfrm>
                        <a:off x="963248" y="593558"/>
                        <a:ext cx="7217505" cy="5577065"/>
                      </a:xfrm>
                      <a:prstGeom prst="rect">
                        <a:avLst/>
                      </a:prstGeom>
                    </p:spPr>
                  </p:pic>
                </p:oleObj>
              </mc:Fallback>
            </mc:AlternateContent>
          </a:graphicData>
        </a:graphic>
      </p:graphicFrame>
    </p:spTree>
    <p:extLst>
      <p:ext uri="{BB962C8B-B14F-4D97-AF65-F5344CB8AC3E}">
        <p14:creationId xmlns:p14="http://schemas.microsoft.com/office/powerpoint/2010/main" val="3333971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697832" y="3120400"/>
            <a:ext cx="7748336" cy="7294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nSpc>
                <a:spcPts val="5500"/>
              </a:lnSpc>
            </a:pPr>
            <a:r>
              <a:rPr lang="en-US" sz="3600" b="1" spc="-80" dirty="0" smtClean="0">
                <a:ln w="0"/>
                <a:solidFill>
                  <a:srgbClr val="0070C0"/>
                </a:solidFill>
                <a:latin typeface="Times New Roman" pitchFamily="18" charset="0"/>
                <a:cs typeface="Times New Roman" pitchFamily="18" charset="0"/>
              </a:rPr>
              <a:t>Matching Game!</a:t>
            </a:r>
            <a:endParaRPr lang="en-US" sz="3600" b="1" spc="-80" dirty="0">
              <a:ln w="0"/>
              <a:solidFill>
                <a:srgbClr val="0070C0"/>
              </a:solidFill>
              <a:latin typeface="Times New Roman" pitchFamily="18" charset="0"/>
              <a:cs typeface="Times New Roman" pitchFamily="18" charset="0"/>
            </a:endParaRPr>
          </a:p>
        </p:txBody>
      </p:sp>
      <p:sp>
        <p:nvSpPr>
          <p:cNvPr id="16" name="Subtitle 2"/>
          <p:cNvSpPr txBox="1">
            <a:spLocks/>
          </p:cNvSpPr>
          <p:nvPr/>
        </p:nvSpPr>
        <p:spPr bwMode="auto">
          <a:xfrm>
            <a:off x="946484" y="4948989"/>
            <a:ext cx="7251032" cy="10507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1200"/>
              </a:spcBef>
              <a:buNone/>
            </a:pPr>
            <a:endParaRPr lang="en-US" sz="2400" dirty="0">
              <a:latin typeface="Times New Roman" pitchFamily="18" charset="0"/>
              <a:cs typeface="Times New Roman" pitchFamily="18"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7162800" y="6611779"/>
            <a:ext cx="1981200" cy="246221"/>
          </a:xfrm>
          <a:prstGeom prst="rect">
            <a:avLst/>
          </a:prstGeom>
          <a:noFill/>
        </p:spPr>
        <p:txBody>
          <a:bodyPr wrap="square" rtlCol="0">
            <a:spAutoFit/>
          </a:bodyPr>
          <a:lstStyle/>
          <a:p>
            <a:r>
              <a:rPr lang="en-US" sz="1000" dirty="0" smtClean="0"/>
              <a:t>Photo taken by Colleen </a:t>
            </a:r>
            <a:r>
              <a:rPr lang="en-US" sz="1000" dirty="0" err="1" smtClean="0"/>
              <a:t>Sauber</a:t>
            </a:r>
            <a:endParaRPr lang="en-US" sz="1000" dirty="0"/>
          </a:p>
        </p:txBody>
      </p:sp>
    </p:spTree>
    <p:extLst>
      <p:ext uri="{BB962C8B-B14F-4D97-AF65-F5344CB8AC3E}">
        <p14:creationId xmlns:p14="http://schemas.microsoft.com/office/powerpoint/2010/main" val="315507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2362200" y="824861"/>
            <a:ext cx="4419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EXECUTIVE SUMMARY</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r>
              <a:rPr lang="en-US" dirty="0"/>
              <a:t>North St. Paul has many unique, natural features and amenities including several nature reserves and wetland complexes that offer opportunities to educate residents about environmental and natural resource issues.  The primary goal of this project is to provide </a:t>
            </a:r>
            <a:r>
              <a:rPr lang="en-US" dirty="0" smtClean="0"/>
              <a:t>North </a:t>
            </a:r>
            <a:r>
              <a:rPr lang="en-US" dirty="0"/>
              <a:t>St. Paul with </a:t>
            </a:r>
            <a:r>
              <a:rPr lang="en-US" dirty="0" smtClean="0"/>
              <a:t>recommendations </a:t>
            </a:r>
            <a:r>
              <a:rPr lang="en-US" dirty="0"/>
              <a:t>for educational opportunities related to </a:t>
            </a:r>
            <a:r>
              <a:rPr lang="en-US" dirty="0" err="1"/>
              <a:t>Southwood</a:t>
            </a:r>
            <a:r>
              <a:rPr lang="en-US" dirty="0"/>
              <a:t> Nature Preserve, a </a:t>
            </a:r>
            <a:r>
              <a:rPr lang="en-US" dirty="0" smtClean="0"/>
              <a:t>29-acre </a:t>
            </a:r>
            <a:r>
              <a:rPr lang="en-US" dirty="0"/>
              <a:t>nature reserve that currently has minimal programming.</a:t>
            </a:r>
          </a:p>
          <a:p>
            <a:endParaRPr lang="en-US" dirty="0"/>
          </a:p>
          <a:p>
            <a:r>
              <a:rPr lang="en-US" dirty="0"/>
              <a:t>This project is a collaboration between </a:t>
            </a:r>
            <a:r>
              <a:rPr lang="en-US" b="1" dirty="0" smtClean="0"/>
              <a:t>North </a:t>
            </a:r>
            <a:r>
              <a:rPr lang="en-US" b="1" dirty="0"/>
              <a:t>St. Paul</a:t>
            </a:r>
            <a:r>
              <a:rPr lang="en-US" dirty="0"/>
              <a:t>, the </a:t>
            </a:r>
            <a:r>
              <a:rPr lang="en-US" b="1" dirty="0"/>
              <a:t>Resilient Communities Project</a:t>
            </a:r>
            <a:r>
              <a:rPr lang="en-US" dirty="0"/>
              <a:t> (RCP), and three University of Minnesota graduate students enrolled in </a:t>
            </a:r>
            <a:r>
              <a:rPr lang="en-US" b="1" dirty="0"/>
              <a:t>OLPD 5204, Designing the Adult Education Program</a:t>
            </a:r>
            <a:r>
              <a:rPr lang="en-US" dirty="0"/>
              <a:t>, for Spring </a:t>
            </a:r>
            <a:r>
              <a:rPr lang="en-US" dirty="0" smtClean="0"/>
              <a:t>2014.</a:t>
            </a:r>
          </a:p>
          <a:p>
            <a:endParaRPr lang="en-US" spc="-50" dirty="0" smtClean="0">
              <a:solidFill>
                <a:prstClr val="black"/>
              </a:solidFill>
              <a:latin typeface="Times New Roman" pitchFamily="18" charset="0"/>
              <a:cs typeface="Times New Roman" pitchFamily="18" charset="0"/>
            </a:endParaRPr>
          </a:p>
          <a:p>
            <a:r>
              <a:rPr lang="en-US" spc="-50" dirty="0" smtClean="0">
                <a:solidFill>
                  <a:prstClr val="black"/>
                </a:solidFill>
                <a:cs typeface="Times New Roman" pitchFamily="18" charset="0"/>
              </a:rPr>
              <a:t>Recommendation includes offering </a:t>
            </a:r>
            <a:r>
              <a:rPr lang="en-US" spc="-50" dirty="0" smtClean="0">
                <a:solidFill>
                  <a:prstClr val="black"/>
                </a:solidFill>
                <a:cs typeface="Times New Roman" pitchFamily="18" charset="0"/>
              </a:rPr>
              <a:t>four educational </a:t>
            </a:r>
            <a:r>
              <a:rPr lang="en-US" spc="-50" dirty="0" smtClean="0">
                <a:solidFill>
                  <a:prstClr val="black"/>
                </a:solidFill>
                <a:cs typeface="Times New Roman" pitchFamily="18" charset="0"/>
              </a:rPr>
              <a:t>sessions this summer.</a:t>
            </a:r>
            <a:endParaRPr lang="en-US" spc="-50" dirty="0">
              <a:solidFill>
                <a:prstClr val="black"/>
              </a:solidFill>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1869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2362200" y="824861"/>
            <a:ext cx="4419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PROGRAM GOALS</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r>
              <a:rPr lang="en-US" b="1" spc="-50" dirty="0">
                <a:solidFill>
                  <a:prstClr val="black"/>
                </a:solidFill>
                <a:latin typeface="Times New Roman" pitchFamily="18" charset="0"/>
                <a:cs typeface="Times New Roman" pitchFamily="18" charset="0"/>
              </a:rPr>
              <a:t>To provide </a:t>
            </a:r>
            <a:r>
              <a:rPr lang="en-US" b="1" spc="-50" dirty="0" smtClean="0">
                <a:solidFill>
                  <a:prstClr val="black"/>
                </a:solidFill>
                <a:latin typeface="Times New Roman" pitchFamily="18" charset="0"/>
                <a:cs typeface="Times New Roman" pitchFamily="18" charset="0"/>
              </a:rPr>
              <a:t>North </a:t>
            </a:r>
            <a:r>
              <a:rPr lang="en-US" b="1" spc="-50" dirty="0">
                <a:solidFill>
                  <a:prstClr val="black"/>
                </a:solidFill>
                <a:latin typeface="Times New Roman" pitchFamily="18" charset="0"/>
                <a:cs typeface="Times New Roman" pitchFamily="18" charset="0"/>
              </a:rPr>
              <a:t>St. Paul with recommendations for opportunities in environmental education related to </a:t>
            </a:r>
            <a:r>
              <a:rPr lang="en-US" b="1" spc="-50" dirty="0" err="1">
                <a:solidFill>
                  <a:prstClr val="black"/>
                </a:solidFill>
                <a:latin typeface="Times New Roman" pitchFamily="18" charset="0"/>
                <a:cs typeface="Times New Roman" pitchFamily="18" charset="0"/>
              </a:rPr>
              <a:t>Southwood</a:t>
            </a:r>
            <a:r>
              <a:rPr lang="en-US" b="1" spc="-50" dirty="0">
                <a:solidFill>
                  <a:prstClr val="black"/>
                </a:solidFill>
                <a:latin typeface="Times New Roman" pitchFamily="18" charset="0"/>
                <a:cs typeface="Times New Roman" pitchFamily="18" charset="0"/>
              </a:rPr>
              <a:t> Nature Preserve</a:t>
            </a:r>
            <a:r>
              <a:rPr lang="en-US" b="1" spc="-50" dirty="0" smtClean="0">
                <a:solidFill>
                  <a:prstClr val="black"/>
                </a:solidFill>
                <a:latin typeface="Times New Roman" pitchFamily="18" charset="0"/>
                <a:cs typeface="Times New Roman" pitchFamily="18" charset="0"/>
              </a:rPr>
              <a:t>.</a:t>
            </a:r>
          </a:p>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To </a:t>
            </a:r>
            <a:r>
              <a:rPr lang="en-US" spc="-50" dirty="0">
                <a:solidFill>
                  <a:prstClr val="black"/>
                </a:solidFill>
                <a:latin typeface="Times New Roman" pitchFamily="18" charset="0"/>
                <a:cs typeface="Times New Roman" pitchFamily="18" charset="0"/>
              </a:rPr>
              <a:t>increase knowledge and appreciation of the </a:t>
            </a:r>
            <a:r>
              <a:rPr lang="en-US" spc="-50" dirty="0" smtClean="0">
                <a:solidFill>
                  <a:prstClr val="black"/>
                </a:solidFill>
                <a:latin typeface="Times New Roman" pitchFamily="18" charset="0"/>
                <a:cs typeface="Times New Roman" pitchFamily="18" charset="0"/>
              </a:rPr>
              <a:t>preserve’s </a:t>
            </a:r>
            <a:r>
              <a:rPr lang="en-US" spc="-50" dirty="0">
                <a:solidFill>
                  <a:prstClr val="black"/>
                </a:solidFill>
                <a:latin typeface="Times New Roman" pitchFamily="18" charset="0"/>
                <a:cs typeface="Times New Roman" pitchFamily="18" charset="0"/>
              </a:rPr>
              <a:t>attributes</a:t>
            </a:r>
          </a:p>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	</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To </a:t>
            </a:r>
            <a:r>
              <a:rPr lang="en-US" spc="-50" dirty="0">
                <a:solidFill>
                  <a:prstClr val="black"/>
                </a:solidFill>
                <a:latin typeface="Times New Roman" pitchFamily="18" charset="0"/>
                <a:cs typeface="Times New Roman" pitchFamily="18" charset="0"/>
              </a:rPr>
              <a:t>enhance the preserve’s use by the public</a:t>
            </a:r>
          </a:p>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	</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To </a:t>
            </a:r>
            <a:r>
              <a:rPr lang="en-US" spc="-50" dirty="0">
                <a:solidFill>
                  <a:prstClr val="black"/>
                </a:solidFill>
                <a:latin typeface="Times New Roman" pitchFamily="18" charset="0"/>
                <a:cs typeface="Times New Roman" pitchFamily="18" charset="0"/>
              </a:rPr>
              <a:t>encourage and support stewardship of </a:t>
            </a:r>
            <a:r>
              <a:rPr lang="en-US" spc="-50" dirty="0" err="1">
                <a:solidFill>
                  <a:prstClr val="black"/>
                </a:solidFill>
                <a:latin typeface="Times New Roman" pitchFamily="18" charset="0"/>
                <a:cs typeface="Times New Roman" pitchFamily="18" charset="0"/>
              </a:rPr>
              <a:t>SNP</a:t>
            </a:r>
            <a:endParaRPr lang="en-US" spc="-50" dirty="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a:off x="3429000" y="3308682"/>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a:off x="3429000" y="4134850"/>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a:off x="3429000" y="4944976"/>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34318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STAKEHOLDERS</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North </a:t>
            </a:r>
            <a:r>
              <a:rPr lang="en-US" spc="-50" dirty="0">
                <a:solidFill>
                  <a:prstClr val="black"/>
                </a:solidFill>
                <a:latin typeface="Times New Roman" pitchFamily="18" charset="0"/>
                <a:cs typeface="Times New Roman" pitchFamily="18" charset="0"/>
              </a:rPr>
              <a:t>St. </a:t>
            </a:r>
            <a:r>
              <a:rPr lang="en-US" spc="-50" dirty="0" smtClean="0">
                <a:solidFill>
                  <a:prstClr val="black"/>
                </a:solidFill>
                <a:latin typeface="Times New Roman" pitchFamily="18" charset="0"/>
                <a:cs typeface="Times New Roman" pitchFamily="18" charset="0"/>
              </a:rPr>
              <a:t>Paul residents</a:t>
            </a:r>
          </a:p>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Environmental </a:t>
            </a:r>
            <a:r>
              <a:rPr lang="en-US" spc="-50" dirty="0">
                <a:solidFill>
                  <a:prstClr val="black"/>
                </a:solidFill>
                <a:latin typeface="Times New Roman" pitchFamily="18" charset="0"/>
                <a:cs typeface="Times New Roman" pitchFamily="18" charset="0"/>
              </a:rPr>
              <a:t>Advisory </a:t>
            </a:r>
            <a:r>
              <a:rPr lang="en-US" spc="-50" dirty="0" smtClean="0">
                <a:solidFill>
                  <a:prstClr val="black"/>
                </a:solidFill>
                <a:latin typeface="Times New Roman" pitchFamily="18" charset="0"/>
                <a:cs typeface="Times New Roman" pitchFamily="18" charset="0"/>
              </a:rPr>
              <a:t>Commission</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Parks </a:t>
            </a:r>
            <a:r>
              <a:rPr lang="en-US" spc="-50" dirty="0">
                <a:solidFill>
                  <a:prstClr val="black"/>
                </a:solidFill>
                <a:latin typeface="Times New Roman" pitchFamily="18" charset="0"/>
                <a:cs typeface="Times New Roman" pitchFamily="18" charset="0"/>
              </a:rPr>
              <a:t>&amp; </a:t>
            </a:r>
            <a:r>
              <a:rPr lang="en-US" spc="-50" dirty="0" smtClean="0">
                <a:solidFill>
                  <a:prstClr val="black"/>
                </a:solidFill>
                <a:latin typeface="Times New Roman" pitchFamily="18" charset="0"/>
                <a:cs typeface="Times New Roman" pitchFamily="18" charset="0"/>
              </a:rPr>
              <a:t>Recreation Commission</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err="1" smtClean="0">
                <a:solidFill>
                  <a:prstClr val="black"/>
                </a:solidFill>
                <a:latin typeface="Times New Roman" pitchFamily="18" charset="0"/>
                <a:cs typeface="Times New Roman" pitchFamily="18" charset="0"/>
              </a:rPr>
              <a:t>Southwood</a:t>
            </a:r>
            <a:r>
              <a:rPr lang="en-US" spc="-50" dirty="0" smtClean="0">
                <a:solidFill>
                  <a:prstClr val="black"/>
                </a:solidFill>
                <a:latin typeface="Times New Roman" pitchFamily="18" charset="0"/>
                <a:cs typeface="Times New Roman" pitchFamily="18" charset="0"/>
              </a:rPr>
              <a:t> Task Force</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ISD-622 Community Education</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North St. Paul Master Naturalists</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a:off x="3429001" y="3392458"/>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a:off x="3404937" y="4201693"/>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a:off x="3429000" y="5029644"/>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3" name="Straight Connector 12"/>
          <p:cNvCxnSpPr/>
          <p:nvPr/>
        </p:nvCxnSpPr>
        <p:spPr>
          <a:xfrm>
            <a:off x="3429001" y="2652738"/>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a:off x="3429001" y="5842214"/>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71448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STAKEHOLDER SURVEY</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1829971"/>
            <a:ext cx="7459580" cy="3719146"/>
          </a:xfrm>
          <a:prstGeom prst="rect">
            <a:avLst/>
          </a:prstGeom>
          <a:noFill/>
          <a:ln w="9525">
            <a:noFill/>
            <a:miter lim="800000"/>
            <a:headEnd/>
            <a:tailEnd/>
          </a:ln>
        </p:spPr>
        <p:txBody>
          <a:bodyPr/>
          <a:lstStyle/>
          <a:p>
            <a:pPr marL="171450" fontAlgn="base">
              <a:spcBef>
                <a:spcPts val="1000"/>
              </a:spcBef>
              <a:spcAft>
                <a:spcPct val="0"/>
              </a:spcAft>
              <a:buClr>
                <a:srgbClr val="1F497D"/>
              </a:buClr>
              <a:buSzPct val="75000"/>
            </a:pPr>
            <a:r>
              <a:rPr lang="en-US" sz="1400" spc="-50" dirty="0" smtClean="0">
                <a:solidFill>
                  <a:prstClr val="black"/>
                </a:solidFill>
                <a:latin typeface="Times New Roman" pitchFamily="18" charset="0"/>
                <a:cs typeface="Times New Roman" pitchFamily="18" charset="0"/>
              </a:rPr>
              <a:t>Please </a:t>
            </a:r>
            <a:r>
              <a:rPr lang="en-US" sz="1400" spc="-50" dirty="0">
                <a:solidFill>
                  <a:prstClr val="black"/>
                </a:solidFill>
                <a:latin typeface="Times New Roman" pitchFamily="18" charset="0"/>
                <a:cs typeface="Times New Roman" pitchFamily="18" charset="0"/>
              </a:rPr>
              <a:t>check all </a:t>
            </a:r>
            <a:r>
              <a:rPr lang="en-US" sz="1400" spc="-50" dirty="0" smtClean="0">
                <a:solidFill>
                  <a:prstClr val="black"/>
                </a:solidFill>
                <a:latin typeface="Times New Roman" pitchFamily="18" charset="0"/>
                <a:cs typeface="Times New Roman" pitchFamily="18" charset="0"/>
              </a:rPr>
              <a:t>educational </a:t>
            </a:r>
            <a:r>
              <a:rPr lang="en-US" sz="1400" spc="-50" dirty="0">
                <a:solidFill>
                  <a:prstClr val="black"/>
                </a:solidFill>
                <a:latin typeface="Times New Roman" pitchFamily="18" charset="0"/>
                <a:cs typeface="Times New Roman" pitchFamily="18" charset="0"/>
              </a:rPr>
              <a:t>topics that interest you:</a:t>
            </a: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Habitat needs of turtles &amp; frogs</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Bird identification</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Ecological services provided by trees and how to care for them </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Managing native and invasive species to maximize biodiversity</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Ecological services provided by bats</a:t>
            </a:r>
            <a:r>
              <a:rPr lang="en-US" sz="1200" spc="-50" dirty="0">
                <a:solidFill>
                  <a:prstClr val="black"/>
                </a:solidFill>
                <a:latin typeface="Times New Roman" pitchFamily="18" charset="0"/>
                <a:cs typeface="Times New Roman" pitchFamily="18" charset="0"/>
              </a:rPr>
              <a:t> </a:t>
            </a: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Ecological services provided by wetlands </a:t>
            </a:r>
            <a:r>
              <a:rPr lang="en-US" sz="1200" spc="-50" dirty="0">
                <a:solidFill>
                  <a:prstClr val="black"/>
                </a:solidFill>
                <a:latin typeface="Times New Roman" pitchFamily="18" charset="0"/>
                <a:cs typeface="Times New Roman" pitchFamily="18" charset="0"/>
              </a:rPr>
              <a:t> </a:t>
            </a: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Managing water quantity and quality</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smtClean="0">
                <a:solidFill>
                  <a:prstClr val="black"/>
                </a:solidFill>
                <a:latin typeface="Times New Roman" pitchFamily="18" charset="0"/>
                <a:cs typeface="Times New Roman" pitchFamily="18" charset="0"/>
              </a:rPr>
              <a:t>Managing plant communities to attract pollinators</a:t>
            </a:r>
            <a:endParaRPr lang="en-US" sz="1200" spc="-50" dirty="0">
              <a:solidFill>
                <a:prstClr val="black"/>
              </a:solidFill>
              <a:latin typeface="Times New Roman" pitchFamily="18" charset="0"/>
              <a:cs typeface="Times New Roman" pitchFamily="18" charset="0"/>
            </a:endParaRPr>
          </a:p>
          <a:p>
            <a:pPr marL="914400" lvl="1" indent="-285750" fontAlgn="base">
              <a:spcBef>
                <a:spcPts val="600"/>
              </a:spcBef>
              <a:spcAft>
                <a:spcPct val="0"/>
              </a:spcAft>
              <a:buClr>
                <a:srgbClr val="1F497D"/>
              </a:buClr>
              <a:buSzPct val="75000"/>
              <a:buFont typeface="Wingdings" pitchFamily="2" charset="2"/>
              <a:buChar char="q"/>
            </a:pPr>
            <a:r>
              <a:rPr lang="en-US" sz="1200" spc="-50" dirty="0">
                <a:solidFill>
                  <a:prstClr val="black"/>
                </a:solidFill>
                <a:latin typeface="Times New Roman" pitchFamily="18" charset="0"/>
                <a:cs typeface="Times New Roman" pitchFamily="18" charset="0"/>
              </a:rPr>
              <a:t>Other </a:t>
            </a:r>
            <a:r>
              <a:rPr lang="en-US" sz="1200" spc="-50" dirty="0" smtClean="0">
                <a:solidFill>
                  <a:prstClr val="black"/>
                </a:solidFill>
                <a:latin typeface="Times New Roman" pitchFamily="18" charset="0"/>
                <a:cs typeface="Times New Roman" pitchFamily="18" charset="0"/>
              </a:rPr>
              <a:t>________________________________</a:t>
            </a: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466972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STAKEHOLDER INPUT</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Free or low </a:t>
            </a:r>
            <a:r>
              <a:rPr lang="en-US" spc="-50" dirty="0">
                <a:solidFill>
                  <a:prstClr val="black"/>
                </a:solidFill>
                <a:latin typeface="Times New Roman" pitchFamily="18" charset="0"/>
                <a:cs typeface="Times New Roman" pitchFamily="18" charset="0"/>
              </a:rPr>
              <a:t>c</a:t>
            </a:r>
            <a:r>
              <a:rPr lang="en-US" spc="-50" dirty="0" smtClean="0">
                <a:solidFill>
                  <a:prstClr val="black"/>
                </a:solidFill>
                <a:latin typeface="Times New Roman" pitchFamily="18" charset="0"/>
                <a:cs typeface="Times New Roman" pitchFamily="18" charset="0"/>
              </a:rPr>
              <a:t>ost</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z="2800"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Easy </a:t>
            </a:r>
            <a:r>
              <a:rPr lang="en-US" spc="-50" dirty="0" smtClean="0">
                <a:solidFill>
                  <a:prstClr val="black"/>
                </a:solidFill>
                <a:latin typeface="Times New Roman" pitchFamily="18" charset="0"/>
                <a:cs typeface="Times New Roman" pitchFamily="18" charset="0"/>
              </a:rPr>
              <a:t>to coordinate</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5" name="Straight Connector 4"/>
          <p:cNvCxnSpPr/>
          <p:nvPr/>
        </p:nvCxnSpPr>
        <p:spPr>
          <a:xfrm>
            <a:off x="3515004" y="3532826"/>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514743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RECOMMENDATION</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r>
              <a:rPr lang="en-US" b="1" spc="-50" dirty="0" smtClean="0">
                <a:solidFill>
                  <a:prstClr val="black"/>
                </a:solidFill>
                <a:latin typeface="Times New Roman" pitchFamily="18" charset="0"/>
                <a:cs typeface="Times New Roman" pitchFamily="18" charset="0"/>
              </a:rPr>
              <a:t>Four Environmental Education Sessions this Summer</a:t>
            </a:r>
          </a:p>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Birding</a:t>
            </a:r>
            <a:r>
              <a:rPr lang="en-US" spc="-50" dirty="0">
                <a:solidFill>
                  <a:prstClr val="black"/>
                </a:solidFill>
                <a:latin typeface="Times New Roman" pitchFamily="18" charset="0"/>
                <a:cs typeface="Times New Roman" pitchFamily="18" charset="0"/>
              </a:rPr>
              <a:t>	</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Trees</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Turtles &amp; Frogs</a:t>
            </a: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Invasive &amp; Native Species</a:t>
            </a:r>
            <a:endParaRPr lang="en-US" spc="-50" dirty="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a:off x="3429000" y="2707104"/>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a:off x="3429001" y="3461083"/>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a:off x="3429001" y="4227092"/>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a:off x="3429000" y="5053256"/>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922539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bwMode="auto">
          <a:xfrm>
            <a:off x="1740568" y="824860"/>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DELIVERABLES</a:t>
            </a:r>
            <a:endParaRPr lang="en-US" sz="2800" b="1" spc="-80" dirty="0">
              <a:ln w="0"/>
              <a:solidFill>
                <a:srgbClr val="0070C0"/>
              </a:solidFill>
              <a:latin typeface="Times New Roman" pitchFamily="18" charset="0"/>
              <a:cs typeface="Times New Roman" pitchFamily="18" charset="0"/>
            </a:endParaRPr>
          </a:p>
        </p:txBody>
      </p:sp>
      <p:sp>
        <p:nvSpPr>
          <p:cNvPr id="23575" name="Content Placeholder 2"/>
          <p:cNvSpPr>
            <a:spLocks/>
          </p:cNvSpPr>
          <p:nvPr/>
        </p:nvSpPr>
        <p:spPr bwMode="auto">
          <a:xfrm>
            <a:off x="842211" y="2046539"/>
            <a:ext cx="7459580" cy="3719146"/>
          </a:xfrm>
          <a:prstGeom prst="rect">
            <a:avLst/>
          </a:prstGeom>
          <a:noFill/>
          <a:ln w="9525">
            <a:noFill/>
            <a:miter lim="800000"/>
            <a:headEnd/>
            <a:tailEnd/>
          </a:ln>
        </p:spPr>
        <p:txBody>
          <a:bodyPr/>
          <a:lstStyle/>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Final Report</a:t>
            </a:r>
          </a:p>
          <a:p>
            <a:pPr marL="171450" algn="ctr" fontAlgn="base">
              <a:spcBef>
                <a:spcPts val="1000"/>
              </a:spcBef>
              <a:spcAft>
                <a:spcPct val="0"/>
              </a:spcAft>
              <a:buClr>
                <a:srgbClr val="1F497D"/>
              </a:buClr>
              <a:buSzPct val="75000"/>
            </a:pPr>
            <a:endParaRPr lang="en-US" b="1"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Directory </a:t>
            </a:r>
            <a:r>
              <a:rPr lang="en-US" spc="-50" dirty="0">
                <a:solidFill>
                  <a:prstClr val="black"/>
                </a:solidFill>
                <a:latin typeface="Times New Roman" pitchFamily="18" charset="0"/>
                <a:cs typeface="Times New Roman" pitchFamily="18" charset="0"/>
              </a:rPr>
              <a:t>of Experts </a:t>
            </a:r>
          </a:p>
          <a:p>
            <a:pPr marL="171450" algn="ctr" fontAlgn="base">
              <a:spcBef>
                <a:spcPts val="1000"/>
              </a:spcBef>
              <a:spcAft>
                <a:spcPct val="0"/>
              </a:spcAft>
              <a:buClr>
                <a:srgbClr val="1F497D"/>
              </a:buClr>
              <a:buSzPct val="75000"/>
            </a:pP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a:solidFill>
                  <a:prstClr val="black"/>
                </a:solidFill>
                <a:latin typeface="Times New Roman" pitchFamily="18" charset="0"/>
                <a:cs typeface="Times New Roman" pitchFamily="18" charset="0"/>
              </a:rPr>
              <a:t>Program Coordinator </a:t>
            </a:r>
            <a:r>
              <a:rPr lang="en-US" spc="-50" dirty="0" smtClean="0">
                <a:solidFill>
                  <a:prstClr val="black"/>
                </a:solidFill>
                <a:latin typeface="Times New Roman" pitchFamily="18" charset="0"/>
                <a:cs typeface="Times New Roman" pitchFamily="18" charset="0"/>
              </a:rPr>
              <a:t>Checklist</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err="1" smtClean="0">
                <a:solidFill>
                  <a:prstClr val="black"/>
                </a:solidFill>
                <a:latin typeface="Times New Roman" pitchFamily="18" charset="0"/>
                <a:cs typeface="Times New Roman" pitchFamily="18" charset="0"/>
              </a:rPr>
              <a:t>Powerpoint</a:t>
            </a:r>
            <a:r>
              <a:rPr lang="en-US" spc="-50" dirty="0" smtClean="0">
                <a:solidFill>
                  <a:prstClr val="black"/>
                </a:solidFill>
                <a:latin typeface="Times New Roman" pitchFamily="18" charset="0"/>
                <a:cs typeface="Times New Roman" pitchFamily="18" charset="0"/>
              </a:rPr>
              <a:t> Presentation</a:t>
            </a:r>
            <a:endParaRPr lang="en-US" spc="-50" dirty="0" smtClean="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r>
              <a:rPr lang="en-US" spc="-50" dirty="0" smtClean="0">
                <a:solidFill>
                  <a:prstClr val="black"/>
                </a:solidFill>
                <a:latin typeface="Times New Roman" pitchFamily="18" charset="0"/>
                <a:cs typeface="Times New Roman" pitchFamily="18" charset="0"/>
              </a:rPr>
              <a:t>Poster Presentation</a:t>
            </a:r>
            <a:endParaRPr lang="en-US" spc="-50" dirty="0">
              <a:solidFill>
                <a:prstClr val="black"/>
              </a:solidFill>
              <a:latin typeface="Times New Roman" pitchFamily="18" charset="0"/>
              <a:cs typeface="Times New Roman" pitchFamily="18" charset="0"/>
            </a:endParaRPr>
          </a:p>
          <a:p>
            <a:pPr marL="171450" algn="ctr" fontAlgn="base">
              <a:spcBef>
                <a:spcPts val="1000"/>
              </a:spcBef>
              <a:spcAft>
                <a:spcPct val="0"/>
              </a:spcAft>
              <a:buClr>
                <a:srgbClr val="1F497D"/>
              </a:buClr>
              <a:buSzPct val="75000"/>
            </a:pPr>
            <a:endParaRPr lang="en-US" spc="-50" dirty="0" smtClean="0">
              <a:solidFill>
                <a:prstClr val="black"/>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a:off x="3429001" y="3461083"/>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a:off x="3429001" y="4227092"/>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a:off x="3429000" y="5053256"/>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a:off x="3429001" y="2682150"/>
            <a:ext cx="2286000" cy="0"/>
          </a:xfrm>
          <a:prstGeom prst="line">
            <a:avLst/>
          </a:prstGeom>
          <a:ln w="31750" cap="rnd">
            <a:solidFill>
              <a:srgbClr val="FFC000">
                <a:alpha val="50000"/>
              </a:srgbClr>
            </a:solidFill>
            <a:prstDash val="sysDot"/>
          </a:ln>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584825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6" name="Rectangle 15"/>
          <p:cNvSpPr/>
          <p:nvPr/>
        </p:nvSpPr>
        <p:spPr>
          <a:xfrm>
            <a:off x="459045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pc="-80" dirty="0">
              <a:latin typeface="Times New Roman" pitchFamily="18" charset="0"/>
              <a:cs typeface="Times New Roman" pitchFamily="18" charset="0"/>
            </a:endParaRPr>
          </a:p>
        </p:txBody>
      </p:sp>
      <p:sp>
        <p:nvSpPr>
          <p:cNvPr id="17" name="Rectangle 16"/>
          <p:cNvSpPr/>
          <p:nvPr/>
        </p:nvSpPr>
        <p:spPr>
          <a:xfrm>
            <a:off x="593879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z="1400" spc="-80" dirty="0">
              <a:latin typeface="Times New Roman" pitchFamily="18" charset="0"/>
              <a:cs typeface="Times New Roman" pitchFamily="18" charset="0"/>
            </a:endParaRPr>
          </a:p>
        </p:txBody>
      </p:sp>
      <p:sp>
        <p:nvSpPr>
          <p:cNvPr id="18" name="Rectangle 17"/>
          <p:cNvSpPr/>
          <p:nvPr/>
        </p:nvSpPr>
        <p:spPr>
          <a:xfrm>
            <a:off x="728713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pc="-80" dirty="0">
              <a:latin typeface="Times New Roman" pitchFamily="18" charset="0"/>
              <a:cs typeface="Times New Roman" pitchFamily="18" charset="0"/>
            </a:endParaRPr>
          </a:p>
        </p:txBody>
      </p:sp>
      <p:sp>
        <p:nvSpPr>
          <p:cNvPr id="15" name="Rectangle 14"/>
          <p:cNvSpPr/>
          <p:nvPr/>
        </p:nvSpPr>
        <p:spPr>
          <a:xfrm>
            <a:off x="324211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pc="-80" dirty="0">
              <a:latin typeface="Times New Roman" pitchFamily="18" charset="0"/>
              <a:cs typeface="Times New Roman" pitchFamily="18" charset="0"/>
            </a:endParaRPr>
          </a:p>
        </p:txBody>
      </p:sp>
      <p:sp>
        <p:nvSpPr>
          <p:cNvPr id="14" name="Rectangle 13"/>
          <p:cNvSpPr/>
          <p:nvPr/>
        </p:nvSpPr>
        <p:spPr>
          <a:xfrm>
            <a:off x="189377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pc="-80" dirty="0">
              <a:latin typeface="Times New Roman" pitchFamily="18" charset="0"/>
              <a:cs typeface="Times New Roman" pitchFamily="18" charset="0"/>
            </a:endParaRPr>
          </a:p>
        </p:txBody>
      </p:sp>
      <p:sp>
        <p:nvSpPr>
          <p:cNvPr id="29" name="TextBox 28"/>
          <p:cNvSpPr txBox="1"/>
          <p:nvPr/>
        </p:nvSpPr>
        <p:spPr>
          <a:xfrm>
            <a:off x="1937474" y="3318210"/>
            <a:ext cx="1200008" cy="1015663"/>
          </a:xfrm>
          <a:prstGeom prst="rect">
            <a:avLst/>
          </a:prstGeom>
          <a:noFill/>
        </p:spPr>
        <p:txBody>
          <a:bodyPr wrap="none" rtlCol="0">
            <a:spAutoFit/>
          </a:bodyPr>
          <a:lstStyle/>
          <a:p>
            <a:pPr algn="ctr">
              <a:lnSpc>
                <a:spcPts val="1800"/>
              </a:lnSpc>
            </a:pPr>
            <a:r>
              <a:rPr lang="en-US" sz="1600" spc="-80" dirty="0" smtClean="0">
                <a:solidFill>
                  <a:schemeClr val="bg1"/>
                </a:solidFill>
                <a:latin typeface="Times New Roman" pitchFamily="18" charset="0"/>
                <a:cs typeface="Times New Roman" pitchFamily="18" charset="0"/>
              </a:rPr>
              <a:t>Identify</a:t>
            </a:r>
          </a:p>
          <a:p>
            <a:pPr algn="ctr">
              <a:lnSpc>
                <a:spcPts val="1800"/>
              </a:lnSpc>
            </a:pPr>
            <a:r>
              <a:rPr lang="en-US" sz="1600" spc="-80" dirty="0" smtClean="0">
                <a:solidFill>
                  <a:schemeClr val="bg1"/>
                </a:solidFill>
                <a:latin typeface="Times New Roman" pitchFamily="18" charset="0"/>
                <a:cs typeface="Times New Roman" pitchFamily="18" charset="0"/>
              </a:rPr>
              <a:t> Topic,</a:t>
            </a:r>
          </a:p>
          <a:p>
            <a:pPr algn="ctr">
              <a:lnSpc>
                <a:spcPts val="1800"/>
              </a:lnSpc>
            </a:pPr>
            <a:r>
              <a:rPr lang="en-US" sz="1600" spc="-80" dirty="0" smtClean="0">
                <a:solidFill>
                  <a:schemeClr val="bg1"/>
                </a:solidFill>
                <a:latin typeface="Times New Roman" pitchFamily="18" charset="0"/>
                <a:cs typeface="Times New Roman" pitchFamily="18" charset="0"/>
              </a:rPr>
              <a:t>Date of event,</a:t>
            </a:r>
          </a:p>
          <a:p>
            <a:pPr algn="ctr">
              <a:lnSpc>
                <a:spcPts val="1800"/>
              </a:lnSpc>
            </a:pPr>
            <a:r>
              <a:rPr lang="en-US" sz="1600" spc="-80" dirty="0" smtClean="0">
                <a:solidFill>
                  <a:schemeClr val="bg1"/>
                </a:solidFill>
                <a:latin typeface="Times New Roman" pitchFamily="18" charset="0"/>
                <a:cs typeface="Times New Roman" pitchFamily="18" charset="0"/>
              </a:rPr>
              <a:t>&amp; Expert</a:t>
            </a:r>
            <a:endParaRPr lang="en-US" sz="1600" spc="-80" dirty="0">
              <a:solidFill>
                <a:schemeClr val="bg1"/>
              </a:solidFill>
              <a:latin typeface="Times New Roman" pitchFamily="18" charset="0"/>
              <a:cs typeface="Times New Roman" pitchFamily="18" charset="0"/>
            </a:endParaRPr>
          </a:p>
        </p:txBody>
      </p:sp>
      <p:sp>
        <p:nvSpPr>
          <p:cNvPr id="3" name="Rectangle 2"/>
          <p:cNvSpPr/>
          <p:nvPr/>
        </p:nvSpPr>
        <p:spPr>
          <a:xfrm>
            <a:off x="545433" y="2630906"/>
            <a:ext cx="1287374" cy="2390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00"/>
              </a:lnSpc>
            </a:pPr>
            <a:endParaRPr lang="en-US" spc="-80" dirty="0">
              <a:latin typeface="Times New Roman" pitchFamily="18" charset="0"/>
              <a:cs typeface="Times New Roman" pitchFamily="18" charset="0"/>
            </a:endParaRPr>
          </a:p>
        </p:txBody>
      </p:sp>
      <p:sp>
        <p:nvSpPr>
          <p:cNvPr id="5" name="TextBox 4"/>
          <p:cNvSpPr txBox="1"/>
          <p:nvPr/>
        </p:nvSpPr>
        <p:spPr>
          <a:xfrm>
            <a:off x="503865" y="3479794"/>
            <a:ext cx="1370503" cy="784830"/>
          </a:xfrm>
          <a:prstGeom prst="rect">
            <a:avLst/>
          </a:prstGeom>
          <a:noFill/>
        </p:spPr>
        <p:txBody>
          <a:bodyPr wrap="none" rtlCol="0">
            <a:spAutoFit/>
          </a:bodyPr>
          <a:lstStyle/>
          <a:p>
            <a:pPr algn="ctr">
              <a:lnSpc>
                <a:spcPts val="1800"/>
              </a:lnSpc>
            </a:pPr>
            <a:r>
              <a:rPr lang="en-US" sz="1600" spc="-80" dirty="0" smtClean="0">
                <a:solidFill>
                  <a:schemeClr val="bg1"/>
                </a:solidFill>
                <a:latin typeface="Times New Roman" pitchFamily="18" charset="0"/>
                <a:cs typeface="Times New Roman" pitchFamily="18" charset="0"/>
              </a:rPr>
              <a:t>Identify &amp; Train</a:t>
            </a:r>
          </a:p>
          <a:p>
            <a:pPr algn="ctr">
              <a:lnSpc>
                <a:spcPts val="1800"/>
              </a:lnSpc>
            </a:pPr>
            <a:r>
              <a:rPr lang="en-US" sz="1600" spc="-80" dirty="0" smtClean="0">
                <a:solidFill>
                  <a:schemeClr val="bg1"/>
                </a:solidFill>
                <a:latin typeface="Times New Roman" pitchFamily="18" charset="0"/>
                <a:cs typeface="Times New Roman" pitchFamily="18" charset="0"/>
              </a:rPr>
              <a:t>Coordinator</a:t>
            </a:r>
          </a:p>
          <a:p>
            <a:pPr algn="ctr">
              <a:lnSpc>
                <a:spcPts val="1800"/>
              </a:lnSpc>
            </a:pPr>
            <a:endParaRPr lang="en-US" sz="1600" spc="-80" dirty="0">
              <a:solidFill>
                <a:schemeClr val="bg1"/>
              </a:solidFill>
              <a:latin typeface="Times New Roman" pitchFamily="18" charset="0"/>
              <a:cs typeface="Times New Roman" pitchFamily="18" charset="0"/>
            </a:endParaRPr>
          </a:p>
        </p:txBody>
      </p:sp>
      <p:sp>
        <p:nvSpPr>
          <p:cNvPr id="19" name="Rectangle 18"/>
          <p:cNvSpPr/>
          <p:nvPr/>
        </p:nvSpPr>
        <p:spPr>
          <a:xfrm>
            <a:off x="54543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1 </a:t>
            </a:r>
            <a:endParaRPr lang="en-US" b="1" spc="-80" dirty="0">
              <a:solidFill>
                <a:schemeClr val="tx1"/>
              </a:solidFill>
              <a:latin typeface="Times New Roman" pitchFamily="18" charset="0"/>
              <a:cs typeface="Times New Roman" pitchFamily="18" charset="0"/>
            </a:endParaRPr>
          </a:p>
        </p:txBody>
      </p:sp>
      <p:sp>
        <p:nvSpPr>
          <p:cNvPr id="20" name="Rectangle 19"/>
          <p:cNvSpPr/>
          <p:nvPr/>
        </p:nvSpPr>
        <p:spPr>
          <a:xfrm>
            <a:off x="189377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2 </a:t>
            </a:r>
            <a:endParaRPr lang="en-US" b="1" spc="-80" dirty="0">
              <a:solidFill>
                <a:schemeClr val="tx1"/>
              </a:solidFill>
              <a:latin typeface="Times New Roman" pitchFamily="18" charset="0"/>
              <a:cs typeface="Times New Roman" pitchFamily="18" charset="0"/>
            </a:endParaRPr>
          </a:p>
        </p:txBody>
      </p:sp>
      <p:sp>
        <p:nvSpPr>
          <p:cNvPr id="21" name="Rectangle 20"/>
          <p:cNvSpPr/>
          <p:nvPr/>
        </p:nvSpPr>
        <p:spPr>
          <a:xfrm>
            <a:off x="324211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3</a:t>
            </a:r>
            <a:endParaRPr lang="en-US" b="1" spc="-80" dirty="0">
              <a:solidFill>
                <a:schemeClr val="tx1"/>
              </a:solidFill>
              <a:latin typeface="Times New Roman" pitchFamily="18" charset="0"/>
              <a:cs typeface="Times New Roman" pitchFamily="18" charset="0"/>
            </a:endParaRPr>
          </a:p>
        </p:txBody>
      </p:sp>
      <p:sp>
        <p:nvSpPr>
          <p:cNvPr id="22" name="Rectangle 21"/>
          <p:cNvSpPr/>
          <p:nvPr/>
        </p:nvSpPr>
        <p:spPr>
          <a:xfrm>
            <a:off x="459045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4</a:t>
            </a:r>
            <a:endParaRPr lang="en-US" b="1" spc="-80" dirty="0">
              <a:solidFill>
                <a:schemeClr val="tx1"/>
              </a:solidFill>
              <a:latin typeface="Times New Roman" pitchFamily="18" charset="0"/>
              <a:cs typeface="Times New Roman" pitchFamily="18" charset="0"/>
            </a:endParaRPr>
          </a:p>
        </p:txBody>
      </p:sp>
      <p:sp>
        <p:nvSpPr>
          <p:cNvPr id="23" name="Rectangle 22"/>
          <p:cNvSpPr/>
          <p:nvPr/>
        </p:nvSpPr>
        <p:spPr>
          <a:xfrm>
            <a:off x="593879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5 </a:t>
            </a:r>
            <a:endParaRPr lang="en-US" b="1" spc="-80" dirty="0">
              <a:solidFill>
                <a:schemeClr val="tx1"/>
              </a:solidFill>
              <a:latin typeface="Times New Roman" pitchFamily="18" charset="0"/>
              <a:cs typeface="Times New Roman" pitchFamily="18" charset="0"/>
            </a:endParaRPr>
          </a:p>
        </p:txBody>
      </p:sp>
      <p:sp>
        <p:nvSpPr>
          <p:cNvPr id="24" name="Rectangle 23"/>
          <p:cNvSpPr/>
          <p:nvPr/>
        </p:nvSpPr>
        <p:spPr>
          <a:xfrm>
            <a:off x="7287133" y="2189749"/>
            <a:ext cx="1287374" cy="441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80" dirty="0" smtClean="0">
                <a:solidFill>
                  <a:schemeClr val="tx1"/>
                </a:solidFill>
                <a:latin typeface="Times New Roman" pitchFamily="18" charset="0"/>
                <a:cs typeface="Times New Roman" pitchFamily="18" charset="0"/>
              </a:rPr>
              <a:t>Week 6</a:t>
            </a:r>
            <a:endParaRPr lang="en-US" b="1" spc="-80" dirty="0">
              <a:solidFill>
                <a:schemeClr val="tx1"/>
              </a:solidFill>
              <a:latin typeface="Times New Roman" pitchFamily="18" charset="0"/>
              <a:cs typeface="Times New Roman" pitchFamily="18" charset="0"/>
            </a:endParaRPr>
          </a:p>
        </p:txBody>
      </p:sp>
      <p:sp>
        <p:nvSpPr>
          <p:cNvPr id="8" name="Title 1"/>
          <p:cNvSpPr txBox="1">
            <a:spLocks/>
          </p:cNvSpPr>
          <p:nvPr/>
        </p:nvSpPr>
        <p:spPr bwMode="auto">
          <a:xfrm>
            <a:off x="1740568" y="824861"/>
            <a:ext cx="56628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contourClr>
                <a:schemeClr val="accent1">
                  <a:shade val="75000"/>
                </a:schemeClr>
              </a:contourClr>
            </a:sp3d>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pc="-80" dirty="0" smtClean="0">
                <a:ln w="0"/>
                <a:solidFill>
                  <a:srgbClr val="0070C0"/>
                </a:solidFill>
                <a:latin typeface="Times New Roman" pitchFamily="18" charset="0"/>
                <a:cs typeface="Times New Roman" pitchFamily="18" charset="0"/>
              </a:rPr>
              <a:t>PLANNING TIMELINE</a:t>
            </a:r>
            <a:endParaRPr lang="en-US" sz="2800" b="1" spc="-80" dirty="0">
              <a:ln w="0"/>
              <a:solidFill>
                <a:srgbClr val="0070C0"/>
              </a:solidFill>
              <a:latin typeface="Times New Roman" pitchFamily="18" charset="0"/>
              <a:cs typeface="Times New Roman" pitchFamily="18" charset="0"/>
            </a:endParaRPr>
          </a:p>
        </p:txBody>
      </p:sp>
      <p:cxnSp>
        <p:nvCxnSpPr>
          <p:cNvPr id="7" name="Straight Connector 6"/>
          <p:cNvCxnSpPr/>
          <p:nvPr/>
        </p:nvCxnSpPr>
        <p:spPr>
          <a:xfrm>
            <a:off x="1600200" y="1600200"/>
            <a:ext cx="5943600" cy="0"/>
          </a:xfrm>
          <a:prstGeom prst="line">
            <a:avLst/>
          </a:prstGeom>
          <a:ln cap="rnd">
            <a:prstDash val="sysDot"/>
          </a:ln>
          <a:effectLst/>
        </p:spPr>
        <p:style>
          <a:lnRef idx="3">
            <a:schemeClr val="accent3"/>
          </a:lnRef>
          <a:fillRef idx="0">
            <a:schemeClr val="accent3"/>
          </a:fillRef>
          <a:effectRef idx="2">
            <a:schemeClr val="accent3"/>
          </a:effectRef>
          <a:fontRef idx="minor">
            <a:schemeClr val="tx1"/>
          </a:fontRef>
        </p:style>
      </p:cxnSp>
      <p:sp>
        <p:nvSpPr>
          <p:cNvPr id="4" name="Right Arrow 3"/>
          <p:cNvSpPr/>
          <p:nvPr/>
        </p:nvSpPr>
        <p:spPr>
          <a:xfrm>
            <a:off x="1660358" y="3426995"/>
            <a:ext cx="481263" cy="798095"/>
          </a:xfrm>
          <a:prstGeom prst="rightArrow">
            <a:avLst/>
          </a:prstGeom>
          <a:solidFill>
            <a:srgbClr val="00206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3001481" y="3426995"/>
            <a:ext cx="481263" cy="798095"/>
          </a:xfrm>
          <a:prstGeom prst="rightArrow">
            <a:avLst/>
          </a:prstGeom>
          <a:solidFill>
            <a:srgbClr val="00206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4349821" y="3426995"/>
            <a:ext cx="481263" cy="798095"/>
          </a:xfrm>
          <a:prstGeom prst="rightArrow">
            <a:avLst/>
          </a:prstGeom>
          <a:solidFill>
            <a:srgbClr val="00206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a:off x="5698161" y="3426995"/>
            <a:ext cx="481263" cy="798095"/>
          </a:xfrm>
          <a:prstGeom prst="rightArrow">
            <a:avLst/>
          </a:prstGeom>
          <a:solidFill>
            <a:srgbClr val="00206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p:cNvSpPr/>
          <p:nvPr/>
        </p:nvSpPr>
        <p:spPr>
          <a:xfrm>
            <a:off x="7062537" y="3426995"/>
            <a:ext cx="481263" cy="798095"/>
          </a:xfrm>
          <a:prstGeom prst="rightArrow">
            <a:avLst/>
          </a:prstGeom>
          <a:solidFill>
            <a:srgbClr val="00206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3390313" y="3209427"/>
            <a:ext cx="990976" cy="1015663"/>
          </a:xfrm>
          <a:prstGeom prst="rect">
            <a:avLst/>
          </a:prstGeom>
          <a:noFill/>
        </p:spPr>
        <p:txBody>
          <a:bodyPr wrap="none" rtlCol="0">
            <a:spAutoFit/>
          </a:bodyPr>
          <a:lstStyle/>
          <a:p>
            <a:pPr algn="ctr">
              <a:lnSpc>
                <a:spcPts val="1800"/>
              </a:lnSpc>
            </a:pPr>
            <a:endParaRPr lang="en-US" spc="-80" dirty="0" smtClean="0">
              <a:solidFill>
                <a:schemeClr val="bg1"/>
              </a:solidFill>
              <a:latin typeface="Times New Roman" pitchFamily="18" charset="0"/>
              <a:cs typeface="Times New Roman" pitchFamily="18" charset="0"/>
            </a:endParaRPr>
          </a:p>
          <a:p>
            <a:pPr algn="ctr">
              <a:lnSpc>
                <a:spcPts val="1800"/>
              </a:lnSpc>
            </a:pPr>
            <a:r>
              <a:rPr lang="en-US" sz="1600" spc="-80" dirty="0" smtClean="0">
                <a:solidFill>
                  <a:schemeClr val="bg1"/>
                </a:solidFill>
                <a:latin typeface="Times New Roman" pitchFamily="18" charset="0"/>
                <a:cs typeface="Times New Roman" pitchFamily="18" charset="0"/>
              </a:rPr>
              <a:t>Develop</a:t>
            </a:r>
          </a:p>
          <a:p>
            <a:pPr algn="ctr">
              <a:lnSpc>
                <a:spcPts val="1800"/>
              </a:lnSpc>
            </a:pPr>
            <a:r>
              <a:rPr lang="en-US" sz="1600" spc="-80" dirty="0" smtClean="0">
                <a:solidFill>
                  <a:schemeClr val="bg1"/>
                </a:solidFill>
                <a:latin typeface="Times New Roman" pitchFamily="18" charset="0"/>
                <a:cs typeface="Times New Roman" pitchFamily="18" charset="0"/>
              </a:rPr>
              <a:t>Marketing </a:t>
            </a:r>
          </a:p>
          <a:p>
            <a:pPr algn="ctr">
              <a:lnSpc>
                <a:spcPts val="1800"/>
              </a:lnSpc>
            </a:pPr>
            <a:r>
              <a:rPr lang="en-US" sz="1600" spc="-80" dirty="0" smtClean="0">
                <a:solidFill>
                  <a:schemeClr val="bg1"/>
                </a:solidFill>
                <a:latin typeface="Times New Roman" pitchFamily="18" charset="0"/>
                <a:cs typeface="Times New Roman" pitchFamily="18" charset="0"/>
              </a:rPr>
              <a:t>Plan</a:t>
            </a:r>
            <a:endParaRPr lang="en-US" sz="1600" spc="-80" dirty="0">
              <a:solidFill>
                <a:schemeClr val="bg1"/>
              </a:solidFill>
              <a:latin typeface="Times New Roman" pitchFamily="18" charset="0"/>
              <a:cs typeface="Times New Roman" pitchFamily="18" charset="0"/>
            </a:endParaRPr>
          </a:p>
        </p:txBody>
      </p:sp>
      <p:sp>
        <p:nvSpPr>
          <p:cNvPr id="33" name="TextBox 32"/>
          <p:cNvSpPr txBox="1"/>
          <p:nvPr/>
        </p:nvSpPr>
        <p:spPr>
          <a:xfrm>
            <a:off x="7564457" y="3619234"/>
            <a:ext cx="822341" cy="323165"/>
          </a:xfrm>
          <a:prstGeom prst="rect">
            <a:avLst/>
          </a:prstGeom>
          <a:noFill/>
        </p:spPr>
        <p:txBody>
          <a:bodyPr wrap="none" rtlCol="0">
            <a:spAutoFit/>
          </a:bodyPr>
          <a:lstStyle/>
          <a:p>
            <a:pPr algn="ctr">
              <a:lnSpc>
                <a:spcPts val="1800"/>
              </a:lnSpc>
            </a:pPr>
            <a:r>
              <a:rPr lang="en-US" sz="1600" spc="-80" dirty="0" smtClean="0">
                <a:solidFill>
                  <a:schemeClr val="bg1"/>
                </a:solidFill>
                <a:latin typeface="Times New Roman" pitchFamily="18" charset="0"/>
                <a:cs typeface="Times New Roman" pitchFamily="18" charset="0"/>
              </a:rPr>
              <a:t>Evaluate</a:t>
            </a:r>
            <a:endParaRPr lang="en-US" sz="1600" spc="-80" dirty="0">
              <a:solidFill>
                <a:schemeClr val="bg1"/>
              </a:solidFill>
              <a:latin typeface="Times New Roman" pitchFamily="18" charset="0"/>
              <a:cs typeface="Times New Roman" pitchFamily="18" charset="0"/>
            </a:endParaRPr>
          </a:p>
        </p:txBody>
      </p:sp>
      <p:sp>
        <p:nvSpPr>
          <p:cNvPr id="34" name="TextBox 33"/>
          <p:cNvSpPr txBox="1"/>
          <p:nvPr/>
        </p:nvSpPr>
        <p:spPr>
          <a:xfrm>
            <a:off x="6232486" y="3503818"/>
            <a:ext cx="741230" cy="553998"/>
          </a:xfrm>
          <a:prstGeom prst="rect">
            <a:avLst/>
          </a:prstGeom>
          <a:noFill/>
        </p:spPr>
        <p:txBody>
          <a:bodyPr wrap="none" rtlCol="0">
            <a:spAutoFit/>
          </a:bodyPr>
          <a:lstStyle/>
          <a:p>
            <a:pPr algn="ctr">
              <a:lnSpc>
                <a:spcPts val="1800"/>
              </a:lnSpc>
            </a:pPr>
            <a:r>
              <a:rPr lang="en-US" sz="1600" spc="-80" dirty="0" smtClean="0">
                <a:solidFill>
                  <a:schemeClr val="bg1"/>
                </a:solidFill>
                <a:latin typeface="Times New Roman" pitchFamily="18" charset="0"/>
                <a:cs typeface="Times New Roman" pitchFamily="18" charset="0"/>
              </a:rPr>
              <a:t>Host</a:t>
            </a:r>
          </a:p>
          <a:p>
            <a:pPr algn="ctr">
              <a:lnSpc>
                <a:spcPts val="1800"/>
              </a:lnSpc>
            </a:pPr>
            <a:r>
              <a:rPr lang="en-US" sz="1600" spc="-80" dirty="0" smtClean="0">
                <a:solidFill>
                  <a:schemeClr val="bg1"/>
                </a:solidFill>
                <a:latin typeface="Times New Roman" pitchFamily="18" charset="0"/>
                <a:cs typeface="Times New Roman" pitchFamily="18" charset="0"/>
              </a:rPr>
              <a:t>Session</a:t>
            </a:r>
            <a:endParaRPr lang="en-US" sz="1600" spc="-80" dirty="0">
              <a:solidFill>
                <a:schemeClr val="bg1"/>
              </a:solidFill>
              <a:latin typeface="Times New Roman" pitchFamily="18" charset="0"/>
              <a:cs typeface="Times New Roman" pitchFamily="18" charset="0"/>
            </a:endParaRPr>
          </a:p>
        </p:txBody>
      </p:sp>
      <p:sp>
        <p:nvSpPr>
          <p:cNvPr id="35" name="TextBox 34"/>
          <p:cNvSpPr txBox="1"/>
          <p:nvPr/>
        </p:nvSpPr>
        <p:spPr>
          <a:xfrm>
            <a:off x="4810469" y="3501423"/>
            <a:ext cx="847348" cy="553998"/>
          </a:xfrm>
          <a:prstGeom prst="rect">
            <a:avLst/>
          </a:prstGeom>
          <a:noFill/>
        </p:spPr>
        <p:txBody>
          <a:bodyPr wrap="none" rtlCol="0">
            <a:spAutoFit/>
          </a:bodyPr>
          <a:lstStyle/>
          <a:p>
            <a:pPr algn="ctr">
              <a:lnSpc>
                <a:spcPts val="1800"/>
              </a:lnSpc>
            </a:pPr>
            <a:r>
              <a:rPr lang="en-US" sz="1600" spc="-80" dirty="0" smtClean="0">
                <a:solidFill>
                  <a:schemeClr val="bg1"/>
                </a:solidFill>
                <a:latin typeface="Times New Roman" pitchFamily="18" charset="0"/>
                <a:cs typeface="Times New Roman" pitchFamily="18" charset="0"/>
              </a:rPr>
              <a:t>Discuss</a:t>
            </a:r>
          </a:p>
          <a:p>
            <a:pPr algn="ctr">
              <a:lnSpc>
                <a:spcPts val="1800"/>
              </a:lnSpc>
            </a:pPr>
            <a:r>
              <a:rPr lang="en-US" sz="1600" spc="-80" dirty="0" smtClean="0">
                <a:solidFill>
                  <a:schemeClr val="bg1"/>
                </a:solidFill>
                <a:latin typeface="Times New Roman" pitchFamily="18" charset="0"/>
                <a:cs typeface="Times New Roman" pitchFamily="18" charset="0"/>
              </a:rPr>
              <a:t>Logistics</a:t>
            </a:r>
            <a:endParaRPr lang="en-US" sz="1600" spc="-8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466972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76&quot;/&gt;&lt;/object&gt;&lt;object type=&quot;3&quot; unique_id=&quot;10006&quot;&gt;&lt;property id=&quot;20148&quot; value=&quot;5&quot;/&gt;&lt;property id=&quot;20300&quot; value=&quot;Slide 2&quot;/&gt;&lt;property id=&quot;20307&quot; value=&quot;273&quot;/&gt;&lt;/object&gt;&lt;object type=&quot;3&quot; unique_id=&quot;10007&quot;&gt;&lt;property id=&quot;20148&quot; value=&quot;5&quot;/&gt;&lt;property id=&quot;20300&quot; value=&quot;Slide 4&quot;/&gt;&lt;property id=&quot;20307&quot; value=&quot;274&quot;/&gt;&lt;/object&gt;&lt;object type=&quot;3&quot; unique_id=&quot;10008&quot;&gt;&lt;property id=&quot;20148&quot; value=&quot;5&quot;/&gt;&lt;property id=&quot;20300&quot; value=&quot;Slide 7&quot;/&gt;&lt;property id=&quot;20307&quot; value=&quot;277&quot;/&gt;&lt;/object&gt;&lt;object type=&quot;3&quot; unique_id=&quot;10009&quot;&gt;&lt;property id=&quot;20148&quot; value=&quot;5&quot;/&gt;&lt;property id=&quot;20300&quot; value=&quot;Slide 5&quot;/&gt;&lt;property id=&quot;20307&quot; value=&quot;278&quot;/&gt;&lt;/object&gt;&lt;object type=&quot;3&quot; unique_id=&quot;10010&quot;&gt;&lt;property id=&quot;20148&quot; value=&quot;5&quot;/&gt;&lt;property id=&quot;20300&quot; value=&quot;Slide 9&quot;/&gt;&lt;property id=&quot;20307&quot; value=&quot;279&quot;/&gt;&lt;/object&gt;&lt;object type=&quot;3&quot; unique_id=&quot;10046&quot;&gt;&lt;property id=&quot;20148&quot; value=&quot;5&quot;/&gt;&lt;property id=&quot;20300&quot; value=&quot;Slide 11&quot;/&gt;&lt;property id=&quot;20307&quot; value=&quot;281&quot;/&gt;&lt;/object&gt;&lt;object type=&quot;3&quot; unique_id=&quot;10248&quot;&gt;&lt;property id=&quot;20148&quot; value=&quot;5&quot;/&gt;&lt;property id=&quot;20300&quot; value=&quot;Slide 6&quot;/&gt;&lt;property id=&quot;20307&quot; value=&quot;283&quot;/&gt;&lt;/object&gt;&lt;object type=&quot;3&quot; unique_id=&quot;10345&quot;&gt;&lt;property id=&quot;20148&quot; value=&quot;5&quot;/&gt;&lt;property id=&quot;20300&quot; value=&quot;Slide 8&quot;/&gt;&lt;property id=&quot;20307&quot; value=&quot;284&quot;/&gt;&lt;/object&gt;&lt;object type=&quot;3&quot; unique_id=&quot;10346&quot;&gt;&lt;property id=&quot;20148&quot; value=&quot;5&quot;/&gt;&lt;property id=&quot;20300&quot; value=&quot;Slide 10&quot;/&gt;&lt;property id=&quot;20307&quot; value=&quot;285&quot;/&gt;&lt;/object&gt;&lt;object type=&quot;3&quot; unique_id=&quot;10849&quot;&gt;&lt;property id=&quot;20148&quot; value=&quot;5&quot;/&gt;&lt;property id=&quot;20300&quot; value=&quot;Slide 3&quot;/&gt;&lt;property id=&quot;20307&quot; value=&quot;288&quot;/&gt;&lt;/object&gt;&lt;/object&gt;&lt;/object&gt;&lt;/database&gt;"/>
  <p:tag name="SECTOMILLISECCONVERTED"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985</TotalTime>
  <Words>1186</Words>
  <Application>Microsoft Office PowerPoint</Application>
  <PresentationFormat>On-screen Show (4:3)</PresentationFormat>
  <Paragraphs>121</Paragraphs>
  <Slides>11</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1_Office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Program for SNP</dc:title>
  <dc:creator>jfcarney</dc:creator>
  <cp:lastModifiedBy>Johannah M Carney</cp:lastModifiedBy>
  <cp:revision>111</cp:revision>
  <dcterms:created xsi:type="dcterms:W3CDTF">2014-03-15T19:45:55Z</dcterms:created>
  <dcterms:modified xsi:type="dcterms:W3CDTF">2014-05-01T13:08:43Z</dcterms:modified>
</cp:coreProperties>
</file>