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6" r:id="rId2"/>
  </p:sldMasterIdLst>
  <p:notesMasterIdLst>
    <p:notesMasterId r:id="rId64"/>
  </p:notesMasterIdLst>
  <p:handoutMasterIdLst>
    <p:handoutMasterId r:id="rId65"/>
  </p:handoutMasterIdLst>
  <p:sldIdLst>
    <p:sldId id="563" r:id="rId3"/>
    <p:sldId id="338" r:id="rId4"/>
    <p:sldId id="545" r:id="rId5"/>
    <p:sldId id="526" r:id="rId6"/>
    <p:sldId id="525" r:id="rId7"/>
    <p:sldId id="527" r:id="rId8"/>
    <p:sldId id="528" r:id="rId9"/>
    <p:sldId id="544" r:id="rId10"/>
    <p:sldId id="501" r:id="rId11"/>
    <p:sldId id="316" r:id="rId12"/>
    <p:sldId id="324" r:id="rId13"/>
    <p:sldId id="532" r:id="rId14"/>
    <p:sldId id="533" r:id="rId15"/>
    <p:sldId id="453" r:id="rId16"/>
    <p:sldId id="565" r:id="rId17"/>
    <p:sldId id="566" r:id="rId18"/>
    <p:sldId id="570" r:id="rId19"/>
    <p:sldId id="572" r:id="rId20"/>
    <p:sldId id="573" r:id="rId21"/>
    <p:sldId id="332" r:id="rId22"/>
    <p:sldId id="574" r:id="rId23"/>
    <p:sldId id="318" r:id="rId24"/>
    <p:sldId id="575" r:id="rId25"/>
    <p:sldId id="576" r:id="rId26"/>
    <p:sldId id="571" r:id="rId27"/>
    <p:sldId id="567" r:id="rId28"/>
    <p:sldId id="568" r:id="rId29"/>
    <p:sldId id="569" r:id="rId30"/>
    <p:sldId id="577" r:id="rId31"/>
    <p:sldId id="578" r:id="rId32"/>
    <p:sldId id="579" r:id="rId33"/>
    <p:sldId id="542" r:id="rId34"/>
    <p:sldId id="539" r:id="rId35"/>
    <p:sldId id="543" r:id="rId36"/>
    <p:sldId id="325" r:id="rId37"/>
    <p:sldId id="512" r:id="rId38"/>
    <p:sldId id="514" r:id="rId39"/>
    <p:sldId id="515" r:id="rId40"/>
    <p:sldId id="505" r:id="rId41"/>
    <p:sldId id="516" r:id="rId42"/>
    <p:sldId id="276" r:id="rId43"/>
    <p:sldId id="277" r:id="rId44"/>
    <p:sldId id="498" r:id="rId45"/>
    <p:sldId id="517" r:id="rId46"/>
    <p:sldId id="519" r:id="rId47"/>
    <p:sldId id="535" r:id="rId48"/>
    <p:sldId id="307" r:id="rId49"/>
    <p:sldId id="287" r:id="rId50"/>
    <p:sldId id="292" r:id="rId51"/>
    <p:sldId id="295" r:id="rId52"/>
    <p:sldId id="487" r:id="rId53"/>
    <p:sldId id="492" r:id="rId54"/>
    <p:sldId id="489" r:id="rId55"/>
    <p:sldId id="491" r:id="rId56"/>
    <p:sldId id="562" r:id="rId57"/>
    <p:sldId id="550" r:id="rId58"/>
    <p:sldId id="551" r:id="rId59"/>
    <p:sldId id="560" r:id="rId60"/>
    <p:sldId id="547" r:id="rId61"/>
    <p:sldId id="561" r:id="rId62"/>
    <p:sldId id="564" r:id="rId63"/>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0019"/>
    <a:srgbClr val="FFCC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77" autoAdjust="0"/>
    <p:restoredTop sz="93979" autoAdjust="0"/>
  </p:normalViewPr>
  <p:slideViewPr>
    <p:cSldViewPr snapToGrid="0" snapToObjects="1">
      <p:cViewPr varScale="1">
        <p:scale>
          <a:sx n="82" d="100"/>
          <a:sy n="82" d="100"/>
        </p:scale>
        <p:origin x="181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23B4FA2-22AC-4BBF-BE97-CF3BEEC0D6ED}" type="datetimeFigureOut">
              <a:rPr lang="en-US" smtClean="0"/>
              <a:pPr/>
              <a:t>3/14/2022</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B03B939-C81F-428F-BD02-1E1FC054054E}" type="slidenum">
              <a:rPr lang="en-US" smtClean="0"/>
              <a:pPr/>
              <a:t>‹#›</a:t>
            </a:fld>
            <a:endParaRPr lang="en-US" dirty="0"/>
          </a:p>
        </p:txBody>
      </p:sp>
    </p:spTree>
    <p:extLst>
      <p:ext uri="{BB962C8B-B14F-4D97-AF65-F5344CB8AC3E}">
        <p14:creationId xmlns:p14="http://schemas.microsoft.com/office/powerpoint/2010/main" val="1226764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A3EAC80-D7B6-4156-9F27-B62E1564CCE0}" type="datetimeFigureOut">
              <a:rPr lang="en-US" smtClean="0"/>
              <a:pPr/>
              <a:t>3/14/2022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B1520EA-9284-4E74-96B7-45FEDBD4B4EF}" type="slidenum">
              <a:rPr lang="en-US" smtClean="0"/>
              <a:pPr/>
              <a:t>‹#›</a:t>
            </a:fld>
            <a:endParaRPr lang="en-US" dirty="0"/>
          </a:p>
        </p:txBody>
      </p:sp>
    </p:spTree>
    <p:extLst>
      <p:ext uri="{BB962C8B-B14F-4D97-AF65-F5344CB8AC3E}">
        <p14:creationId xmlns:p14="http://schemas.microsoft.com/office/powerpoint/2010/main" val="3135515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cdc.gov/vaccines/default.htm"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nnlm.gov/classes/stand-up-for-health" TargetMode="External"/><Relationship Id="rId2" Type="http://schemas.openxmlformats.org/officeDocument/2006/relationships/slide" Target="../slides/slide46.xml"/><Relationship Id="rId1" Type="http://schemas.openxmlformats.org/officeDocument/2006/relationships/notesMaster" Target="../notesMasters/notesMaster1.xml"/><Relationship Id="rId4" Type="http://schemas.openxmlformats.org/officeDocument/2006/relationships/hyperlink" Target="http://www.lib.uiowa.edu/research/how-to-evaluate-info/" TargetMode="Externa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www.nlm.nih.gov/" TargetMode="External"/><Relationship Id="rId2" Type="http://schemas.openxmlformats.org/officeDocument/2006/relationships/slide" Target="../slides/slide51.xml"/><Relationship Id="rId1" Type="http://schemas.openxmlformats.org/officeDocument/2006/relationships/notesMaster" Target="../notesMasters/notesMaster1.xml"/><Relationship Id="rId4" Type="http://schemas.openxmlformats.org/officeDocument/2006/relationships/hyperlink" Target="http://www.nih.gov/" TargetMode="Externa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8" Type="http://schemas.openxmlformats.org/officeDocument/2006/relationships/hyperlink" Target="https://labtestsonline.org/in-the-news" TargetMode="External"/><Relationship Id="rId3" Type="http://schemas.openxmlformats.org/officeDocument/2006/relationships/hyperlink" Target="https://labtestsonline.org/editorial-review-board" TargetMode="External"/><Relationship Id="rId7" Type="http://schemas.openxmlformats.org/officeDocument/2006/relationships/hyperlink" Target="https://labtestsonline.org/articles-index" TargetMode="External"/><Relationship Id="rId2" Type="http://schemas.openxmlformats.org/officeDocument/2006/relationships/slide" Target="../slides/slide53.xml"/><Relationship Id="rId1" Type="http://schemas.openxmlformats.org/officeDocument/2006/relationships/notesMaster" Target="../notesMasters/notesMaster1.xml"/><Relationship Id="rId6" Type="http://schemas.openxmlformats.org/officeDocument/2006/relationships/hyperlink" Target="https://labtestsonline.org/screenings-index" TargetMode="External"/><Relationship Id="rId5" Type="http://schemas.openxmlformats.org/officeDocument/2006/relationships/hyperlink" Target="https://labtestsonline.org/conditions-index" TargetMode="External"/><Relationship Id="rId4" Type="http://schemas.openxmlformats.org/officeDocument/2006/relationships/hyperlink" Target="https://labtestsonline.org/tests-index" TargetMode="External"/><Relationship Id="rId9" Type="http://schemas.openxmlformats.org/officeDocument/2006/relationships/hyperlink" Target="https://www.aacc.org/" TargetMode="Externa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3" Type="http://schemas.openxmlformats.org/officeDocument/2006/relationships/hyperlink" Target="https://kidshealth.org/en/parents/reviewers.html" TargetMode="External"/><Relationship Id="rId7" Type="http://schemas.openxmlformats.org/officeDocument/2006/relationships/hyperlink" Target="http://kidshealth.org/classroom/" TargetMode="External"/><Relationship Id="rId2" Type="http://schemas.openxmlformats.org/officeDocument/2006/relationships/slide" Target="../slides/slide58.xml"/><Relationship Id="rId1" Type="http://schemas.openxmlformats.org/officeDocument/2006/relationships/notesMaster" Target="../notesMasters/notesMaster1.xml"/><Relationship Id="rId6" Type="http://schemas.openxmlformats.org/officeDocument/2006/relationships/hyperlink" Target="https://kidshealth.org/en/teens/" TargetMode="External"/><Relationship Id="rId5" Type="http://schemas.openxmlformats.org/officeDocument/2006/relationships/hyperlink" Target="https://kidshealth.org/en/kids/" TargetMode="External"/><Relationship Id="rId4" Type="http://schemas.openxmlformats.org/officeDocument/2006/relationships/hyperlink" Target="https://kidshealth.org/en/parents/" TargetMode="Externa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3" Type="http://schemas.openxmlformats.org/officeDocument/2006/relationships/hyperlink" Target="https://nnlm.gov/classes/healthwellness" TargetMode="External"/><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Good morning and welcome to “Health Reference The Basics in Less than 60 minutes.”  I hope you all have your favorite morning beverage in hand.  A couple of things first – I am coming to you from the wilds of rural Wisconsin, and occasionally Zoom will tell me that my internet is unstable.  If I get dropped, I will reconnect as soon as possible and Sarah [Hawkins 763-2218-4475] will be keeping track of where I left off and let me know.</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1</a:t>
            </a:fld>
            <a:endParaRPr lang="en-US" dirty="0"/>
          </a:p>
        </p:txBody>
      </p:sp>
    </p:spTree>
    <p:extLst>
      <p:ext uri="{BB962C8B-B14F-4D97-AF65-F5344CB8AC3E}">
        <p14:creationId xmlns:p14="http://schemas.microsoft.com/office/powerpoint/2010/main" val="1983293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When someone has a health information need, the library/librarian becomes part of the “Triangle Connection”.</a:t>
            </a:r>
          </a:p>
          <a:p>
            <a:r>
              <a:rPr lang="en-US" sz="1200" kern="1200" dirty="0" smtClean="0">
                <a:solidFill>
                  <a:schemeClr val="tx1"/>
                </a:solidFill>
                <a:effectLst/>
                <a:latin typeface="+mn-lt"/>
                <a:ea typeface="+mn-ea"/>
                <a:cs typeface="+mn-cs"/>
              </a:rPr>
              <a:t>There is the patron asking questions, who may be a patient, caregiver, family member or friend, teachers to use in the classroom, students, health professionals looking for patients or for themselves - </a:t>
            </a:r>
          </a:p>
          <a:p>
            <a:r>
              <a:rPr lang="en-US" sz="1200" kern="1200" dirty="0" smtClean="0">
                <a:solidFill>
                  <a:schemeClr val="tx1"/>
                </a:solidFill>
                <a:effectLst/>
                <a:latin typeface="+mn-lt"/>
                <a:ea typeface="+mn-ea"/>
                <a:cs typeface="+mn-cs"/>
              </a:rPr>
              <a:t>The library professionals finding information- their role is to provide information but not interpret- respect confidentiality and privacy, listen carefully to patron; ask if researched before; identify purpose and specific information needed (who, what, when, where, why, how); avoid interpreting information (no diagnose or recommendation; practice compassionate neutrality; </a:t>
            </a:r>
          </a:p>
          <a:p>
            <a:r>
              <a:rPr lang="en-US" sz="1200" kern="1200" dirty="0" smtClean="0">
                <a:solidFill>
                  <a:schemeClr val="tx1"/>
                </a:solidFill>
                <a:effectLst/>
                <a:latin typeface="+mn-lt"/>
                <a:ea typeface="+mn-ea"/>
                <a:cs typeface="+mn-cs"/>
              </a:rPr>
              <a:t>And the health professions who are medical experts- including primary physician/nurse practitioner, supportive professionals such as nurses, x-ray technologist, etc. that the patron may take the information back to.</a:t>
            </a:r>
          </a:p>
          <a:p>
            <a:pPr>
              <a:defRPr/>
            </a:pPr>
            <a:endParaRPr lang="en-US" dirty="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D1E9061-7770-4B46-B178-78AC06A21240}" type="slidenum">
              <a:rPr lang="en-US"/>
              <a:pPr fontAlgn="base">
                <a:spcBef>
                  <a:spcPct val="0"/>
                </a:spcBef>
                <a:spcAft>
                  <a:spcPct val="0"/>
                </a:spcAft>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defRPr>
            </a:lvl1pPr>
            <a:lvl2pPr marL="757066" indent="-291179">
              <a:defRPr>
                <a:solidFill>
                  <a:schemeClr val="tx1"/>
                </a:solidFill>
                <a:latin typeface="Verdana" pitchFamily="34" charset="0"/>
              </a:defRPr>
            </a:lvl2pPr>
            <a:lvl3pPr marL="1164717" indent="-232943">
              <a:defRPr>
                <a:solidFill>
                  <a:schemeClr val="tx1"/>
                </a:solidFill>
                <a:latin typeface="Verdana" pitchFamily="34" charset="0"/>
              </a:defRPr>
            </a:lvl3pPr>
            <a:lvl4pPr marL="1630604" indent="-232943">
              <a:defRPr>
                <a:solidFill>
                  <a:schemeClr val="tx1"/>
                </a:solidFill>
                <a:latin typeface="Verdana" pitchFamily="34" charset="0"/>
              </a:defRPr>
            </a:lvl4pPr>
            <a:lvl5pPr marL="2096491" indent="-232943">
              <a:defRPr>
                <a:solidFill>
                  <a:schemeClr val="tx1"/>
                </a:solidFill>
                <a:latin typeface="Verdana" pitchFamily="34" charset="0"/>
              </a:defRPr>
            </a:lvl5pPr>
            <a:lvl6pPr marL="2562377" indent="-232943" eaLnBrk="0" fontAlgn="base" hangingPunct="0">
              <a:spcBef>
                <a:spcPct val="0"/>
              </a:spcBef>
              <a:spcAft>
                <a:spcPct val="0"/>
              </a:spcAft>
              <a:defRPr>
                <a:solidFill>
                  <a:schemeClr val="tx1"/>
                </a:solidFill>
                <a:latin typeface="Verdana" pitchFamily="34" charset="0"/>
              </a:defRPr>
            </a:lvl6pPr>
            <a:lvl7pPr marL="3028264" indent="-232943" eaLnBrk="0" fontAlgn="base" hangingPunct="0">
              <a:spcBef>
                <a:spcPct val="0"/>
              </a:spcBef>
              <a:spcAft>
                <a:spcPct val="0"/>
              </a:spcAft>
              <a:defRPr>
                <a:solidFill>
                  <a:schemeClr val="tx1"/>
                </a:solidFill>
                <a:latin typeface="Verdana" pitchFamily="34" charset="0"/>
              </a:defRPr>
            </a:lvl7pPr>
            <a:lvl8pPr marL="3494151" indent="-232943" eaLnBrk="0" fontAlgn="base" hangingPunct="0">
              <a:spcBef>
                <a:spcPct val="0"/>
              </a:spcBef>
              <a:spcAft>
                <a:spcPct val="0"/>
              </a:spcAft>
              <a:defRPr>
                <a:solidFill>
                  <a:schemeClr val="tx1"/>
                </a:solidFill>
                <a:latin typeface="Verdana" pitchFamily="34" charset="0"/>
              </a:defRPr>
            </a:lvl8pPr>
            <a:lvl9pPr marL="3960038" indent="-232943" eaLnBrk="0" fontAlgn="base" hangingPunct="0">
              <a:spcBef>
                <a:spcPct val="0"/>
              </a:spcBef>
              <a:spcAft>
                <a:spcPct val="0"/>
              </a:spcAft>
              <a:defRPr>
                <a:solidFill>
                  <a:schemeClr val="tx1"/>
                </a:solidFill>
                <a:latin typeface="Verdana" pitchFamily="34" charset="0"/>
              </a:defRPr>
            </a:lvl9pPr>
          </a:lstStyle>
          <a:p>
            <a:fld id="{3A80D926-A8C5-43DE-B3BD-5B910B9FCB0D}" type="slidenum">
              <a:rPr lang="en-US" altLang="en-US" smtClean="0">
                <a:latin typeface="Arial" charset="0"/>
              </a:rPr>
              <a:pPr/>
              <a:t>11</a:t>
            </a:fld>
            <a:endParaRPr lang="en-US" altLang="en-US" dirty="0" smtClean="0">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200" baseline="0" dirty="0" smtClean="0"/>
          </a:p>
          <a:p>
            <a:r>
              <a:rPr lang="en-US" sz="1200" kern="1200" dirty="0" smtClean="0">
                <a:solidFill>
                  <a:schemeClr val="tx1"/>
                </a:solidFill>
                <a:effectLst/>
                <a:latin typeface="+mn-lt"/>
                <a:ea typeface="+mn-ea"/>
                <a:cs typeface="+mn-cs"/>
              </a:rPr>
              <a:t>As with any reference interview there can be challenges to the health reference interview. So, what are some challenges when handling a health reference interview that may or may not occur with non-health-related reference interviews? </a:t>
            </a:r>
          </a:p>
          <a:p>
            <a:r>
              <a:rPr lang="en-US" sz="1200" kern="1200" dirty="0" smtClean="0">
                <a:solidFill>
                  <a:schemeClr val="tx1"/>
                </a:solidFill>
                <a:effectLst/>
                <a:latin typeface="+mn-lt"/>
                <a:ea typeface="+mn-ea"/>
                <a:cs typeface="+mn-cs"/>
              </a:rPr>
              <a:t>One issue may be a lack of familiarity with medical terminology for both the library staff member and the person asking the question. Your patron may not have the vocabulary or language skills to ask a question, and you may not have the vocabulary to clarify the question, perform a reference interview, search a resource, or evaluate search results.</a:t>
            </a:r>
          </a:p>
          <a:p>
            <a:r>
              <a:rPr lang="en-US" sz="1200" kern="1200" dirty="0" smtClean="0">
                <a:solidFill>
                  <a:schemeClr val="tx1"/>
                </a:solidFill>
                <a:effectLst/>
                <a:latin typeface="+mn-lt"/>
                <a:ea typeface="+mn-ea"/>
                <a:cs typeface="+mn-cs"/>
              </a:rPr>
              <a:t>Knowing what open ended questions to use and recognizing when you’ve asked enough questions. Remember, health issues can sometimes be sensitive topics and you don’t want an individual to feel they are being interrogated but you want to be able to ask enough questions to get them the answers they need. Finding that balance can be tricky, so be sure to pay attention to the cues they give you based on their body language. </a:t>
            </a:r>
          </a:p>
          <a:p>
            <a:r>
              <a:rPr lang="en-US" sz="1200" kern="1200" dirty="0" smtClean="0">
                <a:solidFill>
                  <a:schemeClr val="tx1"/>
                </a:solidFill>
                <a:effectLst/>
                <a:latin typeface="+mn-lt"/>
                <a:ea typeface="+mn-ea"/>
                <a:cs typeface="+mn-cs"/>
              </a:rPr>
              <a:t>Consider saying, "It will help me to find the information you need if you can tell me more about what you want to know." You can save a great deal of time by determining what the person already knows about the subject. What sources has he or she already consulted? Were these sources too detailed, not detailed enough, too technical, or too general?</a:t>
            </a:r>
          </a:p>
          <a:p>
            <a:r>
              <a:rPr lang="en-US" sz="1200" kern="1200" dirty="0" smtClean="0">
                <a:solidFill>
                  <a:schemeClr val="tx1"/>
                </a:solidFill>
                <a:effectLst/>
                <a:latin typeface="+mn-lt"/>
                <a:ea typeface="+mn-ea"/>
                <a:cs typeface="+mn-cs"/>
              </a:rPr>
              <a:t>Certain types of questions can catch library staff off-guard. Watch for questions that ask about the "best" this or that. "What is the best treatment for...? Who is the best surgeon? Will this medication cure...? Should I...?"</a:t>
            </a:r>
          </a:p>
          <a:p>
            <a:r>
              <a:rPr lang="en-US" sz="1200" kern="1200" dirty="0" smtClean="0">
                <a:solidFill>
                  <a:schemeClr val="tx1"/>
                </a:solidFill>
                <a:effectLst/>
                <a:latin typeface="+mn-lt"/>
                <a:ea typeface="+mn-ea"/>
                <a:cs typeface="+mn-cs"/>
              </a:rPr>
              <a:t>If a library user approaches the information desk with these kinds of questions, it's best to redirect the conversation to help the user give you information about what they need to know. You can rephrase the information: "It sounds like you want to find out about different therapies for X, is that right?" Tell the user what you can do, such as providing information about the therapies to help them understand all the options.</a:t>
            </a:r>
          </a:p>
          <a:p>
            <a:r>
              <a:rPr lang="en-US" sz="1200" kern="1200" dirty="0" smtClean="0">
                <a:solidFill>
                  <a:schemeClr val="tx1"/>
                </a:solidFill>
                <a:effectLst/>
                <a:latin typeface="+mn-lt"/>
                <a:ea typeface="+mn-ea"/>
                <a:cs typeface="+mn-cs"/>
              </a:rPr>
              <a:t>In some cases, the user will become more insistent, but library staff must always avoid giving any medical advice or recommendations. Conversation is to be encouraged as a way to make your patron feel comfortable in a reference interview. </a:t>
            </a:r>
          </a:p>
          <a:p>
            <a:r>
              <a:rPr lang="en-US" sz="1200" kern="1200" dirty="0" smtClean="0">
                <a:solidFill>
                  <a:schemeClr val="tx1"/>
                </a:solidFill>
                <a:effectLst/>
                <a:latin typeface="+mn-lt"/>
                <a:ea typeface="+mn-ea"/>
                <a:cs typeface="+mn-cs"/>
              </a:rPr>
              <a:t>And, finally, a print collection is difficult and expensive to keep current</a:t>
            </a:r>
          </a:p>
          <a:p>
            <a:pPr eaLnBrk="1" hangingPunct="1"/>
            <a:endParaRPr lang="en-US" altLang="en-US" dirty="0" smtClean="0"/>
          </a:p>
          <a:p>
            <a:pPr eaLnBrk="1" hangingPunct="1"/>
            <a:endParaRPr lang="en-US" alt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Shape 817"/>
          <p:cNvSpPr>
            <a:spLocks noGrp="1" noRot="1" noChangeAspect="1"/>
          </p:cNvSpPr>
          <p:nvPr>
            <p:ph type="sldImg" idx="2"/>
          </p:nvPr>
        </p:nvSpPr>
        <p:spPr>
          <a:xfrm>
            <a:off x="-7096125" y="2420938"/>
            <a:ext cx="16135350" cy="12101512"/>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8" name="Shape 818"/>
          <p:cNvSpPr txBox="1">
            <a:spLocks noGrp="1"/>
          </p:cNvSpPr>
          <p:nvPr>
            <p:ph type="body" idx="1"/>
          </p:nvPr>
        </p:nvSpPr>
        <p:spPr>
          <a:xfrm>
            <a:off x="194310" y="15329647"/>
            <a:ext cx="1554480" cy="14522824"/>
          </a:xfrm>
          <a:prstGeom prst="rect">
            <a:avLst/>
          </a:prstGeom>
          <a:noFill/>
          <a:ln>
            <a:noFill/>
          </a:ln>
        </p:spPr>
        <p:txBody>
          <a:bodyPr spcFirstLastPara="1" wrap="square" lIns="91425" tIns="91425" rIns="91425" bIns="91425" anchor="t" anchorCtr="0">
            <a:noAutofit/>
          </a:bodyPr>
          <a:lstStyle/>
          <a:p>
            <a:r>
              <a:rPr lang="en-US" sz="1200" kern="1200" dirty="0" smtClean="0">
                <a:solidFill>
                  <a:schemeClr val="tx1"/>
                </a:solidFill>
                <a:effectLst/>
                <a:latin typeface="+mn-lt"/>
                <a:ea typeface="+mn-ea"/>
                <a:cs typeface="+mn-cs"/>
              </a:rPr>
              <a:t>Health questions usually take more time than other types of questions, so an issue can be the user who is in a rush and is not willing or able to spend the time it takes for a thorough answer. The librarian or staff person should always try to provide a complete answer—with sources—to the question, but sometimes the user isn't able to wait. Always offer to provide information via an email, to hold at the desk for pickup, or to call them back, whichever the patron prefers.</a:t>
            </a:r>
          </a:p>
          <a:p>
            <a:r>
              <a:rPr lang="en-US" sz="1200" kern="1200" dirty="0" smtClean="0">
                <a:solidFill>
                  <a:schemeClr val="tx1"/>
                </a:solidFill>
                <a:effectLst/>
                <a:latin typeface="+mn-lt"/>
                <a:ea typeface="+mn-ea"/>
                <a:cs typeface="+mn-cs"/>
              </a:rPr>
              <a:t>In addition to being difficult, the questions themselves may also be sort of uncomfortable.  Most of us are not comfortable discussing bodily functions.</a:t>
            </a:r>
          </a:p>
          <a:p>
            <a:r>
              <a:rPr lang="en-US" sz="1200" kern="1200" dirty="0" smtClean="0">
                <a:solidFill>
                  <a:schemeClr val="tx1"/>
                </a:solidFill>
                <a:effectLst/>
                <a:latin typeface="+mn-lt"/>
                <a:ea typeface="+mn-ea"/>
                <a:cs typeface="+mn-cs"/>
              </a:rPr>
              <a:t>Your patron may have recently received a confusing or possibly life-altering diagnosis, either for themselves or a loved one.</a:t>
            </a:r>
          </a:p>
          <a:p>
            <a:r>
              <a:rPr lang="en-US" sz="1200" kern="1200" dirty="0" smtClean="0">
                <a:solidFill>
                  <a:schemeClr val="tx1"/>
                </a:solidFill>
                <a:effectLst/>
                <a:latin typeface="+mn-lt"/>
                <a:ea typeface="+mn-ea"/>
                <a:cs typeface="+mn-cs"/>
              </a:rPr>
              <a:t>As human beings, librarians often have personal knowledge of medical conditions, treatments, or a variety of other health-related topics. It may be tempting to share stories or personal experiences with library users. It can be easy to find ourselves drawn in to offering an opinion, especially when the patron asking the question also knows something about us personally.</a:t>
            </a:r>
          </a:p>
          <a:p>
            <a:r>
              <a:rPr lang="en-US" sz="1200" kern="1200" dirty="0" smtClean="0">
                <a:solidFill>
                  <a:schemeClr val="tx1"/>
                </a:solidFill>
                <a:effectLst/>
                <a:latin typeface="+mn-lt"/>
                <a:ea typeface="+mn-ea"/>
                <a:cs typeface="+mn-cs"/>
              </a:rPr>
              <a:t>Because every health situation is unique to the individual, it is never appropriate to relate stories of an effective treatment, medication, or any other story. What works for one person may be harmful or inappropriate for another. It is advised that we resist the temptation and focus on providing reliable health information. </a:t>
            </a:r>
          </a:p>
          <a:p>
            <a:r>
              <a:rPr lang="en-US" sz="1200" kern="1200" dirty="0" smtClean="0">
                <a:solidFill>
                  <a:schemeClr val="tx1"/>
                </a:solidFill>
                <a:effectLst/>
                <a:latin typeface="+mn-lt"/>
                <a:ea typeface="+mn-ea"/>
                <a:cs typeface="+mn-cs"/>
              </a:rPr>
              <a:t>Remember to refer the user to a qualified medical professional for questions you cannot or should not answer.</a:t>
            </a:r>
          </a:p>
          <a:p>
            <a:r>
              <a:rPr lang="en-US" sz="1200" kern="1200" dirty="0" smtClean="0">
                <a:solidFill>
                  <a:schemeClr val="tx1"/>
                </a:solidFill>
                <a:effectLst/>
                <a:latin typeface="+mn-lt"/>
                <a:ea typeface="+mn-ea"/>
                <a:cs typeface="+mn-cs"/>
              </a:rPr>
              <a:t>Privacy is a concern both in the reference interview and in many online resources.</a:t>
            </a:r>
          </a:p>
          <a:p>
            <a:pPr marL="285750" indent="-285750">
              <a:lnSpc>
                <a:spcPct val="114999"/>
              </a:lnSpc>
            </a:pPr>
            <a:endParaRPr sz="1200" b="0" i="0" u="none" strike="noStrike" cap="none" dirty="0">
              <a:latin typeface="Calibri"/>
              <a:ea typeface="Calibri"/>
              <a:cs typeface="Calibri"/>
            </a:endParaRPr>
          </a:p>
        </p:txBody>
      </p:sp>
    </p:spTree>
    <p:extLst>
      <p:ext uri="{BB962C8B-B14F-4D97-AF65-F5344CB8AC3E}">
        <p14:creationId xmlns:p14="http://schemas.microsoft.com/office/powerpoint/2010/main" val="12524227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8"/>
        <p:cNvGrpSpPr/>
        <p:nvPr/>
      </p:nvGrpSpPr>
      <p:grpSpPr>
        <a:xfrm>
          <a:off x="0" y="0"/>
          <a:ext cx="0" cy="0"/>
          <a:chOff x="0" y="0"/>
          <a:chExt cx="0" cy="0"/>
        </a:xfrm>
      </p:grpSpPr>
      <p:sp>
        <p:nvSpPr>
          <p:cNvPr id="829" name="Shape 829"/>
          <p:cNvSpPr>
            <a:spLocks noGrp="1" noRot="1" noChangeAspect="1"/>
          </p:cNvSpPr>
          <p:nvPr>
            <p:ph type="sldImg" idx="2"/>
          </p:nvPr>
        </p:nvSpPr>
        <p:spPr>
          <a:xfrm>
            <a:off x="-7096125" y="2420938"/>
            <a:ext cx="16135350" cy="12101512"/>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30" name="Shape 830"/>
          <p:cNvSpPr txBox="1">
            <a:spLocks noGrp="1"/>
          </p:cNvSpPr>
          <p:nvPr>
            <p:ph type="body" idx="1"/>
          </p:nvPr>
        </p:nvSpPr>
        <p:spPr>
          <a:xfrm>
            <a:off x="194310" y="15329647"/>
            <a:ext cx="1554480" cy="14522824"/>
          </a:xfrm>
          <a:prstGeom prst="rect">
            <a:avLst/>
          </a:prstGeom>
          <a:noFill/>
          <a:ln>
            <a:noFill/>
          </a:ln>
        </p:spPr>
        <p:txBody>
          <a:bodyPr spcFirstLastPara="1" wrap="square" lIns="91425" tIns="91425" rIns="91425" bIns="91425" anchor="t" anchorCtr="0">
            <a:noAutofit/>
          </a:bodyPr>
          <a:lstStyle/>
          <a:p>
            <a:r>
              <a:rPr lang="en" sz="1200" b="0" i="0" u="none" strike="noStrike" cap="none" dirty="0" smtClean="0">
                <a:latin typeface="Arial"/>
                <a:ea typeface="Arial"/>
                <a:cs typeface="Arial"/>
                <a:sym typeface="Arial"/>
              </a:rPr>
              <a:t>.</a:t>
            </a:r>
            <a:r>
              <a:rPr lang="en-US" sz="1200" kern="1200" dirty="0" smtClean="0">
                <a:solidFill>
                  <a:schemeClr val="tx1"/>
                </a:solidFill>
                <a:effectLst/>
                <a:latin typeface="+mn-lt"/>
                <a:ea typeface="+mn-ea"/>
                <a:cs typeface="+mn-cs"/>
              </a:rPr>
              <a:t> Another set of challenges are related to the position of libraries and librarians in our communities.</a:t>
            </a:r>
          </a:p>
          <a:p>
            <a:r>
              <a:rPr lang="en-US" sz="1200" kern="1200" dirty="0" smtClean="0">
                <a:solidFill>
                  <a:schemeClr val="tx1"/>
                </a:solidFill>
                <a:effectLst/>
                <a:latin typeface="+mn-lt"/>
                <a:ea typeface="+mn-ea"/>
                <a:cs typeface="+mn-cs"/>
              </a:rPr>
              <a:t>Because library staff tend to be trusted and well-informed figures, users often feel comfortable asking for advice, second opinions, or interpretations of lab reports. There may be situations in which users become frustrated or even angry when the staff person won't provide the advice requested. In these cases, we must tell the user that we haven't received medical training, and we don't have the knowledge or skill to give medical advice. We are skilled at finding the best information about the topic, and with that the user can discuss the information with their health professional. It is also the case that many users won't discuss the information with a health professional for any number of reasons, so it is crucial to provide appropriate, understandable information that will enable the user to take action or make decisions.</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2465549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components of a health reference interview are not that much different from regular reference interviews – with a couple of twists. </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15</a:t>
            </a:fld>
            <a:endParaRPr lang="en-US" dirty="0"/>
          </a:p>
        </p:txBody>
      </p:sp>
    </p:spTree>
    <p:extLst>
      <p:ext uri="{BB962C8B-B14F-4D97-AF65-F5344CB8AC3E}">
        <p14:creationId xmlns:p14="http://schemas.microsoft.com/office/powerpoint/2010/main" val="2990215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Patrons and their family members may be emotional, nervous, upset, or in shock</a:t>
            </a:r>
          </a:p>
          <a:p>
            <a:r>
              <a:rPr lang="en-US" sz="1200" kern="1200" dirty="0" smtClean="0">
                <a:solidFill>
                  <a:schemeClr val="tx1"/>
                </a:solidFill>
                <a:effectLst/>
                <a:latin typeface="+mn-lt"/>
                <a:ea typeface="+mn-ea"/>
                <a:cs typeface="+mn-cs"/>
              </a:rPr>
              <a:t>Keep in mind patrons may be dealing with a sensitive health issue. What one person may feel comfortable talking about others may feel uncomfortable or fear they are being judged because of their condition.</a:t>
            </a:r>
          </a:p>
          <a:p>
            <a:r>
              <a:rPr lang="en-US" sz="1200" kern="1200" dirty="0" smtClean="0">
                <a:solidFill>
                  <a:schemeClr val="tx1"/>
                </a:solidFill>
                <a:effectLst/>
                <a:latin typeface="+mn-lt"/>
                <a:ea typeface="+mn-ea"/>
                <a:cs typeface="+mn-cs"/>
              </a:rPr>
              <a:t>Make patrons feel more at ease: smile, greet them. Being approachable is the first step in a health reference interview. Body language is not a universal language. Try your best to be aware of different cultures and customs among your patron community.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B1520EA-9284-4E74-96B7-45FEDBD4B4EF}" type="slidenum">
              <a:rPr lang="en-US" smtClean="0"/>
              <a:pPr/>
              <a:t>16</a:t>
            </a:fld>
            <a:endParaRPr lang="en-US" dirty="0"/>
          </a:p>
        </p:txBody>
      </p:sp>
    </p:spTree>
    <p:extLst>
      <p:ext uri="{BB962C8B-B14F-4D97-AF65-F5344CB8AC3E}">
        <p14:creationId xmlns:p14="http://schemas.microsoft.com/office/powerpoint/2010/main" val="31385730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Use active listening skills. Without agreeing/disagreeing with the patron, use phrases to show you are listening: “I see”, “I’m sorry to hear that”, “Tell me a little more about…”</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17</a:t>
            </a:fld>
            <a:endParaRPr lang="en-US" dirty="0"/>
          </a:p>
        </p:txBody>
      </p:sp>
    </p:spTree>
    <p:extLst>
      <p:ext uri="{BB962C8B-B14F-4D97-AF65-F5344CB8AC3E}">
        <p14:creationId xmlns:p14="http://schemas.microsoft.com/office/powerpoint/2010/main" val="17492022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Get as much information as possible. Ask-open-ended, neutral questions: ask what patrons already know about the condition, ask the patron what they would like to learn, ask which format they prefer whether it is print or audio-visual).</a:t>
            </a:r>
          </a:p>
          <a:p>
            <a:r>
              <a:rPr lang="en-US" sz="1200" kern="1200" dirty="0" smtClean="0">
                <a:solidFill>
                  <a:schemeClr val="tx1"/>
                </a:solidFill>
                <a:effectLst/>
                <a:latin typeface="+mn-lt"/>
                <a:ea typeface="+mn-ea"/>
                <a:cs typeface="+mn-cs"/>
              </a:rPr>
              <a:t>Look for visual cues. Offer easier to read materials. Offer to read print material to patrons.</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18</a:t>
            </a:fld>
            <a:endParaRPr lang="en-US" dirty="0"/>
          </a:p>
        </p:txBody>
      </p:sp>
    </p:spTree>
    <p:extLst>
      <p:ext uri="{BB962C8B-B14F-4D97-AF65-F5344CB8AC3E}">
        <p14:creationId xmlns:p14="http://schemas.microsoft.com/office/powerpoint/2010/main" val="33291010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person may be asking a question about a medical topic because he/she or a child may have a homework assignment about the condition. Determine the age (adult vs. child) and the gender of the person with the medical condition. Sample Scenario: The person asking the question might be an adult but the person with the condition may be a child. Medical conditions sometimes affect adults and children differently or treatment options may differ, and gender can play a part in treatment or diagnosis. Determine the age (adult vs. child) of the person to whom the information will be given. For example: information about cancer to help a child understand any family member’s cancer.</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19</a:t>
            </a:fld>
            <a:endParaRPr lang="en-US" dirty="0"/>
          </a:p>
        </p:txBody>
      </p:sp>
    </p:spTree>
    <p:extLst>
      <p:ext uri="{BB962C8B-B14F-4D97-AF65-F5344CB8AC3E}">
        <p14:creationId xmlns:p14="http://schemas.microsoft.com/office/powerpoint/2010/main" val="2674183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less than 60 minutes I will attempt to cover the following about providing health reference …</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Problems with medical terminology -- What are these people looking for??? [click]</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Verify the name of the condition and the proper spelling (use a medical dictionary if needed). Don’t try to guess the name of the condition/procedure/medication, etc. If unsure, ask that patrons check with his/her medical provider for the correct name of the condition. </a:t>
            </a:r>
          </a:p>
          <a:p>
            <a:r>
              <a:rPr lang="en-US" sz="1200" kern="1200" dirty="0" smtClean="0">
                <a:solidFill>
                  <a:schemeClr val="tx1"/>
                </a:solidFill>
                <a:effectLst/>
                <a:latin typeface="+mn-lt"/>
                <a:ea typeface="+mn-ea"/>
                <a:cs typeface="+mn-cs"/>
              </a:rPr>
              <a:t>Patron may have heard it incorrectly, written it down incorrectly, or the doctor’s writing may be difficult to read</a:t>
            </a:r>
          </a:p>
          <a:p>
            <a:r>
              <a:rPr lang="en-US" sz="1200" kern="1200" dirty="0" smtClean="0">
                <a:solidFill>
                  <a:schemeClr val="tx1"/>
                </a:solidFill>
                <a:effectLst/>
                <a:latin typeface="+mn-lt"/>
                <a:ea typeface="+mn-ea"/>
                <a:cs typeface="+mn-cs"/>
              </a:rPr>
              <a:t>Suggest the person get the correct terminology and spelling from his doctor or nurse – only a cell phone call away</a:t>
            </a:r>
          </a:p>
          <a:p>
            <a:r>
              <a:rPr lang="en-US" sz="1200" kern="1200" dirty="0" smtClean="0">
                <a:solidFill>
                  <a:schemeClr val="tx1"/>
                </a:solidFill>
                <a:effectLst/>
                <a:latin typeface="+mn-lt"/>
                <a:ea typeface="+mn-ea"/>
                <a:cs typeface="+mn-cs"/>
              </a:rPr>
              <a:t>Repeat the question back to patrons to make sure you understand what they are asking.</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21</a:t>
            </a:fld>
            <a:endParaRPr lang="en-US" dirty="0"/>
          </a:p>
        </p:txBody>
      </p:sp>
    </p:spTree>
    <p:extLst>
      <p:ext uri="{BB962C8B-B14F-4D97-AF65-F5344CB8AC3E}">
        <p14:creationId xmlns:p14="http://schemas.microsoft.com/office/powerpoint/2010/main" val="41213359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The reason why – medical jargon is a problem for both patrons and librarians.  </a:t>
            </a:r>
          </a:p>
          <a:p>
            <a:r>
              <a:rPr lang="en-US" sz="1200" kern="1200" dirty="0" smtClean="0">
                <a:solidFill>
                  <a:schemeClr val="tx1"/>
                </a:solidFill>
                <a:effectLst/>
                <a:latin typeface="+mn-lt"/>
                <a:ea typeface="+mn-ea"/>
                <a:cs typeface="+mn-cs"/>
              </a:rPr>
              <a:t>Healthcare personnel use many acronyms; many medical terms are spelled very similarly, but mean different things and there are also medical terms that sound the same or nearly the same, but are spelled differently and mean different things.</a:t>
            </a:r>
          </a:p>
          <a:p>
            <a:r>
              <a:rPr lang="en-US" sz="1200" kern="1200" dirty="0" smtClean="0">
                <a:solidFill>
                  <a:schemeClr val="tx1"/>
                </a:solidFill>
                <a:effectLst/>
                <a:latin typeface="+mn-lt"/>
                <a:ea typeface="+mn-ea"/>
                <a:cs typeface="+mn-cs"/>
              </a:rPr>
              <a:t>For example:</a:t>
            </a:r>
          </a:p>
          <a:p>
            <a:r>
              <a:rPr lang="en-US" sz="1200" kern="1200" dirty="0" smtClean="0">
                <a:solidFill>
                  <a:schemeClr val="tx1"/>
                </a:solidFill>
                <a:effectLst/>
                <a:latin typeface="+mn-lt"/>
                <a:ea typeface="+mn-ea"/>
                <a:cs typeface="+mn-cs"/>
              </a:rPr>
              <a:t>Hypothermia = abnormally low body temperature (caused when body loses eat faster than it produces it_</a:t>
            </a:r>
          </a:p>
          <a:p>
            <a:r>
              <a:rPr lang="en-US" sz="1200" kern="1200" dirty="0" smtClean="0">
                <a:solidFill>
                  <a:schemeClr val="tx1"/>
                </a:solidFill>
                <a:effectLst/>
                <a:latin typeface="+mn-lt"/>
                <a:ea typeface="+mn-ea"/>
                <a:cs typeface="+mn-cs"/>
              </a:rPr>
              <a:t>Hyperthermia = high body temperature (may be caused by heat stroke; central nervous system diseases; thyroid storm; and infections)</a:t>
            </a:r>
          </a:p>
          <a:p>
            <a:pPr>
              <a:spcBef>
                <a:spcPct val="0"/>
              </a:spcBef>
            </a:pPr>
            <a:endParaRPr 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93E81E-6F0F-4365-942E-26AF67CA0B2E}" type="slidenum">
              <a:rPr lang="en-US"/>
              <a:pPr fontAlgn="base">
                <a:spcBef>
                  <a:spcPct val="0"/>
                </a:spcBef>
                <a:spcAft>
                  <a:spcPct val="0"/>
                </a:spcAft>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It sometimes is tempting to do so, but do not censor health information. Often patrons will want to know the prognosis, the likely course of a disease or ailment, of the medical condition. Even if you know the prognosis is grim, you must provide the patron with complete information.</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23</a:t>
            </a:fld>
            <a:endParaRPr lang="en-US" dirty="0"/>
          </a:p>
        </p:txBody>
      </p:sp>
    </p:spTree>
    <p:extLst>
      <p:ext uri="{BB962C8B-B14F-4D97-AF65-F5344CB8AC3E}">
        <p14:creationId xmlns:p14="http://schemas.microsoft.com/office/powerpoint/2010/main" val="20338538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 am now going to go over some additional cautions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B1520EA-9284-4E74-96B7-45FEDBD4B4EF}" type="slidenum">
              <a:rPr lang="en-US" smtClean="0"/>
              <a:pPr/>
              <a:t>24</a:t>
            </a:fld>
            <a:endParaRPr lang="en-US" dirty="0"/>
          </a:p>
        </p:txBody>
      </p:sp>
    </p:spTree>
    <p:extLst>
      <p:ext uri="{BB962C8B-B14F-4D97-AF65-F5344CB8AC3E}">
        <p14:creationId xmlns:p14="http://schemas.microsoft.com/office/powerpoint/2010/main" val="3207758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Remember, patrons may not understand the role of the librarian as an information professional and not health professional. This bears repeating -- Some patrons may expect the librarian to provide them with a diagnosis- they may come in with a list of symptoms expecting the librarian to diagnose them. Explain politely what you are able to do for them and suggest they consult a health care professional regarding a diagnosis. Let them know that once they have a diagnosis you will be happy to help them find additional information about it. Sometimes patrons may want your opinion regarding what they should do. Never provide your opinion. Always suggest they talk with a health care professional.</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25</a:t>
            </a:fld>
            <a:endParaRPr lang="en-US" dirty="0"/>
          </a:p>
        </p:txBody>
      </p:sp>
    </p:spTree>
    <p:extLst>
      <p:ext uri="{BB962C8B-B14F-4D97-AF65-F5344CB8AC3E}">
        <p14:creationId xmlns:p14="http://schemas.microsoft.com/office/powerpoint/2010/main" val="3107380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Do not interpret medical information or provide medical advice, though you will find many patrons will push you to do so. Resist the temptation to share personal health experiences.  Instead offer to find additional information or use a medical dictionary to define unfamiliar terms.. Be empathetic but do not give the patrons false hope.</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26</a:t>
            </a:fld>
            <a:endParaRPr lang="en-US" dirty="0"/>
          </a:p>
        </p:txBody>
      </p:sp>
    </p:spTree>
    <p:extLst>
      <p:ext uri="{BB962C8B-B14F-4D97-AF65-F5344CB8AC3E}">
        <p14:creationId xmlns:p14="http://schemas.microsoft.com/office/powerpoint/2010/main" val="28558337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Note: Some cancers like blood cancers, lymphoma, and brain cancers have different staging systems. </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27</a:t>
            </a:fld>
            <a:endParaRPr lang="en-US" dirty="0"/>
          </a:p>
        </p:txBody>
      </p:sp>
    </p:spTree>
    <p:extLst>
      <p:ext uri="{BB962C8B-B14F-4D97-AF65-F5344CB8AC3E}">
        <p14:creationId xmlns:p14="http://schemas.microsoft.com/office/powerpoint/2010/main" val="32210508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Verify medical terminology in a medical dictionary or encyclopedia. </a:t>
            </a:r>
            <a:r>
              <a:rPr lang="en-US" sz="1200" kern="1200" dirty="0" smtClean="0">
                <a:solidFill>
                  <a:schemeClr val="tx1"/>
                </a:solidFill>
                <a:effectLst/>
                <a:latin typeface="+mn-lt"/>
                <a:ea typeface="+mn-ea"/>
                <a:cs typeface="+mn-cs"/>
              </a:rPr>
              <a:t>A patron might not know the correct medical terminology to describe their health condition. Always verify unfamiliar terms in a dictionary or encyclopedia (both available in MedlinePlus). Be vigilant with medication names - some drugs have similar names but very different uses. </a:t>
            </a:r>
          </a:p>
          <a:p>
            <a:r>
              <a:rPr lang="en-US" sz="1200" kern="1200" dirty="0" smtClean="0">
                <a:solidFill>
                  <a:schemeClr val="tx1"/>
                </a:solidFill>
                <a:effectLst/>
                <a:latin typeface="+mn-lt"/>
                <a:ea typeface="+mn-ea"/>
                <a:cs typeface="+mn-cs"/>
              </a:rPr>
              <a:t>Give complete information about the drug when reading to the patron. Be cautious when reading drug information over the phone – send printed information as a follow-up if you can. </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28</a:t>
            </a:fld>
            <a:endParaRPr lang="en-US" dirty="0"/>
          </a:p>
        </p:txBody>
      </p:sp>
    </p:spTree>
    <p:extLst>
      <p:ext uri="{BB962C8B-B14F-4D97-AF65-F5344CB8AC3E}">
        <p14:creationId xmlns:p14="http://schemas.microsoft.com/office/powerpoint/2010/main" val="19757667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Over the phone: Realize it may be difficult to hear (on both ends). Be thorough – read complete information </a:t>
            </a:r>
          </a:p>
          <a:p>
            <a:pPr lvl="0"/>
            <a:r>
              <a:rPr lang="en-US" sz="1200" kern="1200" dirty="0" smtClean="0">
                <a:solidFill>
                  <a:schemeClr val="tx1"/>
                </a:solidFill>
                <a:effectLst/>
                <a:latin typeface="+mn-lt"/>
                <a:ea typeface="+mn-ea"/>
                <a:cs typeface="+mn-cs"/>
              </a:rPr>
              <a:t>Chat: You may lose/drop a patron before the question is answered</a:t>
            </a:r>
          </a:p>
          <a:p>
            <a:pPr lvl="0"/>
            <a:r>
              <a:rPr lang="en-US" sz="1200" kern="1200" dirty="0" smtClean="0">
                <a:solidFill>
                  <a:schemeClr val="tx1"/>
                </a:solidFill>
                <a:effectLst/>
                <a:latin typeface="+mn-lt"/>
                <a:ea typeface="+mn-ea"/>
                <a:cs typeface="+mn-cs"/>
              </a:rPr>
              <a:t>Follow-up by mailing or emailing printed information. </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29</a:t>
            </a:fld>
            <a:endParaRPr lang="en-US" dirty="0"/>
          </a:p>
        </p:txBody>
      </p:sp>
    </p:spTree>
    <p:extLst>
      <p:ext uri="{BB962C8B-B14F-4D97-AF65-F5344CB8AC3E}">
        <p14:creationId xmlns:p14="http://schemas.microsoft.com/office/powerpoint/2010/main" val="4172051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our purposes, consumer health information includes materials that are written for the layperson and which are non-technical in nature. </a:t>
            </a:r>
          </a:p>
          <a:p>
            <a:r>
              <a:rPr lang="en-US" sz="1200" kern="1200" dirty="0" smtClean="0">
                <a:solidFill>
                  <a:schemeClr val="tx1"/>
                </a:solidFill>
                <a:effectLst/>
                <a:latin typeface="+mn-lt"/>
                <a:ea typeface="+mn-ea"/>
                <a:cs typeface="+mn-cs"/>
              </a:rPr>
              <a:t>This is an important topic for libraries because we provide health information to users that help people make important and informed decisions concerning their personal health care.  </a:t>
            </a:r>
          </a:p>
          <a:p>
            <a:r>
              <a:rPr lang="en-US" sz="1200" kern="1200" dirty="0" smtClean="0">
                <a:solidFill>
                  <a:schemeClr val="tx1"/>
                </a:solidFill>
                <a:effectLst/>
                <a:latin typeface="+mn-lt"/>
                <a:ea typeface="+mn-ea"/>
                <a:cs typeface="+mn-cs"/>
              </a:rPr>
              <a:t>As we all know, the internet revolutionized the way individual’s access and consume information. This was just as true with health information as it was with other types of information. The internet had a democratizing impact on information – making health information that was traditionally available only to health professionals (or if it was available, warehoused in specialized medical libraries or otherwise difficult to access), readily available to the general public. Health professionals no longer had a monopoly on health information. This change in access not only increased the ability of health consumers to research and learn about health topics on their own, it also impacted how patients and doctors interacted and ultimately changed the role of the patient in their healthcare experience. Patients now increasingly feel like co-creators of their healthcare decisions rather than simply recipients.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3</a:t>
            </a:fld>
            <a:endParaRPr lang="en-US" dirty="0"/>
          </a:p>
        </p:txBody>
      </p:sp>
    </p:spTree>
    <p:extLst>
      <p:ext uri="{BB962C8B-B14F-4D97-AF65-F5344CB8AC3E}">
        <p14:creationId xmlns:p14="http://schemas.microsoft.com/office/powerpoint/2010/main" val="2968525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Patron speaks a language other than languages you speak fluently: </a:t>
            </a:r>
            <a:r>
              <a:rPr lang="en-US" sz="1200" kern="1200" dirty="0" smtClean="0">
                <a:solidFill>
                  <a:schemeClr val="tx1"/>
                </a:solidFill>
                <a:effectLst/>
                <a:latin typeface="+mn-lt"/>
                <a:ea typeface="+mn-ea"/>
                <a:cs typeface="+mn-cs"/>
              </a:rPr>
              <a:t>Patience is key as you want to make sure that both you and the patron understand each other.  Articulating and speaking slowly helps a lot. Check frequently if they understand what you say. Repeat their questions, and don’t talk when the patrons are behind you. If the patron still can’t comprehend what you say after you have been trying so hard talking so slowly and clearly, don’t get frustrated! Try writing and using gestures. Sometimes the patron’s reading and writing level are better than listening and speaking level.  Be familiar with resources that provide reliable health information in other languages such as MedlinePlus. </a:t>
            </a:r>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30</a:t>
            </a:fld>
            <a:endParaRPr lang="en-US" dirty="0"/>
          </a:p>
        </p:txBody>
      </p:sp>
    </p:spTree>
    <p:extLst>
      <p:ext uri="{BB962C8B-B14F-4D97-AF65-F5344CB8AC3E}">
        <p14:creationId xmlns:p14="http://schemas.microsoft.com/office/powerpoint/2010/main" val="18430260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Provide referrals.</a:t>
            </a:r>
            <a:r>
              <a:rPr lang="en-US" sz="1200" kern="1200" dirty="0" smtClean="0">
                <a:solidFill>
                  <a:schemeClr val="tx1"/>
                </a:solidFill>
                <a:effectLst/>
                <a:latin typeface="+mn-lt"/>
                <a:ea typeface="+mn-ea"/>
                <a:cs typeface="+mn-cs"/>
              </a:rPr>
              <a:t> Because library staff cannot provide medical advice, it is always good practice to refer the patron back to his or her health care professional to discuss the information they just received. It is also appropriate to provide access to directories or listings of health professionals and other organizations as needed. Use MedlinePlus to access Directories and Organizations to find a local, state, or national organization dedicated to a specific health condition or concern. A referral as described is not the same as a recommendation. Do not provide recommendations to any healthcare service providers or organizations.</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31</a:t>
            </a:fld>
            <a:endParaRPr lang="en-US" dirty="0"/>
          </a:p>
        </p:txBody>
      </p:sp>
    </p:spTree>
    <p:extLst>
      <p:ext uri="{BB962C8B-B14F-4D97-AF65-F5344CB8AC3E}">
        <p14:creationId xmlns:p14="http://schemas.microsoft.com/office/powerpoint/2010/main" val="30207110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32</a:t>
            </a:fld>
            <a:endParaRPr lang="en-US" dirty="0"/>
          </a:p>
        </p:txBody>
      </p:sp>
    </p:spTree>
    <p:extLst>
      <p:ext uri="{BB962C8B-B14F-4D97-AF65-F5344CB8AC3E}">
        <p14:creationId xmlns:p14="http://schemas.microsoft.com/office/powerpoint/2010/main" val="26896710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Responding to a chat immediately is your first step. Introduce yourself, offer to help, and give your full focus, just as you would with a patron at the desk.</a:t>
            </a:r>
          </a:p>
          <a:p>
            <a:r>
              <a:rPr lang="en-US" sz="1200" kern="1200" dirty="0" smtClean="0">
                <a:solidFill>
                  <a:schemeClr val="tx1"/>
                </a:solidFill>
                <a:effectLst/>
                <a:latin typeface="+mn-lt"/>
                <a:ea typeface="+mn-ea"/>
                <a:cs typeface="+mn-cs"/>
              </a:rPr>
              <a:t>It is up to you to break the ice. A warm and sincere “Thanks for contacting your library! How can I help you today?” sets the tone for the entire chat. It reduces patron anxiety and frustration so you can work together to find answers. </a:t>
            </a:r>
          </a:p>
          <a:p>
            <a:r>
              <a:rPr lang="en-US" sz="1200" kern="1200" dirty="0" smtClean="0">
                <a:solidFill>
                  <a:schemeClr val="tx1"/>
                </a:solidFill>
                <a:effectLst/>
                <a:latin typeface="+mn-lt"/>
                <a:ea typeface="+mn-ea"/>
                <a:cs typeface="+mn-cs"/>
              </a:rPr>
              <a:t>Patrons often come to us anxious or frustrated and sometimes the words “I’m sorry” help diffuse patron frustration. Some useful phrases include </a:t>
            </a:r>
          </a:p>
          <a:p>
            <a:r>
              <a:rPr lang="en-US" sz="1200" kern="1200" dirty="0" smtClean="0">
                <a:solidFill>
                  <a:schemeClr val="tx1"/>
                </a:solidFill>
                <a:effectLst/>
                <a:latin typeface="+mn-lt"/>
                <a:ea typeface="+mn-ea"/>
                <a:cs typeface="+mn-cs"/>
              </a:rPr>
              <a:t> “Looking for health information can be frustrating sometimes. I’m happy to help see what I can find from this end”;</a:t>
            </a:r>
          </a:p>
          <a:p>
            <a:r>
              <a:rPr lang="en-US" sz="1200" kern="1200" dirty="0" smtClean="0">
                <a:solidFill>
                  <a:schemeClr val="tx1"/>
                </a:solidFill>
                <a:effectLst/>
                <a:latin typeface="+mn-lt"/>
                <a:ea typeface="+mn-ea"/>
                <a:cs typeface="+mn-cs"/>
              </a:rPr>
              <a:t>“I’m sorry, I’m not sure I fully understand your question. I want to be sure I get it so I can help you find the best answer. It sounds like you’re looking for [XYZ]. Do I have that right?” </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33</a:t>
            </a:fld>
            <a:endParaRPr lang="en-US" dirty="0"/>
          </a:p>
        </p:txBody>
      </p:sp>
    </p:spTree>
    <p:extLst>
      <p:ext uri="{BB962C8B-B14F-4D97-AF65-F5344CB8AC3E}">
        <p14:creationId xmlns:p14="http://schemas.microsoft.com/office/powerpoint/2010/main" val="42502942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defRPr>
            </a:lvl1pPr>
            <a:lvl2pPr marL="757066" indent="-291179">
              <a:defRPr>
                <a:solidFill>
                  <a:schemeClr val="tx1"/>
                </a:solidFill>
                <a:latin typeface="Verdana" pitchFamily="34" charset="0"/>
              </a:defRPr>
            </a:lvl2pPr>
            <a:lvl3pPr marL="1164717" indent="-232943">
              <a:defRPr>
                <a:solidFill>
                  <a:schemeClr val="tx1"/>
                </a:solidFill>
                <a:latin typeface="Verdana" pitchFamily="34" charset="0"/>
              </a:defRPr>
            </a:lvl3pPr>
            <a:lvl4pPr marL="1630604" indent="-232943">
              <a:defRPr>
                <a:solidFill>
                  <a:schemeClr val="tx1"/>
                </a:solidFill>
                <a:latin typeface="Verdana" pitchFamily="34" charset="0"/>
              </a:defRPr>
            </a:lvl4pPr>
            <a:lvl5pPr marL="2096491" indent="-232943">
              <a:defRPr>
                <a:solidFill>
                  <a:schemeClr val="tx1"/>
                </a:solidFill>
                <a:latin typeface="Verdana" pitchFamily="34" charset="0"/>
              </a:defRPr>
            </a:lvl5pPr>
            <a:lvl6pPr marL="2562377" indent="-232943" eaLnBrk="0" fontAlgn="base" hangingPunct="0">
              <a:spcBef>
                <a:spcPct val="0"/>
              </a:spcBef>
              <a:spcAft>
                <a:spcPct val="0"/>
              </a:spcAft>
              <a:defRPr>
                <a:solidFill>
                  <a:schemeClr val="tx1"/>
                </a:solidFill>
                <a:latin typeface="Verdana" pitchFamily="34" charset="0"/>
              </a:defRPr>
            </a:lvl6pPr>
            <a:lvl7pPr marL="3028264" indent="-232943" eaLnBrk="0" fontAlgn="base" hangingPunct="0">
              <a:spcBef>
                <a:spcPct val="0"/>
              </a:spcBef>
              <a:spcAft>
                <a:spcPct val="0"/>
              </a:spcAft>
              <a:defRPr>
                <a:solidFill>
                  <a:schemeClr val="tx1"/>
                </a:solidFill>
                <a:latin typeface="Verdana" pitchFamily="34" charset="0"/>
              </a:defRPr>
            </a:lvl7pPr>
            <a:lvl8pPr marL="3494151" indent="-232943" eaLnBrk="0" fontAlgn="base" hangingPunct="0">
              <a:spcBef>
                <a:spcPct val="0"/>
              </a:spcBef>
              <a:spcAft>
                <a:spcPct val="0"/>
              </a:spcAft>
              <a:defRPr>
                <a:solidFill>
                  <a:schemeClr val="tx1"/>
                </a:solidFill>
                <a:latin typeface="Verdana" pitchFamily="34" charset="0"/>
              </a:defRPr>
            </a:lvl8pPr>
            <a:lvl9pPr marL="3960038" indent="-232943" eaLnBrk="0" fontAlgn="base" hangingPunct="0">
              <a:spcBef>
                <a:spcPct val="0"/>
              </a:spcBef>
              <a:spcAft>
                <a:spcPct val="0"/>
              </a:spcAft>
              <a:defRPr>
                <a:solidFill>
                  <a:schemeClr val="tx1"/>
                </a:solidFill>
                <a:latin typeface="Verdana" pitchFamily="34" charset="0"/>
              </a:defRPr>
            </a:lvl9pPr>
          </a:lstStyle>
          <a:p>
            <a:fld id="{A03E8EC3-80C1-4CE3-AB42-8EC88CBCAAA7}" type="slidenum">
              <a:rPr lang="en-US" altLang="en-US" smtClean="0">
                <a:latin typeface="Arial" charset="0"/>
              </a:rPr>
              <a:pPr/>
              <a:t>35</a:t>
            </a:fld>
            <a:endParaRPr lang="en-US" altLang="en-US" dirty="0" smtClean="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kern="1200" dirty="0" smtClean="0">
                <a:solidFill>
                  <a:schemeClr val="tx1"/>
                </a:solidFill>
                <a:effectLst/>
                <a:latin typeface="+mn-lt"/>
                <a:ea typeface="+mn-ea"/>
                <a:cs typeface="+mn-cs"/>
              </a:rPr>
              <a:t>Let’s finish the discussion of what is different about health information reference, and what the challenges are, by summarizing what we’ve learned so far. </a:t>
            </a:r>
          </a:p>
          <a:p>
            <a:r>
              <a:rPr lang="en-US" sz="1200" kern="1200" dirty="0" smtClean="0">
                <a:solidFill>
                  <a:schemeClr val="tx1"/>
                </a:solidFill>
                <a:effectLst/>
                <a:latin typeface="+mn-lt"/>
                <a:ea typeface="+mn-ea"/>
                <a:cs typeface="+mn-cs"/>
              </a:rPr>
              <a:t>A good reference interview is key to successfully answering health questions. Do this the way you do any reference interview: </a:t>
            </a:r>
          </a:p>
          <a:p>
            <a:pPr lvl="0"/>
            <a:r>
              <a:rPr lang="en-US" sz="1200" kern="1200" dirty="0" smtClean="0">
                <a:solidFill>
                  <a:schemeClr val="tx1"/>
                </a:solidFill>
                <a:effectLst/>
                <a:latin typeface="+mn-lt"/>
                <a:ea typeface="+mn-ea"/>
                <a:cs typeface="+mn-cs"/>
              </a:rPr>
              <a:t>Be an empathetic active listener</a:t>
            </a:r>
          </a:p>
          <a:p>
            <a:pPr lvl="0"/>
            <a:r>
              <a:rPr lang="en-US" sz="1200" kern="1200" dirty="0" smtClean="0">
                <a:solidFill>
                  <a:schemeClr val="tx1"/>
                </a:solidFill>
                <a:effectLst/>
                <a:latin typeface="+mn-lt"/>
                <a:ea typeface="+mn-ea"/>
                <a:cs typeface="+mn-cs"/>
              </a:rPr>
              <a:t>Use open ended questions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But health reference is different from other reference transactions, so let’s consider those as well:</a:t>
            </a:r>
          </a:p>
          <a:p>
            <a:r>
              <a:rPr lang="en-US" sz="1200" kern="1200" dirty="0" smtClean="0">
                <a:solidFill>
                  <a:schemeClr val="tx1"/>
                </a:solidFill>
                <a:effectLst/>
                <a:latin typeface="+mn-lt"/>
                <a:ea typeface="+mn-ea"/>
                <a:cs typeface="+mn-cs"/>
              </a:rPr>
              <a:t>It’s important to respect your patron’s privacy and confidentiality.  I’ll talk more about this in a minute</a:t>
            </a:r>
          </a:p>
          <a:p>
            <a:r>
              <a:rPr lang="en-US" sz="1200" kern="1200" dirty="0" smtClean="0">
                <a:solidFill>
                  <a:schemeClr val="tx1"/>
                </a:solidFill>
                <a:effectLst/>
                <a:latin typeface="+mn-lt"/>
                <a:ea typeface="+mn-ea"/>
                <a:cs typeface="+mn-cs"/>
              </a:rPr>
              <a:t>Be prepared for emotions --your patron may have recently received some life-changing news.  Do not take the person’s attitude/frustration personally. </a:t>
            </a:r>
          </a:p>
          <a:p>
            <a:r>
              <a:rPr lang="en-US" sz="1200" kern="1200" dirty="0" smtClean="0">
                <a:solidFill>
                  <a:schemeClr val="tx1"/>
                </a:solidFill>
                <a:effectLst/>
                <a:latin typeface="+mn-lt"/>
                <a:ea typeface="+mn-ea"/>
                <a:cs typeface="+mn-cs"/>
              </a:rPr>
              <a:t>Be prepared with reassuring language, “I can understand why this is frustrating for you…"  “Let’s work together to find some information you can discuss with your care team.”  </a:t>
            </a:r>
          </a:p>
          <a:p>
            <a:r>
              <a:rPr lang="en-US" sz="1200" kern="1200" dirty="0" smtClean="0">
                <a:solidFill>
                  <a:schemeClr val="tx1"/>
                </a:solidFill>
                <a:effectLst/>
                <a:latin typeface="+mn-lt"/>
                <a:ea typeface="+mn-ea"/>
                <a:cs typeface="+mn-cs"/>
              </a:rPr>
              <a:t>Know your limits, and the limits of your collection - have a plan in place for getting your patron in contact with a medical librarian at a health sciences library = know who to contact and how to contact them.  </a:t>
            </a:r>
          </a:p>
          <a:p>
            <a:r>
              <a:rPr lang="en-US" sz="1200" kern="1200" dirty="0" smtClean="0">
                <a:solidFill>
                  <a:schemeClr val="tx1"/>
                </a:solidFill>
                <a:effectLst/>
                <a:latin typeface="+mn-lt"/>
                <a:ea typeface="+mn-ea"/>
                <a:cs typeface="+mn-cs"/>
              </a:rPr>
              <a:t>And remember, it is always appropriate to refer the patron back to their health care provider or health organizations (use Medline Plus to find info).</a:t>
            </a:r>
          </a:p>
          <a:p>
            <a:pPr eaLnBrk="1" hangingPunct="1"/>
            <a:endParaRPr lang="en-US" alt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cap="none" dirty="0">
              <a:solidFill>
                <a:srgbClr val="000000"/>
              </a:solidFill>
              <a:latin typeface="Arial"/>
              <a:ea typeface="Arial"/>
              <a:cs typeface="Arial"/>
              <a:sym typeface="Arial"/>
            </a:endParaRPr>
          </a:p>
          <a:p>
            <a:r>
              <a:rPr lang="en-US" sz="1200" kern="1200" dirty="0" smtClean="0">
                <a:solidFill>
                  <a:schemeClr val="tx1"/>
                </a:solidFill>
                <a:effectLst/>
                <a:latin typeface="+mn-lt"/>
                <a:ea typeface="+mn-ea"/>
                <a:cs typeface="+mn-cs"/>
              </a:rPr>
              <a:t>The privacy of the library user should always be protected and respected. Busy information desks are not the ideal place for a user to ask a sensitive question; if this situation arises, walk the user to the stacks or to a less busy area of the library. If that is not going to be possible, try to shift around to give the feeling of a little more private conversation, keeping your voice low.  Discreet and respectful handling of questions is not only appreciated by the user but a professional necessity.</a:t>
            </a:r>
          </a:p>
          <a:p>
            <a:r>
              <a:rPr lang="en-US" sz="1200" kern="1200" dirty="0" smtClean="0">
                <a:solidFill>
                  <a:schemeClr val="tx1"/>
                </a:solidFill>
                <a:effectLst/>
                <a:latin typeface="+mn-lt"/>
                <a:ea typeface="+mn-ea"/>
                <a:cs typeface="+mn-cs"/>
              </a:rPr>
              <a:t>The interaction between the patron and library staff is to be treated with confidentiality; it is never appropriate to discuss patrons' health issues or to reveal information about particular users that could identify them to other staff or library users. If it is necessary to discuss the question with other staff for help with answering the question, only provide the necessary facts about the topic unless the user has given permission to share the information. If a return phone call is necessary, ask whether a message can be left if the user is not at the number when you call.</a:t>
            </a:r>
          </a:p>
          <a:p>
            <a:endParaRPr lang="en-US" dirty="0"/>
          </a:p>
        </p:txBody>
      </p:sp>
      <p:sp>
        <p:nvSpPr>
          <p:cNvPr id="4" name="Slide Number Placeholder 3"/>
          <p:cNvSpPr>
            <a:spLocks noGrp="1"/>
          </p:cNvSpPr>
          <p:nvPr>
            <p:ph type="sldNum" sz="quarter" idx="5"/>
          </p:nvPr>
        </p:nvSpPr>
        <p:spPr/>
        <p:txBody>
          <a:bodyPr/>
          <a:lstStyle/>
          <a:p>
            <a:fld id="{B37BBEC2-8FE8-5C49-A132-6E695F1FAEF5}" type="slidenum">
              <a:rPr lang="en-US" smtClean="0"/>
              <a:t>36</a:t>
            </a:fld>
            <a:endParaRPr lang="en-US" dirty="0"/>
          </a:p>
        </p:txBody>
      </p:sp>
    </p:spTree>
    <p:extLst>
      <p:ext uri="{BB962C8B-B14F-4D97-AF65-F5344CB8AC3E}">
        <p14:creationId xmlns:p14="http://schemas.microsoft.com/office/powerpoint/2010/main" val="20522062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Diversity may mean different things to different people, but it is helpful to think about your community members and how this might impact reference services the library provides.  </a:t>
            </a:r>
          </a:p>
          <a:p>
            <a:r>
              <a:rPr lang="en-US" sz="1200" kern="1200" dirty="0" smtClean="0">
                <a:solidFill>
                  <a:schemeClr val="tx1"/>
                </a:solidFill>
                <a:effectLst/>
                <a:latin typeface="+mn-lt"/>
                <a:ea typeface="+mn-ea"/>
                <a:cs typeface="+mn-cs"/>
              </a:rPr>
              <a:t>In order to provide relevant services, learning about the cultural beliefs and preferences of an ethnic group is essential. The same is true when it comes to gender diversity.  Some important concepts should be embraced by staff:</a:t>
            </a:r>
          </a:p>
          <a:p>
            <a:pPr lvl="0"/>
            <a:r>
              <a:rPr lang="en-US" sz="1200" kern="1200" dirty="0" smtClean="0">
                <a:solidFill>
                  <a:schemeClr val="tx1"/>
                </a:solidFill>
                <a:effectLst/>
                <a:latin typeface="+mn-lt"/>
                <a:ea typeface="+mn-ea"/>
                <a:cs typeface="+mn-cs"/>
              </a:rPr>
              <a:t>Respect for diversity</a:t>
            </a:r>
          </a:p>
          <a:p>
            <a:pPr lvl="0"/>
            <a:r>
              <a:rPr lang="en-US" sz="1200" kern="1200" dirty="0" smtClean="0">
                <a:solidFill>
                  <a:schemeClr val="tx1"/>
                </a:solidFill>
                <a:effectLst/>
                <a:latin typeface="+mn-lt"/>
                <a:ea typeface="+mn-ea"/>
                <a:cs typeface="+mn-cs"/>
              </a:rPr>
              <a:t>Understanding and acceptance of differences</a:t>
            </a:r>
          </a:p>
          <a:p>
            <a:pPr lvl="0"/>
            <a:r>
              <a:rPr lang="en-US" sz="1200" kern="1200" dirty="0" smtClean="0">
                <a:solidFill>
                  <a:schemeClr val="tx1"/>
                </a:solidFill>
                <a:effectLst/>
                <a:latin typeface="+mn-lt"/>
                <a:ea typeface="+mn-ea"/>
                <a:cs typeface="+mn-cs"/>
              </a:rPr>
              <a:t>Willingness to provide services to all users where they are comfortable</a:t>
            </a:r>
          </a:p>
          <a:p>
            <a:r>
              <a:rPr lang="en-US" sz="1200" kern="1200" dirty="0" smtClean="0">
                <a:solidFill>
                  <a:schemeClr val="tx1"/>
                </a:solidFill>
                <a:effectLst/>
                <a:latin typeface="+mn-lt"/>
                <a:ea typeface="+mn-ea"/>
                <a:cs typeface="+mn-cs"/>
              </a:rPr>
              <a:t>But having the intent to be respectful is not enough to provide health information. We need to know who is likely to need our services and be prepared to provide relevant health information and to provide materials to address the health needs of particular and diverse populations.</a:t>
            </a:r>
          </a:p>
          <a:p>
            <a:r>
              <a:rPr lang="en-US" sz="1200" kern="1200" dirty="0" smtClean="0">
                <a:solidFill>
                  <a:schemeClr val="tx1"/>
                </a:solidFill>
                <a:effectLst/>
                <a:latin typeface="+mn-lt"/>
                <a:ea typeface="+mn-ea"/>
                <a:cs typeface="+mn-cs"/>
              </a:rPr>
              <a:t>The ways that individuals think about medical care and treatment differ greatly among different cultures and populations.  If your library serves immigrant populations there are sites that provide information about cultural beliefs, medical issues, and health-related topics of interest to immigrants and refugees.   </a:t>
            </a:r>
          </a:p>
          <a:p>
            <a:r>
              <a:rPr lang="en-US" sz="1200" kern="1200" dirty="0" smtClean="0">
                <a:solidFill>
                  <a:schemeClr val="tx1"/>
                </a:solidFill>
                <a:effectLst/>
                <a:latin typeface="+mn-lt"/>
                <a:ea typeface="+mn-ea"/>
                <a:cs typeface="+mn-cs"/>
              </a:rPr>
              <a:t>Be prepared to provide welcoming environment as well as culturally sensitive health information resources for Sexual and Gender Minorities (SGM) populations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If your library serves racial or ethnic minorities, make yourself familiar with the tools available from your local or state office of minority health as well as the office of minority health in the US department of health and human services.  </a:t>
            </a:r>
          </a:p>
          <a:p>
            <a:endParaRPr lang="en-US" dirty="0"/>
          </a:p>
        </p:txBody>
      </p:sp>
      <p:sp>
        <p:nvSpPr>
          <p:cNvPr id="4" name="Slide Number Placeholder 3"/>
          <p:cNvSpPr>
            <a:spLocks noGrp="1"/>
          </p:cNvSpPr>
          <p:nvPr>
            <p:ph type="sldNum" sz="quarter" idx="5"/>
          </p:nvPr>
        </p:nvSpPr>
        <p:spPr/>
        <p:txBody>
          <a:bodyPr/>
          <a:lstStyle/>
          <a:p>
            <a:fld id="{B37BBEC2-8FE8-5C49-A132-6E695F1FAEF5}" type="slidenum">
              <a:rPr lang="en-US" smtClean="0"/>
              <a:t>37</a:t>
            </a:fld>
            <a:endParaRPr lang="en-US" dirty="0"/>
          </a:p>
        </p:txBody>
      </p:sp>
    </p:spTree>
    <p:extLst>
      <p:ext uri="{BB962C8B-B14F-4D97-AF65-F5344CB8AC3E}">
        <p14:creationId xmlns:p14="http://schemas.microsoft.com/office/powerpoint/2010/main" val="31029070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Whether there is a legal risk to libraries or library staff members for providing health information that turns out to be incorrect or harmful is unknown. Librarians providing health information do not seem to be especially susceptible to malpractice but it is nonetheless important to be aware of the dangers. </a:t>
            </a:r>
          </a:p>
          <a:p>
            <a:r>
              <a:rPr lang="en-US" sz="1200" kern="1200" dirty="0" smtClean="0">
                <a:solidFill>
                  <a:schemeClr val="tx1"/>
                </a:solidFill>
                <a:effectLst/>
                <a:latin typeface="+mn-lt"/>
                <a:ea typeface="+mn-ea"/>
                <a:cs typeface="+mn-cs"/>
              </a:rPr>
              <a:t>Adhering to good professional practices and avoiding dispensing advice or interpreting health information for patients will help to minimize liability. Another protection is to remind patrons to check all health information provided by the library with their health provider or clinical team. It is never appropriate to offer any type of medical advice, direction, or interpretation.</a:t>
            </a:r>
          </a:p>
          <a:p>
            <a:r>
              <a:rPr lang="en-US" sz="1200" kern="1200" dirty="0" smtClean="0">
                <a:solidFill>
                  <a:schemeClr val="tx1"/>
                </a:solidFill>
                <a:effectLst/>
                <a:latin typeface="+mn-lt"/>
                <a:ea typeface="+mn-ea"/>
                <a:cs typeface="+mn-cs"/>
              </a:rPr>
              <a:t>Ethical issues related to health information center around privacy and intellectual freedom. It is important to remember that the user ultimately has the right to read—or not to read—information provided by the library. While library staff might not agree with the content of certain books or resources, it is not appropriate to make judgment calls.</a:t>
            </a:r>
          </a:p>
          <a:p>
            <a:r>
              <a:rPr lang="en-US" sz="1200" b="1" kern="1200" dirty="0" smtClean="0">
                <a:solidFill>
                  <a:schemeClr val="tx1"/>
                </a:solidFill>
                <a:effectLst/>
                <a:latin typeface="+mn-lt"/>
                <a:ea typeface="+mn-ea"/>
                <a:cs typeface="+mn-cs"/>
              </a:rPr>
              <a:t>Provide the most complete information to answer the information request.</a:t>
            </a:r>
            <a:r>
              <a:rPr lang="en-US" sz="1200" kern="1200" dirty="0" smtClean="0">
                <a:solidFill>
                  <a:schemeClr val="tx1"/>
                </a:solidFill>
                <a:effectLst/>
                <a:latin typeface="+mn-lt"/>
                <a:ea typeface="+mn-ea"/>
                <a:cs typeface="+mn-cs"/>
              </a:rPr>
              <a:t> Providing the best, most accurate information is the goal of every reference interaction. This includes providing the most current and complete information possible and citing the source. However, some situations pose practical or ethical concerns. For example, some questions are far too broad to answer completely. A patron may ask for "everything you have about diabetes" or some other topic, in which the library staff will need to help the patron narrow down the question. For complex questions, the librarian can work with the patron to break it into manageable "chunks," providing information that can be digested a bit at a time. Offer to take the search to a higher level if the patron desires. Another challenge is that some library staff may feel uncomfortable or unwilling to provide an answer that is perceived to be bad news, such as a diagnosis that is debilitating or even fatal. However, such information should not be withheld; the role of the librarian is to provide the complete answer, not to censor out parts of the answer or to guess that the patron does not want the full answer. It is always appropriate to encourage the individual to discuss the issue with his or her health care provider instead of interpreting the information on their own, since every situation is unique.</a:t>
            </a:r>
          </a:p>
          <a:p>
            <a:r>
              <a:rPr lang="en-US" sz="1200" kern="1200" dirty="0" smtClean="0">
                <a:solidFill>
                  <a:schemeClr val="tx1"/>
                </a:solidFill>
                <a:effectLst/>
                <a:latin typeface="+mn-lt"/>
                <a:ea typeface="+mn-ea"/>
                <a:cs typeface="+mn-cs"/>
              </a:rPr>
              <a:t>This can sometimes be challenging with regards to your collection.  Most public libraries are at least somewhat driven in their material selection by patron demand, and often patrons are demanding material of dubious medical value. </a:t>
            </a:r>
          </a:p>
          <a:p>
            <a:r>
              <a:rPr lang="en-US" sz="1200" kern="1200" dirty="0" smtClean="0">
                <a:solidFill>
                  <a:schemeClr val="tx1"/>
                </a:solidFill>
                <a:effectLst/>
                <a:latin typeface="+mn-lt"/>
                <a:ea typeface="+mn-ea"/>
                <a:cs typeface="+mn-cs"/>
              </a:rPr>
              <a:t>Books by say, Gwyneth Paltrow, may be in demand but are not reliable sources for medical advice.</a:t>
            </a:r>
          </a:p>
          <a:p>
            <a:r>
              <a:rPr lang="en-US" sz="1200" kern="1200" dirty="0" smtClean="0">
                <a:solidFill>
                  <a:schemeClr val="tx1"/>
                </a:solidFill>
                <a:effectLst/>
                <a:latin typeface="+mn-lt"/>
                <a:ea typeface="+mn-ea"/>
                <a:cs typeface="+mn-cs"/>
              </a:rPr>
              <a:t>This may be in apparent conflict with the commitment to provide quality, authoritative information, so use the opportunity to educate the library user about evaluating health information and about the other material you have as well. </a:t>
            </a:r>
          </a:p>
          <a:p>
            <a:endParaRPr lang="en-US" dirty="0"/>
          </a:p>
        </p:txBody>
      </p:sp>
      <p:sp>
        <p:nvSpPr>
          <p:cNvPr id="4" name="Slide Number Placeholder 3"/>
          <p:cNvSpPr>
            <a:spLocks noGrp="1"/>
          </p:cNvSpPr>
          <p:nvPr>
            <p:ph type="sldNum" sz="quarter" idx="5"/>
          </p:nvPr>
        </p:nvSpPr>
        <p:spPr/>
        <p:txBody>
          <a:bodyPr/>
          <a:lstStyle/>
          <a:p>
            <a:fld id="{B37BBEC2-8FE8-5C49-A132-6E695F1FAEF5}" type="slidenum">
              <a:rPr lang="en-US" smtClean="0"/>
              <a:t>38</a:t>
            </a:fld>
            <a:endParaRPr lang="en-US" dirty="0"/>
          </a:p>
        </p:txBody>
      </p:sp>
    </p:spTree>
    <p:extLst>
      <p:ext uri="{BB962C8B-B14F-4D97-AF65-F5344CB8AC3E}">
        <p14:creationId xmlns:p14="http://schemas.microsoft.com/office/powerpoint/2010/main" val="30484113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defRPr>
            </a:lvl1pPr>
            <a:lvl2pPr marL="830217" indent="-319314">
              <a:defRPr>
                <a:solidFill>
                  <a:schemeClr val="tx1"/>
                </a:solidFill>
                <a:latin typeface="Verdana" pitchFamily="34" charset="0"/>
              </a:defRPr>
            </a:lvl2pPr>
            <a:lvl3pPr marL="1277257" indent="-255451">
              <a:defRPr>
                <a:solidFill>
                  <a:schemeClr val="tx1"/>
                </a:solidFill>
                <a:latin typeface="Verdana" pitchFamily="34" charset="0"/>
              </a:defRPr>
            </a:lvl3pPr>
            <a:lvl4pPr marL="1788160" indent="-255451">
              <a:defRPr>
                <a:solidFill>
                  <a:schemeClr val="tx1"/>
                </a:solidFill>
                <a:latin typeface="Verdana" pitchFamily="34" charset="0"/>
              </a:defRPr>
            </a:lvl4pPr>
            <a:lvl5pPr marL="2299064" indent="-255451">
              <a:defRPr>
                <a:solidFill>
                  <a:schemeClr val="tx1"/>
                </a:solidFill>
                <a:latin typeface="Verdana" pitchFamily="34" charset="0"/>
              </a:defRPr>
            </a:lvl5pPr>
            <a:lvl6pPr marL="2809966" indent="-255451" eaLnBrk="0" fontAlgn="base" hangingPunct="0">
              <a:spcBef>
                <a:spcPct val="0"/>
              </a:spcBef>
              <a:spcAft>
                <a:spcPct val="0"/>
              </a:spcAft>
              <a:defRPr>
                <a:solidFill>
                  <a:schemeClr val="tx1"/>
                </a:solidFill>
                <a:latin typeface="Verdana" pitchFamily="34" charset="0"/>
              </a:defRPr>
            </a:lvl6pPr>
            <a:lvl7pPr marL="3320869" indent="-255451" eaLnBrk="0" fontAlgn="base" hangingPunct="0">
              <a:spcBef>
                <a:spcPct val="0"/>
              </a:spcBef>
              <a:spcAft>
                <a:spcPct val="0"/>
              </a:spcAft>
              <a:defRPr>
                <a:solidFill>
                  <a:schemeClr val="tx1"/>
                </a:solidFill>
                <a:latin typeface="Verdana" pitchFamily="34" charset="0"/>
              </a:defRPr>
            </a:lvl7pPr>
            <a:lvl8pPr marL="3831772" indent="-255451" eaLnBrk="0" fontAlgn="base" hangingPunct="0">
              <a:spcBef>
                <a:spcPct val="0"/>
              </a:spcBef>
              <a:spcAft>
                <a:spcPct val="0"/>
              </a:spcAft>
              <a:defRPr>
                <a:solidFill>
                  <a:schemeClr val="tx1"/>
                </a:solidFill>
                <a:latin typeface="Verdana" pitchFamily="34" charset="0"/>
              </a:defRPr>
            </a:lvl8pPr>
            <a:lvl9pPr marL="4342675" indent="-255451" eaLnBrk="0" fontAlgn="base" hangingPunct="0">
              <a:spcBef>
                <a:spcPct val="0"/>
              </a:spcBef>
              <a:spcAft>
                <a:spcPct val="0"/>
              </a:spcAft>
              <a:defRPr>
                <a:solidFill>
                  <a:schemeClr val="tx1"/>
                </a:solidFill>
                <a:latin typeface="Verdana" pitchFamily="34" charset="0"/>
              </a:defRPr>
            </a:lvl9pPr>
          </a:lstStyle>
          <a:p>
            <a:fld id="{71B9EB86-951C-4C9C-83F8-88C59A020C9B}" type="slidenum">
              <a:rPr lang="en-US" smtClean="0">
                <a:latin typeface="Arial" charset="0"/>
              </a:rPr>
              <a:pPr/>
              <a:t>39</a:t>
            </a:fld>
            <a:endParaRPr lang="en-US" dirty="0" smtClean="0">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aseline="0" dirty="0" smtClean="0"/>
              <a:t> </a:t>
            </a:r>
            <a:r>
              <a:rPr lang="en-US" sz="1200" kern="1200" dirty="0" smtClean="0">
                <a:solidFill>
                  <a:schemeClr val="tx1"/>
                </a:solidFill>
                <a:effectLst/>
                <a:latin typeface="+mn-lt"/>
                <a:ea typeface="+mn-ea"/>
                <a:cs typeface="+mn-cs"/>
              </a:rPr>
              <a:t>In looking at ethical guidelines, there’s really nothing new here. This is where we focus on privacy and confidentiality. Be sure to keep voices lowered, move to a private area if possible when answering sensitive health questions. Familiarize yourself with your collection and know when you’ve reached your limits. Every collection does not have everything you need, so you may need to refer an individual to a different location or use an online resource as opposed to something in print. </a:t>
            </a:r>
          </a:p>
          <a:p>
            <a:r>
              <a:rPr lang="en-US" sz="1200" kern="1200" dirty="0" smtClean="0">
                <a:solidFill>
                  <a:schemeClr val="tx1"/>
                </a:solidFill>
                <a:effectLst/>
                <a:latin typeface="+mn-lt"/>
                <a:ea typeface="+mn-ea"/>
                <a:cs typeface="+mn-cs"/>
              </a:rPr>
              <a:t>I cannot emphasize enough that it is critical that you do not attempt to interpret medical information, provide a diagnosis, or recommend a therapy or intervention. Emphasize to your patron that you are an information professional, not a health professional. Avoid agreeing or disagreeing with what the consumer expresses. Do not offer your own experiences or hearsay about similar medical conditions. When discussing consumer health issues in person, on the telephone, or via e-mail, state the limitations of your role as an information professional and the limitations of your collection.  It is always good practice to refer the patron back to his or her health care professional for interpretation or explanation of the information they have received.  </a:t>
            </a:r>
          </a:p>
          <a:p>
            <a:pPr eaLnBrk="1" hangingPunct="1"/>
            <a:endParaRPr lang="en-US" dirty="0" smtClean="0"/>
          </a:p>
        </p:txBody>
      </p:sp>
    </p:spTree>
    <p:extLst>
      <p:ext uri="{BB962C8B-B14F-4D97-AF65-F5344CB8AC3E}">
        <p14:creationId xmlns:p14="http://schemas.microsoft.com/office/powerpoint/2010/main" val="33327701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reference purposes most of our information sources will be online.  Why? The most recent information is not found in books. Additionally, medical books usually cost a lot of money, and are difficult for the layperson to understand.  There are some titles which you will select for your patrons to check out, but for answering questions and for getting patrons started on research, you will be turning to websites a lot.</a:t>
            </a:r>
          </a:p>
          <a:p>
            <a:r>
              <a:rPr lang="en-US" sz="1200" kern="1200" dirty="0" smtClean="0">
                <a:solidFill>
                  <a:schemeClr val="tx1"/>
                </a:solidFill>
                <a:effectLst/>
                <a:latin typeface="+mn-lt"/>
                <a:ea typeface="+mn-ea"/>
                <a:cs typeface="+mn-cs"/>
              </a:rPr>
              <a:t>So it becomes imperative that we know how to locate good sources.  I will walk you through some techniques for evaluating those resources you and your patrons might find via Google.</a:t>
            </a:r>
          </a:p>
          <a:p>
            <a:r>
              <a:rPr lang="en-US" sz="1200" kern="1200" dirty="0" smtClean="0">
                <a:solidFill>
                  <a:schemeClr val="tx1"/>
                </a:solidFill>
                <a:effectLst/>
                <a:latin typeface="+mn-lt"/>
                <a:ea typeface="+mn-ea"/>
                <a:cs typeface="+mn-cs"/>
              </a:rPr>
              <a:t>I mentioned that one of the challenges of providing health information is the complexity and unfamiliarity of medical information to most non healthcare librarians. So, how can we look at a website and determine if the information it contains is true or false when we don’t really understand the content?</a:t>
            </a:r>
          </a:p>
          <a:p>
            <a:r>
              <a:rPr lang="en-US" sz="1200" kern="1200" dirty="0" smtClean="0">
                <a:solidFill>
                  <a:schemeClr val="tx1"/>
                </a:solidFill>
                <a:effectLst/>
                <a:latin typeface="+mn-lt"/>
                <a:ea typeface="+mn-ea"/>
                <a:cs typeface="+mn-cs"/>
              </a:rPr>
              <a:t>There are several methods to use for evaluating health information. You may be familiar with at least one technique for evaluating websites. There is quite a bit of overlap among them, so let’s take a quick look at some.</a:t>
            </a:r>
          </a:p>
          <a:p>
            <a:endParaRPr lang="en-US" dirty="0"/>
          </a:p>
        </p:txBody>
      </p:sp>
      <p:sp>
        <p:nvSpPr>
          <p:cNvPr id="4" name="Slide Number Placeholder 3"/>
          <p:cNvSpPr>
            <a:spLocks noGrp="1"/>
          </p:cNvSpPr>
          <p:nvPr>
            <p:ph type="sldNum" sz="quarter" idx="5"/>
          </p:nvPr>
        </p:nvSpPr>
        <p:spPr/>
        <p:txBody>
          <a:bodyPr/>
          <a:lstStyle/>
          <a:p>
            <a:fld id="{B37BBEC2-8FE8-5C49-A132-6E695F1FAEF5}" type="slidenum">
              <a:rPr lang="en-US" smtClean="0"/>
              <a:t>40</a:t>
            </a:fld>
            <a:endParaRPr lang="en-US" dirty="0"/>
          </a:p>
        </p:txBody>
      </p:sp>
    </p:spTree>
    <p:extLst>
      <p:ext uri="{BB962C8B-B14F-4D97-AF65-F5344CB8AC3E}">
        <p14:creationId xmlns:p14="http://schemas.microsoft.com/office/powerpoint/2010/main" val="1450371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9675" y="4033838"/>
            <a:ext cx="14522450" cy="10891837"/>
          </a:xfrm>
        </p:spPr>
      </p:sp>
      <p:sp>
        <p:nvSpPr>
          <p:cNvPr id="3" name="Notes Placeholder 2"/>
          <p:cNvSpPr>
            <a:spLocks noGrp="1"/>
          </p:cNvSpPr>
          <p:nvPr>
            <p:ph type="body" idx="1"/>
          </p:nvPr>
        </p:nvSpPr>
        <p:spPr/>
        <p:txBody>
          <a:bodyPr/>
          <a:lstStyle/>
          <a:p>
            <a:pPr marL="0" indent="0">
              <a:buClrTx/>
              <a:buSzTx/>
              <a:buNone/>
              <a:defRPr/>
            </a:pPr>
            <a:endParaRPr lang="en-US" sz="1200" b="1" i="1" kern="1200" dirty="0">
              <a:latin typeface="+mn-lt"/>
              <a:ea typeface="+mn-ea"/>
            </a:endParaRPr>
          </a:p>
          <a:p>
            <a:r>
              <a:rPr lang="en-US" sz="1200" kern="1200" dirty="0" smtClean="0">
                <a:solidFill>
                  <a:schemeClr val="tx1"/>
                </a:solidFill>
                <a:effectLst/>
                <a:latin typeface="+mn-lt"/>
                <a:ea typeface="+mn-ea"/>
                <a:cs typeface="+mn-cs"/>
              </a:rPr>
              <a:t>Communities that have good health resources in place and healthy community members can often recover after a disaster more quickly and with less negative health issues. Individuals who are have access to health information can better recover from a disaster and are more likely to be able to contribute to a community’s recovery efforts. Healthy communities commonly have high</a:t>
            </a:r>
            <a:r>
              <a:rPr lang="en-US" sz="1200" u="sng" kern="1200" dirty="0" smtClean="0">
                <a:solidFill>
                  <a:schemeClr val="tx1"/>
                </a:solidFill>
                <a:effectLst/>
                <a:latin typeface="+mn-lt"/>
                <a:ea typeface="+mn-ea"/>
                <a:cs typeface="+mn-cs"/>
                <a:hlinkClick r:id="rId3"/>
              </a:rPr>
              <a:t> vaccination</a:t>
            </a:r>
            <a:r>
              <a:rPr lang="en-US" sz="1200" kern="1200" dirty="0" smtClean="0">
                <a:solidFill>
                  <a:schemeClr val="tx1"/>
                </a:solidFill>
                <a:effectLst/>
                <a:latin typeface="+mn-lt"/>
                <a:ea typeface="+mn-ea"/>
                <a:cs typeface="+mn-cs"/>
              </a:rPr>
              <a:t> rates to protect citizens from diseases and easy access to medical care and healthy food; are designed for healthy living at home, work, and school; and provide good mental health resources.</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9167996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41</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42</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fld id="{C39BCEB3-3DB3-4707-A215-B345997A607B}" type="slidenum">
              <a:rPr lang="en-US" altLang="en-US" smtClean="0">
                <a:latin typeface="Arial" charset="0"/>
              </a:rPr>
              <a:pPr/>
              <a:t>43</a:t>
            </a:fld>
            <a:endParaRPr lang="en-US" altLang="en-US" dirty="0"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a:p>
            <a:r>
              <a:rPr lang="en-US" sz="1200" kern="1200" dirty="0" smtClean="0">
                <a:solidFill>
                  <a:schemeClr val="tx1"/>
                </a:solidFill>
                <a:effectLst/>
                <a:latin typeface="+mn-lt"/>
                <a:ea typeface="+mn-ea"/>
                <a:cs typeface="+mn-cs"/>
              </a:rPr>
              <a:t>As we know people are using the Internet more and we as library staff rely on the Internet to refer our users to. The National Library of Medicine provides the majority of their resources online in order to have the most current information available and provide access to a greater range of persons. So, it becomes important to evaluate the information and teach our library users to do the same. These are the things that you want to look for in a web site. </a:t>
            </a:r>
          </a:p>
          <a:p>
            <a:r>
              <a:rPr lang="en-US" sz="1200" kern="1200" dirty="0" smtClean="0">
                <a:solidFill>
                  <a:schemeClr val="tx1"/>
                </a:solidFill>
                <a:effectLst/>
                <a:latin typeface="+mn-lt"/>
                <a:ea typeface="+mn-ea"/>
                <a:cs typeface="+mn-cs"/>
              </a:rPr>
              <a:t>One method we’ll look at is the ABC’s. Here the ABCs are Accuracy and Authority; Bias; Currency and Coverage.  Are you starting to see how these methods have quite a bit in common?</a:t>
            </a:r>
          </a:p>
          <a:p>
            <a:r>
              <a:rPr lang="en-US" sz="1200" kern="1200" dirty="0" smtClean="0">
                <a:solidFill>
                  <a:schemeClr val="tx1"/>
                </a:solidFill>
                <a:effectLst/>
                <a:latin typeface="+mn-lt"/>
                <a:ea typeface="+mn-ea"/>
                <a:cs typeface="+mn-cs"/>
              </a:rPr>
              <a:t>Accuracy </a:t>
            </a:r>
          </a:p>
          <a:p>
            <a:r>
              <a:rPr lang="en-US" sz="1200" kern="1200" dirty="0" smtClean="0">
                <a:solidFill>
                  <a:schemeClr val="tx1"/>
                </a:solidFill>
                <a:effectLst/>
                <a:latin typeface="+mn-lt"/>
                <a:ea typeface="+mn-ea"/>
                <a:cs typeface="+mn-cs"/>
              </a:rPr>
              <a:t>●Is the information based on sound medical research? Can the information on the web page be verified by another source?</a:t>
            </a:r>
          </a:p>
          <a:p>
            <a:r>
              <a:rPr lang="en-US" sz="1200" kern="1200" dirty="0" smtClean="0">
                <a:solidFill>
                  <a:schemeClr val="tx1"/>
                </a:solidFill>
                <a:effectLst/>
                <a:latin typeface="+mn-lt"/>
                <a:ea typeface="+mn-ea"/>
                <a:cs typeface="+mn-cs"/>
              </a:rPr>
              <a:t>●Are the sources cited reliable?</a:t>
            </a:r>
          </a:p>
          <a:p>
            <a:r>
              <a:rPr lang="en-US" sz="1200" kern="1200" dirty="0" smtClean="0">
                <a:solidFill>
                  <a:schemeClr val="tx1"/>
                </a:solidFill>
                <a:effectLst/>
                <a:latin typeface="+mn-lt"/>
                <a:ea typeface="+mn-ea"/>
                <a:cs typeface="+mn-cs"/>
              </a:rPr>
              <a:t>●Are there grammatical and spelling errors?</a:t>
            </a:r>
          </a:p>
          <a:p>
            <a:r>
              <a:rPr lang="en-US" sz="1200" kern="1200" dirty="0" smtClean="0">
                <a:solidFill>
                  <a:schemeClr val="tx1"/>
                </a:solidFill>
                <a:effectLst/>
                <a:latin typeface="+mn-lt"/>
                <a:ea typeface="+mn-ea"/>
                <a:cs typeface="+mn-cs"/>
              </a:rPr>
              <a:t>●Are there footnotes, bibliographies, or references so that you can verify the information? Are these reliable? (a citation to </a:t>
            </a:r>
            <a:r>
              <a:rPr lang="en-US" sz="1200" i="1" kern="1200" dirty="0" smtClean="0">
                <a:solidFill>
                  <a:schemeClr val="tx1"/>
                </a:solidFill>
                <a:effectLst/>
                <a:latin typeface="+mn-lt"/>
                <a:ea typeface="+mn-ea"/>
                <a:cs typeface="+mn-cs"/>
              </a:rPr>
              <a:t>Parade</a:t>
            </a:r>
            <a:r>
              <a:rPr lang="en-US" sz="1200" kern="1200" dirty="0" smtClean="0">
                <a:solidFill>
                  <a:schemeClr val="tx1"/>
                </a:solidFill>
                <a:effectLst/>
                <a:latin typeface="+mn-lt"/>
                <a:ea typeface="+mn-ea"/>
                <a:cs typeface="+mn-cs"/>
              </a:rPr>
              <a:t> magazine does not have the same weight as an article from </a:t>
            </a:r>
            <a:r>
              <a:rPr lang="en-US" sz="1200" i="1" kern="1200" dirty="0" smtClean="0">
                <a:solidFill>
                  <a:schemeClr val="tx1"/>
                </a:solidFill>
                <a:effectLst/>
                <a:latin typeface="+mn-lt"/>
                <a:ea typeface="+mn-ea"/>
                <a:cs typeface="+mn-cs"/>
              </a:rPr>
              <a:t>JAMA</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Authority</a:t>
            </a:r>
          </a:p>
          <a:p>
            <a:r>
              <a:rPr lang="en-US" sz="1200" kern="1200" dirty="0" smtClean="0">
                <a:solidFill>
                  <a:schemeClr val="tx1"/>
                </a:solidFill>
                <a:effectLst/>
                <a:latin typeface="+mn-lt"/>
                <a:ea typeface="+mn-ea"/>
                <a:cs typeface="+mn-cs"/>
              </a:rPr>
              <a:t>●Who published the page? What are the person's credentials? What do you know about them?</a:t>
            </a:r>
          </a:p>
          <a:p>
            <a:r>
              <a:rPr lang="en-US" sz="1200" kern="1200" dirty="0" smtClean="0">
                <a:solidFill>
                  <a:schemeClr val="tx1"/>
                </a:solidFill>
                <a:effectLst/>
                <a:latin typeface="+mn-lt"/>
                <a:ea typeface="+mn-ea"/>
                <a:cs typeface="+mn-cs"/>
              </a:rPr>
              <a:t>●Is the person backed by a known organization? (the American Association for Cancer Therapy may be a made-up name for something operating out of someone's basement.)</a:t>
            </a:r>
          </a:p>
          <a:p>
            <a:r>
              <a:rPr lang="en-US" sz="1200" kern="1200" dirty="0" smtClean="0">
                <a:solidFill>
                  <a:schemeClr val="tx1"/>
                </a:solidFill>
                <a:effectLst/>
                <a:latin typeface="+mn-lt"/>
                <a:ea typeface="+mn-ea"/>
                <a:cs typeface="+mn-cs"/>
              </a:rPr>
              <a:t>●Is the person affiliated with a university? If so, is the person a student or a faculty member?</a:t>
            </a:r>
          </a:p>
          <a:p>
            <a:r>
              <a:rPr lang="en-US" sz="1200" kern="1200" dirty="0" smtClean="0">
                <a:solidFill>
                  <a:schemeClr val="tx1"/>
                </a:solidFill>
                <a:effectLst/>
                <a:latin typeface="+mn-lt"/>
                <a:ea typeface="+mn-ea"/>
                <a:cs typeface="+mn-cs"/>
              </a:rPr>
              <a:t>●Can you easily find contact information on the web page? Check the about us link, usually found at the beginning or the end of a webpage. What does the About Us section tell you about the purpose of the organization? Can you find a physical location for the organization? Or is the only way to contact the organization through a webform?</a:t>
            </a:r>
          </a:p>
          <a:p>
            <a:r>
              <a:rPr lang="en-US" sz="1200" kern="1200" dirty="0" smtClean="0">
                <a:solidFill>
                  <a:schemeClr val="tx1"/>
                </a:solidFill>
                <a:effectLst/>
                <a:latin typeface="+mn-lt"/>
                <a:ea typeface="+mn-ea"/>
                <a:cs typeface="+mn-cs"/>
              </a:rPr>
              <a:t>●What is the domain name? (.edu, .gov ) Is it a personal page or supported by the organization? The tilde (~) means that the site is a personal page (compare an address like med.harvard.edu/~jsmith/headache to med.harvard.edu/neurology/headache)</a:t>
            </a:r>
          </a:p>
          <a:p>
            <a:r>
              <a:rPr lang="en-US" sz="1200" kern="1200" dirty="0" smtClean="0">
                <a:solidFill>
                  <a:schemeClr val="tx1"/>
                </a:solidFill>
                <a:effectLst/>
                <a:latin typeface="+mn-lt"/>
                <a:ea typeface="+mn-ea"/>
                <a:cs typeface="+mn-cs"/>
              </a:rPr>
              <a:t>Bias/Objectivity</a:t>
            </a:r>
          </a:p>
          <a:p>
            <a:r>
              <a:rPr lang="en-US" sz="1200" kern="1200" dirty="0" smtClean="0">
                <a:solidFill>
                  <a:schemeClr val="tx1"/>
                </a:solidFill>
                <a:effectLst/>
                <a:latin typeface="+mn-lt"/>
                <a:ea typeface="+mn-ea"/>
                <a:cs typeface="+mn-cs"/>
              </a:rPr>
              <a:t>●Is the information showing just one point of view?</a:t>
            </a:r>
          </a:p>
          <a:p>
            <a:r>
              <a:rPr lang="en-US" sz="1200" kern="1200" dirty="0" smtClean="0">
                <a:solidFill>
                  <a:schemeClr val="tx1"/>
                </a:solidFill>
                <a:effectLst/>
                <a:latin typeface="+mn-lt"/>
                <a:ea typeface="+mn-ea"/>
                <a:cs typeface="+mn-cs"/>
              </a:rPr>
              <a:t>●What kind of institution sponsored the webpage? A pharmaceutical company? A non-profit organization?</a:t>
            </a:r>
          </a:p>
          <a:p>
            <a:r>
              <a:rPr lang="en-US" sz="1200" kern="1200" dirty="0" smtClean="0">
                <a:solidFill>
                  <a:schemeClr val="tx1"/>
                </a:solidFill>
                <a:effectLst/>
                <a:latin typeface="+mn-lt"/>
                <a:ea typeface="+mn-ea"/>
                <a:cs typeface="+mn-cs"/>
              </a:rPr>
              <a:t>●Is advertising clearly marked?</a:t>
            </a:r>
          </a:p>
          <a:p>
            <a:r>
              <a:rPr lang="en-US" sz="1200" kern="1200" dirty="0" smtClean="0">
                <a:solidFill>
                  <a:schemeClr val="tx1"/>
                </a:solidFill>
                <a:effectLst/>
                <a:latin typeface="+mn-lt"/>
                <a:ea typeface="+mn-ea"/>
                <a:cs typeface="+mn-cs"/>
              </a:rPr>
              <a:t>●Can you tell if the information you are reading is advertisement?</a:t>
            </a:r>
          </a:p>
          <a:p>
            <a:r>
              <a:rPr lang="en-US" sz="1200" kern="1200" dirty="0" smtClean="0">
                <a:solidFill>
                  <a:schemeClr val="tx1"/>
                </a:solidFill>
                <a:effectLst/>
                <a:latin typeface="+mn-lt"/>
                <a:ea typeface="+mn-ea"/>
                <a:cs typeface="+mn-cs"/>
              </a:rPr>
              <a:t>●Do the graphics, fonts, and verbiage play to the emotions? Beware of CAPITAL LETTERS, EXCLAMATION POINTS!!!!! Or words like MIRACLE CURE!!!  Breakthrough!</a:t>
            </a:r>
          </a:p>
          <a:p>
            <a:r>
              <a:rPr lang="en-US" sz="1200" kern="1200" dirty="0" smtClean="0">
                <a:solidFill>
                  <a:schemeClr val="tx1"/>
                </a:solidFill>
                <a:effectLst/>
                <a:latin typeface="+mn-lt"/>
                <a:ea typeface="+mn-ea"/>
                <a:cs typeface="+mn-cs"/>
              </a:rPr>
              <a:t>●Is the author using data improperly to promote a position or a product?</a:t>
            </a:r>
          </a:p>
          <a:p>
            <a:r>
              <a:rPr lang="en-US" sz="1200" kern="1200" dirty="0" smtClean="0">
                <a:solidFill>
                  <a:schemeClr val="tx1"/>
                </a:solidFill>
                <a:effectLst/>
                <a:latin typeface="+mn-lt"/>
                <a:ea typeface="+mn-ea"/>
                <a:cs typeface="+mn-cs"/>
              </a:rPr>
              <a:t>Currency/Timeliness</a:t>
            </a:r>
          </a:p>
          <a:p>
            <a:r>
              <a:rPr lang="en-US" sz="1200" kern="1200" dirty="0" smtClean="0">
                <a:solidFill>
                  <a:schemeClr val="tx1"/>
                </a:solidFill>
                <a:effectLst/>
                <a:latin typeface="+mn-lt"/>
                <a:ea typeface="+mn-ea"/>
                <a:cs typeface="+mn-cs"/>
              </a:rPr>
              <a:t>●Is there a date on the page?</a:t>
            </a:r>
          </a:p>
          <a:p>
            <a:r>
              <a:rPr lang="en-US" sz="1200" kern="1200" dirty="0" smtClean="0">
                <a:solidFill>
                  <a:schemeClr val="tx1"/>
                </a:solidFill>
                <a:effectLst/>
                <a:latin typeface="+mn-lt"/>
                <a:ea typeface="+mn-ea"/>
                <a:cs typeface="+mn-cs"/>
              </a:rPr>
              <a:t>●When was the page last updated?</a:t>
            </a:r>
          </a:p>
          <a:p>
            <a:r>
              <a:rPr lang="en-US" sz="1200" kern="1200" dirty="0" smtClean="0">
                <a:solidFill>
                  <a:schemeClr val="tx1"/>
                </a:solidFill>
                <a:effectLst/>
                <a:latin typeface="+mn-lt"/>
                <a:ea typeface="+mn-ea"/>
                <a:cs typeface="+mn-cs"/>
              </a:rPr>
              <a:t>●Do the links work?</a:t>
            </a:r>
          </a:p>
          <a:p>
            <a:r>
              <a:rPr lang="en-US" sz="1200" kern="1200" dirty="0" smtClean="0">
                <a:solidFill>
                  <a:schemeClr val="tx1"/>
                </a:solidFill>
                <a:effectLst/>
                <a:latin typeface="+mn-lt"/>
                <a:ea typeface="+mn-ea"/>
                <a:cs typeface="+mn-cs"/>
              </a:rPr>
              <a:t>●Has there been more recent research on the subject? Many medical treatments change with the publication of new studies. What was published a year ago may be outdated now.</a:t>
            </a:r>
          </a:p>
          <a:p>
            <a:r>
              <a:rPr lang="en-US" sz="1200" kern="1200" dirty="0" smtClean="0">
                <a:solidFill>
                  <a:schemeClr val="tx1"/>
                </a:solidFill>
                <a:effectLst/>
                <a:latin typeface="+mn-lt"/>
                <a:ea typeface="+mn-ea"/>
                <a:cs typeface="+mn-cs"/>
              </a:rPr>
              <a:t>Coverage</a:t>
            </a:r>
          </a:p>
          <a:p>
            <a:r>
              <a:rPr lang="en-US" sz="1200" kern="1200" dirty="0" smtClean="0">
                <a:solidFill>
                  <a:schemeClr val="tx1"/>
                </a:solidFill>
                <a:effectLst/>
                <a:latin typeface="+mn-lt"/>
                <a:ea typeface="+mn-ea"/>
                <a:cs typeface="+mn-cs"/>
              </a:rPr>
              <a:t>●Is the information complete?</a:t>
            </a:r>
          </a:p>
          <a:p>
            <a:r>
              <a:rPr lang="en-US" sz="1200" kern="1200" dirty="0" smtClean="0">
                <a:solidFill>
                  <a:schemeClr val="tx1"/>
                </a:solidFill>
                <a:effectLst/>
                <a:latin typeface="+mn-lt"/>
                <a:ea typeface="+mn-ea"/>
                <a:cs typeface="+mn-cs"/>
              </a:rPr>
              <a:t>●Are there sources given for additional information?</a:t>
            </a:r>
          </a:p>
          <a:p>
            <a:pPr eaLnBrk="1" hangingPunct="1"/>
            <a:endParaRPr lang="en-US" altLang="en-US" dirty="0" smtClean="0"/>
          </a:p>
        </p:txBody>
      </p:sp>
    </p:spTree>
    <p:extLst>
      <p:ext uri="{BB962C8B-B14F-4D97-AF65-F5344CB8AC3E}">
        <p14:creationId xmlns:p14="http://schemas.microsoft.com/office/powerpoint/2010/main" val="11770044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Another variation is the CRAAP Test - the acronym Currency, Relevancy, Authority, Accuracy, and Purpose</a:t>
            </a:r>
          </a:p>
          <a:p>
            <a:r>
              <a:rPr lang="en-US" sz="1200" kern="1200" dirty="0" smtClean="0">
                <a:solidFill>
                  <a:schemeClr val="tx1"/>
                </a:solidFill>
                <a:effectLst/>
                <a:latin typeface="+mn-lt"/>
                <a:ea typeface="+mn-ea"/>
                <a:cs typeface="+mn-cs"/>
              </a:rPr>
              <a:t>Currency: The timeliness of the information.</a:t>
            </a:r>
          </a:p>
          <a:p>
            <a:r>
              <a:rPr lang="en-US" sz="1200" kern="1200" dirty="0" smtClean="0">
                <a:solidFill>
                  <a:schemeClr val="tx1"/>
                </a:solidFill>
                <a:effectLst/>
                <a:latin typeface="+mn-lt"/>
                <a:ea typeface="+mn-ea"/>
                <a:cs typeface="+mn-cs"/>
              </a:rPr>
              <a:t>●When was the information published or posted? </a:t>
            </a:r>
          </a:p>
          <a:p>
            <a:r>
              <a:rPr lang="en-US" sz="1200" kern="1200" dirty="0" smtClean="0">
                <a:solidFill>
                  <a:schemeClr val="tx1"/>
                </a:solidFill>
                <a:effectLst/>
                <a:latin typeface="+mn-lt"/>
                <a:ea typeface="+mn-ea"/>
                <a:cs typeface="+mn-cs"/>
              </a:rPr>
              <a:t>●Has the information been revised or updated? </a:t>
            </a:r>
          </a:p>
          <a:p>
            <a:r>
              <a:rPr lang="en-US" sz="1200" kern="1200" dirty="0" smtClean="0">
                <a:solidFill>
                  <a:schemeClr val="tx1"/>
                </a:solidFill>
                <a:effectLst/>
                <a:latin typeface="+mn-lt"/>
                <a:ea typeface="+mn-ea"/>
                <a:cs typeface="+mn-cs"/>
              </a:rPr>
              <a:t>●Does your topic require current information, or will older sources work as well?</a:t>
            </a:r>
          </a:p>
          <a:p>
            <a:r>
              <a:rPr lang="en-US" sz="1200" kern="1200" dirty="0" smtClean="0">
                <a:solidFill>
                  <a:schemeClr val="tx1"/>
                </a:solidFill>
                <a:effectLst/>
                <a:latin typeface="+mn-lt"/>
                <a:ea typeface="+mn-ea"/>
                <a:cs typeface="+mn-cs"/>
              </a:rPr>
              <a:t>●Are the links functional?</a:t>
            </a:r>
          </a:p>
          <a:p>
            <a:r>
              <a:rPr lang="en-US" sz="1200" kern="1200" dirty="0" smtClean="0">
                <a:solidFill>
                  <a:schemeClr val="tx1"/>
                </a:solidFill>
                <a:effectLst/>
                <a:latin typeface="+mn-lt"/>
                <a:ea typeface="+mn-ea"/>
                <a:cs typeface="+mn-cs"/>
              </a:rPr>
              <a:t>Relevance: The importance of the information for your needs. </a:t>
            </a:r>
          </a:p>
          <a:p>
            <a:r>
              <a:rPr lang="en-US" sz="1200" kern="1200" dirty="0" smtClean="0">
                <a:solidFill>
                  <a:schemeClr val="tx1"/>
                </a:solidFill>
                <a:effectLst/>
                <a:latin typeface="+mn-lt"/>
                <a:ea typeface="+mn-ea"/>
                <a:cs typeface="+mn-cs"/>
              </a:rPr>
              <a:t>●Does the information relate to your topic or answer your question? </a:t>
            </a:r>
          </a:p>
          <a:p>
            <a:r>
              <a:rPr lang="en-US" sz="1200" kern="1200" dirty="0" smtClean="0">
                <a:solidFill>
                  <a:schemeClr val="tx1"/>
                </a:solidFill>
                <a:effectLst/>
                <a:latin typeface="+mn-lt"/>
                <a:ea typeface="+mn-ea"/>
                <a:cs typeface="+mn-cs"/>
              </a:rPr>
              <a:t>●Who is the intended audience? Medical professionals, the general public, children, teens ...</a:t>
            </a:r>
          </a:p>
          <a:p>
            <a:r>
              <a:rPr lang="en-US" sz="1200" kern="1200" dirty="0" smtClean="0">
                <a:solidFill>
                  <a:schemeClr val="tx1"/>
                </a:solidFill>
                <a:effectLst/>
                <a:latin typeface="+mn-lt"/>
                <a:ea typeface="+mn-ea"/>
                <a:cs typeface="+mn-cs"/>
              </a:rPr>
              <a:t>●Is the information at an appropriate level (i.e. not too elementary or advanced for your needs)? </a:t>
            </a:r>
          </a:p>
          <a:p>
            <a:r>
              <a:rPr lang="en-US" sz="1200" kern="1200" dirty="0" smtClean="0">
                <a:solidFill>
                  <a:schemeClr val="tx1"/>
                </a:solidFill>
                <a:effectLst/>
                <a:latin typeface="+mn-lt"/>
                <a:ea typeface="+mn-ea"/>
                <a:cs typeface="+mn-cs"/>
              </a:rPr>
              <a:t>●Have you looked at a variety of sources before determining this is one you will use? </a:t>
            </a:r>
          </a:p>
          <a:p>
            <a:r>
              <a:rPr lang="en-US" sz="1200" kern="1200" dirty="0" smtClean="0">
                <a:solidFill>
                  <a:schemeClr val="tx1"/>
                </a:solidFill>
                <a:effectLst/>
                <a:latin typeface="+mn-lt"/>
                <a:ea typeface="+mn-ea"/>
                <a:cs typeface="+mn-cs"/>
              </a:rPr>
              <a:t>●Would you be comfortable citing this source in your research paper?</a:t>
            </a:r>
          </a:p>
          <a:p>
            <a:r>
              <a:rPr lang="en-US" sz="1200" kern="1200" dirty="0" smtClean="0">
                <a:solidFill>
                  <a:schemeClr val="tx1"/>
                </a:solidFill>
                <a:effectLst/>
                <a:latin typeface="+mn-lt"/>
                <a:ea typeface="+mn-ea"/>
                <a:cs typeface="+mn-cs"/>
              </a:rPr>
              <a:t>Authority: The source of the information. </a:t>
            </a:r>
          </a:p>
          <a:p>
            <a:r>
              <a:rPr lang="en-US" sz="1200" kern="1200" dirty="0" smtClean="0">
                <a:solidFill>
                  <a:schemeClr val="tx1"/>
                </a:solidFill>
                <a:effectLst/>
                <a:latin typeface="+mn-lt"/>
                <a:ea typeface="+mn-ea"/>
                <a:cs typeface="+mn-cs"/>
              </a:rPr>
              <a:t>●Who is the author/publisher/source/sponsor? </a:t>
            </a:r>
          </a:p>
          <a:p>
            <a:r>
              <a:rPr lang="en-US" sz="1200" kern="1200" dirty="0" smtClean="0">
                <a:solidFill>
                  <a:schemeClr val="tx1"/>
                </a:solidFill>
                <a:effectLst/>
                <a:latin typeface="+mn-lt"/>
                <a:ea typeface="+mn-ea"/>
                <a:cs typeface="+mn-cs"/>
              </a:rPr>
              <a:t>●What are the author's credentials or organizational affiliations? And is the author qualified to write on the topic? </a:t>
            </a:r>
          </a:p>
          <a:p>
            <a:r>
              <a:rPr lang="en-US" sz="1200" kern="1200" dirty="0" smtClean="0">
                <a:solidFill>
                  <a:schemeClr val="tx1"/>
                </a:solidFill>
                <a:effectLst/>
                <a:latin typeface="+mn-lt"/>
                <a:ea typeface="+mn-ea"/>
                <a:cs typeface="+mn-cs"/>
              </a:rPr>
              <a:t>●Is there contact information, such as a publisher or email address?</a:t>
            </a:r>
          </a:p>
          <a:p>
            <a:r>
              <a:rPr lang="en-US" sz="1200" kern="1200" dirty="0" smtClean="0">
                <a:solidFill>
                  <a:schemeClr val="tx1"/>
                </a:solidFill>
                <a:effectLst/>
                <a:latin typeface="+mn-lt"/>
                <a:ea typeface="+mn-ea"/>
                <a:cs typeface="+mn-cs"/>
              </a:rPr>
              <a:t>●Does the URL reveal anything about the author or source? examples: .com .edu .gov .org .net</a:t>
            </a:r>
          </a:p>
          <a:p>
            <a:r>
              <a:rPr lang="en-US" sz="1200" kern="1200" dirty="0" smtClean="0">
                <a:solidFill>
                  <a:schemeClr val="tx1"/>
                </a:solidFill>
                <a:effectLst/>
                <a:latin typeface="+mn-lt"/>
                <a:ea typeface="+mn-ea"/>
                <a:cs typeface="+mn-cs"/>
              </a:rPr>
              <a:t>Accuracy: The reliability, truthfulness and correctness of the content. </a:t>
            </a:r>
          </a:p>
          <a:p>
            <a:r>
              <a:rPr lang="en-US" sz="1200" kern="1200" dirty="0" smtClean="0">
                <a:solidFill>
                  <a:schemeClr val="tx1"/>
                </a:solidFill>
                <a:effectLst/>
                <a:latin typeface="+mn-lt"/>
                <a:ea typeface="+mn-ea"/>
                <a:cs typeface="+mn-cs"/>
              </a:rPr>
              <a:t>●Where does the information come from? Is the information supported by evidence? </a:t>
            </a:r>
          </a:p>
          <a:p>
            <a:r>
              <a:rPr lang="en-US" sz="1200" kern="1200" dirty="0" smtClean="0">
                <a:solidFill>
                  <a:schemeClr val="tx1"/>
                </a:solidFill>
                <a:effectLst/>
                <a:latin typeface="+mn-lt"/>
                <a:ea typeface="+mn-ea"/>
                <a:cs typeface="+mn-cs"/>
              </a:rPr>
              <a:t>●Has the information been reviewed or refereed? </a:t>
            </a:r>
          </a:p>
          <a:p>
            <a:r>
              <a:rPr lang="en-US" sz="1200" kern="1200" dirty="0" smtClean="0">
                <a:solidFill>
                  <a:schemeClr val="tx1"/>
                </a:solidFill>
                <a:effectLst/>
                <a:latin typeface="+mn-lt"/>
                <a:ea typeface="+mn-ea"/>
                <a:cs typeface="+mn-cs"/>
              </a:rPr>
              <a:t>●Can you verify any of the information in another source or from personal knowledge? </a:t>
            </a:r>
          </a:p>
          <a:p>
            <a:r>
              <a:rPr lang="en-US" sz="1200" kern="1200" dirty="0" smtClean="0">
                <a:solidFill>
                  <a:schemeClr val="tx1"/>
                </a:solidFill>
                <a:effectLst/>
                <a:latin typeface="+mn-lt"/>
                <a:ea typeface="+mn-ea"/>
                <a:cs typeface="+mn-cs"/>
              </a:rPr>
              <a:t>●Does the language or tone seem unbiased and free of emotion? </a:t>
            </a:r>
          </a:p>
          <a:p>
            <a:r>
              <a:rPr lang="en-US" sz="1200" kern="1200" dirty="0" smtClean="0">
                <a:solidFill>
                  <a:schemeClr val="tx1"/>
                </a:solidFill>
                <a:effectLst/>
                <a:latin typeface="+mn-lt"/>
                <a:ea typeface="+mn-ea"/>
                <a:cs typeface="+mn-cs"/>
              </a:rPr>
              <a:t>●Are there spelling, grammar or typographical errors?</a:t>
            </a:r>
          </a:p>
          <a:p>
            <a:r>
              <a:rPr lang="en-US" sz="1200" kern="1200" dirty="0" smtClean="0">
                <a:solidFill>
                  <a:schemeClr val="tx1"/>
                </a:solidFill>
                <a:effectLst/>
                <a:latin typeface="+mn-lt"/>
                <a:ea typeface="+mn-ea"/>
                <a:cs typeface="+mn-cs"/>
              </a:rPr>
              <a:t>Purpose: The reason the information exists. </a:t>
            </a:r>
          </a:p>
          <a:p>
            <a:r>
              <a:rPr lang="en-US" sz="1200" kern="1200" dirty="0" smtClean="0">
                <a:solidFill>
                  <a:schemeClr val="tx1"/>
                </a:solidFill>
                <a:effectLst/>
                <a:latin typeface="+mn-lt"/>
                <a:ea typeface="+mn-ea"/>
                <a:cs typeface="+mn-cs"/>
              </a:rPr>
              <a:t>●Is it to inform, teach, sell, entertain or persuade? </a:t>
            </a:r>
          </a:p>
          <a:p>
            <a:r>
              <a:rPr lang="en-US" sz="1200" kern="1200" dirty="0" smtClean="0">
                <a:solidFill>
                  <a:schemeClr val="tx1"/>
                </a:solidFill>
                <a:effectLst/>
                <a:latin typeface="+mn-lt"/>
                <a:ea typeface="+mn-ea"/>
                <a:cs typeface="+mn-cs"/>
              </a:rPr>
              <a:t>●Do the authors/sponsors make their intentions or purpose clear? </a:t>
            </a:r>
          </a:p>
          <a:p>
            <a:r>
              <a:rPr lang="en-US" sz="1200" kern="1200" dirty="0" smtClean="0">
                <a:solidFill>
                  <a:schemeClr val="tx1"/>
                </a:solidFill>
                <a:effectLst/>
                <a:latin typeface="+mn-lt"/>
                <a:ea typeface="+mn-ea"/>
                <a:cs typeface="+mn-cs"/>
              </a:rPr>
              <a:t>●Is the information fact, opinion or propaganda? </a:t>
            </a:r>
          </a:p>
          <a:p>
            <a:r>
              <a:rPr lang="en-US" sz="1200" kern="1200" dirty="0" smtClean="0">
                <a:solidFill>
                  <a:schemeClr val="tx1"/>
                </a:solidFill>
                <a:effectLst/>
                <a:latin typeface="+mn-lt"/>
                <a:ea typeface="+mn-ea"/>
                <a:cs typeface="+mn-cs"/>
              </a:rPr>
              <a:t>●Does the point of view appear objective and impartial? </a:t>
            </a:r>
          </a:p>
          <a:p>
            <a:r>
              <a:rPr lang="en-US" sz="1200" kern="1200" dirty="0" smtClean="0">
                <a:solidFill>
                  <a:schemeClr val="tx1"/>
                </a:solidFill>
                <a:effectLst/>
                <a:latin typeface="+mn-lt"/>
                <a:ea typeface="+mn-ea"/>
                <a:cs typeface="+mn-cs"/>
              </a:rPr>
              <a:t>●Are there political, ideological, or other biases?</a:t>
            </a:r>
          </a:p>
          <a:p>
            <a:endParaRPr lang="en-US" dirty="0"/>
          </a:p>
        </p:txBody>
      </p:sp>
      <p:sp>
        <p:nvSpPr>
          <p:cNvPr id="4" name="Slide Number Placeholder 3"/>
          <p:cNvSpPr>
            <a:spLocks noGrp="1"/>
          </p:cNvSpPr>
          <p:nvPr>
            <p:ph type="sldNum" sz="quarter" idx="5"/>
          </p:nvPr>
        </p:nvSpPr>
        <p:spPr/>
        <p:txBody>
          <a:bodyPr/>
          <a:lstStyle/>
          <a:p>
            <a:fld id="{B37BBEC2-8FE8-5C49-A132-6E695F1FAEF5}" type="slidenum">
              <a:rPr lang="en-US" smtClean="0"/>
              <a:t>44</a:t>
            </a:fld>
            <a:endParaRPr lang="en-US" dirty="0"/>
          </a:p>
        </p:txBody>
      </p:sp>
    </p:spTree>
    <p:extLst>
      <p:ext uri="{BB962C8B-B14F-4D97-AF65-F5344CB8AC3E}">
        <p14:creationId xmlns:p14="http://schemas.microsoft.com/office/powerpoint/2010/main" val="22727260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final method I will mention is </a:t>
            </a:r>
            <a:r>
              <a:rPr lang="en-US" sz="1200" i="1" kern="1200" dirty="0" smtClean="0">
                <a:solidFill>
                  <a:schemeClr val="tx1"/>
                </a:solidFill>
                <a:effectLst/>
                <a:latin typeface="+mn-lt"/>
                <a:ea typeface="+mn-ea"/>
                <a:cs typeface="+mn-cs"/>
              </a:rPr>
              <a:t>Trust it or Trash it.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was developed by The Access To Credible Genetics (ATCG) Resource Network which is a cooperative agreement with the National Center on Birth Defects and Developmental Disabilities AND the Centers for Disease Control and Prevention. This method uses plain language – no fancy librarian jargon like “authority” or “relevancy” -- just straight forward terms.</a:t>
            </a:r>
          </a:p>
          <a:p>
            <a:r>
              <a:rPr lang="en-US" sz="1200" kern="1200" dirty="0" smtClean="0">
                <a:solidFill>
                  <a:schemeClr val="tx1"/>
                </a:solidFill>
                <a:effectLst/>
                <a:latin typeface="+mn-lt"/>
                <a:ea typeface="+mn-ea"/>
                <a:cs typeface="+mn-cs"/>
              </a:rPr>
              <a:t>Our patrons are less likely to be intimidated by the use of ordinary words and perhaps a bit more receptive to being shown how to apply these principles to their search results.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site encourages you to ask those three questions - who said it; when did they say it; and how did they know - and then decide whether to Trust it or Trash it.</a:t>
            </a:r>
          </a:p>
          <a:p>
            <a:r>
              <a:rPr lang="en-US" sz="1200" kern="1200" dirty="0" smtClean="0">
                <a:solidFill>
                  <a:schemeClr val="tx1"/>
                </a:solidFill>
                <a:effectLst/>
                <a:latin typeface="+mn-lt"/>
                <a:ea typeface="+mn-ea"/>
                <a:cs typeface="+mn-cs"/>
              </a:rPr>
              <a:t>Who said it, when did they say it, and how did they know cover all the aspects in the more complicated CRAAP test or the ABCs - we get currency by “when did they say it” and we get our authority/bias/relevancy/coverage, etc. in the much more patron-friendly phrases of who said it and how did they know.</a:t>
            </a:r>
          </a:p>
          <a:p>
            <a:r>
              <a:rPr lang="en-US" sz="1200" kern="1200" dirty="0" smtClean="0">
                <a:solidFill>
                  <a:schemeClr val="tx1"/>
                </a:solidFill>
                <a:effectLst/>
                <a:latin typeface="+mn-lt"/>
                <a:ea typeface="+mn-ea"/>
                <a:cs typeface="+mn-cs"/>
              </a:rPr>
              <a:t>So, those are three slightly different techniques you should be using to evaluate websites.  But don’t use them just for yourself -- we know our patrons are doing a LOT of their own searching -- share these techniques with patrons when you can.</a:t>
            </a:r>
          </a:p>
          <a:p>
            <a:r>
              <a:rPr lang="en-US" sz="1200" kern="1200" dirty="0" smtClean="0">
                <a:solidFill>
                  <a:schemeClr val="tx1"/>
                </a:solidFill>
                <a:effectLst/>
                <a:latin typeface="+mn-lt"/>
                <a:ea typeface="+mn-ea"/>
                <a:cs typeface="+mn-cs"/>
              </a:rPr>
              <a:t>During the course of the day, library staff encounter many situations in which they can teach a snippet of good search skills or evaluation techniques. Whenever the opportunity arises, take advantage of teachable moments with users. For example, you might perform a Google search on the computer, and you can show the user the results list. Point out the advertisements on the search results page, then the URLs with the .gov and .edu domains. Explain that these are generally the authoritative and reliable sites. Dot com sites are typically in business to make money from advertising and selling products, so the user will be able to navigate sites better if they can recognize advertising and its purpose, which is using their interest in a site to draw them away from the content they seek to click on an ad.  </a:t>
            </a:r>
          </a:p>
          <a:p>
            <a:r>
              <a:rPr lang="en-US" sz="1200" kern="1200" dirty="0" smtClean="0">
                <a:solidFill>
                  <a:schemeClr val="tx1"/>
                </a:solidFill>
                <a:effectLst/>
                <a:latin typeface="+mn-lt"/>
                <a:ea typeface="+mn-ea"/>
                <a:cs typeface="+mn-cs"/>
              </a:rPr>
              <a:t>And, always remind your patrons to check back with you -- it never hurts to reinforce that we are there to help.</a:t>
            </a:r>
          </a:p>
          <a:p>
            <a:endParaRPr lang="en-US" dirty="0"/>
          </a:p>
        </p:txBody>
      </p:sp>
      <p:sp>
        <p:nvSpPr>
          <p:cNvPr id="4" name="Slide Number Placeholder 3"/>
          <p:cNvSpPr>
            <a:spLocks noGrp="1"/>
          </p:cNvSpPr>
          <p:nvPr>
            <p:ph type="sldNum" sz="quarter" idx="5"/>
          </p:nvPr>
        </p:nvSpPr>
        <p:spPr/>
        <p:txBody>
          <a:bodyPr/>
          <a:lstStyle/>
          <a:p>
            <a:fld id="{B37BBEC2-8FE8-5C49-A132-6E695F1FAEF5}" type="slidenum">
              <a:rPr lang="en-US" smtClean="0"/>
              <a:t>45</a:t>
            </a:fld>
            <a:endParaRPr lang="en-US" dirty="0"/>
          </a:p>
        </p:txBody>
      </p:sp>
    </p:spTree>
    <p:extLst>
      <p:ext uri="{BB962C8B-B14F-4D97-AF65-F5344CB8AC3E}">
        <p14:creationId xmlns:p14="http://schemas.microsoft.com/office/powerpoint/2010/main" val="18529108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When Bobby Newman of the National Network of Libraries of Medicine Region 6 (Minnesota is part of Region 6) was developing content for their public library course </a:t>
            </a:r>
            <a:r>
              <a:rPr lang="en-US" sz="1200" u="sng" kern="1200" dirty="0" smtClean="0">
                <a:solidFill>
                  <a:schemeClr val="tx1"/>
                </a:solidFill>
                <a:effectLst/>
                <a:latin typeface="+mn-lt"/>
                <a:ea typeface="+mn-ea"/>
                <a:cs typeface="+mn-cs"/>
                <a:hlinkClick r:id="rId3"/>
              </a:rPr>
              <a:t>Stand Up for Health: Health and Wellness Services for Your Community</a:t>
            </a:r>
            <a:r>
              <a:rPr lang="en-US" sz="1200" kern="1200" dirty="0" smtClean="0">
                <a:solidFill>
                  <a:schemeClr val="tx1"/>
                </a:solidFill>
                <a:effectLst/>
                <a:latin typeface="+mn-lt"/>
                <a:ea typeface="+mn-ea"/>
                <a:cs typeface="+mn-cs"/>
              </a:rPr>
              <a:t> on health and wellness related apps she decided she need a clever evaluation tool similar to </a:t>
            </a:r>
            <a:r>
              <a:rPr lang="en-US" sz="1200" u="sng" kern="1200" dirty="0" smtClean="0">
                <a:solidFill>
                  <a:schemeClr val="tx1"/>
                </a:solidFill>
                <a:effectLst/>
                <a:latin typeface="+mn-lt"/>
                <a:ea typeface="+mn-ea"/>
                <a:cs typeface="+mn-cs"/>
                <a:hlinkClick r:id="rId4"/>
              </a:rPr>
              <a:t>CRAAP for websites</a:t>
            </a:r>
            <a:r>
              <a:rPr lang="en-US" sz="1200" kern="1200" dirty="0" smtClean="0">
                <a:solidFill>
                  <a:schemeClr val="tx1"/>
                </a:solidFill>
                <a:effectLst/>
                <a:latin typeface="+mn-lt"/>
                <a:ea typeface="+mn-ea"/>
                <a:cs typeface="+mn-cs"/>
              </a:rPr>
              <a:t>.  Using the following criteria she came up with SUSPECT. I hope you find it helpful for all app evaluations!</a:t>
            </a:r>
          </a:p>
          <a:p>
            <a:r>
              <a:rPr lang="en-US" sz="1200" b="1" kern="1200" dirty="0" smtClean="0">
                <a:solidFill>
                  <a:schemeClr val="tx1"/>
                </a:solidFill>
                <a:effectLst/>
                <a:latin typeface="+mn-lt"/>
                <a:ea typeface="+mn-ea"/>
                <a:cs typeface="+mn-cs"/>
              </a:rPr>
              <a:t>Seeking</a:t>
            </a:r>
            <a:r>
              <a:rPr lang="en-US" sz="1200" kern="1200" dirty="0" smtClean="0">
                <a:solidFill>
                  <a:schemeClr val="tx1"/>
                </a:solidFill>
                <a:effectLst/>
                <a:latin typeface="+mn-lt"/>
                <a:ea typeface="+mn-ea"/>
                <a:cs typeface="+mn-cs"/>
              </a:rPr>
              <a:t> – Why are you searching for an app? Does this app do something you want or need?</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Usability</a:t>
            </a:r>
            <a:r>
              <a:rPr lang="en-US" sz="1200" kern="1200" dirty="0" smtClean="0">
                <a:solidFill>
                  <a:schemeClr val="tx1"/>
                </a:solidFill>
                <a:effectLst/>
                <a:latin typeface="+mn-lt"/>
                <a:ea typeface="+mn-ea"/>
                <a:cs typeface="+mn-cs"/>
              </a:rPr>
              <a:t> – How is the app designed? Is it easy to use? Do the menus or icons make sense?</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Security</a:t>
            </a:r>
            <a:r>
              <a:rPr lang="en-US" sz="1200" kern="1200" dirty="0" smtClean="0">
                <a:solidFill>
                  <a:schemeClr val="tx1"/>
                </a:solidFill>
                <a:effectLst/>
                <a:latin typeface="+mn-lt"/>
                <a:ea typeface="+mn-ea"/>
                <a:cs typeface="+mn-cs"/>
              </a:rPr>
              <a:t> – Do you need to make an account? Does the app share your data with friends? Does the developer share your data or sell it to other third-parties? What is the security policy? Is it easy to find? Is it written in plain language?</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Price</a:t>
            </a:r>
            <a:r>
              <a:rPr lang="en-US" sz="1200" kern="1200" dirty="0" smtClean="0">
                <a:solidFill>
                  <a:schemeClr val="tx1"/>
                </a:solidFill>
                <a:effectLst/>
                <a:latin typeface="+mn-lt"/>
                <a:ea typeface="+mn-ea"/>
                <a:cs typeface="+mn-cs"/>
              </a:rPr>
              <a:t> – What is the upfront cost of the app? Are there in-app purchases?</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Evaluation</a:t>
            </a:r>
            <a:r>
              <a:rPr lang="en-US" sz="1200" kern="1200" dirty="0" smtClean="0">
                <a:solidFill>
                  <a:schemeClr val="tx1"/>
                </a:solidFill>
                <a:effectLst/>
                <a:latin typeface="+mn-lt"/>
                <a:ea typeface="+mn-ea"/>
                <a:cs typeface="+mn-cs"/>
              </a:rPr>
              <a:t> – Read the reviews for the application, don’t just look at the stars, what are other people saying about the application in their reviews.</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Creator</a:t>
            </a:r>
            <a:r>
              <a:rPr lang="en-US" sz="1200" kern="1200" dirty="0" smtClean="0">
                <a:solidFill>
                  <a:schemeClr val="tx1"/>
                </a:solidFill>
                <a:effectLst/>
                <a:latin typeface="+mn-lt"/>
                <a:ea typeface="+mn-ea"/>
                <a:cs typeface="+mn-cs"/>
              </a:rPr>
              <a:t> – Who developed the application? Is the developer reputable? Do they have a website?</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Timeliness</a:t>
            </a:r>
            <a:r>
              <a:rPr lang="en-US" sz="1200" kern="1200" dirty="0" smtClean="0">
                <a:solidFill>
                  <a:schemeClr val="tx1"/>
                </a:solidFill>
                <a:effectLst/>
                <a:latin typeface="+mn-lt"/>
                <a:ea typeface="+mn-ea"/>
                <a:cs typeface="+mn-cs"/>
              </a:rPr>
              <a:t> – When was the application developed? When it was last updated?</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46</a:t>
            </a:fld>
            <a:endParaRPr lang="en-US" dirty="0"/>
          </a:p>
        </p:txBody>
      </p:sp>
    </p:spTree>
    <p:extLst>
      <p:ext uri="{BB962C8B-B14F-4D97-AF65-F5344CB8AC3E}">
        <p14:creationId xmlns:p14="http://schemas.microsoft.com/office/powerpoint/2010/main" val="24271181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[Time check]  The following are some consumer health resources that you can use and point your patrons to</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7BA9B6C-CF2D-4CD1-9E46-30CD96B7CC50}" type="slidenum">
              <a:rPr lang="en-US" smtClean="0"/>
              <a:pPr/>
              <a:t>47</a:t>
            </a:fld>
            <a:endParaRPr lang="en-US" dirty="0"/>
          </a:p>
        </p:txBody>
      </p:sp>
    </p:spTree>
    <p:extLst>
      <p:ext uri="{BB962C8B-B14F-4D97-AF65-F5344CB8AC3E}">
        <p14:creationId xmlns:p14="http://schemas.microsoft.com/office/powerpoint/2010/main" val="42486968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Any one who has answer health information questions should be familiar with MedlinePlus.  MedlinePlus is produced by the National Library of Medicine .</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48</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Easy to read materials</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49</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Materials in other languages</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50</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89675" y="4033838"/>
            <a:ext cx="14522450" cy="10891837"/>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 won’t poll you, but how many of you have googled you or a loved one’s own health symptoms within the last few months? Even though we're librarians and we know there is better information out there, this is very common – it’s just so easy to google symptoms, look for advice on how to lower your blood pressure or if there are any “natural” (I put natural in quotes) alternatives to traditional medicine to treat a health issue.</a:t>
            </a:r>
          </a:p>
          <a:p>
            <a:r>
              <a:rPr lang="en-US" sz="1200" kern="1200" dirty="0" smtClean="0">
                <a:solidFill>
                  <a:schemeClr val="tx1"/>
                </a:solidFill>
                <a:effectLst/>
                <a:latin typeface="+mn-lt"/>
                <a:ea typeface="+mn-ea"/>
                <a:cs typeface="+mn-cs"/>
              </a:rPr>
              <a:t>While this is understandable (google is so easy to use and most people are used to it), the problem is the Google algorithm – or Dr. Google -- does not necessarily bring back the best or even reliable information. As people who work in libraries, this is nothing new – the same is the case with other information inquiries. But with health information, the implications and consequences of sub-par results can be much more severe. </a:t>
            </a:r>
          </a:p>
          <a:p>
            <a:r>
              <a:rPr lang="en-US" sz="1200" kern="1200" dirty="0" smtClean="0">
                <a:solidFill>
                  <a:schemeClr val="tx1"/>
                </a:solidFill>
                <a:effectLst/>
                <a:latin typeface="+mn-lt"/>
                <a:ea typeface="+mn-ea"/>
                <a:cs typeface="+mn-cs"/>
              </a:rPr>
              <a:t>Data from a 2013 Pew Research Survey on US internet use shows that health is the second most popular subject of an online search. </a:t>
            </a:r>
          </a:p>
          <a:p>
            <a:r>
              <a:rPr lang="en-US" sz="1200" kern="1200" dirty="0" smtClean="0">
                <a:solidFill>
                  <a:schemeClr val="tx1"/>
                </a:solidFill>
                <a:effectLst/>
                <a:latin typeface="+mn-lt"/>
                <a:ea typeface="+mn-ea"/>
                <a:cs typeface="+mn-cs"/>
              </a:rPr>
              <a:t>The Pew study shows that less than a quarter of those who research health online check the publication date or verify the credibility of the source.</a:t>
            </a:r>
          </a:p>
          <a:p>
            <a:r>
              <a:rPr lang="en-US" sz="1200" kern="1200" dirty="0" smtClean="0">
                <a:solidFill>
                  <a:schemeClr val="tx1"/>
                </a:solidFill>
                <a:effectLst/>
                <a:latin typeface="+mn-lt"/>
                <a:ea typeface="+mn-ea"/>
                <a:cs typeface="+mn-cs"/>
              </a:rPr>
              <a:t>On top of that, 25% reported hitting a paywall and being unable to access the information they were seeking.</a:t>
            </a:r>
          </a:p>
          <a:p>
            <a:r>
              <a:rPr lang="en-US" sz="1200" kern="1200" dirty="0" smtClean="0">
                <a:solidFill>
                  <a:schemeClr val="tx1"/>
                </a:solidFill>
                <a:effectLst/>
                <a:latin typeface="+mn-lt"/>
                <a:ea typeface="+mn-ea"/>
                <a:cs typeface="+mn-cs"/>
              </a:rPr>
              <a:t>The bad news for us is that when Americans begin to look for health information, they tend to look online, despite having access to a great information resource – libraries and librarians!  Sound familiar? According to Pew, 59% of Americans look online for health information each year. When we do information literacy instruction with our patrons, there’s a real chance that they might apply those skills to a health information search. Meanwhile, Pew’s research indicates that 8 out of 10 searches for health information begins on a search engine – so, there’s a second way for us to improve health literacy – by promoting reliable health resources </a:t>
            </a:r>
          </a:p>
          <a:p>
            <a:r>
              <a:rPr lang="en-US" sz="1200" kern="1200" dirty="0" smtClean="0">
                <a:solidFill>
                  <a:schemeClr val="tx1"/>
                </a:solidFill>
                <a:effectLst/>
                <a:latin typeface="+mn-lt"/>
                <a:ea typeface="+mn-ea"/>
                <a:cs typeface="+mn-cs"/>
              </a:rPr>
              <a:t> </a:t>
            </a:r>
          </a:p>
          <a:p>
            <a:pPr marL="0" indent="0" defTabSz="931774">
              <a:buClrTx/>
              <a:buSzTx/>
              <a:buNone/>
              <a:defRPr/>
            </a:pPr>
            <a:endParaRPr lang="en-US" sz="1200" kern="1200" dirty="0"/>
          </a:p>
          <a:p>
            <a:pPr marR="0" algn="l" defTabSz="931774" rtl="0" eaLnBrk="1" fontAlgn="auto" latinLnBrk="0" hangingPunct="1">
              <a:lnSpc>
                <a:spcPct val="100000"/>
              </a:lnSpc>
              <a:spcBef>
                <a:spcPts val="0"/>
              </a:spcBef>
              <a:spcAft>
                <a:spcPts val="0"/>
              </a:spcAft>
              <a:buFont typeface="Arial"/>
              <a:buChar char="●"/>
              <a:tabLst/>
              <a:defRPr/>
            </a:pPr>
            <a:endParaRPr lang="en-US" dirty="0"/>
          </a:p>
        </p:txBody>
      </p:sp>
    </p:spTree>
    <p:extLst>
      <p:ext uri="{BB962C8B-B14F-4D97-AF65-F5344CB8AC3E}">
        <p14:creationId xmlns:p14="http://schemas.microsoft.com/office/powerpoint/2010/main" val="206215713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Drug Information Portal is a free web resource from the </a:t>
            </a:r>
            <a:r>
              <a:rPr lang="en-US" sz="1200" u="sng" kern="1200" dirty="0" smtClean="0">
                <a:solidFill>
                  <a:schemeClr val="tx1"/>
                </a:solidFill>
                <a:effectLst/>
                <a:latin typeface="+mn-lt"/>
                <a:ea typeface="+mn-ea"/>
                <a:cs typeface="+mn-cs"/>
                <a:hlinkClick r:id="rId3"/>
              </a:rPr>
              <a:t>National Library of Medicine (NLM)</a:t>
            </a:r>
            <a:r>
              <a:rPr lang="en-US" sz="1200" kern="1200" dirty="0" smtClean="0">
                <a:solidFill>
                  <a:schemeClr val="tx1"/>
                </a:solidFill>
                <a:effectLst/>
                <a:latin typeface="+mn-lt"/>
                <a:ea typeface="+mn-ea"/>
                <a:cs typeface="+mn-cs"/>
              </a:rPr>
              <a:t> that provides an informative, user–friendly portal to current drug information for over 50,000 drugs. Links to sources span the breadth of NLM, the </a:t>
            </a:r>
            <a:r>
              <a:rPr lang="en-US" sz="1200" u="sng" kern="1200" dirty="0" smtClean="0">
                <a:solidFill>
                  <a:schemeClr val="tx1"/>
                </a:solidFill>
                <a:effectLst/>
                <a:latin typeface="+mn-lt"/>
                <a:ea typeface="+mn-ea"/>
                <a:cs typeface="+mn-cs"/>
                <a:hlinkClick r:id="rId4"/>
              </a:rPr>
              <a:t>National Institutes of Health (NIH)</a:t>
            </a:r>
            <a:r>
              <a:rPr lang="en-US" sz="1200" kern="1200" dirty="0" smtClean="0">
                <a:solidFill>
                  <a:schemeClr val="tx1"/>
                </a:solidFill>
                <a:effectLst/>
                <a:latin typeface="+mn-lt"/>
                <a:ea typeface="+mn-ea"/>
                <a:cs typeface="+mn-cs"/>
              </a:rPr>
              <a:t> and other government agencies. A varied selection of focused topics in medicine and drug–related information is also available from displayed subject headings.</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51</a:t>
            </a:fld>
            <a:endParaRPr lang="en-US" dirty="0"/>
          </a:p>
        </p:txBody>
      </p:sp>
    </p:spTree>
    <p:extLst>
      <p:ext uri="{BB962C8B-B14F-4D97-AF65-F5344CB8AC3E}">
        <p14:creationId xmlns:p14="http://schemas.microsoft.com/office/powerpoint/2010/main" val="132298771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Users can search by a drug’s brand/trade name (e.g., Valium) or generic/common name (e.g., Diazepam). The search will display a unique drug profile created from links to online resources listed in the table below. More inclusive searches can be performed by using the asterisk (*) to truncate a drug's name at the beginning or at the end of the term. Searching is also available for drug name fragments by enclosing the search term within asterisks.</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52</a:t>
            </a:fld>
            <a:endParaRPr lang="en-US" dirty="0"/>
          </a:p>
        </p:txBody>
      </p:sp>
    </p:spTree>
    <p:extLst>
      <p:ext uri="{BB962C8B-B14F-4D97-AF65-F5344CB8AC3E}">
        <p14:creationId xmlns:p14="http://schemas.microsoft.com/office/powerpoint/2010/main" val="243825919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Lab Tests Online is an health information web resource designed to help patients and caregivers understand the many lab tests that are a vital part of medical care. </a:t>
            </a:r>
            <a:r>
              <a:rPr lang="en-US" sz="1200" u="sng" kern="1200" dirty="0" smtClean="0">
                <a:solidFill>
                  <a:schemeClr val="tx1"/>
                </a:solidFill>
                <a:effectLst/>
                <a:latin typeface="+mn-lt"/>
                <a:ea typeface="+mn-ea"/>
                <a:cs typeface="+mn-cs"/>
                <a:hlinkClick r:id="rId3"/>
              </a:rPr>
              <a:t>Laboratory and medical professionals</a:t>
            </a:r>
            <a:r>
              <a:rPr lang="en-US" sz="1200" kern="1200" dirty="0" smtClean="0">
                <a:solidFill>
                  <a:schemeClr val="tx1"/>
                </a:solidFill>
                <a:effectLst/>
                <a:latin typeface="+mn-lt"/>
                <a:ea typeface="+mn-ea"/>
                <a:cs typeface="+mn-cs"/>
              </a:rPr>
              <a:t>, who are experts in the field, develop and review all content, including articles on </a:t>
            </a:r>
            <a:r>
              <a:rPr lang="en-US" sz="1200" u="sng" kern="1200" dirty="0" smtClean="0">
                <a:solidFill>
                  <a:schemeClr val="tx1"/>
                </a:solidFill>
                <a:effectLst/>
                <a:latin typeface="+mn-lt"/>
                <a:ea typeface="+mn-ea"/>
                <a:cs typeface="+mn-cs"/>
                <a:hlinkClick r:id="rId4"/>
              </a:rPr>
              <a:t>lab tests</a:t>
            </a:r>
            <a:r>
              <a:rPr lang="en-US" sz="1200" kern="1200" dirty="0" smtClean="0">
                <a:solidFill>
                  <a:schemeClr val="tx1"/>
                </a:solidFill>
                <a:effectLst/>
                <a:latin typeface="+mn-lt"/>
                <a:ea typeface="+mn-ea"/>
                <a:cs typeface="+mn-cs"/>
              </a:rPr>
              <a:t>, </a:t>
            </a:r>
            <a:r>
              <a:rPr lang="en-US" sz="1200" u="sng" kern="1200" dirty="0" smtClean="0">
                <a:solidFill>
                  <a:schemeClr val="tx1"/>
                </a:solidFill>
                <a:effectLst/>
                <a:latin typeface="+mn-lt"/>
                <a:ea typeface="+mn-ea"/>
                <a:cs typeface="+mn-cs"/>
                <a:hlinkClick r:id="rId5"/>
              </a:rPr>
              <a:t>conditions/diseases</a:t>
            </a:r>
            <a:r>
              <a:rPr lang="en-US" sz="1200" kern="1200" dirty="0" smtClean="0">
                <a:solidFill>
                  <a:schemeClr val="tx1"/>
                </a:solidFill>
                <a:effectLst/>
                <a:latin typeface="+mn-lt"/>
                <a:ea typeface="+mn-ea"/>
                <a:cs typeface="+mn-cs"/>
              </a:rPr>
              <a:t>, </a:t>
            </a:r>
            <a:r>
              <a:rPr lang="en-US" sz="1200" u="sng" kern="1200" dirty="0" smtClean="0">
                <a:solidFill>
                  <a:schemeClr val="tx1"/>
                </a:solidFill>
                <a:effectLst/>
                <a:latin typeface="+mn-lt"/>
                <a:ea typeface="+mn-ea"/>
                <a:cs typeface="+mn-cs"/>
                <a:hlinkClick r:id="rId6"/>
              </a:rPr>
              <a:t>screening</a:t>
            </a:r>
            <a:r>
              <a:rPr lang="en-US" sz="1200" kern="1200" dirty="0" smtClean="0">
                <a:solidFill>
                  <a:schemeClr val="tx1"/>
                </a:solidFill>
                <a:effectLst/>
                <a:latin typeface="+mn-lt"/>
                <a:ea typeface="+mn-ea"/>
                <a:cs typeface="+mn-cs"/>
              </a:rPr>
              <a:t>, </a:t>
            </a:r>
            <a:r>
              <a:rPr lang="en-US" sz="1200" u="sng" kern="1200" dirty="0" smtClean="0">
                <a:solidFill>
                  <a:schemeClr val="tx1"/>
                </a:solidFill>
                <a:effectLst/>
                <a:latin typeface="+mn-lt"/>
                <a:ea typeface="+mn-ea"/>
                <a:cs typeface="+mn-cs"/>
                <a:hlinkClick r:id="rId7"/>
              </a:rPr>
              <a:t>patient resources</a:t>
            </a:r>
            <a:r>
              <a:rPr lang="en-US" sz="1200" kern="1200" dirty="0" smtClean="0">
                <a:solidFill>
                  <a:schemeClr val="tx1"/>
                </a:solidFill>
                <a:effectLst/>
                <a:latin typeface="+mn-lt"/>
                <a:ea typeface="+mn-ea"/>
                <a:cs typeface="+mn-cs"/>
              </a:rPr>
              <a:t>, and </a:t>
            </a:r>
            <a:r>
              <a:rPr lang="en-US" sz="1200" u="sng" kern="1200" dirty="0" smtClean="0">
                <a:solidFill>
                  <a:schemeClr val="tx1"/>
                </a:solidFill>
                <a:effectLst/>
                <a:latin typeface="+mn-lt"/>
                <a:ea typeface="+mn-ea"/>
                <a:cs typeface="+mn-cs"/>
                <a:hlinkClick r:id="rId8"/>
              </a:rPr>
              <a:t>lab test news</a:t>
            </a:r>
            <a:r>
              <a:rPr lang="en-US" sz="1200" kern="1200" dirty="0" smtClean="0">
                <a:solidFill>
                  <a:schemeClr val="tx1"/>
                </a:solidFill>
                <a:effectLst/>
                <a:latin typeface="+mn-lt"/>
                <a:ea typeface="+mn-ea"/>
                <a:cs typeface="+mn-cs"/>
              </a:rPr>
              <a:t>. The site is produced by </a:t>
            </a:r>
            <a:r>
              <a:rPr lang="en-US" sz="1200" u="sng" kern="1200" dirty="0" smtClean="0">
                <a:solidFill>
                  <a:schemeClr val="tx1"/>
                </a:solidFill>
                <a:effectLst/>
                <a:latin typeface="+mn-lt"/>
                <a:ea typeface="+mn-ea"/>
                <a:cs typeface="+mn-cs"/>
                <a:hlinkClick r:id="rId9"/>
              </a:rPr>
              <a:t>AACC</a:t>
            </a:r>
            <a:r>
              <a:rPr lang="en-US" sz="1200" kern="1200" dirty="0" smtClean="0">
                <a:solidFill>
                  <a:schemeClr val="tx1"/>
                </a:solidFill>
                <a:effectLst/>
                <a:latin typeface="+mn-lt"/>
                <a:ea typeface="+mn-ea"/>
                <a:cs typeface="+mn-cs"/>
              </a:rPr>
              <a:t>, a global scientific and medical professional organization dedicated to clinical laboratory science and its application to healthcare.</a:t>
            </a:r>
          </a:p>
          <a:p>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The site includes a library of conditions and diseases that are briefly described and linked to the tests that are typically used to screen for, diagnose, and monitor them.</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B1520EA-9284-4E74-96B7-45FEDBD4B4EF}" type="slidenum">
              <a:rPr lang="en-US" smtClean="0"/>
              <a:pPr/>
              <a:t>53</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is a project of the University of Michigan Taubman Health Sciences Library as part of the Michigan Health Literacy Awareness project.  You can type in either a plain language term or its equivalent medical term.</a:t>
            </a:r>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54</a:t>
            </a:fld>
            <a:endParaRPr lang="en-US" dirty="0"/>
          </a:p>
        </p:txBody>
      </p:sp>
    </p:spTree>
    <p:extLst>
      <p:ext uri="{BB962C8B-B14F-4D97-AF65-F5344CB8AC3E}">
        <p14:creationId xmlns:p14="http://schemas.microsoft.com/office/powerpoint/2010/main" val="307789791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Medical Library Association has a “for patients” page that includes a page on acronyms</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55</a:t>
            </a:fld>
            <a:endParaRPr lang="en-US" dirty="0"/>
          </a:p>
        </p:txBody>
      </p:sp>
    </p:spTree>
    <p:extLst>
      <p:ext uri="{BB962C8B-B14F-4D97-AF65-F5344CB8AC3E}">
        <p14:creationId xmlns:p14="http://schemas.microsoft.com/office/powerpoint/2010/main" val="338311317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Manual contains general medical information about thousands of diseases and symptoms in all fields of medicine.   The Consumer Version also contains Quick Facts, which are shorter, easier to read versions of selected consumer topics.</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57</a:t>
            </a:fld>
            <a:endParaRPr lang="en-US" dirty="0"/>
          </a:p>
        </p:txBody>
      </p:sp>
    </p:spTree>
    <p:extLst>
      <p:ext uri="{BB962C8B-B14F-4D97-AF65-F5344CB8AC3E}">
        <p14:creationId xmlns:p14="http://schemas.microsoft.com/office/powerpoint/2010/main" val="389608204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D</a:t>
            </a:r>
            <a:r>
              <a:rPr lang="en-US" sz="1200" u="sng" kern="1200" dirty="0" smtClean="0">
                <a:solidFill>
                  <a:schemeClr val="tx1"/>
                </a:solidFill>
                <a:effectLst/>
                <a:latin typeface="+mn-lt"/>
                <a:ea typeface="+mn-ea"/>
                <a:cs typeface="+mn-cs"/>
                <a:hlinkClick r:id="rId3"/>
              </a:rPr>
              <a:t>octor-reviewed</a:t>
            </a:r>
            <a:r>
              <a:rPr lang="en-US" sz="1200" kern="1200" dirty="0" smtClean="0">
                <a:solidFill>
                  <a:schemeClr val="tx1"/>
                </a:solidFill>
                <a:effectLst/>
                <a:latin typeface="+mn-lt"/>
                <a:ea typeface="+mn-ea"/>
                <a:cs typeface="+mn-cs"/>
              </a:rPr>
              <a:t> advice on hundreds of physical, emotional, and behavioral topics — from before birth through the teen years. </a:t>
            </a:r>
          </a:p>
          <a:p>
            <a:pPr lvl="0"/>
            <a:r>
              <a:rPr lang="en-US" sz="1200" kern="1200" dirty="0" smtClean="0">
                <a:solidFill>
                  <a:schemeClr val="tx1"/>
                </a:solidFill>
                <a:effectLst/>
                <a:latin typeface="+mn-lt"/>
                <a:ea typeface="+mn-ea"/>
                <a:cs typeface="+mn-cs"/>
              </a:rPr>
              <a:t>Separate sections for </a:t>
            </a:r>
            <a:r>
              <a:rPr lang="en-US" sz="1200" u="sng" kern="1200" dirty="0" smtClean="0">
                <a:solidFill>
                  <a:schemeClr val="tx1"/>
                </a:solidFill>
                <a:effectLst/>
                <a:latin typeface="+mn-lt"/>
                <a:ea typeface="+mn-ea"/>
                <a:cs typeface="+mn-cs"/>
                <a:hlinkClick r:id="rId4"/>
              </a:rPr>
              <a:t>parents</a:t>
            </a:r>
            <a:r>
              <a:rPr lang="en-US" sz="1200" kern="1200" dirty="0" smtClean="0">
                <a:solidFill>
                  <a:schemeClr val="tx1"/>
                </a:solidFill>
                <a:effectLst/>
                <a:latin typeface="+mn-lt"/>
                <a:ea typeface="+mn-ea"/>
                <a:cs typeface="+mn-cs"/>
              </a:rPr>
              <a:t>, </a:t>
            </a:r>
            <a:r>
              <a:rPr lang="en-US" sz="1200" u="sng" kern="1200" dirty="0" smtClean="0">
                <a:solidFill>
                  <a:schemeClr val="tx1"/>
                </a:solidFill>
                <a:effectLst/>
                <a:latin typeface="+mn-lt"/>
                <a:ea typeface="+mn-ea"/>
                <a:cs typeface="+mn-cs"/>
                <a:hlinkClick r:id="rId5"/>
              </a:rPr>
              <a:t>kids</a:t>
            </a:r>
            <a:r>
              <a:rPr lang="en-US" sz="1200" kern="1200" dirty="0" smtClean="0">
                <a:solidFill>
                  <a:schemeClr val="tx1"/>
                </a:solidFill>
                <a:effectLst/>
                <a:latin typeface="+mn-lt"/>
                <a:ea typeface="+mn-ea"/>
                <a:cs typeface="+mn-cs"/>
              </a:rPr>
              <a:t>, and </a:t>
            </a:r>
            <a:r>
              <a:rPr lang="en-US" sz="1200" u="sng" kern="1200" dirty="0" smtClean="0">
                <a:solidFill>
                  <a:schemeClr val="tx1"/>
                </a:solidFill>
                <a:effectLst/>
                <a:latin typeface="+mn-lt"/>
                <a:ea typeface="+mn-ea"/>
                <a:cs typeface="+mn-cs"/>
                <a:hlinkClick r:id="rId6"/>
              </a:rPr>
              <a:t>teens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Easy-to-follow articles, slideshows, videos, and health tools designed to help families learn, grow, and be their best. </a:t>
            </a:r>
          </a:p>
          <a:p>
            <a:pPr lvl="0"/>
            <a:r>
              <a:rPr lang="en-US" sz="1200" u="sng" kern="1200" dirty="0" smtClean="0">
                <a:solidFill>
                  <a:schemeClr val="tx1"/>
                </a:solidFill>
                <a:effectLst/>
                <a:latin typeface="+mn-lt"/>
                <a:ea typeface="+mn-ea"/>
                <a:cs typeface="+mn-cs"/>
                <a:hlinkClick r:id="rId7"/>
              </a:rPr>
              <a:t>Free lesson plans</a:t>
            </a:r>
            <a:r>
              <a:rPr lang="en-US" sz="1200" kern="1200" dirty="0" smtClean="0">
                <a:solidFill>
                  <a:schemeClr val="tx1"/>
                </a:solidFill>
                <a:effectLst/>
                <a:latin typeface="+mn-lt"/>
                <a:ea typeface="+mn-ea"/>
                <a:cs typeface="+mn-cs"/>
              </a:rPr>
              <a:t> and programs for teachers and early childhood educators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B1520EA-9284-4E74-96B7-45FEDBD4B4EF}" type="slidenum">
              <a:rPr lang="en-US" smtClean="0"/>
              <a:pPr/>
              <a:t>58</a:t>
            </a:fld>
            <a:endParaRPr lang="en-US" dirty="0"/>
          </a:p>
        </p:txBody>
      </p:sp>
    </p:spTree>
    <p:extLst>
      <p:ext uri="{BB962C8B-B14F-4D97-AF65-F5344CB8AC3E}">
        <p14:creationId xmlns:p14="http://schemas.microsoft.com/office/powerpoint/2010/main" val="402737511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59</a:t>
            </a:fld>
            <a:endParaRPr lang="en-US" dirty="0"/>
          </a:p>
        </p:txBody>
      </p:sp>
    </p:spTree>
    <p:extLst>
      <p:ext uri="{BB962C8B-B14F-4D97-AF65-F5344CB8AC3E}">
        <p14:creationId xmlns:p14="http://schemas.microsoft.com/office/powerpoint/2010/main" val="79958862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Consumer health resources that have disappeared in the last two-three years.</a:t>
            </a:r>
          </a:p>
          <a:p>
            <a:r>
              <a:rPr lang="en-US" sz="1200" kern="1200" dirty="0" smtClean="0">
                <a:solidFill>
                  <a:schemeClr val="tx1"/>
                </a:solidFill>
                <a:effectLst/>
                <a:latin typeface="+mn-lt"/>
                <a:ea typeface="+mn-ea"/>
                <a:cs typeface="+mn-cs"/>
              </a:rPr>
              <a:t>If you are interested in additional workshops or training in consumer health, check out the National Networks of Libraries of Medicine training – they offer multiple freely available classes on all different topics related to consumer health.  </a:t>
            </a:r>
          </a:p>
          <a:p>
            <a:r>
              <a:rPr lang="en-US" sz="1200" kern="1200" dirty="0" smtClean="0">
                <a:solidFill>
                  <a:schemeClr val="tx1"/>
                </a:solidFill>
                <a:effectLst/>
                <a:latin typeface="+mn-lt"/>
                <a:ea typeface="+mn-ea"/>
                <a:cs typeface="+mn-cs"/>
              </a:rPr>
              <a:t>NNLM – training – classes by category – consumer health.</a:t>
            </a:r>
          </a:p>
          <a:p>
            <a:r>
              <a:rPr lang="en-US" sz="1200" kern="1200" dirty="0" smtClean="0">
                <a:solidFill>
                  <a:schemeClr val="tx1"/>
                </a:solidFill>
                <a:effectLst/>
                <a:latin typeface="+mn-lt"/>
                <a:ea typeface="+mn-ea"/>
                <a:cs typeface="+mn-cs"/>
              </a:rPr>
              <a:t>H</a:t>
            </a:r>
            <a:r>
              <a:rPr lang="en-US" sz="1200" u="sng" kern="1200" dirty="0" smtClean="0">
                <a:solidFill>
                  <a:schemeClr val="tx1"/>
                </a:solidFill>
                <a:effectLst/>
                <a:latin typeface="+mn-lt"/>
                <a:ea typeface="+mn-ea"/>
                <a:cs typeface="+mn-cs"/>
                <a:hlinkClick r:id="rId3"/>
              </a:rPr>
              <a:t>ealth and Wellness @ the Library: The Essentials of Providing Consumer Health Services</a:t>
            </a:r>
            <a:r>
              <a:rPr lang="en-US" sz="1200" kern="1200" dirty="0" smtClean="0">
                <a:solidFill>
                  <a:schemeClr val="tx1"/>
                </a:solidFill>
                <a:effectLst/>
                <a:latin typeface="+mn-lt"/>
                <a:ea typeface="+mn-ea"/>
                <a:cs typeface="+mn-cs"/>
              </a:rPr>
              <a:t>  4 week interactive course.  Listed in handout.   Free</a:t>
            </a:r>
          </a:p>
          <a:p>
            <a:r>
              <a:rPr lang="en-US" sz="1200" kern="1200" dirty="0" smtClean="0">
                <a:solidFill>
                  <a:schemeClr val="tx1"/>
                </a:solidFill>
                <a:effectLst/>
                <a:latin typeface="+mn-lt"/>
                <a:ea typeface="+mn-ea"/>
                <a:cs typeface="+mn-cs"/>
              </a:rPr>
              <a:t>Check out NNLM for other free online courses on consumer health.</a:t>
            </a:r>
          </a:p>
          <a:p>
            <a:r>
              <a:rPr lang="en-US" sz="1200" kern="1200" dirty="0" smtClean="0">
                <a:solidFill>
                  <a:schemeClr val="tx1"/>
                </a:solidFill>
                <a:effectLst/>
                <a:latin typeface="+mn-lt"/>
                <a:ea typeface="+mn-ea"/>
                <a:cs typeface="+mn-cs"/>
              </a:rPr>
              <a:t>https://nnlm.gov/training/classes-by-category?combine=&amp;field_class_category_tid%5B%5D=480</a:t>
            </a:r>
          </a:p>
          <a:p>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60</a:t>
            </a:fld>
            <a:endParaRPr lang="en-US" dirty="0"/>
          </a:p>
        </p:txBody>
      </p:sp>
    </p:spTree>
    <p:extLst>
      <p:ext uri="{BB962C8B-B14F-4D97-AF65-F5344CB8AC3E}">
        <p14:creationId xmlns:p14="http://schemas.microsoft.com/office/powerpoint/2010/main" val="424789491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Questions</a:t>
            </a:r>
            <a:endParaRPr lang="en-US" dirty="0"/>
          </a:p>
        </p:txBody>
      </p:sp>
      <p:sp>
        <p:nvSpPr>
          <p:cNvPr id="4" name="Slide Number Placeholder 3"/>
          <p:cNvSpPr>
            <a:spLocks noGrp="1"/>
          </p:cNvSpPr>
          <p:nvPr>
            <p:ph type="sldNum" sz="quarter" idx="10"/>
          </p:nvPr>
        </p:nvSpPr>
        <p:spPr/>
        <p:txBody>
          <a:bodyPr/>
          <a:lstStyle/>
          <a:p>
            <a:fld id="{2B1520EA-9284-4E74-96B7-45FEDBD4B4EF}" type="slidenum">
              <a:rPr lang="en-US" smtClean="0"/>
              <a:pPr/>
              <a:t>61</a:t>
            </a:fld>
            <a:endParaRPr lang="en-US" dirty="0"/>
          </a:p>
        </p:txBody>
      </p:sp>
    </p:spTree>
    <p:extLst>
      <p:ext uri="{BB962C8B-B14F-4D97-AF65-F5344CB8AC3E}">
        <p14:creationId xmlns:p14="http://schemas.microsoft.com/office/powerpoint/2010/main" val="826734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7218363" y="2465388"/>
            <a:ext cx="16427451" cy="123205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Shape 140"/>
          <p:cNvSpPr txBox="1">
            <a:spLocks noGrp="1"/>
          </p:cNvSpPr>
          <p:nvPr>
            <p:ph type="body" idx="1"/>
          </p:nvPr>
        </p:nvSpPr>
        <p:spPr>
          <a:xfrm>
            <a:off x="198990" y="15606443"/>
            <a:ext cx="1591903" cy="14785041"/>
          </a:xfrm>
          <a:prstGeom prst="rect">
            <a:avLst/>
          </a:prstGeom>
          <a:noFill/>
          <a:ln>
            <a:noFill/>
          </a:ln>
        </p:spPr>
        <p:txBody>
          <a:bodyPr spcFirstLastPara="1" wrap="square" lIns="93300" tIns="93300" rIns="93300" bIns="93300" anchor="t" anchorCtr="0">
            <a:noAutofit/>
          </a:bodyPr>
          <a:lstStyle/>
          <a:p>
            <a:r>
              <a:rPr lang="en-US" sz="1200" kern="1200" dirty="0" smtClean="0">
                <a:solidFill>
                  <a:schemeClr val="tx1"/>
                </a:solidFill>
                <a:effectLst/>
                <a:latin typeface="+mn-lt"/>
                <a:ea typeface="+mn-ea"/>
                <a:cs typeface="+mn-cs"/>
              </a:rPr>
              <a:t>Most Health Information Seeking Behaviors, about 41%, involve seeking a combination of illness and wellness information, with illness-only searches at 29% and wellness-only at 31%. </a:t>
            </a:r>
          </a:p>
          <a:p>
            <a:r>
              <a:rPr lang="en-US" sz="1200" kern="1200" dirty="0" smtClean="0">
                <a:solidFill>
                  <a:schemeClr val="tx1"/>
                </a:solidFill>
                <a:effectLst/>
                <a:latin typeface="+mn-lt"/>
                <a:ea typeface="+mn-ea"/>
                <a:cs typeface="+mn-cs"/>
              </a:rPr>
              <a:t>The types of information seekers look for fall into two general categories – information about an illness or disease or wellness information and there are generally three types of health information seekers – the patient, the person with the illness, caregivers of patients and researchers, which can range from high school science projects to people who had heard about something and are just curious to serious clinical research.</a:t>
            </a:r>
          </a:p>
          <a:p>
            <a:r>
              <a:rPr lang="en-US" sz="1200" kern="1200" dirty="0" smtClean="0">
                <a:solidFill>
                  <a:schemeClr val="tx1"/>
                </a:solidFill>
                <a:effectLst/>
                <a:latin typeface="+mn-lt"/>
                <a:ea typeface="+mn-ea"/>
                <a:cs typeface="+mn-cs"/>
              </a:rPr>
              <a:t>It is important to know who is asking the question. Find out the relationship of the person asking the question to the question, which will tell you why they need the information and how it will be used.</a:t>
            </a:r>
          </a:p>
          <a:p>
            <a:r>
              <a:rPr lang="en-US" sz="1200" kern="1200" dirty="0" smtClean="0">
                <a:solidFill>
                  <a:schemeClr val="tx1"/>
                </a:solidFill>
                <a:effectLst/>
                <a:latin typeface="+mn-lt"/>
                <a:ea typeface="+mn-ea"/>
                <a:cs typeface="+mn-cs"/>
              </a:rPr>
              <a:t>Is the person:</a:t>
            </a:r>
          </a:p>
          <a:p>
            <a:r>
              <a:rPr lang="en-US" sz="1200" kern="1200" dirty="0" smtClean="0">
                <a:solidFill>
                  <a:schemeClr val="tx1"/>
                </a:solidFill>
                <a:effectLst/>
                <a:latin typeface="+mn-lt"/>
                <a:ea typeface="+mn-ea"/>
                <a:cs typeface="+mn-cs"/>
              </a:rPr>
              <a:t>●A student who needs the information for a school assignment?</a:t>
            </a:r>
          </a:p>
          <a:p>
            <a:r>
              <a:rPr lang="en-US" sz="1200" kern="1200" dirty="0" smtClean="0">
                <a:solidFill>
                  <a:schemeClr val="tx1"/>
                </a:solidFill>
                <a:effectLst/>
                <a:latin typeface="+mn-lt"/>
                <a:ea typeface="+mn-ea"/>
                <a:cs typeface="+mn-cs"/>
              </a:rPr>
              <a:t>●A family member or friend of someone who is gathering information on another person's behalf?</a:t>
            </a:r>
          </a:p>
          <a:p>
            <a:r>
              <a:rPr lang="en-US" sz="1200" kern="1200" dirty="0" smtClean="0">
                <a:solidFill>
                  <a:schemeClr val="tx1"/>
                </a:solidFill>
                <a:effectLst/>
                <a:latin typeface="+mn-lt"/>
                <a:ea typeface="+mn-ea"/>
                <a:cs typeface="+mn-cs"/>
              </a:rPr>
              <a:t>●A family member or friend who is a caregiver?</a:t>
            </a:r>
          </a:p>
          <a:p>
            <a:r>
              <a:rPr lang="en-US" sz="1200" kern="1200" dirty="0" smtClean="0">
                <a:solidFill>
                  <a:schemeClr val="tx1"/>
                </a:solidFill>
                <a:effectLst/>
                <a:latin typeface="+mn-lt"/>
                <a:ea typeface="+mn-ea"/>
                <a:cs typeface="+mn-cs"/>
              </a:rPr>
              <a:t>●Someone who has been recently diagnosed with a serious illness?</a:t>
            </a:r>
          </a:p>
          <a:p>
            <a:r>
              <a:rPr lang="en-US" sz="1200" kern="1200" dirty="0" smtClean="0">
                <a:solidFill>
                  <a:schemeClr val="tx1"/>
                </a:solidFill>
                <a:effectLst/>
                <a:latin typeface="+mn-lt"/>
                <a:ea typeface="+mn-ea"/>
                <a:cs typeface="+mn-cs"/>
              </a:rPr>
              <a:t>●A person who wants more information about something they heard or read?</a:t>
            </a:r>
          </a:p>
          <a:p>
            <a:r>
              <a:rPr lang="en-US" sz="1200" kern="1200" dirty="0" smtClean="0">
                <a:solidFill>
                  <a:schemeClr val="tx1"/>
                </a:solidFill>
                <a:effectLst/>
                <a:latin typeface="+mn-lt"/>
                <a:ea typeface="+mn-ea"/>
                <a:cs typeface="+mn-cs"/>
              </a:rPr>
              <a:t>Finding this out can be tricky - we value our patrons’ privacy, we don’t typically ask point blank. Some tips for eliciting this information include:</a:t>
            </a:r>
          </a:p>
          <a:p>
            <a:r>
              <a:rPr lang="en-US" sz="1200" kern="1200" dirty="0" smtClean="0">
                <a:solidFill>
                  <a:schemeClr val="tx1"/>
                </a:solidFill>
                <a:effectLst/>
                <a:latin typeface="+mn-lt"/>
                <a:ea typeface="+mn-ea"/>
                <a:cs typeface="+mn-cs"/>
              </a:rPr>
              <a:t>●Asking “is this for a school project?” even with an adult, this is appropriate - many adults are returning students, or doing their kid’s assignment. Often, this question is enough to get the patron to say what they want the info for. “No, no, my mom’s friend’s son’s girlfriend has a child with this condition and now my mom’s worried…”</a:t>
            </a:r>
          </a:p>
          <a:p>
            <a:r>
              <a:rPr lang="en-US" sz="1200" kern="1200" dirty="0" smtClean="0">
                <a:solidFill>
                  <a:schemeClr val="tx1"/>
                </a:solidFill>
                <a:effectLst/>
                <a:latin typeface="+mn-lt"/>
                <a:ea typeface="+mn-ea"/>
                <a:cs typeface="+mn-cs"/>
              </a:rPr>
              <a:t>Sometimes this doesn’t work, and you’ll need to be a bit more direct.  We all know not to just blurt out “Why do you need to know that?”  A more gentle way to say it could be: </a:t>
            </a:r>
          </a:p>
          <a:p>
            <a:r>
              <a:rPr lang="en-US" sz="1200" kern="1200" dirty="0" smtClean="0">
                <a:solidFill>
                  <a:schemeClr val="tx1"/>
                </a:solidFill>
                <a:effectLst/>
                <a:latin typeface="+mn-lt"/>
                <a:ea typeface="+mn-ea"/>
                <a:cs typeface="+mn-cs"/>
              </a:rPr>
              <a:t>●"Can you tell me a little more about why you need this information, or how you will use the information so I can provide the best resources for your needs?"</a:t>
            </a:r>
          </a:p>
          <a:p>
            <a:r>
              <a:rPr lang="en-US" sz="1200" kern="1200" dirty="0" smtClean="0">
                <a:solidFill>
                  <a:schemeClr val="tx1"/>
                </a:solidFill>
                <a:effectLst/>
                <a:latin typeface="+mn-lt"/>
                <a:ea typeface="+mn-ea"/>
                <a:cs typeface="+mn-cs"/>
              </a:rPr>
              <a:t>Remember, often the original question is not the real question, but the user either doesn't know a more direct way to describe the question or is shy about asking. Asking what research the person has done so far can be helpful too.</a:t>
            </a:r>
          </a:p>
          <a:p>
            <a:pPr marL="0" indent="0">
              <a:buNone/>
            </a:pPr>
            <a:endParaRPr sz="1100" b="0" i="0" u="none" strike="noStrike" cap="none" dirty="0">
              <a:latin typeface="Arial"/>
              <a:ea typeface="Arial"/>
              <a:cs typeface="Arial"/>
              <a:sym typeface="Arial"/>
            </a:endParaRPr>
          </a:p>
        </p:txBody>
      </p:sp>
    </p:spTree>
    <p:extLst>
      <p:ext uri="{BB962C8B-B14F-4D97-AF65-F5344CB8AC3E}">
        <p14:creationId xmlns:p14="http://schemas.microsoft.com/office/powerpoint/2010/main" val="675806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218363" y="2465388"/>
            <a:ext cx="16427451" cy="123205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6" name="Shape 146"/>
          <p:cNvSpPr txBox="1">
            <a:spLocks noGrp="1"/>
          </p:cNvSpPr>
          <p:nvPr>
            <p:ph type="body" idx="1"/>
          </p:nvPr>
        </p:nvSpPr>
        <p:spPr>
          <a:xfrm>
            <a:off x="198990" y="15606443"/>
            <a:ext cx="1591903" cy="14785041"/>
          </a:xfrm>
          <a:prstGeom prst="rect">
            <a:avLst/>
          </a:prstGeom>
          <a:noFill/>
          <a:ln>
            <a:noFill/>
          </a:ln>
        </p:spPr>
        <p:txBody>
          <a:bodyPr spcFirstLastPara="1" wrap="square" lIns="93300" tIns="93300" rIns="93300" bIns="93300" anchor="t" anchorCtr="0">
            <a:noAutofit/>
          </a:bodyPr>
          <a:lstStyle/>
          <a:p>
            <a:pPr lvl="0"/>
            <a:r>
              <a:rPr lang="en-US" sz="1200" kern="1200" dirty="0" smtClean="0">
                <a:solidFill>
                  <a:schemeClr val="tx1"/>
                </a:solidFill>
                <a:effectLst/>
                <a:latin typeface="+mn-lt"/>
                <a:ea typeface="+mn-ea"/>
                <a:cs typeface="+mn-cs"/>
              </a:rPr>
              <a:t>Emotions can play a role in how they approach the library staff – people may be fearful, confused, anxious.</a:t>
            </a:r>
          </a:p>
          <a:p>
            <a:pPr lvl="0"/>
            <a:r>
              <a:rPr lang="en-US" sz="1200" kern="1200" dirty="0" smtClean="0">
                <a:solidFill>
                  <a:schemeClr val="tx1"/>
                </a:solidFill>
                <a:effectLst/>
                <a:latin typeface="+mn-lt"/>
                <a:ea typeface="+mn-ea"/>
                <a:cs typeface="+mn-cs"/>
              </a:rPr>
              <a:t>Socio-economic or literacy levels can influence a person’s information seeking behavior</a:t>
            </a:r>
          </a:p>
          <a:p>
            <a:pPr lvl="0"/>
            <a:r>
              <a:rPr lang="en-US" sz="1200" kern="1200" dirty="0" smtClean="0">
                <a:solidFill>
                  <a:schemeClr val="tx1"/>
                </a:solidFill>
                <a:effectLst/>
                <a:latin typeface="+mn-lt"/>
                <a:ea typeface="+mn-ea"/>
                <a:cs typeface="+mn-cs"/>
              </a:rPr>
              <a:t>As well as their level of computer literacy </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981098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r>
              <a:rPr lang="en-US" sz="1200" kern="1200" dirty="0" smtClean="0">
                <a:solidFill>
                  <a:schemeClr val="tx1"/>
                </a:solidFill>
                <a:effectLst/>
                <a:latin typeface="+mn-lt"/>
                <a:ea typeface="+mn-ea"/>
                <a:cs typeface="+mn-cs"/>
              </a:rPr>
              <a:t>Health questions can range from simple term definitions to complex queries requiring specialized resources and searching skills.</a:t>
            </a:r>
          </a:p>
          <a:p>
            <a:r>
              <a:rPr lang="en-US" sz="1200" kern="1200" dirty="0" smtClean="0">
                <a:solidFill>
                  <a:schemeClr val="tx1"/>
                </a:solidFill>
                <a:effectLst/>
                <a:latin typeface="+mn-lt"/>
                <a:ea typeface="+mn-ea"/>
                <a:cs typeface="+mn-cs"/>
              </a:rPr>
              <a:t>Another thing about health reference is that health information falls into many categories, and each one has its own complicated resources: diseases, conditions, therapies/treatments (surgery, medications), prevention, causes, insurance, and health statistics. Just knowing that there are many possible topics that comprise the patron’s real question, is enough to make any question complicated.</a:t>
            </a:r>
          </a:p>
          <a:p>
            <a:r>
              <a:rPr lang="en-US" sz="1200" kern="1200" dirty="0" smtClean="0">
                <a:solidFill>
                  <a:schemeClr val="tx1"/>
                </a:solidFill>
                <a:effectLst/>
                <a:latin typeface="+mn-lt"/>
                <a:ea typeface="+mn-ea"/>
                <a:cs typeface="+mn-cs"/>
              </a:rPr>
              <a:t>Library users often ask complicated health questions, but they need non-complicated answers.  Major differences include the potential serious nature of the question and privacy issues.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solidFill>
                <a:schemeClr val="bg1"/>
              </a:solidFill>
            </a:endParaRPr>
          </a:p>
          <a:p>
            <a:pPr marL="0" indent="0">
              <a:buNone/>
            </a:pPr>
            <a:endParaRPr lang="en-US" dirty="0">
              <a:solidFill>
                <a:schemeClr val="bg1"/>
              </a:solidFill>
            </a:endParaRPr>
          </a:p>
        </p:txBody>
      </p:sp>
      <p:sp>
        <p:nvSpPr>
          <p:cNvPr id="4" name="Slide Number Placeholder 3"/>
          <p:cNvSpPr>
            <a:spLocks noGrp="1"/>
          </p:cNvSpPr>
          <p:nvPr>
            <p:ph type="sldNum" sz="quarter" idx="10"/>
          </p:nvPr>
        </p:nvSpPr>
        <p:spPr/>
        <p:txBody>
          <a:bodyPr/>
          <a:lstStyle/>
          <a:p>
            <a:fld id="{2B1520EA-9284-4E74-96B7-45FEDBD4B4EF}" type="slidenum">
              <a:rPr lang="en-US" smtClean="0"/>
              <a:pPr/>
              <a:t>8</a:t>
            </a:fld>
            <a:endParaRPr lang="en-US" dirty="0"/>
          </a:p>
        </p:txBody>
      </p:sp>
    </p:spTree>
    <p:extLst>
      <p:ext uri="{BB962C8B-B14F-4D97-AF65-F5344CB8AC3E}">
        <p14:creationId xmlns:p14="http://schemas.microsoft.com/office/powerpoint/2010/main" val="15581568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Let’s start with the reference interview-- a part of working in a library and assisting library users with health questions involves the reference interview. It’s no use knowing wonderful resources to send people to, if you fail to communicate effectively with them. It’s necessary to think of yourself and the person asking you a health question as partners, meaning each of you has a piece of the puzzle, they the question and you the answer. </a:t>
            </a:r>
          </a:p>
          <a:p>
            <a:r>
              <a:rPr lang="en-US" sz="1200" kern="1200" dirty="0" smtClean="0">
                <a:solidFill>
                  <a:schemeClr val="tx1"/>
                </a:solidFill>
                <a:effectLst/>
                <a:latin typeface="+mn-lt"/>
                <a:ea typeface="+mn-ea"/>
                <a:cs typeface="+mn-cs"/>
              </a:rPr>
              <a:t>The reference interview incorporates several components. The library staff member being open about engaging in conversation with the patron, like fitting the pieces of a puzzle together. They’ve a question and you hopefully are approachable enough to have the opportunity to provide them with an answer.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Chinese character shown represents listening. As you conduct health reference interviews, it’s going to be important for you to hone in on your listening skills -- we must listen to what our library user is telling us, make sure you pay attention to the body language of the person your assisting, be thoughtful in your responses to the individual, undivided attention, meaning make sure you’re not distracted especially when assisting with sensitive health issues and be empathetic and kind. </a:t>
            </a:r>
          </a:p>
          <a:p>
            <a:endParaRPr lang="en-US" dirty="0"/>
          </a:p>
        </p:txBody>
      </p:sp>
      <p:sp>
        <p:nvSpPr>
          <p:cNvPr id="4" name="Slide Number Placeholder 3"/>
          <p:cNvSpPr>
            <a:spLocks noGrp="1"/>
          </p:cNvSpPr>
          <p:nvPr>
            <p:ph type="sldNum" sz="quarter" idx="10"/>
          </p:nvPr>
        </p:nvSpPr>
        <p:spPr/>
        <p:txBody>
          <a:bodyPr/>
          <a:lstStyle/>
          <a:p>
            <a:pPr>
              <a:defRPr/>
            </a:pPr>
            <a:fld id="{4777E062-2902-46AC-8DAD-4373BEC78447}" type="slidenum">
              <a:rPr lang="en-US" smtClean="0"/>
              <a:pPr>
                <a:defRPr/>
              </a:pPr>
              <a:t>9</a:t>
            </a:fld>
            <a:endParaRPr lang="en-US" dirty="0"/>
          </a:p>
        </p:txBody>
      </p:sp>
    </p:spTree>
    <p:extLst>
      <p:ext uri="{BB962C8B-B14F-4D97-AF65-F5344CB8AC3E}">
        <p14:creationId xmlns:p14="http://schemas.microsoft.com/office/powerpoint/2010/main" val="1338464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122533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0316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614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66614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7016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524000" y="914400"/>
            <a:ext cx="6096000" cy="762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1524000" y="1752600"/>
            <a:ext cx="6096000" cy="3886200"/>
          </a:xfrm>
        </p:spPr>
        <p:txBody>
          <a:bodyPr rtlCol="0">
            <a:normAutofit/>
          </a:bodyPr>
          <a:lstStyle/>
          <a:p>
            <a:pPr lvl="0"/>
            <a:endParaRPr lang="en-US" noProof="0" dirty="0"/>
          </a:p>
        </p:txBody>
      </p:sp>
    </p:spTree>
    <p:extLst>
      <p:ext uri="{BB962C8B-B14F-4D97-AF65-F5344CB8AC3E}">
        <p14:creationId xmlns:p14="http://schemas.microsoft.com/office/powerpoint/2010/main" val="3984146083"/>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9458F-E365-413E-8904-72CFBF1E2E47}"/>
              </a:ext>
            </a:extLst>
          </p:cNvPr>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a:extLst>
              <a:ext uri="{FF2B5EF4-FFF2-40B4-BE49-F238E27FC236}">
                <a16:creationId xmlns:a16="http://schemas.microsoft.com/office/drawing/2014/main" id="{6CE61E63-1422-4FEF-A24F-0BC180E82753}"/>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a:extLst>
              <a:ext uri="{FF2B5EF4-FFF2-40B4-BE49-F238E27FC236}">
                <a16:creationId xmlns:a16="http://schemas.microsoft.com/office/drawing/2014/main" id="{F07A3596-6098-4E4F-98E9-D15008599052}"/>
              </a:ext>
            </a:extLst>
          </p:cNvPr>
          <p:cNvSpPr>
            <a:spLocks noGrp="1"/>
          </p:cNvSpPr>
          <p:nvPr>
            <p:ph type="dt" sz="half" idx="10"/>
          </p:nvPr>
        </p:nvSpPr>
        <p:spPr/>
        <p:txBody>
          <a:bodyPr/>
          <a:lstStyle/>
          <a:p>
            <a:fld id="{60A51F03-3DF2-44C9-BAC0-E2EE3D3908E9}" type="datetime1">
              <a:rPr lang="en-US" smtClean="0"/>
              <a:t>3/14/2022</a:t>
            </a:fld>
            <a:endParaRPr lang="en-US" dirty="0"/>
          </a:p>
        </p:txBody>
      </p:sp>
      <p:sp>
        <p:nvSpPr>
          <p:cNvPr id="5" name="Footer Placeholder 4">
            <a:extLst>
              <a:ext uri="{FF2B5EF4-FFF2-40B4-BE49-F238E27FC236}">
                <a16:creationId xmlns:a16="http://schemas.microsoft.com/office/drawing/2014/main" id="{544CCE46-DA29-4152-8EEC-8920669D3FF1}"/>
              </a:ext>
            </a:extLst>
          </p:cNvPr>
          <p:cNvSpPr>
            <a:spLocks noGrp="1"/>
          </p:cNvSpPr>
          <p:nvPr>
            <p:ph type="ftr" sz="quarter" idx="11"/>
          </p:nvPr>
        </p:nvSpPr>
        <p:spPr/>
        <p:txBody>
          <a:bodyPr/>
          <a:lstStyle/>
          <a:p>
            <a:r>
              <a:rPr lang="en-US" dirty="0"/>
              <a:t>2020 MLA Conference</a:t>
            </a:r>
          </a:p>
        </p:txBody>
      </p:sp>
      <p:sp>
        <p:nvSpPr>
          <p:cNvPr id="6" name="Slide Number Placeholder 5">
            <a:extLst>
              <a:ext uri="{FF2B5EF4-FFF2-40B4-BE49-F238E27FC236}">
                <a16:creationId xmlns:a16="http://schemas.microsoft.com/office/drawing/2014/main" id="{62D9893F-3024-4E5F-8D16-8411118D73FF}"/>
              </a:ext>
            </a:extLst>
          </p:cNvPr>
          <p:cNvSpPr>
            <a:spLocks noGrp="1"/>
          </p:cNvSpPr>
          <p:nvPr>
            <p:ph type="sldNum" sz="quarter" idx="12"/>
          </p:nvPr>
        </p:nvSpPr>
        <p:spPr/>
        <p:txBody>
          <a:bodyPr/>
          <a:lstStyle/>
          <a:p>
            <a:fld id="{15E74C0E-A98D-4DC5-A814-0E69AC789D4C}" type="slidenum">
              <a:rPr lang="en-US" smtClean="0"/>
              <a:t>‹#›</a:t>
            </a:fld>
            <a:endParaRPr lang="en-US" dirty="0"/>
          </a:p>
        </p:txBody>
      </p:sp>
    </p:spTree>
    <p:extLst>
      <p:ext uri="{BB962C8B-B14F-4D97-AF65-F5344CB8AC3E}">
        <p14:creationId xmlns:p14="http://schemas.microsoft.com/office/powerpoint/2010/main" val="2465462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333CD-352B-4720-A4D6-FD29CA4C5B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6F69E5-3070-406C-9748-4F3059484AB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20AB62-99C3-444A-B9A7-BC3AB9780DF6}"/>
              </a:ext>
            </a:extLst>
          </p:cNvPr>
          <p:cNvSpPr>
            <a:spLocks noGrp="1"/>
          </p:cNvSpPr>
          <p:nvPr>
            <p:ph type="dt" sz="half" idx="10"/>
          </p:nvPr>
        </p:nvSpPr>
        <p:spPr/>
        <p:txBody>
          <a:bodyPr/>
          <a:lstStyle/>
          <a:p>
            <a:fld id="{E9518FA4-C9FC-4DCA-90B4-309CE4CD1130}" type="datetime1">
              <a:rPr lang="en-US" smtClean="0"/>
              <a:t>3/14/2022</a:t>
            </a:fld>
            <a:endParaRPr lang="en-US" dirty="0"/>
          </a:p>
        </p:txBody>
      </p:sp>
      <p:sp>
        <p:nvSpPr>
          <p:cNvPr id="5" name="Footer Placeholder 4">
            <a:extLst>
              <a:ext uri="{FF2B5EF4-FFF2-40B4-BE49-F238E27FC236}">
                <a16:creationId xmlns:a16="http://schemas.microsoft.com/office/drawing/2014/main" id="{948A7BFE-5C9D-48B4-8E58-58584AF5326C}"/>
              </a:ext>
            </a:extLst>
          </p:cNvPr>
          <p:cNvSpPr>
            <a:spLocks noGrp="1"/>
          </p:cNvSpPr>
          <p:nvPr>
            <p:ph type="ftr" sz="quarter" idx="11"/>
          </p:nvPr>
        </p:nvSpPr>
        <p:spPr/>
        <p:txBody>
          <a:bodyPr/>
          <a:lstStyle/>
          <a:p>
            <a:r>
              <a:rPr lang="en-US" dirty="0"/>
              <a:t>2020 MLA Conference</a:t>
            </a:r>
          </a:p>
        </p:txBody>
      </p:sp>
      <p:sp>
        <p:nvSpPr>
          <p:cNvPr id="6" name="Slide Number Placeholder 5">
            <a:extLst>
              <a:ext uri="{FF2B5EF4-FFF2-40B4-BE49-F238E27FC236}">
                <a16:creationId xmlns:a16="http://schemas.microsoft.com/office/drawing/2014/main" id="{F59A9FCF-1FE9-4679-A794-8EBE58115FFC}"/>
              </a:ext>
            </a:extLst>
          </p:cNvPr>
          <p:cNvSpPr>
            <a:spLocks noGrp="1"/>
          </p:cNvSpPr>
          <p:nvPr>
            <p:ph type="sldNum" sz="quarter" idx="12"/>
          </p:nvPr>
        </p:nvSpPr>
        <p:spPr/>
        <p:txBody>
          <a:bodyPr/>
          <a:lstStyle/>
          <a:p>
            <a:fld id="{15E74C0E-A98D-4DC5-A814-0E69AC789D4C}" type="slidenum">
              <a:rPr lang="en-US" smtClean="0"/>
              <a:t>‹#›</a:t>
            </a:fld>
            <a:endParaRPr lang="en-US" dirty="0"/>
          </a:p>
        </p:txBody>
      </p:sp>
    </p:spTree>
    <p:extLst>
      <p:ext uri="{BB962C8B-B14F-4D97-AF65-F5344CB8AC3E}">
        <p14:creationId xmlns:p14="http://schemas.microsoft.com/office/powerpoint/2010/main" val="11448419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65335-D6E4-458E-9A0B-A38A43B461EE}"/>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C2D79033-622E-43FF-8FE0-3B02B180C74E}"/>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BA72AE-FB8B-41AC-BD23-3E11F9B1B115}"/>
              </a:ext>
            </a:extLst>
          </p:cNvPr>
          <p:cNvSpPr>
            <a:spLocks noGrp="1"/>
          </p:cNvSpPr>
          <p:nvPr>
            <p:ph type="dt" sz="half" idx="10"/>
          </p:nvPr>
        </p:nvSpPr>
        <p:spPr/>
        <p:txBody>
          <a:bodyPr/>
          <a:lstStyle/>
          <a:p>
            <a:fld id="{B6CBDA10-DC02-4963-971A-01713EFE6775}" type="datetime1">
              <a:rPr lang="en-US" smtClean="0"/>
              <a:t>3/14/2022</a:t>
            </a:fld>
            <a:endParaRPr lang="en-US" dirty="0"/>
          </a:p>
        </p:txBody>
      </p:sp>
      <p:sp>
        <p:nvSpPr>
          <p:cNvPr id="5" name="Footer Placeholder 4">
            <a:extLst>
              <a:ext uri="{FF2B5EF4-FFF2-40B4-BE49-F238E27FC236}">
                <a16:creationId xmlns:a16="http://schemas.microsoft.com/office/drawing/2014/main" id="{CDFD0B81-E497-41AA-9B6D-72E90397F2DB}"/>
              </a:ext>
            </a:extLst>
          </p:cNvPr>
          <p:cNvSpPr>
            <a:spLocks noGrp="1"/>
          </p:cNvSpPr>
          <p:nvPr>
            <p:ph type="ftr" sz="quarter" idx="11"/>
          </p:nvPr>
        </p:nvSpPr>
        <p:spPr/>
        <p:txBody>
          <a:bodyPr/>
          <a:lstStyle/>
          <a:p>
            <a:r>
              <a:rPr lang="en-US" dirty="0"/>
              <a:t>2020 MLA Conference</a:t>
            </a:r>
          </a:p>
        </p:txBody>
      </p:sp>
      <p:sp>
        <p:nvSpPr>
          <p:cNvPr id="6" name="Slide Number Placeholder 5">
            <a:extLst>
              <a:ext uri="{FF2B5EF4-FFF2-40B4-BE49-F238E27FC236}">
                <a16:creationId xmlns:a16="http://schemas.microsoft.com/office/drawing/2014/main" id="{82990A54-4734-4968-B0B1-A4D5C041426D}"/>
              </a:ext>
            </a:extLst>
          </p:cNvPr>
          <p:cNvSpPr>
            <a:spLocks noGrp="1"/>
          </p:cNvSpPr>
          <p:nvPr>
            <p:ph type="sldNum" sz="quarter" idx="12"/>
          </p:nvPr>
        </p:nvSpPr>
        <p:spPr/>
        <p:txBody>
          <a:bodyPr/>
          <a:lstStyle/>
          <a:p>
            <a:fld id="{15E74C0E-A98D-4DC5-A814-0E69AC789D4C}" type="slidenum">
              <a:rPr lang="en-US" smtClean="0"/>
              <a:t>‹#›</a:t>
            </a:fld>
            <a:endParaRPr lang="en-US" dirty="0"/>
          </a:p>
        </p:txBody>
      </p:sp>
    </p:spTree>
    <p:extLst>
      <p:ext uri="{BB962C8B-B14F-4D97-AF65-F5344CB8AC3E}">
        <p14:creationId xmlns:p14="http://schemas.microsoft.com/office/powerpoint/2010/main" val="3897014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D4A4C-FA8E-412D-939E-41CD0FC0BE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ED35F2-A0DE-420C-AE51-2226D7133A33}"/>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C7EF4D6-F959-4347-A376-435365DE2DB8}"/>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F27251C-C305-4680-9B92-503C74745B81}"/>
              </a:ext>
            </a:extLst>
          </p:cNvPr>
          <p:cNvSpPr>
            <a:spLocks noGrp="1"/>
          </p:cNvSpPr>
          <p:nvPr>
            <p:ph type="dt" sz="half" idx="10"/>
          </p:nvPr>
        </p:nvSpPr>
        <p:spPr/>
        <p:txBody>
          <a:bodyPr/>
          <a:lstStyle/>
          <a:p>
            <a:fld id="{37675AD9-5E2D-4DC3-85AB-5C666CDA1EE4}" type="datetime1">
              <a:rPr lang="en-US" smtClean="0"/>
              <a:t>3/14/2022</a:t>
            </a:fld>
            <a:endParaRPr lang="en-US" dirty="0"/>
          </a:p>
        </p:txBody>
      </p:sp>
      <p:sp>
        <p:nvSpPr>
          <p:cNvPr id="6" name="Footer Placeholder 5">
            <a:extLst>
              <a:ext uri="{FF2B5EF4-FFF2-40B4-BE49-F238E27FC236}">
                <a16:creationId xmlns:a16="http://schemas.microsoft.com/office/drawing/2014/main" id="{C323E082-0333-4C4C-BB8C-2AF332221EB4}"/>
              </a:ext>
            </a:extLst>
          </p:cNvPr>
          <p:cNvSpPr>
            <a:spLocks noGrp="1"/>
          </p:cNvSpPr>
          <p:nvPr>
            <p:ph type="ftr" sz="quarter" idx="11"/>
          </p:nvPr>
        </p:nvSpPr>
        <p:spPr/>
        <p:txBody>
          <a:bodyPr/>
          <a:lstStyle/>
          <a:p>
            <a:r>
              <a:rPr lang="en-US" dirty="0"/>
              <a:t>2020 MLA Conference</a:t>
            </a:r>
          </a:p>
        </p:txBody>
      </p:sp>
      <p:sp>
        <p:nvSpPr>
          <p:cNvPr id="7" name="Slide Number Placeholder 6">
            <a:extLst>
              <a:ext uri="{FF2B5EF4-FFF2-40B4-BE49-F238E27FC236}">
                <a16:creationId xmlns:a16="http://schemas.microsoft.com/office/drawing/2014/main" id="{36A57114-8231-4A0C-9DC5-8CD8DE055AA4}"/>
              </a:ext>
            </a:extLst>
          </p:cNvPr>
          <p:cNvSpPr>
            <a:spLocks noGrp="1"/>
          </p:cNvSpPr>
          <p:nvPr>
            <p:ph type="sldNum" sz="quarter" idx="12"/>
          </p:nvPr>
        </p:nvSpPr>
        <p:spPr/>
        <p:txBody>
          <a:bodyPr/>
          <a:lstStyle/>
          <a:p>
            <a:fld id="{15E74C0E-A98D-4DC5-A814-0E69AC789D4C}" type="slidenum">
              <a:rPr lang="en-US" smtClean="0"/>
              <a:t>‹#›</a:t>
            </a:fld>
            <a:endParaRPr lang="en-US" dirty="0"/>
          </a:p>
        </p:txBody>
      </p:sp>
    </p:spTree>
    <p:extLst>
      <p:ext uri="{BB962C8B-B14F-4D97-AF65-F5344CB8AC3E}">
        <p14:creationId xmlns:p14="http://schemas.microsoft.com/office/powerpoint/2010/main" val="12430212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04204-B4CC-4246-9CA4-6DC5F2319080}"/>
              </a:ext>
            </a:extLst>
          </p:cNvPr>
          <p:cNvSpPr>
            <a:spLocks noGrp="1"/>
          </p:cNvSpPr>
          <p:nvPr>
            <p:ph type="title"/>
          </p:nvPr>
        </p:nvSpPr>
        <p:spPr>
          <a:xfrm>
            <a:off x="629841" y="365126"/>
            <a:ext cx="7886700" cy="1325563"/>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20D7C987-EB18-4D0B-B782-7959C34EAEA3}"/>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04CAA7A9-C6E9-4559-8701-164568B3AFAD}"/>
              </a:ext>
            </a:extLst>
          </p:cNvPr>
          <p:cNvSpPr>
            <a:spLocks noGrp="1"/>
          </p:cNvSpPr>
          <p:nvPr>
            <p:ph sz="half" idx="2"/>
          </p:nvPr>
        </p:nvSpPr>
        <p:spPr>
          <a:xfrm>
            <a:off x="629842" y="2505075"/>
            <a:ext cx="3868340"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03E9A586-88F3-4C8A-81D0-A24FCAC46DB5}"/>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A52D8956-168D-41D8-83CE-61558063052A}"/>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7E7437E-C3BA-4E76-BA1A-5B397BD53FBF}"/>
              </a:ext>
            </a:extLst>
          </p:cNvPr>
          <p:cNvSpPr>
            <a:spLocks noGrp="1"/>
          </p:cNvSpPr>
          <p:nvPr>
            <p:ph type="dt" sz="half" idx="10"/>
          </p:nvPr>
        </p:nvSpPr>
        <p:spPr/>
        <p:txBody>
          <a:bodyPr/>
          <a:lstStyle/>
          <a:p>
            <a:fld id="{11BDC150-6E1B-4B1F-8EA4-75D3F42D3DFF}" type="datetime1">
              <a:rPr lang="en-US" smtClean="0"/>
              <a:t>3/14/2022</a:t>
            </a:fld>
            <a:endParaRPr lang="en-US" dirty="0"/>
          </a:p>
        </p:txBody>
      </p:sp>
      <p:sp>
        <p:nvSpPr>
          <p:cNvPr id="8" name="Footer Placeholder 7">
            <a:extLst>
              <a:ext uri="{FF2B5EF4-FFF2-40B4-BE49-F238E27FC236}">
                <a16:creationId xmlns:a16="http://schemas.microsoft.com/office/drawing/2014/main" id="{F2E72E07-3106-49DE-9A66-815C56091D27}"/>
              </a:ext>
            </a:extLst>
          </p:cNvPr>
          <p:cNvSpPr>
            <a:spLocks noGrp="1"/>
          </p:cNvSpPr>
          <p:nvPr>
            <p:ph type="ftr" sz="quarter" idx="11"/>
          </p:nvPr>
        </p:nvSpPr>
        <p:spPr/>
        <p:txBody>
          <a:bodyPr/>
          <a:lstStyle/>
          <a:p>
            <a:r>
              <a:rPr lang="en-US" dirty="0"/>
              <a:t>2020 MLA Conference</a:t>
            </a:r>
          </a:p>
        </p:txBody>
      </p:sp>
      <p:sp>
        <p:nvSpPr>
          <p:cNvPr id="9" name="Slide Number Placeholder 8">
            <a:extLst>
              <a:ext uri="{FF2B5EF4-FFF2-40B4-BE49-F238E27FC236}">
                <a16:creationId xmlns:a16="http://schemas.microsoft.com/office/drawing/2014/main" id="{4DEC2727-3FAC-4205-B727-1A39B7911471}"/>
              </a:ext>
            </a:extLst>
          </p:cNvPr>
          <p:cNvSpPr>
            <a:spLocks noGrp="1"/>
          </p:cNvSpPr>
          <p:nvPr>
            <p:ph type="sldNum" sz="quarter" idx="12"/>
          </p:nvPr>
        </p:nvSpPr>
        <p:spPr/>
        <p:txBody>
          <a:bodyPr/>
          <a:lstStyle/>
          <a:p>
            <a:fld id="{15E74C0E-A98D-4DC5-A814-0E69AC789D4C}" type="slidenum">
              <a:rPr lang="en-US" smtClean="0"/>
              <a:t>‹#›</a:t>
            </a:fld>
            <a:endParaRPr lang="en-US" dirty="0"/>
          </a:p>
        </p:txBody>
      </p:sp>
    </p:spTree>
    <p:extLst>
      <p:ext uri="{BB962C8B-B14F-4D97-AF65-F5344CB8AC3E}">
        <p14:creationId xmlns:p14="http://schemas.microsoft.com/office/powerpoint/2010/main" val="42307660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A4D0A-C44D-47F8-8FD5-1474BB2D050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BEFAB0A-5CA3-443A-8EDB-C17EC58C4000}"/>
              </a:ext>
            </a:extLst>
          </p:cNvPr>
          <p:cNvSpPr>
            <a:spLocks noGrp="1"/>
          </p:cNvSpPr>
          <p:nvPr>
            <p:ph type="dt" sz="half" idx="10"/>
          </p:nvPr>
        </p:nvSpPr>
        <p:spPr/>
        <p:txBody>
          <a:bodyPr/>
          <a:lstStyle/>
          <a:p>
            <a:fld id="{E3AFFBB3-38CA-468C-931A-CD8890FF3E3C}" type="datetime1">
              <a:rPr lang="en-US" smtClean="0"/>
              <a:t>3/14/2022</a:t>
            </a:fld>
            <a:endParaRPr lang="en-US" dirty="0"/>
          </a:p>
        </p:txBody>
      </p:sp>
      <p:sp>
        <p:nvSpPr>
          <p:cNvPr id="4" name="Footer Placeholder 3">
            <a:extLst>
              <a:ext uri="{FF2B5EF4-FFF2-40B4-BE49-F238E27FC236}">
                <a16:creationId xmlns:a16="http://schemas.microsoft.com/office/drawing/2014/main" id="{6385C7E3-B2C4-4F79-BDE0-0FE71B4435FA}"/>
              </a:ext>
            </a:extLst>
          </p:cNvPr>
          <p:cNvSpPr>
            <a:spLocks noGrp="1"/>
          </p:cNvSpPr>
          <p:nvPr>
            <p:ph type="ftr" sz="quarter" idx="11"/>
          </p:nvPr>
        </p:nvSpPr>
        <p:spPr/>
        <p:txBody>
          <a:bodyPr/>
          <a:lstStyle/>
          <a:p>
            <a:r>
              <a:rPr lang="en-US" dirty="0"/>
              <a:t>2020 MLA Conference</a:t>
            </a:r>
          </a:p>
        </p:txBody>
      </p:sp>
      <p:sp>
        <p:nvSpPr>
          <p:cNvPr id="5" name="Slide Number Placeholder 4">
            <a:extLst>
              <a:ext uri="{FF2B5EF4-FFF2-40B4-BE49-F238E27FC236}">
                <a16:creationId xmlns:a16="http://schemas.microsoft.com/office/drawing/2014/main" id="{4A999418-BC6C-4059-8930-32C9341C99F2}"/>
              </a:ext>
            </a:extLst>
          </p:cNvPr>
          <p:cNvSpPr>
            <a:spLocks noGrp="1"/>
          </p:cNvSpPr>
          <p:nvPr>
            <p:ph type="sldNum" sz="quarter" idx="12"/>
          </p:nvPr>
        </p:nvSpPr>
        <p:spPr/>
        <p:txBody>
          <a:bodyPr/>
          <a:lstStyle/>
          <a:p>
            <a:fld id="{15E74C0E-A98D-4DC5-A814-0E69AC789D4C}" type="slidenum">
              <a:rPr lang="en-US" smtClean="0"/>
              <a:t>‹#›</a:t>
            </a:fld>
            <a:endParaRPr lang="en-US" dirty="0"/>
          </a:p>
        </p:txBody>
      </p:sp>
    </p:spTree>
    <p:extLst>
      <p:ext uri="{BB962C8B-B14F-4D97-AF65-F5344CB8AC3E}">
        <p14:creationId xmlns:p14="http://schemas.microsoft.com/office/powerpoint/2010/main" val="28766852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08A612-1A34-4CF7-BE4C-33ECF64D1428}"/>
              </a:ext>
            </a:extLst>
          </p:cNvPr>
          <p:cNvSpPr>
            <a:spLocks noGrp="1"/>
          </p:cNvSpPr>
          <p:nvPr>
            <p:ph type="dt" sz="half" idx="10"/>
          </p:nvPr>
        </p:nvSpPr>
        <p:spPr/>
        <p:txBody>
          <a:bodyPr/>
          <a:lstStyle/>
          <a:p>
            <a:fld id="{E950F3A7-3972-49D9-8090-15DA33ACFFFD}" type="datetime1">
              <a:rPr lang="en-US" smtClean="0"/>
              <a:t>3/14/2022</a:t>
            </a:fld>
            <a:endParaRPr lang="en-US" dirty="0"/>
          </a:p>
        </p:txBody>
      </p:sp>
      <p:sp>
        <p:nvSpPr>
          <p:cNvPr id="3" name="Footer Placeholder 2">
            <a:extLst>
              <a:ext uri="{FF2B5EF4-FFF2-40B4-BE49-F238E27FC236}">
                <a16:creationId xmlns:a16="http://schemas.microsoft.com/office/drawing/2014/main" id="{CD66CA00-8945-49BE-8EED-D25A9FDBFAEA}"/>
              </a:ext>
            </a:extLst>
          </p:cNvPr>
          <p:cNvSpPr>
            <a:spLocks noGrp="1"/>
          </p:cNvSpPr>
          <p:nvPr>
            <p:ph type="ftr" sz="quarter" idx="11"/>
          </p:nvPr>
        </p:nvSpPr>
        <p:spPr/>
        <p:txBody>
          <a:bodyPr/>
          <a:lstStyle/>
          <a:p>
            <a:r>
              <a:rPr lang="en-US" dirty="0"/>
              <a:t>2020 MLA Conference</a:t>
            </a:r>
          </a:p>
        </p:txBody>
      </p:sp>
      <p:sp>
        <p:nvSpPr>
          <p:cNvPr id="4" name="Slide Number Placeholder 3">
            <a:extLst>
              <a:ext uri="{FF2B5EF4-FFF2-40B4-BE49-F238E27FC236}">
                <a16:creationId xmlns:a16="http://schemas.microsoft.com/office/drawing/2014/main" id="{76888D28-72F7-4A34-AAF6-2493C97AD03F}"/>
              </a:ext>
            </a:extLst>
          </p:cNvPr>
          <p:cNvSpPr>
            <a:spLocks noGrp="1"/>
          </p:cNvSpPr>
          <p:nvPr>
            <p:ph type="sldNum" sz="quarter" idx="12"/>
          </p:nvPr>
        </p:nvSpPr>
        <p:spPr/>
        <p:txBody>
          <a:bodyPr/>
          <a:lstStyle/>
          <a:p>
            <a:fld id="{15E74C0E-A98D-4DC5-A814-0E69AC789D4C}" type="slidenum">
              <a:rPr lang="en-US" smtClean="0"/>
              <a:t>‹#›</a:t>
            </a:fld>
            <a:endParaRPr lang="en-US" dirty="0"/>
          </a:p>
        </p:txBody>
      </p:sp>
    </p:spTree>
    <p:extLst>
      <p:ext uri="{BB962C8B-B14F-4D97-AF65-F5344CB8AC3E}">
        <p14:creationId xmlns:p14="http://schemas.microsoft.com/office/powerpoint/2010/main" val="146432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48729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B77A8-3A49-4277-8C7C-5E00AE48163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7EA25D59-CB64-4CE4-9DA9-C75FB194ECFE}"/>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214D25E-9BC5-4D58-BBAC-871EE1C5614E}"/>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AD421D1-E89A-454B-9E4F-6AD35B84A104}"/>
              </a:ext>
            </a:extLst>
          </p:cNvPr>
          <p:cNvSpPr>
            <a:spLocks noGrp="1"/>
          </p:cNvSpPr>
          <p:nvPr>
            <p:ph type="dt" sz="half" idx="10"/>
          </p:nvPr>
        </p:nvSpPr>
        <p:spPr/>
        <p:txBody>
          <a:bodyPr/>
          <a:lstStyle/>
          <a:p>
            <a:fld id="{0D020FD8-A910-470F-9B4A-517D00AB8F0E}" type="datetime1">
              <a:rPr lang="en-US" smtClean="0"/>
              <a:t>3/14/2022</a:t>
            </a:fld>
            <a:endParaRPr lang="en-US" dirty="0"/>
          </a:p>
        </p:txBody>
      </p:sp>
      <p:sp>
        <p:nvSpPr>
          <p:cNvPr id="6" name="Footer Placeholder 5">
            <a:extLst>
              <a:ext uri="{FF2B5EF4-FFF2-40B4-BE49-F238E27FC236}">
                <a16:creationId xmlns:a16="http://schemas.microsoft.com/office/drawing/2014/main" id="{5F34F8A8-F3B3-4BB4-ADC6-73E9E839FAE2}"/>
              </a:ext>
            </a:extLst>
          </p:cNvPr>
          <p:cNvSpPr>
            <a:spLocks noGrp="1"/>
          </p:cNvSpPr>
          <p:nvPr>
            <p:ph type="ftr" sz="quarter" idx="11"/>
          </p:nvPr>
        </p:nvSpPr>
        <p:spPr/>
        <p:txBody>
          <a:bodyPr/>
          <a:lstStyle/>
          <a:p>
            <a:r>
              <a:rPr lang="en-US" dirty="0"/>
              <a:t>2020 MLA Conference</a:t>
            </a:r>
          </a:p>
        </p:txBody>
      </p:sp>
      <p:sp>
        <p:nvSpPr>
          <p:cNvPr id="7" name="Slide Number Placeholder 6">
            <a:extLst>
              <a:ext uri="{FF2B5EF4-FFF2-40B4-BE49-F238E27FC236}">
                <a16:creationId xmlns:a16="http://schemas.microsoft.com/office/drawing/2014/main" id="{C57B5885-FB47-413E-B3A0-4F2553053974}"/>
              </a:ext>
            </a:extLst>
          </p:cNvPr>
          <p:cNvSpPr>
            <a:spLocks noGrp="1"/>
          </p:cNvSpPr>
          <p:nvPr>
            <p:ph type="sldNum" sz="quarter" idx="12"/>
          </p:nvPr>
        </p:nvSpPr>
        <p:spPr/>
        <p:txBody>
          <a:bodyPr/>
          <a:lstStyle/>
          <a:p>
            <a:fld id="{15E74C0E-A98D-4DC5-A814-0E69AC789D4C}" type="slidenum">
              <a:rPr lang="en-US" smtClean="0"/>
              <a:t>‹#›</a:t>
            </a:fld>
            <a:endParaRPr lang="en-US" dirty="0"/>
          </a:p>
        </p:txBody>
      </p:sp>
    </p:spTree>
    <p:extLst>
      <p:ext uri="{BB962C8B-B14F-4D97-AF65-F5344CB8AC3E}">
        <p14:creationId xmlns:p14="http://schemas.microsoft.com/office/powerpoint/2010/main" val="839916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0A5D0-A5BC-409E-914F-E328A8129067}"/>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4AA0EA7-8DCC-4D90-9AEE-247D3E57090B}"/>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a:extLst>
              <a:ext uri="{FF2B5EF4-FFF2-40B4-BE49-F238E27FC236}">
                <a16:creationId xmlns:a16="http://schemas.microsoft.com/office/drawing/2014/main" id="{CB0989CC-B7E7-472C-B022-9AFF97CFBB5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35E0BD4D-2E16-4772-AB62-634631945E1B}"/>
              </a:ext>
            </a:extLst>
          </p:cNvPr>
          <p:cNvSpPr>
            <a:spLocks noGrp="1"/>
          </p:cNvSpPr>
          <p:nvPr>
            <p:ph type="dt" sz="half" idx="10"/>
          </p:nvPr>
        </p:nvSpPr>
        <p:spPr/>
        <p:txBody>
          <a:bodyPr/>
          <a:lstStyle/>
          <a:p>
            <a:fld id="{45BBB6BD-0137-45E5-82E3-0D2E41BCF1CA}" type="datetime1">
              <a:rPr lang="en-US" smtClean="0"/>
              <a:t>3/14/2022</a:t>
            </a:fld>
            <a:endParaRPr lang="en-US" dirty="0"/>
          </a:p>
        </p:txBody>
      </p:sp>
      <p:sp>
        <p:nvSpPr>
          <p:cNvPr id="6" name="Footer Placeholder 5">
            <a:extLst>
              <a:ext uri="{FF2B5EF4-FFF2-40B4-BE49-F238E27FC236}">
                <a16:creationId xmlns:a16="http://schemas.microsoft.com/office/drawing/2014/main" id="{FE18A9A3-EA1C-41E7-9849-D5BBE1130829}"/>
              </a:ext>
            </a:extLst>
          </p:cNvPr>
          <p:cNvSpPr>
            <a:spLocks noGrp="1"/>
          </p:cNvSpPr>
          <p:nvPr>
            <p:ph type="ftr" sz="quarter" idx="11"/>
          </p:nvPr>
        </p:nvSpPr>
        <p:spPr/>
        <p:txBody>
          <a:bodyPr/>
          <a:lstStyle/>
          <a:p>
            <a:r>
              <a:rPr lang="en-US" dirty="0"/>
              <a:t>2020 MLA Conference</a:t>
            </a:r>
          </a:p>
        </p:txBody>
      </p:sp>
      <p:sp>
        <p:nvSpPr>
          <p:cNvPr id="7" name="Slide Number Placeholder 6">
            <a:extLst>
              <a:ext uri="{FF2B5EF4-FFF2-40B4-BE49-F238E27FC236}">
                <a16:creationId xmlns:a16="http://schemas.microsoft.com/office/drawing/2014/main" id="{FCBCE429-9C20-4CC3-99CF-0CE017A324F5}"/>
              </a:ext>
            </a:extLst>
          </p:cNvPr>
          <p:cNvSpPr>
            <a:spLocks noGrp="1"/>
          </p:cNvSpPr>
          <p:nvPr>
            <p:ph type="sldNum" sz="quarter" idx="12"/>
          </p:nvPr>
        </p:nvSpPr>
        <p:spPr/>
        <p:txBody>
          <a:bodyPr/>
          <a:lstStyle/>
          <a:p>
            <a:fld id="{15E74C0E-A98D-4DC5-A814-0E69AC789D4C}" type="slidenum">
              <a:rPr lang="en-US" smtClean="0"/>
              <a:t>‹#›</a:t>
            </a:fld>
            <a:endParaRPr lang="en-US" dirty="0"/>
          </a:p>
        </p:txBody>
      </p:sp>
    </p:spTree>
    <p:extLst>
      <p:ext uri="{BB962C8B-B14F-4D97-AF65-F5344CB8AC3E}">
        <p14:creationId xmlns:p14="http://schemas.microsoft.com/office/powerpoint/2010/main" val="30414173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0487C-EB01-496F-A93C-C039FD1EA7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C250784-2F93-43A8-A7C6-62A76B4B15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5D3A69-DAE8-40E8-8DF0-08DF3C2B0F31}"/>
              </a:ext>
            </a:extLst>
          </p:cNvPr>
          <p:cNvSpPr>
            <a:spLocks noGrp="1"/>
          </p:cNvSpPr>
          <p:nvPr>
            <p:ph type="dt" sz="half" idx="10"/>
          </p:nvPr>
        </p:nvSpPr>
        <p:spPr/>
        <p:txBody>
          <a:bodyPr/>
          <a:lstStyle/>
          <a:p>
            <a:fld id="{DEA0AFE3-A2ED-470C-BB39-549863437627}" type="datetime1">
              <a:rPr lang="en-US" smtClean="0"/>
              <a:t>3/14/2022</a:t>
            </a:fld>
            <a:endParaRPr lang="en-US" dirty="0"/>
          </a:p>
        </p:txBody>
      </p:sp>
      <p:sp>
        <p:nvSpPr>
          <p:cNvPr id="5" name="Footer Placeholder 4">
            <a:extLst>
              <a:ext uri="{FF2B5EF4-FFF2-40B4-BE49-F238E27FC236}">
                <a16:creationId xmlns:a16="http://schemas.microsoft.com/office/drawing/2014/main" id="{5DB7A426-7F29-493D-A5B1-FE4AE3B32E4B}"/>
              </a:ext>
            </a:extLst>
          </p:cNvPr>
          <p:cNvSpPr>
            <a:spLocks noGrp="1"/>
          </p:cNvSpPr>
          <p:nvPr>
            <p:ph type="ftr" sz="quarter" idx="11"/>
          </p:nvPr>
        </p:nvSpPr>
        <p:spPr/>
        <p:txBody>
          <a:bodyPr/>
          <a:lstStyle/>
          <a:p>
            <a:r>
              <a:rPr lang="en-US" dirty="0"/>
              <a:t>2020 MLA Conference</a:t>
            </a:r>
          </a:p>
        </p:txBody>
      </p:sp>
      <p:sp>
        <p:nvSpPr>
          <p:cNvPr id="6" name="Slide Number Placeholder 5">
            <a:extLst>
              <a:ext uri="{FF2B5EF4-FFF2-40B4-BE49-F238E27FC236}">
                <a16:creationId xmlns:a16="http://schemas.microsoft.com/office/drawing/2014/main" id="{A487C318-83F4-48DF-99D7-E56730232637}"/>
              </a:ext>
            </a:extLst>
          </p:cNvPr>
          <p:cNvSpPr>
            <a:spLocks noGrp="1"/>
          </p:cNvSpPr>
          <p:nvPr>
            <p:ph type="sldNum" sz="quarter" idx="12"/>
          </p:nvPr>
        </p:nvSpPr>
        <p:spPr/>
        <p:txBody>
          <a:bodyPr/>
          <a:lstStyle/>
          <a:p>
            <a:fld id="{15E74C0E-A98D-4DC5-A814-0E69AC789D4C}" type="slidenum">
              <a:rPr lang="en-US" smtClean="0"/>
              <a:t>‹#›</a:t>
            </a:fld>
            <a:endParaRPr lang="en-US" dirty="0"/>
          </a:p>
        </p:txBody>
      </p:sp>
    </p:spTree>
    <p:extLst>
      <p:ext uri="{BB962C8B-B14F-4D97-AF65-F5344CB8AC3E}">
        <p14:creationId xmlns:p14="http://schemas.microsoft.com/office/powerpoint/2010/main" val="27592250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775ECD-3335-494D-9AC4-F15F66FF78DB}"/>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5E06F60-E8CF-428F-A1B1-8B4E617A9929}"/>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C1411C-6B65-43C1-A72F-971D4BBEA2D8}"/>
              </a:ext>
            </a:extLst>
          </p:cNvPr>
          <p:cNvSpPr>
            <a:spLocks noGrp="1"/>
          </p:cNvSpPr>
          <p:nvPr>
            <p:ph type="dt" sz="half" idx="10"/>
          </p:nvPr>
        </p:nvSpPr>
        <p:spPr/>
        <p:txBody>
          <a:bodyPr/>
          <a:lstStyle/>
          <a:p>
            <a:fld id="{9A7AECB0-5D33-4944-8933-398F8B1969BA}" type="datetime1">
              <a:rPr lang="en-US" smtClean="0"/>
              <a:t>3/14/2022</a:t>
            </a:fld>
            <a:endParaRPr lang="en-US" dirty="0"/>
          </a:p>
        </p:txBody>
      </p:sp>
      <p:sp>
        <p:nvSpPr>
          <p:cNvPr id="5" name="Footer Placeholder 4">
            <a:extLst>
              <a:ext uri="{FF2B5EF4-FFF2-40B4-BE49-F238E27FC236}">
                <a16:creationId xmlns:a16="http://schemas.microsoft.com/office/drawing/2014/main" id="{4A006585-3807-4281-B382-8876CF3ECF16}"/>
              </a:ext>
            </a:extLst>
          </p:cNvPr>
          <p:cNvSpPr>
            <a:spLocks noGrp="1"/>
          </p:cNvSpPr>
          <p:nvPr>
            <p:ph type="ftr" sz="quarter" idx="11"/>
          </p:nvPr>
        </p:nvSpPr>
        <p:spPr/>
        <p:txBody>
          <a:bodyPr/>
          <a:lstStyle/>
          <a:p>
            <a:r>
              <a:rPr lang="en-US" dirty="0"/>
              <a:t>2020 MLA Conference</a:t>
            </a:r>
          </a:p>
        </p:txBody>
      </p:sp>
      <p:sp>
        <p:nvSpPr>
          <p:cNvPr id="6" name="Slide Number Placeholder 5">
            <a:extLst>
              <a:ext uri="{FF2B5EF4-FFF2-40B4-BE49-F238E27FC236}">
                <a16:creationId xmlns:a16="http://schemas.microsoft.com/office/drawing/2014/main" id="{60D33F4A-9791-46A2-A803-4DEB95E46920}"/>
              </a:ext>
            </a:extLst>
          </p:cNvPr>
          <p:cNvSpPr>
            <a:spLocks noGrp="1"/>
          </p:cNvSpPr>
          <p:nvPr>
            <p:ph type="sldNum" sz="quarter" idx="12"/>
          </p:nvPr>
        </p:nvSpPr>
        <p:spPr/>
        <p:txBody>
          <a:bodyPr/>
          <a:lstStyle/>
          <a:p>
            <a:fld id="{15E74C0E-A98D-4DC5-A814-0E69AC789D4C}" type="slidenum">
              <a:rPr lang="en-US" smtClean="0"/>
              <a:t>‹#›</a:t>
            </a:fld>
            <a:endParaRPr lang="en-US" dirty="0"/>
          </a:p>
        </p:txBody>
      </p:sp>
    </p:spTree>
    <p:extLst>
      <p:ext uri="{BB962C8B-B14F-4D97-AF65-F5344CB8AC3E}">
        <p14:creationId xmlns:p14="http://schemas.microsoft.com/office/powerpoint/2010/main" val="2190400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135759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3483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3483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20746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7517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7517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914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67610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5897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6818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51978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21312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5452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72648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457200" y="1600200"/>
            <a:ext cx="8229600" cy="428149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UMLibraries-st-black202.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776065" y="6085349"/>
            <a:ext cx="1910735" cy="477684"/>
          </a:xfrm>
          <a:prstGeom prst="rect">
            <a:avLst/>
          </a:prstGeom>
        </p:spPr>
      </p:pic>
    </p:spTree>
    <p:extLst>
      <p:ext uri="{BB962C8B-B14F-4D97-AF65-F5344CB8AC3E}">
        <p14:creationId xmlns:p14="http://schemas.microsoft.com/office/powerpoint/2010/main" val="23167225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CD7A8D-0AC0-46B7-93A4-132372163BC7}"/>
              </a:ext>
            </a:extLst>
          </p:cNvPr>
          <p:cNvSpPr>
            <a:spLocks noGrp="1"/>
          </p:cNvSpPr>
          <p:nvPr>
            <p:ph type="title"/>
          </p:nvPr>
        </p:nvSpPr>
        <p:spPr>
          <a:xfrm>
            <a:off x="628650" y="365126"/>
            <a:ext cx="7886700" cy="1325563"/>
          </a:xfrm>
          <a:prstGeom prst="rect">
            <a:avLst/>
          </a:prstGeom>
          <a:solidFill>
            <a:srgbClr val="2388A5"/>
          </a:solidFill>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5EA25CD1-D323-40B2-BEF0-3B266281869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1EA6525-610C-40F6-9B03-6AE32892FD6F}"/>
              </a:ext>
            </a:extLst>
          </p:cNvPr>
          <p:cNvSpPr>
            <a:spLocks noGrp="1"/>
          </p:cNvSpPr>
          <p:nvPr>
            <p:ph type="dt" sz="half" idx="2"/>
          </p:nvPr>
        </p:nvSpPr>
        <p:spPr>
          <a:xfrm>
            <a:off x="778669"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B416CAF-C490-4550-B9FE-97A62B3514A0}" type="datetime1">
              <a:rPr lang="en-US" smtClean="0"/>
              <a:t>3/14/2022</a:t>
            </a:fld>
            <a:endParaRPr lang="en-US" dirty="0"/>
          </a:p>
        </p:txBody>
      </p:sp>
      <p:sp>
        <p:nvSpPr>
          <p:cNvPr id="5" name="Footer Placeholder 4">
            <a:extLst>
              <a:ext uri="{FF2B5EF4-FFF2-40B4-BE49-F238E27FC236}">
                <a16:creationId xmlns:a16="http://schemas.microsoft.com/office/drawing/2014/main" id="{012BCC34-1DF6-43CA-BB3C-E3E92B31295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2020 MLA Conference</a:t>
            </a:r>
          </a:p>
        </p:txBody>
      </p:sp>
      <p:sp>
        <p:nvSpPr>
          <p:cNvPr id="6" name="Slide Number Placeholder 5">
            <a:extLst>
              <a:ext uri="{FF2B5EF4-FFF2-40B4-BE49-F238E27FC236}">
                <a16:creationId xmlns:a16="http://schemas.microsoft.com/office/drawing/2014/main" id="{25D0FC51-1811-4E86-BDD9-EB3EE3E25212}"/>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5E74C0E-A98D-4DC5-A814-0E69AC789D4C}" type="slidenum">
              <a:rPr lang="en-US" smtClean="0"/>
              <a:pPr/>
              <a:t>‹#›</a:t>
            </a:fld>
            <a:endParaRPr lang="en-US" dirty="0"/>
          </a:p>
        </p:txBody>
      </p:sp>
      <p:pic>
        <p:nvPicPr>
          <p:cNvPr id="8" name="Picture 7" descr="A close up of a sign&#10;&#10;Description automatically generated">
            <a:extLst>
              <a:ext uri="{FF2B5EF4-FFF2-40B4-BE49-F238E27FC236}">
                <a16:creationId xmlns:a16="http://schemas.microsoft.com/office/drawing/2014/main" id="{ACF1D275-568C-4705-9E0C-606D913A4AA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62130" y="5953125"/>
            <a:ext cx="617976" cy="768350"/>
          </a:xfrm>
          <a:prstGeom prst="rect">
            <a:avLst/>
          </a:prstGeom>
        </p:spPr>
      </p:pic>
    </p:spTree>
    <p:extLst>
      <p:ext uri="{BB962C8B-B14F-4D97-AF65-F5344CB8AC3E}">
        <p14:creationId xmlns:p14="http://schemas.microsoft.com/office/powerpoint/2010/main" val="6149456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hdr="0" dt="0"/>
  <p:txStyles>
    <p:titleStyle>
      <a:lvl1pPr algn="l" defTabSz="685800" rtl="0" eaLnBrk="1" latinLnBrk="0" hangingPunct="1">
        <a:lnSpc>
          <a:spcPct val="90000"/>
        </a:lnSpc>
        <a:spcBef>
          <a:spcPct val="0"/>
        </a:spcBef>
        <a:buNone/>
        <a:defRPr sz="330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druginfo.nlm.nih.gov/drugporta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dailymed.nlm.nih.gov/dailymed/"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www.nlm.nih.gov/medlineplus/languages/languages.html"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doctorfinder.ama-assn.org/doctorfinder/home.jsp"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hyperlink" Target="http://nnlm.gov/outreach/consumer/ethics.html"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hyperlink" Target="https://medlineplus.gov/"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www.nlm.nih.gov/medlineplus/etr.html"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1.xml.rels><?xml version="1.0" encoding="UTF-8" standalone="yes"?>
<Relationships xmlns="http://schemas.openxmlformats.org/package/2006/relationships"><Relationship Id="rId3" Type="http://schemas.openxmlformats.org/officeDocument/2006/relationships/hyperlink" Target="https://druginfo.nlm.nih.gov/drugportal/drugportal.jsp"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labtestsonline.org/"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4.xml.rels><?xml version="1.0" encoding="UTF-8" standalone="yes"?>
<Relationships xmlns="http://schemas.openxmlformats.org/package/2006/relationships"><Relationship Id="rId3" Type="http://schemas.openxmlformats.org/officeDocument/2006/relationships/hyperlink" Target="http://www.lib.umich.edu/taubman-health-sciences-library/plain-language-medical-dictionary"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5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5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6.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5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mailto:chewx002@umn.edu" TargetMode="External"/><Relationship Id="rId2" Type="http://schemas.openxmlformats.org/officeDocument/2006/relationships/notesSlide" Target="../notesSlides/notesSlide59.xml"/><Relationship Id="rId1" Type="http://schemas.openxmlformats.org/officeDocument/2006/relationships/slideLayout" Target="../slideLayouts/slideLayout16.xml"/><Relationship Id="rId5" Type="http://schemas.openxmlformats.org/officeDocument/2006/relationships/image" Target="../media/image33.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EF927-C284-4CE9-89B1-A798F8AC45D1}"/>
              </a:ext>
            </a:extLst>
          </p:cNvPr>
          <p:cNvSpPr>
            <a:spLocks noGrp="1"/>
          </p:cNvSpPr>
          <p:nvPr>
            <p:ph type="ctrTitle"/>
          </p:nvPr>
        </p:nvSpPr>
        <p:spPr>
          <a:xfrm>
            <a:off x="1143000" y="1439333"/>
            <a:ext cx="6858000" cy="2050389"/>
          </a:xfrm>
        </p:spPr>
        <p:txBody>
          <a:bodyPr>
            <a:normAutofit/>
          </a:bodyPr>
          <a:lstStyle/>
          <a:p>
            <a:r>
              <a:rPr lang="en-US" b="1" dirty="0">
                <a:solidFill>
                  <a:schemeClr val="tx1"/>
                </a:solidFill>
                <a:latin typeface="+mn-lt"/>
              </a:rPr>
              <a:t>Health Reference: </a:t>
            </a:r>
            <a:br>
              <a:rPr lang="en-US" b="1" dirty="0">
                <a:solidFill>
                  <a:schemeClr val="tx1"/>
                </a:solidFill>
                <a:latin typeface="+mn-lt"/>
              </a:rPr>
            </a:br>
            <a:r>
              <a:rPr lang="en-US" b="1" dirty="0">
                <a:solidFill>
                  <a:schemeClr val="tx1"/>
                </a:solidFill>
                <a:latin typeface="+mn-lt"/>
              </a:rPr>
              <a:t>The Basics in Less </a:t>
            </a:r>
            <a:r>
              <a:rPr lang="en-US" b="1" dirty="0" smtClean="0">
                <a:solidFill>
                  <a:schemeClr val="tx1"/>
                </a:solidFill>
                <a:latin typeface="+mn-lt"/>
              </a:rPr>
              <a:t>Than </a:t>
            </a:r>
            <a:r>
              <a:rPr lang="en-US" b="1" dirty="0">
                <a:solidFill>
                  <a:schemeClr val="tx1"/>
                </a:solidFill>
                <a:latin typeface="+mn-lt"/>
              </a:rPr>
              <a:t>60 </a:t>
            </a:r>
            <a:r>
              <a:rPr lang="en-US" b="1" dirty="0" smtClean="0">
                <a:solidFill>
                  <a:schemeClr val="tx1"/>
                </a:solidFill>
                <a:latin typeface="+mn-lt"/>
              </a:rPr>
              <a:t>Minutes</a:t>
            </a:r>
            <a:endParaRPr lang="en-US" dirty="0">
              <a:solidFill>
                <a:schemeClr val="tx1"/>
              </a:solidFill>
              <a:latin typeface="+mn-lt"/>
            </a:endParaRPr>
          </a:p>
        </p:txBody>
      </p:sp>
      <p:sp>
        <p:nvSpPr>
          <p:cNvPr id="3" name="Subtitle 2">
            <a:extLst>
              <a:ext uri="{FF2B5EF4-FFF2-40B4-BE49-F238E27FC236}">
                <a16:creationId xmlns:a16="http://schemas.microsoft.com/office/drawing/2014/main" id="{5E68D506-16BF-4B39-B4B5-1B6690EFF5A6}"/>
              </a:ext>
            </a:extLst>
          </p:cNvPr>
          <p:cNvSpPr>
            <a:spLocks noGrp="1"/>
          </p:cNvSpPr>
          <p:nvPr>
            <p:ph type="subTitle" idx="1"/>
          </p:nvPr>
        </p:nvSpPr>
        <p:spPr>
          <a:xfrm>
            <a:off x="1143000" y="3786879"/>
            <a:ext cx="6858000" cy="2088987"/>
          </a:xfrm>
        </p:spPr>
        <p:txBody>
          <a:bodyPr>
            <a:normAutofit/>
          </a:bodyPr>
          <a:lstStyle/>
          <a:p>
            <a:r>
              <a:rPr lang="en-US" dirty="0"/>
              <a:t>Katherine Chew</a:t>
            </a:r>
          </a:p>
          <a:p>
            <a:r>
              <a:rPr lang="en-US" dirty="0"/>
              <a:t>Research/Outreach Services Librarian</a:t>
            </a:r>
          </a:p>
          <a:p>
            <a:r>
              <a:rPr lang="en-US" dirty="0"/>
              <a:t>Health Sciences Libraries</a:t>
            </a:r>
          </a:p>
          <a:p>
            <a:r>
              <a:rPr lang="en-US" dirty="0"/>
              <a:t>University of Minnesota</a:t>
            </a:r>
          </a:p>
          <a:p>
            <a:endParaRPr lang="en-US" dirty="0"/>
          </a:p>
        </p:txBody>
      </p:sp>
      <p:sp>
        <p:nvSpPr>
          <p:cNvPr id="4" name="Footer Placeholder 3">
            <a:extLst>
              <a:ext uri="{FF2B5EF4-FFF2-40B4-BE49-F238E27FC236}">
                <a16:creationId xmlns:a16="http://schemas.microsoft.com/office/drawing/2014/main" id="{AEB63FB8-1C0A-405B-8F85-83B24D327712}"/>
              </a:ext>
            </a:extLst>
          </p:cNvPr>
          <p:cNvSpPr>
            <a:spLocks noGrp="1"/>
          </p:cNvSpPr>
          <p:nvPr>
            <p:ph type="ftr" sz="quarter" idx="11"/>
          </p:nvPr>
        </p:nvSpPr>
        <p:spPr/>
        <p:txBody>
          <a:bodyPr/>
          <a:lstStyle/>
          <a:p>
            <a:pPr defTabSz="685800"/>
            <a:r>
              <a:rPr lang="en-US" sz="1350" b="1" dirty="0">
                <a:solidFill>
                  <a:srgbClr val="E8B121"/>
                </a:solidFill>
                <a:latin typeface="Arial" panose="020B0604020202020204" pitchFamily="34" charset="0"/>
                <a:cs typeface="Arial" panose="020B0604020202020204" pitchFamily="34" charset="0"/>
              </a:rPr>
              <a:t>2020 MLA Conference</a:t>
            </a:r>
          </a:p>
        </p:txBody>
      </p:sp>
    </p:spTree>
    <p:extLst>
      <p:ext uri="{BB962C8B-B14F-4D97-AF65-F5344CB8AC3E}">
        <p14:creationId xmlns:p14="http://schemas.microsoft.com/office/powerpoint/2010/main" val="27169452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Box 5"/>
          <p:cNvSpPr txBox="1">
            <a:spLocks noChangeArrowheads="1"/>
          </p:cNvSpPr>
          <p:nvPr/>
        </p:nvSpPr>
        <p:spPr bwMode="auto">
          <a:xfrm>
            <a:off x="3043238" y="1892300"/>
            <a:ext cx="2449512" cy="477838"/>
          </a:xfrm>
          <a:prstGeom prst="rect">
            <a:avLst/>
          </a:prstGeom>
          <a:noFill/>
          <a:ln w="9525">
            <a:noFill/>
            <a:miter lim="800000"/>
            <a:headEnd/>
            <a:tailEnd/>
          </a:ln>
        </p:spPr>
        <p:txBody>
          <a:bodyPr wrap="none">
            <a:spAutoFit/>
          </a:bodyPr>
          <a:lstStyle/>
          <a:p>
            <a:r>
              <a:rPr lang="en-US" sz="2500" dirty="0">
                <a:latin typeface="Calibri" pitchFamily="34" charset="0"/>
              </a:rPr>
              <a:t>Health Consumer</a:t>
            </a:r>
          </a:p>
        </p:txBody>
      </p:sp>
      <p:sp>
        <p:nvSpPr>
          <p:cNvPr id="3076" name="TextBox 6"/>
          <p:cNvSpPr txBox="1">
            <a:spLocks noChangeArrowheads="1"/>
          </p:cNvSpPr>
          <p:nvPr/>
        </p:nvSpPr>
        <p:spPr bwMode="auto">
          <a:xfrm>
            <a:off x="858329" y="4629649"/>
            <a:ext cx="1981200" cy="1247775"/>
          </a:xfrm>
          <a:prstGeom prst="rect">
            <a:avLst/>
          </a:prstGeom>
          <a:noFill/>
          <a:ln w="9525">
            <a:noFill/>
            <a:miter lim="800000"/>
            <a:headEnd/>
            <a:tailEnd/>
          </a:ln>
        </p:spPr>
        <p:txBody>
          <a:bodyPr>
            <a:spAutoFit/>
          </a:bodyPr>
          <a:lstStyle/>
          <a:p>
            <a:pPr algn="ctr"/>
            <a:r>
              <a:rPr lang="en-US" sz="2500" dirty="0">
                <a:latin typeface="Calibri" pitchFamily="34" charset="0"/>
              </a:rPr>
              <a:t>Health</a:t>
            </a:r>
          </a:p>
          <a:p>
            <a:pPr algn="ctr"/>
            <a:r>
              <a:rPr lang="en-US" sz="2500" dirty="0">
                <a:latin typeface="Calibri" pitchFamily="34" charset="0"/>
              </a:rPr>
              <a:t>Care Professional</a:t>
            </a:r>
          </a:p>
        </p:txBody>
      </p:sp>
      <p:sp>
        <p:nvSpPr>
          <p:cNvPr id="3077" name="TextBox 7"/>
          <p:cNvSpPr txBox="1">
            <a:spLocks noChangeArrowheads="1"/>
          </p:cNvSpPr>
          <p:nvPr/>
        </p:nvSpPr>
        <p:spPr bwMode="auto">
          <a:xfrm>
            <a:off x="6011793" y="5092173"/>
            <a:ext cx="1676400" cy="477837"/>
          </a:xfrm>
          <a:prstGeom prst="rect">
            <a:avLst/>
          </a:prstGeom>
          <a:noFill/>
          <a:ln w="9525">
            <a:noFill/>
            <a:miter lim="800000"/>
            <a:headEnd/>
            <a:tailEnd/>
          </a:ln>
        </p:spPr>
        <p:txBody>
          <a:bodyPr>
            <a:spAutoFit/>
          </a:bodyPr>
          <a:lstStyle/>
          <a:p>
            <a:pPr algn="ctr"/>
            <a:r>
              <a:rPr lang="en-US" sz="2500" dirty="0">
                <a:latin typeface="Calibri" pitchFamily="34" charset="0"/>
              </a:rPr>
              <a:t>Librarian</a:t>
            </a:r>
          </a:p>
        </p:txBody>
      </p:sp>
      <p:grpSp>
        <p:nvGrpSpPr>
          <p:cNvPr id="2" name="Group 13"/>
          <p:cNvGrpSpPr>
            <a:grpSpLocks/>
          </p:cNvGrpSpPr>
          <p:nvPr/>
        </p:nvGrpSpPr>
        <p:grpSpPr bwMode="auto">
          <a:xfrm>
            <a:off x="2368261" y="2310605"/>
            <a:ext cx="3810000" cy="3124200"/>
            <a:chOff x="2590800" y="2362200"/>
            <a:chExt cx="3810000" cy="3124200"/>
          </a:xfrm>
        </p:grpSpPr>
        <p:sp>
          <p:nvSpPr>
            <p:cNvPr id="5" name="Isosceles Triangle 4"/>
            <p:cNvSpPr/>
            <p:nvPr/>
          </p:nvSpPr>
          <p:spPr>
            <a:xfrm>
              <a:off x="2590800" y="2362200"/>
              <a:ext cx="3810000" cy="3124200"/>
            </a:xfrm>
            <a:prstGeom prst="triangle">
              <a:avLst>
                <a:gd name="adj" fmla="val 51572"/>
              </a:avLst>
            </a:prstGeom>
            <a:solidFill>
              <a:srgbClr val="DADAEE"/>
            </a:solidFill>
            <a:ln w="25400">
              <a:solidFill>
                <a:srgbClr val="6633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81" name="TextBox 8"/>
            <p:cNvSpPr txBox="1">
              <a:spLocks noChangeArrowheads="1"/>
            </p:cNvSpPr>
            <p:nvPr/>
          </p:nvSpPr>
          <p:spPr bwMode="auto">
            <a:xfrm>
              <a:off x="3504701" y="3620274"/>
              <a:ext cx="2100567" cy="1523494"/>
            </a:xfrm>
            <a:prstGeom prst="rect">
              <a:avLst/>
            </a:prstGeom>
            <a:noFill/>
            <a:ln w="9525">
              <a:noFill/>
              <a:miter lim="800000"/>
              <a:headEnd/>
              <a:tailEnd/>
            </a:ln>
          </p:spPr>
          <p:txBody>
            <a:bodyPr wrap="none">
              <a:spAutoFit/>
            </a:bodyPr>
            <a:lstStyle/>
            <a:p>
              <a:pPr algn="ctr"/>
              <a:r>
                <a:rPr lang="en-US" sz="3100" dirty="0">
                  <a:latin typeface="Calibri" pitchFamily="34" charset="0"/>
                </a:rPr>
                <a:t>Health</a:t>
              </a:r>
            </a:p>
            <a:p>
              <a:pPr algn="ctr"/>
              <a:r>
                <a:rPr lang="en-US" sz="3100" dirty="0">
                  <a:latin typeface="Calibri" pitchFamily="34" charset="0"/>
                </a:rPr>
                <a:t>Information</a:t>
              </a:r>
              <a:br>
                <a:rPr lang="en-US" sz="3100" dirty="0">
                  <a:latin typeface="Calibri" pitchFamily="34" charset="0"/>
                </a:rPr>
              </a:br>
              <a:r>
                <a:rPr lang="en-US" sz="3100" dirty="0">
                  <a:latin typeface="Calibri" pitchFamily="34" charset="0"/>
                </a:rPr>
                <a:t>Need</a:t>
              </a:r>
            </a:p>
          </p:txBody>
        </p:sp>
      </p:grpSp>
      <p:sp>
        <p:nvSpPr>
          <p:cNvPr id="13" name="Rectangle 95"/>
          <p:cNvSpPr txBox="1">
            <a:spLocks noChangeArrowheads="1"/>
          </p:cNvSpPr>
          <p:nvPr/>
        </p:nvSpPr>
        <p:spPr bwMode="auto">
          <a:xfrm>
            <a:off x="1932709" y="451283"/>
            <a:ext cx="5207000" cy="1143000"/>
          </a:xfrm>
          <a:prstGeom prst="rect">
            <a:avLst/>
          </a:prstGeom>
          <a:noFill/>
          <a:ln w="9525">
            <a:noFill/>
            <a:miter lim="800000"/>
            <a:headEnd/>
            <a:tailEnd/>
          </a:ln>
          <a:effectLst/>
        </p:spPr>
        <p:txBody>
          <a:bodyPr anchor="ctr"/>
          <a:lstStyle/>
          <a:p>
            <a:pPr defTabSz="914400">
              <a:defRPr/>
            </a:pPr>
            <a:r>
              <a:rPr lang="en-US" sz="4400" i="1" kern="0" dirty="0">
                <a:solidFill>
                  <a:srgbClr val="7A0019"/>
                </a:solidFill>
                <a:latin typeface="+mj-lt"/>
                <a:ea typeface="+mj-ea"/>
                <a:cs typeface="Gloucester MT Extra Condensed"/>
              </a:rPr>
              <a:t>Triangle Connection</a:t>
            </a:r>
          </a:p>
        </p:txBody>
      </p:sp>
    </p:spTree>
    <p:extLst>
      <p:ext uri="{BB962C8B-B14F-4D97-AF65-F5344CB8AC3E}">
        <p14:creationId xmlns:p14="http://schemas.microsoft.com/office/powerpoint/2010/main" val="172654791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258618" y="487074"/>
            <a:ext cx="8617527" cy="1143000"/>
          </a:xfrm>
        </p:spPr>
        <p:txBody>
          <a:bodyPr>
            <a:noAutofit/>
          </a:bodyPr>
          <a:lstStyle/>
          <a:p>
            <a:pPr eaLnBrk="1" hangingPunct="1"/>
            <a:r>
              <a:rPr lang="en-US" altLang="en-US" sz="4000" i="1" dirty="0" smtClean="0">
                <a:solidFill>
                  <a:srgbClr val="7A0019"/>
                </a:solidFill>
              </a:rPr>
              <a:t>The Reference Interview …  in the context of health information: </a:t>
            </a:r>
            <a:br>
              <a:rPr lang="en-US" altLang="en-US" sz="4000" i="1" dirty="0" smtClean="0">
                <a:solidFill>
                  <a:srgbClr val="7A0019"/>
                </a:solidFill>
              </a:rPr>
            </a:br>
            <a:r>
              <a:rPr lang="en-US" altLang="en-US" sz="4000" i="1" dirty="0" smtClean="0">
                <a:solidFill>
                  <a:srgbClr val="7A0019"/>
                </a:solidFill>
              </a:rPr>
              <a:t>Librarian Challenges</a:t>
            </a:r>
          </a:p>
        </p:txBody>
      </p:sp>
      <p:sp>
        <p:nvSpPr>
          <p:cNvPr id="14340" name="Rectangle 3"/>
          <p:cNvSpPr>
            <a:spLocks noGrp="1" noChangeArrowheads="1"/>
          </p:cNvSpPr>
          <p:nvPr>
            <p:ph idx="1"/>
          </p:nvPr>
        </p:nvSpPr>
        <p:spPr>
          <a:xfrm>
            <a:off x="374072" y="2329875"/>
            <a:ext cx="8229600" cy="3729182"/>
          </a:xfrm>
        </p:spPr>
        <p:txBody>
          <a:bodyPr>
            <a:normAutofit/>
          </a:bodyPr>
          <a:lstStyle/>
          <a:p>
            <a:pPr eaLnBrk="1" hangingPunct="1">
              <a:buClr>
                <a:srgbClr val="7A0019"/>
              </a:buClr>
              <a:buSzPct val="125000"/>
              <a:buFont typeface="Wingdings" panose="05000000000000000000" pitchFamily="2" charset="2"/>
              <a:buChar char="ü"/>
            </a:pPr>
            <a:r>
              <a:rPr lang="en-US" altLang="en-US" sz="2800" dirty="0" smtClean="0"/>
              <a:t>Not being familiar with the resources</a:t>
            </a:r>
          </a:p>
          <a:p>
            <a:pPr>
              <a:buClr>
                <a:srgbClr val="7A0019"/>
              </a:buClr>
              <a:buSzPct val="125000"/>
              <a:buFont typeface="Wingdings" panose="05000000000000000000" pitchFamily="2" charset="2"/>
              <a:buChar char="ü"/>
            </a:pPr>
            <a:r>
              <a:rPr lang="en-US" sz="2800" dirty="0"/>
              <a:t>Knowing the limits of your </a:t>
            </a:r>
            <a:r>
              <a:rPr lang="en-US" sz="2800" dirty="0" smtClean="0"/>
              <a:t>collection/currency </a:t>
            </a:r>
            <a:endParaRPr lang="en-US" altLang="en-US" sz="2800" dirty="0" smtClean="0"/>
          </a:p>
          <a:p>
            <a:pPr eaLnBrk="1" hangingPunct="1">
              <a:buClr>
                <a:srgbClr val="7A0019"/>
              </a:buClr>
              <a:buSzPct val="125000"/>
              <a:buFont typeface="Wingdings" panose="05000000000000000000" pitchFamily="2" charset="2"/>
              <a:buChar char="ü"/>
            </a:pPr>
            <a:r>
              <a:rPr lang="en-US" altLang="en-US" sz="2800" dirty="0" smtClean="0"/>
              <a:t>Medical terminology</a:t>
            </a:r>
          </a:p>
          <a:p>
            <a:pPr eaLnBrk="1" hangingPunct="1">
              <a:buClr>
                <a:srgbClr val="7A0019"/>
              </a:buClr>
              <a:buSzPct val="125000"/>
              <a:buFont typeface="Wingdings" panose="05000000000000000000" pitchFamily="2" charset="2"/>
              <a:buChar char="ü"/>
            </a:pPr>
            <a:r>
              <a:rPr lang="en-US" altLang="en-US" sz="2800" dirty="0" smtClean="0"/>
              <a:t>Knowing how much to ask</a:t>
            </a:r>
          </a:p>
          <a:p>
            <a:pPr>
              <a:buClr>
                <a:srgbClr val="7A0019"/>
              </a:buClr>
              <a:buSzPct val="125000"/>
              <a:buFont typeface="Wingdings" panose="05000000000000000000" pitchFamily="2" charset="2"/>
              <a:buChar char="ü"/>
            </a:pPr>
            <a:r>
              <a:rPr lang="en-US" sz="2800" dirty="0" smtClean="0"/>
              <a:t>Language </a:t>
            </a:r>
            <a:r>
              <a:rPr lang="en-US" sz="2800" dirty="0"/>
              <a:t>and cultural barriers pose special problems </a:t>
            </a:r>
          </a:p>
          <a:p>
            <a:pPr lvl="0">
              <a:buClr>
                <a:srgbClr val="7A0019"/>
              </a:buClr>
              <a:buSzPct val="125000"/>
              <a:buFont typeface="Wingdings" panose="05000000000000000000" pitchFamily="2" charset="2"/>
              <a:buChar char="ü"/>
            </a:pPr>
            <a:r>
              <a:rPr lang="en-US" sz="2800" dirty="0" smtClean="0"/>
              <a:t>Avoiding interpreting </a:t>
            </a:r>
            <a:r>
              <a:rPr lang="en-US" sz="2800" dirty="0"/>
              <a:t>medical </a:t>
            </a:r>
            <a:r>
              <a:rPr lang="en-US" sz="2800" dirty="0" smtClean="0"/>
              <a:t>information</a:t>
            </a:r>
            <a:endParaRPr lang="en-US" sz="2800" dirty="0"/>
          </a:p>
          <a:p>
            <a:pPr marL="0" indent="0">
              <a:buNone/>
            </a:pPr>
            <a:endParaRPr lang="en-US" sz="2400" dirty="0"/>
          </a:p>
        </p:txBody>
      </p:sp>
      <p:sp>
        <p:nvSpPr>
          <p:cNvPr id="14338" name="Date Placeholder 3"/>
          <p:cNvSpPr>
            <a:spLocks noGrp="1"/>
          </p:cNvSpPr>
          <p:nvPr>
            <p:ph type="dt" sz="quarter" idx="4294967295"/>
          </p:nvPr>
        </p:nvSpPr>
        <p:spPr>
          <a:xfrm>
            <a:off x="0" y="6248400"/>
            <a:ext cx="21336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itchFamily="2" charset="2"/>
              <a:buChar char="p"/>
              <a:defRPr sz="2800">
                <a:solidFill>
                  <a:schemeClr val="tx1"/>
                </a:solidFill>
                <a:latin typeface="Verdana" pitchFamily="34" charset="0"/>
              </a:defRPr>
            </a:lvl1pPr>
            <a:lvl2pPr marL="742950" indent="-285750">
              <a:spcBef>
                <a:spcPct val="20000"/>
              </a:spcBef>
              <a:buClr>
                <a:schemeClr val="tx2"/>
              </a:buClr>
              <a:buSzPct val="75000"/>
              <a:buFont typeface="Wingdings" pitchFamily="2" charset="2"/>
              <a:buChar char="n"/>
              <a:defRPr sz="2400">
                <a:solidFill>
                  <a:schemeClr val="tx1"/>
                </a:solidFill>
                <a:latin typeface="Verdana" pitchFamily="34" charset="0"/>
              </a:defRPr>
            </a:lvl2pPr>
            <a:lvl3pPr marL="1143000" indent="-228600">
              <a:spcBef>
                <a:spcPct val="20000"/>
              </a:spcBef>
              <a:buClr>
                <a:schemeClr val="accent1"/>
              </a:buClr>
              <a:buSzPct val="65000"/>
              <a:buFont typeface="Wingdings" pitchFamily="2" charset="2"/>
              <a:buChar char="p"/>
              <a:defRPr sz="2000">
                <a:solidFill>
                  <a:schemeClr val="tx1"/>
                </a:solidFill>
                <a:latin typeface="Verdana" pitchFamily="34" charset="0"/>
              </a:defRPr>
            </a:lvl3pPr>
            <a:lvl4pPr marL="1600200" indent="-228600">
              <a:spcBef>
                <a:spcPct val="20000"/>
              </a:spcBef>
              <a:buClr>
                <a:schemeClr val="bg2"/>
              </a:buClr>
              <a:buFont typeface="Wingdings" pitchFamily="2" charset="2"/>
              <a:buChar char="§"/>
              <a:defRPr>
                <a:solidFill>
                  <a:schemeClr val="tx1"/>
                </a:solidFill>
                <a:latin typeface="Verdana" pitchFamily="34" charset="0"/>
              </a:defRPr>
            </a:lvl4pPr>
            <a:lvl5pPr marL="2057400" indent="-228600">
              <a:spcBef>
                <a:spcPct val="20000"/>
              </a:spcBef>
              <a:buClr>
                <a:schemeClr val="tx2"/>
              </a:buClr>
              <a:buSzPct val="80000"/>
              <a:buFont typeface="Wingdings" pitchFamily="2" charset="2"/>
              <a:buChar char="§"/>
              <a:defRPr>
                <a:solidFill>
                  <a:schemeClr val="tx1"/>
                </a:solidFill>
                <a:latin typeface="Verdana" pitchFamily="34" charset="0"/>
              </a:defRPr>
            </a:lvl5pPr>
            <a:lvl6pPr marL="25146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itchFamily="34" charset="0"/>
              </a:defRPr>
            </a:lvl6pPr>
            <a:lvl7pPr marL="29718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itchFamily="34" charset="0"/>
              </a:defRPr>
            </a:lvl7pPr>
            <a:lvl8pPr marL="34290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itchFamily="34" charset="0"/>
              </a:defRPr>
            </a:lvl8pPr>
            <a:lvl9pPr marL="38862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itchFamily="34" charset="0"/>
              </a:defRPr>
            </a:lvl9pPr>
          </a:lstStyle>
          <a:p>
            <a:pPr>
              <a:spcBef>
                <a:spcPct val="0"/>
              </a:spcBef>
              <a:buClrTx/>
              <a:buSzTx/>
              <a:buFontTx/>
              <a:buNone/>
            </a:pPr>
            <a:fld id="{CC02A49C-ED05-4F9D-A5A1-91C8A8A44FD6}" type="datetime1">
              <a:rPr lang="en-US" altLang="en-US" sz="1000" smtClean="0"/>
              <a:pPr>
                <a:spcBef>
                  <a:spcPct val="0"/>
                </a:spcBef>
                <a:buClrTx/>
                <a:buSzTx/>
                <a:buFontTx/>
                <a:buNone/>
              </a:pPr>
              <a:t>3/14/2022</a:t>
            </a:fld>
            <a:endParaRPr lang="en-US" altLang="en-US" sz="1000" dirty="0" smtClean="0"/>
          </a:p>
        </p:txBody>
      </p:sp>
    </p:spTree>
    <p:extLst>
      <p:ext uri="{BB962C8B-B14F-4D97-AF65-F5344CB8AC3E}">
        <p14:creationId xmlns:p14="http://schemas.microsoft.com/office/powerpoint/2010/main" val="31173664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sp>
        <p:nvSpPr>
          <p:cNvPr id="820" name="Shape 820"/>
          <p:cNvSpPr txBox="1">
            <a:spLocks noGrp="1"/>
          </p:cNvSpPr>
          <p:nvPr>
            <p:ph type="title"/>
          </p:nvPr>
        </p:nvSpPr>
        <p:spPr>
          <a:xfrm>
            <a:off x="310243" y="88371"/>
            <a:ext cx="8686800" cy="1143000"/>
          </a:xfrm>
          <a:prstGeom prst="rect">
            <a:avLst/>
          </a:prstGeom>
          <a:noFill/>
          <a:ln>
            <a:noFill/>
          </a:ln>
        </p:spPr>
        <p:txBody>
          <a:bodyPr spcFirstLastPara="1" vert="horz" wrap="square" lIns="91425" tIns="91425" rIns="91425" bIns="91425" rtlCol="0" anchor="t" anchorCtr="0">
            <a:noAutofit/>
          </a:bodyPr>
          <a:lstStyle/>
          <a:p>
            <a:pPr>
              <a:spcBef>
                <a:spcPts val="0"/>
              </a:spcBef>
              <a:buClr>
                <a:schemeClr val="dk1"/>
              </a:buClr>
              <a:buSzPts val="3000"/>
            </a:pPr>
            <a:r>
              <a:rPr lang="en-US" altLang="en-US" sz="4000" i="1" dirty="0">
                <a:solidFill>
                  <a:srgbClr val="7A0019"/>
                </a:solidFill>
              </a:rPr>
              <a:t>The Reference Interview …  in the context of health information: </a:t>
            </a:r>
            <a:r>
              <a:rPr lang="en-US" altLang="en-US" sz="4000" i="1" dirty="0" smtClean="0">
                <a:solidFill>
                  <a:srgbClr val="7A0019"/>
                </a:solidFill>
              </a:rPr>
              <a:t/>
            </a:r>
            <a:br>
              <a:rPr lang="en-US" altLang="en-US" sz="4000" i="1" dirty="0" smtClean="0">
                <a:solidFill>
                  <a:srgbClr val="7A0019"/>
                </a:solidFill>
              </a:rPr>
            </a:br>
            <a:r>
              <a:rPr lang="en-US" altLang="en-US" sz="4000" i="1" dirty="0" smtClean="0">
                <a:solidFill>
                  <a:srgbClr val="7A0019"/>
                </a:solidFill>
              </a:rPr>
              <a:t>Librarian </a:t>
            </a:r>
            <a:r>
              <a:rPr lang="en-US" altLang="en-US" sz="4000" i="1" dirty="0">
                <a:solidFill>
                  <a:srgbClr val="7A0019"/>
                </a:solidFill>
              </a:rPr>
              <a:t>Challenges</a:t>
            </a:r>
            <a:endParaRPr sz="4000" i="1" dirty="0">
              <a:sym typeface="Roboto"/>
            </a:endParaRPr>
          </a:p>
        </p:txBody>
      </p:sp>
      <p:sp>
        <p:nvSpPr>
          <p:cNvPr id="821" name="Shape 821"/>
          <p:cNvSpPr txBox="1">
            <a:spLocks noGrp="1"/>
          </p:cNvSpPr>
          <p:nvPr>
            <p:ph idx="1"/>
          </p:nvPr>
        </p:nvSpPr>
        <p:spPr>
          <a:xfrm>
            <a:off x="457200" y="2158124"/>
            <a:ext cx="8229600" cy="4281495"/>
          </a:xfrm>
          <a:prstGeom prst="rect">
            <a:avLst/>
          </a:prstGeom>
          <a:noFill/>
          <a:ln>
            <a:noFill/>
          </a:ln>
        </p:spPr>
        <p:txBody>
          <a:bodyPr spcFirstLastPara="1" vert="horz" wrap="square" lIns="91425" tIns="91425" rIns="91425" bIns="91425" rtlCol="0" anchor="t" anchorCtr="0">
            <a:noAutofit/>
          </a:bodyPr>
          <a:lstStyle/>
          <a:p>
            <a:pPr>
              <a:buClr>
                <a:srgbClr val="7A0019"/>
              </a:buClr>
              <a:buSzPct val="150000"/>
              <a:buFont typeface="Wingdings" panose="05000000000000000000" pitchFamily="2" charset="2"/>
              <a:buChar char="ü"/>
            </a:pPr>
            <a:r>
              <a:rPr lang="en-US" sz="2800" dirty="0" smtClean="0">
                <a:sym typeface="Roboto"/>
              </a:rPr>
              <a:t>Complex </a:t>
            </a:r>
            <a:r>
              <a:rPr lang="en-US" sz="2800" dirty="0">
                <a:sym typeface="Roboto"/>
              </a:rPr>
              <a:t>question, but no time for a thorough </a:t>
            </a:r>
            <a:r>
              <a:rPr lang="en-US" sz="2800" dirty="0" smtClean="0">
                <a:sym typeface="Roboto"/>
              </a:rPr>
              <a:t>answer</a:t>
            </a:r>
          </a:p>
          <a:p>
            <a:pPr>
              <a:buClr>
                <a:srgbClr val="7A0019"/>
              </a:buClr>
              <a:buSzPct val="150000"/>
              <a:buFont typeface="Wingdings" panose="05000000000000000000" pitchFamily="2" charset="2"/>
              <a:buChar char="ü"/>
            </a:pPr>
            <a:r>
              <a:rPr lang="en-US" altLang="en-US" sz="2800" dirty="0"/>
              <a:t>Not offering personal </a:t>
            </a:r>
            <a:r>
              <a:rPr lang="en-US" altLang="en-US" sz="2800" dirty="0" smtClean="0"/>
              <a:t>experiences</a:t>
            </a:r>
            <a:endParaRPr lang="en" sz="2800" dirty="0" smtClean="0">
              <a:sym typeface="Roboto"/>
            </a:endParaRPr>
          </a:p>
          <a:p>
            <a:pPr>
              <a:buClr>
                <a:srgbClr val="7A0019"/>
              </a:buClr>
              <a:buSzPct val="150000"/>
              <a:buFont typeface="Wingdings" panose="05000000000000000000" pitchFamily="2" charset="2"/>
              <a:buChar char="ü"/>
            </a:pPr>
            <a:r>
              <a:rPr lang="en-US" sz="2800" dirty="0"/>
              <a:t>Knowing where you can refer your patrons </a:t>
            </a:r>
            <a:endParaRPr lang="en" sz="2800" dirty="0" smtClean="0">
              <a:sym typeface="Roboto"/>
            </a:endParaRPr>
          </a:p>
          <a:p>
            <a:pPr>
              <a:buClr>
                <a:srgbClr val="7A0019"/>
              </a:buClr>
              <a:buSzPct val="150000"/>
              <a:buFont typeface="Wingdings" panose="05000000000000000000" pitchFamily="2" charset="2"/>
              <a:buChar char="ü"/>
            </a:pPr>
            <a:r>
              <a:rPr lang="en" sz="2800" dirty="0" smtClean="0">
                <a:sym typeface="Roboto"/>
              </a:rPr>
              <a:t>Patron </a:t>
            </a:r>
            <a:r>
              <a:rPr lang="en" sz="2800" dirty="0">
                <a:sym typeface="Roboto"/>
              </a:rPr>
              <a:t>literacy </a:t>
            </a:r>
            <a:r>
              <a:rPr lang="en" sz="2800" dirty="0" smtClean="0">
                <a:sym typeface="Roboto"/>
              </a:rPr>
              <a:t>levels</a:t>
            </a:r>
          </a:p>
          <a:p>
            <a:pPr>
              <a:buClr>
                <a:srgbClr val="7A0019"/>
              </a:buClr>
              <a:buSzPct val="150000"/>
              <a:buFont typeface="Wingdings" panose="05000000000000000000" pitchFamily="2" charset="2"/>
              <a:buChar char="ü"/>
            </a:pPr>
            <a:r>
              <a:rPr lang="en" sz="2800" dirty="0" smtClean="0">
                <a:sym typeface="Roboto"/>
              </a:rPr>
              <a:t>Patron </a:t>
            </a:r>
            <a:r>
              <a:rPr lang="en" sz="2800" dirty="0">
                <a:sym typeface="Roboto"/>
              </a:rPr>
              <a:t>attitude or state of </a:t>
            </a:r>
            <a:r>
              <a:rPr lang="en" sz="2800" dirty="0" smtClean="0">
                <a:sym typeface="Roboto"/>
              </a:rPr>
              <a:t>mind</a:t>
            </a:r>
          </a:p>
          <a:p>
            <a:pPr>
              <a:buClr>
                <a:srgbClr val="7A0019"/>
              </a:buClr>
              <a:buSzPct val="150000"/>
              <a:buFont typeface="Wingdings" panose="05000000000000000000" pitchFamily="2" charset="2"/>
              <a:buChar char="ü"/>
            </a:pPr>
            <a:r>
              <a:rPr lang="en" sz="2800" dirty="0" smtClean="0">
                <a:sym typeface="Roboto"/>
              </a:rPr>
              <a:t>Privacy</a:t>
            </a:r>
          </a:p>
          <a:p>
            <a:pPr marL="0" indent="0">
              <a:buClr>
                <a:srgbClr val="7A0019"/>
              </a:buClr>
              <a:buSzPct val="150000"/>
              <a:buNone/>
            </a:pPr>
            <a:endParaRPr sz="2800" dirty="0">
              <a:sym typeface="Roboto"/>
            </a:endParaRPr>
          </a:p>
          <a:p>
            <a:pPr marL="0" indent="0">
              <a:lnSpc>
                <a:spcPct val="115000"/>
              </a:lnSpc>
              <a:spcBef>
                <a:spcPts val="1600"/>
              </a:spcBef>
              <a:spcAft>
                <a:spcPts val="1600"/>
              </a:spcAft>
              <a:buClr>
                <a:schemeClr val="dk2"/>
              </a:buClr>
              <a:buSzPts val="1800"/>
              <a:buNone/>
            </a:pPr>
            <a:endParaRPr dirty="0">
              <a:sym typeface="Roboto"/>
            </a:endParaRPr>
          </a:p>
        </p:txBody>
      </p:sp>
    </p:spTree>
    <p:extLst>
      <p:ext uri="{BB962C8B-B14F-4D97-AF65-F5344CB8AC3E}">
        <p14:creationId xmlns:p14="http://schemas.microsoft.com/office/powerpoint/2010/main" val="6703998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31"/>
        <p:cNvGrpSpPr/>
        <p:nvPr/>
      </p:nvGrpSpPr>
      <p:grpSpPr>
        <a:xfrm>
          <a:off x="0" y="0"/>
          <a:ext cx="0" cy="0"/>
          <a:chOff x="0" y="0"/>
          <a:chExt cx="0" cy="0"/>
        </a:xfrm>
      </p:grpSpPr>
      <p:sp>
        <p:nvSpPr>
          <p:cNvPr id="832" name="Shape 832"/>
          <p:cNvSpPr txBox="1">
            <a:spLocks noGrp="1"/>
          </p:cNvSpPr>
          <p:nvPr>
            <p:ph type="title"/>
          </p:nvPr>
        </p:nvSpPr>
        <p:spPr>
          <a:xfrm>
            <a:off x="134749" y="274638"/>
            <a:ext cx="8686800" cy="1143000"/>
          </a:xfrm>
          <a:prstGeom prst="rect">
            <a:avLst/>
          </a:prstGeom>
          <a:noFill/>
          <a:ln>
            <a:noFill/>
          </a:ln>
        </p:spPr>
        <p:txBody>
          <a:bodyPr spcFirstLastPara="1" vert="horz" wrap="square" lIns="91425" tIns="91425" rIns="91425" bIns="91425" rtlCol="0" anchor="t" anchorCtr="0">
            <a:noAutofit/>
          </a:bodyPr>
          <a:lstStyle/>
          <a:p>
            <a:pPr>
              <a:spcBef>
                <a:spcPts val="0"/>
              </a:spcBef>
              <a:buClr>
                <a:schemeClr val="dk1"/>
              </a:buClr>
              <a:buSzPts val="3000"/>
            </a:pPr>
            <a:r>
              <a:rPr lang="en-US" altLang="en-US" sz="4000" i="1" dirty="0">
                <a:solidFill>
                  <a:srgbClr val="7A0019"/>
                </a:solidFill>
              </a:rPr>
              <a:t>The Reference Interview …  in the context of health information: </a:t>
            </a:r>
            <a:br>
              <a:rPr lang="en-US" altLang="en-US" sz="4000" i="1" dirty="0">
                <a:solidFill>
                  <a:srgbClr val="7A0019"/>
                </a:solidFill>
              </a:rPr>
            </a:br>
            <a:r>
              <a:rPr lang="en-US" altLang="en-US" sz="4000" i="1" dirty="0">
                <a:solidFill>
                  <a:srgbClr val="7A0019"/>
                </a:solidFill>
              </a:rPr>
              <a:t>Librarian Challenges</a:t>
            </a:r>
            <a:endParaRPr sz="4000" i="1" dirty="0">
              <a:solidFill>
                <a:srgbClr val="7A0019"/>
              </a:solidFill>
              <a:sym typeface="Roboto"/>
            </a:endParaRPr>
          </a:p>
        </p:txBody>
      </p:sp>
      <p:sp>
        <p:nvSpPr>
          <p:cNvPr id="833" name="Shape 833"/>
          <p:cNvSpPr txBox="1">
            <a:spLocks noGrp="1"/>
          </p:cNvSpPr>
          <p:nvPr>
            <p:ph idx="1"/>
          </p:nvPr>
        </p:nvSpPr>
        <p:spPr>
          <a:xfrm>
            <a:off x="355107" y="2426820"/>
            <a:ext cx="8433785" cy="2758727"/>
          </a:xfrm>
          <a:prstGeom prst="rect">
            <a:avLst/>
          </a:prstGeom>
          <a:noFill/>
          <a:ln>
            <a:noFill/>
          </a:ln>
        </p:spPr>
        <p:txBody>
          <a:bodyPr spcFirstLastPara="1" vert="horz" wrap="square" lIns="91425" tIns="91425" rIns="91425" bIns="91425" rtlCol="0" anchor="t" anchorCtr="0">
            <a:noAutofit/>
          </a:bodyPr>
          <a:lstStyle/>
          <a:p>
            <a:pPr marL="558800" indent="-457200">
              <a:spcBef>
                <a:spcPts val="600"/>
              </a:spcBef>
              <a:buClr>
                <a:srgbClr val="7A0019"/>
              </a:buClr>
              <a:buSzPct val="150000"/>
              <a:buFont typeface="Wingdings" panose="05000000000000000000" pitchFamily="2" charset="2"/>
              <a:buChar char="ü"/>
            </a:pPr>
            <a:r>
              <a:rPr lang="en-US" sz="2800" dirty="0">
                <a:sym typeface="Roboto"/>
              </a:rPr>
              <a:t>Library staff viewed as knowledgeable on all topics</a:t>
            </a:r>
          </a:p>
          <a:p>
            <a:pPr marL="958850" lvl="1" indent="-457200">
              <a:spcBef>
                <a:spcPts val="600"/>
              </a:spcBef>
              <a:buClr>
                <a:srgbClr val="7A0019"/>
              </a:buClr>
              <a:buSzPct val="150000"/>
              <a:buFont typeface="Wingdings" panose="05000000000000000000" pitchFamily="2" charset="2"/>
              <a:buChar char="ü"/>
            </a:pPr>
            <a:r>
              <a:rPr lang="en" sz="2400" dirty="0" smtClean="0">
                <a:sym typeface="Roboto"/>
              </a:rPr>
              <a:t>Unrealistic expectations, </a:t>
            </a:r>
            <a:r>
              <a:rPr lang="en" sz="2400" dirty="0">
                <a:sym typeface="Roboto"/>
              </a:rPr>
              <a:t>confus</a:t>
            </a:r>
            <a:r>
              <a:rPr lang="en-US" sz="2400" dirty="0">
                <a:sym typeface="Roboto"/>
              </a:rPr>
              <a:t>ion</a:t>
            </a:r>
            <a:r>
              <a:rPr lang="en" sz="2400" dirty="0">
                <a:sym typeface="Roboto"/>
              </a:rPr>
              <a:t> about the librarian's </a:t>
            </a:r>
            <a:r>
              <a:rPr lang="en" sz="2400" dirty="0" smtClean="0">
                <a:sym typeface="Roboto"/>
              </a:rPr>
              <a:t>role</a:t>
            </a:r>
            <a:endParaRPr sz="2400" dirty="0">
              <a:sym typeface="Roboto"/>
            </a:endParaRPr>
          </a:p>
          <a:p>
            <a:pPr marL="558800" indent="-457200">
              <a:spcBef>
                <a:spcPts val="600"/>
              </a:spcBef>
              <a:buClr>
                <a:srgbClr val="7A0019"/>
              </a:buClr>
              <a:buSzPct val="150000"/>
              <a:buFont typeface="Wingdings" panose="05000000000000000000" pitchFamily="2" charset="2"/>
              <a:buChar char="ü"/>
            </a:pPr>
            <a:r>
              <a:rPr lang="en" sz="2800" dirty="0">
                <a:sym typeface="Roboto"/>
              </a:rPr>
              <a:t>More comfortable with library staff than healthcare </a:t>
            </a:r>
            <a:r>
              <a:rPr lang="en" sz="2800" dirty="0" smtClean="0">
                <a:sym typeface="Roboto"/>
              </a:rPr>
              <a:t>provider</a:t>
            </a:r>
            <a:endParaRPr lang="en-US" sz="2800" dirty="0" smtClean="0">
              <a:sym typeface="Roboto"/>
            </a:endParaRPr>
          </a:p>
          <a:p>
            <a:pPr marL="558800" indent="-457200">
              <a:spcBef>
                <a:spcPts val="600"/>
              </a:spcBef>
              <a:buClr>
                <a:srgbClr val="7A0019"/>
              </a:buClr>
              <a:buSzPct val="150000"/>
              <a:buFont typeface="Wingdings" panose="05000000000000000000" pitchFamily="2" charset="2"/>
              <a:buChar char="ü"/>
            </a:pPr>
            <a:r>
              <a:rPr lang="en-US" sz="2800" dirty="0" smtClean="0">
                <a:sym typeface="Roboto"/>
              </a:rPr>
              <a:t>Library staff are human too</a:t>
            </a:r>
            <a:endParaRPr sz="2800" dirty="0">
              <a:sym typeface="Roboto"/>
            </a:endParaRPr>
          </a:p>
        </p:txBody>
      </p:sp>
    </p:spTree>
    <p:extLst>
      <p:ext uri="{BB962C8B-B14F-4D97-AF65-F5344CB8AC3E}">
        <p14:creationId xmlns:p14="http://schemas.microsoft.com/office/powerpoint/2010/main" val="32412667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7A0019"/>
                </a:solidFill>
              </a:rPr>
              <a:t>Frequently Asked Questions</a:t>
            </a:r>
            <a:endParaRPr lang="en-US" i="1" dirty="0">
              <a:solidFill>
                <a:srgbClr val="7A0019"/>
              </a:solidFill>
            </a:endParaRPr>
          </a:p>
        </p:txBody>
      </p:sp>
      <p:sp>
        <p:nvSpPr>
          <p:cNvPr id="3" name="Content Placeholder 2"/>
          <p:cNvSpPr>
            <a:spLocks noGrp="1"/>
          </p:cNvSpPr>
          <p:nvPr>
            <p:ph idx="1"/>
          </p:nvPr>
        </p:nvSpPr>
        <p:spPr/>
        <p:txBody>
          <a:bodyPr/>
          <a:lstStyle/>
          <a:p>
            <a:pPr>
              <a:buClr>
                <a:srgbClr val="7A0019"/>
              </a:buClr>
              <a:buSzPct val="150000"/>
              <a:buFont typeface="Arial" panose="020B0604020202020204" pitchFamily="34" charset="0"/>
              <a:buChar char="•"/>
            </a:pPr>
            <a:r>
              <a:rPr lang="en-US" dirty="0" smtClean="0"/>
              <a:t>Descriptions of particular procedures</a:t>
            </a:r>
          </a:p>
          <a:p>
            <a:pPr>
              <a:buClr>
                <a:srgbClr val="7A0019"/>
              </a:buClr>
              <a:buSzPct val="150000"/>
              <a:buFont typeface="Arial" panose="020B0604020202020204" pitchFamily="34" charset="0"/>
              <a:buChar char="•"/>
            </a:pPr>
            <a:r>
              <a:rPr lang="en-US" dirty="0" smtClean="0"/>
              <a:t>Latest treatment for …</a:t>
            </a:r>
          </a:p>
          <a:p>
            <a:pPr>
              <a:buClr>
                <a:srgbClr val="7A0019"/>
              </a:buClr>
              <a:buSzPct val="150000"/>
              <a:buFont typeface="Arial" panose="020B0604020202020204" pitchFamily="34" charset="0"/>
              <a:buChar char="•"/>
            </a:pPr>
            <a:r>
              <a:rPr lang="en-US" dirty="0" smtClean="0"/>
              <a:t>“Everything” about …</a:t>
            </a:r>
          </a:p>
          <a:p>
            <a:pPr>
              <a:buClr>
                <a:srgbClr val="7A0019"/>
              </a:buClr>
              <a:buSzPct val="150000"/>
              <a:buFont typeface="Arial" panose="020B0604020202020204" pitchFamily="34" charset="0"/>
              <a:buChar char="•"/>
            </a:pPr>
            <a:r>
              <a:rPr lang="en-US" dirty="0" smtClean="0"/>
              <a:t>The best doctor or hospital</a:t>
            </a:r>
          </a:p>
          <a:p>
            <a:pPr>
              <a:buClr>
                <a:srgbClr val="7A0019"/>
              </a:buClr>
              <a:buSzPct val="150000"/>
              <a:buFont typeface="Arial" panose="020B0604020202020204" pitchFamily="34" charset="0"/>
              <a:buChar char="•"/>
            </a:pPr>
            <a:r>
              <a:rPr lang="en-US" dirty="0" smtClean="0"/>
              <a:t>Drug information</a:t>
            </a:r>
          </a:p>
          <a:p>
            <a:pPr>
              <a:buClr>
                <a:srgbClr val="7A0019"/>
              </a:buClr>
              <a:buSzPct val="150000"/>
              <a:buFont typeface="Arial" panose="020B0604020202020204" pitchFamily="34" charset="0"/>
              <a:buChar char="•"/>
            </a:pPr>
            <a:r>
              <a:rPr lang="en-US" dirty="0" smtClean="0"/>
              <a:t>Herbal information/alternative treatments</a:t>
            </a:r>
            <a:endParaRPr lang="en-US" dirty="0"/>
          </a:p>
        </p:txBody>
      </p:sp>
    </p:spTree>
    <p:extLst>
      <p:ext uri="{BB962C8B-B14F-4D97-AF65-F5344CB8AC3E}">
        <p14:creationId xmlns:p14="http://schemas.microsoft.com/office/powerpoint/2010/main" val="29853752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smtClean="0">
                <a:solidFill>
                  <a:srgbClr val="7A0019"/>
                </a:solidFill>
              </a:rPr>
              <a:t>Health Reference Interview Components</a:t>
            </a:r>
            <a:endParaRPr lang="en-US" i="1" dirty="0">
              <a:solidFill>
                <a:srgbClr val="7A0019"/>
              </a:solidFill>
            </a:endParaRPr>
          </a:p>
        </p:txBody>
      </p:sp>
      <p:sp>
        <p:nvSpPr>
          <p:cNvPr id="3" name="Content Placeholder 2"/>
          <p:cNvSpPr>
            <a:spLocks noGrp="1"/>
          </p:cNvSpPr>
          <p:nvPr>
            <p:ph idx="1"/>
          </p:nvPr>
        </p:nvSpPr>
        <p:spPr>
          <a:xfrm>
            <a:off x="457200" y="1972733"/>
            <a:ext cx="8229600" cy="3908962"/>
          </a:xfrm>
        </p:spPr>
        <p:txBody>
          <a:bodyPr>
            <a:normAutofit/>
          </a:bodyPr>
          <a:lstStyle/>
          <a:p>
            <a:pPr>
              <a:buClr>
                <a:srgbClr val="7A0019"/>
              </a:buClr>
              <a:buSzPct val="150000"/>
            </a:pPr>
            <a:r>
              <a:rPr lang="en-US" sz="3600" dirty="0" smtClean="0"/>
              <a:t>Approachability </a:t>
            </a:r>
          </a:p>
          <a:p>
            <a:pPr>
              <a:buClr>
                <a:srgbClr val="7A0019"/>
              </a:buClr>
              <a:buSzPct val="150000"/>
            </a:pPr>
            <a:r>
              <a:rPr lang="en-US" sz="3600" dirty="0" smtClean="0"/>
              <a:t>Interest </a:t>
            </a:r>
          </a:p>
          <a:p>
            <a:pPr>
              <a:buClr>
                <a:srgbClr val="7A0019"/>
              </a:buClr>
              <a:buSzPct val="150000"/>
            </a:pPr>
            <a:r>
              <a:rPr lang="en-US" sz="3600" dirty="0" smtClean="0"/>
              <a:t>Listening/Inquiring </a:t>
            </a:r>
          </a:p>
          <a:p>
            <a:pPr>
              <a:buClr>
                <a:srgbClr val="7A0019"/>
              </a:buClr>
              <a:buSzPct val="150000"/>
            </a:pPr>
            <a:r>
              <a:rPr lang="en-US" sz="3600" dirty="0" smtClean="0"/>
              <a:t>Searching</a:t>
            </a:r>
          </a:p>
          <a:p>
            <a:pPr>
              <a:buClr>
                <a:srgbClr val="7A0019"/>
              </a:buClr>
              <a:buSzPct val="150000"/>
            </a:pPr>
            <a:r>
              <a:rPr lang="en-US" sz="3600" dirty="0" smtClean="0"/>
              <a:t>Follow </a:t>
            </a:r>
            <a:r>
              <a:rPr lang="en-US" sz="3600" dirty="0"/>
              <a:t>up. </a:t>
            </a:r>
          </a:p>
        </p:txBody>
      </p:sp>
    </p:spTree>
    <p:extLst>
      <p:ext uri="{BB962C8B-B14F-4D97-AF65-F5344CB8AC3E}">
        <p14:creationId xmlns:p14="http://schemas.microsoft.com/office/powerpoint/2010/main" val="10164996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a:solidFill>
                  <a:srgbClr val="7A0019"/>
                </a:solidFill>
              </a:rPr>
              <a:t>Health Reference </a:t>
            </a:r>
            <a:r>
              <a:rPr lang="en-US" i="1" dirty="0" smtClean="0">
                <a:solidFill>
                  <a:srgbClr val="7A0019"/>
                </a:solidFill>
              </a:rPr>
              <a:t>Interview: Approachability</a:t>
            </a:r>
            <a:endParaRPr lang="en-US" i="1" dirty="0">
              <a:solidFill>
                <a:srgbClr val="7A0019"/>
              </a:solidFill>
            </a:endParaRPr>
          </a:p>
        </p:txBody>
      </p:sp>
      <p:sp>
        <p:nvSpPr>
          <p:cNvPr id="3" name="Content Placeholder 2"/>
          <p:cNvSpPr>
            <a:spLocks noGrp="1"/>
          </p:cNvSpPr>
          <p:nvPr>
            <p:ph idx="1"/>
          </p:nvPr>
        </p:nvSpPr>
        <p:spPr>
          <a:xfrm>
            <a:off x="457200" y="1902350"/>
            <a:ext cx="8229600" cy="4281495"/>
          </a:xfrm>
        </p:spPr>
        <p:txBody>
          <a:bodyPr/>
          <a:lstStyle/>
          <a:p>
            <a:pPr>
              <a:buClr>
                <a:srgbClr val="7A0019"/>
              </a:buClr>
              <a:buSzPct val="150000"/>
              <a:buFont typeface="Arial" panose="020B0604020202020204" pitchFamily="34" charset="0"/>
              <a:buChar char="•"/>
            </a:pPr>
            <a:r>
              <a:rPr lang="en-US" dirty="0"/>
              <a:t>Keep in mind </a:t>
            </a:r>
            <a:endParaRPr lang="en-US" dirty="0" smtClean="0"/>
          </a:p>
          <a:p>
            <a:pPr lvl="1">
              <a:buClr>
                <a:srgbClr val="7A0019"/>
              </a:buClr>
              <a:buFont typeface="Courier New" panose="02070309020205020404" pitchFamily="49" charset="0"/>
              <a:buChar char="o"/>
            </a:pPr>
            <a:r>
              <a:rPr lang="en-US" dirty="0" smtClean="0"/>
              <a:t>patrons </a:t>
            </a:r>
            <a:r>
              <a:rPr lang="en-US" dirty="0"/>
              <a:t>and their family </a:t>
            </a:r>
            <a:r>
              <a:rPr lang="en-US" dirty="0" smtClean="0"/>
              <a:t>members/caregivers </a:t>
            </a:r>
            <a:r>
              <a:rPr lang="en-US" dirty="0"/>
              <a:t>may be emotional, nervous, upset, or in </a:t>
            </a:r>
            <a:r>
              <a:rPr lang="en-US" dirty="0" smtClean="0"/>
              <a:t>shock</a:t>
            </a:r>
          </a:p>
          <a:p>
            <a:pPr lvl="1">
              <a:buClr>
                <a:srgbClr val="7A0019"/>
              </a:buClr>
              <a:buFont typeface="Courier New" panose="02070309020205020404" pitchFamily="49" charset="0"/>
              <a:buChar char="o"/>
            </a:pPr>
            <a:r>
              <a:rPr lang="en-US" dirty="0" smtClean="0"/>
              <a:t>patrons </a:t>
            </a:r>
            <a:r>
              <a:rPr lang="en-US" dirty="0"/>
              <a:t>may be dealing with a sensitive health issue. What one person may feel comfortable talking about, others may feel uncomfortable or fear they are being judged because of their condition.</a:t>
            </a:r>
          </a:p>
        </p:txBody>
      </p:sp>
    </p:spTree>
    <p:extLst>
      <p:ext uri="{BB962C8B-B14F-4D97-AF65-F5344CB8AC3E}">
        <p14:creationId xmlns:p14="http://schemas.microsoft.com/office/powerpoint/2010/main" val="15146551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smtClean="0">
                <a:solidFill>
                  <a:srgbClr val="7A0019"/>
                </a:solidFill>
              </a:rPr>
              <a:t>Health Reference Interview: Interest</a:t>
            </a:r>
            <a:endParaRPr lang="en-US" i="1" dirty="0">
              <a:solidFill>
                <a:srgbClr val="7A0019"/>
              </a:solidFill>
            </a:endParaRPr>
          </a:p>
        </p:txBody>
      </p:sp>
      <p:sp>
        <p:nvSpPr>
          <p:cNvPr id="3" name="Content Placeholder 2"/>
          <p:cNvSpPr>
            <a:spLocks noGrp="1"/>
          </p:cNvSpPr>
          <p:nvPr>
            <p:ph idx="1"/>
          </p:nvPr>
        </p:nvSpPr>
        <p:spPr>
          <a:xfrm>
            <a:off x="457200" y="1854642"/>
            <a:ext cx="8229600" cy="4281495"/>
          </a:xfrm>
        </p:spPr>
        <p:txBody>
          <a:bodyPr>
            <a:normAutofit/>
          </a:bodyPr>
          <a:lstStyle/>
          <a:p>
            <a:pPr>
              <a:buClr>
                <a:srgbClr val="7A0019"/>
              </a:buClr>
              <a:buSzPct val="150000"/>
            </a:pPr>
            <a:r>
              <a:rPr lang="en-US" dirty="0"/>
              <a:t>P</a:t>
            </a:r>
            <a:r>
              <a:rPr lang="en-US" dirty="0" smtClean="0"/>
              <a:t>atrons </a:t>
            </a:r>
            <a:r>
              <a:rPr lang="en-US" dirty="0"/>
              <a:t>may be unaware of his/her emotional state. Sometimes patrons just want someone to listen to their stories. </a:t>
            </a:r>
            <a:endParaRPr lang="en-US" dirty="0" smtClean="0"/>
          </a:p>
          <a:p>
            <a:pPr>
              <a:buClr>
                <a:srgbClr val="7A0019"/>
              </a:buClr>
              <a:buSzPct val="150000"/>
            </a:pPr>
            <a:r>
              <a:rPr lang="en-US" dirty="0" smtClean="0"/>
              <a:t>Ways </a:t>
            </a:r>
            <a:r>
              <a:rPr lang="en-US" dirty="0"/>
              <a:t>to show interest in what the patron is saying: nod head, ask questions, listen, be patient, be non-judgmental, be empathetic.</a:t>
            </a:r>
          </a:p>
        </p:txBody>
      </p:sp>
    </p:spTree>
    <p:extLst>
      <p:ext uri="{BB962C8B-B14F-4D97-AF65-F5344CB8AC3E}">
        <p14:creationId xmlns:p14="http://schemas.microsoft.com/office/powerpoint/2010/main" val="20844333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smtClean="0">
                <a:solidFill>
                  <a:srgbClr val="7A0019"/>
                </a:solidFill>
              </a:rPr>
              <a:t>Health Reference Interview: Listening</a:t>
            </a:r>
            <a:endParaRPr lang="en-US" i="1" dirty="0">
              <a:solidFill>
                <a:srgbClr val="7A0019"/>
              </a:solidFill>
            </a:endParaRPr>
          </a:p>
        </p:txBody>
      </p:sp>
      <p:sp>
        <p:nvSpPr>
          <p:cNvPr id="3" name="Content Placeholder 2"/>
          <p:cNvSpPr>
            <a:spLocks noGrp="1"/>
          </p:cNvSpPr>
          <p:nvPr>
            <p:ph idx="1"/>
          </p:nvPr>
        </p:nvSpPr>
        <p:spPr/>
        <p:txBody>
          <a:bodyPr>
            <a:normAutofit/>
          </a:bodyPr>
          <a:lstStyle/>
          <a:p>
            <a:pPr>
              <a:buClr>
                <a:srgbClr val="7A0019"/>
              </a:buClr>
              <a:buSzPct val="150000"/>
            </a:pPr>
            <a:r>
              <a:rPr lang="en-US" dirty="0"/>
              <a:t>Make the patron feel at ease. </a:t>
            </a:r>
            <a:r>
              <a:rPr lang="en-US" dirty="0" smtClean="0"/>
              <a:t>Let </a:t>
            </a:r>
            <a:r>
              <a:rPr lang="en-US" dirty="0"/>
              <a:t>them know that you are asking a lot of questions so you can find the best information to meet their needs. </a:t>
            </a:r>
            <a:endParaRPr lang="en-US" dirty="0" smtClean="0"/>
          </a:p>
          <a:p>
            <a:pPr>
              <a:buClr>
                <a:srgbClr val="7A0019"/>
              </a:buClr>
              <a:buSzPct val="150000"/>
            </a:pPr>
            <a:r>
              <a:rPr lang="en-US" dirty="0" smtClean="0"/>
              <a:t>Health </a:t>
            </a:r>
            <a:r>
              <a:rPr lang="en-US" dirty="0"/>
              <a:t>literacy concerns and reading level: patrons may be ashamed if they are unable to read. Don’t make assumptions about patrons’ reading ability. </a:t>
            </a:r>
          </a:p>
        </p:txBody>
      </p:sp>
    </p:spTree>
    <p:extLst>
      <p:ext uri="{BB962C8B-B14F-4D97-AF65-F5344CB8AC3E}">
        <p14:creationId xmlns:p14="http://schemas.microsoft.com/office/powerpoint/2010/main" val="29297850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a:solidFill>
                  <a:srgbClr val="7A0019"/>
                </a:solidFill>
              </a:rPr>
              <a:t>Health Reference Interview: Listening</a:t>
            </a:r>
            <a:endParaRPr lang="en-US" dirty="0"/>
          </a:p>
        </p:txBody>
      </p:sp>
      <p:sp>
        <p:nvSpPr>
          <p:cNvPr id="3" name="Content Placeholder 2"/>
          <p:cNvSpPr>
            <a:spLocks noGrp="1"/>
          </p:cNvSpPr>
          <p:nvPr>
            <p:ph idx="1"/>
          </p:nvPr>
        </p:nvSpPr>
        <p:spPr/>
        <p:txBody>
          <a:bodyPr>
            <a:normAutofit/>
          </a:bodyPr>
          <a:lstStyle/>
          <a:p>
            <a:pPr>
              <a:buClr>
                <a:srgbClr val="7A0019"/>
              </a:buClr>
              <a:buSzPct val="125000"/>
            </a:pPr>
            <a:r>
              <a:rPr lang="en-US" dirty="0"/>
              <a:t>Do not assume the information is for the person asking the question and do not assume that the person asking the question has the illness. </a:t>
            </a:r>
            <a:endParaRPr lang="en-US" dirty="0" smtClean="0"/>
          </a:p>
          <a:p>
            <a:pPr>
              <a:buClr>
                <a:srgbClr val="7A0019"/>
              </a:buClr>
              <a:buSzPct val="125000"/>
            </a:pPr>
            <a:r>
              <a:rPr lang="en" dirty="0" smtClean="0">
                <a:sym typeface="Roboto"/>
              </a:rPr>
              <a:t>The </a:t>
            </a:r>
            <a:r>
              <a:rPr lang="en" dirty="0">
                <a:sym typeface="Roboto"/>
              </a:rPr>
              <a:t>most appropriate response to a question depends on the role of the person asking the question and their purpose.</a:t>
            </a:r>
            <a:endParaRPr lang="en-US" dirty="0"/>
          </a:p>
          <a:p>
            <a:endParaRPr lang="en-US" dirty="0"/>
          </a:p>
        </p:txBody>
      </p:sp>
    </p:spTree>
    <p:extLst>
      <p:ext uri="{BB962C8B-B14F-4D97-AF65-F5344CB8AC3E}">
        <p14:creationId xmlns:p14="http://schemas.microsoft.com/office/powerpoint/2010/main" val="24554118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7A0019"/>
                </a:solidFill>
              </a:rPr>
              <a:t>Agenda</a:t>
            </a:r>
            <a:endParaRPr lang="en-US" i="1" dirty="0">
              <a:solidFill>
                <a:srgbClr val="7A0019"/>
              </a:solidFill>
            </a:endParaRPr>
          </a:p>
        </p:txBody>
      </p:sp>
      <p:sp>
        <p:nvSpPr>
          <p:cNvPr id="3" name="Content Placeholder 2"/>
          <p:cNvSpPr>
            <a:spLocks noGrp="1"/>
          </p:cNvSpPr>
          <p:nvPr>
            <p:ph idx="1"/>
          </p:nvPr>
        </p:nvSpPr>
        <p:spPr>
          <a:xfrm>
            <a:off x="831272" y="1567543"/>
            <a:ext cx="7855527" cy="4733866"/>
          </a:xfrm>
        </p:spPr>
        <p:txBody>
          <a:bodyPr>
            <a:normAutofit/>
          </a:bodyPr>
          <a:lstStyle/>
          <a:p>
            <a:pPr>
              <a:buClr>
                <a:srgbClr val="7A0019"/>
              </a:buClr>
              <a:buFont typeface="Wingdings" panose="05000000000000000000" pitchFamily="2" charset="2"/>
              <a:buChar char="v"/>
            </a:pPr>
            <a:r>
              <a:rPr lang="en-US" altLang="en-US" sz="3600" dirty="0" smtClean="0"/>
              <a:t>Health </a:t>
            </a:r>
            <a:r>
              <a:rPr lang="en-US" altLang="en-US" sz="3600" dirty="0"/>
              <a:t>information needs of patrons</a:t>
            </a:r>
          </a:p>
          <a:p>
            <a:pPr>
              <a:buClr>
                <a:srgbClr val="7A0019"/>
              </a:buClr>
              <a:buFont typeface="Wingdings" panose="05000000000000000000" pitchFamily="2" charset="2"/>
              <a:buChar char="v"/>
            </a:pPr>
            <a:r>
              <a:rPr lang="en-US" altLang="en-US" sz="3600" dirty="0" smtClean="0"/>
              <a:t>Challenges </a:t>
            </a:r>
            <a:r>
              <a:rPr lang="en-US" altLang="en-US" sz="3600" dirty="0"/>
              <a:t>of providing </a:t>
            </a:r>
            <a:r>
              <a:rPr lang="en-US" altLang="en-US" sz="3600" dirty="0" smtClean="0"/>
              <a:t>consumer </a:t>
            </a:r>
            <a:r>
              <a:rPr lang="en-US" altLang="en-US" sz="3600" dirty="0"/>
              <a:t>h</a:t>
            </a:r>
            <a:r>
              <a:rPr lang="en-US" altLang="en-US" sz="3600" dirty="0" smtClean="0"/>
              <a:t>ealth services</a:t>
            </a:r>
          </a:p>
          <a:p>
            <a:pPr>
              <a:buClr>
                <a:srgbClr val="7A0019"/>
              </a:buClr>
              <a:buFont typeface="Wingdings" panose="05000000000000000000" pitchFamily="2" charset="2"/>
              <a:buChar char="v"/>
            </a:pPr>
            <a:r>
              <a:rPr lang="en-US" altLang="en-US" sz="3600" dirty="0"/>
              <a:t>The Reference Interview – health </a:t>
            </a:r>
            <a:r>
              <a:rPr lang="en-US" altLang="en-US" sz="3600" dirty="0" smtClean="0"/>
              <a:t>information</a:t>
            </a:r>
          </a:p>
          <a:p>
            <a:pPr>
              <a:buClr>
                <a:srgbClr val="7A0019"/>
              </a:buClr>
              <a:buFont typeface="Wingdings" panose="05000000000000000000" pitchFamily="2" charset="2"/>
              <a:buChar char="v"/>
            </a:pPr>
            <a:r>
              <a:rPr lang="en-US" altLang="en-US" sz="3600" dirty="0" smtClean="0"/>
              <a:t>Consumer health on the internet</a:t>
            </a:r>
          </a:p>
          <a:p>
            <a:pPr>
              <a:buClr>
                <a:srgbClr val="7A0019"/>
              </a:buClr>
              <a:buFont typeface="Wingdings" panose="05000000000000000000" pitchFamily="2" charset="2"/>
              <a:buChar char="v"/>
            </a:pPr>
            <a:endParaRPr lang="en-US" dirty="0"/>
          </a:p>
        </p:txBody>
      </p:sp>
    </p:spTree>
    <p:extLst>
      <p:ext uri="{BB962C8B-B14F-4D97-AF65-F5344CB8AC3E}">
        <p14:creationId xmlns:p14="http://schemas.microsoft.com/office/powerpoint/2010/main" val="19204511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sz="4900" i="1" dirty="0">
                <a:solidFill>
                  <a:srgbClr val="7A0019"/>
                </a:solidFill>
              </a:rPr>
              <a:t>The Reference Interview </a:t>
            </a:r>
            <a:r>
              <a:rPr lang="en-US" sz="4900" i="1" dirty="0" smtClean="0">
                <a:solidFill>
                  <a:srgbClr val="7A0019"/>
                </a:solidFill>
              </a:rPr>
              <a:t> …  in </a:t>
            </a:r>
            <a:r>
              <a:rPr lang="en-US" sz="4900" i="1" dirty="0">
                <a:solidFill>
                  <a:srgbClr val="7A0019"/>
                </a:solidFill>
              </a:rPr>
              <a:t>the context of health information </a:t>
            </a:r>
          </a:p>
        </p:txBody>
      </p:sp>
      <p:sp>
        <p:nvSpPr>
          <p:cNvPr id="3" name="Content Placeholder 2"/>
          <p:cNvSpPr>
            <a:spLocks noGrp="1"/>
          </p:cNvSpPr>
          <p:nvPr>
            <p:ph idx="1"/>
          </p:nvPr>
        </p:nvSpPr>
        <p:spPr>
          <a:xfrm>
            <a:off x="189345" y="2117115"/>
            <a:ext cx="5962073" cy="4281495"/>
          </a:xfrm>
        </p:spPr>
        <p:txBody>
          <a:bodyPr>
            <a:normAutofit/>
          </a:bodyPr>
          <a:lstStyle/>
          <a:p>
            <a:pPr>
              <a:buClr>
                <a:srgbClr val="7A0019"/>
              </a:buClr>
              <a:buSzPct val="150000"/>
              <a:buFont typeface="Arial" panose="020B0604020202020204" pitchFamily="34" charset="0"/>
              <a:buChar char="•"/>
            </a:pPr>
            <a:r>
              <a:rPr lang="en-US" dirty="0" smtClean="0"/>
              <a:t>What </a:t>
            </a:r>
            <a:r>
              <a:rPr lang="en-US" dirty="0"/>
              <a:t>are these patrons really looking for? </a:t>
            </a:r>
          </a:p>
          <a:p>
            <a:pPr lvl="1">
              <a:buClr>
                <a:srgbClr val="7A0019"/>
              </a:buClr>
              <a:buSzPct val="100000"/>
              <a:buFont typeface="Calibri" panose="020F0502020204030204" pitchFamily="34" charset="0"/>
              <a:buChar char="─"/>
            </a:pPr>
            <a:r>
              <a:rPr lang="en-US" dirty="0" smtClean="0"/>
              <a:t>Sick </a:t>
            </a:r>
            <a:r>
              <a:rPr lang="en-US" dirty="0"/>
              <a:t>lick vomiting </a:t>
            </a:r>
          </a:p>
          <a:p>
            <a:pPr lvl="2">
              <a:buClr>
                <a:srgbClr val="7A0019"/>
              </a:buClr>
              <a:buSzPct val="100000"/>
              <a:buFont typeface="Calibri" panose="020F0502020204030204" pitchFamily="34" charset="0"/>
              <a:buChar char="─"/>
            </a:pPr>
            <a:r>
              <a:rPr lang="en-US" dirty="0" smtClean="0"/>
              <a:t>Cyclic </a:t>
            </a:r>
            <a:r>
              <a:rPr lang="en-US" dirty="0"/>
              <a:t>vomiting </a:t>
            </a:r>
          </a:p>
          <a:p>
            <a:pPr lvl="1">
              <a:buClr>
                <a:srgbClr val="7A0019"/>
              </a:buClr>
              <a:buSzPct val="100000"/>
              <a:buFont typeface="Calibri" panose="020F0502020204030204" pitchFamily="34" charset="0"/>
              <a:buChar char="─"/>
            </a:pPr>
            <a:r>
              <a:rPr lang="en-US" dirty="0" smtClean="0"/>
              <a:t>Dropped </a:t>
            </a:r>
            <a:r>
              <a:rPr lang="en-US" dirty="0"/>
              <a:t>Bladder </a:t>
            </a:r>
          </a:p>
          <a:p>
            <a:pPr lvl="2">
              <a:buClr>
                <a:srgbClr val="7A0019"/>
              </a:buClr>
              <a:buSzPct val="100000"/>
              <a:buFont typeface="Calibri" panose="020F0502020204030204" pitchFamily="34" charset="0"/>
              <a:buChar char="─"/>
            </a:pPr>
            <a:r>
              <a:rPr lang="en-US" dirty="0" smtClean="0"/>
              <a:t>Cystocele </a:t>
            </a:r>
            <a:endParaRPr lang="en-US" dirty="0"/>
          </a:p>
          <a:p>
            <a:pPr lvl="1">
              <a:buClr>
                <a:srgbClr val="7A0019"/>
              </a:buClr>
              <a:buSzPct val="100000"/>
              <a:buFont typeface="Calibri" panose="020F0502020204030204" pitchFamily="34" charset="0"/>
              <a:buChar char="─"/>
            </a:pPr>
            <a:r>
              <a:rPr lang="en-US" dirty="0" smtClean="0"/>
              <a:t>Fireballs </a:t>
            </a:r>
            <a:r>
              <a:rPr lang="en-US" dirty="0"/>
              <a:t>in the Eucharist </a:t>
            </a:r>
          </a:p>
          <a:p>
            <a:pPr lvl="2">
              <a:buClr>
                <a:srgbClr val="7A0019"/>
              </a:buClr>
              <a:buSzPct val="100000"/>
              <a:buFont typeface="Calibri" panose="020F0502020204030204" pitchFamily="34" charset="0"/>
              <a:buChar char="─"/>
            </a:pPr>
            <a:r>
              <a:rPr lang="en-US" dirty="0" smtClean="0"/>
              <a:t>Fibroids </a:t>
            </a:r>
            <a:r>
              <a:rPr lang="en-US" dirty="0"/>
              <a:t>in the uterus </a:t>
            </a:r>
          </a:p>
          <a:p>
            <a:endParaRPr lang="en-US" dirty="0"/>
          </a:p>
        </p:txBody>
      </p:sp>
      <p:sp>
        <p:nvSpPr>
          <p:cNvPr id="5" name="TextBox 4"/>
          <p:cNvSpPr txBox="1"/>
          <p:nvPr/>
        </p:nvSpPr>
        <p:spPr>
          <a:xfrm>
            <a:off x="4618182" y="3131929"/>
            <a:ext cx="4318000" cy="2769989"/>
          </a:xfrm>
          <a:prstGeom prst="rect">
            <a:avLst/>
          </a:prstGeom>
          <a:noFill/>
        </p:spPr>
        <p:txBody>
          <a:bodyPr wrap="square" rtlCol="0">
            <a:spAutoFit/>
          </a:bodyPr>
          <a:lstStyle/>
          <a:p>
            <a:pPr marL="914400" lvl="1" indent="-457200">
              <a:buClr>
                <a:srgbClr val="7A0019"/>
              </a:buClr>
              <a:buFont typeface="Calibri" panose="020F0502020204030204" pitchFamily="34" charset="0"/>
              <a:buChar char="―"/>
            </a:pPr>
            <a:r>
              <a:rPr lang="en-US" sz="2800" dirty="0" smtClean="0"/>
              <a:t>Smiling </a:t>
            </a:r>
            <a:r>
              <a:rPr lang="en-US" sz="2800" dirty="0"/>
              <a:t>Mighty Jesus </a:t>
            </a:r>
          </a:p>
          <a:p>
            <a:pPr marL="1371600" lvl="2" indent="-457200">
              <a:buClr>
                <a:srgbClr val="7A0019"/>
              </a:buClr>
              <a:buFont typeface="Calibri" panose="020F0502020204030204" pitchFamily="34" charset="0"/>
              <a:buChar char="―"/>
            </a:pPr>
            <a:r>
              <a:rPr lang="en-US" sz="2400" dirty="0"/>
              <a:t>Spinal Meningitis </a:t>
            </a:r>
          </a:p>
          <a:p>
            <a:pPr marL="914400" lvl="1" indent="-457200">
              <a:buClr>
                <a:srgbClr val="7A0019"/>
              </a:buClr>
              <a:buFont typeface="Calibri" panose="020F0502020204030204" pitchFamily="34" charset="0"/>
              <a:buChar char="―"/>
            </a:pPr>
            <a:r>
              <a:rPr lang="en-US" sz="2800" dirty="0" smtClean="0"/>
              <a:t>Bavarian </a:t>
            </a:r>
            <a:r>
              <a:rPr lang="en-US" sz="2800" dirty="0"/>
              <a:t>Enemy</a:t>
            </a:r>
          </a:p>
          <a:p>
            <a:pPr marL="1371600" lvl="2" indent="-457200">
              <a:buClr>
                <a:srgbClr val="7A0019"/>
              </a:buClr>
              <a:buFont typeface="Calibri" panose="020F0502020204030204" pitchFamily="34" charset="0"/>
              <a:buChar char="―"/>
            </a:pPr>
            <a:r>
              <a:rPr lang="en-US" sz="2400" dirty="0"/>
              <a:t>Barium enema</a:t>
            </a:r>
          </a:p>
          <a:p>
            <a:pPr marL="914400" lvl="1" indent="-457200">
              <a:buClr>
                <a:srgbClr val="7A0019"/>
              </a:buClr>
              <a:buFont typeface="Calibri" panose="020F0502020204030204" pitchFamily="34" charset="0"/>
              <a:buChar char="―"/>
            </a:pPr>
            <a:r>
              <a:rPr lang="en-US" sz="2800" dirty="0" smtClean="0"/>
              <a:t>Corroded </a:t>
            </a:r>
            <a:r>
              <a:rPr lang="en-US" sz="2800" dirty="0"/>
              <a:t>arteries </a:t>
            </a:r>
          </a:p>
          <a:p>
            <a:pPr marL="1371600" lvl="2" indent="-457200">
              <a:buClr>
                <a:srgbClr val="7A0019"/>
              </a:buClr>
              <a:buFont typeface="Calibri" panose="020F0502020204030204" pitchFamily="34" charset="0"/>
              <a:buChar char="―"/>
            </a:pPr>
            <a:r>
              <a:rPr lang="en-US" sz="2400" dirty="0"/>
              <a:t>Carotid Artery</a:t>
            </a:r>
          </a:p>
          <a:p>
            <a:endParaRPr lang="en-US" dirty="0"/>
          </a:p>
        </p:txBody>
      </p:sp>
    </p:spTree>
    <p:extLst>
      <p:ext uri="{BB962C8B-B14F-4D97-AF65-F5344CB8AC3E}">
        <p14:creationId xmlns:p14="http://schemas.microsoft.com/office/powerpoint/2010/main" val="1146592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a:solidFill>
                  <a:srgbClr val="7A0019"/>
                </a:solidFill>
              </a:rPr>
              <a:t>Health Reference Interview: Listening</a:t>
            </a:r>
            <a:endParaRPr lang="en-US" dirty="0"/>
          </a:p>
        </p:txBody>
      </p:sp>
      <p:sp>
        <p:nvSpPr>
          <p:cNvPr id="3" name="Content Placeholder 2"/>
          <p:cNvSpPr>
            <a:spLocks noGrp="1"/>
          </p:cNvSpPr>
          <p:nvPr>
            <p:ph idx="1"/>
          </p:nvPr>
        </p:nvSpPr>
        <p:spPr>
          <a:xfrm>
            <a:off x="520810" y="2238956"/>
            <a:ext cx="8229600" cy="2189922"/>
          </a:xfrm>
        </p:spPr>
        <p:txBody>
          <a:bodyPr>
            <a:normAutofit/>
          </a:bodyPr>
          <a:lstStyle/>
          <a:p>
            <a:pPr>
              <a:buClr>
                <a:srgbClr val="7A0019"/>
              </a:buClr>
              <a:buSzPct val="150000"/>
            </a:pPr>
            <a:r>
              <a:rPr lang="en-US" dirty="0" smtClean="0"/>
              <a:t>Patrons </a:t>
            </a:r>
            <a:r>
              <a:rPr lang="en-US" dirty="0"/>
              <a:t>may be unfamiliar with medical terms and may not know or remember the correct name of the condition, drug, etc. </a:t>
            </a:r>
          </a:p>
        </p:txBody>
      </p:sp>
    </p:spTree>
    <p:extLst>
      <p:ext uri="{BB962C8B-B14F-4D97-AF65-F5344CB8AC3E}">
        <p14:creationId xmlns:p14="http://schemas.microsoft.com/office/powerpoint/2010/main" val="28228794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Box 9"/>
          <p:cNvSpPr txBox="1">
            <a:spLocks noChangeArrowheads="1"/>
          </p:cNvSpPr>
          <p:nvPr/>
        </p:nvSpPr>
        <p:spPr bwMode="auto">
          <a:xfrm>
            <a:off x="292460" y="1711279"/>
            <a:ext cx="4206875" cy="477837"/>
          </a:xfrm>
          <a:prstGeom prst="rect">
            <a:avLst/>
          </a:prstGeom>
          <a:noFill/>
          <a:ln w="9525">
            <a:noFill/>
            <a:miter lim="800000"/>
            <a:headEnd/>
            <a:tailEnd/>
          </a:ln>
        </p:spPr>
        <p:txBody>
          <a:bodyPr wrap="none">
            <a:spAutoFit/>
          </a:bodyPr>
          <a:lstStyle/>
          <a:p>
            <a:r>
              <a:rPr lang="en-US" sz="2500" dirty="0">
                <a:latin typeface="Calibri" pitchFamily="34" charset="0"/>
              </a:rPr>
              <a:t>Hypothermia vs. Hyperthermia</a:t>
            </a:r>
          </a:p>
        </p:txBody>
      </p:sp>
      <p:sp>
        <p:nvSpPr>
          <p:cNvPr id="6148" name="TextBox 11"/>
          <p:cNvSpPr txBox="1">
            <a:spLocks noChangeArrowheads="1"/>
          </p:cNvSpPr>
          <p:nvPr/>
        </p:nvSpPr>
        <p:spPr bwMode="auto">
          <a:xfrm>
            <a:off x="5387975" y="1559358"/>
            <a:ext cx="3052763" cy="476250"/>
          </a:xfrm>
          <a:prstGeom prst="rect">
            <a:avLst/>
          </a:prstGeom>
          <a:noFill/>
          <a:ln w="9525">
            <a:noFill/>
            <a:miter lim="800000"/>
            <a:headEnd/>
            <a:tailEnd/>
          </a:ln>
        </p:spPr>
        <p:txBody>
          <a:bodyPr wrap="none">
            <a:spAutoFit/>
          </a:bodyPr>
          <a:lstStyle/>
          <a:p>
            <a:r>
              <a:rPr lang="en-US" sz="2500" dirty="0">
                <a:latin typeface="Calibri" pitchFamily="34" charset="0"/>
              </a:rPr>
              <a:t>Tylenol vs. Tylenol PM</a:t>
            </a:r>
          </a:p>
        </p:txBody>
      </p:sp>
      <p:sp>
        <p:nvSpPr>
          <p:cNvPr id="6149" name="TextBox 12"/>
          <p:cNvSpPr txBox="1">
            <a:spLocks noChangeArrowheads="1"/>
          </p:cNvSpPr>
          <p:nvPr/>
        </p:nvSpPr>
        <p:spPr bwMode="auto">
          <a:xfrm>
            <a:off x="3960016" y="2217099"/>
            <a:ext cx="3859213" cy="477837"/>
          </a:xfrm>
          <a:prstGeom prst="rect">
            <a:avLst/>
          </a:prstGeom>
          <a:noFill/>
          <a:ln w="9525">
            <a:noFill/>
            <a:miter lim="800000"/>
            <a:headEnd/>
            <a:tailEnd/>
          </a:ln>
        </p:spPr>
        <p:txBody>
          <a:bodyPr wrap="none">
            <a:spAutoFit/>
          </a:bodyPr>
          <a:lstStyle/>
          <a:p>
            <a:r>
              <a:rPr lang="en-US" sz="2500" dirty="0">
                <a:latin typeface="Calibri" pitchFamily="34" charset="0"/>
              </a:rPr>
              <a:t>prednisolone vs. prednisone</a:t>
            </a:r>
          </a:p>
        </p:txBody>
      </p:sp>
      <p:sp>
        <p:nvSpPr>
          <p:cNvPr id="6150" name="TextBox 14"/>
          <p:cNvSpPr txBox="1">
            <a:spLocks noChangeArrowheads="1"/>
          </p:cNvSpPr>
          <p:nvPr/>
        </p:nvSpPr>
        <p:spPr bwMode="auto">
          <a:xfrm>
            <a:off x="775060" y="4292917"/>
            <a:ext cx="1620838" cy="1630362"/>
          </a:xfrm>
          <a:prstGeom prst="rect">
            <a:avLst/>
          </a:prstGeom>
          <a:noFill/>
          <a:ln w="9525">
            <a:noFill/>
            <a:miter lim="800000"/>
            <a:headEnd/>
            <a:tailEnd/>
          </a:ln>
        </p:spPr>
        <p:txBody>
          <a:bodyPr wrap="none">
            <a:spAutoFit/>
          </a:bodyPr>
          <a:lstStyle/>
          <a:p>
            <a:r>
              <a:rPr lang="en-US" sz="2500" dirty="0">
                <a:latin typeface="Calibri" pitchFamily="34" charset="0"/>
              </a:rPr>
              <a:t>Vertebrae?</a:t>
            </a:r>
          </a:p>
          <a:p>
            <a:r>
              <a:rPr lang="en-US" sz="2500" dirty="0">
                <a:latin typeface="Calibri" pitchFamily="34" charset="0"/>
              </a:rPr>
              <a:t>Cervical</a:t>
            </a:r>
          </a:p>
          <a:p>
            <a:r>
              <a:rPr lang="en-US" sz="2500" dirty="0">
                <a:latin typeface="Calibri" pitchFamily="34" charset="0"/>
              </a:rPr>
              <a:t>Lumbar</a:t>
            </a:r>
          </a:p>
          <a:p>
            <a:r>
              <a:rPr lang="en-US" sz="2500" dirty="0">
                <a:latin typeface="Calibri" pitchFamily="34" charset="0"/>
              </a:rPr>
              <a:t>Thoracic</a:t>
            </a:r>
          </a:p>
        </p:txBody>
      </p:sp>
      <p:sp>
        <p:nvSpPr>
          <p:cNvPr id="11" name="Rectangle 95"/>
          <p:cNvSpPr txBox="1">
            <a:spLocks noChangeArrowheads="1"/>
          </p:cNvSpPr>
          <p:nvPr/>
        </p:nvSpPr>
        <p:spPr bwMode="auto">
          <a:xfrm>
            <a:off x="1193800" y="285751"/>
            <a:ext cx="7072745" cy="1143000"/>
          </a:xfrm>
          <a:prstGeom prst="rect">
            <a:avLst/>
          </a:prstGeom>
          <a:noFill/>
          <a:ln w="9525">
            <a:noFill/>
            <a:miter lim="800000"/>
            <a:headEnd/>
            <a:tailEnd/>
          </a:ln>
          <a:effectLst/>
        </p:spPr>
        <p:txBody>
          <a:bodyPr anchor="ctr"/>
          <a:lstStyle/>
          <a:p>
            <a:pPr algn="ctr" defTabSz="914400">
              <a:defRPr/>
            </a:pPr>
            <a:r>
              <a:rPr lang="en-US" sz="4400" i="1" kern="0" dirty="0">
                <a:solidFill>
                  <a:srgbClr val="7A0019"/>
                </a:solidFill>
                <a:latin typeface="+mj-lt"/>
                <a:ea typeface="+mj-ea"/>
                <a:cs typeface="Gloucester MT Extra Condensed"/>
              </a:rPr>
              <a:t>Medical </a:t>
            </a:r>
            <a:r>
              <a:rPr lang="en-US" sz="4400" i="1" kern="0" dirty="0" smtClean="0">
                <a:solidFill>
                  <a:srgbClr val="7A0019"/>
                </a:solidFill>
                <a:latin typeface="+mj-lt"/>
                <a:ea typeface="+mj-ea"/>
                <a:cs typeface="Gloucester MT Extra Condensed"/>
              </a:rPr>
              <a:t>Jargon</a:t>
            </a:r>
            <a:endParaRPr lang="en-US" sz="4400" i="1" kern="0" dirty="0">
              <a:solidFill>
                <a:srgbClr val="7A0019"/>
              </a:solidFill>
              <a:latin typeface="+mj-lt"/>
              <a:ea typeface="+mj-ea"/>
              <a:cs typeface="Gloucester MT Extra Condensed"/>
            </a:endParaRPr>
          </a:p>
        </p:txBody>
      </p:sp>
      <p:sp>
        <p:nvSpPr>
          <p:cNvPr id="2" name="Rectangle 1"/>
          <p:cNvSpPr/>
          <p:nvPr/>
        </p:nvSpPr>
        <p:spPr>
          <a:xfrm>
            <a:off x="648998" y="3085225"/>
            <a:ext cx="4572000" cy="461665"/>
          </a:xfrm>
          <a:prstGeom prst="rect">
            <a:avLst/>
          </a:prstGeom>
        </p:spPr>
        <p:txBody>
          <a:bodyPr>
            <a:spAutoFit/>
          </a:bodyPr>
          <a:lstStyle/>
          <a:p>
            <a:r>
              <a:rPr lang="en-US" sz="2400" b="1" dirty="0"/>
              <a:t>a.c.</a:t>
            </a:r>
            <a:r>
              <a:rPr lang="en-US" sz="2400" dirty="0"/>
              <a:t>: Before meals. </a:t>
            </a:r>
          </a:p>
        </p:txBody>
      </p:sp>
      <p:sp>
        <p:nvSpPr>
          <p:cNvPr id="3" name="Rectangle 2"/>
          <p:cNvSpPr/>
          <p:nvPr/>
        </p:nvSpPr>
        <p:spPr>
          <a:xfrm>
            <a:off x="5827855" y="3942335"/>
            <a:ext cx="2956574" cy="461665"/>
          </a:xfrm>
          <a:prstGeom prst="rect">
            <a:avLst/>
          </a:prstGeom>
        </p:spPr>
        <p:txBody>
          <a:bodyPr wrap="square">
            <a:spAutoFit/>
          </a:bodyPr>
          <a:lstStyle/>
          <a:p>
            <a:r>
              <a:rPr lang="en-US" sz="2400" b="1" dirty="0"/>
              <a:t>b.i.d.</a:t>
            </a:r>
            <a:r>
              <a:rPr lang="en-US" sz="2400" dirty="0"/>
              <a:t>: Twice daily. </a:t>
            </a:r>
          </a:p>
        </p:txBody>
      </p:sp>
      <p:sp>
        <p:nvSpPr>
          <p:cNvPr id="4" name="TextBox 3"/>
          <p:cNvSpPr txBox="1"/>
          <p:nvPr/>
        </p:nvSpPr>
        <p:spPr>
          <a:xfrm>
            <a:off x="3013507" y="4544444"/>
            <a:ext cx="4414981" cy="461665"/>
          </a:xfrm>
          <a:prstGeom prst="rect">
            <a:avLst/>
          </a:prstGeom>
          <a:noFill/>
        </p:spPr>
        <p:txBody>
          <a:bodyPr wrap="square" rtlCol="0">
            <a:spAutoFit/>
          </a:bodyPr>
          <a:lstStyle/>
          <a:p>
            <a:r>
              <a:rPr lang="en-US" sz="2400" dirty="0" smtClean="0"/>
              <a:t>Dysphasia vs. </a:t>
            </a:r>
            <a:r>
              <a:rPr lang="en-US" sz="2400" dirty="0"/>
              <a:t>d</a:t>
            </a:r>
            <a:r>
              <a:rPr lang="en-US" sz="2400" dirty="0" smtClean="0"/>
              <a:t>ysphagia</a:t>
            </a:r>
            <a:endParaRPr lang="en-US" sz="2400" dirty="0"/>
          </a:p>
        </p:txBody>
      </p:sp>
      <p:sp>
        <p:nvSpPr>
          <p:cNvPr id="5" name="TextBox 4"/>
          <p:cNvSpPr txBox="1"/>
          <p:nvPr/>
        </p:nvSpPr>
        <p:spPr>
          <a:xfrm>
            <a:off x="3833091" y="5292436"/>
            <a:ext cx="4433454" cy="830997"/>
          </a:xfrm>
          <a:prstGeom prst="rect">
            <a:avLst/>
          </a:prstGeom>
          <a:noFill/>
        </p:spPr>
        <p:txBody>
          <a:bodyPr wrap="square" rtlCol="0">
            <a:spAutoFit/>
          </a:bodyPr>
          <a:lstStyle/>
          <a:p>
            <a:r>
              <a:rPr lang="en-US" sz="2400" dirty="0" smtClean="0"/>
              <a:t>Cerebrum vs. cerebellum vs cerebral cortex</a:t>
            </a:r>
            <a:endParaRPr lang="en-US" sz="2400" dirty="0"/>
          </a:p>
        </p:txBody>
      </p:sp>
      <p:sp>
        <p:nvSpPr>
          <p:cNvPr id="6" name="TextBox 5"/>
          <p:cNvSpPr txBox="1"/>
          <p:nvPr/>
        </p:nvSpPr>
        <p:spPr>
          <a:xfrm>
            <a:off x="3234266" y="2876427"/>
            <a:ext cx="3830155" cy="1077218"/>
          </a:xfrm>
          <a:prstGeom prst="rect">
            <a:avLst/>
          </a:prstGeom>
          <a:noFill/>
        </p:spPr>
        <p:txBody>
          <a:bodyPr wrap="square" rtlCol="0">
            <a:spAutoFit/>
          </a:bodyPr>
          <a:lstStyle/>
          <a:p>
            <a:r>
              <a:rPr lang="en-US" sz="3200" dirty="0" smtClean="0"/>
              <a:t>Holistic vs homeopathic</a:t>
            </a:r>
            <a:endParaRPr lang="en-US" sz="3200" dirty="0"/>
          </a:p>
        </p:txBody>
      </p:sp>
    </p:spTree>
    <p:extLst>
      <p:ext uri="{BB962C8B-B14F-4D97-AF65-F5344CB8AC3E}">
        <p14:creationId xmlns:p14="http://schemas.microsoft.com/office/powerpoint/2010/main" val="2340560907"/>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smtClean="0">
                <a:solidFill>
                  <a:srgbClr val="7A0019"/>
                </a:solidFill>
              </a:rPr>
              <a:t>Health Reference Interview: Searching</a:t>
            </a:r>
            <a:endParaRPr lang="en-US" i="1" dirty="0">
              <a:solidFill>
                <a:srgbClr val="7A0019"/>
              </a:solidFill>
            </a:endParaRPr>
          </a:p>
        </p:txBody>
      </p:sp>
      <p:sp>
        <p:nvSpPr>
          <p:cNvPr id="3" name="Content Placeholder 2"/>
          <p:cNvSpPr>
            <a:spLocks noGrp="1"/>
          </p:cNvSpPr>
          <p:nvPr>
            <p:ph idx="1"/>
          </p:nvPr>
        </p:nvSpPr>
        <p:spPr>
          <a:xfrm>
            <a:off x="457200" y="1934155"/>
            <a:ext cx="8229600" cy="4281495"/>
          </a:xfrm>
        </p:spPr>
        <p:txBody>
          <a:bodyPr>
            <a:normAutofit/>
          </a:bodyPr>
          <a:lstStyle/>
          <a:p>
            <a:pPr>
              <a:buClr>
                <a:srgbClr val="7A0019"/>
              </a:buClr>
              <a:buSzPct val="150000"/>
            </a:pPr>
            <a:r>
              <a:rPr lang="en-US" dirty="0"/>
              <a:t>Use reputable sources only. Become familiar with reputable online consumer health sites such as MedlinePlus. </a:t>
            </a:r>
            <a:endParaRPr lang="en-US" dirty="0" smtClean="0"/>
          </a:p>
          <a:p>
            <a:pPr lvl="1">
              <a:buClr>
                <a:srgbClr val="7A0019"/>
              </a:buClr>
            </a:pPr>
            <a:r>
              <a:rPr lang="en-US" dirty="0" smtClean="0"/>
              <a:t>Evaluate </a:t>
            </a:r>
            <a:r>
              <a:rPr lang="en-US" dirty="0"/>
              <a:t>websites critically for credibility. </a:t>
            </a:r>
            <a:endParaRPr lang="en-US" dirty="0" smtClean="0"/>
          </a:p>
          <a:p>
            <a:pPr lvl="1">
              <a:buClr>
                <a:srgbClr val="7A0019"/>
              </a:buClr>
            </a:pPr>
            <a:r>
              <a:rPr lang="en-US" dirty="0" smtClean="0"/>
              <a:t>Provide </a:t>
            </a:r>
            <a:r>
              <a:rPr lang="en-US" dirty="0"/>
              <a:t>complete information. </a:t>
            </a:r>
            <a:endParaRPr lang="en-US" dirty="0" smtClean="0"/>
          </a:p>
          <a:p>
            <a:pPr lvl="1">
              <a:buClr>
                <a:srgbClr val="7A0019"/>
              </a:buClr>
            </a:pPr>
            <a:r>
              <a:rPr lang="en-US" dirty="0" smtClean="0"/>
              <a:t>Provide </a:t>
            </a:r>
            <a:r>
              <a:rPr lang="en-US" dirty="0"/>
              <a:t>impartial provision of information. </a:t>
            </a:r>
          </a:p>
        </p:txBody>
      </p:sp>
    </p:spTree>
    <p:extLst>
      <p:ext uri="{BB962C8B-B14F-4D97-AF65-F5344CB8AC3E}">
        <p14:creationId xmlns:p14="http://schemas.microsoft.com/office/powerpoint/2010/main" val="3165640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smtClean="0">
                <a:solidFill>
                  <a:srgbClr val="7A0019"/>
                </a:solidFill>
              </a:rPr>
              <a:t>Health Reference Interview: </a:t>
            </a:r>
            <a:br>
              <a:rPr lang="en-US" i="1" dirty="0" smtClean="0">
                <a:solidFill>
                  <a:srgbClr val="7A0019"/>
                </a:solidFill>
              </a:rPr>
            </a:br>
            <a:r>
              <a:rPr lang="en-US" i="1" dirty="0" smtClean="0">
                <a:solidFill>
                  <a:srgbClr val="7A0019"/>
                </a:solidFill>
              </a:rPr>
              <a:t>Follow-up</a:t>
            </a:r>
            <a:endParaRPr lang="en-US" i="1" dirty="0">
              <a:solidFill>
                <a:srgbClr val="7A0019"/>
              </a:solidFill>
            </a:endParaRPr>
          </a:p>
        </p:txBody>
      </p:sp>
      <p:sp>
        <p:nvSpPr>
          <p:cNvPr id="3" name="Content Placeholder 2"/>
          <p:cNvSpPr>
            <a:spLocks noGrp="1"/>
          </p:cNvSpPr>
          <p:nvPr>
            <p:ph idx="1"/>
          </p:nvPr>
        </p:nvSpPr>
        <p:spPr>
          <a:xfrm>
            <a:off x="600324" y="2101132"/>
            <a:ext cx="8229600" cy="4281495"/>
          </a:xfrm>
        </p:spPr>
        <p:txBody>
          <a:bodyPr/>
          <a:lstStyle/>
          <a:p>
            <a:pPr>
              <a:buClr>
                <a:srgbClr val="7A0019"/>
              </a:buClr>
              <a:buSzPct val="150000"/>
            </a:pPr>
            <a:r>
              <a:rPr lang="en-US" dirty="0"/>
              <a:t>Ask if the patron would like </a:t>
            </a:r>
            <a:endParaRPr lang="en-US" dirty="0" smtClean="0"/>
          </a:p>
          <a:p>
            <a:pPr lvl="1">
              <a:buClr>
                <a:srgbClr val="7A0019"/>
              </a:buClr>
            </a:pPr>
            <a:r>
              <a:rPr lang="en-US" dirty="0" smtClean="0"/>
              <a:t>additional </a:t>
            </a:r>
            <a:r>
              <a:rPr lang="en-US" dirty="0"/>
              <a:t>information. </a:t>
            </a:r>
            <a:endParaRPr lang="en-US" dirty="0" smtClean="0"/>
          </a:p>
          <a:p>
            <a:pPr lvl="1">
              <a:buClr>
                <a:srgbClr val="7A0019"/>
              </a:buClr>
            </a:pPr>
            <a:r>
              <a:rPr lang="en-US" dirty="0" smtClean="0"/>
              <a:t>information </a:t>
            </a:r>
            <a:r>
              <a:rPr lang="en-US" dirty="0"/>
              <a:t>in another format. </a:t>
            </a:r>
            <a:endParaRPr lang="en-US" dirty="0" smtClean="0"/>
          </a:p>
          <a:p>
            <a:pPr>
              <a:buClr>
                <a:srgbClr val="7A0019"/>
              </a:buClr>
              <a:buSzPct val="150000"/>
            </a:pPr>
            <a:r>
              <a:rPr lang="en-US" dirty="0" smtClean="0"/>
              <a:t>Welcome </a:t>
            </a:r>
            <a:r>
              <a:rPr lang="en-US" dirty="0"/>
              <a:t>the patron to ask more questions now or later after he/she has finished reading the information.</a:t>
            </a:r>
          </a:p>
        </p:txBody>
      </p:sp>
    </p:spTree>
    <p:extLst>
      <p:ext uri="{BB962C8B-B14F-4D97-AF65-F5344CB8AC3E}">
        <p14:creationId xmlns:p14="http://schemas.microsoft.com/office/powerpoint/2010/main" val="19834087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smtClean="0">
                <a:solidFill>
                  <a:srgbClr val="7A0019"/>
                </a:solidFill>
              </a:rPr>
              <a:t>Health Reference Interview: </a:t>
            </a:r>
            <a:br>
              <a:rPr lang="en-US" i="1" dirty="0" smtClean="0">
                <a:solidFill>
                  <a:srgbClr val="7A0019"/>
                </a:solidFill>
              </a:rPr>
            </a:br>
            <a:r>
              <a:rPr lang="en-US" i="1" dirty="0" smtClean="0">
                <a:solidFill>
                  <a:srgbClr val="7A0019"/>
                </a:solidFill>
              </a:rPr>
              <a:t>Additional Cautions</a:t>
            </a:r>
            <a:endParaRPr lang="en-US" i="1" dirty="0">
              <a:solidFill>
                <a:srgbClr val="7A0019"/>
              </a:solidFill>
            </a:endParaRPr>
          </a:p>
        </p:txBody>
      </p:sp>
      <p:sp>
        <p:nvSpPr>
          <p:cNvPr id="3" name="Content Placeholder 2"/>
          <p:cNvSpPr>
            <a:spLocks noGrp="1"/>
          </p:cNvSpPr>
          <p:nvPr>
            <p:ph idx="1"/>
          </p:nvPr>
        </p:nvSpPr>
        <p:spPr>
          <a:xfrm>
            <a:off x="457200" y="2703443"/>
            <a:ext cx="8229600" cy="3178252"/>
          </a:xfrm>
        </p:spPr>
        <p:txBody>
          <a:bodyPr>
            <a:normAutofit/>
          </a:bodyPr>
          <a:lstStyle/>
          <a:p>
            <a:pPr>
              <a:buClr>
                <a:srgbClr val="7A0019"/>
              </a:buClr>
              <a:buSzPct val="150000"/>
            </a:pPr>
            <a:r>
              <a:rPr lang="en-US" dirty="0"/>
              <a:t>We are information professionals NOT health professionals. </a:t>
            </a:r>
          </a:p>
        </p:txBody>
      </p:sp>
    </p:spTree>
    <p:extLst>
      <p:ext uri="{BB962C8B-B14F-4D97-AF65-F5344CB8AC3E}">
        <p14:creationId xmlns:p14="http://schemas.microsoft.com/office/powerpoint/2010/main" val="31813467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a:solidFill>
                  <a:srgbClr val="7A0019"/>
                </a:solidFill>
              </a:rPr>
              <a:t>Health Reference Interview: </a:t>
            </a:r>
            <a:br>
              <a:rPr lang="en-US" i="1" dirty="0">
                <a:solidFill>
                  <a:srgbClr val="7A0019"/>
                </a:solidFill>
              </a:rPr>
            </a:br>
            <a:r>
              <a:rPr lang="en-US" i="1" dirty="0">
                <a:solidFill>
                  <a:srgbClr val="7A0019"/>
                </a:solidFill>
              </a:rPr>
              <a:t>Additional Cautions</a:t>
            </a:r>
            <a:endParaRPr lang="en-US" dirty="0"/>
          </a:p>
        </p:txBody>
      </p:sp>
      <p:sp>
        <p:nvSpPr>
          <p:cNvPr id="3" name="Content Placeholder 2"/>
          <p:cNvSpPr>
            <a:spLocks noGrp="1"/>
          </p:cNvSpPr>
          <p:nvPr>
            <p:ph idx="1"/>
          </p:nvPr>
        </p:nvSpPr>
        <p:spPr>
          <a:xfrm>
            <a:off x="457200" y="2531165"/>
            <a:ext cx="8229600" cy="3350530"/>
          </a:xfrm>
        </p:spPr>
        <p:txBody>
          <a:bodyPr/>
          <a:lstStyle/>
          <a:p>
            <a:pPr>
              <a:buClr>
                <a:srgbClr val="7A0019"/>
              </a:buClr>
              <a:buSzPct val="150000"/>
            </a:pPr>
            <a:r>
              <a:rPr lang="en-US" dirty="0"/>
              <a:t>Do not talk about personal health experiences (even if you or a loved one has the same condition). </a:t>
            </a:r>
          </a:p>
        </p:txBody>
      </p:sp>
    </p:spTree>
    <p:extLst>
      <p:ext uri="{BB962C8B-B14F-4D97-AF65-F5344CB8AC3E}">
        <p14:creationId xmlns:p14="http://schemas.microsoft.com/office/powerpoint/2010/main" val="1647145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7A0019"/>
                </a:solidFill>
              </a:rPr>
              <a:t>Caution With Certain Questions</a:t>
            </a:r>
            <a:endParaRPr lang="en-US" i="1" dirty="0">
              <a:solidFill>
                <a:srgbClr val="7A0019"/>
              </a:solidFill>
            </a:endParaRPr>
          </a:p>
        </p:txBody>
      </p:sp>
      <p:sp>
        <p:nvSpPr>
          <p:cNvPr id="3" name="Content Placeholder 2"/>
          <p:cNvSpPr>
            <a:spLocks noGrp="1"/>
          </p:cNvSpPr>
          <p:nvPr>
            <p:ph idx="1"/>
          </p:nvPr>
        </p:nvSpPr>
        <p:spPr/>
        <p:txBody>
          <a:bodyPr>
            <a:normAutofit fontScale="85000" lnSpcReduction="10000"/>
          </a:bodyPr>
          <a:lstStyle/>
          <a:p>
            <a:pPr>
              <a:buClr>
                <a:srgbClr val="7A0019"/>
              </a:buClr>
              <a:buSzPct val="150000"/>
            </a:pPr>
            <a:r>
              <a:rPr lang="en-US" b="1" dirty="0" smtClean="0"/>
              <a:t>Cancer</a:t>
            </a:r>
            <a:r>
              <a:rPr lang="en-US" dirty="0" smtClean="0"/>
              <a:t>: </a:t>
            </a:r>
            <a:r>
              <a:rPr lang="en-US" dirty="0"/>
              <a:t>Often patrons are uncertain of their type or stage of cancer. Patrons may simply say, “I have lung cancer.” Ask what type of cancer and what stage patrons are interested in. </a:t>
            </a:r>
            <a:endParaRPr lang="en-US" dirty="0" smtClean="0"/>
          </a:p>
          <a:p>
            <a:pPr>
              <a:buClr>
                <a:srgbClr val="7A0019"/>
              </a:buClr>
              <a:buSzPct val="150000"/>
            </a:pPr>
            <a:endParaRPr lang="en-US" b="1" dirty="0"/>
          </a:p>
          <a:p>
            <a:pPr>
              <a:buClr>
                <a:srgbClr val="7A0019"/>
              </a:buClr>
              <a:buSzPct val="150000"/>
            </a:pPr>
            <a:r>
              <a:rPr lang="en-US" b="1" dirty="0" smtClean="0"/>
              <a:t>Diabetes</a:t>
            </a:r>
            <a:r>
              <a:rPr lang="en-US" dirty="0" smtClean="0"/>
              <a:t>: </a:t>
            </a:r>
            <a:r>
              <a:rPr lang="en-US" dirty="0"/>
              <a:t>Here are some things to keep in mind when working with patrons who ask questions about diabetes. There are different types of diabetes – type 1, type 2, gestational. Ask what type of diabetes patrons are interested in. Don’t try to guess the type. </a:t>
            </a:r>
          </a:p>
        </p:txBody>
      </p:sp>
    </p:spTree>
    <p:extLst>
      <p:ext uri="{BB962C8B-B14F-4D97-AF65-F5344CB8AC3E}">
        <p14:creationId xmlns:p14="http://schemas.microsoft.com/office/powerpoint/2010/main" val="20558356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solidFill>
                  <a:srgbClr val="7A0019"/>
                </a:solidFill>
              </a:rPr>
              <a:t>Caution With Certain Questions</a:t>
            </a:r>
            <a:endParaRPr lang="en-US" dirty="0"/>
          </a:p>
        </p:txBody>
      </p:sp>
      <p:sp>
        <p:nvSpPr>
          <p:cNvPr id="3" name="Content Placeholder 2"/>
          <p:cNvSpPr>
            <a:spLocks noGrp="1"/>
          </p:cNvSpPr>
          <p:nvPr>
            <p:ph idx="1"/>
          </p:nvPr>
        </p:nvSpPr>
        <p:spPr>
          <a:xfrm>
            <a:off x="457200" y="1828800"/>
            <a:ext cx="8229600" cy="4110824"/>
          </a:xfrm>
        </p:spPr>
        <p:txBody>
          <a:bodyPr>
            <a:normAutofit lnSpcReduction="10000"/>
          </a:bodyPr>
          <a:lstStyle/>
          <a:p>
            <a:pPr>
              <a:buClr>
                <a:srgbClr val="7A0019"/>
              </a:buClr>
              <a:buSzPct val="150000"/>
            </a:pPr>
            <a:r>
              <a:rPr lang="en-US" dirty="0" smtClean="0"/>
              <a:t>Drugs: </a:t>
            </a:r>
            <a:r>
              <a:rPr lang="en-US" dirty="0"/>
              <a:t>Different drug names may sound alike – do not try to guess the name of the drug. Be cautious when providing information about dosages of drugs. Suggest patrons talk to their doctor or pharmacist. </a:t>
            </a:r>
            <a:r>
              <a:rPr lang="en-US" dirty="0" smtClean="0"/>
              <a:t> Use the NLM Drug Info portal </a:t>
            </a:r>
            <a:r>
              <a:rPr lang="en-US" u="sng" dirty="0">
                <a:hlinkClick r:id="rId3"/>
              </a:rPr>
              <a:t>https://druginfo.nlm.nih.gov/drugportal/</a:t>
            </a:r>
            <a:r>
              <a:rPr lang="en-US" dirty="0"/>
              <a:t> </a:t>
            </a:r>
            <a:r>
              <a:rPr lang="en-US" dirty="0" smtClean="0"/>
              <a:t> or DailyMed </a:t>
            </a:r>
            <a:r>
              <a:rPr lang="en-US" u="sng" dirty="0">
                <a:hlinkClick r:id="rId4"/>
              </a:rPr>
              <a:t>https://dailymed.nlm.nih.gov/dailymed/</a:t>
            </a:r>
            <a:r>
              <a:rPr lang="en-US" dirty="0"/>
              <a:t> </a:t>
            </a:r>
          </a:p>
          <a:p>
            <a:endParaRPr lang="en-US" dirty="0"/>
          </a:p>
          <a:p>
            <a:endParaRPr lang="en-US" dirty="0"/>
          </a:p>
        </p:txBody>
      </p:sp>
    </p:spTree>
    <p:extLst>
      <p:ext uri="{BB962C8B-B14F-4D97-AF65-F5344CB8AC3E}">
        <p14:creationId xmlns:p14="http://schemas.microsoft.com/office/powerpoint/2010/main" val="33364269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solidFill>
                  <a:srgbClr val="7A0019"/>
                </a:solidFill>
              </a:rPr>
              <a:t>Caution With Certain Questions</a:t>
            </a:r>
            <a:endParaRPr lang="en-US" dirty="0"/>
          </a:p>
        </p:txBody>
      </p:sp>
      <p:sp>
        <p:nvSpPr>
          <p:cNvPr id="3" name="Content Placeholder 2"/>
          <p:cNvSpPr>
            <a:spLocks noGrp="1"/>
          </p:cNvSpPr>
          <p:nvPr>
            <p:ph idx="1"/>
          </p:nvPr>
        </p:nvSpPr>
        <p:spPr/>
        <p:txBody>
          <a:bodyPr/>
          <a:lstStyle/>
          <a:p>
            <a:pPr>
              <a:buClr>
                <a:srgbClr val="7A0019"/>
              </a:buClr>
              <a:buSzPct val="150000"/>
            </a:pPr>
            <a:r>
              <a:rPr lang="en-US" dirty="0" smtClean="0"/>
              <a:t>Over the phone: </a:t>
            </a:r>
            <a:r>
              <a:rPr lang="en-US" dirty="0"/>
              <a:t>Realize it may be difficult to hear (on both ends). Be thorough – read complete information </a:t>
            </a:r>
            <a:endParaRPr lang="en-US" dirty="0" smtClean="0"/>
          </a:p>
          <a:p>
            <a:pPr>
              <a:buClr>
                <a:srgbClr val="7A0019"/>
              </a:buClr>
              <a:buSzPct val="150000"/>
            </a:pPr>
            <a:r>
              <a:rPr lang="en-US" dirty="0" smtClean="0"/>
              <a:t>Chat: You may lose/drop a patron before the question is answered</a:t>
            </a:r>
            <a:endParaRPr lang="en-US" dirty="0"/>
          </a:p>
          <a:p>
            <a:pPr>
              <a:buClr>
                <a:srgbClr val="7A0019"/>
              </a:buClr>
              <a:buSzPct val="150000"/>
            </a:pPr>
            <a:r>
              <a:rPr lang="en-US" dirty="0"/>
              <a:t>Follow-up by mailing or emailing printed information. </a:t>
            </a:r>
          </a:p>
        </p:txBody>
      </p:sp>
    </p:spTree>
    <p:extLst>
      <p:ext uri="{BB962C8B-B14F-4D97-AF65-F5344CB8AC3E}">
        <p14:creationId xmlns:p14="http://schemas.microsoft.com/office/powerpoint/2010/main" val="12056323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7A0019"/>
                </a:solidFill>
              </a:rPr>
              <a:t>Consumer Health</a:t>
            </a:r>
            <a:endParaRPr lang="en-US" i="1" dirty="0">
              <a:solidFill>
                <a:srgbClr val="7A0019"/>
              </a:solidFill>
            </a:endParaRPr>
          </a:p>
        </p:txBody>
      </p:sp>
      <p:sp>
        <p:nvSpPr>
          <p:cNvPr id="4" name="Rectangle 3"/>
          <p:cNvSpPr/>
          <p:nvPr/>
        </p:nvSpPr>
        <p:spPr>
          <a:xfrm>
            <a:off x="1548689" y="1775998"/>
            <a:ext cx="6046621" cy="2215991"/>
          </a:xfrm>
          <a:prstGeom prst="rect">
            <a:avLst/>
          </a:prstGeom>
        </p:spPr>
        <p:txBody>
          <a:bodyPr wrap="square">
            <a:spAutoFit/>
          </a:bodyPr>
          <a:lstStyle/>
          <a:p>
            <a:pPr algn="ctr">
              <a:lnSpc>
                <a:spcPct val="115000"/>
              </a:lnSpc>
              <a:spcAft>
                <a:spcPts val="1600"/>
              </a:spcAft>
              <a:buClr>
                <a:schemeClr val="lt1"/>
              </a:buClr>
              <a:buSzPts val="1800"/>
            </a:pPr>
            <a:r>
              <a:rPr lang="en-US" sz="4000" dirty="0">
                <a:sym typeface="Arial"/>
              </a:rPr>
              <a:t>Health information written for the layperson that is non-technical in nature.</a:t>
            </a:r>
          </a:p>
        </p:txBody>
      </p:sp>
    </p:spTree>
    <p:extLst>
      <p:ext uri="{BB962C8B-B14F-4D97-AF65-F5344CB8AC3E}">
        <p14:creationId xmlns:p14="http://schemas.microsoft.com/office/powerpoint/2010/main" val="9625726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solidFill>
                  <a:srgbClr val="7A0019"/>
                </a:solidFill>
              </a:rPr>
              <a:t>Caution With Certain Questions</a:t>
            </a:r>
            <a:endParaRPr lang="en-US" dirty="0"/>
          </a:p>
        </p:txBody>
      </p:sp>
      <p:sp>
        <p:nvSpPr>
          <p:cNvPr id="3" name="Content Placeholder 2"/>
          <p:cNvSpPr>
            <a:spLocks noGrp="1"/>
          </p:cNvSpPr>
          <p:nvPr>
            <p:ph idx="1"/>
          </p:nvPr>
        </p:nvSpPr>
        <p:spPr>
          <a:xfrm>
            <a:off x="457200" y="2083242"/>
            <a:ext cx="8229600" cy="3798453"/>
          </a:xfrm>
        </p:spPr>
        <p:txBody>
          <a:bodyPr>
            <a:normAutofit lnSpcReduction="10000"/>
          </a:bodyPr>
          <a:lstStyle/>
          <a:p>
            <a:pPr>
              <a:buClr>
                <a:srgbClr val="7A0019"/>
              </a:buClr>
              <a:buSzPct val="150000"/>
            </a:pPr>
            <a:r>
              <a:rPr lang="en-US" b="1" i="1" dirty="0" smtClean="0"/>
              <a:t>Patron speaks a language other than languages you speak fluently: </a:t>
            </a:r>
            <a:r>
              <a:rPr lang="en-US" dirty="0"/>
              <a:t>Do not use the patrons’ children as a translator</a:t>
            </a:r>
            <a:r>
              <a:rPr lang="en-US" dirty="0" smtClean="0"/>
              <a:t>. </a:t>
            </a:r>
            <a:r>
              <a:rPr lang="en-US" dirty="0"/>
              <a:t>Be familiar with resources that provide reliable health information in other languages </a:t>
            </a:r>
            <a:r>
              <a:rPr lang="en-US" dirty="0" smtClean="0"/>
              <a:t>such as MedlinePlus </a:t>
            </a:r>
            <a:r>
              <a:rPr lang="en-US" u="sng" dirty="0">
                <a:hlinkClick r:id="rId3"/>
              </a:rPr>
              <a:t>http://www.nlm.nih.gov/medlineplus/languages/languages.html</a:t>
            </a:r>
            <a:r>
              <a:rPr lang="en-US" dirty="0"/>
              <a:t> </a:t>
            </a:r>
          </a:p>
        </p:txBody>
      </p:sp>
    </p:spTree>
    <p:extLst>
      <p:ext uri="{BB962C8B-B14F-4D97-AF65-F5344CB8AC3E}">
        <p14:creationId xmlns:p14="http://schemas.microsoft.com/office/powerpoint/2010/main" val="20403858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solidFill>
                  <a:srgbClr val="7A0019"/>
                </a:solidFill>
              </a:rPr>
              <a:t>Caution With Certain Questions</a:t>
            </a:r>
            <a:endParaRPr lang="en-US" dirty="0"/>
          </a:p>
        </p:txBody>
      </p:sp>
      <p:sp>
        <p:nvSpPr>
          <p:cNvPr id="3" name="Content Placeholder 2"/>
          <p:cNvSpPr>
            <a:spLocks noGrp="1"/>
          </p:cNvSpPr>
          <p:nvPr>
            <p:ph idx="1"/>
          </p:nvPr>
        </p:nvSpPr>
        <p:spPr>
          <a:xfrm>
            <a:off x="457200" y="2075290"/>
            <a:ext cx="8229600" cy="3806405"/>
          </a:xfrm>
        </p:spPr>
        <p:txBody>
          <a:bodyPr/>
          <a:lstStyle/>
          <a:p>
            <a:pPr>
              <a:buClr>
                <a:srgbClr val="7A0019"/>
              </a:buClr>
              <a:buSzPct val="150000"/>
            </a:pPr>
            <a:r>
              <a:rPr lang="en-US" b="1" i="1" dirty="0"/>
              <a:t>Referrals vs. </a:t>
            </a:r>
            <a:r>
              <a:rPr lang="en-US" b="1" i="1" dirty="0" smtClean="0"/>
              <a:t>Recommendations: </a:t>
            </a:r>
            <a:r>
              <a:rPr lang="en-US" dirty="0"/>
              <a:t>Do not make recommendations (treatments, doctors, hospitals, etc.). Provide referrals (to other organizations, etc</a:t>
            </a:r>
            <a:r>
              <a:rPr lang="en-US" dirty="0" smtClean="0"/>
              <a:t>.). </a:t>
            </a:r>
            <a:r>
              <a:rPr lang="en-US" dirty="0"/>
              <a:t>Use organizational </a:t>
            </a:r>
            <a:r>
              <a:rPr lang="en-US" dirty="0" smtClean="0"/>
              <a:t>directories such as AMA Docfinder. </a:t>
            </a:r>
          </a:p>
          <a:p>
            <a:pPr marL="0" indent="0" algn="ctr">
              <a:buNone/>
            </a:pPr>
            <a:r>
              <a:rPr lang="en-US" dirty="0">
                <a:hlinkClick r:id="rId3"/>
              </a:rPr>
              <a:t>https://doctorfinder.ama-assn.org/doctorfinder/home.jsp</a:t>
            </a:r>
            <a:r>
              <a:rPr lang="en-US" dirty="0" smtClean="0"/>
              <a:t>? </a:t>
            </a:r>
            <a:endParaRPr lang="en-US" dirty="0"/>
          </a:p>
        </p:txBody>
      </p:sp>
    </p:spTree>
    <p:extLst>
      <p:ext uri="{BB962C8B-B14F-4D97-AF65-F5344CB8AC3E}">
        <p14:creationId xmlns:p14="http://schemas.microsoft.com/office/powerpoint/2010/main" val="35544150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solidFill>
                  <a:srgbClr val="7A0019"/>
                </a:solidFill>
              </a:rPr>
              <a:t>Virtual </a:t>
            </a:r>
            <a:r>
              <a:rPr lang="en-US" i="1" dirty="0" smtClean="0">
                <a:solidFill>
                  <a:srgbClr val="7A0019"/>
                </a:solidFill>
              </a:rPr>
              <a:t>Reference</a:t>
            </a:r>
            <a:endParaRPr lang="en-US" i="1" dirty="0"/>
          </a:p>
        </p:txBody>
      </p:sp>
      <p:sp>
        <p:nvSpPr>
          <p:cNvPr id="3" name="Content Placeholder 2"/>
          <p:cNvSpPr>
            <a:spLocks noGrp="1"/>
          </p:cNvSpPr>
          <p:nvPr>
            <p:ph idx="1"/>
          </p:nvPr>
        </p:nvSpPr>
        <p:spPr/>
        <p:txBody>
          <a:bodyPr/>
          <a:lstStyle/>
          <a:p>
            <a:pPr>
              <a:buClr>
                <a:srgbClr val="7A0019"/>
              </a:buClr>
              <a:buSzPct val="150000"/>
            </a:pPr>
            <a:r>
              <a:rPr lang="en-US" dirty="0"/>
              <a:t>Reference interviews rely on the soft skills of approachability, comfort, interest, and listening. The necessity of these skills is even more pronounced in chat reference, where non-verbal cues are lost. Soft skills can be summed up as “being human.” </a:t>
            </a:r>
          </a:p>
          <a:p>
            <a:endParaRPr lang="en-US" dirty="0"/>
          </a:p>
        </p:txBody>
      </p:sp>
    </p:spTree>
    <p:extLst>
      <p:ext uri="{BB962C8B-B14F-4D97-AF65-F5344CB8AC3E}">
        <p14:creationId xmlns:p14="http://schemas.microsoft.com/office/powerpoint/2010/main" val="2004624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i="1" dirty="0">
                <a:solidFill>
                  <a:srgbClr val="7A0019"/>
                </a:solidFill>
              </a:rPr>
              <a:t>Virtual </a:t>
            </a:r>
            <a:r>
              <a:rPr lang="en-US" i="1" dirty="0" smtClean="0">
                <a:solidFill>
                  <a:srgbClr val="7A0019"/>
                </a:solidFill>
              </a:rPr>
              <a:t>Reference</a:t>
            </a:r>
            <a:endParaRPr lang="en-US" i="1" dirty="0"/>
          </a:p>
        </p:txBody>
      </p:sp>
      <p:sp>
        <p:nvSpPr>
          <p:cNvPr id="5" name="Content Placeholder 4"/>
          <p:cNvSpPr>
            <a:spLocks noGrp="1"/>
          </p:cNvSpPr>
          <p:nvPr>
            <p:ph idx="1"/>
          </p:nvPr>
        </p:nvSpPr>
        <p:spPr>
          <a:xfrm>
            <a:off x="457200" y="1182469"/>
            <a:ext cx="8229600" cy="4104235"/>
          </a:xfrm>
        </p:spPr>
        <p:txBody>
          <a:bodyPr>
            <a:noAutofit/>
          </a:bodyPr>
          <a:lstStyle/>
          <a:p>
            <a:pPr>
              <a:buClr>
                <a:srgbClr val="7A0019"/>
              </a:buClr>
              <a:buSzPct val="150000"/>
              <a:buFont typeface="Arial" panose="020B0604020202020204" pitchFamily="34" charset="0"/>
              <a:buChar char="•"/>
            </a:pPr>
            <a:r>
              <a:rPr lang="en-US" sz="2800" dirty="0" smtClean="0"/>
              <a:t>Approachability</a:t>
            </a:r>
          </a:p>
          <a:p>
            <a:pPr lvl="1">
              <a:buClr>
                <a:srgbClr val="7A0019"/>
              </a:buClr>
              <a:buSzPct val="100000"/>
              <a:buFont typeface="Courier New" panose="02070309020205020404" pitchFamily="49" charset="0"/>
              <a:buChar char="o"/>
            </a:pPr>
            <a:r>
              <a:rPr lang="en-US" dirty="0"/>
              <a:t>In a chat environment, this means responding quickly to chats and avoiding multitasking. </a:t>
            </a:r>
          </a:p>
          <a:p>
            <a:pPr>
              <a:buClr>
                <a:srgbClr val="7A0019"/>
              </a:buClr>
              <a:buSzPct val="150000"/>
              <a:buFont typeface="Arial" panose="020B0604020202020204" pitchFamily="34" charset="0"/>
              <a:buChar char="•"/>
            </a:pPr>
            <a:r>
              <a:rPr lang="en-US" sz="2800" dirty="0" smtClean="0"/>
              <a:t>Interest</a:t>
            </a:r>
          </a:p>
          <a:p>
            <a:pPr lvl="1">
              <a:buClr>
                <a:srgbClr val="7A0019"/>
              </a:buClr>
              <a:buSzPct val="100000"/>
              <a:buFont typeface="Courier New" panose="02070309020205020404" pitchFamily="49" charset="0"/>
              <a:buChar char="o"/>
            </a:pPr>
            <a:r>
              <a:rPr lang="en-US" dirty="0"/>
              <a:t>You don’t have to </a:t>
            </a:r>
            <a:r>
              <a:rPr lang="en-US" i="1" dirty="0"/>
              <a:t>be</a:t>
            </a:r>
            <a:r>
              <a:rPr lang="en-US" dirty="0"/>
              <a:t> interested in every question, but you should </a:t>
            </a:r>
            <a:r>
              <a:rPr lang="en-US" i="1" dirty="0"/>
              <a:t>express</a:t>
            </a:r>
            <a:r>
              <a:rPr lang="en-US" dirty="0"/>
              <a:t> interest to the </a:t>
            </a:r>
            <a:r>
              <a:rPr lang="en-US" dirty="0" smtClean="0"/>
              <a:t>patron</a:t>
            </a:r>
          </a:p>
          <a:p>
            <a:pPr lvl="1">
              <a:buClr>
                <a:srgbClr val="7A0019"/>
              </a:buClr>
              <a:buSzPct val="100000"/>
              <a:buFont typeface="Courier New" panose="02070309020205020404" pitchFamily="49" charset="0"/>
              <a:buChar char="o"/>
            </a:pPr>
            <a:r>
              <a:rPr lang="en-US" dirty="0" smtClean="0"/>
              <a:t>In </a:t>
            </a:r>
            <a:r>
              <a:rPr lang="en-US" dirty="0"/>
              <a:t>chat, non-verbal cues such as nodding are lost. Express interest and listening by asking explicit questions and maintaining contact with the patron. </a:t>
            </a:r>
          </a:p>
          <a:p>
            <a:pPr lvl="1">
              <a:buClr>
                <a:srgbClr val="7A0019"/>
              </a:buClr>
              <a:buFont typeface="Wingdings" panose="05000000000000000000" pitchFamily="2" charset="2"/>
              <a:buChar char="v"/>
            </a:pPr>
            <a:endParaRPr lang="en-US" dirty="0"/>
          </a:p>
          <a:p>
            <a:pPr marL="457200" lvl="1" indent="0">
              <a:buNone/>
            </a:pPr>
            <a:endParaRPr lang="en-US" sz="1600" dirty="0"/>
          </a:p>
        </p:txBody>
      </p:sp>
    </p:spTree>
    <p:extLst>
      <p:ext uri="{BB962C8B-B14F-4D97-AF65-F5344CB8AC3E}">
        <p14:creationId xmlns:p14="http://schemas.microsoft.com/office/powerpoint/2010/main" val="2734348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solidFill>
                  <a:srgbClr val="7A0019"/>
                </a:solidFill>
              </a:rPr>
              <a:t>Virtual </a:t>
            </a:r>
            <a:r>
              <a:rPr lang="en-US" i="1" dirty="0" smtClean="0">
                <a:solidFill>
                  <a:srgbClr val="7A0019"/>
                </a:solidFill>
              </a:rPr>
              <a:t>Reference</a:t>
            </a:r>
            <a:endParaRPr lang="en-US" i="1" dirty="0"/>
          </a:p>
        </p:txBody>
      </p:sp>
      <p:sp>
        <p:nvSpPr>
          <p:cNvPr id="3" name="Rectangle 2"/>
          <p:cNvSpPr/>
          <p:nvPr/>
        </p:nvSpPr>
        <p:spPr>
          <a:xfrm>
            <a:off x="546537" y="1279444"/>
            <a:ext cx="7598981" cy="4524315"/>
          </a:xfrm>
          <a:prstGeom prst="rect">
            <a:avLst/>
          </a:prstGeom>
        </p:spPr>
        <p:txBody>
          <a:bodyPr wrap="square">
            <a:spAutoFit/>
          </a:bodyPr>
          <a:lstStyle/>
          <a:p>
            <a:pPr marL="457200" indent="-457200">
              <a:buClr>
                <a:srgbClr val="7A0019"/>
              </a:buClr>
              <a:buSzPct val="125000"/>
              <a:buFont typeface="Arial" panose="020B0604020202020204" pitchFamily="34" charset="0"/>
              <a:buChar char="•"/>
            </a:pPr>
            <a:r>
              <a:rPr lang="en-US" sz="3200" dirty="0" smtClean="0"/>
              <a:t>Searching</a:t>
            </a:r>
            <a:r>
              <a:rPr lang="en-US" sz="3200" dirty="0"/>
              <a:t> </a:t>
            </a:r>
          </a:p>
          <a:p>
            <a:pPr marL="914400" lvl="1" indent="-457200">
              <a:buClr>
                <a:srgbClr val="7A0019"/>
              </a:buClr>
              <a:buSzPct val="125000"/>
              <a:buFont typeface="Courier New" panose="02070309020205020404" pitchFamily="49" charset="0"/>
              <a:buChar char="o"/>
            </a:pPr>
            <a:r>
              <a:rPr lang="en-US" sz="3200" dirty="0"/>
              <a:t>In chat this involves sharing links and soliciting feedback on resources. </a:t>
            </a:r>
          </a:p>
          <a:p>
            <a:pPr marL="457200" indent="-457200">
              <a:buClr>
                <a:srgbClr val="7A0019"/>
              </a:buClr>
              <a:buSzPct val="125000"/>
              <a:buFont typeface="Arial" panose="020B0604020202020204" pitchFamily="34" charset="0"/>
              <a:buChar char="•"/>
            </a:pPr>
            <a:r>
              <a:rPr lang="en-US" sz="3200" dirty="0"/>
              <a:t>Follow-up</a:t>
            </a:r>
          </a:p>
          <a:p>
            <a:pPr marL="914400" lvl="1" indent="-457200">
              <a:buClr>
                <a:srgbClr val="7A0019"/>
              </a:buClr>
              <a:buSzPct val="125000"/>
              <a:buFont typeface="Courier New" panose="02070309020205020404" pitchFamily="49" charset="0"/>
              <a:buChar char="o"/>
            </a:pPr>
            <a:r>
              <a:rPr lang="en-US" sz="3200" dirty="0"/>
              <a:t>Encourage the patron to contact the library again if they have further questions. Close with a statement such as “If you need additional </a:t>
            </a:r>
            <a:r>
              <a:rPr lang="en-US" sz="3200" dirty="0" smtClean="0"/>
              <a:t>information just let me know.”</a:t>
            </a:r>
            <a:endParaRPr lang="en-US" sz="3200" dirty="0"/>
          </a:p>
        </p:txBody>
      </p:sp>
    </p:spTree>
    <p:extLst>
      <p:ext uri="{BB962C8B-B14F-4D97-AF65-F5344CB8AC3E}">
        <p14:creationId xmlns:p14="http://schemas.microsoft.com/office/powerpoint/2010/main" val="40018167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115455" y="302347"/>
            <a:ext cx="8585199" cy="1143000"/>
          </a:xfrm>
        </p:spPr>
        <p:txBody>
          <a:bodyPr>
            <a:noAutofit/>
          </a:bodyPr>
          <a:lstStyle/>
          <a:p>
            <a:pPr eaLnBrk="1" hangingPunct="1"/>
            <a:r>
              <a:rPr lang="en-US" altLang="en-US" i="1" dirty="0" smtClean="0">
                <a:solidFill>
                  <a:srgbClr val="7A0019"/>
                </a:solidFill>
              </a:rPr>
              <a:t>The Reference Interview … in the context of health information: Tips</a:t>
            </a:r>
          </a:p>
        </p:txBody>
      </p:sp>
      <p:sp>
        <p:nvSpPr>
          <p:cNvPr id="15364" name="Rectangle 3"/>
          <p:cNvSpPr>
            <a:spLocks noGrp="1" noChangeArrowheads="1"/>
          </p:cNvSpPr>
          <p:nvPr>
            <p:ph idx="1"/>
          </p:nvPr>
        </p:nvSpPr>
        <p:spPr>
          <a:xfrm>
            <a:off x="471054" y="1630074"/>
            <a:ext cx="8229600" cy="4977459"/>
          </a:xfrm>
        </p:spPr>
        <p:txBody>
          <a:bodyPr>
            <a:normAutofit/>
          </a:bodyPr>
          <a:lstStyle/>
          <a:p>
            <a:pPr eaLnBrk="1" hangingPunct="1">
              <a:buClr>
                <a:srgbClr val="7A0019"/>
              </a:buClr>
              <a:buSzPct val="150000"/>
              <a:buFont typeface="Arial" panose="020B0604020202020204" pitchFamily="34" charset="0"/>
              <a:buChar char="•"/>
            </a:pPr>
            <a:r>
              <a:rPr lang="en-US" altLang="en-US" sz="2800" dirty="0" smtClean="0"/>
              <a:t>Be an empathetic active listener</a:t>
            </a:r>
          </a:p>
          <a:p>
            <a:pPr eaLnBrk="1" hangingPunct="1">
              <a:buClr>
                <a:srgbClr val="7A0019"/>
              </a:buClr>
              <a:buSzPct val="150000"/>
              <a:buFont typeface="Arial" panose="020B0604020202020204" pitchFamily="34" charset="0"/>
              <a:buChar char="•"/>
            </a:pPr>
            <a:r>
              <a:rPr lang="en-US" altLang="en-US" sz="2800" dirty="0" smtClean="0"/>
              <a:t>Use open ended questions</a:t>
            </a:r>
          </a:p>
          <a:p>
            <a:pPr eaLnBrk="1" hangingPunct="1">
              <a:buClr>
                <a:srgbClr val="7A0019"/>
              </a:buClr>
              <a:buSzPct val="150000"/>
              <a:buFont typeface="Arial" panose="020B0604020202020204" pitchFamily="34" charset="0"/>
              <a:buChar char="•"/>
            </a:pPr>
            <a:r>
              <a:rPr lang="en-US" altLang="en-US" sz="2800" dirty="0" smtClean="0"/>
              <a:t>Respect privacy / confidentiality</a:t>
            </a:r>
          </a:p>
          <a:p>
            <a:pPr eaLnBrk="1" hangingPunct="1">
              <a:buClr>
                <a:srgbClr val="7A0019"/>
              </a:buClr>
              <a:buSzPct val="150000"/>
              <a:buFont typeface="Arial" panose="020B0604020202020204" pitchFamily="34" charset="0"/>
              <a:buChar char="•"/>
            </a:pPr>
            <a:r>
              <a:rPr lang="en-US" altLang="en-US" sz="2800" dirty="0" smtClean="0"/>
              <a:t>Be prepared for emotions</a:t>
            </a:r>
          </a:p>
          <a:p>
            <a:pPr eaLnBrk="1" hangingPunct="1">
              <a:buClr>
                <a:srgbClr val="7A0019"/>
              </a:buClr>
              <a:buSzPct val="150000"/>
              <a:buFont typeface="Arial" panose="020B0604020202020204" pitchFamily="34" charset="0"/>
              <a:buChar char="•"/>
            </a:pPr>
            <a:r>
              <a:rPr lang="en-US" altLang="en-US" sz="2800" dirty="0" smtClean="0"/>
              <a:t>Be aware of body language</a:t>
            </a:r>
          </a:p>
          <a:p>
            <a:pPr>
              <a:buClr>
                <a:srgbClr val="7A0019"/>
              </a:buClr>
              <a:buSzPct val="150000"/>
              <a:buFont typeface="Arial" panose="020B0604020202020204" pitchFamily="34" charset="0"/>
              <a:buChar char="•"/>
            </a:pPr>
            <a:r>
              <a:rPr lang="en-US" altLang="en-US" sz="2800" dirty="0" smtClean="0"/>
              <a:t>Do </a:t>
            </a:r>
            <a:r>
              <a:rPr lang="en-US" altLang="en-US" sz="2800" dirty="0"/>
              <a:t>not be afraid to tell the person “I don’t know” or “I can’t get that information for you</a:t>
            </a:r>
            <a:r>
              <a:rPr lang="en-US" altLang="en-US" sz="2800" dirty="0" smtClean="0"/>
              <a:t>”</a:t>
            </a:r>
          </a:p>
          <a:p>
            <a:pPr eaLnBrk="1" hangingPunct="1">
              <a:buClr>
                <a:srgbClr val="7A0019"/>
              </a:buClr>
              <a:buSzPct val="150000"/>
              <a:buFont typeface="Arial" panose="020B0604020202020204" pitchFamily="34" charset="0"/>
              <a:buChar char="•"/>
            </a:pPr>
            <a:r>
              <a:rPr lang="en-US" altLang="en-US" sz="2800" dirty="0" smtClean="0"/>
              <a:t>Do not be afraid to refer the patron back to his/her health care provider</a:t>
            </a:r>
          </a:p>
        </p:txBody>
      </p:sp>
      <p:sp>
        <p:nvSpPr>
          <p:cNvPr id="15362" name="Date Placeholder 3"/>
          <p:cNvSpPr>
            <a:spLocks noGrp="1"/>
          </p:cNvSpPr>
          <p:nvPr>
            <p:ph type="dt" sz="quarter" idx="4294967295"/>
          </p:nvPr>
        </p:nvSpPr>
        <p:spPr>
          <a:xfrm>
            <a:off x="0" y="6248400"/>
            <a:ext cx="6018213"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itchFamily="2" charset="2"/>
              <a:buChar char="p"/>
              <a:defRPr sz="2800">
                <a:solidFill>
                  <a:schemeClr val="tx1"/>
                </a:solidFill>
                <a:latin typeface="Verdana" pitchFamily="34" charset="0"/>
              </a:defRPr>
            </a:lvl1pPr>
            <a:lvl2pPr marL="742950" indent="-285750">
              <a:spcBef>
                <a:spcPct val="20000"/>
              </a:spcBef>
              <a:buClr>
                <a:schemeClr val="tx2"/>
              </a:buClr>
              <a:buSzPct val="75000"/>
              <a:buFont typeface="Wingdings" pitchFamily="2" charset="2"/>
              <a:buChar char="n"/>
              <a:defRPr sz="2400">
                <a:solidFill>
                  <a:schemeClr val="tx1"/>
                </a:solidFill>
                <a:latin typeface="Verdana" pitchFamily="34" charset="0"/>
              </a:defRPr>
            </a:lvl2pPr>
            <a:lvl3pPr marL="1143000" indent="-228600">
              <a:spcBef>
                <a:spcPct val="20000"/>
              </a:spcBef>
              <a:buClr>
                <a:schemeClr val="accent1"/>
              </a:buClr>
              <a:buSzPct val="65000"/>
              <a:buFont typeface="Wingdings" pitchFamily="2" charset="2"/>
              <a:buChar char="p"/>
              <a:defRPr sz="2000">
                <a:solidFill>
                  <a:schemeClr val="tx1"/>
                </a:solidFill>
                <a:latin typeface="Verdana" pitchFamily="34" charset="0"/>
              </a:defRPr>
            </a:lvl3pPr>
            <a:lvl4pPr marL="1600200" indent="-228600">
              <a:spcBef>
                <a:spcPct val="20000"/>
              </a:spcBef>
              <a:buClr>
                <a:schemeClr val="bg2"/>
              </a:buClr>
              <a:buFont typeface="Wingdings" pitchFamily="2" charset="2"/>
              <a:buChar char="§"/>
              <a:defRPr>
                <a:solidFill>
                  <a:schemeClr val="tx1"/>
                </a:solidFill>
                <a:latin typeface="Verdana" pitchFamily="34" charset="0"/>
              </a:defRPr>
            </a:lvl4pPr>
            <a:lvl5pPr marL="2057400" indent="-228600">
              <a:spcBef>
                <a:spcPct val="20000"/>
              </a:spcBef>
              <a:buClr>
                <a:schemeClr val="tx2"/>
              </a:buClr>
              <a:buSzPct val="80000"/>
              <a:buFont typeface="Wingdings" pitchFamily="2" charset="2"/>
              <a:buChar char="§"/>
              <a:defRPr>
                <a:solidFill>
                  <a:schemeClr val="tx1"/>
                </a:solidFill>
                <a:latin typeface="Verdana" pitchFamily="34" charset="0"/>
              </a:defRPr>
            </a:lvl5pPr>
            <a:lvl6pPr marL="25146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itchFamily="34" charset="0"/>
              </a:defRPr>
            </a:lvl6pPr>
            <a:lvl7pPr marL="29718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itchFamily="34" charset="0"/>
              </a:defRPr>
            </a:lvl7pPr>
            <a:lvl8pPr marL="34290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itchFamily="34" charset="0"/>
              </a:defRPr>
            </a:lvl8pPr>
            <a:lvl9pPr marL="38862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itchFamily="34" charset="0"/>
              </a:defRPr>
            </a:lvl9pPr>
          </a:lstStyle>
          <a:p>
            <a:r>
              <a:rPr lang="en-US" sz="1000" dirty="0"/>
              <a:t>“The Consumer Health Reference Interview and Ethical Issues,” </a:t>
            </a:r>
            <a:r>
              <a:rPr lang="en-US" sz="1000" i="1" dirty="0"/>
              <a:t>NN/LM Consumer Health Manual </a:t>
            </a:r>
            <a:r>
              <a:rPr lang="en-US" sz="1000" i="1" dirty="0">
                <a:hlinkClick r:id="rId3"/>
              </a:rPr>
              <a:t>http://</a:t>
            </a:r>
            <a:r>
              <a:rPr lang="en-US" sz="1000" i="1" dirty="0" smtClean="0">
                <a:hlinkClick r:id="rId3"/>
              </a:rPr>
              <a:t>nnlm.gov/outreach/consumer/ethics.html</a:t>
            </a:r>
            <a:r>
              <a:rPr lang="en-US" sz="1000" i="1" dirty="0" smtClean="0"/>
              <a:t>   </a:t>
            </a:r>
            <a:endParaRPr lang="en-US" sz="1000" dirty="0"/>
          </a:p>
        </p:txBody>
      </p:sp>
    </p:spTree>
    <p:extLst>
      <p:ext uri="{BB962C8B-B14F-4D97-AF65-F5344CB8AC3E}">
        <p14:creationId xmlns:p14="http://schemas.microsoft.com/office/powerpoint/2010/main" val="31212238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E24C4-F56A-AB47-85A4-24C5766B39C8}"/>
              </a:ext>
            </a:extLst>
          </p:cNvPr>
          <p:cNvSpPr>
            <a:spLocks noGrp="1"/>
          </p:cNvSpPr>
          <p:nvPr>
            <p:ph type="title"/>
          </p:nvPr>
        </p:nvSpPr>
        <p:spPr>
          <a:xfrm>
            <a:off x="1805940" y="2034858"/>
            <a:ext cx="5655034" cy="1143000"/>
          </a:xfrm>
        </p:spPr>
        <p:txBody>
          <a:bodyPr>
            <a:noAutofit/>
          </a:bodyPr>
          <a:lstStyle/>
          <a:p>
            <a:r>
              <a:rPr lang="en-US" i="1" dirty="0">
                <a:solidFill>
                  <a:srgbClr val="7A0019"/>
                </a:solidFill>
                <a:sym typeface="Roboto"/>
              </a:rPr>
              <a:t>Privacy, Diversity, </a:t>
            </a:r>
            <a:r>
              <a:rPr lang="en-US" i="1" dirty="0" smtClean="0">
                <a:solidFill>
                  <a:srgbClr val="7A0019"/>
                </a:solidFill>
                <a:sym typeface="Roboto"/>
              </a:rPr>
              <a:t>Legal </a:t>
            </a:r>
            <a:r>
              <a:rPr lang="en-US" i="1" dirty="0">
                <a:solidFill>
                  <a:srgbClr val="7A0019"/>
                </a:solidFill>
                <a:sym typeface="Roboto"/>
              </a:rPr>
              <a:t>And Ethical Issues</a:t>
            </a:r>
            <a:endParaRPr lang="en-US" i="1" dirty="0">
              <a:solidFill>
                <a:srgbClr val="7A0019"/>
              </a:solidFill>
            </a:endParaRPr>
          </a:p>
        </p:txBody>
      </p:sp>
    </p:spTree>
    <p:extLst>
      <p:ext uri="{BB962C8B-B14F-4D97-AF65-F5344CB8AC3E}">
        <p14:creationId xmlns:p14="http://schemas.microsoft.com/office/powerpoint/2010/main" val="31164898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6544D4D-7217-794B-87C6-E573BF469986}"/>
              </a:ext>
            </a:extLst>
          </p:cNvPr>
          <p:cNvSpPr>
            <a:spLocks noGrp="1"/>
          </p:cNvSpPr>
          <p:nvPr>
            <p:ph type="title"/>
          </p:nvPr>
        </p:nvSpPr>
        <p:spPr/>
        <p:txBody>
          <a:bodyPr/>
          <a:lstStyle/>
          <a:p>
            <a:r>
              <a:rPr lang="en-US" i="1" dirty="0">
                <a:solidFill>
                  <a:srgbClr val="7A0019"/>
                </a:solidFill>
              </a:rPr>
              <a:t>Diversity</a:t>
            </a:r>
          </a:p>
        </p:txBody>
      </p:sp>
      <p:sp>
        <p:nvSpPr>
          <p:cNvPr id="6" name="Content Placeholder 5">
            <a:extLst>
              <a:ext uri="{FF2B5EF4-FFF2-40B4-BE49-F238E27FC236}">
                <a16:creationId xmlns:a16="http://schemas.microsoft.com/office/drawing/2014/main" id="{55DC54ED-F146-DE4F-8EB1-3656D1FF35CF}"/>
              </a:ext>
            </a:extLst>
          </p:cNvPr>
          <p:cNvSpPr>
            <a:spLocks noGrp="1"/>
          </p:cNvSpPr>
          <p:nvPr>
            <p:ph idx="1"/>
          </p:nvPr>
        </p:nvSpPr>
        <p:spPr/>
        <p:txBody>
          <a:bodyPr>
            <a:normAutofit fontScale="92500" lnSpcReduction="10000"/>
          </a:bodyPr>
          <a:lstStyle/>
          <a:p>
            <a:pPr>
              <a:buClr>
                <a:srgbClr val="7A0019"/>
              </a:buClr>
              <a:buSzPct val="150000"/>
            </a:pPr>
            <a:r>
              <a:rPr lang="en-US" sz="3600" dirty="0"/>
              <a:t>The Challenge: </a:t>
            </a:r>
          </a:p>
          <a:p>
            <a:pPr lvl="1">
              <a:buClr>
                <a:srgbClr val="7A0019"/>
              </a:buClr>
            </a:pPr>
            <a:r>
              <a:rPr lang="en-US" sz="3600" dirty="0"/>
              <a:t>Respect for diversity</a:t>
            </a:r>
          </a:p>
          <a:p>
            <a:pPr lvl="1">
              <a:buClr>
                <a:srgbClr val="7A0019"/>
              </a:buClr>
            </a:pPr>
            <a:r>
              <a:rPr lang="en-US" sz="3600" dirty="0"/>
              <a:t>Willing to provide services to users where they </a:t>
            </a:r>
            <a:r>
              <a:rPr lang="en-US" sz="3600" dirty="0" smtClean="0"/>
              <a:t>are</a:t>
            </a:r>
          </a:p>
          <a:p>
            <a:pPr lvl="1">
              <a:buClr>
                <a:srgbClr val="7A0019"/>
              </a:buClr>
            </a:pPr>
            <a:r>
              <a:rPr lang="en-US" sz="3600" dirty="0" smtClean="0">
                <a:ea typeface="Arial"/>
                <a:cs typeface="Arial"/>
                <a:sym typeface="Arial"/>
              </a:rPr>
              <a:t>Provide </a:t>
            </a:r>
            <a:r>
              <a:rPr lang="en-US" sz="3600" dirty="0">
                <a:ea typeface="Arial"/>
                <a:cs typeface="Arial"/>
                <a:sym typeface="Arial"/>
              </a:rPr>
              <a:t>culturally relevant health information </a:t>
            </a:r>
            <a:endParaRPr lang="en-US" sz="3600" dirty="0" smtClean="0"/>
          </a:p>
          <a:p>
            <a:pPr lvl="1">
              <a:buClr>
                <a:srgbClr val="7A0019"/>
              </a:buClr>
            </a:pPr>
            <a:r>
              <a:rPr lang="en-US" sz="3600" dirty="0" smtClean="0">
                <a:highlight>
                  <a:srgbClr val="FFFFFF"/>
                </a:highlight>
                <a:ea typeface="Arial"/>
                <a:cs typeface="Arial"/>
                <a:sym typeface="Arial"/>
              </a:rPr>
              <a:t>Importance </a:t>
            </a:r>
            <a:r>
              <a:rPr lang="en-US" sz="3600" dirty="0">
                <a:highlight>
                  <a:srgbClr val="FFFFFF"/>
                </a:highlight>
                <a:ea typeface="Arial"/>
                <a:cs typeface="Arial"/>
                <a:sym typeface="Arial"/>
              </a:rPr>
              <a:t>of knowing the community the library serves</a:t>
            </a:r>
            <a:endParaRPr lang="en-US" sz="3600" dirty="0"/>
          </a:p>
          <a:p>
            <a:endParaRPr lang="en-US" sz="3600" dirty="0"/>
          </a:p>
        </p:txBody>
      </p:sp>
    </p:spTree>
    <p:extLst>
      <p:ext uri="{BB962C8B-B14F-4D97-AF65-F5344CB8AC3E}">
        <p14:creationId xmlns:p14="http://schemas.microsoft.com/office/powerpoint/2010/main" val="35477689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B45B7-783D-E041-A846-58B94DBD964F}"/>
              </a:ext>
            </a:extLst>
          </p:cNvPr>
          <p:cNvSpPr>
            <a:spLocks noGrp="1"/>
          </p:cNvSpPr>
          <p:nvPr>
            <p:ph type="title"/>
          </p:nvPr>
        </p:nvSpPr>
        <p:spPr/>
        <p:txBody>
          <a:bodyPr/>
          <a:lstStyle/>
          <a:p>
            <a:r>
              <a:rPr lang="en-US" i="1" dirty="0">
                <a:solidFill>
                  <a:srgbClr val="7A0019"/>
                </a:solidFill>
              </a:rPr>
              <a:t>Legal Risk and Ethics</a:t>
            </a:r>
          </a:p>
        </p:txBody>
      </p:sp>
      <p:sp>
        <p:nvSpPr>
          <p:cNvPr id="4" name="Content Placeholder 3">
            <a:extLst>
              <a:ext uri="{FF2B5EF4-FFF2-40B4-BE49-F238E27FC236}">
                <a16:creationId xmlns:a16="http://schemas.microsoft.com/office/drawing/2014/main" id="{33E37770-0335-2544-8248-CA8703250DA8}"/>
              </a:ext>
            </a:extLst>
          </p:cNvPr>
          <p:cNvSpPr>
            <a:spLocks noGrp="1"/>
          </p:cNvSpPr>
          <p:nvPr>
            <p:ph idx="1"/>
          </p:nvPr>
        </p:nvSpPr>
        <p:spPr>
          <a:xfrm>
            <a:off x="718457" y="2197360"/>
            <a:ext cx="8229600" cy="2337318"/>
          </a:xfrm>
        </p:spPr>
        <p:txBody>
          <a:bodyPr>
            <a:normAutofit/>
          </a:bodyPr>
          <a:lstStyle/>
          <a:p>
            <a:pPr>
              <a:buClr>
                <a:srgbClr val="7A0019"/>
              </a:buClr>
              <a:buSzPct val="125000"/>
            </a:pPr>
            <a:r>
              <a:rPr lang="en-US" sz="4000" dirty="0"/>
              <a:t>What is the legal liability?</a:t>
            </a:r>
          </a:p>
          <a:p>
            <a:pPr>
              <a:buClr>
                <a:srgbClr val="7A0019"/>
              </a:buClr>
              <a:buSzPct val="125000"/>
            </a:pPr>
            <a:r>
              <a:rPr lang="en-US" sz="4000" dirty="0" smtClean="0"/>
              <a:t>What about the right to read and intellectual freedom?</a:t>
            </a:r>
            <a:endParaRPr lang="en-US" sz="4000" dirty="0"/>
          </a:p>
          <a:p>
            <a:pPr marL="0" indent="0">
              <a:buNone/>
            </a:pPr>
            <a:endParaRPr lang="en-US" sz="2100" dirty="0"/>
          </a:p>
        </p:txBody>
      </p:sp>
    </p:spTree>
    <p:extLst>
      <p:ext uri="{BB962C8B-B14F-4D97-AF65-F5344CB8AC3E}">
        <p14:creationId xmlns:p14="http://schemas.microsoft.com/office/powerpoint/2010/main" val="12876602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300163" y="480060"/>
            <a:ext cx="5715000" cy="651272"/>
          </a:xfrm>
        </p:spPr>
        <p:txBody>
          <a:bodyPr>
            <a:noAutofit/>
          </a:bodyPr>
          <a:lstStyle/>
          <a:p>
            <a:pPr algn="ctr"/>
            <a:r>
              <a:rPr lang="en-US" i="1" dirty="0" smtClean="0">
                <a:solidFill>
                  <a:srgbClr val="7A0019"/>
                </a:solidFill>
              </a:rPr>
              <a:t>Ethical Guidelines</a:t>
            </a:r>
          </a:p>
        </p:txBody>
      </p:sp>
      <p:sp>
        <p:nvSpPr>
          <p:cNvPr id="16387" name="Rectangle 3"/>
          <p:cNvSpPr>
            <a:spLocks noGrp="1" noChangeArrowheads="1"/>
          </p:cNvSpPr>
          <p:nvPr>
            <p:ph idx="1"/>
          </p:nvPr>
        </p:nvSpPr>
        <p:spPr>
          <a:xfrm>
            <a:off x="388620" y="1771650"/>
            <a:ext cx="7818120" cy="3829050"/>
          </a:xfrm>
        </p:spPr>
        <p:txBody>
          <a:bodyPr>
            <a:normAutofit/>
          </a:bodyPr>
          <a:lstStyle/>
          <a:p>
            <a:pPr>
              <a:buClr>
                <a:srgbClr val="7A0019"/>
              </a:buClr>
              <a:buSzPct val="125000"/>
            </a:pPr>
            <a:r>
              <a:rPr lang="en-US" dirty="0"/>
              <a:t>Privacy/Confidentiality</a:t>
            </a:r>
          </a:p>
          <a:p>
            <a:pPr>
              <a:buClr>
                <a:srgbClr val="7A0019"/>
              </a:buClr>
              <a:buSzPct val="125000"/>
            </a:pPr>
            <a:r>
              <a:rPr lang="en-US" dirty="0"/>
              <a:t>Know the limits of your collection</a:t>
            </a:r>
          </a:p>
          <a:p>
            <a:pPr>
              <a:buClr>
                <a:srgbClr val="7A0019"/>
              </a:buClr>
              <a:buSzPct val="125000"/>
            </a:pPr>
            <a:r>
              <a:rPr lang="en-US" dirty="0"/>
              <a:t>Do not interpret medical </a:t>
            </a:r>
            <a:r>
              <a:rPr lang="en-US" dirty="0" smtClean="0"/>
              <a:t>information</a:t>
            </a:r>
          </a:p>
          <a:p>
            <a:pPr>
              <a:buClr>
                <a:srgbClr val="7A0019"/>
              </a:buClr>
              <a:buSzPct val="125000"/>
            </a:pPr>
            <a:r>
              <a:rPr lang="en-US" dirty="0" smtClean="0"/>
              <a:t>Refer back to healthcare provider</a:t>
            </a:r>
            <a:endParaRPr lang="en-US" dirty="0"/>
          </a:p>
          <a:p>
            <a:pPr>
              <a:buClr>
                <a:srgbClr val="7A0019"/>
              </a:buClr>
              <a:buSzPct val="125000"/>
            </a:pPr>
            <a:r>
              <a:rPr lang="en-US" dirty="0"/>
              <a:t>Use a disclaimer or caution statement</a:t>
            </a:r>
          </a:p>
        </p:txBody>
      </p:sp>
    </p:spTree>
    <p:extLst>
      <p:ext uri="{BB962C8B-B14F-4D97-AF65-F5344CB8AC3E}">
        <p14:creationId xmlns:p14="http://schemas.microsoft.com/office/powerpoint/2010/main" val="14518140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ED1E9-BE35-E243-988F-87178B9D022C}"/>
              </a:ext>
            </a:extLst>
          </p:cNvPr>
          <p:cNvSpPr>
            <a:spLocks noGrp="1"/>
          </p:cNvSpPr>
          <p:nvPr>
            <p:ph type="title"/>
          </p:nvPr>
        </p:nvSpPr>
        <p:spPr/>
        <p:txBody>
          <a:bodyPr/>
          <a:lstStyle/>
          <a:p>
            <a:pPr algn="ctr"/>
            <a:r>
              <a:rPr lang="en-US" i="1" dirty="0">
                <a:solidFill>
                  <a:srgbClr val="7A0019"/>
                </a:solidFill>
              </a:rPr>
              <a:t>Healthier </a:t>
            </a:r>
            <a:r>
              <a:rPr lang="en-US" i="1" dirty="0" smtClean="0">
                <a:solidFill>
                  <a:srgbClr val="7A0019"/>
                </a:solidFill>
              </a:rPr>
              <a:t>Communities </a:t>
            </a:r>
            <a:endParaRPr lang="en-US" i="1" dirty="0">
              <a:solidFill>
                <a:srgbClr val="7A0019"/>
              </a:solidFill>
            </a:endParaRPr>
          </a:p>
        </p:txBody>
      </p:sp>
      <p:sp>
        <p:nvSpPr>
          <p:cNvPr id="3" name="Content Placeholder 2">
            <a:extLst>
              <a:ext uri="{FF2B5EF4-FFF2-40B4-BE49-F238E27FC236}">
                <a16:creationId xmlns:a16="http://schemas.microsoft.com/office/drawing/2014/main" id="{3EE8E137-F081-1142-A04A-9E4F02CE633C}"/>
              </a:ext>
            </a:extLst>
          </p:cNvPr>
          <p:cNvSpPr>
            <a:spLocks noGrp="1"/>
          </p:cNvSpPr>
          <p:nvPr>
            <p:ph idx="1"/>
          </p:nvPr>
        </p:nvSpPr>
        <p:spPr>
          <a:xfrm>
            <a:off x="323386" y="1299117"/>
            <a:ext cx="8229600" cy="4281495"/>
          </a:xfrm>
        </p:spPr>
        <p:txBody>
          <a:bodyPr>
            <a:noAutofit/>
          </a:bodyPr>
          <a:lstStyle/>
          <a:p>
            <a:pPr>
              <a:spcBef>
                <a:spcPts val="0"/>
              </a:spcBef>
              <a:buClr>
                <a:srgbClr val="7A0019"/>
              </a:buClr>
              <a:buFont typeface="Wingdings" panose="05000000000000000000" pitchFamily="2" charset="2"/>
              <a:buChar char="ü"/>
            </a:pPr>
            <a:r>
              <a:rPr lang="en-US" dirty="0"/>
              <a:t>Have higher rates of education </a:t>
            </a:r>
          </a:p>
          <a:p>
            <a:pPr>
              <a:spcBef>
                <a:spcPts val="0"/>
              </a:spcBef>
              <a:buClr>
                <a:srgbClr val="7A0019"/>
              </a:buClr>
              <a:buFont typeface="Wingdings" panose="05000000000000000000" pitchFamily="2" charset="2"/>
              <a:buChar char="ü"/>
            </a:pPr>
            <a:r>
              <a:rPr lang="en-US" dirty="0"/>
              <a:t>Stronger local economy</a:t>
            </a:r>
          </a:p>
          <a:p>
            <a:pPr>
              <a:spcBef>
                <a:spcPts val="0"/>
              </a:spcBef>
              <a:buClr>
                <a:srgbClr val="7A0019"/>
              </a:buClr>
              <a:buFont typeface="Wingdings" panose="05000000000000000000" pitchFamily="2" charset="2"/>
              <a:buChar char="ü"/>
            </a:pPr>
            <a:r>
              <a:rPr lang="en-US" dirty="0"/>
              <a:t>Recover after a disaster more quickly and with less negative health issues</a:t>
            </a:r>
          </a:p>
          <a:p>
            <a:pPr>
              <a:spcBef>
                <a:spcPts val="0"/>
              </a:spcBef>
              <a:buClr>
                <a:srgbClr val="7A0019"/>
              </a:buClr>
              <a:buFont typeface="Wingdings" panose="05000000000000000000" pitchFamily="2" charset="2"/>
              <a:buChar char="ü"/>
            </a:pPr>
            <a:r>
              <a:rPr lang="en-US" dirty="0"/>
              <a:t>Fewer chronic diseases including obesity</a:t>
            </a:r>
          </a:p>
          <a:p>
            <a:pPr>
              <a:spcBef>
                <a:spcPts val="0"/>
              </a:spcBef>
              <a:buClr>
                <a:srgbClr val="7A0019"/>
              </a:buClr>
              <a:buFont typeface="Wingdings" panose="05000000000000000000" pitchFamily="2" charset="2"/>
              <a:buChar char="ü"/>
            </a:pPr>
            <a:r>
              <a:rPr lang="en-US" dirty="0"/>
              <a:t>Lower rates of chronic stress and mental fatigue</a:t>
            </a:r>
          </a:p>
          <a:p>
            <a:pPr>
              <a:spcBef>
                <a:spcPts val="0"/>
              </a:spcBef>
              <a:buClr>
                <a:srgbClr val="7A0019"/>
              </a:buClr>
              <a:buFont typeface="Wingdings" panose="05000000000000000000" pitchFamily="2" charset="2"/>
              <a:buChar char="ü"/>
            </a:pPr>
            <a:r>
              <a:rPr lang="en-US" dirty="0"/>
              <a:t>Lower early death rates from cancer and diabetes</a:t>
            </a:r>
          </a:p>
        </p:txBody>
      </p:sp>
    </p:spTree>
    <p:custDataLst>
      <p:tags r:id="rId1"/>
    </p:custDataLst>
    <p:extLst>
      <p:ext uri="{BB962C8B-B14F-4D97-AF65-F5344CB8AC3E}">
        <p14:creationId xmlns:p14="http://schemas.microsoft.com/office/powerpoint/2010/main" val="893030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A008B37-A1ED-1A41-985E-76602CFEC905}"/>
              </a:ext>
            </a:extLst>
          </p:cNvPr>
          <p:cNvSpPr>
            <a:spLocks noGrp="1"/>
          </p:cNvSpPr>
          <p:nvPr>
            <p:ph type="title"/>
          </p:nvPr>
        </p:nvSpPr>
        <p:spPr>
          <a:xfrm>
            <a:off x="596583" y="2418080"/>
            <a:ext cx="7772400" cy="1362075"/>
          </a:xfrm>
        </p:spPr>
        <p:txBody>
          <a:bodyPr>
            <a:noAutofit/>
          </a:bodyPr>
          <a:lstStyle/>
          <a:p>
            <a:pPr algn="ctr"/>
            <a:r>
              <a:rPr lang="en-US" sz="4400" b="0" i="1" cap="none" dirty="0" smtClean="0">
                <a:solidFill>
                  <a:srgbClr val="7A0019"/>
                </a:solidFill>
              </a:rPr>
              <a:t>Evaluating Online Health Information</a:t>
            </a:r>
            <a:endParaRPr lang="en-US" sz="4400" b="0" i="1" cap="none" dirty="0">
              <a:solidFill>
                <a:srgbClr val="7A0019"/>
              </a:solidFill>
            </a:endParaRPr>
          </a:p>
        </p:txBody>
      </p:sp>
    </p:spTree>
    <p:extLst>
      <p:ext uri="{BB962C8B-B14F-4D97-AF65-F5344CB8AC3E}">
        <p14:creationId xmlns:p14="http://schemas.microsoft.com/office/powerpoint/2010/main" val="23230045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smtClean="0">
                <a:solidFill>
                  <a:srgbClr val="7A0019"/>
                </a:solidFill>
              </a:rPr>
              <a:t>“Can This Website Be Trusted”? Guidance Questions to Ask:</a:t>
            </a:r>
            <a:endParaRPr lang="en-US" i="1" dirty="0">
              <a:solidFill>
                <a:srgbClr val="7A0019"/>
              </a:solidFill>
            </a:endParaRPr>
          </a:p>
        </p:txBody>
      </p:sp>
      <p:sp>
        <p:nvSpPr>
          <p:cNvPr id="3" name="Content Placeholder 2"/>
          <p:cNvSpPr>
            <a:spLocks noGrp="1"/>
          </p:cNvSpPr>
          <p:nvPr>
            <p:ph idx="1"/>
          </p:nvPr>
        </p:nvSpPr>
        <p:spPr/>
        <p:txBody>
          <a:bodyPr>
            <a:normAutofit fontScale="92500"/>
          </a:bodyPr>
          <a:lstStyle/>
          <a:p>
            <a:pPr>
              <a:buClr>
                <a:srgbClr val="7A0019"/>
              </a:buClr>
              <a:buSzPct val="150000"/>
            </a:pPr>
            <a:r>
              <a:rPr lang="en-US" dirty="0" smtClean="0"/>
              <a:t>Who runs the site?  Can they be contacted?</a:t>
            </a:r>
          </a:p>
          <a:p>
            <a:pPr>
              <a:buClr>
                <a:srgbClr val="7A0019"/>
              </a:buClr>
              <a:buSzPct val="150000"/>
            </a:pPr>
            <a:r>
              <a:rPr lang="en-US" dirty="0" smtClean="0"/>
              <a:t>Does the site have advertisements?  Are they labeled?</a:t>
            </a:r>
          </a:p>
          <a:p>
            <a:pPr>
              <a:buClr>
                <a:srgbClr val="7A0019"/>
              </a:buClr>
              <a:buSzPct val="150000"/>
            </a:pPr>
            <a:r>
              <a:rPr lang="en-US" dirty="0" smtClean="0"/>
              <a:t>Where does the information on the site come from?  Is the information reviewed by experts?  Is it up-to-date?  Does it make unbelievable claims?</a:t>
            </a:r>
          </a:p>
          <a:p>
            <a:pPr lvl="1"/>
            <a:r>
              <a:rPr lang="en-US" dirty="0" smtClean="0"/>
              <a:t>“breakthrough”</a:t>
            </a:r>
          </a:p>
          <a:p>
            <a:pPr lvl="1"/>
            <a:r>
              <a:rPr lang="en-US" dirty="0" smtClean="0"/>
              <a:t>“Miracle cure”</a:t>
            </a:r>
            <a:endParaRPr lang="en-US" dirty="0"/>
          </a:p>
        </p:txBody>
      </p:sp>
    </p:spTree>
    <p:extLst>
      <p:ext uri="{BB962C8B-B14F-4D97-AF65-F5344CB8AC3E}">
        <p14:creationId xmlns:p14="http://schemas.microsoft.com/office/powerpoint/2010/main" val="39384934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smtClean="0">
                <a:solidFill>
                  <a:srgbClr val="7A0019"/>
                </a:solidFill>
              </a:rPr>
              <a:t>“Can This Website Be Trusted”? Guidance Questions to Ask </a:t>
            </a:r>
            <a:endParaRPr lang="en-US" i="1" dirty="0">
              <a:solidFill>
                <a:srgbClr val="7A0019"/>
              </a:solidFill>
            </a:endParaRPr>
          </a:p>
        </p:txBody>
      </p:sp>
      <p:sp>
        <p:nvSpPr>
          <p:cNvPr id="3" name="Content Placeholder 2"/>
          <p:cNvSpPr>
            <a:spLocks noGrp="1"/>
          </p:cNvSpPr>
          <p:nvPr>
            <p:ph idx="1"/>
          </p:nvPr>
        </p:nvSpPr>
        <p:spPr>
          <a:xfrm>
            <a:off x="374073" y="2080491"/>
            <a:ext cx="8229600" cy="4281495"/>
          </a:xfrm>
        </p:spPr>
        <p:txBody>
          <a:bodyPr/>
          <a:lstStyle/>
          <a:p>
            <a:pPr>
              <a:buClr>
                <a:srgbClr val="7A0019"/>
              </a:buClr>
              <a:buSzPct val="150000"/>
            </a:pPr>
            <a:r>
              <a:rPr lang="en-US" dirty="0" smtClean="0"/>
              <a:t>Maintaining privacy is important.  Do they ask for personal information?</a:t>
            </a:r>
          </a:p>
          <a:p>
            <a:pPr>
              <a:buClr>
                <a:srgbClr val="7A0019"/>
              </a:buClr>
              <a:buSzPct val="150000"/>
            </a:pPr>
            <a:r>
              <a:rPr lang="en-US" dirty="0" smtClean="0"/>
              <a:t>Do they want to sell something?</a:t>
            </a:r>
          </a:p>
          <a:p>
            <a:pPr>
              <a:buClr>
                <a:srgbClr val="7A0019"/>
              </a:buClr>
              <a:buSzPct val="150000"/>
            </a:pPr>
            <a:r>
              <a:rPr lang="en-US" dirty="0" smtClean="0"/>
              <a:t>How is the site designed?  Is it easy to find your way around?</a:t>
            </a:r>
            <a:endParaRPr lang="en-US" dirty="0"/>
          </a:p>
        </p:txBody>
      </p:sp>
    </p:spTree>
    <p:extLst>
      <p:ext uri="{BB962C8B-B14F-4D97-AF65-F5344CB8AC3E}">
        <p14:creationId xmlns:p14="http://schemas.microsoft.com/office/powerpoint/2010/main" val="15268166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pPr eaLnBrk="1" hangingPunct="1"/>
            <a:r>
              <a:rPr lang="en-US" altLang="en-US" i="1" dirty="0" smtClean="0">
                <a:solidFill>
                  <a:srgbClr val="7A0019"/>
                </a:solidFill>
              </a:rPr>
              <a:t>Consumer Health on the Internet</a:t>
            </a:r>
          </a:p>
        </p:txBody>
      </p:sp>
      <p:sp>
        <p:nvSpPr>
          <p:cNvPr id="21508" name="Rectangle 3"/>
          <p:cNvSpPr>
            <a:spLocks noGrp="1" noChangeArrowheads="1"/>
          </p:cNvSpPr>
          <p:nvPr>
            <p:ph idx="1"/>
          </p:nvPr>
        </p:nvSpPr>
        <p:spPr/>
        <p:txBody>
          <a:bodyPr/>
          <a:lstStyle/>
          <a:p>
            <a:pPr eaLnBrk="1" hangingPunct="1">
              <a:buClr>
                <a:srgbClr val="7A0019"/>
              </a:buClr>
              <a:buSzPct val="125000"/>
              <a:buFont typeface="Arial" panose="020B0604020202020204" pitchFamily="34" charset="0"/>
              <a:buChar char="•"/>
            </a:pPr>
            <a:r>
              <a:rPr lang="en-US" altLang="en-US" dirty="0" smtClean="0"/>
              <a:t>The ABC’s of evaluation</a:t>
            </a:r>
          </a:p>
          <a:p>
            <a:pPr lvl="1" eaLnBrk="1" hangingPunct="1">
              <a:buClr>
                <a:srgbClr val="7A0019"/>
              </a:buClr>
              <a:buSzPct val="125000"/>
              <a:buFont typeface="Courier New" panose="02070309020205020404" pitchFamily="49" charset="0"/>
              <a:buChar char="o"/>
            </a:pPr>
            <a:r>
              <a:rPr lang="en-US" altLang="en-US" dirty="0" smtClean="0"/>
              <a:t>Accuracy</a:t>
            </a:r>
          </a:p>
          <a:p>
            <a:pPr lvl="1" eaLnBrk="1" hangingPunct="1">
              <a:buClr>
                <a:srgbClr val="7A0019"/>
              </a:buClr>
              <a:buSzPct val="125000"/>
              <a:buFont typeface="Courier New" panose="02070309020205020404" pitchFamily="49" charset="0"/>
              <a:buChar char="o"/>
            </a:pPr>
            <a:r>
              <a:rPr lang="en-US" altLang="en-US" dirty="0" smtClean="0"/>
              <a:t>Authority</a:t>
            </a:r>
          </a:p>
          <a:p>
            <a:pPr lvl="1" eaLnBrk="1" hangingPunct="1">
              <a:buClr>
                <a:srgbClr val="7A0019"/>
              </a:buClr>
              <a:buSzPct val="125000"/>
              <a:buFont typeface="Courier New" panose="02070309020205020404" pitchFamily="49" charset="0"/>
              <a:buChar char="o"/>
            </a:pPr>
            <a:r>
              <a:rPr lang="en-US" altLang="en-US" dirty="0" smtClean="0"/>
              <a:t>Bias</a:t>
            </a:r>
          </a:p>
          <a:p>
            <a:pPr lvl="1" eaLnBrk="1" hangingPunct="1">
              <a:buClr>
                <a:srgbClr val="7A0019"/>
              </a:buClr>
              <a:buSzPct val="125000"/>
              <a:buFont typeface="Courier New" panose="02070309020205020404" pitchFamily="49" charset="0"/>
              <a:buChar char="o"/>
            </a:pPr>
            <a:r>
              <a:rPr lang="en-US" altLang="en-US" dirty="0" smtClean="0"/>
              <a:t>Currency</a:t>
            </a:r>
          </a:p>
          <a:p>
            <a:pPr lvl="1" eaLnBrk="1" hangingPunct="1">
              <a:buClr>
                <a:srgbClr val="7A0019"/>
              </a:buClr>
              <a:buSzPct val="125000"/>
              <a:buFont typeface="Courier New" panose="02070309020205020404" pitchFamily="49" charset="0"/>
              <a:buChar char="o"/>
            </a:pPr>
            <a:r>
              <a:rPr lang="en-US" altLang="en-US" dirty="0" smtClean="0"/>
              <a:t>Coverage</a:t>
            </a:r>
          </a:p>
          <a:p>
            <a:pPr lvl="1" eaLnBrk="1" hangingPunct="1">
              <a:buClr>
                <a:srgbClr val="7A0019"/>
              </a:buClr>
              <a:buSzPct val="125000"/>
              <a:buFont typeface="Courier New" panose="02070309020205020404" pitchFamily="49" charset="0"/>
              <a:buChar char="o"/>
            </a:pPr>
            <a:r>
              <a:rPr lang="en-US" altLang="en-US" dirty="0" smtClean="0"/>
              <a:t>And, user friendliness</a:t>
            </a:r>
          </a:p>
        </p:txBody>
      </p:sp>
      <p:sp>
        <p:nvSpPr>
          <p:cNvPr id="21506" name="Date Placeholder 3"/>
          <p:cNvSpPr>
            <a:spLocks noGrp="1"/>
          </p:cNvSpPr>
          <p:nvPr>
            <p:ph type="dt" sz="quarter" idx="429496729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itchFamily="2" charset="2"/>
              <a:buChar char="p"/>
              <a:defRPr sz="2800">
                <a:solidFill>
                  <a:schemeClr val="tx1"/>
                </a:solidFill>
                <a:latin typeface="Verdana" pitchFamily="34" charset="0"/>
              </a:defRPr>
            </a:lvl1pPr>
            <a:lvl2pPr marL="742950" indent="-285750">
              <a:spcBef>
                <a:spcPct val="20000"/>
              </a:spcBef>
              <a:buClr>
                <a:schemeClr val="tx2"/>
              </a:buClr>
              <a:buSzPct val="75000"/>
              <a:buFont typeface="Wingdings" pitchFamily="2" charset="2"/>
              <a:buChar char="n"/>
              <a:defRPr sz="2400">
                <a:solidFill>
                  <a:schemeClr val="tx1"/>
                </a:solidFill>
                <a:latin typeface="Verdana" pitchFamily="34" charset="0"/>
              </a:defRPr>
            </a:lvl2pPr>
            <a:lvl3pPr marL="1143000" indent="-228600">
              <a:spcBef>
                <a:spcPct val="20000"/>
              </a:spcBef>
              <a:buClr>
                <a:schemeClr val="accent1"/>
              </a:buClr>
              <a:buSzPct val="65000"/>
              <a:buFont typeface="Wingdings" pitchFamily="2" charset="2"/>
              <a:buChar char="p"/>
              <a:defRPr sz="2000">
                <a:solidFill>
                  <a:schemeClr val="tx1"/>
                </a:solidFill>
                <a:latin typeface="Verdana" pitchFamily="34" charset="0"/>
              </a:defRPr>
            </a:lvl3pPr>
            <a:lvl4pPr marL="1600200" indent="-228600">
              <a:spcBef>
                <a:spcPct val="20000"/>
              </a:spcBef>
              <a:buClr>
                <a:schemeClr val="bg2"/>
              </a:buClr>
              <a:buFont typeface="Wingdings" pitchFamily="2" charset="2"/>
              <a:buChar char="§"/>
              <a:defRPr>
                <a:solidFill>
                  <a:schemeClr val="tx1"/>
                </a:solidFill>
                <a:latin typeface="Verdana" pitchFamily="34" charset="0"/>
              </a:defRPr>
            </a:lvl4pPr>
            <a:lvl5pPr marL="2057400" indent="-228600">
              <a:spcBef>
                <a:spcPct val="20000"/>
              </a:spcBef>
              <a:buClr>
                <a:schemeClr val="tx2"/>
              </a:buClr>
              <a:buSzPct val="80000"/>
              <a:buFont typeface="Wingdings" pitchFamily="2" charset="2"/>
              <a:buChar char="§"/>
              <a:defRPr>
                <a:solidFill>
                  <a:schemeClr val="tx1"/>
                </a:solidFill>
                <a:latin typeface="Verdana" pitchFamily="34" charset="0"/>
              </a:defRPr>
            </a:lvl5pPr>
            <a:lvl6pPr marL="25146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itchFamily="34" charset="0"/>
              </a:defRPr>
            </a:lvl6pPr>
            <a:lvl7pPr marL="29718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itchFamily="34" charset="0"/>
              </a:defRPr>
            </a:lvl7pPr>
            <a:lvl8pPr marL="34290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itchFamily="34" charset="0"/>
              </a:defRPr>
            </a:lvl8pPr>
            <a:lvl9pPr marL="38862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itchFamily="34" charset="0"/>
              </a:defRPr>
            </a:lvl9pPr>
          </a:lstStyle>
          <a:p>
            <a:pPr>
              <a:spcBef>
                <a:spcPct val="0"/>
              </a:spcBef>
              <a:buClrTx/>
              <a:buSzTx/>
              <a:buFontTx/>
              <a:buNone/>
            </a:pPr>
            <a:fld id="{608252B2-3C61-45C4-AC7C-4F59FE479A62}" type="datetime1">
              <a:rPr lang="en-US" altLang="en-US" sz="1000" smtClean="0"/>
              <a:pPr>
                <a:spcBef>
                  <a:spcPct val="0"/>
                </a:spcBef>
                <a:buClrTx/>
                <a:buSzTx/>
                <a:buFontTx/>
                <a:buNone/>
              </a:pPr>
              <a:t>3/14/2022</a:t>
            </a:fld>
            <a:endParaRPr lang="en-US" altLang="en-US" sz="1000" dirty="0" smtClean="0"/>
          </a:p>
        </p:txBody>
      </p:sp>
      <p:sp>
        <p:nvSpPr>
          <p:cNvPr id="2" name="Rectangle 1"/>
          <p:cNvSpPr/>
          <p:nvPr/>
        </p:nvSpPr>
        <p:spPr>
          <a:xfrm>
            <a:off x="751398" y="5438655"/>
            <a:ext cx="5943600" cy="369332"/>
          </a:xfrm>
          <a:prstGeom prst="rect">
            <a:avLst/>
          </a:prstGeom>
        </p:spPr>
        <p:txBody>
          <a:bodyPr wrap="square">
            <a:spAutoFit/>
          </a:bodyPr>
          <a:lstStyle/>
          <a:p>
            <a:r>
              <a:rPr lang="en-US" dirty="0"/>
              <a:t>https://nnlm.gov/initiatives/topics/health-websites</a:t>
            </a:r>
          </a:p>
        </p:txBody>
      </p:sp>
    </p:spTree>
    <p:extLst>
      <p:ext uri="{BB962C8B-B14F-4D97-AF65-F5344CB8AC3E}">
        <p14:creationId xmlns:p14="http://schemas.microsoft.com/office/powerpoint/2010/main" val="352117351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259B88F-2387-E349-817B-19CEA7404E1C}"/>
              </a:ext>
            </a:extLst>
          </p:cNvPr>
          <p:cNvSpPr>
            <a:spLocks noGrp="1"/>
          </p:cNvSpPr>
          <p:nvPr>
            <p:ph type="title"/>
          </p:nvPr>
        </p:nvSpPr>
        <p:spPr/>
        <p:txBody>
          <a:bodyPr/>
          <a:lstStyle/>
          <a:p>
            <a:r>
              <a:rPr lang="en" i="1" dirty="0">
                <a:solidFill>
                  <a:srgbClr val="7A0019"/>
                </a:solidFill>
                <a:sym typeface="Roboto"/>
              </a:rPr>
              <a:t>CRAAP Test</a:t>
            </a:r>
            <a:endParaRPr lang="en-US" i="1" dirty="0">
              <a:solidFill>
                <a:srgbClr val="7A0019"/>
              </a:solidFill>
            </a:endParaRPr>
          </a:p>
        </p:txBody>
      </p:sp>
      <p:sp>
        <p:nvSpPr>
          <p:cNvPr id="5" name="Content Placeholder 4">
            <a:extLst>
              <a:ext uri="{FF2B5EF4-FFF2-40B4-BE49-F238E27FC236}">
                <a16:creationId xmlns:a16="http://schemas.microsoft.com/office/drawing/2014/main" id="{7510D862-6CE9-1F45-916C-66016F5F6A07}"/>
              </a:ext>
            </a:extLst>
          </p:cNvPr>
          <p:cNvSpPr>
            <a:spLocks noGrp="1"/>
          </p:cNvSpPr>
          <p:nvPr>
            <p:ph sz="half" idx="1"/>
          </p:nvPr>
        </p:nvSpPr>
        <p:spPr/>
        <p:txBody>
          <a:bodyPr>
            <a:normAutofit/>
          </a:bodyPr>
          <a:lstStyle/>
          <a:p>
            <a:pPr lvl="0">
              <a:buClr>
                <a:srgbClr val="7A0019"/>
              </a:buClr>
              <a:buSzPct val="125000"/>
            </a:pPr>
            <a:r>
              <a:rPr lang="en-US" sz="3600" dirty="0"/>
              <a:t>Currency</a:t>
            </a:r>
          </a:p>
          <a:p>
            <a:pPr lvl="0">
              <a:buClr>
                <a:srgbClr val="7A0019"/>
              </a:buClr>
              <a:buSzPct val="125000"/>
            </a:pPr>
            <a:r>
              <a:rPr lang="en-US" sz="3600" dirty="0"/>
              <a:t>Relevancy</a:t>
            </a:r>
          </a:p>
          <a:p>
            <a:pPr lvl="0">
              <a:buClr>
                <a:srgbClr val="7A0019"/>
              </a:buClr>
              <a:buSzPct val="125000"/>
            </a:pPr>
            <a:r>
              <a:rPr lang="en-US" sz="3600" dirty="0"/>
              <a:t>Authority </a:t>
            </a:r>
          </a:p>
          <a:p>
            <a:pPr lvl="0">
              <a:buClr>
                <a:srgbClr val="7A0019"/>
              </a:buClr>
              <a:buSzPct val="125000"/>
            </a:pPr>
            <a:r>
              <a:rPr lang="en-US" sz="3600" dirty="0"/>
              <a:t>Accuracy</a:t>
            </a:r>
          </a:p>
          <a:p>
            <a:pPr lvl="0">
              <a:buClr>
                <a:srgbClr val="7A0019"/>
              </a:buClr>
              <a:buSzPct val="125000"/>
            </a:pPr>
            <a:r>
              <a:rPr lang="en-US" sz="3600" dirty="0"/>
              <a:t>Purpose</a:t>
            </a:r>
          </a:p>
        </p:txBody>
      </p:sp>
      <p:pic>
        <p:nvPicPr>
          <p:cNvPr id="7" name="Content Placeholder 4">
            <a:extLst>
              <a:ext uri="{FF2B5EF4-FFF2-40B4-BE49-F238E27FC236}">
                <a16:creationId xmlns:a16="http://schemas.microsoft.com/office/drawing/2014/main" id="{804EB44B-18B3-614E-831D-5D6FA07A8844}"/>
              </a:ext>
            </a:extLst>
          </p:cNvPr>
          <p:cNvPicPr>
            <a:picLocks noGrp="1" noChangeAspect="1"/>
          </p:cNvPicPr>
          <p:nvPr>
            <p:ph sz="half" idx="2"/>
          </p:nvPr>
        </p:nvPicPr>
        <p:blipFill>
          <a:blip r:embed="rId3"/>
          <a:stretch>
            <a:fillRect/>
          </a:stretch>
        </p:blipFill>
        <p:spPr>
          <a:xfrm>
            <a:off x="4039998" y="2666336"/>
            <a:ext cx="4716378" cy="2704057"/>
          </a:xfrm>
          <a:prstGeom prst="rect">
            <a:avLst/>
          </a:prstGeom>
        </p:spPr>
      </p:pic>
      <p:sp>
        <p:nvSpPr>
          <p:cNvPr id="8" name="Rectangle 7">
            <a:extLst>
              <a:ext uri="{FF2B5EF4-FFF2-40B4-BE49-F238E27FC236}">
                <a16:creationId xmlns:a16="http://schemas.microsoft.com/office/drawing/2014/main" id="{9BAA2E0E-8882-794A-ACFB-362356E928B5}"/>
              </a:ext>
            </a:extLst>
          </p:cNvPr>
          <p:cNvSpPr/>
          <p:nvPr/>
        </p:nvSpPr>
        <p:spPr>
          <a:xfrm>
            <a:off x="5016158" y="5370393"/>
            <a:ext cx="3049191" cy="438582"/>
          </a:xfrm>
          <a:prstGeom prst="rect">
            <a:avLst/>
          </a:prstGeom>
        </p:spPr>
        <p:txBody>
          <a:bodyPr wrap="square">
            <a:spAutoFit/>
          </a:bodyPr>
          <a:lstStyle/>
          <a:p>
            <a:pPr algn="ctr" fontAlgn="base"/>
            <a:r>
              <a:rPr lang="en-US" sz="750" i="1" dirty="0"/>
              <a:t>Source: </a:t>
            </a:r>
          </a:p>
          <a:p>
            <a:pPr algn="ctr" fontAlgn="base"/>
            <a:r>
              <a:rPr lang="en-US" sz="750" i="1" dirty="0"/>
              <a:t>https://www.emaze.com/@AIFFRRWC/C.R.A.A.P.-Test-for-Evaluating-Websites</a:t>
            </a:r>
            <a:endParaRPr lang="en-US" sz="750" dirty="0"/>
          </a:p>
        </p:txBody>
      </p:sp>
      <p:sp>
        <p:nvSpPr>
          <p:cNvPr id="3" name="Rectangle 2"/>
          <p:cNvSpPr/>
          <p:nvPr/>
        </p:nvSpPr>
        <p:spPr>
          <a:xfrm>
            <a:off x="444158" y="6161456"/>
            <a:ext cx="6196672" cy="369332"/>
          </a:xfrm>
          <a:prstGeom prst="rect">
            <a:avLst/>
          </a:prstGeom>
        </p:spPr>
        <p:txBody>
          <a:bodyPr wrap="square">
            <a:spAutoFit/>
          </a:bodyPr>
          <a:lstStyle/>
          <a:p>
            <a:r>
              <a:rPr lang="en-US" dirty="0"/>
              <a:t>https://library.csuchico.edu/sites/default/files/craap-test.pdf</a:t>
            </a:r>
          </a:p>
        </p:txBody>
      </p:sp>
    </p:spTree>
    <p:extLst>
      <p:ext uri="{BB962C8B-B14F-4D97-AF65-F5344CB8AC3E}">
        <p14:creationId xmlns:p14="http://schemas.microsoft.com/office/powerpoint/2010/main" val="366247499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hape 890">
            <a:extLst>
              <a:ext uri="{FF2B5EF4-FFF2-40B4-BE49-F238E27FC236}">
                <a16:creationId xmlns:a16="http://schemas.microsoft.com/office/drawing/2014/main" id="{B3A75C64-45A3-8444-BC7E-12CE18FD7675}"/>
              </a:ext>
            </a:extLst>
          </p:cNvPr>
          <p:cNvPicPr preferRelativeResize="0"/>
          <p:nvPr/>
        </p:nvPicPr>
        <p:blipFill rotWithShape="1">
          <a:blip r:embed="rId3">
            <a:alphaModFix/>
          </a:blip>
          <a:srcRect t="12519" b="12511"/>
          <a:stretch/>
        </p:blipFill>
        <p:spPr>
          <a:xfrm>
            <a:off x="516467" y="1164460"/>
            <a:ext cx="8405037" cy="5143500"/>
          </a:xfrm>
          <a:prstGeom prst="rect">
            <a:avLst/>
          </a:prstGeom>
          <a:noFill/>
          <a:ln>
            <a:noFill/>
          </a:ln>
        </p:spPr>
      </p:pic>
      <p:sp>
        <p:nvSpPr>
          <p:cNvPr id="8" name="Shape 893">
            <a:extLst>
              <a:ext uri="{FF2B5EF4-FFF2-40B4-BE49-F238E27FC236}">
                <a16:creationId xmlns:a16="http://schemas.microsoft.com/office/drawing/2014/main" id="{FF2E2B9B-7B39-3B49-BA3E-419257062B8E}"/>
              </a:ext>
            </a:extLst>
          </p:cNvPr>
          <p:cNvSpPr txBox="1">
            <a:spLocks/>
          </p:cNvSpPr>
          <p:nvPr/>
        </p:nvSpPr>
        <p:spPr>
          <a:xfrm>
            <a:off x="689475" y="6107792"/>
            <a:ext cx="5022375" cy="400337"/>
          </a:xfrm>
          <a:prstGeom prst="rect">
            <a:avLst/>
          </a:prstGeom>
          <a:noFill/>
          <a:ln>
            <a:noFill/>
          </a:ln>
        </p:spPr>
        <p:txBody>
          <a:bodyPr spcFirstLastPara="1" wrap="square" lIns="68569" tIns="68569" rIns="68569" bIns="68569" anchor="t"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indent="0" algn="ctr">
              <a:lnSpc>
                <a:spcPct val="115000"/>
              </a:lnSpc>
              <a:spcBef>
                <a:spcPts val="0"/>
              </a:spcBef>
              <a:spcAft>
                <a:spcPts val="1200"/>
              </a:spcAft>
              <a:buClr>
                <a:srgbClr val="FFFFFF"/>
              </a:buClr>
              <a:buSzPts val="1600"/>
              <a:buNone/>
            </a:pPr>
            <a:r>
              <a:rPr lang="en-US" dirty="0">
                <a:solidFill>
                  <a:schemeClr val="tx1"/>
                </a:solidFill>
                <a:latin typeface="Roboto"/>
                <a:ea typeface="Roboto"/>
                <a:cs typeface="Roboto"/>
                <a:sym typeface="Roboto"/>
              </a:rPr>
              <a:t>http://trustortrash.org/</a:t>
            </a:r>
          </a:p>
        </p:txBody>
      </p:sp>
      <p:sp>
        <p:nvSpPr>
          <p:cNvPr id="2" name="Title 1"/>
          <p:cNvSpPr>
            <a:spLocks noGrp="1"/>
          </p:cNvSpPr>
          <p:nvPr>
            <p:ph type="title"/>
          </p:nvPr>
        </p:nvSpPr>
        <p:spPr>
          <a:xfrm>
            <a:off x="457200" y="61468"/>
            <a:ext cx="8229600" cy="1143000"/>
          </a:xfrm>
        </p:spPr>
        <p:txBody>
          <a:bodyPr/>
          <a:lstStyle/>
          <a:p>
            <a:r>
              <a:rPr lang="en-US" i="1" dirty="0" smtClean="0">
                <a:solidFill>
                  <a:srgbClr val="7A0019"/>
                </a:solidFill>
              </a:rPr>
              <a:t>Trust it or Trash It?</a:t>
            </a:r>
            <a:endParaRPr lang="en-US" i="1" dirty="0">
              <a:solidFill>
                <a:srgbClr val="7A0019"/>
              </a:solidFill>
            </a:endParaRPr>
          </a:p>
        </p:txBody>
      </p:sp>
    </p:spTree>
    <p:extLst>
      <p:ext uri="{BB962C8B-B14F-4D97-AF65-F5344CB8AC3E}">
        <p14:creationId xmlns:p14="http://schemas.microsoft.com/office/powerpoint/2010/main" val="37044953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122320" y="1223010"/>
            <a:ext cx="6524715" cy="5006340"/>
          </a:xfrm>
          <a:prstGeom prst="rect">
            <a:avLst/>
          </a:prstGeom>
        </p:spPr>
      </p:pic>
      <p:sp>
        <p:nvSpPr>
          <p:cNvPr id="2" name="Title 1"/>
          <p:cNvSpPr>
            <a:spLocks noGrp="1"/>
          </p:cNvSpPr>
          <p:nvPr>
            <p:ph type="title"/>
          </p:nvPr>
        </p:nvSpPr>
        <p:spPr/>
        <p:txBody>
          <a:bodyPr/>
          <a:lstStyle/>
          <a:p>
            <a:r>
              <a:rPr lang="en-US" i="1" dirty="0" smtClean="0">
                <a:solidFill>
                  <a:srgbClr val="7A0019"/>
                </a:solidFill>
              </a:rPr>
              <a:t>Health Apps</a:t>
            </a:r>
            <a:endParaRPr lang="en-US" i="1" dirty="0">
              <a:solidFill>
                <a:srgbClr val="7A0019"/>
              </a:solidFill>
            </a:endParaRPr>
          </a:p>
        </p:txBody>
      </p:sp>
      <p:sp>
        <p:nvSpPr>
          <p:cNvPr id="3" name="Rectangle 2"/>
          <p:cNvSpPr/>
          <p:nvPr/>
        </p:nvSpPr>
        <p:spPr>
          <a:xfrm>
            <a:off x="171450" y="6350168"/>
            <a:ext cx="7772400" cy="276999"/>
          </a:xfrm>
          <a:prstGeom prst="rect">
            <a:avLst/>
          </a:prstGeom>
        </p:spPr>
        <p:txBody>
          <a:bodyPr wrap="square">
            <a:spAutoFit/>
          </a:bodyPr>
          <a:lstStyle/>
          <a:p>
            <a:r>
              <a:rPr lang="en-US" sz="1200" dirty="0"/>
              <a:t>https://news.nnlm.gov/gmr/2018/07/suspect-before-you-download-that-health-or-wellness-app/</a:t>
            </a:r>
          </a:p>
        </p:txBody>
      </p:sp>
    </p:spTree>
    <p:extLst>
      <p:ext uri="{BB962C8B-B14F-4D97-AF65-F5344CB8AC3E}">
        <p14:creationId xmlns:p14="http://schemas.microsoft.com/office/powerpoint/2010/main" val="177555137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710" y="1756498"/>
            <a:ext cx="6971071" cy="2139553"/>
          </a:xfrm>
        </p:spPr>
        <p:txBody>
          <a:bodyPr>
            <a:normAutofit fontScale="90000"/>
          </a:bodyPr>
          <a:lstStyle/>
          <a:p>
            <a:pPr algn="ctr"/>
            <a:r>
              <a:rPr lang="en-US" sz="4900" b="0" i="1" cap="none" dirty="0" smtClean="0">
                <a:solidFill>
                  <a:srgbClr val="7A0019"/>
                </a:solidFill>
              </a:rPr>
              <a:t>Health Information </a:t>
            </a:r>
            <a:br>
              <a:rPr lang="en-US" sz="4900" b="0" i="1" cap="none" dirty="0" smtClean="0">
                <a:solidFill>
                  <a:srgbClr val="7A0019"/>
                </a:solidFill>
              </a:rPr>
            </a:br>
            <a:r>
              <a:rPr lang="en-US" sz="4900" b="0" i="1" cap="none" dirty="0" smtClean="0">
                <a:solidFill>
                  <a:srgbClr val="7A0019"/>
                </a:solidFill>
              </a:rPr>
              <a:t>Tools &amp; Resources </a:t>
            </a:r>
            <a:r>
              <a:rPr lang="en-US" sz="4900" b="0" i="1" dirty="0" smtClean="0">
                <a:solidFill>
                  <a:srgbClr val="7A0019"/>
                </a:solidFill>
              </a:rPr>
              <a:t/>
            </a:r>
            <a:br>
              <a:rPr lang="en-US" sz="4900" b="0" i="1" dirty="0" smtClean="0">
                <a:solidFill>
                  <a:srgbClr val="7A0019"/>
                </a:solidFill>
              </a:rPr>
            </a:br>
            <a:r>
              <a:rPr lang="en-US" sz="4900" b="0" i="1" dirty="0" smtClean="0">
                <a:solidFill>
                  <a:srgbClr val="7A0019"/>
                </a:solidFill>
              </a:rPr>
              <a:t/>
            </a:r>
            <a:br>
              <a:rPr lang="en-US" sz="4900" b="0" i="1" dirty="0" smtClean="0">
                <a:solidFill>
                  <a:srgbClr val="7A0019"/>
                </a:solidFill>
              </a:rPr>
            </a:br>
            <a:r>
              <a:rPr lang="en-US" b="1" dirty="0" smtClean="0"/>
              <a:t/>
            </a:r>
            <a:br>
              <a:rPr lang="en-US" b="1" dirty="0" smtClean="0"/>
            </a:br>
            <a:r>
              <a:rPr lang="en-US" b="1" dirty="0" smtClean="0"/>
              <a:t> </a:t>
            </a:r>
            <a:endParaRPr lang="en-US" b="1" dirty="0"/>
          </a:p>
        </p:txBody>
      </p:sp>
    </p:spTree>
    <p:extLst>
      <p:ext uri="{BB962C8B-B14F-4D97-AF65-F5344CB8AC3E}">
        <p14:creationId xmlns:p14="http://schemas.microsoft.com/office/powerpoint/2010/main" val="7571838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163" y="1050636"/>
            <a:ext cx="6143812" cy="531159"/>
          </a:xfrm>
        </p:spPr>
        <p:txBody>
          <a:bodyPr>
            <a:normAutofit fontScale="90000"/>
          </a:bodyPr>
          <a:lstStyle/>
          <a:p>
            <a:r>
              <a:rPr lang="en-US" sz="3200" dirty="0">
                <a:hlinkClick r:id="rId3"/>
              </a:rPr>
              <a:t>https://medlineplus.gov</a:t>
            </a:r>
            <a:r>
              <a:rPr lang="en-US" sz="3200" dirty="0" smtClean="0">
                <a:hlinkClick r:id="rId3"/>
              </a:rPr>
              <a:t>/</a:t>
            </a:r>
            <a:r>
              <a:rPr lang="en-US" sz="3200" dirty="0" smtClean="0"/>
              <a:t> </a:t>
            </a:r>
            <a:endParaRPr lang="en-US" sz="3200" dirty="0"/>
          </a:p>
        </p:txBody>
      </p:sp>
      <p:sp>
        <p:nvSpPr>
          <p:cNvPr id="3" name="Content Placeholder 2"/>
          <p:cNvSpPr>
            <a:spLocks noGrp="1"/>
          </p:cNvSpPr>
          <p:nvPr>
            <p:ph idx="1"/>
          </p:nvPr>
        </p:nvSpPr>
        <p:spPr>
          <a:xfrm>
            <a:off x="345277" y="2232074"/>
            <a:ext cx="8229600" cy="4427343"/>
          </a:xfrm>
        </p:spPr>
        <p:txBody>
          <a:bodyPr>
            <a:normAutofit fontScale="70000" lnSpcReduction="20000"/>
          </a:bodyPr>
          <a:lstStyle/>
          <a:p>
            <a:r>
              <a:rPr lang="en-US" sz="3300" dirty="0" smtClean="0"/>
              <a:t>MedlinePlus.gov – free, trusted, family-friendly</a:t>
            </a:r>
          </a:p>
          <a:p>
            <a:r>
              <a:rPr lang="en-US" sz="3300" dirty="0" smtClean="0"/>
              <a:t>Hosted by reputable government agency:  The National Library of Medicine</a:t>
            </a:r>
          </a:p>
          <a:p>
            <a:r>
              <a:rPr lang="en-US" sz="3300" dirty="0" smtClean="0"/>
              <a:t>No sales</a:t>
            </a:r>
          </a:p>
          <a:p>
            <a:r>
              <a:rPr lang="en-US" sz="3300" dirty="0" smtClean="0"/>
              <a:t>Can search for many health conditions: </a:t>
            </a:r>
            <a:r>
              <a:rPr lang="en-US" dirty="0">
                <a:solidFill>
                  <a:prstClr val="black"/>
                </a:solidFill>
              </a:rPr>
              <a:t>900+ Health Topics: including Diseases, Illnesses, Health Conditions and </a:t>
            </a:r>
            <a:r>
              <a:rPr lang="en-US" dirty="0" smtClean="0">
                <a:solidFill>
                  <a:prstClr val="black"/>
                </a:solidFill>
              </a:rPr>
              <a:t>Wellness</a:t>
            </a:r>
            <a:endParaRPr lang="en-US" sz="3300" dirty="0" smtClean="0"/>
          </a:p>
          <a:p>
            <a:r>
              <a:rPr lang="en-US" sz="3300" dirty="0" smtClean="0"/>
              <a:t>Available in multiple languages</a:t>
            </a:r>
          </a:p>
          <a:p>
            <a:r>
              <a:rPr lang="en-US" sz="3300" dirty="0" smtClean="0"/>
              <a:t>Easy-to-Read materials/how to write easy-to-read materials</a:t>
            </a:r>
          </a:p>
          <a:p>
            <a:pPr lvl="1"/>
            <a:r>
              <a:rPr lang="en-US" altLang="en-US" dirty="0">
                <a:hlinkClick r:id="rId4" tooltip="URL for MedlinePlus Easy to Read pages "/>
              </a:rPr>
              <a:t>http://</a:t>
            </a:r>
            <a:r>
              <a:rPr lang="en-US" altLang="en-US" dirty="0" smtClean="0">
                <a:hlinkClick r:id="rId4" tooltip="URL for MedlinePlus Easy to Read pages "/>
              </a:rPr>
              <a:t>www.nlm.nih.gov/medlineplus/etr.html</a:t>
            </a:r>
            <a:endParaRPr lang="en-US" sz="3300" dirty="0"/>
          </a:p>
          <a:p>
            <a:r>
              <a:rPr lang="en-US" sz="3300" dirty="0" smtClean="0"/>
              <a:t>Interactive tutorials/videos and health check tools</a:t>
            </a:r>
            <a:endParaRPr lang="en-US" dirty="0"/>
          </a:p>
          <a:p>
            <a:r>
              <a:rPr lang="en-US" dirty="0" smtClean="0"/>
              <a:t>Drugs </a:t>
            </a:r>
            <a:r>
              <a:rPr lang="en-US" dirty="0"/>
              <a:t>and Supplements </a:t>
            </a:r>
            <a:endParaRPr lang="en-US" dirty="0" smtClean="0"/>
          </a:p>
          <a:p>
            <a:r>
              <a:rPr lang="en-US" dirty="0" smtClean="0"/>
              <a:t>Medical tests</a:t>
            </a:r>
            <a:endParaRPr lang="en-US" dirty="0"/>
          </a:p>
        </p:txBody>
      </p:sp>
      <p:pic>
        <p:nvPicPr>
          <p:cNvPr id="7170" name="Picture 2" descr="MedlinePlus Trusted Health Information for You"/>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059" y="333374"/>
            <a:ext cx="3143250" cy="638175"/>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33996" y="103789"/>
            <a:ext cx="3630604" cy="2128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373334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solidFill>
                  <a:srgbClr val="7A0019"/>
                </a:solidFill>
              </a:rPr>
              <a:t>MedlinePlus:  Easy to Read Materials</a:t>
            </a:r>
            <a:endParaRPr lang="en-US" i="1" dirty="0">
              <a:solidFill>
                <a:srgbClr val="7A0019"/>
              </a:solidFill>
            </a:endParaRPr>
          </a:p>
        </p:txBody>
      </p:sp>
      <p:sp>
        <p:nvSpPr>
          <p:cNvPr id="3" name="Content Placeholder 2"/>
          <p:cNvSpPr>
            <a:spLocks noGrp="1"/>
          </p:cNvSpPr>
          <p:nvPr>
            <p:ph idx="1"/>
          </p:nvPr>
        </p:nvSpPr>
        <p:spPr>
          <a:xfrm>
            <a:off x="143123" y="1154515"/>
            <a:ext cx="8877632" cy="4281495"/>
          </a:xfrm>
        </p:spPr>
        <p:txBody>
          <a:bodyPr>
            <a:normAutofit/>
          </a:bodyPr>
          <a:lstStyle/>
          <a:p>
            <a:pPr marL="0" indent="0">
              <a:buNone/>
            </a:pPr>
            <a:r>
              <a:rPr lang="en-US" sz="2800" dirty="0"/>
              <a:t>In general, easy to read materials </a:t>
            </a:r>
            <a:r>
              <a:rPr lang="en-US" sz="2800" dirty="0" smtClean="0"/>
              <a:t>found on MedlinePlus are </a:t>
            </a:r>
            <a:r>
              <a:rPr lang="en-US" sz="2800" dirty="0"/>
              <a:t>usually written at a 5th to 8th grade reading level. The summaries on </a:t>
            </a:r>
            <a:r>
              <a:rPr lang="en-US" sz="2800" dirty="0" smtClean="0"/>
              <a:t>their </a:t>
            </a:r>
            <a:r>
              <a:rPr lang="en-US" sz="2800" dirty="0"/>
              <a:t>health topic pages aim for a 5th to 8th grade reading level.</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739" y="3008390"/>
            <a:ext cx="3983603" cy="3362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4101" y="2990184"/>
            <a:ext cx="4031311" cy="3380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83376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a:solidFill>
                  <a:srgbClr val="7A0019"/>
                </a:solidFill>
              </a:rPr>
              <a:t>The Search For Health Information</a:t>
            </a:r>
          </a:p>
        </p:txBody>
      </p:sp>
      <p:sp>
        <p:nvSpPr>
          <p:cNvPr id="3" name="Content Placeholder 2"/>
          <p:cNvSpPr>
            <a:spLocks noGrp="1"/>
          </p:cNvSpPr>
          <p:nvPr>
            <p:ph idx="1"/>
          </p:nvPr>
        </p:nvSpPr>
        <p:spPr/>
        <p:txBody>
          <a:bodyPr>
            <a:normAutofit/>
          </a:bodyPr>
          <a:lstStyle/>
          <a:p>
            <a:pPr>
              <a:buClr>
                <a:srgbClr val="7A0019"/>
              </a:buClr>
              <a:buSzPct val="150000"/>
              <a:buFont typeface="Arial" panose="020B0604020202020204" pitchFamily="34" charset="0"/>
              <a:buChar char="•"/>
            </a:pPr>
            <a:r>
              <a:rPr lang="en-US" dirty="0"/>
              <a:t>Health is the second most popular subject of an online search </a:t>
            </a:r>
          </a:p>
          <a:p>
            <a:pPr>
              <a:buClr>
                <a:srgbClr val="7A0019"/>
              </a:buClr>
              <a:buSzPct val="150000"/>
              <a:buFont typeface="Arial" panose="020B0604020202020204" pitchFamily="34" charset="0"/>
              <a:buChar char="•"/>
            </a:pPr>
            <a:r>
              <a:rPr lang="en-US" dirty="0"/>
              <a:t>8 of 10 online health inquires start at a search engine</a:t>
            </a:r>
          </a:p>
          <a:p>
            <a:pPr>
              <a:buClr>
                <a:srgbClr val="7A0019"/>
              </a:buClr>
              <a:buSzPct val="150000"/>
              <a:buFont typeface="Arial" panose="020B0604020202020204" pitchFamily="34" charset="0"/>
              <a:buChar char="•"/>
            </a:pPr>
            <a:r>
              <a:rPr lang="en-US" dirty="0"/>
              <a:t>Less than a quarter verify the date of the source</a:t>
            </a:r>
          </a:p>
          <a:p>
            <a:pPr>
              <a:buClr>
                <a:srgbClr val="7A0019"/>
              </a:buClr>
              <a:buSzPct val="150000"/>
              <a:buFont typeface="Arial" panose="020B0604020202020204" pitchFamily="34" charset="0"/>
              <a:buChar char="•"/>
            </a:pPr>
            <a:r>
              <a:rPr lang="en-US" dirty="0"/>
              <a:t>More than 25% hit a paywall</a:t>
            </a:r>
          </a:p>
        </p:txBody>
      </p:sp>
    </p:spTree>
    <p:custDataLst>
      <p:tags r:id="rId1"/>
    </p:custDataLst>
    <p:extLst>
      <p:ext uri="{BB962C8B-B14F-4D97-AF65-F5344CB8AC3E}">
        <p14:creationId xmlns:p14="http://schemas.microsoft.com/office/powerpoint/2010/main" val="25756720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i="1" dirty="0" smtClean="0">
                <a:solidFill>
                  <a:srgbClr val="7A0019"/>
                </a:solidFill>
              </a:rPr>
              <a:t>MedlinePlus: Multiple Languages</a:t>
            </a:r>
            <a:endParaRPr lang="en-US" sz="4000" i="1" dirty="0">
              <a:solidFill>
                <a:srgbClr val="7A0019"/>
              </a:solidFill>
            </a:endParaRPr>
          </a:p>
        </p:txBody>
      </p:sp>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2576" y="1337807"/>
            <a:ext cx="5844512" cy="4932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72470" y="2554777"/>
            <a:ext cx="3413898" cy="29954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01750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i="1" dirty="0" smtClean="0">
                <a:solidFill>
                  <a:srgbClr val="7A0019"/>
                </a:solidFill>
              </a:rPr>
              <a:t>Drug Information Portal</a:t>
            </a:r>
            <a:endParaRPr lang="en-US" sz="4000" i="1" dirty="0">
              <a:solidFill>
                <a:srgbClr val="7A0019"/>
              </a:solidFill>
            </a:endParaRPr>
          </a:p>
        </p:txBody>
      </p:sp>
      <p:sp>
        <p:nvSpPr>
          <p:cNvPr id="4" name="Rectangle 3"/>
          <p:cNvSpPr/>
          <p:nvPr/>
        </p:nvSpPr>
        <p:spPr>
          <a:xfrm>
            <a:off x="591126" y="1044139"/>
            <a:ext cx="8220363" cy="523220"/>
          </a:xfrm>
          <a:prstGeom prst="rect">
            <a:avLst/>
          </a:prstGeom>
        </p:spPr>
        <p:txBody>
          <a:bodyPr wrap="square">
            <a:spAutoFit/>
          </a:bodyPr>
          <a:lstStyle/>
          <a:p>
            <a:r>
              <a:rPr lang="en-US" sz="2800" dirty="0">
                <a:hlinkClick r:id="rId3"/>
              </a:rPr>
              <a:t>https://</a:t>
            </a:r>
            <a:r>
              <a:rPr lang="en-US" sz="2800" dirty="0" smtClean="0">
                <a:hlinkClick r:id="rId3"/>
              </a:rPr>
              <a:t>druginfo.nlm.nih.gov/drugportal/drugportal.jsp</a:t>
            </a:r>
            <a:r>
              <a:rPr lang="en-US" sz="2800" dirty="0" smtClean="0"/>
              <a:t> </a:t>
            </a:r>
            <a:endParaRPr lang="en-US" sz="2800"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049" y="1713407"/>
            <a:ext cx="7187623" cy="4905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670557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i="1" dirty="0" smtClean="0">
                <a:solidFill>
                  <a:srgbClr val="7A0019"/>
                </a:solidFill>
              </a:rPr>
              <a:t>Drug Information Portal </a:t>
            </a:r>
            <a:endParaRPr lang="en-US" sz="4000" i="1" dirty="0">
              <a:solidFill>
                <a:srgbClr val="7A0019"/>
              </a:solidFill>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827" y="1205062"/>
            <a:ext cx="8989173" cy="5396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154827" y="4488873"/>
            <a:ext cx="1147500" cy="923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154827" y="4779819"/>
            <a:ext cx="1147500" cy="923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116786" y="5255492"/>
            <a:ext cx="1147500" cy="923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154827" y="5943600"/>
            <a:ext cx="1147500" cy="923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986818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i="1" dirty="0" smtClean="0">
                <a:solidFill>
                  <a:srgbClr val="7A0019"/>
                </a:solidFill>
              </a:rPr>
              <a:t>Lab Tests Online</a:t>
            </a:r>
            <a:endParaRPr lang="en-US" sz="4000" i="1" dirty="0">
              <a:solidFill>
                <a:srgbClr val="7A0019"/>
              </a:solidFill>
            </a:endParaRPr>
          </a:p>
        </p:txBody>
      </p:sp>
      <p:sp>
        <p:nvSpPr>
          <p:cNvPr id="4" name="Rectangle 3"/>
          <p:cNvSpPr/>
          <p:nvPr/>
        </p:nvSpPr>
        <p:spPr>
          <a:xfrm>
            <a:off x="5410700" y="858842"/>
            <a:ext cx="3580917" cy="461665"/>
          </a:xfrm>
          <a:prstGeom prst="rect">
            <a:avLst/>
          </a:prstGeom>
        </p:spPr>
        <p:txBody>
          <a:bodyPr wrap="none">
            <a:spAutoFit/>
          </a:bodyPr>
          <a:lstStyle/>
          <a:p>
            <a:r>
              <a:rPr lang="en-US" sz="2400" dirty="0">
                <a:hlinkClick r:id="rId3"/>
              </a:rPr>
              <a:t>https://labtestsonline.org</a:t>
            </a:r>
            <a:r>
              <a:rPr lang="en-US" sz="2400" dirty="0" smtClean="0">
                <a:hlinkClick r:id="rId3"/>
              </a:rPr>
              <a:t>/</a:t>
            </a:r>
            <a:r>
              <a:rPr lang="en-US" sz="2400" dirty="0" smtClean="0"/>
              <a:t> </a:t>
            </a:r>
            <a:endParaRPr lang="en-US" sz="2400" dirty="0"/>
          </a:p>
        </p:txBody>
      </p:sp>
      <p:pic>
        <p:nvPicPr>
          <p:cNvPr id="3" name="Picture 2"/>
          <p:cNvPicPr>
            <a:picLocks noChangeAspect="1"/>
          </p:cNvPicPr>
          <p:nvPr/>
        </p:nvPicPr>
        <p:blipFill>
          <a:blip r:embed="rId4"/>
          <a:stretch>
            <a:fillRect/>
          </a:stretch>
        </p:blipFill>
        <p:spPr>
          <a:xfrm>
            <a:off x="4867438" y="1615128"/>
            <a:ext cx="4276562" cy="5102530"/>
          </a:xfrm>
          <a:prstGeom prst="rect">
            <a:avLst/>
          </a:prstGeom>
        </p:spPr>
      </p:pic>
      <p:pic>
        <p:nvPicPr>
          <p:cNvPr id="5" name="Picture 4"/>
          <p:cNvPicPr>
            <a:picLocks noChangeAspect="1"/>
          </p:cNvPicPr>
          <p:nvPr/>
        </p:nvPicPr>
        <p:blipFill>
          <a:blip r:embed="rId5"/>
          <a:stretch>
            <a:fillRect/>
          </a:stretch>
        </p:blipFill>
        <p:spPr>
          <a:xfrm>
            <a:off x="0" y="1404426"/>
            <a:ext cx="4597342" cy="3988216"/>
          </a:xfrm>
          <a:prstGeom prst="rect">
            <a:avLst/>
          </a:prstGeom>
        </p:spPr>
      </p:pic>
      <p:pic>
        <p:nvPicPr>
          <p:cNvPr id="1026" name="Picture 2" descr="C:\Users\chewx002\AppData\Local\Temp\SNAGHTML3e0031cc.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89827" y="2455333"/>
            <a:ext cx="3964345" cy="34221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770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25"/>
            <a:ext cx="8229600" cy="1143000"/>
          </a:xfrm>
        </p:spPr>
        <p:txBody>
          <a:bodyPr>
            <a:normAutofit/>
          </a:bodyPr>
          <a:lstStyle/>
          <a:p>
            <a:r>
              <a:rPr lang="en-US" sz="4000" i="1" dirty="0" smtClean="0">
                <a:solidFill>
                  <a:srgbClr val="7A0019"/>
                </a:solidFill>
              </a:rPr>
              <a:t>Plain Language Medical Dictionary</a:t>
            </a:r>
            <a:endParaRPr lang="en-US" sz="4000" i="1" dirty="0">
              <a:solidFill>
                <a:srgbClr val="7A0019"/>
              </a:solidFill>
            </a:endParaRPr>
          </a:p>
        </p:txBody>
      </p:sp>
      <p:sp>
        <p:nvSpPr>
          <p:cNvPr id="3" name="Content Placeholder 2"/>
          <p:cNvSpPr>
            <a:spLocks noGrp="1"/>
          </p:cNvSpPr>
          <p:nvPr>
            <p:ph idx="1"/>
          </p:nvPr>
        </p:nvSpPr>
        <p:spPr>
          <a:xfrm>
            <a:off x="576312" y="926370"/>
            <a:ext cx="8492836" cy="623236"/>
          </a:xfrm>
        </p:spPr>
        <p:txBody>
          <a:bodyPr>
            <a:noAutofit/>
          </a:bodyPr>
          <a:lstStyle/>
          <a:p>
            <a:pPr marL="0" indent="0">
              <a:buNone/>
            </a:pPr>
            <a:r>
              <a:rPr lang="en-US" sz="2000" dirty="0" smtClean="0">
                <a:hlinkClick r:id="rId3"/>
              </a:rPr>
              <a:t>http://www.lib.umich.edu/taubman-health-sciences-library/plain-language-medical-dictionary</a:t>
            </a:r>
            <a:r>
              <a:rPr lang="en-US" sz="2000" dirty="0" smtClean="0"/>
              <a:t> </a:t>
            </a:r>
            <a:endParaRPr lang="en-US" sz="2000" dirty="0"/>
          </a:p>
        </p:txBody>
      </p:sp>
      <p:pic>
        <p:nvPicPr>
          <p:cNvPr id="6" name="Picture 5"/>
          <p:cNvPicPr>
            <a:picLocks noChangeAspect="1"/>
          </p:cNvPicPr>
          <p:nvPr/>
        </p:nvPicPr>
        <p:blipFill>
          <a:blip r:embed="rId4"/>
          <a:stretch>
            <a:fillRect/>
          </a:stretch>
        </p:blipFill>
        <p:spPr>
          <a:xfrm>
            <a:off x="0" y="1626211"/>
            <a:ext cx="4674178" cy="4531527"/>
          </a:xfrm>
          <a:prstGeom prst="rect">
            <a:avLst/>
          </a:prstGeom>
        </p:spPr>
      </p:pic>
      <p:pic>
        <p:nvPicPr>
          <p:cNvPr id="7" name="Picture 6"/>
          <p:cNvPicPr>
            <a:picLocks noChangeAspect="1"/>
          </p:cNvPicPr>
          <p:nvPr/>
        </p:nvPicPr>
        <p:blipFill>
          <a:blip r:embed="rId5"/>
          <a:stretch>
            <a:fillRect/>
          </a:stretch>
        </p:blipFill>
        <p:spPr>
          <a:xfrm>
            <a:off x="4674178" y="1626211"/>
            <a:ext cx="4542579" cy="4571390"/>
          </a:xfrm>
          <a:prstGeom prst="rect">
            <a:avLst/>
          </a:prstGeom>
        </p:spPr>
      </p:pic>
      <p:sp>
        <p:nvSpPr>
          <p:cNvPr id="8" name="Left-Right Arrow 7"/>
          <p:cNvSpPr/>
          <p:nvPr/>
        </p:nvSpPr>
        <p:spPr>
          <a:xfrm>
            <a:off x="3729566" y="4018975"/>
            <a:ext cx="1498600" cy="296639"/>
          </a:xfrm>
          <a:prstGeom prst="lef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0215562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solidFill>
                  <a:srgbClr val="7A0019"/>
                </a:solidFill>
              </a:rPr>
              <a:t>For Patients: </a:t>
            </a:r>
            <a:br>
              <a:rPr lang="en-US" i="1" dirty="0" smtClean="0">
                <a:solidFill>
                  <a:srgbClr val="7A0019"/>
                </a:solidFill>
              </a:rPr>
            </a:br>
            <a:r>
              <a:rPr lang="en-US" i="1" dirty="0" smtClean="0">
                <a:solidFill>
                  <a:srgbClr val="7A0019"/>
                </a:solidFill>
              </a:rPr>
              <a:t>Medical Library Association </a:t>
            </a:r>
            <a:endParaRPr lang="en-US" i="1" dirty="0">
              <a:solidFill>
                <a:srgbClr val="7A0019"/>
              </a:solidFill>
            </a:endParaRPr>
          </a:p>
        </p:txBody>
      </p:sp>
      <p:pic>
        <p:nvPicPr>
          <p:cNvPr id="2050" name="Picture 2" descr="C:\Users\chewx002\AppData\Local\Temp\SNAGHTML3e2b3044.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1417638"/>
            <a:ext cx="5091738" cy="428148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stretch>
            <a:fillRect/>
          </a:stretch>
        </p:blipFill>
        <p:spPr>
          <a:xfrm>
            <a:off x="2068027" y="1417638"/>
            <a:ext cx="7075973" cy="6467832"/>
          </a:xfrm>
          <a:prstGeom prst="rect">
            <a:avLst/>
          </a:prstGeom>
        </p:spPr>
      </p:pic>
      <p:sp>
        <p:nvSpPr>
          <p:cNvPr id="5" name="Rectangle 4"/>
          <p:cNvSpPr/>
          <p:nvPr/>
        </p:nvSpPr>
        <p:spPr>
          <a:xfrm>
            <a:off x="4899505" y="21735"/>
            <a:ext cx="4244495" cy="369332"/>
          </a:xfrm>
          <a:prstGeom prst="rect">
            <a:avLst/>
          </a:prstGeom>
        </p:spPr>
        <p:txBody>
          <a:bodyPr wrap="none">
            <a:spAutoFit/>
          </a:bodyPr>
          <a:lstStyle/>
          <a:p>
            <a:r>
              <a:rPr lang="en-US" dirty="0"/>
              <a:t>https://www.mlanet.org/p/cm/ld/fid=1717</a:t>
            </a:r>
          </a:p>
        </p:txBody>
      </p:sp>
    </p:spTree>
    <p:extLst>
      <p:ext uri="{BB962C8B-B14F-4D97-AF65-F5344CB8AC3E}">
        <p14:creationId xmlns:p14="http://schemas.microsoft.com/office/powerpoint/2010/main" val="364422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625"/>
            <a:ext cx="8229600" cy="1143000"/>
          </a:xfrm>
        </p:spPr>
        <p:txBody>
          <a:bodyPr>
            <a:normAutofit/>
          </a:bodyPr>
          <a:lstStyle/>
          <a:p>
            <a:r>
              <a:rPr lang="en-US" sz="4000" i="1" dirty="0" smtClean="0">
                <a:solidFill>
                  <a:srgbClr val="7A0019"/>
                </a:solidFill>
              </a:rPr>
              <a:t>MayoClinic.org</a:t>
            </a:r>
            <a:endParaRPr lang="en-US" sz="4000" i="1" dirty="0">
              <a:solidFill>
                <a:srgbClr val="7A0019"/>
              </a:solidFill>
            </a:endParaRPr>
          </a:p>
        </p:txBody>
      </p:sp>
      <p:pic>
        <p:nvPicPr>
          <p:cNvPr id="4" name="Picture 3"/>
          <p:cNvPicPr>
            <a:picLocks noChangeAspect="1"/>
          </p:cNvPicPr>
          <p:nvPr/>
        </p:nvPicPr>
        <p:blipFill>
          <a:blip r:embed="rId2"/>
          <a:stretch>
            <a:fillRect/>
          </a:stretch>
        </p:blipFill>
        <p:spPr>
          <a:xfrm>
            <a:off x="104620" y="1067369"/>
            <a:ext cx="6157494" cy="6416596"/>
          </a:xfrm>
          <a:prstGeom prst="rect">
            <a:avLst/>
          </a:prstGeom>
        </p:spPr>
      </p:pic>
      <p:sp>
        <p:nvSpPr>
          <p:cNvPr id="5" name="Rectangle 4"/>
          <p:cNvSpPr/>
          <p:nvPr/>
        </p:nvSpPr>
        <p:spPr>
          <a:xfrm>
            <a:off x="5785621" y="114625"/>
            <a:ext cx="2901179" cy="369332"/>
          </a:xfrm>
          <a:prstGeom prst="rect">
            <a:avLst/>
          </a:prstGeom>
        </p:spPr>
        <p:txBody>
          <a:bodyPr wrap="none">
            <a:spAutoFit/>
          </a:bodyPr>
          <a:lstStyle/>
          <a:p>
            <a:r>
              <a:rPr lang="en-US" dirty="0"/>
              <a:t>https://www.mayoclinic.org/</a:t>
            </a:r>
          </a:p>
        </p:txBody>
      </p:sp>
      <p:pic>
        <p:nvPicPr>
          <p:cNvPr id="6" name="Picture 5"/>
          <p:cNvPicPr>
            <a:picLocks noChangeAspect="1"/>
          </p:cNvPicPr>
          <p:nvPr/>
        </p:nvPicPr>
        <p:blipFill>
          <a:blip r:embed="rId3"/>
          <a:stretch>
            <a:fillRect/>
          </a:stretch>
        </p:blipFill>
        <p:spPr>
          <a:xfrm>
            <a:off x="3240057" y="1281450"/>
            <a:ext cx="5799323" cy="5486875"/>
          </a:xfrm>
          <a:prstGeom prst="rect">
            <a:avLst/>
          </a:prstGeom>
        </p:spPr>
      </p:pic>
    </p:spTree>
    <p:extLst>
      <p:ext uri="{BB962C8B-B14F-4D97-AF65-F5344CB8AC3E}">
        <p14:creationId xmlns:p14="http://schemas.microsoft.com/office/powerpoint/2010/main" val="98578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2654"/>
            <a:ext cx="8229600" cy="1143000"/>
          </a:xfrm>
        </p:spPr>
        <p:txBody>
          <a:bodyPr>
            <a:normAutofit/>
          </a:bodyPr>
          <a:lstStyle/>
          <a:p>
            <a:r>
              <a:rPr lang="en-US" sz="4000" i="1" dirty="0" smtClean="0">
                <a:solidFill>
                  <a:srgbClr val="7A0019"/>
                </a:solidFill>
              </a:rPr>
              <a:t>Merck Manual Consumer Version</a:t>
            </a:r>
            <a:endParaRPr lang="en-US" sz="4000" i="1" dirty="0">
              <a:solidFill>
                <a:srgbClr val="7A0019"/>
              </a:solidFill>
            </a:endParaRPr>
          </a:p>
        </p:txBody>
      </p:sp>
      <p:pic>
        <p:nvPicPr>
          <p:cNvPr id="4" name="Picture 3"/>
          <p:cNvPicPr>
            <a:picLocks noChangeAspect="1"/>
          </p:cNvPicPr>
          <p:nvPr/>
        </p:nvPicPr>
        <p:blipFill>
          <a:blip r:embed="rId3"/>
          <a:stretch>
            <a:fillRect/>
          </a:stretch>
        </p:blipFill>
        <p:spPr>
          <a:xfrm>
            <a:off x="89339" y="1417638"/>
            <a:ext cx="7459257" cy="4303593"/>
          </a:xfrm>
          <a:prstGeom prst="rect">
            <a:avLst/>
          </a:prstGeom>
        </p:spPr>
      </p:pic>
      <p:sp>
        <p:nvSpPr>
          <p:cNvPr id="5" name="Rectangle 4"/>
          <p:cNvSpPr/>
          <p:nvPr/>
        </p:nvSpPr>
        <p:spPr>
          <a:xfrm>
            <a:off x="661121" y="6202687"/>
            <a:ext cx="3910879" cy="369332"/>
          </a:xfrm>
          <a:prstGeom prst="rect">
            <a:avLst/>
          </a:prstGeom>
        </p:spPr>
        <p:txBody>
          <a:bodyPr wrap="none">
            <a:spAutoFit/>
          </a:bodyPr>
          <a:lstStyle/>
          <a:p>
            <a:r>
              <a:rPr lang="en-US" dirty="0"/>
              <a:t>https://www.merckmanuals.com/home</a:t>
            </a:r>
          </a:p>
        </p:txBody>
      </p:sp>
      <p:pic>
        <p:nvPicPr>
          <p:cNvPr id="6" name="Picture 5"/>
          <p:cNvPicPr>
            <a:picLocks noChangeAspect="1"/>
          </p:cNvPicPr>
          <p:nvPr/>
        </p:nvPicPr>
        <p:blipFill>
          <a:blip r:embed="rId4"/>
          <a:stretch>
            <a:fillRect/>
          </a:stretch>
        </p:blipFill>
        <p:spPr>
          <a:xfrm>
            <a:off x="4312501" y="1213669"/>
            <a:ext cx="4831499" cy="3505504"/>
          </a:xfrm>
          <a:prstGeom prst="rect">
            <a:avLst/>
          </a:prstGeom>
        </p:spPr>
      </p:pic>
      <p:pic>
        <p:nvPicPr>
          <p:cNvPr id="7" name="Picture 6"/>
          <p:cNvPicPr>
            <a:picLocks noChangeAspect="1"/>
          </p:cNvPicPr>
          <p:nvPr/>
        </p:nvPicPr>
        <p:blipFill>
          <a:blip r:embed="rId5"/>
          <a:stretch>
            <a:fillRect/>
          </a:stretch>
        </p:blipFill>
        <p:spPr>
          <a:xfrm>
            <a:off x="0" y="2560638"/>
            <a:ext cx="6220305" cy="3621525"/>
          </a:xfrm>
          <a:prstGeom prst="rect">
            <a:avLst/>
          </a:prstGeom>
        </p:spPr>
      </p:pic>
    </p:spTree>
    <p:extLst>
      <p:ext uri="{BB962C8B-B14F-4D97-AF65-F5344CB8AC3E}">
        <p14:creationId xmlns:p14="http://schemas.microsoft.com/office/powerpoint/2010/main" val="1733669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i="1" dirty="0" smtClean="0">
                <a:solidFill>
                  <a:srgbClr val="7A0019"/>
                </a:solidFill>
              </a:rPr>
              <a:t>KidsHealth.org</a:t>
            </a:r>
            <a:endParaRPr lang="en-US" sz="4000" i="1" dirty="0">
              <a:solidFill>
                <a:srgbClr val="7A0019"/>
              </a:solidFill>
            </a:endParaRPr>
          </a:p>
        </p:txBody>
      </p:sp>
      <p:pic>
        <p:nvPicPr>
          <p:cNvPr id="4" name="Picture 3"/>
          <p:cNvPicPr>
            <a:picLocks noChangeAspect="1"/>
          </p:cNvPicPr>
          <p:nvPr/>
        </p:nvPicPr>
        <p:blipFill>
          <a:blip r:embed="rId3"/>
          <a:stretch>
            <a:fillRect/>
          </a:stretch>
        </p:blipFill>
        <p:spPr>
          <a:xfrm>
            <a:off x="-55583" y="1113506"/>
            <a:ext cx="6703058" cy="4519447"/>
          </a:xfrm>
          <a:prstGeom prst="rect">
            <a:avLst/>
          </a:prstGeom>
        </p:spPr>
      </p:pic>
      <p:sp>
        <p:nvSpPr>
          <p:cNvPr id="5" name="Rectangle 4"/>
          <p:cNvSpPr/>
          <p:nvPr/>
        </p:nvSpPr>
        <p:spPr>
          <a:xfrm>
            <a:off x="388252" y="324740"/>
            <a:ext cx="2339230" cy="369332"/>
          </a:xfrm>
          <a:prstGeom prst="rect">
            <a:avLst/>
          </a:prstGeom>
        </p:spPr>
        <p:txBody>
          <a:bodyPr wrap="none">
            <a:spAutoFit/>
          </a:bodyPr>
          <a:lstStyle/>
          <a:p>
            <a:r>
              <a:rPr lang="en-US" dirty="0"/>
              <a:t>https://kidshealth.org/</a:t>
            </a:r>
          </a:p>
        </p:txBody>
      </p:sp>
      <p:pic>
        <p:nvPicPr>
          <p:cNvPr id="6" name="Picture 5"/>
          <p:cNvPicPr>
            <a:picLocks noChangeAspect="1"/>
          </p:cNvPicPr>
          <p:nvPr/>
        </p:nvPicPr>
        <p:blipFill>
          <a:blip r:embed="rId4"/>
          <a:stretch>
            <a:fillRect/>
          </a:stretch>
        </p:blipFill>
        <p:spPr>
          <a:xfrm>
            <a:off x="2943781" y="1960796"/>
            <a:ext cx="6479619" cy="2614674"/>
          </a:xfrm>
          <a:prstGeom prst="rect">
            <a:avLst/>
          </a:prstGeom>
        </p:spPr>
      </p:pic>
      <p:pic>
        <p:nvPicPr>
          <p:cNvPr id="7" name="Picture 6"/>
          <p:cNvPicPr>
            <a:picLocks noChangeAspect="1"/>
          </p:cNvPicPr>
          <p:nvPr/>
        </p:nvPicPr>
        <p:blipFill>
          <a:blip r:embed="rId5"/>
          <a:stretch>
            <a:fillRect/>
          </a:stretch>
        </p:blipFill>
        <p:spPr>
          <a:xfrm>
            <a:off x="0" y="1960796"/>
            <a:ext cx="5978089" cy="6560278"/>
          </a:xfrm>
          <a:prstGeom prst="rect">
            <a:avLst/>
          </a:prstGeom>
        </p:spPr>
      </p:pic>
    </p:spTree>
    <p:extLst>
      <p:ext uri="{BB962C8B-B14F-4D97-AF65-F5344CB8AC3E}">
        <p14:creationId xmlns:p14="http://schemas.microsoft.com/office/powerpoint/2010/main" val="3063921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solidFill>
                  <a:srgbClr val="7A0019"/>
                </a:solidFill>
              </a:rPr>
              <a:t>Consumer Product Information Database</a:t>
            </a:r>
            <a:endParaRPr lang="en-US" i="1" dirty="0">
              <a:solidFill>
                <a:srgbClr val="7A0019"/>
              </a:solidFill>
            </a:endParaRPr>
          </a:p>
        </p:txBody>
      </p:sp>
      <p:pic>
        <p:nvPicPr>
          <p:cNvPr id="4" name="Picture 3"/>
          <p:cNvPicPr>
            <a:picLocks noChangeAspect="1"/>
          </p:cNvPicPr>
          <p:nvPr/>
        </p:nvPicPr>
        <p:blipFill>
          <a:blip r:embed="rId3"/>
          <a:stretch>
            <a:fillRect/>
          </a:stretch>
        </p:blipFill>
        <p:spPr>
          <a:xfrm>
            <a:off x="0" y="1417638"/>
            <a:ext cx="7500182" cy="5763298"/>
          </a:xfrm>
          <a:prstGeom prst="rect">
            <a:avLst/>
          </a:prstGeom>
        </p:spPr>
      </p:pic>
      <p:pic>
        <p:nvPicPr>
          <p:cNvPr id="5" name="Picture 4"/>
          <p:cNvPicPr>
            <a:picLocks noChangeAspect="1"/>
          </p:cNvPicPr>
          <p:nvPr/>
        </p:nvPicPr>
        <p:blipFill>
          <a:blip r:embed="rId4"/>
          <a:stretch>
            <a:fillRect/>
          </a:stretch>
        </p:blipFill>
        <p:spPr>
          <a:xfrm>
            <a:off x="2093179" y="846138"/>
            <a:ext cx="7050821" cy="6129217"/>
          </a:xfrm>
          <a:prstGeom prst="rect">
            <a:avLst/>
          </a:prstGeom>
        </p:spPr>
      </p:pic>
    </p:spTree>
    <p:extLst>
      <p:ext uri="{BB962C8B-B14F-4D97-AF65-F5344CB8AC3E}">
        <p14:creationId xmlns:p14="http://schemas.microsoft.com/office/powerpoint/2010/main" val="331787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prstGeom prst="rect">
            <a:avLst/>
          </a:prstGeom>
          <a:noFill/>
          <a:ln>
            <a:noFill/>
          </a:ln>
        </p:spPr>
        <p:txBody>
          <a:bodyPr spcFirstLastPara="1" vert="horz" wrap="square" lIns="91425" tIns="91425" rIns="91425" bIns="91425" rtlCol="0" anchor="t" anchorCtr="0">
            <a:noAutofit/>
          </a:bodyPr>
          <a:lstStyle/>
          <a:p>
            <a:pPr>
              <a:spcBef>
                <a:spcPts val="0"/>
              </a:spcBef>
              <a:buClr>
                <a:schemeClr val="dk1"/>
              </a:buClr>
              <a:buSzPts val="3000"/>
            </a:pPr>
            <a:r>
              <a:rPr lang="en" i="1" dirty="0" smtClean="0">
                <a:solidFill>
                  <a:srgbClr val="7A0019"/>
                </a:solidFill>
                <a:sym typeface="Arial"/>
              </a:rPr>
              <a:t>Health Information-Seeking </a:t>
            </a:r>
            <a:r>
              <a:rPr lang="en" i="1" dirty="0">
                <a:solidFill>
                  <a:srgbClr val="7A0019"/>
                </a:solidFill>
                <a:sym typeface="Arial"/>
              </a:rPr>
              <a:t>Behavior</a:t>
            </a:r>
            <a:endParaRPr i="1" dirty="0">
              <a:solidFill>
                <a:srgbClr val="7A0019"/>
              </a:solidFill>
              <a:sym typeface="Arial"/>
            </a:endParaRPr>
          </a:p>
        </p:txBody>
      </p:sp>
      <p:sp>
        <p:nvSpPr>
          <p:cNvPr id="143" name="Shape 143"/>
          <p:cNvSpPr txBox="1">
            <a:spLocks noGrp="1"/>
          </p:cNvSpPr>
          <p:nvPr>
            <p:ph idx="1"/>
          </p:nvPr>
        </p:nvSpPr>
        <p:spPr>
          <a:xfrm>
            <a:off x="457199" y="1862667"/>
            <a:ext cx="8474765" cy="4281495"/>
          </a:xfrm>
          <a:prstGeom prst="rect">
            <a:avLst/>
          </a:prstGeom>
          <a:noFill/>
          <a:ln>
            <a:noFill/>
          </a:ln>
        </p:spPr>
        <p:txBody>
          <a:bodyPr spcFirstLastPara="1" vert="horz" wrap="square" lIns="91425" tIns="91425" rIns="91425" bIns="91425" rtlCol="0" anchor="t" anchorCtr="0">
            <a:noAutofit/>
          </a:bodyPr>
          <a:lstStyle/>
          <a:p>
            <a:pPr>
              <a:lnSpc>
                <a:spcPct val="115000"/>
              </a:lnSpc>
              <a:spcBef>
                <a:spcPts val="0"/>
              </a:spcBef>
              <a:buClr>
                <a:srgbClr val="7A0019"/>
              </a:buClr>
              <a:buSzPct val="150000"/>
            </a:pPr>
            <a:r>
              <a:rPr lang="en" sz="3000" dirty="0" smtClean="0">
                <a:sym typeface="Arial"/>
              </a:rPr>
              <a:t>Health information-seeking </a:t>
            </a:r>
            <a:r>
              <a:rPr lang="en" sz="3000" dirty="0">
                <a:sym typeface="Arial"/>
              </a:rPr>
              <a:t>behavior varies depending on individual needs. Learning about a recent diagnosis is different than researching for a class. </a:t>
            </a:r>
            <a:endParaRPr lang="en" sz="3000" dirty="0" smtClean="0">
              <a:sym typeface="Arial"/>
            </a:endParaRPr>
          </a:p>
          <a:p>
            <a:pPr>
              <a:lnSpc>
                <a:spcPct val="115000"/>
              </a:lnSpc>
              <a:spcBef>
                <a:spcPts val="0"/>
              </a:spcBef>
              <a:buClr>
                <a:srgbClr val="7A0019"/>
              </a:buClr>
              <a:buSzPct val="150000"/>
            </a:pPr>
            <a:r>
              <a:rPr lang="en" sz="3000" dirty="0" smtClean="0">
                <a:sym typeface="Arial"/>
              </a:rPr>
              <a:t>People may be searching for information on a illness or they may be looking for wellness information</a:t>
            </a:r>
            <a:endParaRPr sz="3000" dirty="0">
              <a:sym typeface="Arial"/>
            </a:endParaRPr>
          </a:p>
          <a:p>
            <a:pPr>
              <a:lnSpc>
                <a:spcPct val="115000"/>
              </a:lnSpc>
              <a:spcBef>
                <a:spcPts val="0"/>
              </a:spcBef>
              <a:buClr>
                <a:srgbClr val="7A0019"/>
              </a:buClr>
              <a:buSzPct val="150000"/>
            </a:pPr>
            <a:r>
              <a:rPr lang="en" sz="3000" dirty="0">
                <a:sym typeface="Arial"/>
              </a:rPr>
              <a:t>People may be shy, or not. </a:t>
            </a:r>
            <a:endParaRPr sz="3000" dirty="0">
              <a:sym typeface="Arial"/>
            </a:endParaRPr>
          </a:p>
        </p:txBody>
      </p:sp>
    </p:spTree>
    <p:extLst>
      <p:ext uri="{BB962C8B-B14F-4D97-AF65-F5344CB8AC3E}">
        <p14:creationId xmlns:p14="http://schemas.microsoft.com/office/powerpoint/2010/main" val="156643383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7A0019"/>
                </a:solidFill>
              </a:rPr>
              <a:t>R.I.P.</a:t>
            </a:r>
            <a:endParaRPr lang="en-US" i="1" dirty="0">
              <a:solidFill>
                <a:srgbClr val="7A0019"/>
              </a:solidFill>
            </a:endParaRPr>
          </a:p>
        </p:txBody>
      </p:sp>
      <p:sp>
        <p:nvSpPr>
          <p:cNvPr id="3" name="Content Placeholder 2"/>
          <p:cNvSpPr>
            <a:spLocks noGrp="1"/>
          </p:cNvSpPr>
          <p:nvPr>
            <p:ph idx="1"/>
          </p:nvPr>
        </p:nvSpPr>
        <p:spPr/>
        <p:txBody>
          <a:bodyPr/>
          <a:lstStyle/>
          <a:p>
            <a:r>
              <a:rPr lang="en-US" dirty="0" smtClean="0"/>
              <a:t>Pillbox</a:t>
            </a:r>
          </a:p>
          <a:p>
            <a:r>
              <a:rPr lang="en-US" dirty="0" smtClean="0"/>
              <a:t>HealthReach</a:t>
            </a:r>
          </a:p>
          <a:p>
            <a:r>
              <a:rPr lang="en-US" dirty="0" smtClean="0"/>
              <a:t>NIHSeniorHealth</a:t>
            </a:r>
          </a:p>
          <a:p>
            <a:r>
              <a:rPr lang="en-US" dirty="0" smtClean="0"/>
              <a:t>Genetics Home Reference</a:t>
            </a:r>
          </a:p>
          <a:p>
            <a:r>
              <a:rPr lang="en-US" dirty="0" smtClean="0"/>
              <a:t>Household Products Database</a:t>
            </a:r>
          </a:p>
          <a:p>
            <a:r>
              <a:rPr lang="en-US" dirty="0" smtClean="0"/>
              <a:t>American Indian and Alaska Native Health</a:t>
            </a:r>
          </a:p>
          <a:p>
            <a:r>
              <a:rPr lang="en-US" dirty="0" smtClean="0"/>
              <a:t>SIS (Specialized Information Service)</a:t>
            </a:r>
          </a:p>
          <a:p>
            <a:endParaRPr lang="en-US" dirty="0"/>
          </a:p>
        </p:txBody>
      </p:sp>
    </p:spTree>
    <p:extLst>
      <p:ext uri="{BB962C8B-B14F-4D97-AF65-F5344CB8AC3E}">
        <p14:creationId xmlns:p14="http://schemas.microsoft.com/office/powerpoint/2010/main" val="17627631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8004BAE-5234-42BA-B4DC-EB254905946C}"/>
              </a:ext>
            </a:extLst>
          </p:cNvPr>
          <p:cNvSpPr>
            <a:spLocks noGrp="1"/>
          </p:cNvSpPr>
          <p:nvPr>
            <p:ph type="title"/>
          </p:nvPr>
        </p:nvSpPr>
        <p:spPr/>
        <p:txBody>
          <a:bodyPr>
            <a:normAutofit/>
          </a:bodyPr>
          <a:lstStyle/>
          <a:p>
            <a:pPr algn="ctr"/>
            <a:r>
              <a:rPr lang="en-US" sz="4050" dirty="0"/>
              <a:t>Thank You!</a:t>
            </a:r>
          </a:p>
        </p:txBody>
      </p:sp>
      <p:sp>
        <p:nvSpPr>
          <p:cNvPr id="5" name="Content Placeholder 4">
            <a:extLst>
              <a:ext uri="{FF2B5EF4-FFF2-40B4-BE49-F238E27FC236}">
                <a16:creationId xmlns:a16="http://schemas.microsoft.com/office/drawing/2014/main" id="{0888FB34-9BA0-49FD-AB75-2B152BF804EC}"/>
              </a:ext>
            </a:extLst>
          </p:cNvPr>
          <p:cNvSpPr>
            <a:spLocks noGrp="1"/>
          </p:cNvSpPr>
          <p:nvPr>
            <p:ph sz="half" idx="1"/>
          </p:nvPr>
        </p:nvSpPr>
        <p:spPr>
          <a:xfrm>
            <a:off x="628650" y="2362015"/>
            <a:ext cx="7886700" cy="2856391"/>
          </a:xfrm>
        </p:spPr>
        <p:txBody>
          <a:bodyPr>
            <a:normAutofit/>
          </a:bodyPr>
          <a:lstStyle/>
          <a:p>
            <a:pPr marL="0" indent="0" algn="ctr">
              <a:buNone/>
            </a:pPr>
            <a:r>
              <a:rPr lang="en-US" sz="4400" dirty="0"/>
              <a:t>Katherine Chew</a:t>
            </a:r>
          </a:p>
          <a:p>
            <a:pPr marL="0" indent="0" algn="ctr">
              <a:buNone/>
            </a:pPr>
            <a:r>
              <a:rPr lang="en-US" sz="4400" dirty="0">
                <a:hlinkClick r:id="rId3"/>
              </a:rPr>
              <a:t>chewx002@umn.edu</a:t>
            </a:r>
            <a:endParaRPr lang="en-US" sz="4400" dirty="0"/>
          </a:p>
          <a:p>
            <a:pPr marL="0" indent="0" algn="ctr">
              <a:buNone/>
            </a:pPr>
            <a:r>
              <a:rPr lang="en-US" sz="4400" dirty="0"/>
              <a:t>612-626-3017</a:t>
            </a:r>
          </a:p>
          <a:p>
            <a:pPr algn="ctr"/>
            <a:endParaRPr lang="en-US" sz="2400" dirty="0"/>
          </a:p>
        </p:txBody>
      </p:sp>
      <p:sp>
        <p:nvSpPr>
          <p:cNvPr id="7" name="Footer Placeholder 6">
            <a:extLst>
              <a:ext uri="{FF2B5EF4-FFF2-40B4-BE49-F238E27FC236}">
                <a16:creationId xmlns:a16="http://schemas.microsoft.com/office/drawing/2014/main" id="{EC9E58A9-787B-449D-B93D-EC9114B8B248}"/>
              </a:ext>
            </a:extLst>
          </p:cNvPr>
          <p:cNvSpPr>
            <a:spLocks noGrp="1"/>
          </p:cNvSpPr>
          <p:nvPr>
            <p:ph type="ftr" sz="quarter" idx="11"/>
          </p:nvPr>
        </p:nvSpPr>
        <p:spPr/>
        <p:txBody>
          <a:bodyPr/>
          <a:lstStyle/>
          <a:p>
            <a:pPr defTabSz="685800"/>
            <a:r>
              <a:rPr lang="en-US" sz="1350" b="1" dirty="0">
                <a:solidFill>
                  <a:srgbClr val="E8B121"/>
                </a:solidFill>
                <a:latin typeface="Arial" panose="020B0604020202020204" pitchFamily="34" charset="0"/>
                <a:cs typeface="Arial" panose="020B0604020202020204" pitchFamily="34" charset="0"/>
              </a:rPr>
              <a:t>2020 MLA Conference</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5867" y="3754284"/>
            <a:ext cx="2602067" cy="2602067"/>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0789" y="4682656"/>
            <a:ext cx="2754132" cy="918044"/>
          </a:xfrm>
          <a:prstGeom prst="rect">
            <a:avLst/>
          </a:prstGeom>
        </p:spPr>
      </p:pic>
    </p:spTree>
    <p:extLst>
      <p:ext uri="{BB962C8B-B14F-4D97-AF65-F5344CB8AC3E}">
        <p14:creationId xmlns:p14="http://schemas.microsoft.com/office/powerpoint/2010/main" val="17437877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prstGeom prst="rect">
            <a:avLst/>
          </a:prstGeom>
          <a:noFill/>
          <a:ln>
            <a:noFill/>
          </a:ln>
        </p:spPr>
        <p:txBody>
          <a:bodyPr spcFirstLastPara="1" vert="horz" wrap="square" lIns="91425" tIns="91425" rIns="91425" bIns="91425" rtlCol="0" anchor="t" anchorCtr="0">
            <a:noAutofit/>
          </a:bodyPr>
          <a:lstStyle/>
          <a:p>
            <a:pPr>
              <a:spcBef>
                <a:spcPts val="0"/>
              </a:spcBef>
              <a:buClr>
                <a:schemeClr val="dk1"/>
              </a:buClr>
              <a:buSzPts val="3000"/>
            </a:pPr>
            <a:r>
              <a:rPr lang="en" i="1" dirty="0">
                <a:solidFill>
                  <a:srgbClr val="7A0019"/>
                </a:solidFill>
                <a:sym typeface="Arial"/>
              </a:rPr>
              <a:t>Factors Impacting </a:t>
            </a:r>
            <a:r>
              <a:rPr lang="en" i="1" dirty="0" smtClean="0">
                <a:solidFill>
                  <a:srgbClr val="7A0019"/>
                </a:solidFill>
                <a:sym typeface="Arial"/>
              </a:rPr>
              <a:t>Health</a:t>
            </a:r>
            <a:br>
              <a:rPr lang="en" i="1" dirty="0" smtClean="0">
                <a:solidFill>
                  <a:srgbClr val="7A0019"/>
                </a:solidFill>
                <a:sym typeface="Arial"/>
              </a:rPr>
            </a:br>
            <a:r>
              <a:rPr lang="en" i="1" dirty="0" smtClean="0">
                <a:solidFill>
                  <a:srgbClr val="7A0019"/>
                </a:solidFill>
                <a:sym typeface="Arial"/>
              </a:rPr>
              <a:t>Information-Seeking </a:t>
            </a:r>
            <a:r>
              <a:rPr lang="en" i="1" dirty="0">
                <a:solidFill>
                  <a:srgbClr val="7A0019"/>
                </a:solidFill>
                <a:sym typeface="Arial"/>
              </a:rPr>
              <a:t>Behavior</a:t>
            </a:r>
            <a:endParaRPr i="1" dirty="0">
              <a:solidFill>
                <a:srgbClr val="7A0019"/>
              </a:solidFill>
              <a:sym typeface="Arial"/>
            </a:endParaRPr>
          </a:p>
        </p:txBody>
      </p:sp>
      <p:sp>
        <p:nvSpPr>
          <p:cNvPr id="149" name="Shape 149"/>
          <p:cNvSpPr txBox="1">
            <a:spLocks noGrp="1"/>
          </p:cNvSpPr>
          <p:nvPr>
            <p:ph idx="1"/>
          </p:nvPr>
        </p:nvSpPr>
        <p:spPr>
          <a:xfrm>
            <a:off x="583325" y="1834184"/>
            <a:ext cx="8229600" cy="3024352"/>
          </a:xfrm>
          <a:prstGeom prst="rect">
            <a:avLst/>
          </a:prstGeom>
          <a:noFill/>
          <a:ln>
            <a:noFill/>
          </a:ln>
        </p:spPr>
        <p:txBody>
          <a:bodyPr spcFirstLastPara="1" vert="horz" wrap="square" lIns="91425" tIns="91425" rIns="91425" bIns="91425" rtlCol="0" anchor="t" anchorCtr="0">
            <a:noAutofit/>
          </a:bodyPr>
          <a:lstStyle/>
          <a:p>
            <a:pPr marL="229235" indent="-229235">
              <a:lnSpc>
                <a:spcPct val="115000"/>
              </a:lnSpc>
              <a:spcBef>
                <a:spcPts val="0"/>
              </a:spcBef>
              <a:buClr>
                <a:srgbClr val="7A0019"/>
              </a:buClr>
              <a:buSzPct val="150000"/>
            </a:pPr>
            <a:r>
              <a:rPr lang="en" dirty="0" smtClean="0">
                <a:sym typeface="Arial"/>
              </a:rPr>
              <a:t>Factors: </a:t>
            </a:r>
          </a:p>
          <a:p>
            <a:pPr marL="629285" lvl="1" indent="-229235">
              <a:lnSpc>
                <a:spcPct val="115000"/>
              </a:lnSpc>
              <a:spcBef>
                <a:spcPts val="0"/>
              </a:spcBef>
              <a:buClr>
                <a:srgbClr val="7A0019"/>
              </a:buClr>
              <a:buSzPct val="150000"/>
            </a:pPr>
            <a:r>
              <a:rPr lang="en" sz="3200" dirty="0" smtClean="0">
                <a:sym typeface="Arial"/>
              </a:rPr>
              <a:t>Emotions - patients </a:t>
            </a:r>
            <a:r>
              <a:rPr lang="en" sz="3200" dirty="0">
                <a:sym typeface="Arial"/>
              </a:rPr>
              <a:t>and caregivers may be fearful, angry, overwhelmed, disillusioned, or depressed. </a:t>
            </a:r>
          </a:p>
          <a:p>
            <a:pPr marL="629285" lvl="1" indent="-229235">
              <a:lnSpc>
                <a:spcPct val="115000"/>
              </a:lnSpc>
              <a:spcBef>
                <a:spcPts val="0"/>
              </a:spcBef>
              <a:buClr>
                <a:srgbClr val="7A0019"/>
              </a:buClr>
              <a:buSzPct val="150000"/>
            </a:pPr>
            <a:r>
              <a:rPr lang="en" sz="3200" dirty="0" smtClean="0">
                <a:sym typeface="Arial"/>
              </a:rPr>
              <a:t>age</a:t>
            </a:r>
            <a:r>
              <a:rPr lang="en" sz="3200" dirty="0">
                <a:sym typeface="Arial"/>
              </a:rPr>
              <a:t>, gender, literacy level, socioeconomic background, culture/ethnicity, </a:t>
            </a:r>
            <a:r>
              <a:rPr lang="en" sz="3200" dirty="0" smtClean="0">
                <a:sym typeface="Arial"/>
              </a:rPr>
              <a:t>language</a:t>
            </a:r>
            <a:r>
              <a:rPr lang="en" sz="3200" dirty="0">
                <a:sym typeface="Arial"/>
              </a:rPr>
              <a:t> </a:t>
            </a:r>
          </a:p>
          <a:p>
            <a:pPr marL="629285" lvl="1" indent="-229235">
              <a:lnSpc>
                <a:spcPct val="115000"/>
              </a:lnSpc>
              <a:spcBef>
                <a:spcPts val="0"/>
              </a:spcBef>
              <a:buClr>
                <a:srgbClr val="7A0019"/>
              </a:buClr>
              <a:buSzPct val="150000"/>
            </a:pPr>
            <a:r>
              <a:rPr lang="en" sz="3200" dirty="0" smtClean="0">
                <a:sym typeface="Arial"/>
              </a:rPr>
              <a:t>level of computer searching skill set</a:t>
            </a:r>
          </a:p>
          <a:p>
            <a:pPr marL="0" indent="0">
              <a:lnSpc>
                <a:spcPct val="115000"/>
              </a:lnSpc>
              <a:spcBef>
                <a:spcPts val="0"/>
              </a:spcBef>
              <a:buClr>
                <a:srgbClr val="7A0019"/>
              </a:buClr>
              <a:buSzPct val="150000"/>
              <a:buNone/>
            </a:pPr>
            <a:endParaRPr sz="2800" dirty="0">
              <a:solidFill>
                <a:schemeClr val="accent6">
                  <a:lumMod val="50000"/>
                </a:schemeClr>
              </a:solidFill>
            </a:endParaRPr>
          </a:p>
        </p:txBody>
      </p:sp>
    </p:spTree>
    <p:extLst>
      <p:ext uri="{BB962C8B-B14F-4D97-AF65-F5344CB8AC3E}">
        <p14:creationId xmlns:p14="http://schemas.microsoft.com/office/powerpoint/2010/main" val="877831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smtClean="0">
                <a:solidFill>
                  <a:srgbClr val="7A0019"/>
                </a:solidFill>
              </a:rPr>
              <a:t>Regular Reference vs. </a:t>
            </a:r>
            <a:br>
              <a:rPr lang="en-US" i="1" dirty="0" smtClean="0">
                <a:solidFill>
                  <a:srgbClr val="7A0019"/>
                </a:solidFill>
              </a:rPr>
            </a:br>
            <a:r>
              <a:rPr lang="en-US" i="1" dirty="0" smtClean="0">
                <a:solidFill>
                  <a:srgbClr val="7A0019"/>
                </a:solidFill>
              </a:rPr>
              <a:t>Health Reference</a:t>
            </a:r>
            <a:endParaRPr lang="en-US" i="1" dirty="0">
              <a:solidFill>
                <a:srgbClr val="7A0019"/>
              </a:solidFill>
            </a:endParaRPr>
          </a:p>
        </p:txBody>
      </p:sp>
      <p:sp>
        <p:nvSpPr>
          <p:cNvPr id="3" name="Content Placeholder 2"/>
          <p:cNvSpPr>
            <a:spLocks noGrp="1"/>
          </p:cNvSpPr>
          <p:nvPr>
            <p:ph idx="1"/>
          </p:nvPr>
        </p:nvSpPr>
        <p:spPr/>
        <p:txBody>
          <a:bodyPr/>
          <a:lstStyle/>
          <a:p>
            <a:pPr>
              <a:buClr>
                <a:srgbClr val="7A0019"/>
              </a:buClr>
              <a:buSzPct val="150000"/>
              <a:buFont typeface="Arial" panose="020B0604020202020204" pitchFamily="34" charset="0"/>
              <a:buChar char="•"/>
            </a:pPr>
            <a:r>
              <a:rPr lang="en-US" dirty="0" smtClean="0"/>
              <a:t>Similarities</a:t>
            </a:r>
          </a:p>
          <a:p>
            <a:pPr lvl="1">
              <a:buClr>
                <a:srgbClr val="7A0019"/>
              </a:buClr>
              <a:buSzPct val="100000"/>
              <a:buFont typeface="Courier New" panose="02070309020205020404" pitchFamily="49" charset="0"/>
              <a:buChar char="o"/>
            </a:pPr>
            <a:r>
              <a:rPr lang="en-US" dirty="0" smtClean="0"/>
              <a:t>Reference interview guidelines apply to both</a:t>
            </a:r>
          </a:p>
          <a:p>
            <a:pPr lvl="1">
              <a:buClr>
                <a:srgbClr val="7A0019"/>
              </a:buClr>
              <a:buSzPct val="100000"/>
              <a:buFont typeface="Courier New" panose="02070309020205020404" pitchFamily="49" charset="0"/>
              <a:buChar char="o"/>
            </a:pPr>
            <a:r>
              <a:rPr lang="en-US" dirty="0" smtClean="0"/>
              <a:t>Questions range from simple to complex</a:t>
            </a:r>
          </a:p>
          <a:p>
            <a:pPr>
              <a:buClr>
                <a:srgbClr val="7A0019"/>
              </a:buClr>
              <a:buSzPct val="150000"/>
              <a:buFont typeface="Arial" panose="020B0604020202020204" pitchFamily="34" charset="0"/>
              <a:buChar char="•"/>
            </a:pPr>
            <a:r>
              <a:rPr lang="en-US" dirty="0" smtClean="0"/>
              <a:t>Differences</a:t>
            </a:r>
          </a:p>
          <a:p>
            <a:pPr lvl="1">
              <a:buClr>
                <a:srgbClr val="7A0019"/>
              </a:buClr>
              <a:buSzPct val="100000"/>
              <a:buFont typeface="Courier New" panose="02070309020205020404" pitchFamily="49" charset="0"/>
              <a:buChar char="o"/>
            </a:pPr>
            <a:r>
              <a:rPr lang="en-US" dirty="0" smtClean="0"/>
              <a:t>Questions can be more serious in nature</a:t>
            </a:r>
          </a:p>
          <a:p>
            <a:pPr lvl="1">
              <a:buClr>
                <a:srgbClr val="7A0019"/>
              </a:buClr>
              <a:buSzPct val="100000"/>
              <a:buFont typeface="Courier New" panose="02070309020205020404" pitchFamily="49" charset="0"/>
              <a:buChar char="o"/>
            </a:pPr>
            <a:r>
              <a:rPr lang="en-US" dirty="0" smtClean="0"/>
              <a:t>Privacy concerns</a:t>
            </a:r>
          </a:p>
          <a:p>
            <a:pPr lvl="1">
              <a:buClr>
                <a:srgbClr val="7A0019"/>
              </a:buClr>
              <a:buSzPct val="100000"/>
              <a:buFont typeface="Courier New" panose="02070309020205020404" pitchFamily="49" charset="0"/>
              <a:buChar char="o"/>
            </a:pPr>
            <a:r>
              <a:rPr lang="en-US" dirty="0" smtClean="0"/>
              <a:t>Complicated topics</a:t>
            </a:r>
          </a:p>
          <a:p>
            <a:pPr lvl="1">
              <a:buClr>
                <a:srgbClr val="7A0019"/>
              </a:buClr>
              <a:buSzPct val="100000"/>
              <a:buFont typeface="Courier New" panose="02070309020205020404" pitchFamily="49" charset="0"/>
              <a:buChar char="o"/>
            </a:pPr>
            <a:r>
              <a:rPr lang="en-US" dirty="0" smtClean="0"/>
              <a:t>Limited resources for consumers</a:t>
            </a:r>
            <a:endParaRPr lang="en-US" dirty="0"/>
          </a:p>
        </p:txBody>
      </p:sp>
    </p:spTree>
    <p:extLst>
      <p:ext uri="{BB962C8B-B14F-4D97-AF65-F5344CB8AC3E}">
        <p14:creationId xmlns:p14="http://schemas.microsoft.com/office/powerpoint/2010/main" val="41168628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060" y="695505"/>
            <a:ext cx="6858000" cy="857250"/>
          </a:xfrm>
        </p:spPr>
        <p:txBody>
          <a:bodyPr/>
          <a:lstStyle/>
          <a:p>
            <a:pPr algn="ctr"/>
            <a:r>
              <a:rPr lang="en-US" i="1" dirty="0" smtClean="0">
                <a:solidFill>
                  <a:srgbClr val="7A0019"/>
                </a:solidFill>
              </a:rPr>
              <a:t>Health Reference Interview</a:t>
            </a:r>
            <a:endParaRPr lang="en-US" i="1" dirty="0">
              <a:solidFill>
                <a:srgbClr val="7A0019"/>
              </a:solidFill>
            </a:endParaRPr>
          </a:p>
        </p:txBody>
      </p:sp>
      <p:pic>
        <p:nvPicPr>
          <p:cNvPr id="9" name="Content Placeholder 8" descr="chinese character for listening"/>
          <p:cNvPicPr>
            <a:picLocks noGrp="1"/>
          </p:cNvPicPr>
          <p:nvPr>
            <p:ph idx="1"/>
          </p:nvPr>
        </p:nvPicPr>
        <p:blipFill rotWithShape="1">
          <a:blip r:embed="rId3"/>
          <a:srcRect l="16410" t="38084" r="58846" b="13797"/>
          <a:stretch/>
        </p:blipFill>
        <p:spPr bwMode="auto">
          <a:xfrm>
            <a:off x="2653899" y="1695089"/>
            <a:ext cx="4048826" cy="380748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746183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White-background-TEMP-blacktext-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25128</TotalTime>
  <Words>9935</Words>
  <Application>Microsoft Office PowerPoint</Application>
  <PresentationFormat>On-screen Show (4:3)</PresentationFormat>
  <Paragraphs>553</Paragraphs>
  <Slides>61</Slides>
  <Notes>59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61</vt:i4>
      </vt:variant>
    </vt:vector>
  </HeadingPairs>
  <TitlesOfParts>
    <vt:vector size="71" baseType="lpstr">
      <vt:lpstr>Arial</vt:lpstr>
      <vt:lpstr>Calibri</vt:lpstr>
      <vt:lpstr>Courier New</vt:lpstr>
      <vt:lpstr>Gloucester MT Extra Condensed</vt:lpstr>
      <vt:lpstr>Roboto</vt:lpstr>
      <vt:lpstr>Verdana</vt:lpstr>
      <vt:lpstr>Wingdings</vt:lpstr>
      <vt:lpstr>Wingdings 3</vt:lpstr>
      <vt:lpstr>White-background-TEMP-blacktext-2</vt:lpstr>
      <vt:lpstr>Office Theme</vt:lpstr>
      <vt:lpstr>Health Reference:  The Basics in Less Than 60 Minutes</vt:lpstr>
      <vt:lpstr>Agenda</vt:lpstr>
      <vt:lpstr>Consumer Health</vt:lpstr>
      <vt:lpstr>Healthier Communities </vt:lpstr>
      <vt:lpstr>The Search For Health Information</vt:lpstr>
      <vt:lpstr>Health Information-Seeking Behavior</vt:lpstr>
      <vt:lpstr>Factors Impacting Health Information-Seeking Behavior</vt:lpstr>
      <vt:lpstr>Regular Reference vs.  Health Reference</vt:lpstr>
      <vt:lpstr>Health Reference Interview</vt:lpstr>
      <vt:lpstr>PowerPoint Presentation</vt:lpstr>
      <vt:lpstr>The Reference Interview …  in the context of health information:  Librarian Challenges</vt:lpstr>
      <vt:lpstr>The Reference Interview …  in the context of health information:  Librarian Challenges</vt:lpstr>
      <vt:lpstr>The Reference Interview …  in the context of health information:  Librarian Challenges</vt:lpstr>
      <vt:lpstr>Frequently Asked Questions</vt:lpstr>
      <vt:lpstr>Health Reference Interview Components</vt:lpstr>
      <vt:lpstr>Health Reference Interview: Approachability</vt:lpstr>
      <vt:lpstr>Health Reference Interview: Interest</vt:lpstr>
      <vt:lpstr>Health Reference Interview: Listening</vt:lpstr>
      <vt:lpstr>Health Reference Interview: Listening</vt:lpstr>
      <vt:lpstr> The Reference Interview  …  in the context of health information </vt:lpstr>
      <vt:lpstr>Health Reference Interview: Listening</vt:lpstr>
      <vt:lpstr>PowerPoint Presentation</vt:lpstr>
      <vt:lpstr>Health Reference Interview: Searching</vt:lpstr>
      <vt:lpstr>Health Reference Interview:  Follow-up</vt:lpstr>
      <vt:lpstr>Health Reference Interview:  Additional Cautions</vt:lpstr>
      <vt:lpstr>Health Reference Interview:  Additional Cautions</vt:lpstr>
      <vt:lpstr>Caution With Certain Questions</vt:lpstr>
      <vt:lpstr>Caution With Certain Questions</vt:lpstr>
      <vt:lpstr>Caution With Certain Questions</vt:lpstr>
      <vt:lpstr>Caution With Certain Questions</vt:lpstr>
      <vt:lpstr>Caution With Certain Questions</vt:lpstr>
      <vt:lpstr>Virtual Reference</vt:lpstr>
      <vt:lpstr>Virtual Reference</vt:lpstr>
      <vt:lpstr>Virtual Reference</vt:lpstr>
      <vt:lpstr>The Reference Interview … in the context of health information: Tips</vt:lpstr>
      <vt:lpstr>Privacy, Diversity, Legal And Ethical Issues</vt:lpstr>
      <vt:lpstr>Diversity</vt:lpstr>
      <vt:lpstr>Legal Risk and Ethics</vt:lpstr>
      <vt:lpstr>Ethical Guidelines</vt:lpstr>
      <vt:lpstr>Evaluating Online Health Information</vt:lpstr>
      <vt:lpstr>“Can This Website Be Trusted”? Guidance Questions to Ask:</vt:lpstr>
      <vt:lpstr>“Can This Website Be Trusted”? Guidance Questions to Ask </vt:lpstr>
      <vt:lpstr>Consumer Health on the Internet</vt:lpstr>
      <vt:lpstr>CRAAP Test</vt:lpstr>
      <vt:lpstr>Trust it or Trash It?</vt:lpstr>
      <vt:lpstr>Health Apps</vt:lpstr>
      <vt:lpstr>Health Information  Tools &amp; Resources     </vt:lpstr>
      <vt:lpstr>https://medlineplus.gov/ </vt:lpstr>
      <vt:lpstr>MedlinePlus:  Easy to Read Materials</vt:lpstr>
      <vt:lpstr>MedlinePlus: Multiple Languages</vt:lpstr>
      <vt:lpstr>Drug Information Portal</vt:lpstr>
      <vt:lpstr>Drug Information Portal </vt:lpstr>
      <vt:lpstr>Lab Tests Online</vt:lpstr>
      <vt:lpstr>Plain Language Medical Dictionary</vt:lpstr>
      <vt:lpstr>For Patients:  Medical Library Association </vt:lpstr>
      <vt:lpstr>MayoClinic.org</vt:lpstr>
      <vt:lpstr>Merck Manual Consumer Version</vt:lpstr>
      <vt:lpstr>KidsHealth.org</vt:lpstr>
      <vt:lpstr>Consumer Product Information Database</vt:lpstr>
      <vt:lpstr>R.I.P.</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Katherine V Chew</dc:creator>
  <cp:lastModifiedBy>Katherine V Chew</cp:lastModifiedBy>
  <cp:revision>394</cp:revision>
  <cp:lastPrinted>2016-09-28T14:22:37Z</cp:lastPrinted>
  <dcterms:created xsi:type="dcterms:W3CDTF">2016-08-08T19:33:16Z</dcterms:created>
  <dcterms:modified xsi:type="dcterms:W3CDTF">2022-03-14T14:55:54Z</dcterms:modified>
</cp:coreProperties>
</file>