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Lst>
  <p:sldSz cy="5143500" cx="9144000"/>
  <p:notesSz cx="6858000" cy="9144000"/>
  <p:embeddedFontLst>
    <p:embeddedFont>
      <p:font typeface="Roboto"/>
      <p:regular r:id="rId31"/>
      <p:bold r:id="rId32"/>
      <p:italic r:id="rId33"/>
      <p:boldItalic r:id="rId34"/>
    </p:embeddedFont>
    <p:embeddedFont>
      <p:font typeface="Libre Franklin"/>
      <p:regular r:id="rId35"/>
      <p:bold r:id="rId36"/>
      <p:italic r:id="rId37"/>
      <p:boldItalic r:id="rId38"/>
    </p:embeddedFont>
    <p:embeddedFont>
      <p:font typeface="Montserrat"/>
      <p:regular r:id="rId39"/>
      <p:bold r:id="rId40"/>
      <p:italic r:id="rId41"/>
      <p:boldItalic r:id="rId42"/>
    </p:embeddedFont>
    <p:embeddedFont>
      <p:font typeface="Lato"/>
      <p:regular r:id="rId43"/>
      <p:bold r:id="rId44"/>
      <p:italic r:id="rId45"/>
      <p:boldItalic r:id="rId46"/>
    </p:embeddedFont>
    <p:embeddedFont>
      <p:font typeface="Montserrat Medium"/>
      <p:regular r:id="rId47"/>
      <p:bold r:id="rId48"/>
      <p:italic r:id="rId49"/>
      <p:boldItalic r:id="rId50"/>
    </p:embeddedFont>
    <p:embeddedFont>
      <p:font typeface="Average"/>
      <p:regular r:id="rId51"/>
    </p:embeddedFont>
    <p:embeddedFont>
      <p:font typeface="Oswald"/>
      <p:regular r:id="rId52"/>
      <p:bold r:id="rId53"/>
    </p:embeddedFont>
    <p:embeddedFont>
      <p:font typeface="Comfortaa"/>
      <p:regular r:id="rId54"/>
      <p:bold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bold.fntdata"/><Relationship Id="rId42" Type="http://schemas.openxmlformats.org/officeDocument/2006/relationships/font" Target="fonts/Montserrat-boldItalic.fntdata"/><Relationship Id="rId41" Type="http://schemas.openxmlformats.org/officeDocument/2006/relationships/font" Target="fonts/Montserrat-italic.fntdata"/><Relationship Id="rId44" Type="http://schemas.openxmlformats.org/officeDocument/2006/relationships/font" Target="fonts/Lato-bold.fntdata"/><Relationship Id="rId43" Type="http://schemas.openxmlformats.org/officeDocument/2006/relationships/font" Target="fonts/Lato-regular.fntdata"/><Relationship Id="rId46" Type="http://schemas.openxmlformats.org/officeDocument/2006/relationships/font" Target="fonts/Lato-boldItalic.fntdata"/><Relationship Id="rId45" Type="http://schemas.openxmlformats.org/officeDocument/2006/relationships/font" Target="fonts/La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MontserratMedium-bold.fntdata"/><Relationship Id="rId47" Type="http://schemas.openxmlformats.org/officeDocument/2006/relationships/font" Target="fonts/MontserratMedium-regular.fntdata"/><Relationship Id="rId49" Type="http://schemas.openxmlformats.org/officeDocument/2006/relationships/font" Target="fonts/MontserratMedium-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regular.fntdata"/><Relationship Id="rId30" Type="http://schemas.openxmlformats.org/officeDocument/2006/relationships/slide" Target="slides/slide25.xml"/><Relationship Id="rId33" Type="http://schemas.openxmlformats.org/officeDocument/2006/relationships/font" Target="fonts/Roboto-italic.fntdata"/><Relationship Id="rId32" Type="http://schemas.openxmlformats.org/officeDocument/2006/relationships/font" Target="fonts/Roboto-bold.fntdata"/><Relationship Id="rId35" Type="http://schemas.openxmlformats.org/officeDocument/2006/relationships/font" Target="fonts/LibreFranklin-regular.fntdata"/><Relationship Id="rId34" Type="http://schemas.openxmlformats.org/officeDocument/2006/relationships/font" Target="fonts/Roboto-boldItalic.fntdata"/><Relationship Id="rId37" Type="http://schemas.openxmlformats.org/officeDocument/2006/relationships/font" Target="fonts/LibreFranklin-italic.fntdata"/><Relationship Id="rId36" Type="http://schemas.openxmlformats.org/officeDocument/2006/relationships/font" Target="fonts/LibreFranklin-bold.fntdata"/><Relationship Id="rId39" Type="http://schemas.openxmlformats.org/officeDocument/2006/relationships/font" Target="fonts/Montserrat-regular.fntdata"/><Relationship Id="rId38" Type="http://schemas.openxmlformats.org/officeDocument/2006/relationships/font" Target="fonts/LibreFranklin-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Average-regular.fntdata"/><Relationship Id="rId50" Type="http://schemas.openxmlformats.org/officeDocument/2006/relationships/font" Target="fonts/MontserratMedium-boldItalic.fntdata"/><Relationship Id="rId53" Type="http://schemas.openxmlformats.org/officeDocument/2006/relationships/font" Target="fonts/Oswald-bold.fntdata"/><Relationship Id="rId52" Type="http://schemas.openxmlformats.org/officeDocument/2006/relationships/font" Target="fonts/Oswald-regular.fntdata"/><Relationship Id="rId11" Type="http://schemas.openxmlformats.org/officeDocument/2006/relationships/slide" Target="slides/slide6.xml"/><Relationship Id="rId55" Type="http://schemas.openxmlformats.org/officeDocument/2006/relationships/font" Target="fonts/Comfortaa-bold.fntdata"/><Relationship Id="rId10" Type="http://schemas.openxmlformats.org/officeDocument/2006/relationships/slide" Target="slides/slide5.xml"/><Relationship Id="rId54" Type="http://schemas.openxmlformats.org/officeDocument/2006/relationships/font" Target="fonts/Comfortaa-regular.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reativecommons.org/licenses/by-sa/3.0/" TargetMode="External"/><Relationship Id="rId3" Type="http://schemas.openxmlformats.org/officeDocument/2006/relationships/hyperlink" Target="http://alphastockimages.com/" TargetMode="External"/><Relationship Id="rId4" Type="http://schemas.openxmlformats.org/officeDocument/2006/relationships/hyperlink" Target="http://www.nyphotographic.com/"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Mikala: Welcome, introduce speakers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 the </a:t>
            </a:r>
            <a:r>
              <a:rPr lang="en"/>
              <a:t>saxophone</a:t>
            </a:r>
            <a:r>
              <a:rPr lang="en"/>
              <a:t>, we’ve got Mara Blake, sher her, formerly of Johns Hopkins </a:t>
            </a:r>
            <a:r>
              <a:rPr lang="en"/>
              <a:t>University</a:t>
            </a:r>
            <a:r>
              <a:rPr lang="en"/>
              <a:t>, presently of North Carolina State University</a:t>
            </a:r>
            <a:endParaRPr/>
          </a:p>
          <a:p>
            <a:pPr indent="0" lvl="0" marL="0" rtl="0" algn="l">
              <a:spcBef>
                <a:spcPts val="0"/>
              </a:spcBef>
              <a:spcAft>
                <a:spcPts val="0"/>
              </a:spcAft>
              <a:buNone/>
            </a:pPr>
            <a:r>
              <a:rPr lang="en"/>
              <a:t>On the guitar, we’ve got Wanda Marsolek, they them, of the University of Minnesota</a:t>
            </a:r>
            <a:endParaRPr/>
          </a:p>
          <a:p>
            <a:pPr indent="0" lvl="0" marL="0" rtl="0" algn="l">
              <a:spcBef>
                <a:spcPts val="0"/>
              </a:spcBef>
              <a:spcAft>
                <a:spcPts val="0"/>
              </a:spcAft>
              <a:buNone/>
            </a:pPr>
            <a:r>
              <a:rPr lang="en"/>
              <a:t>And I am Mikala Narlock, also of the University of Minnesota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147c5551b6b_1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147c5551b6b_1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15a75e95bc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15a75e95bc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147c5551b6b_1_2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147c5551b6b_1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16315640a81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16315640a81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15a75e95bc7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15a75e95bc7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16315640a81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16315640a81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15a75e95bc7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15a75e95bc7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fe716dc76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fe716dc76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15a75e95bc7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15a75e95bc7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16315640a81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16315640a81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5055910291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5055910291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a very short time together today, so we will move at a brisk pace through these topics. Our contact information will be on the last slide, but we also whole-heartedly invite you to chat with us after the presentation!</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15c4e93cc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15c4e93cc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Wanda</a:t>
            </a:r>
            <a:endParaRPr/>
          </a:p>
          <a:p>
            <a:pPr indent="0" lvl="0" marL="0" rtl="0" algn="l">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Folks at all levels of an organization experience vulnerability - most we don’t hear about. It takes trust to be vulnerable.</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Being vulnerable/ showing vulnerability takes courage.  Helps individuals of an organization see one another’s differences AND ALSO similarities.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Vulnerability and trust are cyclical </a:t>
            </a:r>
            <a:endParaRPr sz="1400">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147c5551b6b_1_2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147c5551b6b_1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Wanda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sz="1200">
                <a:solidFill>
                  <a:schemeClr val="dk1"/>
                </a:solidFill>
              </a:rPr>
              <a:t>This slide is a brightly colored mural of a bird and flowers. The bird is about 7 feet tall.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mural takes up 3 walls of the room which is a single use all gender restroom</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Mikala mentioned earlier that several folks met in person  in a location new to all attendees to work  on the DCN retrospective.</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Throughout the first day, one by one as folks used the restroom in the building each of us came back with similar comments “what is up with that bird?” Did you see that bird?</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Oddly that bird helped us build trust with one another even more and allow ourselves to be a bit more vulnerable, honest and ourselves</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What is your organization’s bird?</a:t>
            </a:r>
            <a:endParaRPr sz="1400"/>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153c8c359c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153c8c359c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400">
                <a:solidFill>
                  <a:schemeClr val="dk1"/>
                </a:solidFill>
                <a:latin typeface="Roboto"/>
                <a:ea typeface="Roboto"/>
                <a:cs typeface="Roboto"/>
                <a:sym typeface="Roboto"/>
              </a:rPr>
              <a:t>Wanda</a:t>
            </a:r>
            <a:endParaRPr sz="1400">
              <a:solidFill>
                <a:schemeClr val="dk1"/>
              </a:solidFill>
              <a:latin typeface="Roboto"/>
              <a:ea typeface="Roboto"/>
              <a:cs typeface="Roboto"/>
              <a:sym typeface="Roboto"/>
            </a:endParaRPr>
          </a:p>
          <a:p>
            <a:pPr indent="0" lvl="0" marL="0" rtl="0" algn="l">
              <a:spcBef>
                <a:spcPts val="1200"/>
              </a:spcBef>
              <a:spcAft>
                <a:spcPts val="0"/>
              </a:spcAft>
              <a:buClr>
                <a:schemeClr val="dk1"/>
              </a:buClr>
              <a:buSzPts val="1100"/>
              <a:buFont typeface="Arial"/>
              <a:buNone/>
            </a:pPr>
            <a:r>
              <a:rPr lang="en" sz="1200">
                <a:solidFill>
                  <a:schemeClr val="dk1"/>
                </a:solidFill>
              </a:rPr>
              <a:t>**I’m not a trust and vulnerability expert - you can look to Brene Brown for that, but I am talking about my experience with trust and vulnerability in the DCN and my work in general</a:t>
            </a:r>
            <a:r>
              <a:rPr lang="en" sz="1200">
                <a:solidFill>
                  <a:schemeClr val="dk1"/>
                </a:solidFill>
                <a:highlight>
                  <a:srgbClr val="FFFFFF"/>
                </a:highlight>
              </a:rPr>
              <a:t>as a white, queer, gender non conforming person.</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Building community with trust and vulnerability  is not accidental -  very rarely does it just happen.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It takes work and intentionality. It needs to be nurtured - like an orchid</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Internal and external trust–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–Curators trust in one another - ok to say I don’t know how to do this, can you help me (i.e. can you curate this dataset, help me make recommendations that won’t make me look like I’m not an expert)</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–Trust in the process - releasing the dataset from my hands to a curator at another institution that I have no idea what their schedule or calendar looks like and meet my deadline</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–Researchers trust US to do our job - to make their data more FAIR - Researchers are repeat customers, encouraging their colleagues to submit data. and we see recommendations given to one researcher in a department then that rec turns up in another researcher in that same department. depositors have to feel confident in the process to submit their data and repeat</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–Our external collaborators trust us -  DCN gets many requests to collaborate (research, surveys, mentorship, advisory members)</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whole model relies on trust – </a:t>
            </a:r>
            <a:endParaRPr sz="1400">
              <a:solidFill>
                <a:schemeClr val="dk1"/>
              </a:solidFill>
              <a:latin typeface="Roboto"/>
              <a:ea typeface="Roboto"/>
              <a:cs typeface="Roboto"/>
              <a:sym typeface="Roboto"/>
            </a:endParaRPr>
          </a:p>
          <a:p>
            <a:pPr indent="0" lvl="0" marL="0" rtl="0" algn="l">
              <a:spcBef>
                <a:spcPts val="0"/>
              </a:spcBef>
              <a:spcAft>
                <a:spcPts val="0"/>
              </a:spcAft>
              <a:buNone/>
            </a:pPr>
            <a:r>
              <a:t/>
            </a:r>
            <a:endParaRPr/>
          </a:p>
          <a:p>
            <a:pPr indent="0" lvl="0" marL="0" rtl="0" algn="l">
              <a:spcBef>
                <a:spcPts val="0"/>
              </a:spcBef>
              <a:spcAft>
                <a:spcPts val="0"/>
              </a:spcAft>
              <a:buNone/>
            </a:pPr>
            <a:r>
              <a:rPr lang="en"/>
              <a:t>Accidental image</a:t>
            </a:r>
            <a:endParaRPr/>
          </a:p>
          <a:p>
            <a:pPr indent="0" lvl="0" marL="0" rtl="0" algn="just">
              <a:lnSpc>
                <a:spcPct val="115000"/>
              </a:lnSpc>
              <a:spcBef>
                <a:spcPts val="0"/>
              </a:spcBef>
              <a:spcAft>
                <a:spcPts val="0"/>
              </a:spcAft>
              <a:buClr>
                <a:schemeClr val="dk1"/>
              </a:buClr>
              <a:buSzPts val="1100"/>
              <a:buFont typeface="Arial"/>
              <a:buNone/>
            </a:pPr>
            <a:r>
              <a:rPr lang="en">
                <a:solidFill>
                  <a:srgbClr val="666666"/>
                </a:solidFill>
                <a:highlight>
                  <a:srgbClr val="FFFFFF"/>
                </a:highlight>
                <a:latin typeface="Roboto"/>
                <a:ea typeface="Roboto"/>
                <a:cs typeface="Roboto"/>
                <a:sym typeface="Roboto"/>
              </a:rPr>
              <a:t> </a:t>
            </a:r>
            <a:r>
              <a:rPr lang="en" u="sng">
                <a:solidFill>
                  <a:srgbClr val="337AB7"/>
                </a:solidFill>
                <a:highlight>
                  <a:srgbClr val="FFFFFF"/>
                </a:highlight>
                <a:latin typeface="Roboto"/>
                <a:ea typeface="Roboto"/>
                <a:cs typeface="Roboto"/>
                <a:sym typeface="Roboto"/>
                <a:hlinkClick r:id="rId2">
                  <a:extLst>
                    <a:ext uri="{A12FA001-AC4F-418D-AE19-62706E023703}">
                      <ahyp:hlinkClr val="tx"/>
                    </a:ext>
                  </a:extLst>
                </a:hlinkClick>
              </a:rPr>
              <a:t>CC BY-SA 3.0</a:t>
            </a:r>
            <a:br>
              <a:rPr b="1" lang="en">
                <a:solidFill>
                  <a:srgbClr val="666666"/>
                </a:solidFill>
                <a:highlight>
                  <a:srgbClr val="FFFFFF"/>
                </a:highlight>
                <a:latin typeface="Roboto"/>
                <a:ea typeface="Roboto"/>
                <a:cs typeface="Roboto"/>
                <a:sym typeface="Roboto"/>
              </a:rPr>
            </a:br>
            <a:r>
              <a:rPr b="1" lang="en">
                <a:solidFill>
                  <a:srgbClr val="666666"/>
                </a:solidFill>
                <a:highlight>
                  <a:srgbClr val="FFFFFF"/>
                </a:highlight>
                <a:latin typeface="Roboto"/>
                <a:ea typeface="Roboto"/>
                <a:cs typeface="Roboto"/>
                <a:sym typeface="Roboto"/>
              </a:rPr>
              <a:t>Attribution:</a:t>
            </a:r>
            <a:r>
              <a:rPr lang="en">
                <a:solidFill>
                  <a:srgbClr val="666666"/>
                </a:solidFill>
                <a:highlight>
                  <a:srgbClr val="FFFFFF"/>
                </a:highlight>
                <a:latin typeface="Roboto"/>
                <a:ea typeface="Roboto"/>
                <a:cs typeface="Roboto"/>
                <a:sym typeface="Roboto"/>
              </a:rPr>
              <a:t> Alpha Stock Images - </a:t>
            </a:r>
            <a:r>
              <a:rPr lang="en" u="sng">
                <a:solidFill>
                  <a:schemeClr val="hlink"/>
                </a:solidFill>
                <a:highlight>
                  <a:srgbClr val="FFFFFF"/>
                </a:highlight>
                <a:latin typeface="Roboto"/>
                <a:ea typeface="Roboto"/>
                <a:cs typeface="Roboto"/>
                <a:sym typeface="Roboto"/>
                <a:hlinkClick r:id="rId3"/>
              </a:rPr>
              <a:t>http://alphastockimages.com/</a:t>
            </a:r>
            <a:br>
              <a:rPr lang="en">
                <a:solidFill>
                  <a:srgbClr val="666666"/>
                </a:solidFill>
                <a:highlight>
                  <a:srgbClr val="FFFFFF"/>
                </a:highlight>
                <a:latin typeface="Roboto"/>
                <a:ea typeface="Roboto"/>
                <a:cs typeface="Roboto"/>
                <a:sym typeface="Roboto"/>
              </a:rPr>
            </a:br>
            <a:r>
              <a:rPr b="1" lang="en">
                <a:solidFill>
                  <a:srgbClr val="666666"/>
                </a:solidFill>
                <a:highlight>
                  <a:srgbClr val="FFFFFF"/>
                </a:highlight>
                <a:latin typeface="Roboto"/>
                <a:ea typeface="Roboto"/>
                <a:cs typeface="Roboto"/>
                <a:sym typeface="Roboto"/>
              </a:rPr>
              <a:t>Original Author:</a:t>
            </a:r>
            <a:r>
              <a:rPr lang="en">
                <a:solidFill>
                  <a:srgbClr val="666666"/>
                </a:solidFill>
                <a:highlight>
                  <a:srgbClr val="FFFFFF"/>
                </a:highlight>
                <a:latin typeface="Roboto"/>
                <a:ea typeface="Roboto"/>
                <a:cs typeface="Roboto"/>
                <a:sym typeface="Roboto"/>
              </a:rPr>
              <a:t> Nick Youngson - link to - </a:t>
            </a:r>
            <a:r>
              <a:rPr lang="en" u="sng">
                <a:solidFill>
                  <a:schemeClr val="hlink"/>
                </a:solidFill>
                <a:highlight>
                  <a:srgbClr val="FFFFFF"/>
                </a:highlight>
                <a:latin typeface="Roboto"/>
                <a:ea typeface="Roboto"/>
                <a:cs typeface="Roboto"/>
                <a:sym typeface="Roboto"/>
                <a:hlinkClick r:id="rId4"/>
              </a:rPr>
              <a:t>http://www.nyphotographic.com/</a:t>
            </a:r>
            <a:br>
              <a:rPr lang="en">
                <a:solidFill>
                  <a:srgbClr val="666666"/>
                </a:solidFill>
                <a:highlight>
                  <a:srgbClr val="FFFFFF"/>
                </a:highlight>
                <a:latin typeface="Roboto"/>
                <a:ea typeface="Roboto"/>
                <a:cs typeface="Roboto"/>
                <a:sym typeface="Roboto"/>
              </a:rPr>
            </a:br>
            <a:r>
              <a:rPr b="1" lang="en">
                <a:solidFill>
                  <a:srgbClr val="666666"/>
                </a:solidFill>
                <a:highlight>
                  <a:srgbClr val="FFFFFF"/>
                </a:highlight>
                <a:latin typeface="Roboto"/>
                <a:ea typeface="Roboto"/>
                <a:cs typeface="Roboto"/>
                <a:sym typeface="Roboto"/>
              </a:rPr>
              <a:t>Original Image:</a:t>
            </a:r>
            <a:r>
              <a:rPr lang="en">
                <a:solidFill>
                  <a:srgbClr val="666666"/>
                </a:solidFill>
                <a:highlight>
                  <a:srgbClr val="FFFFFF"/>
                </a:highlight>
                <a:latin typeface="Roboto"/>
                <a:ea typeface="Roboto"/>
                <a:cs typeface="Roboto"/>
                <a:sym typeface="Roboto"/>
              </a:rPr>
              <a:t> https://www.thebluediamondgallery.com/tablet-dictionary/a/accidental.html</a:t>
            </a:r>
            <a:endParaRPr>
              <a:solidFill>
                <a:srgbClr val="666666"/>
              </a:solidFill>
              <a:highlight>
                <a:srgbClr val="FFFFFF"/>
              </a:highlight>
              <a:latin typeface="Roboto"/>
              <a:ea typeface="Roboto"/>
              <a:cs typeface="Roboto"/>
              <a:sym typeface="Roboto"/>
            </a:endParaRPr>
          </a:p>
          <a:p>
            <a:pPr indent="0" lvl="0" marL="0" rtl="0" algn="l">
              <a:spcBef>
                <a:spcPts val="800"/>
              </a:spcBef>
              <a:spcAft>
                <a:spcPts val="0"/>
              </a:spcAft>
              <a:buNone/>
            </a:pPr>
            <a:r>
              <a:rPr lang="en">
                <a:latin typeface="Roboto"/>
                <a:ea typeface="Roboto"/>
                <a:cs typeface="Roboto"/>
                <a:sym typeface="Roboto"/>
              </a:rPr>
              <a:t>Orchid image</a:t>
            </a:r>
            <a:endParaRPr>
              <a:latin typeface="Roboto"/>
              <a:ea typeface="Roboto"/>
              <a:cs typeface="Roboto"/>
              <a:sym typeface="Roboto"/>
            </a:endParaRPr>
          </a:p>
          <a:p>
            <a:pPr indent="0" lvl="0" marL="0" rtl="0" algn="l">
              <a:spcBef>
                <a:spcPts val="0"/>
              </a:spcBef>
              <a:spcAft>
                <a:spcPts val="0"/>
              </a:spcAft>
              <a:buNone/>
            </a:pPr>
            <a:r>
              <a:rPr lang="en">
                <a:latin typeface="Roboto"/>
                <a:ea typeface="Roboto"/>
                <a:cs typeface="Roboto"/>
                <a:sym typeface="Roboto"/>
              </a:rPr>
              <a:t>CC0 Public Domain</a:t>
            </a:r>
            <a:endParaRPr>
              <a:latin typeface="Roboto"/>
              <a:ea typeface="Roboto"/>
              <a:cs typeface="Roboto"/>
              <a:sym typeface="Roboto"/>
            </a:endParaRPr>
          </a:p>
          <a:p>
            <a:pPr indent="0" lvl="0" marL="0" rtl="0" algn="l">
              <a:spcBef>
                <a:spcPts val="0"/>
              </a:spcBef>
              <a:spcAft>
                <a:spcPts val="0"/>
              </a:spcAft>
              <a:buNone/>
            </a:pPr>
            <a:r>
              <a:rPr lang="en">
                <a:latin typeface="Roboto"/>
                <a:ea typeface="Roboto"/>
                <a:cs typeface="Roboto"/>
                <a:sym typeface="Roboto"/>
              </a:rPr>
              <a:t>https://www.publicdomainpictures.net/en/view-image.php?image=162228&amp;picture=orchid-flower</a:t>
            </a:r>
            <a:endParaRPr>
              <a:latin typeface="Roboto"/>
              <a:ea typeface="Roboto"/>
              <a:cs typeface="Roboto"/>
              <a:sym typeface="Roboto"/>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153c8c359cf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153c8c359c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Wanda</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sz="1200">
                <a:solidFill>
                  <a:schemeClr val="dk1"/>
                </a:solidFill>
              </a:rPr>
              <a:t>As with many things, nurturing is iterative. Things don’t always work or if they do work, they may not work forever.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DCN was born out of a distributed network - we were born and raised online, the pandemic didn’t phase us in that manner, but what we never saw coming was what the pandemic to work in general - all online all the time, burn out, work/home separation - and that we may have noticed (i.e. everyone is over burdened with work that should be done by 2-4 people) AND WE GET IT</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People show up when they can</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Internal</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External</a:t>
            </a:r>
            <a:endParaRPr/>
          </a:p>
          <a:p>
            <a:pPr indent="0" lvl="0" marL="0" rtl="0" algn="l">
              <a:lnSpc>
                <a:spcPct val="115000"/>
              </a:lnSpc>
              <a:spcBef>
                <a:spcPts val="0"/>
              </a:spcBef>
              <a:spcAft>
                <a:spcPts val="1200"/>
              </a:spcAft>
              <a:buClr>
                <a:schemeClr val="dk1"/>
              </a:buClr>
              <a:buSzPts val="1100"/>
              <a:buFont typeface="Arial"/>
              <a:buNone/>
            </a:pPr>
            <a:r>
              <a:t/>
            </a:r>
            <a:endParaRPr sz="1400">
              <a:solidFill>
                <a:srgbClr val="31394D"/>
              </a:solidFill>
              <a:latin typeface="Roboto"/>
              <a:ea typeface="Roboto"/>
              <a:cs typeface="Roboto"/>
              <a:sym typeface="Roboto"/>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153c8c359cf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153c8c359c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400">
                <a:solidFill>
                  <a:srgbClr val="31394D"/>
                </a:solidFill>
                <a:latin typeface="Roboto"/>
                <a:ea typeface="Roboto"/>
                <a:cs typeface="Roboto"/>
                <a:sym typeface="Roboto"/>
              </a:rPr>
              <a:t>Wanda</a:t>
            </a:r>
            <a:endParaRPr sz="1400">
              <a:solidFill>
                <a:srgbClr val="31394D"/>
              </a:solidFill>
              <a:latin typeface="Roboto"/>
              <a:ea typeface="Roboto"/>
              <a:cs typeface="Roboto"/>
              <a:sym typeface="Roboto"/>
            </a:endParaRPr>
          </a:p>
          <a:p>
            <a:pPr indent="0" lvl="0" marL="0" rtl="0" algn="l">
              <a:spcBef>
                <a:spcPts val="1200"/>
              </a:spcBef>
              <a:spcAft>
                <a:spcPts val="0"/>
              </a:spcAft>
              <a:buClr>
                <a:schemeClr val="dk1"/>
              </a:buClr>
              <a:buSzPts val="1100"/>
              <a:buFont typeface="Arial"/>
              <a:buNone/>
            </a:pPr>
            <a:r>
              <a:rPr lang="en" sz="1200">
                <a:solidFill>
                  <a:schemeClr val="dk1"/>
                </a:solidFill>
              </a:rPr>
              <a:t>Its ok not to know everything.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We are standing on the shoulders of those who came before us and will be here for others so they can stand on our shoulders</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When everything is neat, clean, easy nothing new is learned, those mistakes or moments of vulnerability can be incredible moments of growth</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Virgil Abloh who created the designer/streetwear fashion line Off-White and who was the Louis Vuitton  Men’s collection creative designer, artist, dj, and on and on said “Perfectionism doesn’t advance anything” and I agree. He was trained as an architect, but excelled at clothing design that people wait for, line up for willing to buy at huge markup on the resale market. He learned as he went, he made mistakes, he learned, he had incredible mentors and he was a mentor. He also said that he creates for his 14 year old self. I think we are all doing work, sharing our work, striving to do better -  that we wish we would have had for our earlier career selves.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A lot of us doing curation work are learning as we go, we may not be formally trained, but we have the opportunity to and potential to excel at what we do if we let others help us and we also help others.</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br>
              <a:rPr lang="en" sz="1400">
                <a:solidFill>
                  <a:srgbClr val="31394D"/>
                </a:solidFill>
                <a:latin typeface="Roboto"/>
                <a:ea typeface="Roboto"/>
                <a:cs typeface="Roboto"/>
                <a:sym typeface="Roboto"/>
              </a:rPr>
            </a:br>
            <a:br>
              <a:rPr lang="en" sz="1400">
                <a:solidFill>
                  <a:srgbClr val="31394D"/>
                </a:solidFill>
                <a:latin typeface="Roboto"/>
                <a:ea typeface="Roboto"/>
                <a:cs typeface="Roboto"/>
                <a:sym typeface="Roboto"/>
              </a:rPr>
            </a:br>
            <a:endParaRPr sz="1400">
              <a:solidFill>
                <a:srgbClr val="31394D"/>
              </a:solidFill>
              <a:latin typeface="Roboto"/>
              <a:ea typeface="Roboto"/>
              <a:cs typeface="Roboto"/>
              <a:sym typeface="Roboto"/>
            </a:endParaRPr>
          </a:p>
          <a:p>
            <a:pPr indent="0" lvl="0" marL="0" rtl="0" algn="l">
              <a:lnSpc>
                <a:spcPct val="115000"/>
              </a:lnSpc>
              <a:spcBef>
                <a:spcPts val="1200"/>
              </a:spcBef>
              <a:spcAft>
                <a:spcPts val="1200"/>
              </a:spcAft>
              <a:buClr>
                <a:schemeClr val="dk1"/>
              </a:buClr>
              <a:buSzPts val="1100"/>
              <a:buFont typeface="Arial"/>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147c5551b6b_1_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147c5551b6b_1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5055910291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5055910291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Today we’re going to talk about collaboration and vulnerability</a:t>
            </a:r>
            <a:endParaRPr/>
          </a:p>
          <a:p>
            <a:pPr indent="0" lvl="0" marL="0" rtl="0" algn="l">
              <a:spcBef>
                <a:spcPts val="0"/>
              </a:spcBef>
              <a:spcAft>
                <a:spcPts val="0"/>
              </a:spcAft>
              <a:buClr>
                <a:schemeClr val="dk1"/>
              </a:buClr>
              <a:buSzPts val="1100"/>
              <a:buFont typeface="Arial"/>
              <a:buNone/>
            </a:pPr>
            <a:r>
              <a:rPr lang="en">
                <a:solidFill>
                  <a:schemeClr val="dk1"/>
                </a:solidFill>
              </a:rPr>
              <a:t>While the three of us have the pleasure of speaking here today, what what we are presenting is the result of many folks’ efforts. Every member of the Data Curation Network, past present and future, has contributed to the work we’re going to discuss today. We are incredibly grateful for their energy and support.</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47c5551b6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147c5551b6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t>
            </a:r>
            <a:r>
              <a:rPr lang="en"/>
              <a:t>Data Curation N</a:t>
            </a:r>
            <a:r>
              <a:rPr lang="en"/>
              <a:t>etwork, or DCN, is </a:t>
            </a:r>
            <a:r>
              <a:rPr lang="en"/>
              <a:t>a community-led network of curators advancing open research by making data more ethical, reusable, and understandable.</a:t>
            </a:r>
            <a:r>
              <a:rPr lang="en"/>
              <a:t> We are an active community of data stewards and curation practitioners who share knowledge </a:t>
            </a:r>
            <a:r>
              <a:rPr lang="en"/>
              <a:t>and</a:t>
            </a:r>
            <a:r>
              <a:rPr lang="en"/>
              <a:t> time to collaboratively curate research outputs and advance the data curation profession. The DCN </a:t>
            </a:r>
            <a:r>
              <a:rPr lang="en">
                <a:solidFill>
                  <a:schemeClr val="dk1"/>
                </a:solidFill>
              </a:rPr>
              <a:t>has been active since 2016, and officially launched as a member-funded organization in July 2021, and the</a:t>
            </a:r>
            <a:r>
              <a:rPr lang="en"/>
              <a:t> initial phase was generously funded by the Alfred P. Sloan Foundation.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particular, the DCN collaborates to curate datasets, shares expertise and resources, offers education and professional development opportunities to the wider research community, and advocates for the role of data curators and information </a:t>
            </a:r>
            <a:r>
              <a:rPr lang="en"/>
              <a:t>professionals</a:t>
            </a:r>
            <a:r>
              <a:rPr lang="en"/>
              <a:t>. In this way, we help ensure that data shared by researchers at our institutions is more findable, accessible, and reusable.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Lastly, the DCN is actively involved in and working towards how to improve the ethics of not just the datasets we curate and help share, but also our own work. We examine how we can make our community more inviting and inclusive, how our curation practices can be more equitable;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5055910291_2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5055910291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DCN was initially conceived of in 2016 with funding from the Alfred P. Sloan Foundation. After this one year planning </a:t>
            </a:r>
            <a:r>
              <a:rPr lang="en"/>
              <a:t>grant</a:t>
            </a:r>
            <a:r>
              <a:rPr lang="en"/>
              <a:t>, the project team launched into a three year implementation grant again from the Alfred P. Sloan Foundation. After a one year no cost extension, the DCN concluded the grant phase is May 2022 and officially transitioned to be </a:t>
            </a:r>
            <a:r>
              <a:rPr lang="en"/>
              <a:t>exclusively</a:t>
            </a:r>
            <a:r>
              <a:rPr lang="en"/>
              <a:t> member funded. As we neared the end of the grant funded, we brought team members together for a project retrospective to better understand the structures that enabled the </a:t>
            </a:r>
            <a:r>
              <a:rPr lang="en"/>
              <a:t>successes of the DCN as well as the challenges the team either overcame or is still grappling with.</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147c5551b6b_1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147c5551b6b_1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a:t>
            </a:r>
            <a:r>
              <a:rPr lang="en"/>
              <a:t>retrospective</a:t>
            </a:r>
            <a:r>
              <a:rPr lang="en"/>
              <a:t> was held in March 2022 in Washington D.C. Over the course of 2.5 days, team members engaged in discussions and activities to really unpack the work of the network. We are incredibly excited to share that the result of this retrospective will be a report published with the </a:t>
            </a:r>
            <a:r>
              <a:rPr lang="en"/>
              <a:t>University</a:t>
            </a:r>
            <a:r>
              <a:rPr lang="en"/>
              <a:t> of Michigan Press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44f99e1039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144f99e1039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Titled: The Art, Science, and Magic of the Data Curation Network, a retrospective on cross institutional collaboration.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47c5551b6b_1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147c5551b6b_1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know it’s hard to see, but we wanted to give a sense of </a:t>
            </a:r>
            <a:r>
              <a:rPr lang="en"/>
              <a:t>what</a:t>
            </a:r>
            <a:r>
              <a:rPr lang="en"/>
              <a:t> this report will include – we start with an </a:t>
            </a:r>
            <a:r>
              <a:rPr lang="en"/>
              <a:t>executive</a:t>
            </a:r>
            <a:r>
              <a:rPr lang="en"/>
              <a:t> summary, then describe what the DCN is, our successes, barriers, and </a:t>
            </a:r>
            <a:r>
              <a:rPr lang="en"/>
              <a:t>potential</a:t>
            </a:r>
            <a:r>
              <a:rPr lang="en"/>
              <a:t> future directions. Throughout the report, and throughout the retrospective meeting, one thing we kept coming back to was radical </a:t>
            </a:r>
            <a:r>
              <a:rPr lang="en"/>
              <a:t>interdependence</a:t>
            </a:r>
            <a:r>
              <a:rPr lang="en"/>
              <a:t>.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144f99e1039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144f99e1039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the definition of radical </a:t>
            </a:r>
            <a:r>
              <a:rPr lang="en"/>
              <a:t>interdependence</a:t>
            </a:r>
            <a:r>
              <a:rPr lang="en"/>
              <a:t> that we set forth in our retrospective. (pull out some of the text)</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a:solidFill>
                  <a:schemeClr val="dk1"/>
                </a:solidFill>
              </a:rPr>
              <a:t>And with that, I’ll turn it over to Mara to discuss Radical interdependence/Structures enabling DCN success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CN Templat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89" name="Shape 89"/>
        <p:cNvGrpSpPr/>
        <p:nvPr/>
      </p:nvGrpSpPr>
      <p:grpSpPr>
        <a:xfrm>
          <a:off x="0" y="0"/>
          <a:ext cx="0" cy="0"/>
          <a:chOff x="0" y="0"/>
          <a:chExt cx="0" cy="0"/>
        </a:xfrm>
      </p:grpSpPr>
      <p:sp>
        <p:nvSpPr>
          <p:cNvPr id="90" name="Google Shape;90;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dk2"/>
              </a:buClr>
              <a:buSzPts val="12000"/>
              <a:buNone/>
              <a:defRPr sz="12000">
                <a:solidFill>
                  <a:schemeClr val="dk2"/>
                </a:solidFill>
              </a:defRPr>
            </a:lvl1pPr>
            <a:lvl2pPr lvl="1" rtl="0" algn="ctr">
              <a:spcBef>
                <a:spcPts val="0"/>
              </a:spcBef>
              <a:spcAft>
                <a:spcPts val="0"/>
              </a:spcAft>
              <a:buClr>
                <a:schemeClr val="dk2"/>
              </a:buClr>
              <a:buSzPts val="12000"/>
              <a:buNone/>
              <a:defRPr sz="12000">
                <a:solidFill>
                  <a:schemeClr val="dk2"/>
                </a:solidFill>
              </a:defRPr>
            </a:lvl2pPr>
            <a:lvl3pPr lvl="2" rtl="0" algn="ctr">
              <a:spcBef>
                <a:spcPts val="0"/>
              </a:spcBef>
              <a:spcAft>
                <a:spcPts val="0"/>
              </a:spcAft>
              <a:buClr>
                <a:schemeClr val="dk2"/>
              </a:buClr>
              <a:buSzPts val="12000"/>
              <a:buNone/>
              <a:defRPr sz="12000">
                <a:solidFill>
                  <a:schemeClr val="dk2"/>
                </a:solidFill>
              </a:defRPr>
            </a:lvl3pPr>
            <a:lvl4pPr lvl="3" rtl="0" algn="ctr">
              <a:spcBef>
                <a:spcPts val="0"/>
              </a:spcBef>
              <a:spcAft>
                <a:spcPts val="0"/>
              </a:spcAft>
              <a:buClr>
                <a:schemeClr val="dk2"/>
              </a:buClr>
              <a:buSzPts val="12000"/>
              <a:buNone/>
              <a:defRPr sz="12000">
                <a:solidFill>
                  <a:schemeClr val="dk2"/>
                </a:solidFill>
              </a:defRPr>
            </a:lvl4pPr>
            <a:lvl5pPr lvl="4" rtl="0" algn="ctr">
              <a:spcBef>
                <a:spcPts val="0"/>
              </a:spcBef>
              <a:spcAft>
                <a:spcPts val="0"/>
              </a:spcAft>
              <a:buClr>
                <a:schemeClr val="dk2"/>
              </a:buClr>
              <a:buSzPts val="12000"/>
              <a:buNone/>
              <a:defRPr sz="12000">
                <a:solidFill>
                  <a:schemeClr val="dk2"/>
                </a:solidFill>
              </a:defRPr>
            </a:lvl5pPr>
            <a:lvl6pPr lvl="5" rtl="0" algn="ctr">
              <a:spcBef>
                <a:spcPts val="0"/>
              </a:spcBef>
              <a:spcAft>
                <a:spcPts val="0"/>
              </a:spcAft>
              <a:buClr>
                <a:schemeClr val="dk2"/>
              </a:buClr>
              <a:buSzPts val="12000"/>
              <a:buNone/>
              <a:defRPr sz="12000">
                <a:solidFill>
                  <a:schemeClr val="dk2"/>
                </a:solidFill>
              </a:defRPr>
            </a:lvl6pPr>
            <a:lvl7pPr lvl="6" rtl="0" algn="ctr">
              <a:spcBef>
                <a:spcPts val="0"/>
              </a:spcBef>
              <a:spcAft>
                <a:spcPts val="0"/>
              </a:spcAft>
              <a:buClr>
                <a:schemeClr val="dk2"/>
              </a:buClr>
              <a:buSzPts val="12000"/>
              <a:buNone/>
              <a:defRPr sz="12000">
                <a:solidFill>
                  <a:schemeClr val="dk2"/>
                </a:solidFill>
              </a:defRPr>
            </a:lvl7pPr>
            <a:lvl8pPr lvl="7" rtl="0" algn="ctr">
              <a:spcBef>
                <a:spcPts val="0"/>
              </a:spcBef>
              <a:spcAft>
                <a:spcPts val="0"/>
              </a:spcAft>
              <a:buClr>
                <a:schemeClr val="dk2"/>
              </a:buClr>
              <a:buSzPts val="12000"/>
              <a:buNone/>
              <a:defRPr sz="12000">
                <a:solidFill>
                  <a:schemeClr val="dk2"/>
                </a:solidFill>
              </a:defRPr>
            </a:lvl8pPr>
            <a:lvl9pPr lvl="8" rtl="0" algn="ctr">
              <a:spcBef>
                <a:spcPts val="0"/>
              </a:spcBef>
              <a:spcAft>
                <a:spcPts val="0"/>
              </a:spcAft>
              <a:buClr>
                <a:schemeClr val="dk2"/>
              </a:buClr>
              <a:buSzPts val="12000"/>
              <a:buNone/>
              <a:defRPr sz="12000">
                <a:solidFill>
                  <a:schemeClr val="dk2"/>
                </a:solidFill>
              </a:defRPr>
            </a:lvl9pPr>
          </a:lstStyle>
          <a:p>
            <a:r>
              <a:t>xx%</a:t>
            </a:r>
          </a:p>
        </p:txBody>
      </p:sp>
      <p:sp>
        <p:nvSpPr>
          <p:cNvPr id="91" name="Google Shape;91;p11"/>
          <p:cNvSpPr txBox="1"/>
          <p:nvPr>
            <p:ph idx="1" type="body"/>
          </p:nvPr>
        </p:nvSpPr>
        <p:spPr>
          <a:xfrm>
            <a:off x="475500" y="3304625"/>
            <a:ext cx="82221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92" name="Google Shape;92;p11"/>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3" name="Google Shape;93;p11"/>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94" name="Google Shape;94;p11"/>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95" name="Google Shape;95;p11"/>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96" name="Google Shape;96;p11"/>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CN Template" type="blank">
  <p:cSld name="BLANK">
    <p:bg>
      <p:bgPr>
        <a:solidFill>
          <a:schemeClr val="accent4"/>
        </a:solidFill>
      </p:bgPr>
    </p:bg>
    <p:spTree>
      <p:nvGrpSpPr>
        <p:cNvPr id="97" name="Shape 97"/>
        <p:cNvGrpSpPr/>
        <p:nvPr/>
      </p:nvGrpSpPr>
      <p:grpSpPr>
        <a:xfrm>
          <a:off x="0" y="0"/>
          <a:ext cx="0" cy="0"/>
          <a:chOff x="0" y="0"/>
          <a:chExt cx="0" cy="0"/>
        </a:xfrm>
      </p:grpSpPr>
      <p:sp>
        <p:nvSpPr>
          <p:cNvPr id="98" name="Google Shape;98;p1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9" name="Google Shape;99;p12"/>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00" name="Google Shape;100;p12"/>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01" name="Google Shape;101;p12"/>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02" name="Google Shape;102;p12"/>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lvl1pPr lvl="0" rtl="0">
              <a:spcBef>
                <a:spcPts val="0"/>
              </a:spcBef>
              <a:spcAft>
                <a:spcPts val="0"/>
              </a:spcAft>
              <a:buSzPts val="4200"/>
              <a:buNone/>
              <a:defRPr sz="4200"/>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8" name="Google Shape;18;p3"/>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9" name="Google Shape;19;p3"/>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20" name="Google Shape;20;p3"/>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21" name="Google Shape;21;p3"/>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2" name="Shape 22"/>
        <p:cNvGrpSpPr/>
        <p:nvPr/>
      </p:nvGrpSpPr>
      <p:grpSpPr>
        <a:xfrm>
          <a:off x="0" y="0"/>
          <a:ext cx="0" cy="0"/>
          <a:chOff x="0" y="0"/>
          <a:chExt cx="0" cy="0"/>
        </a:xfrm>
      </p:grpSpPr>
      <p:sp>
        <p:nvSpPr>
          <p:cNvPr id="23" name="Google Shape;23;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p:txBody>
      </p:sp>
      <p:sp>
        <p:nvSpPr>
          <p:cNvPr id="26" name="Google Shape;26;p4"/>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27" name="Google Shape;27;p4"/>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8" name="Google Shape;28;p4"/>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29" name="Google Shape;29;p4"/>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30" name="Google Shape;30;p4"/>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31" name="Google Shape;31;p4"/>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2" name="Shape 32"/>
        <p:cNvGrpSpPr/>
        <p:nvPr/>
      </p:nvGrpSpPr>
      <p:grpSpPr>
        <a:xfrm>
          <a:off x="0" y="0"/>
          <a:ext cx="0" cy="0"/>
          <a:chOff x="0" y="0"/>
          <a:chExt cx="0" cy="0"/>
        </a:xfrm>
      </p:grpSpPr>
      <p:sp>
        <p:nvSpPr>
          <p:cNvPr id="33" name="Google Shape;33;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p:txBody>
      </p:sp>
      <p:sp>
        <p:nvSpPr>
          <p:cNvPr id="36" name="Google Shape;36;p5"/>
          <p:cNvSpPr txBox="1"/>
          <p:nvPr>
            <p:ph idx="1" type="body"/>
          </p:nvPr>
        </p:nvSpPr>
        <p:spPr>
          <a:xfrm>
            <a:off x="471900" y="1919075"/>
            <a:ext cx="3999900" cy="27102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7" name="Google Shape;37;p5"/>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8" name="Google Shape;38;p5"/>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9" name="Google Shape;39;p5"/>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40" name="Google Shape;40;p5"/>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41" name="Google Shape;41;p5"/>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42" name="Google Shape;42;p5"/>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6"/>
          <p:cNvSpPr txBox="1"/>
          <p:nvPr>
            <p:ph type="title"/>
          </p:nvPr>
        </p:nvSpPr>
        <p:spPr>
          <a:xfrm>
            <a:off x="98250" y="16350"/>
            <a:ext cx="8826600" cy="602700"/>
          </a:xfrm>
          <a:prstGeom prst="rect">
            <a:avLst/>
          </a:prstGeom>
        </p:spPr>
        <p:txBody>
          <a:bodyPr anchorCtr="0" anchor="ctr" bIns="91425" lIns="91425" spcFirstLastPara="1" rIns="91425" wrap="square" tIns="91425">
            <a:norm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47" name="Google Shape;47;p6"/>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8" name="Google Shape;48;p6"/>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49" name="Google Shape;49;p6"/>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50" name="Google Shape;50;p6"/>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51" name="Google Shape;51;p6"/>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2" name="Shape 52"/>
        <p:cNvGrpSpPr/>
        <p:nvPr/>
      </p:nvGrpSpPr>
      <p:grpSpPr>
        <a:xfrm>
          <a:off x="0" y="0"/>
          <a:ext cx="0" cy="0"/>
          <a:chOff x="0" y="0"/>
          <a:chExt cx="0" cy="0"/>
        </a:xfrm>
      </p:grpSpPr>
      <p:sp>
        <p:nvSpPr>
          <p:cNvPr id="53" name="Google Shape;53;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7"/>
          <p:cNvSpPr txBox="1"/>
          <p:nvPr>
            <p:ph type="title"/>
          </p:nvPr>
        </p:nvSpPr>
        <p:spPr>
          <a:xfrm>
            <a:off x="226078" y="357800"/>
            <a:ext cx="2808000" cy="9534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6" name="Google Shape;56;p7"/>
          <p:cNvSpPr txBox="1"/>
          <p:nvPr>
            <p:ph idx="1" type="body"/>
          </p:nvPr>
        </p:nvSpPr>
        <p:spPr>
          <a:xfrm>
            <a:off x="226075" y="1465800"/>
            <a:ext cx="2808000" cy="31635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Clr>
                <a:schemeClr val="lt1"/>
              </a:buClr>
              <a:buSzPts val="1200"/>
              <a:buChar char="●"/>
              <a:defRPr sz="1200">
                <a:solidFill>
                  <a:schemeClr val="lt1"/>
                </a:solidFill>
              </a:defRPr>
            </a:lvl1pPr>
            <a:lvl2pPr indent="-304800" lvl="1" marL="914400" rtl="0">
              <a:spcBef>
                <a:spcPts val="0"/>
              </a:spcBef>
              <a:spcAft>
                <a:spcPts val="0"/>
              </a:spcAft>
              <a:buClr>
                <a:schemeClr val="lt1"/>
              </a:buClr>
              <a:buSzPts val="1200"/>
              <a:buChar char="○"/>
              <a:defRPr sz="1200">
                <a:solidFill>
                  <a:schemeClr val="lt1"/>
                </a:solidFill>
              </a:defRPr>
            </a:lvl2pPr>
            <a:lvl3pPr indent="-304800" lvl="2" marL="1371600" rtl="0">
              <a:spcBef>
                <a:spcPts val="0"/>
              </a:spcBef>
              <a:spcAft>
                <a:spcPts val="0"/>
              </a:spcAft>
              <a:buClr>
                <a:schemeClr val="lt1"/>
              </a:buClr>
              <a:buSzPts val="1200"/>
              <a:buChar char="■"/>
              <a:defRPr sz="1200">
                <a:solidFill>
                  <a:schemeClr val="lt1"/>
                </a:solidFill>
              </a:defRPr>
            </a:lvl3pPr>
            <a:lvl4pPr indent="-304800" lvl="3" marL="1828800" rtl="0">
              <a:spcBef>
                <a:spcPts val="0"/>
              </a:spcBef>
              <a:spcAft>
                <a:spcPts val="0"/>
              </a:spcAft>
              <a:buClr>
                <a:schemeClr val="lt1"/>
              </a:buClr>
              <a:buSzPts val="1200"/>
              <a:buChar char="●"/>
              <a:defRPr sz="1200">
                <a:solidFill>
                  <a:schemeClr val="lt1"/>
                </a:solidFill>
              </a:defRPr>
            </a:lvl4pPr>
            <a:lvl5pPr indent="-304800" lvl="4" marL="2286000" rtl="0">
              <a:spcBef>
                <a:spcPts val="0"/>
              </a:spcBef>
              <a:spcAft>
                <a:spcPts val="0"/>
              </a:spcAft>
              <a:buClr>
                <a:schemeClr val="lt1"/>
              </a:buClr>
              <a:buSzPts val="1200"/>
              <a:buChar char="○"/>
              <a:defRPr sz="1200">
                <a:solidFill>
                  <a:schemeClr val="lt1"/>
                </a:solidFill>
              </a:defRPr>
            </a:lvl5pPr>
            <a:lvl6pPr indent="-304800" lvl="5" marL="2743200" rtl="0">
              <a:spcBef>
                <a:spcPts val="0"/>
              </a:spcBef>
              <a:spcAft>
                <a:spcPts val="0"/>
              </a:spcAft>
              <a:buClr>
                <a:schemeClr val="lt1"/>
              </a:buClr>
              <a:buSzPts val="1200"/>
              <a:buChar char="■"/>
              <a:defRPr sz="1200">
                <a:solidFill>
                  <a:schemeClr val="lt1"/>
                </a:solidFill>
              </a:defRPr>
            </a:lvl6pPr>
            <a:lvl7pPr indent="-304800" lvl="6" marL="3200400" rtl="0">
              <a:spcBef>
                <a:spcPts val="0"/>
              </a:spcBef>
              <a:spcAft>
                <a:spcPts val="0"/>
              </a:spcAft>
              <a:buClr>
                <a:schemeClr val="lt1"/>
              </a:buClr>
              <a:buSzPts val="1200"/>
              <a:buChar char="●"/>
              <a:defRPr sz="1200">
                <a:solidFill>
                  <a:schemeClr val="lt1"/>
                </a:solidFill>
              </a:defRPr>
            </a:lvl7pPr>
            <a:lvl8pPr indent="-304800" lvl="7" marL="3657600" rtl="0">
              <a:spcBef>
                <a:spcPts val="0"/>
              </a:spcBef>
              <a:spcAft>
                <a:spcPts val="0"/>
              </a:spcAft>
              <a:buClr>
                <a:schemeClr val="lt1"/>
              </a:buClr>
              <a:buSzPts val="1200"/>
              <a:buChar char="○"/>
              <a:defRPr sz="1200">
                <a:solidFill>
                  <a:schemeClr val="lt1"/>
                </a:solidFill>
              </a:defRPr>
            </a:lvl8pPr>
            <a:lvl9pPr indent="-304800" lvl="8" marL="4114800" rtl="0">
              <a:spcBef>
                <a:spcPts val="0"/>
              </a:spcBef>
              <a:spcAft>
                <a:spcPts val="0"/>
              </a:spcAft>
              <a:buClr>
                <a:schemeClr val="lt1"/>
              </a:buClr>
              <a:buSzPts val="1200"/>
              <a:buChar char="■"/>
              <a:defRPr sz="1200">
                <a:solidFill>
                  <a:schemeClr val="lt1"/>
                </a:solidFill>
              </a:defRPr>
            </a:lvl9pPr>
          </a:lstStyle>
          <a:p/>
        </p:txBody>
      </p:sp>
      <p:sp>
        <p:nvSpPr>
          <p:cNvPr id="57" name="Google Shape;57;p7"/>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8" name="Google Shape;58;p7"/>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59" name="Google Shape;59;p7"/>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60" name="Google Shape;60;p7"/>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61" name="Google Shape;61;p7"/>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2" name="Shape 62"/>
        <p:cNvGrpSpPr/>
        <p:nvPr/>
      </p:nvGrpSpPr>
      <p:grpSpPr>
        <a:xfrm>
          <a:off x="0" y="0"/>
          <a:ext cx="0" cy="0"/>
          <a:chOff x="0" y="0"/>
          <a:chExt cx="0" cy="0"/>
        </a:xfrm>
      </p:grpSpPr>
      <p:sp>
        <p:nvSpPr>
          <p:cNvPr id="63" name="Google Shape;63;p8"/>
          <p:cNvSpPr txBox="1"/>
          <p:nvPr>
            <p:ph type="title"/>
          </p:nvPr>
        </p:nvSpPr>
        <p:spPr>
          <a:xfrm>
            <a:off x="490250" y="488250"/>
            <a:ext cx="62271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p:txBody>
      </p:sp>
      <p:sp>
        <p:nvSpPr>
          <p:cNvPr id="64" name="Google Shape;64;p8"/>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65" name="Google Shape;65;p8"/>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66" name="Google Shape;66;p8"/>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67" name="Google Shape;67;p8"/>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68" name="Google Shape;68;p8"/>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9" name="Shape 69"/>
        <p:cNvGrpSpPr/>
        <p:nvPr/>
      </p:nvGrpSpPr>
      <p:grpSpPr>
        <a:xfrm>
          <a:off x="0" y="0"/>
          <a:ext cx="0" cy="0"/>
          <a:chOff x="0" y="0"/>
          <a:chExt cx="0" cy="0"/>
        </a:xfrm>
      </p:grpSpPr>
      <p:sp>
        <p:nvSpPr>
          <p:cNvPr id="70" name="Google Shape;70;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dk2"/>
              </a:buClr>
              <a:buSzPts val="4200"/>
              <a:buNone/>
              <a:defRPr sz="4200">
                <a:solidFill>
                  <a:schemeClr val="dk2"/>
                </a:solidFill>
              </a:defRPr>
            </a:lvl1pPr>
            <a:lvl2pPr lvl="1" rtl="0" algn="ctr">
              <a:spcBef>
                <a:spcPts val="0"/>
              </a:spcBef>
              <a:spcAft>
                <a:spcPts val="0"/>
              </a:spcAft>
              <a:buClr>
                <a:schemeClr val="dk2"/>
              </a:buClr>
              <a:buSzPts val="4200"/>
              <a:buNone/>
              <a:defRPr sz="4200">
                <a:solidFill>
                  <a:schemeClr val="dk2"/>
                </a:solidFill>
              </a:defRPr>
            </a:lvl2pPr>
            <a:lvl3pPr lvl="2" rtl="0" algn="ctr">
              <a:spcBef>
                <a:spcPts val="0"/>
              </a:spcBef>
              <a:spcAft>
                <a:spcPts val="0"/>
              </a:spcAft>
              <a:buClr>
                <a:schemeClr val="dk2"/>
              </a:buClr>
              <a:buSzPts val="4200"/>
              <a:buNone/>
              <a:defRPr sz="4200">
                <a:solidFill>
                  <a:schemeClr val="dk2"/>
                </a:solidFill>
              </a:defRPr>
            </a:lvl3pPr>
            <a:lvl4pPr lvl="3" rtl="0" algn="ctr">
              <a:spcBef>
                <a:spcPts val="0"/>
              </a:spcBef>
              <a:spcAft>
                <a:spcPts val="0"/>
              </a:spcAft>
              <a:buClr>
                <a:schemeClr val="dk2"/>
              </a:buClr>
              <a:buSzPts val="4200"/>
              <a:buNone/>
              <a:defRPr sz="4200">
                <a:solidFill>
                  <a:schemeClr val="dk2"/>
                </a:solidFill>
              </a:defRPr>
            </a:lvl4pPr>
            <a:lvl5pPr lvl="4" rtl="0" algn="ctr">
              <a:spcBef>
                <a:spcPts val="0"/>
              </a:spcBef>
              <a:spcAft>
                <a:spcPts val="0"/>
              </a:spcAft>
              <a:buClr>
                <a:schemeClr val="dk2"/>
              </a:buClr>
              <a:buSzPts val="4200"/>
              <a:buNone/>
              <a:defRPr sz="4200">
                <a:solidFill>
                  <a:schemeClr val="dk2"/>
                </a:solidFill>
              </a:defRPr>
            </a:lvl5pPr>
            <a:lvl6pPr lvl="5" rtl="0" algn="ctr">
              <a:spcBef>
                <a:spcPts val="0"/>
              </a:spcBef>
              <a:spcAft>
                <a:spcPts val="0"/>
              </a:spcAft>
              <a:buClr>
                <a:schemeClr val="dk2"/>
              </a:buClr>
              <a:buSzPts val="4200"/>
              <a:buNone/>
              <a:defRPr sz="4200">
                <a:solidFill>
                  <a:schemeClr val="dk2"/>
                </a:solidFill>
              </a:defRPr>
            </a:lvl6pPr>
            <a:lvl7pPr lvl="6" rtl="0" algn="ctr">
              <a:spcBef>
                <a:spcPts val="0"/>
              </a:spcBef>
              <a:spcAft>
                <a:spcPts val="0"/>
              </a:spcAft>
              <a:buClr>
                <a:schemeClr val="dk2"/>
              </a:buClr>
              <a:buSzPts val="4200"/>
              <a:buNone/>
              <a:defRPr sz="4200">
                <a:solidFill>
                  <a:schemeClr val="dk2"/>
                </a:solidFill>
              </a:defRPr>
            </a:lvl7pPr>
            <a:lvl8pPr lvl="7" rtl="0" algn="ctr">
              <a:spcBef>
                <a:spcPts val="0"/>
              </a:spcBef>
              <a:spcAft>
                <a:spcPts val="0"/>
              </a:spcAft>
              <a:buClr>
                <a:schemeClr val="dk2"/>
              </a:buClr>
              <a:buSzPts val="4200"/>
              <a:buNone/>
              <a:defRPr sz="4200">
                <a:solidFill>
                  <a:schemeClr val="dk2"/>
                </a:solidFill>
              </a:defRPr>
            </a:lvl8pPr>
            <a:lvl9pPr lvl="8" rtl="0" algn="ctr">
              <a:spcBef>
                <a:spcPts val="0"/>
              </a:spcBef>
              <a:spcAft>
                <a:spcPts val="0"/>
              </a:spcAft>
              <a:buClr>
                <a:schemeClr val="dk2"/>
              </a:buClr>
              <a:buSzPts val="4200"/>
              <a:buNone/>
              <a:defRPr sz="4200">
                <a:solidFill>
                  <a:schemeClr val="dk2"/>
                </a:solidFill>
              </a:defRPr>
            </a:lvl9pPr>
          </a:lstStyle>
          <a:p/>
        </p:txBody>
      </p:sp>
      <p:sp>
        <p:nvSpPr>
          <p:cNvPr id="73" name="Google Shape;73;p9"/>
          <p:cNvSpPr txBox="1"/>
          <p:nvPr>
            <p:ph idx="1" type="subTitle"/>
          </p:nvPr>
        </p:nvSpPr>
        <p:spPr>
          <a:xfrm>
            <a:off x="265500" y="2779467"/>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74" name="Google Shape;7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75" name="Google Shape;75;p9"/>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76" name="Google Shape;76;p9"/>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77" name="Google Shape;77;p9"/>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78" name="Google Shape;78;p9"/>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79" name="Google Shape;79;p9"/>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0" name="Shape 80"/>
        <p:cNvGrpSpPr/>
        <p:nvPr/>
      </p:nvGrpSpPr>
      <p:grpSpPr>
        <a:xfrm>
          <a:off x="0" y="0"/>
          <a:ext cx="0" cy="0"/>
          <a:chOff x="0" y="0"/>
          <a:chExt cx="0" cy="0"/>
        </a:xfrm>
      </p:grpSpPr>
      <p:sp>
        <p:nvSpPr>
          <p:cNvPr id="81" name="Google Shape;81;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0"/>
          <p:cNvSpPr txBox="1"/>
          <p:nvPr>
            <p:ph idx="1" type="body"/>
          </p:nvPr>
        </p:nvSpPr>
        <p:spPr>
          <a:xfrm>
            <a:off x="57150" y="4696825"/>
            <a:ext cx="8382000" cy="4467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chemeClr val="lt1"/>
              </a:buClr>
              <a:buSzPts val="1200"/>
              <a:buNone/>
              <a:defRPr sz="1200">
                <a:solidFill>
                  <a:schemeClr val="lt1"/>
                </a:solidFill>
              </a:defRPr>
            </a:lvl1pPr>
          </a:lstStyle>
          <a:p/>
        </p:txBody>
      </p:sp>
      <p:sp>
        <p:nvSpPr>
          <p:cNvPr id="84" name="Google Shape;84;p10"/>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85" name="Google Shape;85;p10"/>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86" name="Google Shape;86;p10"/>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87" name="Google Shape;87;p10"/>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88" name="Google Shape;88;p10"/>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rmAutofit/>
          </a:bodyPr>
          <a:lstStyle>
            <a:lvl1pPr lvl="0"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lt2"/>
                </a:solidFill>
                <a:latin typeface="Roboto"/>
                <a:ea typeface="Roboto"/>
                <a:cs typeface="Roboto"/>
                <a:sym typeface="Roboto"/>
              </a:defRPr>
            </a:lvl1pPr>
            <a:lvl2pPr lvl="1" rtl="0" algn="r">
              <a:buNone/>
              <a:defRPr sz="1000">
                <a:solidFill>
                  <a:schemeClr val="lt2"/>
                </a:solidFill>
                <a:latin typeface="Roboto"/>
                <a:ea typeface="Roboto"/>
                <a:cs typeface="Roboto"/>
                <a:sym typeface="Roboto"/>
              </a:defRPr>
            </a:lvl2pPr>
            <a:lvl3pPr lvl="2" rtl="0" algn="r">
              <a:buNone/>
              <a:defRPr sz="1000">
                <a:solidFill>
                  <a:schemeClr val="lt2"/>
                </a:solidFill>
                <a:latin typeface="Roboto"/>
                <a:ea typeface="Roboto"/>
                <a:cs typeface="Roboto"/>
                <a:sym typeface="Roboto"/>
              </a:defRPr>
            </a:lvl3pPr>
            <a:lvl4pPr lvl="3" rtl="0" algn="r">
              <a:buNone/>
              <a:defRPr sz="1000">
                <a:solidFill>
                  <a:schemeClr val="lt2"/>
                </a:solidFill>
                <a:latin typeface="Roboto"/>
                <a:ea typeface="Roboto"/>
                <a:cs typeface="Roboto"/>
                <a:sym typeface="Roboto"/>
              </a:defRPr>
            </a:lvl4pPr>
            <a:lvl5pPr lvl="4" rtl="0" algn="r">
              <a:buNone/>
              <a:defRPr sz="1000">
                <a:solidFill>
                  <a:schemeClr val="lt2"/>
                </a:solidFill>
                <a:latin typeface="Roboto"/>
                <a:ea typeface="Roboto"/>
                <a:cs typeface="Roboto"/>
                <a:sym typeface="Roboto"/>
              </a:defRPr>
            </a:lvl5pPr>
            <a:lvl6pPr lvl="5" rtl="0" algn="r">
              <a:buNone/>
              <a:defRPr sz="1000">
                <a:solidFill>
                  <a:schemeClr val="lt2"/>
                </a:solidFill>
                <a:latin typeface="Roboto"/>
                <a:ea typeface="Roboto"/>
                <a:cs typeface="Roboto"/>
                <a:sym typeface="Roboto"/>
              </a:defRPr>
            </a:lvl6pPr>
            <a:lvl7pPr lvl="6" rtl="0" algn="r">
              <a:buNone/>
              <a:defRPr sz="1000">
                <a:solidFill>
                  <a:schemeClr val="lt2"/>
                </a:solidFill>
                <a:latin typeface="Roboto"/>
                <a:ea typeface="Roboto"/>
                <a:cs typeface="Roboto"/>
                <a:sym typeface="Roboto"/>
              </a:defRPr>
            </a:lvl7pPr>
            <a:lvl8pPr lvl="7" rtl="0" algn="r">
              <a:buNone/>
              <a:defRPr sz="1000">
                <a:solidFill>
                  <a:schemeClr val="lt2"/>
                </a:solidFill>
                <a:latin typeface="Roboto"/>
                <a:ea typeface="Roboto"/>
                <a:cs typeface="Roboto"/>
                <a:sym typeface="Roboto"/>
              </a:defRPr>
            </a:lvl8pPr>
            <a:lvl9pPr lvl="8" rtl="0"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3.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datacurationnetwork.org/about/code-of-conduct/" TargetMode="External"/><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5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5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4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2.jpg"/><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5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54.jpg"/><Relationship Id="rId4" Type="http://schemas.openxmlformats.org/officeDocument/2006/relationships/image" Target="../media/image49.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57.png"/></Relationships>
</file>

<file path=ppt/slides/_rels/slide3.xml.rels><?xml version="1.0" encoding="UTF-8" standalone="yes"?><Relationships xmlns="http://schemas.openxmlformats.org/package/2006/relationships"><Relationship Id="rId20" Type="http://schemas.openxmlformats.org/officeDocument/2006/relationships/image" Target="../media/image19.jpg"/><Relationship Id="rId22" Type="http://schemas.openxmlformats.org/officeDocument/2006/relationships/image" Target="../media/image27.jpg"/><Relationship Id="rId21" Type="http://schemas.openxmlformats.org/officeDocument/2006/relationships/image" Target="../media/image18.jpg"/><Relationship Id="rId24" Type="http://schemas.openxmlformats.org/officeDocument/2006/relationships/image" Target="../media/image21.jpg"/><Relationship Id="rId23" Type="http://schemas.openxmlformats.org/officeDocument/2006/relationships/image" Target="../media/image20.jp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5.jpg"/><Relationship Id="rId9" Type="http://schemas.openxmlformats.org/officeDocument/2006/relationships/image" Target="../media/image3.jpg"/><Relationship Id="rId26" Type="http://schemas.openxmlformats.org/officeDocument/2006/relationships/image" Target="../media/image25.jpg"/><Relationship Id="rId25" Type="http://schemas.openxmlformats.org/officeDocument/2006/relationships/image" Target="../media/image39.png"/><Relationship Id="rId28" Type="http://schemas.openxmlformats.org/officeDocument/2006/relationships/image" Target="../media/image29.jpg"/><Relationship Id="rId27" Type="http://schemas.openxmlformats.org/officeDocument/2006/relationships/image" Target="../media/image23.jpg"/><Relationship Id="rId5" Type="http://schemas.openxmlformats.org/officeDocument/2006/relationships/image" Target="../media/image8.jpg"/><Relationship Id="rId6" Type="http://schemas.openxmlformats.org/officeDocument/2006/relationships/image" Target="../media/image2.png"/><Relationship Id="rId29" Type="http://schemas.openxmlformats.org/officeDocument/2006/relationships/image" Target="../media/image26.jpg"/><Relationship Id="rId7" Type="http://schemas.openxmlformats.org/officeDocument/2006/relationships/image" Target="../media/image11.jpg"/><Relationship Id="rId8" Type="http://schemas.openxmlformats.org/officeDocument/2006/relationships/image" Target="../media/image6.jpg"/><Relationship Id="rId31" Type="http://schemas.openxmlformats.org/officeDocument/2006/relationships/image" Target="../media/image28.jpg"/><Relationship Id="rId30" Type="http://schemas.openxmlformats.org/officeDocument/2006/relationships/image" Target="../media/image30.jpg"/><Relationship Id="rId11" Type="http://schemas.openxmlformats.org/officeDocument/2006/relationships/image" Target="../media/image7.jpg"/><Relationship Id="rId33" Type="http://schemas.openxmlformats.org/officeDocument/2006/relationships/image" Target="../media/image31.png"/><Relationship Id="rId10" Type="http://schemas.openxmlformats.org/officeDocument/2006/relationships/image" Target="../media/image4.jpg"/><Relationship Id="rId32" Type="http://schemas.openxmlformats.org/officeDocument/2006/relationships/image" Target="../media/image41.png"/><Relationship Id="rId13" Type="http://schemas.openxmlformats.org/officeDocument/2006/relationships/image" Target="../media/image10.jpg"/><Relationship Id="rId35" Type="http://schemas.openxmlformats.org/officeDocument/2006/relationships/image" Target="../media/image36.png"/><Relationship Id="rId12" Type="http://schemas.openxmlformats.org/officeDocument/2006/relationships/image" Target="../media/image9.png"/><Relationship Id="rId34" Type="http://schemas.openxmlformats.org/officeDocument/2006/relationships/image" Target="../media/image35.png"/><Relationship Id="rId15" Type="http://schemas.openxmlformats.org/officeDocument/2006/relationships/image" Target="../media/image16.png"/><Relationship Id="rId14" Type="http://schemas.openxmlformats.org/officeDocument/2006/relationships/image" Target="../media/image17.jpg"/><Relationship Id="rId36" Type="http://schemas.openxmlformats.org/officeDocument/2006/relationships/image" Target="../media/image34.png"/><Relationship Id="rId17" Type="http://schemas.openxmlformats.org/officeDocument/2006/relationships/image" Target="../media/image14.jpg"/><Relationship Id="rId16" Type="http://schemas.openxmlformats.org/officeDocument/2006/relationships/image" Target="../media/image12.jpg"/><Relationship Id="rId19" Type="http://schemas.openxmlformats.org/officeDocument/2006/relationships/image" Target="../media/image15.jpg"/><Relationship Id="rId18" Type="http://schemas.openxmlformats.org/officeDocument/2006/relationships/image" Target="../media/image2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45.png"/><Relationship Id="rId4" Type="http://schemas.openxmlformats.org/officeDocument/2006/relationships/image" Target="../media/image32.png"/><Relationship Id="rId5" Type="http://schemas.openxmlformats.org/officeDocument/2006/relationships/image" Target="../media/image5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3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0.png"/><Relationship Id="rId4" Type="http://schemas.openxmlformats.org/officeDocument/2006/relationships/image" Target="../media/image4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4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3"/>
          <p:cNvSpPr txBox="1"/>
          <p:nvPr>
            <p:ph type="ctrTitle"/>
          </p:nvPr>
        </p:nvSpPr>
        <p:spPr>
          <a:xfrm>
            <a:off x="390525" y="701525"/>
            <a:ext cx="4831200" cy="2074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Groove is in the heart 💗</a:t>
            </a:r>
            <a:endParaRPr/>
          </a:p>
        </p:txBody>
      </p:sp>
      <p:sp>
        <p:nvSpPr>
          <p:cNvPr id="108" name="Google Shape;108;p13"/>
          <p:cNvSpPr txBox="1"/>
          <p:nvPr>
            <p:ph idx="1" type="subTitle"/>
          </p:nvPr>
        </p:nvSpPr>
        <p:spPr>
          <a:xfrm>
            <a:off x="390525" y="4042503"/>
            <a:ext cx="8222100" cy="1101000"/>
          </a:xfrm>
          <a:prstGeom prst="rect">
            <a:avLst/>
          </a:prstGeom>
        </p:spPr>
        <p:txBody>
          <a:bodyPr anchorCtr="0" anchor="t" bIns="91425" lIns="91425" spcFirstLastPara="1" rIns="91425" wrap="square" tIns="91425">
            <a:normAutofit/>
          </a:bodyPr>
          <a:lstStyle/>
          <a:p>
            <a:pPr indent="457200" lvl="0" marL="0" rtl="0" algn="l">
              <a:spcBef>
                <a:spcPts val="0"/>
              </a:spcBef>
              <a:spcAft>
                <a:spcPts val="0"/>
              </a:spcAft>
              <a:buNone/>
            </a:pPr>
            <a:r>
              <a:rPr lang="en"/>
              <a:t>🎷</a:t>
            </a:r>
            <a:r>
              <a:rPr lang="en"/>
              <a:t>Mara Blake, she/her, North Carolina State University</a:t>
            </a:r>
            <a:endParaRPr/>
          </a:p>
          <a:p>
            <a:pPr indent="457200" lvl="0" marL="457200" rtl="0" algn="l">
              <a:spcBef>
                <a:spcPts val="0"/>
              </a:spcBef>
              <a:spcAft>
                <a:spcPts val="0"/>
              </a:spcAft>
              <a:buNone/>
            </a:pPr>
            <a:r>
              <a:rPr lang="en"/>
              <a:t>🎸</a:t>
            </a:r>
            <a:r>
              <a:rPr lang="en"/>
              <a:t>Wanda Marsolek, they/them, University of Minnesota</a:t>
            </a:r>
            <a:endParaRPr/>
          </a:p>
          <a:p>
            <a:pPr indent="0" lvl="0" marL="1371600" rtl="0" algn="l">
              <a:spcBef>
                <a:spcPts val="0"/>
              </a:spcBef>
              <a:spcAft>
                <a:spcPts val="0"/>
              </a:spcAft>
              <a:buNone/>
            </a:pPr>
            <a:r>
              <a:rPr lang="en"/>
              <a:t>🎺 </a:t>
            </a:r>
            <a:r>
              <a:rPr lang="en"/>
              <a:t>Mikala Narlock, she/her, University of Minnesota</a:t>
            </a:r>
            <a:endParaRPr/>
          </a:p>
        </p:txBody>
      </p:sp>
      <p:pic>
        <p:nvPicPr>
          <p:cNvPr id="109" name="Google Shape;109;p13"/>
          <p:cNvPicPr preferRelativeResize="0"/>
          <p:nvPr/>
        </p:nvPicPr>
        <p:blipFill>
          <a:blip r:embed="rId3">
            <a:alphaModFix/>
          </a:blip>
          <a:stretch>
            <a:fillRect/>
          </a:stretch>
        </p:blipFill>
        <p:spPr>
          <a:xfrm>
            <a:off x="5221650" y="360850"/>
            <a:ext cx="3390975" cy="3390975"/>
          </a:xfrm>
          <a:prstGeom prst="rect">
            <a:avLst/>
          </a:prstGeom>
          <a:noFill/>
          <a:ln>
            <a:noFill/>
          </a:ln>
        </p:spPr>
      </p:pic>
      <p:sp>
        <p:nvSpPr>
          <p:cNvPr id="110" name="Google Shape;110;p13"/>
          <p:cNvSpPr txBox="1"/>
          <p:nvPr/>
        </p:nvSpPr>
        <p:spPr>
          <a:xfrm>
            <a:off x="390525" y="2776025"/>
            <a:ext cx="4831200" cy="923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400">
                <a:solidFill>
                  <a:srgbClr val="7CC72D"/>
                </a:solidFill>
                <a:latin typeface="Comfortaa"/>
                <a:ea typeface="Comfortaa"/>
                <a:cs typeface="Comfortaa"/>
                <a:sym typeface="Comfortaa"/>
              </a:rPr>
              <a:t>Trust and vulnerability in collaboration</a:t>
            </a:r>
            <a:endParaRPr b="1" sz="2400">
              <a:solidFill>
                <a:srgbClr val="7CC72D"/>
              </a:solidFill>
              <a:latin typeface="Comfortaa"/>
              <a:ea typeface="Comfortaa"/>
              <a:cs typeface="Comfortaa"/>
              <a:sym typeface="Comforta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22"/>
          <p:cNvSpPr txBox="1"/>
          <p:nvPr>
            <p:ph type="title"/>
          </p:nvPr>
        </p:nvSpPr>
        <p:spPr>
          <a:xfrm>
            <a:off x="471900" y="738725"/>
            <a:ext cx="8222100" cy="7677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DCN Collaborative Successes</a:t>
            </a:r>
            <a:endParaRPr/>
          </a:p>
          <a:p>
            <a:pPr indent="0" lvl="0" marL="0" rtl="0" algn="l">
              <a:spcBef>
                <a:spcPts val="0"/>
              </a:spcBef>
              <a:spcAft>
                <a:spcPts val="0"/>
              </a:spcAft>
              <a:buNone/>
            </a:pPr>
            <a:r>
              <a:t/>
            </a:r>
            <a:endParaRPr/>
          </a:p>
        </p:txBody>
      </p:sp>
      <p:sp>
        <p:nvSpPr>
          <p:cNvPr id="292" name="Google Shape;292;p22"/>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93" name="Google Shape;293;p22"/>
          <p:cNvPicPr preferRelativeResize="0"/>
          <p:nvPr/>
        </p:nvPicPr>
        <p:blipFill>
          <a:blip r:embed="rId3">
            <a:alphaModFix/>
          </a:blip>
          <a:stretch>
            <a:fillRect/>
          </a:stretch>
        </p:blipFill>
        <p:spPr>
          <a:xfrm>
            <a:off x="2725950" y="1721575"/>
            <a:ext cx="3290450" cy="29077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23"/>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Administrative Structures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24"/>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Grant Funding</a:t>
            </a:r>
            <a:endParaRPr/>
          </a:p>
        </p:txBody>
      </p:sp>
      <p:sp>
        <p:nvSpPr>
          <p:cNvPr id="304" name="Google Shape;304;p24"/>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rgbClr val="000000"/>
                </a:solidFill>
              </a:rPr>
              <a:t>Alfred P. Sloan </a:t>
            </a:r>
            <a:r>
              <a:rPr lang="en">
                <a:solidFill>
                  <a:srgbClr val="000000"/>
                </a:solidFill>
              </a:rPr>
              <a:t>Foundation</a:t>
            </a:r>
            <a:endParaRPr>
              <a:solidFill>
                <a:srgbClr val="000000"/>
              </a:solidFill>
            </a:endParaRPr>
          </a:p>
          <a:p>
            <a:pPr indent="-342900" lvl="0" marL="457200" rtl="0" algn="l">
              <a:spcBef>
                <a:spcPts val="1200"/>
              </a:spcBef>
              <a:spcAft>
                <a:spcPts val="0"/>
              </a:spcAft>
              <a:buClr>
                <a:srgbClr val="000000"/>
              </a:buClr>
              <a:buSzPts val="1800"/>
              <a:buChar char="●"/>
            </a:pPr>
            <a:r>
              <a:rPr lang="en">
                <a:solidFill>
                  <a:srgbClr val="000000"/>
                </a:solidFill>
              </a:rPr>
              <a:t>Planning Grant</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Implementation Grant</a:t>
            </a:r>
            <a:endParaRPr>
              <a:solidFill>
                <a:srgbClr val="000000"/>
              </a:solidFill>
            </a:endParaRPr>
          </a:p>
          <a:p>
            <a:pPr indent="0" lvl="0" marL="0" rtl="0" algn="l">
              <a:spcBef>
                <a:spcPts val="1200"/>
              </a:spcBef>
              <a:spcAft>
                <a:spcPts val="0"/>
              </a:spcAft>
              <a:buNone/>
            </a:pPr>
            <a:r>
              <a:rPr lang="en">
                <a:solidFill>
                  <a:srgbClr val="000000"/>
                </a:solidFill>
              </a:rPr>
              <a:t>Institute of Museum and Library Services (IMLS)</a:t>
            </a:r>
            <a:endParaRPr>
              <a:solidFill>
                <a:srgbClr val="000000"/>
              </a:solidFill>
            </a:endParaRPr>
          </a:p>
          <a:p>
            <a:pPr indent="-342900" lvl="0" marL="457200" rtl="0" algn="l">
              <a:spcBef>
                <a:spcPts val="1200"/>
              </a:spcBef>
              <a:spcAft>
                <a:spcPts val="0"/>
              </a:spcAft>
              <a:buClr>
                <a:srgbClr val="000000"/>
              </a:buClr>
              <a:buSzPts val="1800"/>
              <a:buChar char="●"/>
            </a:pPr>
            <a:r>
              <a:rPr lang="en">
                <a:solidFill>
                  <a:srgbClr val="000000"/>
                </a:solidFill>
              </a:rPr>
              <a:t>Workshop grants</a:t>
            </a:r>
            <a:endParaRPr>
              <a:solidFill>
                <a:srgbClr val="000000"/>
              </a:solidFill>
            </a:endParaRPr>
          </a:p>
        </p:txBody>
      </p:sp>
      <p:pic>
        <p:nvPicPr>
          <p:cNvPr id="305" name="Google Shape;305;p24"/>
          <p:cNvPicPr preferRelativeResize="0"/>
          <p:nvPr/>
        </p:nvPicPr>
        <p:blipFill>
          <a:blip r:embed="rId3">
            <a:alphaModFix/>
          </a:blip>
          <a:stretch>
            <a:fillRect/>
          </a:stretch>
        </p:blipFill>
        <p:spPr>
          <a:xfrm>
            <a:off x="6090825" y="1738600"/>
            <a:ext cx="2603175" cy="1531275"/>
          </a:xfrm>
          <a:prstGeom prst="rect">
            <a:avLst/>
          </a:prstGeom>
          <a:noFill/>
          <a:ln>
            <a:noFill/>
          </a:ln>
        </p:spPr>
      </p:pic>
      <p:pic>
        <p:nvPicPr>
          <p:cNvPr id="306" name="Google Shape;306;p24"/>
          <p:cNvPicPr preferRelativeResize="0"/>
          <p:nvPr/>
        </p:nvPicPr>
        <p:blipFill>
          <a:blip r:embed="rId4">
            <a:alphaModFix/>
          </a:blip>
          <a:stretch>
            <a:fillRect/>
          </a:stretch>
        </p:blipFill>
        <p:spPr>
          <a:xfrm>
            <a:off x="5949888" y="3502050"/>
            <a:ext cx="2885037" cy="107082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5"/>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Community Code of Conduct</a:t>
            </a:r>
            <a:endParaRPr/>
          </a:p>
        </p:txBody>
      </p:sp>
      <p:sp>
        <p:nvSpPr>
          <p:cNvPr id="312" name="Google Shape;312;p25"/>
          <p:cNvSpPr txBox="1"/>
          <p:nvPr>
            <p:ph idx="1" type="body"/>
          </p:nvPr>
        </p:nvSpPr>
        <p:spPr>
          <a:xfrm>
            <a:off x="262550" y="3861575"/>
            <a:ext cx="8431500" cy="767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600">
                <a:solidFill>
                  <a:schemeClr val="dk1"/>
                </a:solidFill>
              </a:rPr>
              <a:t>See the full code at </a:t>
            </a:r>
            <a:r>
              <a:rPr lang="en" sz="1600" u="sng">
                <a:solidFill>
                  <a:schemeClr val="hlink"/>
                </a:solidFill>
                <a:hlinkClick r:id="rId3"/>
              </a:rPr>
              <a:t>https://datacurationnetwork.org/about/code-of-conduct/</a:t>
            </a:r>
            <a:r>
              <a:rPr lang="en" sz="1600">
                <a:solidFill>
                  <a:schemeClr val="dk1"/>
                </a:solidFill>
              </a:rPr>
              <a:t>. </a:t>
            </a:r>
            <a:r>
              <a:rPr lang="en"/>
              <a:t>SeS</a:t>
            </a:r>
            <a:endParaRPr/>
          </a:p>
        </p:txBody>
      </p:sp>
      <p:pic>
        <p:nvPicPr>
          <p:cNvPr id="313" name="Google Shape;313;p25"/>
          <p:cNvPicPr preferRelativeResize="0"/>
          <p:nvPr/>
        </p:nvPicPr>
        <p:blipFill>
          <a:blip r:embed="rId4">
            <a:alphaModFix/>
          </a:blip>
          <a:stretch>
            <a:fillRect/>
          </a:stretch>
        </p:blipFill>
        <p:spPr>
          <a:xfrm>
            <a:off x="10950" y="1971627"/>
            <a:ext cx="9143999" cy="182079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26"/>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Full-time Coordinator</a:t>
            </a:r>
            <a:endParaRPr/>
          </a:p>
        </p:txBody>
      </p:sp>
      <p:sp>
        <p:nvSpPr>
          <p:cNvPr id="319" name="Google Shape;319;p26"/>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20" name="Google Shape;320;p26"/>
          <p:cNvPicPr preferRelativeResize="0"/>
          <p:nvPr/>
        </p:nvPicPr>
        <p:blipFill>
          <a:blip r:embed="rId3">
            <a:alphaModFix/>
          </a:blip>
          <a:stretch>
            <a:fillRect/>
          </a:stretch>
        </p:blipFill>
        <p:spPr>
          <a:xfrm>
            <a:off x="1241125" y="1704875"/>
            <a:ext cx="6411124" cy="3344024"/>
          </a:xfrm>
          <a:prstGeom prst="rect">
            <a:avLst/>
          </a:prstGeom>
          <a:noFill/>
          <a:ln>
            <a:noFill/>
          </a:ln>
        </p:spPr>
      </p:pic>
      <p:sp>
        <p:nvSpPr>
          <p:cNvPr id="321" name="Google Shape;321;p26"/>
          <p:cNvSpPr/>
          <p:nvPr/>
        </p:nvSpPr>
        <p:spPr>
          <a:xfrm>
            <a:off x="4988350" y="2553850"/>
            <a:ext cx="918900" cy="1050300"/>
          </a:xfrm>
          <a:prstGeom prst="flowChartConnector">
            <a:avLst/>
          </a:prstGeom>
          <a:noFill/>
          <a:ln cap="flat" cmpd="sng" w="762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27"/>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Sustainable Governance Model</a:t>
            </a:r>
            <a:endParaRPr/>
          </a:p>
        </p:txBody>
      </p:sp>
      <p:sp>
        <p:nvSpPr>
          <p:cNvPr id="327" name="Google Shape;327;p27"/>
          <p:cNvSpPr txBox="1"/>
          <p:nvPr>
            <p:ph idx="1" type="body"/>
          </p:nvPr>
        </p:nvSpPr>
        <p:spPr>
          <a:xfrm>
            <a:off x="471900" y="1919075"/>
            <a:ext cx="4218000" cy="2710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000000"/>
              </a:buClr>
              <a:buSzPts val="1800"/>
              <a:buChar char="●"/>
            </a:pPr>
            <a:r>
              <a:rPr lang="en">
                <a:solidFill>
                  <a:srgbClr val="000000"/>
                </a:solidFill>
              </a:rPr>
              <a:t>Lead institution and DCN home (University of Minnesota)</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Designated roles for member institutions </a:t>
            </a:r>
            <a:endParaRPr/>
          </a:p>
        </p:txBody>
      </p:sp>
      <p:pic>
        <p:nvPicPr>
          <p:cNvPr id="328" name="Google Shape;328;p27"/>
          <p:cNvPicPr preferRelativeResize="0"/>
          <p:nvPr/>
        </p:nvPicPr>
        <p:blipFill>
          <a:blip r:embed="rId3">
            <a:alphaModFix/>
          </a:blip>
          <a:stretch>
            <a:fillRect/>
          </a:stretch>
        </p:blipFill>
        <p:spPr>
          <a:xfrm>
            <a:off x="5000272" y="1805962"/>
            <a:ext cx="3476925" cy="2936426"/>
          </a:xfrm>
          <a:prstGeom prst="rect">
            <a:avLst/>
          </a:prstGeom>
          <a:noFill/>
          <a:ln cap="flat" cmpd="sng" w="9525">
            <a:solidFill>
              <a:srgbClr val="424242"/>
            </a:solidFill>
            <a:prstDash val="solid"/>
            <a:round/>
            <a:headEnd len="sm" w="sm" type="none"/>
            <a:tailEnd len="sm" w="sm" type="none"/>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28"/>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Tool Based Structures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9"/>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CURATE(D) Workflow</a:t>
            </a:r>
            <a:endParaRPr/>
          </a:p>
        </p:txBody>
      </p:sp>
      <p:sp>
        <p:nvSpPr>
          <p:cNvPr id="339" name="Google Shape;339;p29"/>
          <p:cNvSpPr txBox="1"/>
          <p:nvPr>
            <p:ph idx="1" type="body"/>
          </p:nvPr>
        </p:nvSpPr>
        <p:spPr>
          <a:xfrm>
            <a:off x="471900" y="1919075"/>
            <a:ext cx="8222100" cy="2710200"/>
          </a:xfrm>
          <a:prstGeom prst="rect">
            <a:avLst/>
          </a:prstGeom>
        </p:spPr>
        <p:txBody>
          <a:bodyPr anchorCtr="0" anchor="t" bIns="91425" lIns="91425" spcFirstLastPara="1" rIns="91425" wrap="square" tIns="91425">
            <a:normAutofit fontScale="92500" lnSpcReduction="20000"/>
          </a:bodyPr>
          <a:lstStyle/>
          <a:p>
            <a:pPr indent="0" lvl="0" marL="0" rtl="0" algn="l">
              <a:lnSpc>
                <a:spcPct val="100000"/>
              </a:lnSpc>
              <a:spcBef>
                <a:spcPts val="0"/>
              </a:spcBef>
              <a:spcAft>
                <a:spcPts val="0"/>
              </a:spcAft>
              <a:buNone/>
            </a:pPr>
            <a:r>
              <a:rPr lang="en" sz="3000">
                <a:solidFill>
                  <a:srgbClr val="B44206"/>
                </a:solidFill>
                <a:latin typeface="Lato"/>
                <a:ea typeface="Lato"/>
                <a:cs typeface="Lato"/>
                <a:sym typeface="Lato"/>
              </a:rPr>
              <a:t>C</a:t>
            </a:r>
            <a:r>
              <a:rPr lang="en" sz="3000">
                <a:solidFill>
                  <a:srgbClr val="395B78"/>
                </a:solidFill>
                <a:latin typeface="Lato"/>
                <a:ea typeface="Lato"/>
                <a:cs typeface="Lato"/>
                <a:sym typeface="Lato"/>
              </a:rPr>
              <a:t>heck </a:t>
            </a:r>
            <a:r>
              <a:rPr lang="en">
                <a:solidFill>
                  <a:srgbClr val="395B78"/>
                </a:solidFill>
                <a:latin typeface="Lato"/>
                <a:ea typeface="Lato"/>
                <a:cs typeface="Lato"/>
                <a:sym typeface="Lato"/>
              </a:rPr>
              <a:t>files</a:t>
            </a:r>
            <a:r>
              <a:rPr lang="en">
                <a:solidFill>
                  <a:schemeClr val="lt1"/>
                </a:solidFill>
                <a:latin typeface="Lato"/>
                <a:ea typeface="Lato"/>
                <a:cs typeface="Lato"/>
                <a:sym typeface="Lato"/>
              </a:rPr>
              <a:t> </a:t>
            </a:r>
            <a:endParaRPr>
              <a:solidFill>
                <a:schemeClr val="lt1"/>
              </a:solidFill>
              <a:latin typeface="Lato"/>
              <a:ea typeface="Lato"/>
              <a:cs typeface="Lato"/>
              <a:sym typeface="Lato"/>
            </a:endParaRPr>
          </a:p>
          <a:p>
            <a:pPr indent="0" lvl="0" marL="0" rtl="0" algn="l">
              <a:lnSpc>
                <a:spcPct val="100000"/>
              </a:lnSpc>
              <a:spcBef>
                <a:spcPts val="0"/>
              </a:spcBef>
              <a:spcAft>
                <a:spcPts val="0"/>
              </a:spcAft>
              <a:buNone/>
            </a:pPr>
            <a:r>
              <a:rPr lang="en" sz="3000">
                <a:solidFill>
                  <a:srgbClr val="B44206"/>
                </a:solidFill>
                <a:latin typeface="Lato"/>
                <a:ea typeface="Lato"/>
                <a:cs typeface="Lato"/>
                <a:sym typeface="Lato"/>
              </a:rPr>
              <a:t>U</a:t>
            </a:r>
            <a:r>
              <a:rPr lang="en" sz="3000">
                <a:solidFill>
                  <a:srgbClr val="395B78"/>
                </a:solidFill>
                <a:latin typeface="Lato"/>
                <a:ea typeface="Lato"/>
                <a:cs typeface="Lato"/>
                <a:sym typeface="Lato"/>
              </a:rPr>
              <a:t>nderstand </a:t>
            </a:r>
            <a:r>
              <a:rPr lang="en">
                <a:solidFill>
                  <a:srgbClr val="395B78"/>
                </a:solidFill>
                <a:latin typeface="Lato"/>
                <a:ea typeface="Lato"/>
                <a:cs typeface="Lato"/>
                <a:sym typeface="Lato"/>
              </a:rPr>
              <a:t>documentation </a:t>
            </a:r>
            <a:endParaRPr>
              <a:solidFill>
                <a:srgbClr val="395B78"/>
              </a:solidFill>
              <a:latin typeface="Lato"/>
              <a:ea typeface="Lato"/>
              <a:cs typeface="Lato"/>
              <a:sym typeface="Lato"/>
            </a:endParaRPr>
          </a:p>
          <a:p>
            <a:pPr indent="0" lvl="0" marL="0" rtl="0" algn="l">
              <a:lnSpc>
                <a:spcPct val="100000"/>
              </a:lnSpc>
              <a:spcBef>
                <a:spcPts val="0"/>
              </a:spcBef>
              <a:spcAft>
                <a:spcPts val="0"/>
              </a:spcAft>
              <a:buNone/>
            </a:pPr>
            <a:r>
              <a:rPr lang="en" sz="3000">
                <a:solidFill>
                  <a:srgbClr val="B44206"/>
                </a:solidFill>
                <a:latin typeface="Lato"/>
                <a:ea typeface="Lato"/>
                <a:cs typeface="Lato"/>
                <a:sym typeface="Lato"/>
              </a:rPr>
              <a:t>R</a:t>
            </a:r>
            <a:r>
              <a:rPr lang="en" sz="3000">
                <a:solidFill>
                  <a:srgbClr val="395B78"/>
                </a:solidFill>
                <a:latin typeface="Lato"/>
                <a:ea typeface="Lato"/>
                <a:cs typeface="Lato"/>
                <a:sym typeface="Lato"/>
              </a:rPr>
              <a:t>equest </a:t>
            </a:r>
            <a:r>
              <a:rPr lang="en">
                <a:solidFill>
                  <a:srgbClr val="395B78"/>
                </a:solidFill>
                <a:latin typeface="Lato"/>
                <a:ea typeface="Lato"/>
                <a:cs typeface="Lato"/>
                <a:sym typeface="Lato"/>
              </a:rPr>
              <a:t>missing information</a:t>
            </a:r>
            <a:endParaRPr>
              <a:solidFill>
                <a:srgbClr val="395B78"/>
              </a:solidFill>
              <a:latin typeface="Lato"/>
              <a:ea typeface="Lato"/>
              <a:cs typeface="Lato"/>
              <a:sym typeface="Lato"/>
            </a:endParaRPr>
          </a:p>
          <a:p>
            <a:pPr indent="0" lvl="0" marL="0" rtl="0" algn="l">
              <a:lnSpc>
                <a:spcPct val="100000"/>
              </a:lnSpc>
              <a:spcBef>
                <a:spcPts val="0"/>
              </a:spcBef>
              <a:spcAft>
                <a:spcPts val="0"/>
              </a:spcAft>
              <a:buNone/>
            </a:pPr>
            <a:r>
              <a:rPr lang="en" sz="3000">
                <a:solidFill>
                  <a:srgbClr val="B44206"/>
                </a:solidFill>
                <a:latin typeface="Lato"/>
                <a:ea typeface="Lato"/>
                <a:cs typeface="Lato"/>
                <a:sym typeface="Lato"/>
              </a:rPr>
              <a:t>A</a:t>
            </a:r>
            <a:r>
              <a:rPr lang="en" sz="3000">
                <a:solidFill>
                  <a:srgbClr val="395B78"/>
                </a:solidFill>
                <a:latin typeface="Lato"/>
                <a:ea typeface="Lato"/>
                <a:cs typeface="Lato"/>
                <a:sym typeface="Lato"/>
              </a:rPr>
              <a:t>ugment </a:t>
            </a:r>
            <a:r>
              <a:rPr lang="en">
                <a:solidFill>
                  <a:srgbClr val="395B78"/>
                </a:solidFill>
                <a:latin typeface="Lato"/>
                <a:ea typeface="Lato"/>
                <a:cs typeface="Lato"/>
                <a:sym typeface="Lato"/>
              </a:rPr>
              <a:t>the submission</a:t>
            </a:r>
            <a:endParaRPr>
              <a:solidFill>
                <a:srgbClr val="395B78"/>
              </a:solidFill>
              <a:latin typeface="Lato"/>
              <a:ea typeface="Lato"/>
              <a:cs typeface="Lato"/>
              <a:sym typeface="Lato"/>
            </a:endParaRPr>
          </a:p>
          <a:p>
            <a:pPr indent="0" lvl="0" marL="0" rtl="0" algn="l">
              <a:lnSpc>
                <a:spcPct val="100000"/>
              </a:lnSpc>
              <a:spcBef>
                <a:spcPts val="0"/>
              </a:spcBef>
              <a:spcAft>
                <a:spcPts val="0"/>
              </a:spcAft>
              <a:buNone/>
            </a:pPr>
            <a:r>
              <a:rPr lang="en" sz="3000">
                <a:solidFill>
                  <a:srgbClr val="B44206"/>
                </a:solidFill>
                <a:latin typeface="Lato"/>
                <a:ea typeface="Lato"/>
                <a:cs typeface="Lato"/>
                <a:sym typeface="Lato"/>
              </a:rPr>
              <a:t>T</a:t>
            </a:r>
            <a:r>
              <a:rPr lang="en" sz="3000">
                <a:solidFill>
                  <a:srgbClr val="395B78"/>
                </a:solidFill>
                <a:latin typeface="Lato"/>
                <a:ea typeface="Lato"/>
                <a:cs typeface="Lato"/>
                <a:sym typeface="Lato"/>
              </a:rPr>
              <a:t>ransform </a:t>
            </a:r>
            <a:r>
              <a:rPr lang="en">
                <a:solidFill>
                  <a:srgbClr val="395B78"/>
                </a:solidFill>
                <a:latin typeface="Lato"/>
                <a:ea typeface="Lato"/>
                <a:cs typeface="Lato"/>
                <a:sym typeface="Lato"/>
              </a:rPr>
              <a:t>the format</a:t>
            </a:r>
            <a:endParaRPr>
              <a:solidFill>
                <a:srgbClr val="395B78"/>
              </a:solidFill>
              <a:latin typeface="Lato"/>
              <a:ea typeface="Lato"/>
              <a:cs typeface="Lato"/>
              <a:sym typeface="Lato"/>
            </a:endParaRPr>
          </a:p>
          <a:p>
            <a:pPr indent="0" lvl="0" marL="0" rtl="0" algn="l">
              <a:lnSpc>
                <a:spcPct val="100000"/>
              </a:lnSpc>
              <a:spcBef>
                <a:spcPts val="0"/>
              </a:spcBef>
              <a:spcAft>
                <a:spcPts val="0"/>
              </a:spcAft>
              <a:buNone/>
            </a:pPr>
            <a:r>
              <a:rPr lang="en" sz="3000">
                <a:solidFill>
                  <a:srgbClr val="B44206"/>
                </a:solidFill>
                <a:latin typeface="Lato"/>
                <a:ea typeface="Lato"/>
                <a:cs typeface="Lato"/>
                <a:sym typeface="Lato"/>
              </a:rPr>
              <a:t>E</a:t>
            </a:r>
            <a:r>
              <a:rPr lang="en" sz="3000">
                <a:solidFill>
                  <a:srgbClr val="395B78"/>
                </a:solidFill>
                <a:latin typeface="Lato"/>
                <a:ea typeface="Lato"/>
                <a:cs typeface="Lato"/>
                <a:sym typeface="Lato"/>
              </a:rPr>
              <a:t>valuate </a:t>
            </a:r>
            <a:r>
              <a:rPr lang="en">
                <a:solidFill>
                  <a:srgbClr val="395B78"/>
                </a:solidFill>
                <a:latin typeface="Lato"/>
                <a:ea typeface="Lato"/>
                <a:cs typeface="Lato"/>
                <a:sym typeface="Lato"/>
              </a:rPr>
              <a:t>for FAIRness</a:t>
            </a:r>
            <a:endParaRPr>
              <a:solidFill>
                <a:srgbClr val="395B78"/>
              </a:solidFill>
              <a:latin typeface="Lato"/>
              <a:ea typeface="Lato"/>
              <a:cs typeface="Lato"/>
              <a:sym typeface="Lato"/>
            </a:endParaRPr>
          </a:p>
          <a:p>
            <a:pPr indent="0" lvl="0" marL="0" rtl="0" algn="l">
              <a:lnSpc>
                <a:spcPct val="100000"/>
              </a:lnSpc>
              <a:spcBef>
                <a:spcPts val="0"/>
              </a:spcBef>
              <a:spcAft>
                <a:spcPts val="0"/>
              </a:spcAft>
              <a:buNone/>
            </a:pPr>
            <a:r>
              <a:rPr lang="en" sz="3000">
                <a:solidFill>
                  <a:srgbClr val="B44206"/>
                </a:solidFill>
                <a:latin typeface="Lato"/>
                <a:ea typeface="Lato"/>
                <a:cs typeface="Lato"/>
                <a:sym typeface="Lato"/>
              </a:rPr>
              <a:t>D</a:t>
            </a:r>
            <a:r>
              <a:rPr lang="en" sz="3000">
                <a:solidFill>
                  <a:srgbClr val="395B78"/>
                </a:solidFill>
                <a:latin typeface="Lato"/>
                <a:ea typeface="Lato"/>
                <a:cs typeface="Lato"/>
                <a:sym typeface="Lato"/>
              </a:rPr>
              <a:t>ocument </a:t>
            </a:r>
            <a:r>
              <a:rPr lang="en">
                <a:solidFill>
                  <a:srgbClr val="395B78"/>
                </a:solidFill>
                <a:latin typeface="Lato"/>
                <a:ea typeface="Lato"/>
                <a:cs typeface="Lato"/>
                <a:sym typeface="Lato"/>
              </a:rPr>
              <a:t>throughout</a:t>
            </a:r>
            <a:endParaRPr>
              <a:solidFill>
                <a:srgbClr val="000000"/>
              </a:solidFill>
            </a:endParaRPr>
          </a:p>
        </p:txBody>
      </p:sp>
      <p:pic>
        <p:nvPicPr>
          <p:cNvPr id="340" name="Google Shape;340;p29"/>
          <p:cNvPicPr preferRelativeResize="0"/>
          <p:nvPr/>
        </p:nvPicPr>
        <p:blipFill>
          <a:blip r:embed="rId3">
            <a:alphaModFix/>
          </a:blip>
          <a:stretch>
            <a:fillRect/>
          </a:stretch>
        </p:blipFill>
        <p:spPr>
          <a:xfrm>
            <a:off x="5759100" y="2001625"/>
            <a:ext cx="2545100" cy="25451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30"/>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JIRA Implementation</a:t>
            </a:r>
            <a:endParaRPr/>
          </a:p>
        </p:txBody>
      </p:sp>
      <p:sp>
        <p:nvSpPr>
          <p:cNvPr id="346" name="Google Shape;346;p30"/>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47" name="Google Shape;347;p30"/>
          <p:cNvPicPr preferRelativeResize="0"/>
          <p:nvPr/>
        </p:nvPicPr>
        <p:blipFill>
          <a:blip r:embed="rId3">
            <a:alphaModFix/>
          </a:blip>
          <a:stretch>
            <a:fillRect/>
          </a:stretch>
        </p:blipFill>
        <p:spPr>
          <a:xfrm>
            <a:off x="1197550" y="1451488"/>
            <a:ext cx="6517727" cy="36453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31"/>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Primers and Workshops</a:t>
            </a:r>
            <a:endParaRPr/>
          </a:p>
        </p:txBody>
      </p:sp>
      <p:sp>
        <p:nvSpPr>
          <p:cNvPr id="353" name="Google Shape;353;p31"/>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54" name="Google Shape;354;p31"/>
          <p:cNvPicPr preferRelativeResize="0"/>
          <p:nvPr/>
        </p:nvPicPr>
        <p:blipFill>
          <a:blip r:embed="rId3">
            <a:alphaModFix/>
          </a:blip>
          <a:stretch>
            <a:fillRect/>
          </a:stretch>
        </p:blipFill>
        <p:spPr>
          <a:xfrm>
            <a:off x="6003175" y="1919075"/>
            <a:ext cx="2335150" cy="2335150"/>
          </a:xfrm>
          <a:prstGeom prst="rect">
            <a:avLst/>
          </a:prstGeom>
          <a:noFill/>
          <a:ln>
            <a:noFill/>
          </a:ln>
        </p:spPr>
      </p:pic>
      <p:pic>
        <p:nvPicPr>
          <p:cNvPr id="355" name="Google Shape;355;p31"/>
          <p:cNvPicPr preferRelativeResize="0"/>
          <p:nvPr/>
        </p:nvPicPr>
        <p:blipFill>
          <a:blip r:embed="rId4">
            <a:alphaModFix/>
          </a:blip>
          <a:stretch>
            <a:fillRect/>
          </a:stretch>
        </p:blipFill>
        <p:spPr>
          <a:xfrm>
            <a:off x="960233" y="1919075"/>
            <a:ext cx="4356167" cy="2710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4"/>
          <p:cNvSpPr txBox="1"/>
          <p:nvPr>
            <p:ph type="title"/>
          </p:nvPr>
        </p:nvSpPr>
        <p:spPr>
          <a:xfrm>
            <a:off x="226078" y="357800"/>
            <a:ext cx="2808000" cy="9534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3600"/>
              <a:t>Agenda</a:t>
            </a:r>
            <a:endParaRPr sz="3600"/>
          </a:p>
        </p:txBody>
      </p:sp>
      <p:sp>
        <p:nvSpPr>
          <p:cNvPr id="116" name="Google Shape;116;p14"/>
          <p:cNvSpPr txBox="1"/>
          <p:nvPr>
            <p:ph idx="1" type="body"/>
          </p:nvPr>
        </p:nvSpPr>
        <p:spPr>
          <a:xfrm>
            <a:off x="3408550" y="357800"/>
            <a:ext cx="5471100" cy="3760500"/>
          </a:xfrm>
          <a:prstGeom prst="rect">
            <a:avLst/>
          </a:prstGeom>
        </p:spPr>
        <p:txBody>
          <a:bodyPr anchorCtr="0" anchor="t" bIns="91425" lIns="91425" spcFirstLastPara="1" rIns="91425" wrap="square" tIns="91425">
            <a:normAutofit/>
          </a:bodyPr>
          <a:lstStyle/>
          <a:p>
            <a:pPr indent="-381000" lvl="0" marL="457200" rtl="0" algn="l">
              <a:spcBef>
                <a:spcPts val="0"/>
              </a:spcBef>
              <a:spcAft>
                <a:spcPts val="0"/>
              </a:spcAft>
              <a:buClr>
                <a:srgbClr val="000000"/>
              </a:buClr>
              <a:buSzPts val="2400"/>
              <a:buChar char="●"/>
            </a:pPr>
            <a:r>
              <a:rPr lang="en" sz="2400">
                <a:solidFill>
                  <a:srgbClr val="000000"/>
                </a:solidFill>
              </a:rPr>
              <a:t>Context</a:t>
            </a:r>
            <a:endParaRPr sz="2400">
              <a:solidFill>
                <a:srgbClr val="000000"/>
              </a:solidFill>
            </a:endParaRPr>
          </a:p>
          <a:p>
            <a:pPr indent="-381000" lvl="1" marL="914400" rtl="0" algn="l">
              <a:spcBef>
                <a:spcPts val="0"/>
              </a:spcBef>
              <a:spcAft>
                <a:spcPts val="0"/>
              </a:spcAft>
              <a:buClr>
                <a:srgbClr val="000000"/>
              </a:buClr>
              <a:buSzPts val="2400"/>
              <a:buChar char="○"/>
            </a:pPr>
            <a:r>
              <a:rPr lang="en" sz="2400">
                <a:solidFill>
                  <a:srgbClr val="000000"/>
                </a:solidFill>
              </a:rPr>
              <a:t>What is the Data Curation Network</a:t>
            </a:r>
            <a:endParaRPr sz="2400">
              <a:solidFill>
                <a:srgbClr val="000000"/>
              </a:solidFill>
            </a:endParaRPr>
          </a:p>
          <a:p>
            <a:pPr indent="-381000" lvl="1" marL="914400" rtl="0" algn="l">
              <a:spcBef>
                <a:spcPts val="0"/>
              </a:spcBef>
              <a:spcAft>
                <a:spcPts val="0"/>
              </a:spcAft>
              <a:buClr>
                <a:srgbClr val="000000"/>
              </a:buClr>
              <a:buSzPts val="2400"/>
              <a:buChar char="○"/>
            </a:pPr>
            <a:r>
              <a:rPr lang="en" sz="2400">
                <a:solidFill>
                  <a:srgbClr val="000000"/>
                </a:solidFill>
              </a:rPr>
              <a:t>Retrospective report</a:t>
            </a:r>
            <a:endParaRPr sz="2400">
              <a:solidFill>
                <a:srgbClr val="000000"/>
              </a:solidFill>
            </a:endParaRPr>
          </a:p>
          <a:p>
            <a:pPr indent="-381000" lvl="0" marL="457200" rtl="0" algn="l">
              <a:spcBef>
                <a:spcPts val="0"/>
              </a:spcBef>
              <a:spcAft>
                <a:spcPts val="0"/>
              </a:spcAft>
              <a:buClr>
                <a:srgbClr val="000000"/>
              </a:buClr>
              <a:buSzPts val="2400"/>
              <a:buChar char="●"/>
            </a:pPr>
            <a:r>
              <a:rPr lang="en" sz="2400">
                <a:solidFill>
                  <a:srgbClr val="000000"/>
                </a:solidFill>
              </a:rPr>
              <a:t>Structures that enable Radical Interdependence </a:t>
            </a:r>
            <a:endParaRPr sz="2400">
              <a:solidFill>
                <a:srgbClr val="000000"/>
              </a:solidFill>
            </a:endParaRPr>
          </a:p>
          <a:p>
            <a:pPr indent="-381000" lvl="0" marL="457200" rtl="0" algn="l">
              <a:spcBef>
                <a:spcPts val="0"/>
              </a:spcBef>
              <a:spcAft>
                <a:spcPts val="0"/>
              </a:spcAft>
              <a:buClr>
                <a:srgbClr val="000000"/>
              </a:buClr>
              <a:buSzPts val="2400"/>
              <a:buChar char="●"/>
            </a:pPr>
            <a:r>
              <a:rPr lang="en" sz="2400">
                <a:solidFill>
                  <a:srgbClr val="000000"/>
                </a:solidFill>
              </a:rPr>
              <a:t>Trust and Vulnerability</a:t>
            </a:r>
            <a:endParaRPr sz="2400">
              <a:solidFill>
                <a:srgbClr val="000000"/>
              </a:solidFill>
            </a:endParaRPr>
          </a:p>
          <a:p>
            <a:pPr indent="-381000" lvl="0" marL="457200" rtl="0" algn="l">
              <a:spcBef>
                <a:spcPts val="0"/>
              </a:spcBef>
              <a:spcAft>
                <a:spcPts val="0"/>
              </a:spcAft>
              <a:buClr>
                <a:srgbClr val="000000"/>
              </a:buClr>
              <a:buSzPts val="2400"/>
              <a:buChar char="●"/>
            </a:pPr>
            <a:r>
              <a:rPr lang="en" sz="2400">
                <a:solidFill>
                  <a:srgbClr val="000000"/>
                </a:solidFill>
              </a:rPr>
              <a:t>(if time allows) Q&amp;A</a:t>
            </a:r>
            <a:endParaRPr sz="2400">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32"/>
          <p:cNvSpPr txBox="1"/>
          <p:nvPr>
            <p:ph type="title"/>
          </p:nvPr>
        </p:nvSpPr>
        <p:spPr>
          <a:xfrm>
            <a:off x="460950" y="2065350"/>
            <a:ext cx="8222100" cy="1012800"/>
          </a:xfrm>
          <a:prstGeom prst="rect">
            <a:avLst/>
          </a:prstGeom>
        </p:spPr>
        <p:txBody>
          <a:bodyPr anchorCtr="0" anchor="ctr" bIns="91425" lIns="91425" spcFirstLastPara="1" rIns="91425" wrap="square" tIns="91425">
            <a:normAutofit fontScale="90000"/>
          </a:bodyPr>
          <a:lstStyle/>
          <a:p>
            <a:pPr indent="0" lvl="0" marL="0" rtl="0" algn="l">
              <a:spcBef>
                <a:spcPts val="0"/>
              </a:spcBef>
              <a:spcAft>
                <a:spcPts val="0"/>
              </a:spcAft>
              <a:buNone/>
            </a:pPr>
            <a:r>
              <a:rPr lang="en"/>
              <a:t>Trust &amp; Vulnerability </a:t>
            </a:r>
            <a:endParaRPr/>
          </a:p>
          <a:p>
            <a:pPr indent="0" lvl="0" marL="0" rtl="0" algn="l">
              <a:spcBef>
                <a:spcPts val="0"/>
              </a:spcBef>
              <a:spcAft>
                <a:spcPts val="0"/>
              </a:spcAft>
              <a:buNone/>
            </a:pPr>
            <a:r>
              <a:rPr lang="en"/>
              <a:t>for Community Building</a:t>
            </a:r>
            <a:endParaRPr/>
          </a:p>
          <a:p>
            <a:pPr indent="0" lvl="0" marL="0" rtl="0" algn="l">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pic>
        <p:nvPicPr>
          <p:cNvPr id="365" name="Google Shape;365;p33"/>
          <p:cNvPicPr preferRelativeResize="0"/>
          <p:nvPr/>
        </p:nvPicPr>
        <p:blipFill>
          <a:blip r:embed="rId3">
            <a:alphaModFix/>
          </a:blip>
          <a:stretch>
            <a:fillRect/>
          </a:stretch>
        </p:blipFill>
        <p:spPr>
          <a:xfrm>
            <a:off x="1143000" y="0"/>
            <a:ext cx="6857999" cy="51435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34"/>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How to Build Trust &amp; Vulnerability </a:t>
            </a:r>
            <a:endParaRPr/>
          </a:p>
        </p:txBody>
      </p:sp>
      <p:sp>
        <p:nvSpPr>
          <p:cNvPr id="371" name="Google Shape;371;p34"/>
          <p:cNvSpPr txBox="1"/>
          <p:nvPr>
            <p:ph idx="1" type="body"/>
          </p:nvPr>
        </p:nvSpPr>
        <p:spPr>
          <a:xfrm>
            <a:off x="540075" y="1919075"/>
            <a:ext cx="82221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solidFill>
                <a:srgbClr val="000000"/>
              </a:solidFill>
            </a:endParaRPr>
          </a:p>
        </p:txBody>
      </p:sp>
      <p:pic>
        <p:nvPicPr>
          <p:cNvPr id="372" name="Google Shape;372;p34"/>
          <p:cNvPicPr preferRelativeResize="0"/>
          <p:nvPr/>
        </p:nvPicPr>
        <p:blipFill>
          <a:blip r:embed="rId3">
            <a:alphaModFix/>
          </a:blip>
          <a:stretch>
            <a:fillRect/>
          </a:stretch>
        </p:blipFill>
        <p:spPr>
          <a:xfrm>
            <a:off x="202625" y="1851413"/>
            <a:ext cx="4166799" cy="2777874"/>
          </a:xfrm>
          <a:prstGeom prst="rect">
            <a:avLst/>
          </a:prstGeom>
          <a:noFill/>
          <a:ln>
            <a:noFill/>
          </a:ln>
        </p:spPr>
      </p:pic>
      <p:sp>
        <p:nvSpPr>
          <p:cNvPr id="373" name="Google Shape;373;p34"/>
          <p:cNvSpPr/>
          <p:nvPr/>
        </p:nvSpPr>
        <p:spPr>
          <a:xfrm>
            <a:off x="1366975" y="1851425"/>
            <a:ext cx="3345300" cy="27780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F0000"/>
              </a:highlight>
            </a:endParaRPr>
          </a:p>
        </p:txBody>
      </p:sp>
      <p:pic>
        <p:nvPicPr>
          <p:cNvPr id="374" name="Google Shape;374;p34"/>
          <p:cNvPicPr preferRelativeResize="0"/>
          <p:nvPr/>
        </p:nvPicPr>
        <p:blipFill>
          <a:blip r:embed="rId4">
            <a:alphaModFix/>
          </a:blip>
          <a:stretch>
            <a:fillRect/>
          </a:stretch>
        </p:blipFill>
        <p:spPr>
          <a:xfrm>
            <a:off x="4830136" y="1885250"/>
            <a:ext cx="4065288" cy="271020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2"/>
                                        </p:tgtEl>
                                        <p:attrNameLst>
                                          <p:attrName>style.visibility</p:attrName>
                                        </p:attrNameLst>
                                      </p:cBhvr>
                                      <p:to>
                                        <p:strVal val="visible"/>
                                      </p:to>
                                    </p:set>
                                    <p:animEffect filter="fade" transition="in">
                                      <p:cBhvr>
                                        <p:cTn dur="1000"/>
                                        <p:tgtEl>
                                          <p:spTgt spid="3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3"/>
                                        </p:tgtEl>
                                        <p:attrNameLst>
                                          <p:attrName>style.visibility</p:attrName>
                                        </p:attrNameLst>
                                      </p:cBhvr>
                                      <p:to>
                                        <p:strVal val="visible"/>
                                      </p:to>
                                    </p:set>
                                    <p:animEffect filter="fade" transition="in">
                                      <p:cBhvr>
                                        <p:cTn dur="1000"/>
                                        <p:tgtEl>
                                          <p:spTgt spid="3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4"/>
                                        </p:tgtEl>
                                        <p:attrNameLst>
                                          <p:attrName>style.visibility</p:attrName>
                                        </p:attrNameLst>
                                      </p:cBhvr>
                                      <p:to>
                                        <p:strVal val="visible"/>
                                      </p:to>
                                    </p:set>
                                    <p:animEffect filter="fade" transition="in">
                                      <p:cBhvr>
                                        <p:cTn dur="1000"/>
                                        <p:tgtEl>
                                          <p:spTgt spid="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35"/>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How to Nurture Trust and Vulnerability</a:t>
            </a:r>
            <a:endParaRPr/>
          </a:p>
        </p:txBody>
      </p:sp>
      <p:sp>
        <p:nvSpPr>
          <p:cNvPr id="380" name="Google Shape;380;p35"/>
          <p:cNvSpPr txBox="1"/>
          <p:nvPr>
            <p:ph idx="1" type="body"/>
          </p:nvPr>
        </p:nvSpPr>
        <p:spPr>
          <a:xfrm>
            <a:off x="603950" y="1896325"/>
            <a:ext cx="39291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Internal to the DCN</a:t>
            </a:r>
            <a:endParaRPr b="1">
              <a:solidFill>
                <a:schemeClr val="dk1"/>
              </a:solidFill>
            </a:endParaRPr>
          </a:p>
          <a:p>
            <a:pPr indent="-342900" lvl="0" marL="457200" rtl="0" algn="l">
              <a:spcBef>
                <a:spcPts val="1200"/>
              </a:spcBef>
              <a:spcAft>
                <a:spcPts val="0"/>
              </a:spcAft>
              <a:buClr>
                <a:schemeClr val="dk1"/>
              </a:buClr>
              <a:buSzPts val="1800"/>
              <a:buChar char="●"/>
            </a:pPr>
            <a:r>
              <a:rPr lang="en">
                <a:solidFill>
                  <a:schemeClr val="dk1"/>
                </a:solidFill>
              </a:rPr>
              <a:t>Bi weekly check ins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Repository tours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Committee work</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Primers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All Hands Meeting</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Governance</a:t>
            </a:r>
            <a:endParaRPr>
              <a:solidFill>
                <a:schemeClr val="dk1"/>
              </a:solidFill>
            </a:endParaRPr>
          </a:p>
        </p:txBody>
      </p:sp>
      <p:sp>
        <p:nvSpPr>
          <p:cNvPr id="381" name="Google Shape;381;p35"/>
          <p:cNvSpPr txBox="1"/>
          <p:nvPr>
            <p:ph idx="1" type="body"/>
          </p:nvPr>
        </p:nvSpPr>
        <p:spPr>
          <a:xfrm>
            <a:off x="4858225" y="1955325"/>
            <a:ext cx="39291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External to the DCN</a:t>
            </a:r>
            <a:endParaRPr b="1">
              <a:solidFill>
                <a:schemeClr val="dk1"/>
              </a:solidFill>
            </a:endParaRPr>
          </a:p>
          <a:p>
            <a:pPr indent="-342900" lvl="0" marL="457200" rtl="0" algn="l">
              <a:spcBef>
                <a:spcPts val="1200"/>
              </a:spcBef>
              <a:spcAft>
                <a:spcPts val="0"/>
              </a:spcAft>
              <a:buClr>
                <a:schemeClr val="dk1"/>
              </a:buClr>
              <a:buSzPts val="1800"/>
              <a:buChar char="●"/>
            </a:pPr>
            <a:r>
              <a:rPr lang="en">
                <a:solidFill>
                  <a:schemeClr val="dk1"/>
                </a:solidFill>
              </a:rPr>
              <a:t>Peer compare sessions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Mentorship</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Co- sponsor/support internships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Workshops</a:t>
            </a:r>
            <a:endParaRPr>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36"/>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Why trust and vulnerability?</a:t>
            </a:r>
            <a:endParaRPr/>
          </a:p>
        </p:txBody>
      </p:sp>
      <p:sp>
        <p:nvSpPr>
          <p:cNvPr id="387" name="Google Shape;387;p36"/>
          <p:cNvSpPr txBox="1"/>
          <p:nvPr>
            <p:ph idx="1" type="body"/>
          </p:nvPr>
        </p:nvSpPr>
        <p:spPr>
          <a:xfrm>
            <a:off x="471900" y="1919075"/>
            <a:ext cx="8222100" cy="27102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b="1" lang="en" sz="2700">
                <a:solidFill>
                  <a:srgbClr val="000000"/>
                </a:solidFill>
              </a:rPr>
              <a:t>“Perfectionism doesn’t advance anything”</a:t>
            </a:r>
            <a:br>
              <a:rPr lang="en" sz="2700">
                <a:solidFill>
                  <a:srgbClr val="000000"/>
                </a:solidFill>
              </a:rPr>
            </a:br>
            <a:r>
              <a:rPr lang="en" sz="2700">
                <a:solidFill>
                  <a:srgbClr val="000000"/>
                </a:solidFill>
              </a:rPr>
              <a:t>									- Virgil Abloh </a:t>
            </a:r>
            <a:endParaRPr sz="2700">
              <a:solidFill>
                <a:srgbClr val="00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37"/>
          <p:cNvSpPr txBox="1"/>
          <p:nvPr>
            <p:ph type="ctrTitle"/>
          </p:nvPr>
        </p:nvSpPr>
        <p:spPr>
          <a:xfrm>
            <a:off x="6141100" y="203925"/>
            <a:ext cx="3003000" cy="9336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Questions?</a:t>
            </a:r>
            <a:endParaRPr/>
          </a:p>
        </p:txBody>
      </p:sp>
      <p:sp>
        <p:nvSpPr>
          <p:cNvPr id="393" name="Google Shape;393;p37"/>
          <p:cNvSpPr txBox="1"/>
          <p:nvPr>
            <p:ph idx="1" type="subTitle"/>
          </p:nvPr>
        </p:nvSpPr>
        <p:spPr>
          <a:xfrm>
            <a:off x="6141100" y="1206900"/>
            <a:ext cx="3003000" cy="2787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Mara: </a:t>
            </a:r>
            <a:endParaRPr/>
          </a:p>
          <a:p>
            <a:pPr indent="0" lvl="0" marL="0" rtl="0" algn="l">
              <a:spcBef>
                <a:spcPts val="0"/>
              </a:spcBef>
              <a:spcAft>
                <a:spcPts val="0"/>
              </a:spcAft>
              <a:buNone/>
            </a:pPr>
            <a:r>
              <a:rPr lang="en"/>
              <a:t>mrblake2@ncsu.edu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Wanda: </a:t>
            </a:r>
            <a:endParaRPr/>
          </a:p>
          <a:p>
            <a:pPr indent="0" lvl="0" marL="0" rtl="0" algn="l">
              <a:spcBef>
                <a:spcPts val="0"/>
              </a:spcBef>
              <a:spcAft>
                <a:spcPts val="0"/>
              </a:spcAft>
              <a:buNone/>
            </a:pPr>
            <a:r>
              <a:rPr lang="en"/>
              <a:t>mars0215@umn.edu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Mikala:</a:t>
            </a:r>
            <a:endParaRPr/>
          </a:p>
          <a:p>
            <a:pPr indent="0" lvl="0" marL="0" rtl="0" algn="l">
              <a:spcBef>
                <a:spcPts val="0"/>
              </a:spcBef>
              <a:spcAft>
                <a:spcPts val="0"/>
              </a:spcAft>
              <a:buNone/>
            </a:pPr>
            <a:r>
              <a:rPr lang="en"/>
              <a:t>mnarlock@umn.edu</a:t>
            </a:r>
            <a:endParaRPr/>
          </a:p>
        </p:txBody>
      </p:sp>
      <p:pic>
        <p:nvPicPr>
          <p:cNvPr id="394" name="Google Shape;394;p37"/>
          <p:cNvPicPr preferRelativeResize="0"/>
          <p:nvPr/>
        </p:nvPicPr>
        <p:blipFill>
          <a:blip r:embed="rId3">
            <a:alphaModFix/>
          </a:blip>
          <a:stretch>
            <a:fillRect/>
          </a:stretch>
        </p:blipFill>
        <p:spPr>
          <a:xfrm>
            <a:off x="-3" y="302264"/>
            <a:ext cx="6051927" cy="45389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grpSp>
        <p:nvGrpSpPr>
          <p:cNvPr id="121" name="Google Shape;121;p15"/>
          <p:cNvGrpSpPr/>
          <p:nvPr/>
        </p:nvGrpSpPr>
        <p:grpSpPr>
          <a:xfrm>
            <a:off x="1695615" y="-2"/>
            <a:ext cx="5752765" cy="4804989"/>
            <a:chOff x="4804190" y="735975"/>
            <a:chExt cx="4192060" cy="3617125"/>
          </a:xfrm>
        </p:grpSpPr>
        <p:cxnSp>
          <p:nvCxnSpPr>
            <p:cNvPr id="122" name="Google Shape;122;p15"/>
            <p:cNvCxnSpPr>
              <a:stCxn id="123" idx="1"/>
            </p:cNvCxnSpPr>
            <p:nvPr/>
          </p:nvCxnSpPr>
          <p:spPr>
            <a:xfrm flipH="1">
              <a:off x="7416181" y="1552136"/>
              <a:ext cx="1131900" cy="601200"/>
            </a:xfrm>
            <a:prstGeom prst="straightConnector1">
              <a:avLst/>
            </a:prstGeom>
            <a:noFill/>
            <a:ln cap="flat" cmpd="sng" w="9525">
              <a:solidFill>
                <a:schemeClr val="dk2"/>
              </a:solidFill>
              <a:prstDash val="solid"/>
              <a:round/>
              <a:headEnd len="sm" w="sm" type="none"/>
              <a:tailEnd len="sm" w="sm" type="none"/>
            </a:ln>
          </p:spPr>
        </p:cxnSp>
        <p:cxnSp>
          <p:nvCxnSpPr>
            <p:cNvPr id="124" name="Google Shape;124;p15"/>
            <p:cNvCxnSpPr>
              <a:stCxn id="125" idx="1"/>
            </p:cNvCxnSpPr>
            <p:nvPr/>
          </p:nvCxnSpPr>
          <p:spPr>
            <a:xfrm rot="10800000">
              <a:off x="7476616" y="2783009"/>
              <a:ext cx="1113300" cy="693600"/>
            </a:xfrm>
            <a:prstGeom prst="straightConnector1">
              <a:avLst/>
            </a:prstGeom>
            <a:noFill/>
            <a:ln cap="flat" cmpd="sng" w="9525">
              <a:solidFill>
                <a:schemeClr val="dk2"/>
              </a:solidFill>
              <a:prstDash val="solid"/>
              <a:round/>
              <a:headEnd len="sm" w="sm" type="none"/>
              <a:tailEnd len="sm" w="sm" type="none"/>
            </a:ln>
          </p:spPr>
        </p:cxnSp>
        <p:cxnSp>
          <p:nvCxnSpPr>
            <p:cNvPr id="126" name="Google Shape;126;p15"/>
            <p:cNvCxnSpPr>
              <a:stCxn id="127" idx="3"/>
            </p:cNvCxnSpPr>
            <p:nvPr/>
          </p:nvCxnSpPr>
          <p:spPr>
            <a:xfrm>
              <a:off x="5475078" y="2377939"/>
              <a:ext cx="805500" cy="138000"/>
            </a:xfrm>
            <a:prstGeom prst="straightConnector1">
              <a:avLst/>
            </a:prstGeom>
            <a:noFill/>
            <a:ln cap="flat" cmpd="sng" w="9525">
              <a:solidFill>
                <a:schemeClr val="dk2"/>
              </a:solidFill>
              <a:prstDash val="solid"/>
              <a:round/>
              <a:headEnd len="sm" w="sm" type="none"/>
              <a:tailEnd len="sm" w="sm" type="none"/>
            </a:ln>
          </p:spPr>
        </p:cxnSp>
        <p:cxnSp>
          <p:nvCxnSpPr>
            <p:cNvPr id="128" name="Google Shape;128;p15"/>
            <p:cNvCxnSpPr>
              <a:stCxn id="129" idx="3"/>
            </p:cNvCxnSpPr>
            <p:nvPr/>
          </p:nvCxnSpPr>
          <p:spPr>
            <a:xfrm>
              <a:off x="5110839" y="2081484"/>
              <a:ext cx="1284000" cy="289200"/>
            </a:xfrm>
            <a:prstGeom prst="straightConnector1">
              <a:avLst/>
            </a:prstGeom>
            <a:noFill/>
            <a:ln cap="flat" cmpd="sng" w="9525">
              <a:solidFill>
                <a:schemeClr val="dk2"/>
              </a:solidFill>
              <a:prstDash val="solid"/>
              <a:round/>
              <a:headEnd len="sm" w="sm" type="none"/>
              <a:tailEnd len="sm" w="sm" type="none"/>
            </a:ln>
          </p:spPr>
        </p:cxnSp>
        <p:cxnSp>
          <p:nvCxnSpPr>
            <p:cNvPr id="130" name="Google Shape;130;p15"/>
            <p:cNvCxnSpPr>
              <a:stCxn id="131" idx="2"/>
            </p:cNvCxnSpPr>
            <p:nvPr/>
          </p:nvCxnSpPr>
          <p:spPr>
            <a:xfrm flipH="1" rot="10800000">
              <a:off x="5011491" y="2563473"/>
              <a:ext cx="1265700" cy="334800"/>
            </a:xfrm>
            <a:prstGeom prst="straightConnector1">
              <a:avLst/>
            </a:prstGeom>
            <a:noFill/>
            <a:ln cap="flat" cmpd="sng" w="9525">
              <a:solidFill>
                <a:schemeClr val="dk2"/>
              </a:solidFill>
              <a:prstDash val="solid"/>
              <a:round/>
              <a:headEnd len="sm" w="sm" type="none"/>
              <a:tailEnd len="sm" w="sm" type="none"/>
            </a:ln>
          </p:spPr>
        </p:cxnSp>
        <p:cxnSp>
          <p:nvCxnSpPr>
            <p:cNvPr id="132" name="Google Shape;132;p15"/>
            <p:cNvCxnSpPr>
              <a:stCxn id="133" idx="3"/>
            </p:cNvCxnSpPr>
            <p:nvPr/>
          </p:nvCxnSpPr>
          <p:spPr>
            <a:xfrm flipH="1" rot="10800000">
              <a:off x="5388528" y="2652924"/>
              <a:ext cx="944400" cy="549600"/>
            </a:xfrm>
            <a:prstGeom prst="straightConnector1">
              <a:avLst/>
            </a:prstGeom>
            <a:noFill/>
            <a:ln cap="flat" cmpd="sng" w="9525">
              <a:solidFill>
                <a:schemeClr val="dk2"/>
              </a:solidFill>
              <a:prstDash val="solid"/>
              <a:round/>
              <a:headEnd len="sm" w="sm" type="none"/>
              <a:tailEnd len="sm" w="sm" type="none"/>
            </a:ln>
          </p:spPr>
        </p:cxnSp>
        <p:cxnSp>
          <p:nvCxnSpPr>
            <p:cNvPr id="134" name="Google Shape;134;p15"/>
            <p:cNvCxnSpPr>
              <a:stCxn id="135" idx="3"/>
            </p:cNvCxnSpPr>
            <p:nvPr/>
          </p:nvCxnSpPr>
          <p:spPr>
            <a:xfrm flipH="1" rot="10800000">
              <a:off x="5461293" y="2957497"/>
              <a:ext cx="1017600" cy="702600"/>
            </a:xfrm>
            <a:prstGeom prst="straightConnector1">
              <a:avLst/>
            </a:prstGeom>
            <a:noFill/>
            <a:ln cap="flat" cmpd="sng" w="9525">
              <a:solidFill>
                <a:schemeClr val="dk2"/>
              </a:solidFill>
              <a:prstDash val="solid"/>
              <a:round/>
              <a:headEnd len="sm" w="sm" type="none"/>
              <a:tailEnd len="sm" w="sm" type="none"/>
            </a:ln>
          </p:spPr>
        </p:cxnSp>
        <p:cxnSp>
          <p:nvCxnSpPr>
            <p:cNvPr id="136" name="Google Shape;136;p15"/>
            <p:cNvCxnSpPr>
              <a:stCxn id="137" idx="3"/>
            </p:cNvCxnSpPr>
            <p:nvPr/>
          </p:nvCxnSpPr>
          <p:spPr>
            <a:xfrm flipH="1" rot="10800000">
              <a:off x="5859710" y="2860112"/>
              <a:ext cx="438900" cy="438600"/>
            </a:xfrm>
            <a:prstGeom prst="straightConnector1">
              <a:avLst/>
            </a:prstGeom>
            <a:noFill/>
            <a:ln cap="flat" cmpd="sng" w="9525">
              <a:solidFill>
                <a:schemeClr val="dk2"/>
              </a:solidFill>
              <a:prstDash val="solid"/>
              <a:round/>
              <a:headEnd len="sm" w="sm" type="none"/>
              <a:tailEnd len="sm" w="sm" type="none"/>
            </a:ln>
          </p:spPr>
        </p:cxnSp>
        <p:cxnSp>
          <p:nvCxnSpPr>
            <p:cNvPr id="138" name="Google Shape;138;p15"/>
            <p:cNvCxnSpPr/>
            <p:nvPr/>
          </p:nvCxnSpPr>
          <p:spPr>
            <a:xfrm flipH="1" rot="10800000">
              <a:off x="6247067" y="3033608"/>
              <a:ext cx="429300" cy="987600"/>
            </a:xfrm>
            <a:prstGeom prst="straightConnector1">
              <a:avLst/>
            </a:prstGeom>
            <a:noFill/>
            <a:ln cap="flat" cmpd="sng" w="9525">
              <a:solidFill>
                <a:schemeClr val="dk2"/>
              </a:solidFill>
              <a:prstDash val="solid"/>
              <a:round/>
              <a:headEnd len="sm" w="sm" type="none"/>
              <a:tailEnd len="sm" w="sm" type="none"/>
            </a:ln>
          </p:spPr>
        </p:cxnSp>
        <p:cxnSp>
          <p:nvCxnSpPr>
            <p:cNvPr id="139" name="Google Shape;139;p15"/>
            <p:cNvCxnSpPr>
              <a:stCxn id="140" idx="0"/>
            </p:cNvCxnSpPr>
            <p:nvPr/>
          </p:nvCxnSpPr>
          <p:spPr>
            <a:xfrm flipH="1" rot="10800000">
              <a:off x="6024252" y="3023994"/>
              <a:ext cx="575700" cy="564900"/>
            </a:xfrm>
            <a:prstGeom prst="straightConnector1">
              <a:avLst/>
            </a:prstGeom>
            <a:noFill/>
            <a:ln cap="flat" cmpd="sng" w="9525">
              <a:solidFill>
                <a:schemeClr val="dk2"/>
              </a:solidFill>
              <a:prstDash val="solid"/>
              <a:round/>
              <a:headEnd len="sm" w="sm" type="none"/>
              <a:tailEnd len="sm" w="sm" type="none"/>
            </a:ln>
          </p:spPr>
        </p:cxnSp>
        <p:cxnSp>
          <p:nvCxnSpPr>
            <p:cNvPr id="141" name="Google Shape;141;p15"/>
            <p:cNvCxnSpPr>
              <a:stCxn id="142" idx="0"/>
            </p:cNvCxnSpPr>
            <p:nvPr/>
          </p:nvCxnSpPr>
          <p:spPr>
            <a:xfrm flipH="1" rot="10800000">
              <a:off x="6587204" y="3095655"/>
              <a:ext cx="176100" cy="816000"/>
            </a:xfrm>
            <a:prstGeom prst="straightConnector1">
              <a:avLst/>
            </a:prstGeom>
            <a:noFill/>
            <a:ln cap="flat" cmpd="sng" w="9525">
              <a:solidFill>
                <a:schemeClr val="dk2"/>
              </a:solidFill>
              <a:prstDash val="solid"/>
              <a:round/>
              <a:headEnd len="sm" w="sm" type="none"/>
              <a:tailEnd len="sm" w="sm" type="none"/>
            </a:ln>
          </p:spPr>
        </p:cxnSp>
        <p:cxnSp>
          <p:nvCxnSpPr>
            <p:cNvPr id="143" name="Google Shape;143;p15"/>
            <p:cNvCxnSpPr/>
            <p:nvPr/>
          </p:nvCxnSpPr>
          <p:spPr>
            <a:xfrm rot="10800000">
              <a:off x="7100855" y="3067599"/>
              <a:ext cx="252600" cy="856800"/>
            </a:xfrm>
            <a:prstGeom prst="straightConnector1">
              <a:avLst/>
            </a:prstGeom>
            <a:noFill/>
            <a:ln cap="flat" cmpd="sng" w="9525">
              <a:solidFill>
                <a:schemeClr val="dk2"/>
              </a:solidFill>
              <a:prstDash val="solid"/>
              <a:round/>
              <a:headEnd len="sm" w="sm" type="none"/>
              <a:tailEnd len="sm" w="sm" type="none"/>
            </a:ln>
          </p:spPr>
        </p:cxnSp>
        <p:cxnSp>
          <p:nvCxnSpPr>
            <p:cNvPr id="144" name="Google Shape;144;p15"/>
            <p:cNvCxnSpPr/>
            <p:nvPr/>
          </p:nvCxnSpPr>
          <p:spPr>
            <a:xfrm rot="10800000">
              <a:off x="7372551" y="2904661"/>
              <a:ext cx="995100" cy="1050600"/>
            </a:xfrm>
            <a:prstGeom prst="straightConnector1">
              <a:avLst/>
            </a:prstGeom>
            <a:noFill/>
            <a:ln cap="flat" cmpd="sng" w="9525">
              <a:solidFill>
                <a:schemeClr val="dk2"/>
              </a:solidFill>
              <a:prstDash val="solid"/>
              <a:round/>
              <a:headEnd len="sm" w="sm" type="none"/>
              <a:tailEnd len="sm" w="sm" type="none"/>
            </a:ln>
          </p:spPr>
        </p:cxnSp>
        <p:cxnSp>
          <p:nvCxnSpPr>
            <p:cNvPr id="145" name="Google Shape;145;p15"/>
            <p:cNvCxnSpPr>
              <a:stCxn id="146" idx="1"/>
            </p:cNvCxnSpPr>
            <p:nvPr/>
          </p:nvCxnSpPr>
          <p:spPr>
            <a:xfrm rot="10800000">
              <a:off x="7177290" y="3040783"/>
              <a:ext cx="510600" cy="868500"/>
            </a:xfrm>
            <a:prstGeom prst="straightConnector1">
              <a:avLst/>
            </a:prstGeom>
            <a:noFill/>
            <a:ln cap="flat" cmpd="sng" w="9525">
              <a:solidFill>
                <a:schemeClr val="dk2"/>
              </a:solidFill>
              <a:prstDash val="solid"/>
              <a:round/>
              <a:headEnd len="sm" w="sm" type="none"/>
              <a:tailEnd len="sm" w="sm" type="none"/>
            </a:ln>
          </p:spPr>
        </p:cxnSp>
        <p:cxnSp>
          <p:nvCxnSpPr>
            <p:cNvPr id="147" name="Google Shape;147;p15"/>
            <p:cNvCxnSpPr>
              <a:stCxn id="148" idx="1"/>
            </p:cNvCxnSpPr>
            <p:nvPr/>
          </p:nvCxnSpPr>
          <p:spPr>
            <a:xfrm rot="10800000">
              <a:off x="7549078" y="2893419"/>
              <a:ext cx="436500" cy="405300"/>
            </a:xfrm>
            <a:prstGeom prst="straightConnector1">
              <a:avLst/>
            </a:prstGeom>
            <a:noFill/>
            <a:ln cap="flat" cmpd="sng" w="9525">
              <a:solidFill>
                <a:schemeClr val="dk2"/>
              </a:solidFill>
              <a:prstDash val="solid"/>
              <a:round/>
              <a:headEnd len="sm" w="sm" type="none"/>
              <a:tailEnd len="sm" w="sm" type="none"/>
            </a:ln>
          </p:spPr>
        </p:cxnSp>
        <p:cxnSp>
          <p:nvCxnSpPr>
            <p:cNvPr id="149" name="Google Shape;149;p15"/>
            <p:cNvCxnSpPr>
              <a:stCxn id="150" idx="1"/>
            </p:cNvCxnSpPr>
            <p:nvPr/>
          </p:nvCxnSpPr>
          <p:spPr>
            <a:xfrm rot="10800000">
              <a:off x="7476263" y="2674914"/>
              <a:ext cx="937200" cy="371700"/>
            </a:xfrm>
            <a:prstGeom prst="straightConnector1">
              <a:avLst/>
            </a:prstGeom>
            <a:noFill/>
            <a:ln cap="flat" cmpd="sng" w="9525">
              <a:solidFill>
                <a:schemeClr val="dk2"/>
              </a:solidFill>
              <a:prstDash val="solid"/>
              <a:round/>
              <a:headEnd len="sm" w="sm" type="none"/>
              <a:tailEnd len="sm" w="sm" type="none"/>
            </a:ln>
          </p:spPr>
        </p:cxnSp>
        <p:cxnSp>
          <p:nvCxnSpPr>
            <p:cNvPr id="151" name="Google Shape;151;p15"/>
            <p:cNvCxnSpPr>
              <a:stCxn id="152" idx="2"/>
            </p:cNvCxnSpPr>
            <p:nvPr/>
          </p:nvCxnSpPr>
          <p:spPr>
            <a:xfrm rot="10800000">
              <a:off x="7451743" y="2519329"/>
              <a:ext cx="1342500" cy="252900"/>
            </a:xfrm>
            <a:prstGeom prst="straightConnector1">
              <a:avLst/>
            </a:prstGeom>
            <a:noFill/>
            <a:ln cap="flat" cmpd="sng" w="9525">
              <a:solidFill>
                <a:schemeClr val="dk2"/>
              </a:solidFill>
              <a:prstDash val="solid"/>
              <a:round/>
              <a:headEnd len="sm" w="sm" type="none"/>
              <a:tailEnd len="sm" w="sm" type="none"/>
            </a:ln>
          </p:spPr>
        </p:cxnSp>
        <p:cxnSp>
          <p:nvCxnSpPr>
            <p:cNvPr id="153" name="Google Shape;153;p15"/>
            <p:cNvCxnSpPr>
              <a:stCxn id="154" idx="1"/>
            </p:cNvCxnSpPr>
            <p:nvPr/>
          </p:nvCxnSpPr>
          <p:spPr>
            <a:xfrm flipH="1">
              <a:off x="7510893" y="2371442"/>
              <a:ext cx="664500" cy="57600"/>
            </a:xfrm>
            <a:prstGeom prst="straightConnector1">
              <a:avLst/>
            </a:prstGeom>
            <a:noFill/>
            <a:ln cap="flat" cmpd="sng" w="9525">
              <a:solidFill>
                <a:schemeClr val="dk2"/>
              </a:solidFill>
              <a:prstDash val="solid"/>
              <a:round/>
              <a:headEnd len="sm" w="sm" type="none"/>
              <a:tailEnd len="sm" w="sm" type="none"/>
            </a:ln>
          </p:spPr>
        </p:cxnSp>
        <p:cxnSp>
          <p:nvCxnSpPr>
            <p:cNvPr id="155" name="Google Shape;155;p15"/>
            <p:cNvCxnSpPr>
              <a:stCxn id="156" idx="1"/>
            </p:cNvCxnSpPr>
            <p:nvPr/>
          </p:nvCxnSpPr>
          <p:spPr>
            <a:xfrm flipH="1">
              <a:off x="7487201" y="2062511"/>
              <a:ext cx="1202400" cy="193500"/>
            </a:xfrm>
            <a:prstGeom prst="straightConnector1">
              <a:avLst/>
            </a:prstGeom>
            <a:noFill/>
            <a:ln cap="flat" cmpd="sng" w="9525">
              <a:solidFill>
                <a:schemeClr val="dk2"/>
              </a:solidFill>
              <a:prstDash val="solid"/>
              <a:round/>
              <a:headEnd len="sm" w="sm" type="none"/>
              <a:tailEnd len="sm" w="sm" type="none"/>
            </a:ln>
          </p:spPr>
        </p:cxnSp>
        <p:cxnSp>
          <p:nvCxnSpPr>
            <p:cNvPr id="157" name="Google Shape;157;p15"/>
            <p:cNvCxnSpPr>
              <a:stCxn id="158" idx="2"/>
            </p:cNvCxnSpPr>
            <p:nvPr/>
          </p:nvCxnSpPr>
          <p:spPr>
            <a:xfrm flipH="1">
              <a:off x="7466942" y="2016461"/>
              <a:ext cx="859500" cy="260400"/>
            </a:xfrm>
            <a:prstGeom prst="straightConnector1">
              <a:avLst/>
            </a:prstGeom>
            <a:noFill/>
            <a:ln cap="flat" cmpd="sng" w="9525">
              <a:solidFill>
                <a:schemeClr val="dk2"/>
              </a:solidFill>
              <a:prstDash val="solid"/>
              <a:round/>
              <a:headEnd len="sm" w="sm" type="none"/>
              <a:tailEnd len="sm" w="sm" type="none"/>
            </a:ln>
          </p:spPr>
        </p:cxnSp>
        <p:cxnSp>
          <p:nvCxnSpPr>
            <p:cNvPr id="159" name="Google Shape;159;p15"/>
            <p:cNvCxnSpPr>
              <a:stCxn id="160" idx="2"/>
            </p:cNvCxnSpPr>
            <p:nvPr/>
          </p:nvCxnSpPr>
          <p:spPr>
            <a:xfrm flipH="1">
              <a:off x="7305425" y="1426505"/>
              <a:ext cx="1000500" cy="776700"/>
            </a:xfrm>
            <a:prstGeom prst="straightConnector1">
              <a:avLst/>
            </a:prstGeom>
            <a:noFill/>
            <a:ln cap="flat" cmpd="sng" w="9525">
              <a:solidFill>
                <a:schemeClr val="dk2"/>
              </a:solidFill>
              <a:prstDash val="solid"/>
              <a:round/>
              <a:headEnd len="sm" w="sm" type="none"/>
              <a:tailEnd len="sm" w="sm" type="none"/>
            </a:ln>
          </p:spPr>
        </p:cxnSp>
        <p:cxnSp>
          <p:nvCxnSpPr>
            <p:cNvPr id="161" name="Google Shape;161;p15"/>
            <p:cNvCxnSpPr>
              <a:stCxn id="162" idx="2"/>
            </p:cNvCxnSpPr>
            <p:nvPr/>
          </p:nvCxnSpPr>
          <p:spPr>
            <a:xfrm flipH="1">
              <a:off x="7332400" y="1687463"/>
              <a:ext cx="509700" cy="453000"/>
            </a:xfrm>
            <a:prstGeom prst="straightConnector1">
              <a:avLst/>
            </a:prstGeom>
            <a:noFill/>
            <a:ln cap="flat" cmpd="sng" w="9525">
              <a:solidFill>
                <a:schemeClr val="dk2"/>
              </a:solidFill>
              <a:prstDash val="solid"/>
              <a:round/>
              <a:headEnd len="sm" w="sm" type="none"/>
              <a:tailEnd len="sm" w="sm" type="none"/>
            </a:ln>
          </p:spPr>
        </p:cxnSp>
        <p:cxnSp>
          <p:nvCxnSpPr>
            <p:cNvPr id="163" name="Google Shape;163;p15"/>
            <p:cNvCxnSpPr>
              <a:stCxn id="164" idx="2"/>
            </p:cNvCxnSpPr>
            <p:nvPr/>
          </p:nvCxnSpPr>
          <p:spPr>
            <a:xfrm flipH="1">
              <a:off x="7298453" y="1047215"/>
              <a:ext cx="429300" cy="897300"/>
            </a:xfrm>
            <a:prstGeom prst="straightConnector1">
              <a:avLst/>
            </a:prstGeom>
            <a:noFill/>
            <a:ln cap="flat" cmpd="sng" w="9525">
              <a:solidFill>
                <a:schemeClr val="dk2"/>
              </a:solidFill>
              <a:prstDash val="solid"/>
              <a:round/>
              <a:headEnd len="sm" w="sm" type="none"/>
              <a:tailEnd len="sm" w="sm" type="none"/>
            </a:ln>
          </p:spPr>
        </p:cxnSp>
        <p:cxnSp>
          <p:nvCxnSpPr>
            <p:cNvPr id="165" name="Google Shape;165;p15"/>
            <p:cNvCxnSpPr>
              <a:stCxn id="166" idx="2"/>
            </p:cNvCxnSpPr>
            <p:nvPr/>
          </p:nvCxnSpPr>
          <p:spPr>
            <a:xfrm>
              <a:off x="6713044" y="1071291"/>
              <a:ext cx="220500" cy="782400"/>
            </a:xfrm>
            <a:prstGeom prst="straightConnector1">
              <a:avLst/>
            </a:prstGeom>
            <a:noFill/>
            <a:ln cap="flat" cmpd="sng" w="9525">
              <a:solidFill>
                <a:schemeClr val="dk2"/>
              </a:solidFill>
              <a:prstDash val="solid"/>
              <a:round/>
              <a:headEnd len="sm" w="sm" type="none"/>
              <a:tailEnd len="sm" w="sm" type="none"/>
            </a:ln>
          </p:spPr>
        </p:cxnSp>
        <p:cxnSp>
          <p:nvCxnSpPr>
            <p:cNvPr id="167" name="Google Shape;167;p15"/>
            <p:cNvCxnSpPr>
              <a:stCxn id="168" idx="2"/>
            </p:cNvCxnSpPr>
            <p:nvPr/>
          </p:nvCxnSpPr>
          <p:spPr>
            <a:xfrm flipH="1">
              <a:off x="7083498" y="1459119"/>
              <a:ext cx="191400" cy="565500"/>
            </a:xfrm>
            <a:prstGeom prst="straightConnector1">
              <a:avLst/>
            </a:prstGeom>
            <a:noFill/>
            <a:ln cap="flat" cmpd="sng" w="9525">
              <a:solidFill>
                <a:schemeClr val="dk2"/>
              </a:solidFill>
              <a:prstDash val="solid"/>
              <a:round/>
              <a:headEnd len="sm" w="sm" type="none"/>
              <a:tailEnd len="sm" w="sm" type="none"/>
            </a:ln>
          </p:spPr>
        </p:cxnSp>
        <p:cxnSp>
          <p:nvCxnSpPr>
            <p:cNvPr id="169" name="Google Shape;169;p15"/>
            <p:cNvCxnSpPr>
              <a:stCxn id="170" idx="3"/>
            </p:cNvCxnSpPr>
            <p:nvPr/>
          </p:nvCxnSpPr>
          <p:spPr>
            <a:xfrm>
              <a:off x="6624534" y="1531842"/>
              <a:ext cx="177300" cy="472200"/>
            </a:xfrm>
            <a:prstGeom prst="straightConnector1">
              <a:avLst/>
            </a:prstGeom>
            <a:noFill/>
            <a:ln cap="flat" cmpd="sng" w="9525">
              <a:solidFill>
                <a:schemeClr val="dk2"/>
              </a:solidFill>
              <a:prstDash val="solid"/>
              <a:round/>
              <a:headEnd len="sm" w="sm" type="none"/>
              <a:tailEnd len="sm" w="sm" type="none"/>
            </a:ln>
          </p:spPr>
        </p:cxnSp>
        <p:cxnSp>
          <p:nvCxnSpPr>
            <p:cNvPr id="171" name="Google Shape;171;p15"/>
            <p:cNvCxnSpPr>
              <a:stCxn id="172" idx="3"/>
            </p:cNvCxnSpPr>
            <p:nvPr/>
          </p:nvCxnSpPr>
          <p:spPr>
            <a:xfrm>
              <a:off x="6286080" y="1052597"/>
              <a:ext cx="340500" cy="999300"/>
            </a:xfrm>
            <a:prstGeom prst="straightConnector1">
              <a:avLst/>
            </a:prstGeom>
            <a:noFill/>
            <a:ln cap="flat" cmpd="sng" w="9525">
              <a:solidFill>
                <a:schemeClr val="dk2"/>
              </a:solidFill>
              <a:prstDash val="solid"/>
              <a:round/>
              <a:headEnd len="sm" w="sm" type="none"/>
              <a:tailEnd len="sm" w="sm" type="none"/>
            </a:ln>
          </p:spPr>
        </p:cxnSp>
        <p:cxnSp>
          <p:nvCxnSpPr>
            <p:cNvPr id="173" name="Google Shape;173;p15"/>
            <p:cNvCxnSpPr>
              <a:stCxn id="174" idx="2"/>
            </p:cNvCxnSpPr>
            <p:nvPr/>
          </p:nvCxnSpPr>
          <p:spPr>
            <a:xfrm>
              <a:off x="5483694" y="1418018"/>
              <a:ext cx="907500" cy="831300"/>
            </a:xfrm>
            <a:prstGeom prst="straightConnector1">
              <a:avLst/>
            </a:prstGeom>
            <a:noFill/>
            <a:ln cap="flat" cmpd="sng" w="9525">
              <a:solidFill>
                <a:schemeClr val="dk2"/>
              </a:solidFill>
              <a:prstDash val="solid"/>
              <a:round/>
              <a:headEnd len="sm" w="sm" type="none"/>
              <a:tailEnd len="sm" w="sm" type="none"/>
            </a:ln>
          </p:spPr>
        </p:cxnSp>
        <p:cxnSp>
          <p:nvCxnSpPr>
            <p:cNvPr id="175" name="Google Shape;175;p15"/>
            <p:cNvCxnSpPr>
              <a:stCxn id="176" idx="2"/>
            </p:cNvCxnSpPr>
            <p:nvPr/>
          </p:nvCxnSpPr>
          <p:spPr>
            <a:xfrm>
              <a:off x="5976314" y="1662425"/>
              <a:ext cx="509400" cy="505500"/>
            </a:xfrm>
            <a:prstGeom prst="straightConnector1">
              <a:avLst/>
            </a:prstGeom>
            <a:noFill/>
            <a:ln cap="flat" cmpd="sng" w="9525">
              <a:solidFill>
                <a:schemeClr val="dk2"/>
              </a:solidFill>
              <a:prstDash val="solid"/>
              <a:round/>
              <a:headEnd len="sm" w="sm" type="none"/>
              <a:tailEnd len="sm" w="sm" type="none"/>
            </a:ln>
          </p:spPr>
        </p:cxnSp>
        <p:cxnSp>
          <p:nvCxnSpPr>
            <p:cNvPr id="177" name="Google Shape;177;p15"/>
            <p:cNvCxnSpPr/>
            <p:nvPr/>
          </p:nvCxnSpPr>
          <p:spPr>
            <a:xfrm>
              <a:off x="5759414" y="2154036"/>
              <a:ext cx="618300" cy="238800"/>
            </a:xfrm>
            <a:prstGeom prst="straightConnector1">
              <a:avLst/>
            </a:prstGeom>
            <a:noFill/>
            <a:ln cap="flat" cmpd="sng" w="9525">
              <a:solidFill>
                <a:schemeClr val="dk2"/>
              </a:solidFill>
              <a:prstDash val="solid"/>
              <a:round/>
              <a:headEnd len="sm" w="sm" type="none"/>
              <a:tailEnd len="sm" w="sm" type="none"/>
            </a:ln>
          </p:spPr>
        </p:cxnSp>
        <p:cxnSp>
          <p:nvCxnSpPr>
            <p:cNvPr id="178" name="Google Shape;178;p15"/>
            <p:cNvCxnSpPr/>
            <p:nvPr/>
          </p:nvCxnSpPr>
          <p:spPr>
            <a:xfrm>
              <a:off x="5308595" y="1680759"/>
              <a:ext cx="1029000" cy="575700"/>
            </a:xfrm>
            <a:prstGeom prst="straightConnector1">
              <a:avLst/>
            </a:prstGeom>
            <a:noFill/>
            <a:ln cap="flat" cmpd="sng" w="9525">
              <a:solidFill>
                <a:schemeClr val="dk2"/>
              </a:solidFill>
              <a:prstDash val="solid"/>
              <a:round/>
              <a:headEnd len="sm" w="sm" type="none"/>
              <a:tailEnd len="sm" w="sm" type="none"/>
            </a:ln>
          </p:spPr>
        </p:cxnSp>
        <p:pic>
          <p:nvPicPr>
            <p:cNvPr id="179" name="Google Shape;179;p15"/>
            <p:cNvPicPr preferRelativeResize="0"/>
            <p:nvPr/>
          </p:nvPicPr>
          <p:blipFill rotWithShape="1">
            <a:blip r:embed="rId3">
              <a:alphaModFix/>
            </a:blip>
            <a:srcRect b="0" l="0" r="0" t="0"/>
            <a:stretch/>
          </p:blipFill>
          <p:spPr>
            <a:xfrm>
              <a:off x="6522372" y="2331995"/>
              <a:ext cx="882034" cy="369242"/>
            </a:xfrm>
            <a:prstGeom prst="rect">
              <a:avLst/>
            </a:prstGeom>
            <a:noFill/>
            <a:ln>
              <a:noFill/>
            </a:ln>
          </p:spPr>
        </p:pic>
        <p:sp>
          <p:nvSpPr>
            <p:cNvPr id="180" name="Google Shape;180;p15"/>
            <p:cNvSpPr/>
            <p:nvPr/>
          </p:nvSpPr>
          <p:spPr>
            <a:xfrm>
              <a:off x="6177578" y="1834079"/>
              <a:ext cx="1516394" cy="1432667"/>
            </a:xfrm>
            <a:custGeom>
              <a:rect b="b" l="l" r="r" t="t"/>
              <a:pathLst>
                <a:path extrusionOk="0" h="1240404" w="1240404">
                  <a:moveTo>
                    <a:pt x="620203" y="195801"/>
                  </a:moveTo>
                  <a:cubicBezTo>
                    <a:pt x="385812" y="195801"/>
                    <a:pt x="195801" y="385812"/>
                    <a:pt x="195801" y="620203"/>
                  </a:cubicBezTo>
                  <a:cubicBezTo>
                    <a:pt x="195801" y="854594"/>
                    <a:pt x="385812" y="1044605"/>
                    <a:pt x="620203" y="1044605"/>
                  </a:cubicBezTo>
                  <a:cubicBezTo>
                    <a:pt x="854594" y="1044605"/>
                    <a:pt x="1044605" y="854594"/>
                    <a:pt x="1044605" y="620203"/>
                  </a:cubicBezTo>
                  <a:cubicBezTo>
                    <a:pt x="1044605" y="385812"/>
                    <a:pt x="854594" y="195801"/>
                    <a:pt x="620203" y="195801"/>
                  </a:cubicBezTo>
                  <a:close/>
                  <a:moveTo>
                    <a:pt x="620202" y="0"/>
                  </a:moveTo>
                  <a:lnTo>
                    <a:pt x="658078" y="3818"/>
                  </a:lnTo>
                  <a:lnTo>
                    <a:pt x="695806" y="134345"/>
                  </a:lnTo>
                  <a:lnTo>
                    <a:pt x="719656" y="136750"/>
                  </a:lnTo>
                  <a:lnTo>
                    <a:pt x="798186" y="161127"/>
                  </a:lnTo>
                  <a:lnTo>
                    <a:pt x="895778" y="67283"/>
                  </a:lnTo>
                  <a:lnTo>
                    <a:pt x="961750" y="103092"/>
                  </a:lnTo>
                  <a:lnTo>
                    <a:pt x="928488" y="237715"/>
                  </a:lnTo>
                  <a:lnTo>
                    <a:pt x="969145" y="271261"/>
                  </a:lnTo>
                  <a:lnTo>
                    <a:pt x="1002690" y="311916"/>
                  </a:lnTo>
                  <a:lnTo>
                    <a:pt x="1137313" y="278654"/>
                  </a:lnTo>
                  <a:lnTo>
                    <a:pt x="1173122" y="344627"/>
                  </a:lnTo>
                  <a:lnTo>
                    <a:pt x="1079279" y="442217"/>
                  </a:lnTo>
                  <a:lnTo>
                    <a:pt x="1103656" y="520750"/>
                  </a:lnTo>
                  <a:lnTo>
                    <a:pt x="1106061" y="544599"/>
                  </a:lnTo>
                  <a:lnTo>
                    <a:pt x="1236586" y="582326"/>
                  </a:lnTo>
                  <a:lnTo>
                    <a:pt x="1240404" y="620202"/>
                  </a:lnTo>
                  <a:lnTo>
                    <a:pt x="1236586" y="658078"/>
                  </a:lnTo>
                  <a:lnTo>
                    <a:pt x="1106061" y="695805"/>
                  </a:lnTo>
                  <a:lnTo>
                    <a:pt x="1103656" y="719656"/>
                  </a:lnTo>
                  <a:lnTo>
                    <a:pt x="1079279" y="798188"/>
                  </a:lnTo>
                  <a:lnTo>
                    <a:pt x="1173121" y="895778"/>
                  </a:lnTo>
                  <a:lnTo>
                    <a:pt x="1137313" y="961750"/>
                  </a:lnTo>
                  <a:lnTo>
                    <a:pt x="1002691" y="928488"/>
                  </a:lnTo>
                  <a:lnTo>
                    <a:pt x="969145" y="969146"/>
                  </a:lnTo>
                  <a:lnTo>
                    <a:pt x="928488" y="1002691"/>
                  </a:lnTo>
                  <a:lnTo>
                    <a:pt x="961750" y="1137313"/>
                  </a:lnTo>
                  <a:lnTo>
                    <a:pt x="895778" y="1173121"/>
                  </a:lnTo>
                  <a:lnTo>
                    <a:pt x="798188" y="1079279"/>
                  </a:lnTo>
                  <a:lnTo>
                    <a:pt x="719656" y="1103656"/>
                  </a:lnTo>
                  <a:lnTo>
                    <a:pt x="695805" y="1106061"/>
                  </a:lnTo>
                  <a:lnTo>
                    <a:pt x="658078" y="1236586"/>
                  </a:lnTo>
                  <a:lnTo>
                    <a:pt x="620202" y="1240404"/>
                  </a:lnTo>
                  <a:lnTo>
                    <a:pt x="582326" y="1236586"/>
                  </a:lnTo>
                  <a:lnTo>
                    <a:pt x="544599" y="1106061"/>
                  </a:lnTo>
                  <a:lnTo>
                    <a:pt x="520750" y="1103656"/>
                  </a:lnTo>
                  <a:lnTo>
                    <a:pt x="442217" y="1079279"/>
                  </a:lnTo>
                  <a:lnTo>
                    <a:pt x="344627" y="1173122"/>
                  </a:lnTo>
                  <a:lnTo>
                    <a:pt x="278654" y="1137313"/>
                  </a:lnTo>
                  <a:lnTo>
                    <a:pt x="311916" y="1002690"/>
                  </a:lnTo>
                  <a:lnTo>
                    <a:pt x="271261" y="969146"/>
                  </a:lnTo>
                  <a:lnTo>
                    <a:pt x="237715" y="928488"/>
                  </a:lnTo>
                  <a:lnTo>
                    <a:pt x="103092" y="961750"/>
                  </a:lnTo>
                  <a:lnTo>
                    <a:pt x="67283" y="895778"/>
                  </a:lnTo>
                  <a:lnTo>
                    <a:pt x="161127" y="798186"/>
                  </a:lnTo>
                  <a:lnTo>
                    <a:pt x="136750" y="719656"/>
                  </a:lnTo>
                  <a:lnTo>
                    <a:pt x="134346" y="695806"/>
                  </a:lnTo>
                  <a:lnTo>
                    <a:pt x="3818" y="658078"/>
                  </a:lnTo>
                  <a:lnTo>
                    <a:pt x="0" y="620202"/>
                  </a:lnTo>
                  <a:lnTo>
                    <a:pt x="3818" y="582326"/>
                  </a:lnTo>
                  <a:lnTo>
                    <a:pt x="134346" y="544598"/>
                  </a:lnTo>
                  <a:lnTo>
                    <a:pt x="136750" y="520750"/>
                  </a:lnTo>
                  <a:lnTo>
                    <a:pt x="161127" y="442219"/>
                  </a:lnTo>
                  <a:lnTo>
                    <a:pt x="67283" y="344627"/>
                  </a:lnTo>
                  <a:lnTo>
                    <a:pt x="103091" y="278654"/>
                  </a:lnTo>
                  <a:lnTo>
                    <a:pt x="237716" y="311917"/>
                  </a:lnTo>
                  <a:lnTo>
                    <a:pt x="271261" y="271261"/>
                  </a:lnTo>
                  <a:lnTo>
                    <a:pt x="311917" y="237716"/>
                  </a:lnTo>
                  <a:lnTo>
                    <a:pt x="278654" y="103091"/>
                  </a:lnTo>
                  <a:lnTo>
                    <a:pt x="344627" y="67283"/>
                  </a:lnTo>
                  <a:lnTo>
                    <a:pt x="442219" y="161127"/>
                  </a:lnTo>
                  <a:lnTo>
                    <a:pt x="520750" y="136750"/>
                  </a:lnTo>
                  <a:lnTo>
                    <a:pt x="544598" y="134346"/>
                  </a:lnTo>
                  <a:lnTo>
                    <a:pt x="582326" y="3818"/>
                  </a:lnTo>
                  <a:close/>
                </a:path>
              </a:pathLst>
            </a:custGeom>
            <a:solidFill>
              <a:srgbClr val="74879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70" name="Google Shape;170;p15"/>
            <p:cNvPicPr preferRelativeResize="0"/>
            <p:nvPr/>
          </p:nvPicPr>
          <p:blipFill rotWithShape="1">
            <a:blip r:embed="rId4">
              <a:alphaModFix/>
            </a:blip>
            <a:srcRect b="0" l="0" r="0" t="0"/>
            <a:stretch/>
          </p:blipFill>
          <p:spPr>
            <a:xfrm>
              <a:off x="6317885" y="1354816"/>
              <a:ext cx="306649" cy="354053"/>
            </a:xfrm>
            <a:prstGeom prst="rect">
              <a:avLst/>
            </a:prstGeom>
            <a:noFill/>
            <a:ln>
              <a:noFill/>
            </a:ln>
          </p:spPr>
        </p:pic>
        <p:pic>
          <p:nvPicPr>
            <p:cNvPr id="166" name="Google Shape;166;p15"/>
            <p:cNvPicPr preferRelativeResize="0"/>
            <p:nvPr/>
          </p:nvPicPr>
          <p:blipFill rotWithShape="1">
            <a:blip r:embed="rId5">
              <a:alphaModFix/>
            </a:blip>
            <a:srcRect b="0" l="0" r="0" t="0"/>
            <a:stretch/>
          </p:blipFill>
          <p:spPr>
            <a:xfrm>
              <a:off x="6559720" y="760051"/>
              <a:ext cx="306649" cy="311240"/>
            </a:xfrm>
            <a:prstGeom prst="rect">
              <a:avLst/>
            </a:prstGeom>
            <a:noFill/>
            <a:ln>
              <a:noFill/>
            </a:ln>
          </p:spPr>
        </p:pic>
        <p:pic>
          <p:nvPicPr>
            <p:cNvPr id="162" name="Google Shape;162;p15"/>
            <p:cNvPicPr preferRelativeResize="0"/>
            <p:nvPr/>
          </p:nvPicPr>
          <p:blipFill rotWithShape="1">
            <a:blip r:embed="rId6">
              <a:alphaModFix/>
            </a:blip>
            <a:srcRect b="0" l="0" r="0" t="0"/>
            <a:stretch/>
          </p:blipFill>
          <p:spPr>
            <a:xfrm>
              <a:off x="7691051" y="1376223"/>
              <a:ext cx="302098" cy="311240"/>
            </a:xfrm>
            <a:prstGeom prst="rect">
              <a:avLst/>
            </a:prstGeom>
            <a:noFill/>
            <a:ln>
              <a:noFill/>
            </a:ln>
          </p:spPr>
        </p:pic>
        <p:pic>
          <p:nvPicPr>
            <p:cNvPr id="154" name="Google Shape;154;p15"/>
            <p:cNvPicPr preferRelativeResize="0"/>
            <p:nvPr/>
          </p:nvPicPr>
          <p:blipFill rotWithShape="1">
            <a:blip r:embed="rId7">
              <a:alphaModFix/>
            </a:blip>
            <a:srcRect b="0" l="0" r="0" t="0"/>
            <a:stretch/>
          </p:blipFill>
          <p:spPr>
            <a:xfrm>
              <a:off x="8175393" y="2218132"/>
              <a:ext cx="302098" cy="306621"/>
            </a:xfrm>
            <a:prstGeom prst="rect">
              <a:avLst/>
            </a:prstGeom>
            <a:noFill/>
            <a:ln>
              <a:noFill/>
            </a:ln>
          </p:spPr>
        </p:pic>
        <p:pic>
          <p:nvPicPr>
            <p:cNvPr id="156" name="Google Shape;156;p15"/>
            <p:cNvPicPr preferRelativeResize="0"/>
            <p:nvPr/>
          </p:nvPicPr>
          <p:blipFill rotWithShape="1">
            <a:blip r:embed="rId8">
              <a:alphaModFix/>
            </a:blip>
            <a:srcRect b="0" l="0" r="0" t="0"/>
            <a:stretch/>
          </p:blipFill>
          <p:spPr>
            <a:xfrm>
              <a:off x="8689601" y="1906891"/>
              <a:ext cx="306649" cy="311240"/>
            </a:xfrm>
            <a:prstGeom prst="rect">
              <a:avLst/>
            </a:prstGeom>
            <a:noFill/>
            <a:ln>
              <a:noFill/>
            </a:ln>
          </p:spPr>
        </p:pic>
        <p:pic>
          <p:nvPicPr>
            <p:cNvPr id="174" name="Google Shape;174;p15"/>
            <p:cNvPicPr preferRelativeResize="0"/>
            <p:nvPr/>
          </p:nvPicPr>
          <p:blipFill rotWithShape="1">
            <a:blip r:embed="rId9">
              <a:alphaModFix/>
            </a:blip>
            <a:srcRect b="0" l="0" r="0" t="0"/>
            <a:stretch/>
          </p:blipFill>
          <p:spPr>
            <a:xfrm>
              <a:off x="5332644" y="973117"/>
              <a:ext cx="302099" cy="444901"/>
            </a:xfrm>
            <a:prstGeom prst="rect">
              <a:avLst/>
            </a:prstGeom>
            <a:noFill/>
            <a:ln>
              <a:noFill/>
            </a:ln>
          </p:spPr>
        </p:pic>
        <p:pic>
          <p:nvPicPr>
            <p:cNvPr id="181" name="Google Shape;181;p15"/>
            <p:cNvPicPr preferRelativeResize="0"/>
            <p:nvPr/>
          </p:nvPicPr>
          <p:blipFill rotWithShape="1">
            <a:blip r:embed="rId10">
              <a:alphaModFix/>
            </a:blip>
            <a:srcRect b="0" l="0" r="0" t="0"/>
            <a:stretch/>
          </p:blipFill>
          <p:spPr>
            <a:xfrm>
              <a:off x="5459193" y="1914351"/>
              <a:ext cx="302081" cy="306603"/>
            </a:xfrm>
            <a:prstGeom prst="rect">
              <a:avLst/>
            </a:prstGeom>
            <a:noFill/>
            <a:ln>
              <a:noFill/>
            </a:ln>
          </p:spPr>
        </p:pic>
        <p:pic>
          <p:nvPicPr>
            <p:cNvPr id="164" name="Google Shape;164;p15"/>
            <p:cNvPicPr preferRelativeResize="0"/>
            <p:nvPr/>
          </p:nvPicPr>
          <p:blipFill rotWithShape="1">
            <a:blip r:embed="rId11">
              <a:alphaModFix/>
            </a:blip>
            <a:srcRect b="0" l="0" r="0" t="0"/>
            <a:stretch/>
          </p:blipFill>
          <p:spPr>
            <a:xfrm>
              <a:off x="7574428" y="735975"/>
              <a:ext cx="306649" cy="311240"/>
            </a:xfrm>
            <a:prstGeom prst="rect">
              <a:avLst/>
            </a:prstGeom>
            <a:noFill/>
            <a:ln>
              <a:noFill/>
            </a:ln>
          </p:spPr>
        </p:pic>
        <p:pic>
          <p:nvPicPr>
            <p:cNvPr id="168" name="Google Shape;168;p15"/>
            <p:cNvPicPr preferRelativeResize="0"/>
            <p:nvPr/>
          </p:nvPicPr>
          <p:blipFill rotWithShape="1">
            <a:blip r:embed="rId12">
              <a:alphaModFix/>
            </a:blip>
            <a:srcRect b="0" l="0" r="0" t="0"/>
            <a:stretch/>
          </p:blipFill>
          <p:spPr>
            <a:xfrm>
              <a:off x="7121574" y="1147879"/>
              <a:ext cx="306649" cy="311240"/>
            </a:xfrm>
            <a:prstGeom prst="rect">
              <a:avLst/>
            </a:prstGeom>
            <a:noFill/>
            <a:ln>
              <a:noFill/>
            </a:ln>
          </p:spPr>
        </p:pic>
        <p:pic>
          <p:nvPicPr>
            <p:cNvPr id="160" name="Google Shape;160;p15"/>
            <p:cNvPicPr preferRelativeResize="0"/>
            <p:nvPr/>
          </p:nvPicPr>
          <p:blipFill rotWithShape="1">
            <a:blip r:embed="rId13">
              <a:alphaModFix/>
            </a:blip>
            <a:srcRect b="0" l="0" r="0" t="0"/>
            <a:stretch/>
          </p:blipFill>
          <p:spPr>
            <a:xfrm>
              <a:off x="8154877" y="1016992"/>
              <a:ext cx="302098" cy="409514"/>
            </a:xfrm>
            <a:prstGeom prst="rect">
              <a:avLst/>
            </a:prstGeom>
            <a:noFill/>
            <a:ln>
              <a:noFill/>
            </a:ln>
          </p:spPr>
        </p:pic>
        <p:pic>
          <p:nvPicPr>
            <p:cNvPr id="158" name="Google Shape;158;p15"/>
            <p:cNvPicPr preferRelativeResize="0"/>
            <p:nvPr/>
          </p:nvPicPr>
          <p:blipFill rotWithShape="1">
            <a:blip r:embed="rId14">
              <a:alphaModFix/>
            </a:blip>
            <a:srcRect b="0" l="0" r="0" t="0"/>
            <a:stretch/>
          </p:blipFill>
          <p:spPr>
            <a:xfrm>
              <a:off x="8173117" y="1705222"/>
              <a:ext cx="306649" cy="311240"/>
            </a:xfrm>
            <a:prstGeom prst="rect">
              <a:avLst/>
            </a:prstGeom>
            <a:noFill/>
            <a:ln>
              <a:noFill/>
            </a:ln>
          </p:spPr>
        </p:pic>
        <p:pic>
          <p:nvPicPr>
            <p:cNvPr id="152" name="Google Shape;152;p15"/>
            <p:cNvPicPr preferRelativeResize="0"/>
            <p:nvPr/>
          </p:nvPicPr>
          <p:blipFill rotWithShape="1">
            <a:blip r:embed="rId15">
              <a:alphaModFix/>
            </a:blip>
            <a:srcRect b="0" l="0" r="0" t="0"/>
            <a:stretch/>
          </p:blipFill>
          <p:spPr>
            <a:xfrm>
              <a:off x="8640918" y="2460989"/>
              <a:ext cx="306649" cy="311240"/>
            </a:xfrm>
            <a:prstGeom prst="rect">
              <a:avLst/>
            </a:prstGeom>
            <a:noFill/>
            <a:ln>
              <a:noFill/>
            </a:ln>
          </p:spPr>
        </p:pic>
        <p:pic>
          <p:nvPicPr>
            <p:cNvPr id="176" name="Google Shape;176;p15"/>
            <p:cNvPicPr preferRelativeResize="0"/>
            <p:nvPr/>
          </p:nvPicPr>
          <p:blipFill rotWithShape="1">
            <a:blip r:embed="rId16">
              <a:alphaModFix/>
            </a:blip>
            <a:srcRect b="0" l="0" r="0" t="0"/>
            <a:stretch/>
          </p:blipFill>
          <p:spPr>
            <a:xfrm>
              <a:off x="5822989" y="1351184"/>
              <a:ext cx="306650" cy="311240"/>
            </a:xfrm>
            <a:prstGeom prst="rect">
              <a:avLst/>
            </a:prstGeom>
            <a:noFill/>
            <a:ln>
              <a:noFill/>
            </a:ln>
          </p:spPr>
        </p:pic>
        <p:pic>
          <p:nvPicPr>
            <p:cNvPr id="172" name="Google Shape;172;p15"/>
            <p:cNvPicPr preferRelativeResize="0"/>
            <p:nvPr/>
          </p:nvPicPr>
          <p:blipFill rotWithShape="1">
            <a:blip r:embed="rId17">
              <a:alphaModFix/>
            </a:blip>
            <a:srcRect b="0" l="0" r="0" t="0"/>
            <a:stretch/>
          </p:blipFill>
          <p:spPr>
            <a:xfrm>
              <a:off x="5979431" y="896977"/>
              <a:ext cx="306649" cy="311240"/>
            </a:xfrm>
            <a:prstGeom prst="rect">
              <a:avLst/>
            </a:prstGeom>
            <a:noFill/>
            <a:ln>
              <a:noFill/>
            </a:ln>
          </p:spPr>
        </p:pic>
        <p:pic>
          <p:nvPicPr>
            <p:cNvPr id="129" name="Google Shape;129;p15"/>
            <p:cNvPicPr preferRelativeResize="0"/>
            <p:nvPr/>
          </p:nvPicPr>
          <p:blipFill rotWithShape="1">
            <a:blip r:embed="rId18">
              <a:alphaModFix/>
            </a:blip>
            <a:srcRect b="0" l="0" r="0" t="0"/>
            <a:stretch/>
          </p:blipFill>
          <p:spPr>
            <a:xfrm>
              <a:off x="4804190" y="1903512"/>
              <a:ext cx="306650" cy="355943"/>
            </a:xfrm>
            <a:prstGeom prst="rect">
              <a:avLst/>
            </a:prstGeom>
            <a:noFill/>
            <a:ln>
              <a:noFill/>
            </a:ln>
          </p:spPr>
        </p:pic>
        <p:pic>
          <p:nvPicPr>
            <p:cNvPr id="150" name="Google Shape;150;p15"/>
            <p:cNvPicPr preferRelativeResize="0"/>
            <p:nvPr/>
          </p:nvPicPr>
          <p:blipFill rotWithShape="1">
            <a:blip r:embed="rId19">
              <a:alphaModFix/>
            </a:blip>
            <a:srcRect b="0" l="0" r="0" t="0"/>
            <a:stretch/>
          </p:blipFill>
          <p:spPr>
            <a:xfrm>
              <a:off x="8413463" y="2890994"/>
              <a:ext cx="306649" cy="311240"/>
            </a:xfrm>
            <a:prstGeom prst="rect">
              <a:avLst/>
            </a:prstGeom>
            <a:noFill/>
            <a:ln>
              <a:noFill/>
            </a:ln>
          </p:spPr>
        </p:pic>
        <p:pic>
          <p:nvPicPr>
            <p:cNvPr id="148" name="Google Shape;148;p15"/>
            <p:cNvPicPr preferRelativeResize="0"/>
            <p:nvPr/>
          </p:nvPicPr>
          <p:blipFill rotWithShape="1">
            <a:blip r:embed="rId20">
              <a:alphaModFix/>
            </a:blip>
            <a:srcRect b="0" l="0" r="0" t="0"/>
            <a:stretch/>
          </p:blipFill>
          <p:spPr>
            <a:xfrm>
              <a:off x="7985578" y="3143099"/>
              <a:ext cx="306649" cy="311240"/>
            </a:xfrm>
            <a:prstGeom prst="rect">
              <a:avLst/>
            </a:prstGeom>
            <a:noFill/>
            <a:ln>
              <a:noFill/>
            </a:ln>
          </p:spPr>
        </p:pic>
        <p:pic>
          <p:nvPicPr>
            <p:cNvPr id="182" name="Google Shape;182;p15"/>
            <p:cNvPicPr preferRelativeResize="0"/>
            <p:nvPr/>
          </p:nvPicPr>
          <p:blipFill rotWithShape="1">
            <a:blip r:embed="rId21">
              <a:alphaModFix/>
            </a:blip>
            <a:srcRect b="0" l="0" r="0" t="0"/>
            <a:stretch/>
          </p:blipFill>
          <p:spPr>
            <a:xfrm>
              <a:off x="7352756" y="3883303"/>
              <a:ext cx="306649" cy="469797"/>
            </a:xfrm>
            <a:prstGeom prst="rect">
              <a:avLst/>
            </a:prstGeom>
            <a:noFill/>
            <a:ln>
              <a:noFill/>
            </a:ln>
          </p:spPr>
        </p:pic>
        <p:pic>
          <p:nvPicPr>
            <p:cNvPr id="146" name="Google Shape;146;p15"/>
            <p:cNvPicPr preferRelativeResize="0"/>
            <p:nvPr/>
          </p:nvPicPr>
          <p:blipFill rotWithShape="1">
            <a:blip r:embed="rId22">
              <a:alphaModFix/>
            </a:blip>
            <a:srcRect b="0" l="0" r="0" t="0"/>
            <a:stretch/>
          </p:blipFill>
          <p:spPr>
            <a:xfrm>
              <a:off x="7687890" y="3753663"/>
              <a:ext cx="306649" cy="311240"/>
            </a:xfrm>
            <a:prstGeom prst="rect">
              <a:avLst/>
            </a:prstGeom>
            <a:noFill/>
            <a:ln>
              <a:noFill/>
            </a:ln>
          </p:spPr>
        </p:pic>
        <p:pic>
          <p:nvPicPr>
            <p:cNvPr id="183" name="Google Shape;183;p15"/>
            <p:cNvPicPr preferRelativeResize="0"/>
            <p:nvPr/>
          </p:nvPicPr>
          <p:blipFill rotWithShape="1">
            <a:blip r:embed="rId23">
              <a:alphaModFix/>
            </a:blip>
            <a:srcRect b="0" l="0" r="0" t="0"/>
            <a:stretch/>
          </p:blipFill>
          <p:spPr>
            <a:xfrm>
              <a:off x="8213688" y="3568495"/>
              <a:ext cx="306649" cy="424620"/>
            </a:xfrm>
            <a:prstGeom prst="rect">
              <a:avLst/>
            </a:prstGeom>
            <a:noFill/>
            <a:ln>
              <a:noFill/>
            </a:ln>
          </p:spPr>
        </p:pic>
        <p:pic>
          <p:nvPicPr>
            <p:cNvPr id="127" name="Google Shape;127;p15"/>
            <p:cNvPicPr preferRelativeResize="0"/>
            <p:nvPr/>
          </p:nvPicPr>
          <p:blipFill rotWithShape="1">
            <a:blip r:embed="rId24">
              <a:alphaModFix/>
            </a:blip>
            <a:srcRect b="0" l="0" r="0" t="0"/>
            <a:stretch/>
          </p:blipFill>
          <p:spPr>
            <a:xfrm>
              <a:off x="5168429" y="2222319"/>
              <a:ext cx="306649" cy="311240"/>
            </a:xfrm>
            <a:prstGeom prst="rect">
              <a:avLst/>
            </a:prstGeom>
            <a:noFill/>
            <a:ln>
              <a:noFill/>
            </a:ln>
          </p:spPr>
        </p:pic>
        <p:pic>
          <p:nvPicPr>
            <p:cNvPr id="131" name="Google Shape;131;p15"/>
            <p:cNvPicPr preferRelativeResize="0"/>
            <p:nvPr/>
          </p:nvPicPr>
          <p:blipFill rotWithShape="1">
            <a:blip r:embed="rId25">
              <a:alphaModFix/>
            </a:blip>
            <a:srcRect b="0" l="0" r="0" t="0"/>
            <a:stretch/>
          </p:blipFill>
          <p:spPr>
            <a:xfrm>
              <a:off x="4860451" y="2591670"/>
              <a:ext cx="302081" cy="306603"/>
            </a:xfrm>
            <a:prstGeom prst="rect">
              <a:avLst/>
            </a:prstGeom>
            <a:noFill/>
            <a:ln>
              <a:noFill/>
            </a:ln>
          </p:spPr>
        </p:pic>
        <p:pic>
          <p:nvPicPr>
            <p:cNvPr id="142" name="Google Shape;142;p15"/>
            <p:cNvPicPr preferRelativeResize="0"/>
            <p:nvPr/>
          </p:nvPicPr>
          <p:blipFill rotWithShape="1">
            <a:blip r:embed="rId26">
              <a:alphaModFix/>
            </a:blip>
            <a:srcRect b="0" l="0" r="0" t="0"/>
            <a:stretch/>
          </p:blipFill>
          <p:spPr>
            <a:xfrm>
              <a:off x="6433879" y="3911655"/>
              <a:ext cx="306649" cy="311240"/>
            </a:xfrm>
            <a:prstGeom prst="rect">
              <a:avLst/>
            </a:prstGeom>
            <a:noFill/>
            <a:ln>
              <a:noFill/>
            </a:ln>
          </p:spPr>
        </p:pic>
        <p:pic>
          <p:nvPicPr>
            <p:cNvPr id="184" name="Google Shape;184;p15"/>
            <p:cNvPicPr preferRelativeResize="0"/>
            <p:nvPr/>
          </p:nvPicPr>
          <p:blipFill rotWithShape="1">
            <a:blip r:embed="rId27">
              <a:alphaModFix/>
            </a:blip>
            <a:srcRect b="0" l="0" r="0" t="0"/>
            <a:stretch/>
          </p:blipFill>
          <p:spPr>
            <a:xfrm>
              <a:off x="5979431" y="3993114"/>
              <a:ext cx="348814" cy="288468"/>
            </a:xfrm>
            <a:prstGeom prst="rect">
              <a:avLst/>
            </a:prstGeom>
            <a:noFill/>
            <a:ln>
              <a:noFill/>
            </a:ln>
          </p:spPr>
        </p:pic>
        <p:pic>
          <p:nvPicPr>
            <p:cNvPr id="140" name="Google Shape;140;p15"/>
            <p:cNvPicPr preferRelativeResize="0"/>
            <p:nvPr/>
          </p:nvPicPr>
          <p:blipFill rotWithShape="1">
            <a:blip r:embed="rId28">
              <a:alphaModFix/>
            </a:blip>
            <a:srcRect b="0" l="0" r="0" t="0"/>
            <a:stretch/>
          </p:blipFill>
          <p:spPr>
            <a:xfrm>
              <a:off x="5870927" y="3588894"/>
              <a:ext cx="306649" cy="311240"/>
            </a:xfrm>
            <a:prstGeom prst="rect">
              <a:avLst/>
            </a:prstGeom>
            <a:noFill/>
            <a:ln>
              <a:noFill/>
            </a:ln>
          </p:spPr>
        </p:pic>
        <p:pic>
          <p:nvPicPr>
            <p:cNvPr id="137" name="Google Shape;137;p15"/>
            <p:cNvPicPr preferRelativeResize="0"/>
            <p:nvPr/>
          </p:nvPicPr>
          <p:blipFill rotWithShape="1">
            <a:blip r:embed="rId29">
              <a:alphaModFix/>
            </a:blip>
            <a:srcRect b="0" l="0" r="0" t="0"/>
            <a:stretch/>
          </p:blipFill>
          <p:spPr>
            <a:xfrm>
              <a:off x="5553061" y="3143092"/>
              <a:ext cx="306649" cy="311240"/>
            </a:xfrm>
            <a:prstGeom prst="rect">
              <a:avLst/>
            </a:prstGeom>
            <a:noFill/>
            <a:ln>
              <a:noFill/>
            </a:ln>
          </p:spPr>
        </p:pic>
        <p:pic>
          <p:nvPicPr>
            <p:cNvPr id="133" name="Google Shape;133;p15"/>
            <p:cNvPicPr preferRelativeResize="0"/>
            <p:nvPr/>
          </p:nvPicPr>
          <p:blipFill rotWithShape="1">
            <a:blip r:embed="rId30">
              <a:alphaModFix/>
            </a:blip>
            <a:srcRect b="0" l="0" r="0" t="0"/>
            <a:stretch/>
          </p:blipFill>
          <p:spPr>
            <a:xfrm>
              <a:off x="5024731" y="3017903"/>
              <a:ext cx="363796" cy="369243"/>
            </a:xfrm>
            <a:prstGeom prst="rect">
              <a:avLst/>
            </a:prstGeom>
            <a:noFill/>
            <a:ln>
              <a:noFill/>
            </a:ln>
          </p:spPr>
        </p:pic>
        <p:pic>
          <p:nvPicPr>
            <p:cNvPr id="135" name="Google Shape;135;p15"/>
            <p:cNvPicPr preferRelativeResize="0"/>
            <p:nvPr/>
          </p:nvPicPr>
          <p:blipFill rotWithShape="1">
            <a:blip r:embed="rId31">
              <a:alphaModFix/>
            </a:blip>
            <a:srcRect b="0" l="0" r="0" t="0"/>
            <a:stretch/>
          </p:blipFill>
          <p:spPr>
            <a:xfrm>
              <a:off x="5159213" y="3506795"/>
              <a:ext cx="302081" cy="306603"/>
            </a:xfrm>
            <a:prstGeom prst="rect">
              <a:avLst/>
            </a:prstGeom>
            <a:noFill/>
            <a:ln>
              <a:noFill/>
            </a:ln>
          </p:spPr>
        </p:pic>
        <p:pic>
          <p:nvPicPr>
            <p:cNvPr id="125" name="Google Shape;125;p15"/>
            <p:cNvPicPr preferRelativeResize="0"/>
            <p:nvPr/>
          </p:nvPicPr>
          <p:blipFill>
            <a:blip r:embed="rId32">
              <a:alphaModFix/>
            </a:blip>
            <a:stretch>
              <a:fillRect/>
            </a:stretch>
          </p:blipFill>
          <p:spPr>
            <a:xfrm>
              <a:off x="8589916" y="3320989"/>
              <a:ext cx="306649" cy="311240"/>
            </a:xfrm>
            <a:prstGeom prst="rect">
              <a:avLst/>
            </a:prstGeom>
            <a:noFill/>
            <a:ln>
              <a:noFill/>
            </a:ln>
          </p:spPr>
        </p:pic>
        <p:pic>
          <p:nvPicPr>
            <p:cNvPr id="123" name="Google Shape;123;p15"/>
            <p:cNvPicPr preferRelativeResize="0"/>
            <p:nvPr/>
          </p:nvPicPr>
          <p:blipFill>
            <a:blip r:embed="rId33">
              <a:alphaModFix/>
            </a:blip>
            <a:stretch>
              <a:fillRect/>
            </a:stretch>
          </p:blipFill>
          <p:spPr>
            <a:xfrm>
              <a:off x="8548081" y="1398834"/>
              <a:ext cx="302081" cy="306603"/>
            </a:xfrm>
            <a:prstGeom prst="rect">
              <a:avLst/>
            </a:prstGeom>
            <a:noFill/>
            <a:ln>
              <a:noFill/>
            </a:ln>
          </p:spPr>
        </p:pic>
        <p:pic>
          <p:nvPicPr>
            <p:cNvPr id="185" name="Google Shape;185;p15"/>
            <p:cNvPicPr preferRelativeResize="0"/>
            <p:nvPr/>
          </p:nvPicPr>
          <p:blipFill>
            <a:blip r:embed="rId34">
              <a:alphaModFix/>
            </a:blip>
            <a:stretch>
              <a:fillRect/>
            </a:stretch>
          </p:blipFill>
          <p:spPr>
            <a:xfrm>
              <a:off x="5026006" y="1431360"/>
              <a:ext cx="302081" cy="306603"/>
            </a:xfrm>
            <a:prstGeom prst="rect">
              <a:avLst/>
            </a:prstGeom>
            <a:noFill/>
            <a:ln>
              <a:noFill/>
            </a:ln>
          </p:spPr>
        </p:pic>
        <p:pic>
          <p:nvPicPr>
            <p:cNvPr id="186" name="Google Shape;186;p15"/>
            <p:cNvPicPr preferRelativeResize="0"/>
            <p:nvPr/>
          </p:nvPicPr>
          <p:blipFill>
            <a:blip r:embed="rId35">
              <a:alphaModFix/>
            </a:blip>
            <a:stretch>
              <a:fillRect/>
            </a:stretch>
          </p:blipFill>
          <p:spPr>
            <a:xfrm>
              <a:off x="6904844" y="3911649"/>
              <a:ext cx="306649" cy="311240"/>
            </a:xfrm>
            <a:prstGeom prst="rect">
              <a:avLst/>
            </a:prstGeom>
            <a:noFill/>
            <a:ln>
              <a:noFill/>
            </a:ln>
          </p:spPr>
        </p:pic>
        <p:cxnSp>
          <p:nvCxnSpPr>
            <p:cNvPr id="187" name="Google Shape;187;p15"/>
            <p:cNvCxnSpPr>
              <a:stCxn id="186" idx="0"/>
            </p:cNvCxnSpPr>
            <p:nvPr/>
          </p:nvCxnSpPr>
          <p:spPr>
            <a:xfrm rot="10800000">
              <a:off x="6941468" y="3278649"/>
              <a:ext cx="116700" cy="633000"/>
            </a:xfrm>
            <a:prstGeom prst="straightConnector1">
              <a:avLst/>
            </a:prstGeom>
            <a:noFill/>
            <a:ln cap="flat" cmpd="sng" w="9525">
              <a:solidFill>
                <a:schemeClr val="dk2"/>
              </a:solidFill>
              <a:prstDash val="solid"/>
              <a:round/>
              <a:headEnd len="sm" w="sm" type="none"/>
              <a:tailEnd len="sm" w="sm" type="none"/>
            </a:ln>
          </p:spPr>
        </p:cxnSp>
        <p:pic>
          <p:nvPicPr>
            <p:cNvPr id="188" name="Google Shape;188;p15"/>
            <p:cNvPicPr preferRelativeResize="0"/>
            <p:nvPr/>
          </p:nvPicPr>
          <p:blipFill>
            <a:blip r:embed="rId36">
              <a:alphaModFix/>
            </a:blip>
            <a:stretch>
              <a:fillRect/>
            </a:stretch>
          </p:blipFill>
          <p:spPr>
            <a:xfrm>
              <a:off x="5494781" y="3854545"/>
              <a:ext cx="306649" cy="311240"/>
            </a:xfrm>
            <a:prstGeom prst="rect">
              <a:avLst/>
            </a:prstGeom>
            <a:noFill/>
            <a:ln>
              <a:noFill/>
            </a:ln>
          </p:spPr>
        </p:pic>
        <p:cxnSp>
          <p:nvCxnSpPr>
            <p:cNvPr id="189" name="Google Shape;189;p15"/>
            <p:cNvCxnSpPr>
              <a:stCxn id="188" idx="0"/>
            </p:cNvCxnSpPr>
            <p:nvPr/>
          </p:nvCxnSpPr>
          <p:spPr>
            <a:xfrm flipH="1" rot="10800000">
              <a:off x="5648106" y="2990545"/>
              <a:ext cx="879600" cy="864000"/>
            </a:xfrm>
            <a:prstGeom prst="straightConnector1">
              <a:avLst/>
            </a:prstGeom>
            <a:noFill/>
            <a:ln cap="flat" cmpd="sng" w="9525">
              <a:solidFill>
                <a:schemeClr val="dk2"/>
              </a:solidFill>
              <a:prstDash val="solid"/>
              <a:round/>
              <a:headEnd len="sm" w="sm" type="none"/>
              <a:tailEnd len="sm" w="sm" type="none"/>
            </a:ln>
          </p:spPr>
        </p:cxn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93" name="Shape 193"/>
        <p:cNvGrpSpPr/>
        <p:nvPr/>
      </p:nvGrpSpPr>
      <p:grpSpPr>
        <a:xfrm>
          <a:off x="0" y="0"/>
          <a:ext cx="0" cy="0"/>
          <a:chOff x="0" y="0"/>
          <a:chExt cx="0" cy="0"/>
        </a:xfrm>
      </p:grpSpPr>
      <p:pic>
        <p:nvPicPr>
          <p:cNvPr id="194" name="Google Shape;194;p16"/>
          <p:cNvPicPr preferRelativeResize="0"/>
          <p:nvPr/>
        </p:nvPicPr>
        <p:blipFill>
          <a:blip r:embed="rId3">
            <a:alphaModFix/>
          </a:blip>
          <a:stretch>
            <a:fillRect/>
          </a:stretch>
        </p:blipFill>
        <p:spPr>
          <a:xfrm>
            <a:off x="383475" y="238200"/>
            <a:ext cx="3837002" cy="287807"/>
          </a:xfrm>
          <a:prstGeom prst="rect">
            <a:avLst/>
          </a:prstGeom>
          <a:noFill/>
          <a:ln>
            <a:noFill/>
          </a:ln>
        </p:spPr>
      </p:pic>
      <p:sp>
        <p:nvSpPr>
          <p:cNvPr id="195" name="Google Shape;195;p16"/>
          <p:cNvSpPr txBox="1"/>
          <p:nvPr/>
        </p:nvSpPr>
        <p:spPr>
          <a:xfrm>
            <a:off x="5306225" y="665225"/>
            <a:ext cx="30000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600">
                <a:solidFill>
                  <a:schemeClr val="lt1"/>
                </a:solidFill>
                <a:latin typeface="Montserrat"/>
                <a:ea typeface="Montserrat"/>
                <a:cs typeface="Montserrat"/>
                <a:sym typeface="Montserrat"/>
              </a:rPr>
              <a:t>Mission</a:t>
            </a:r>
            <a:endParaRPr>
              <a:latin typeface="Montserrat"/>
              <a:ea typeface="Montserrat"/>
              <a:cs typeface="Montserrat"/>
              <a:sym typeface="Montserrat"/>
            </a:endParaRPr>
          </a:p>
        </p:txBody>
      </p:sp>
      <p:sp>
        <p:nvSpPr>
          <p:cNvPr id="196" name="Google Shape;196;p16"/>
          <p:cNvSpPr txBox="1"/>
          <p:nvPr/>
        </p:nvSpPr>
        <p:spPr>
          <a:xfrm>
            <a:off x="5042450" y="1781450"/>
            <a:ext cx="35655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900">
                <a:solidFill>
                  <a:srgbClr val="EEEEEE"/>
                </a:solidFill>
                <a:latin typeface="Montserrat"/>
                <a:ea typeface="Montserrat"/>
                <a:cs typeface="Montserrat"/>
                <a:sym typeface="Montserrat"/>
              </a:rPr>
              <a:t>Trusted, community-led network of curators advancing open research by making data </a:t>
            </a:r>
            <a:endParaRPr sz="1200">
              <a:solidFill>
                <a:srgbClr val="EEEEEE"/>
              </a:solidFill>
              <a:latin typeface="Montserrat"/>
              <a:ea typeface="Montserrat"/>
              <a:cs typeface="Montserrat"/>
              <a:sym typeface="Montserrat"/>
            </a:endParaRPr>
          </a:p>
        </p:txBody>
      </p:sp>
      <p:sp>
        <p:nvSpPr>
          <p:cNvPr id="197" name="Google Shape;197;p16"/>
          <p:cNvSpPr txBox="1"/>
          <p:nvPr/>
        </p:nvSpPr>
        <p:spPr>
          <a:xfrm>
            <a:off x="5345800" y="3070588"/>
            <a:ext cx="3000000" cy="431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600"/>
              </a:spcAft>
              <a:buNone/>
            </a:pPr>
            <a:r>
              <a:rPr lang="en" sz="1600">
                <a:solidFill>
                  <a:srgbClr val="F7B762"/>
                </a:solidFill>
                <a:latin typeface="Montserrat Medium"/>
                <a:ea typeface="Montserrat Medium"/>
                <a:cs typeface="Montserrat Medium"/>
                <a:sym typeface="Montserrat Medium"/>
              </a:rPr>
              <a:t>Ethical. Reusable. Better.</a:t>
            </a:r>
            <a:endParaRPr>
              <a:solidFill>
                <a:srgbClr val="F7B762"/>
              </a:solidFill>
            </a:endParaRPr>
          </a:p>
        </p:txBody>
      </p:sp>
      <p:cxnSp>
        <p:nvCxnSpPr>
          <p:cNvPr id="198" name="Google Shape;198;p16"/>
          <p:cNvCxnSpPr/>
          <p:nvPr/>
        </p:nvCxnSpPr>
        <p:spPr>
          <a:xfrm>
            <a:off x="5473350" y="1474000"/>
            <a:ext cx="2638800" cy="20700"/>
          </a:xfrm>
          <a:prstGeom prst="straightConnector1">
            <a:avLst/>
          </a:prstGeom>
          <a:noFill/>
          <a:ln cap="flat" cmpd="sng" w="19050">
            <a:solidFill>
              <a:srgbClr val="F3F3F3"/>
            </a:solidFill>
            <a:prstDash val="solid"/>
            <a:round/>
            <a:headEnd len="med" w="med" type="none"/>
            <a:tailEnd len="med" w="med" type="none"/>
          </a:ln>
        </p:spPr>
      </p:cxnSp>
      <p:pic>
        <p:nvPicPr>
          <p:cNvPr id="199" name="Google Shape;199;p16"/>
          <p:cNvPicPr preferRelativeResize="0"/>
          <p:nvPr/>
        </p:nvPicPr>
        <p:blipFill>
          <a:blip r:embed="rId4">
            <a:alphaModFix/>
          </a:blip>
          <a:stretch>
            <a:fillRect/>
          </a:stretch>
        </p:blipFill>
        <p:spPr>
          <a:xfrm>
            <a:off x="158122" y="830561"/>
            <a:ext cx="4287699" cy="3256276"/>
          </a:xfrm>
          <a:prstGeom prst="rect">
            <a:avLst/>
          </a:prstGeom>
          <a:noFill/>
          <a:ln>
            <a:noFill/>
          </a:ln>
        </p:spPr>
      </p:pic>
      <p:pic>
        <p:nvPicPr>
          <p:cNvPr id="200" name="Google Shape;200;p16"/>
          <p:cNvPicPr preferRelativeResize="0"/>
          <p:nvPr/>
        </p:nvPicPr>
        <p:blipFill>
          <a:blip r:embed="rId5">
            <a:alphaModFix/>
          </a:blip>
          <a:stretch>
            <a:fillRect/>
          </a:stretch>
        </p:blipFill>
        <p:spPr>
          <a:xfrm>
            <a:off x="40742" y="835075"/>
            <a:ext cx="4439506" cy="324724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7"/>
          <p:cNvSpPr/>
          <p:nvPr/>
        </p:nvSpPr>
        <p:spPr>
          <a:xfrm>
            <a:off x="4175" y="1638625"/>
            <a:ext cx="9144000" cy="13656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6" name="Google Shape;206;p17"/>
          <p:cNvGrpSpPr/>
          <p:nvPr/>
        </p:nvGrpSpPr>
        <p:grpSpPr>
          <a:xfrm>
            <a:off x="6092550" y="2182063"/>
            <a:ext cx="1525525" cy="2961473"/>
            <a:chOff x="3047999" y="2182058"/>
            <a:chExt cx="1524001" cy="2961473"/>
          </a:xfrm>
        </p:grpSpPr>
        <p:grpSp>
          <p:nvGrpSpPr>
            <p:cNvPr id="207" name="Google Shape;207;p17"/>
            <p:cNvGrpSpPr/>
            <p:nvPr/>
          </p:nvGrpSpPr>
          <p:grpSpPr>
            <a:xfrm>
              <a:off x="3047999" y="2182058"/>
              <a:ext cx="1524001" cy="2961473"/>
              <a:chOff x="-1" y="2182474"/>
              <a:chExt cx="1524001" cy="2950556"/>
            </a:xfrm>
          </p:grpSpPr>
          <p:sp>
            <p:nvSpPr>
              <p:cNvPr id="208" name="Google Shape;208;p17"/>
              <p:cNvSpPr/>
              <p:nvPr/>
            </p:nvSpPr>
            <p:spPr>
              <a:xfrm>
                <a:off x="0" y="2823930"/>
                <a:ext cx="1524000" cy="23091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17"/>
              <p:cNvSpPr/>
              <p:nvPr/>
            </p:nvSpPr>
            <p:spPr>
              <a:xfrm>
                <a:off x="-1" y="2182474"/>
                <a:ext cx="1524000" cy="1668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accent1"/>
                    </a:solidFill>
                  </a:rPr>
                  <a:t>        12 partners</a:t>
                </a:r>
                <a:endParaRPr/>
              </a:p>
            </p:txBody>
          </p:sp>
        </p:grpSp>
        <p:cxnSp>
          <p:nvCxnSpPr>
            <p:cNvPr id="210" name="Google Shape;210;p17"/>
            <p:cNvCxnSpPr/>
            <p:nvPr/>
          </p:nvCxnSpPr>
          <p:spPr>
            <a:xfrm>
              <a:off x="4572000" y="2295575"/>
              <a:ext cx="0" cy="2837400"/>
            </a:xfrm>
            <a:prstGeom prst="straightConnector1">
              <a:avLst/>
            </a:prstGeom>
            <a:noFill/>
            <a:ln cap="flat" cmpd="sng" w="9525">
              <a:solidFill>
                <a:srgbClr val="D9D9D9"/>
              </a:solidFill>
              <a:prstDash val="dot"/>
              <a:round/>
              <a:headEnd len="sm" w="sm" type="none"/>
              <a:tailEnd len="sm" w="sm" type="none"/>
            </a:ln>
          </p:spPr>
        </p:cxnSp>
        <p:sp>
          <p:nvSpPr>
            <p:cNvPr id="211" name="Google Shape;211;p17"/>
            <p:cNvSpPr txBox="1"/>
            <p:nvPr/>
          </p:nvSpPr>
          <p:spPr>
            <a:xfrm>
              <a:off x="3224550" y="3050050"/>
              <a:ext cx="11709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5E5E5E"/>
                  </a:solidFill>
                  <a:latin typeface="Roboto"/>
                  <a:ea typeface="Roboto"/>
                  <a:cs typeface="Roboto"/>
                  <a:sym typeface="Roboto"/>
                </a:rPr>
                <a:t>Assess and  Adjust</a:t>
              </a:r>
              <a:endParaRPr b="1" sz="1100">
                <a:solidFill>
                  <a:srgbClr val="5E5E5E"/>
                </a:solidFill>
                <a:latin typeface="Roboto"/>
                <a:ea typeface="Roboto"/>
                <a:cs typeface="Roboto"/>
                <a:sym typeface="Roboto"/>
              </a:endParaRPr>
            </a:p>
          </p:txBody>
        </p:sp>
        <p:sp>
          <p:nvSpPr>
            <p:cNvPr id="212" name="Google Shape;212;p17"/>
            <p:cNvSpPr txBox="1"/>
            <p:nvPr/>
          </p:nvSpPr>
          <p:spPr>
            <a:xfrm>
              <a:off x="3224550" y="3798450"/>
              <a:ext cx="1170900" cy="1094400"/>
            </a:xfrm>
            <a:prstGeom prst="rect">
              <a:avLst/>
            </a:prstGeom>
            <a:noFill/>
            <a:ln>
              <a:noFill/>
            </a:ln>
          </p:spPr>
          <p:txBody>
            <a:bodyPr anchorCtr="0" anchor="t" bIns="91425" lIns="91425" spcFirstLastPara="1" rIns="91425" wrap="square" tIns="91425">
              <a:noAutofit/>
            </a:bodyPr>
            <a:lstStyle/>
            <a:p>
              <a:pPr indent="-279400" lvl="0" marL="17145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Special interest groups</a:t>
              </a:r>
              <a:endParaRPr sz="800">
                <a:solidFill>
                  <a:srgbClr val="5E5E5E"/>
                </a:solidFill>
                <a:latin typeface="Roboto"/>
                <a:ea typeface="Roboto"/>
                <a:cs typeface="Roboto"/>
                <a:sym typeface="Roboto"/>
              </a:endParaRPr>
            </a:p>
            <a:p>
              <a:pPr indent="-279400" lvl="0" marL="17145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Research value of curation</a:t>
              </a:r>
              <a:endParaRPr sz="800">
                <a:solidFill>
                  <a:srgbClr val="5E5E5E"/>
                </a:solidFill>
                <a:latin typeface="Roboto"/>
                <a:ea typeface="Roboto"/>
                <a:cs typeface="Roboto"/>
                <a:sym typeface="Roboto"/>
              </a:endParaRPr>
            </a:p>
            <a:p>
              <a:pPr indent="-279400" lvl="0" marL="17145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Sustainability planning</a:t>
              </a:r>
              <a:endParaRPr sz="800">
                <a:solidFill>
                  <a:srgbClr val="5E5E5E"/>
                </a:solidFill>
                <a:latin typeface="Roboto"/>
                <a:ea typeface="Roboto"/>
                <a:cs typeface="Roboto"/>
                <a:sym typeface="Roboto"/>
              </a:endParaRPr>
            </a:p>
          </p:txBody>
        </p:sp>
        <p:sp>
          <p:nvSpPr>
            <p:cNvPr id="213" name="Google Shape;213;p17"/>
            <p:cNvSpPr txBox="1"/>
            <p:nvPr/>
          </p:nvSpPr>
          <p:spPr>
            <a:xfrm>
              <a:off x="3224550" y="2441107"/>
              <a:ext cx="8712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5E5E5E"/>
                  </a:solidFill>
                  <a:latin typeface="Roboto"/>
                  <a:ea typeface="Roboto"/>
                  <a:cs typeface="Roboto"/>
                  <a:sym typeface="Roboto"/>
                </a:rPr>
                <a:t>2020</a:t>
              </a:r>
              <a:endParaRPr sz="1000">
                <a:solidFill>
                  <a:srgbClr val="5E5E5E"/>
                </a:solidFill>
                <a:latin typeface="Roboto"/>
                <a:ea typeface="Roboto"/>
                <a:cs typeface="Roboto"/>
                <a:sym typeface="Roboto"/>
              </a:endParaRPr>
            </a:p>
          </p:txBody>
        </p:sp>
      </p:grpSp>
      <p:grpSp>
        <p:nvGrpSpPr>
          <p:cNvPr id="214" name="Google Shape;214;p17"/>
          <p:cNvGrpSpPr/>
          <p:nvPr/>
        </p:nvGrpSpPr>
        <p:grpSpPr>
          <a:xfrm>
            <a:off x="4567025" y="2182064"/>
            <a:ext cx="1525673" cy="2961472"/>
            <a:chOff x="3047999" y="2182059"/>
            <a:chExt cx="1524148" cy="2961472"/>
          </a:xfrm>
        </p:grpSpPr>
        <p:grpSp>
          <p:nvGrpSpPr>
            <p:cNvPr id="215" name="Google Shape;215;p17"/>
            <p:cNvGrpSpPr/>
            <p:nvPr/>
          </p:nvGrpSpPr>
          <p:grpSpPr>
            <a:xfrm>
              <a:off x="3047999" y="2182059"/>
              <a:ext cx="1524001" cy="2961472"/>
              <a:chOff x="-1" y="2182474"/>
              <a:chExt cx="1524001" cy="2950555"/>
            </a:xfrm>
          </p:grpSpPr>
          <p:sp>
            <p:nvSpPr>
              <p:cNvPr id="216" name="Google Shape;216;p17"/>
              <p:cNvSpPr/>
              <p:nvPr/>
            </p:nvSpPr>
            <p:spPr>
              <a:xfrm>
                <a:off x="0" y="2823930"/>
                <a:ext cx="1524000" cy="2309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7"/>
              <p:cNvSpPr/>
              <p:nvPr/>
            </p:nvSpPr>
            <p:spPr>
              <a:xfrm>
                <a:off x="-1" y="2182474"/>
                <a:ext cx="1524000" cy="1668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accent1"/>
                    </a:solidFill>
                  </a:rPr>
                  <a:t>        10 partners</a:t>
                </a:r>
                <a:endParaRPr/>
              </a:p>
            </p:txBody>
          </p:sp>
        </p:grpSp>
        <p:cxnSp>
          <p:nvCxnSpPr>
            <p:cNvPr id="218" name="Google Shape;218;p17"/>
            <p:cNvCxnSpPr/>
            <p:nvPr/>
          </p:nvCxnSpPr>
          <p:spPr>
            <a:xfrm>
              <a:off x="4572000" y="2295575"/>
              <a:ext cx="0" cy="2837400"/>
            </a:xfrm>
            <a:prstGeom prst="straightConnector1">
              <a:avLst/>
            </a:prstGeom>
            <a:noFill/>
            <a:ln cap="flat" cmpd="sng" w="9525">
              <a:solidFill>
                <a:srgbClr val="D9D9D9"/>
              </a:solidFill>
              <a:prstDash val="dot"/>
              <a:round/>
              <a:headEnd len="sm" w="sm" type="none"/>
              <a:tailEnd len="sm" w="sm" type="none"/>
            </a:ln>
          </p:spPr>
        </p:cxnSp>
        <p:sp>
          <p:nvSpPr>
            <p:cNvPr id="219" name="Google Shape;219;p17"/>
            <p:cNvSpPr txBox="1"/>
            <p:nvPr/>
          </p:nvSpPr>
          <p:spPr>
            <a:xfrm>
              <a:off x="3224548" y="3050045"/>
              <a:ext cx="13476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5E5E5E"/>
                  </a:solidFill>
                  <a:latin typeface="Roboto"/>
                  <a:ea typeface="Roboto"/>
                  <a:cs typeface="Roboto"/>
                  <a:sym typeface="Roboto"/>
                </a:rPr>
                <a:t>Data Curation Network goes live Jan 1, 2019 with 10 partner institutions!</a:t>
              </a:r>
              <a:endParaRPr b="1" sz="1100">
                <a:solidFill>
                  <a:srgbClr val="5E5E5E"/>
                </a:solidFill>
                <a:latin typeface="Roboto"/>
                <a:ea typeface="Roboto"/>
                <a:cs typeface="Roboto"/>
                <a:sym typeface="Roboto"/>
              </a:endParaRPr>
            </a:p>
          </p:txBody>
        </p:sp>
        <p:sp>
          <p:nvSpPr>
            <p:cNvPr id="220" name="Google Shape;220;p17"/>
            <p:cNvSpPr txBox="1"/>
            <p:nvPr/>
          </p:nvSpPr>
          <p:spPr>
            <a:xfrm>
              <a:off x="3224550" y="2441107"/>
              <a:ext cx="8712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5E5E5E"/>
                  </a:solidFill>
                  <a:latin typeface="Roboto"/>
                  <a:ea typeface="Roboto"/>
                  <a:cs typeface="Roboto"/>
                  <a:sym typeface="Roboto"/>
                </a:rPr>
                <a:t>2019</a:t>
              </a:r>
              <a:endParaRPr sz="1000">
                <a:solidFill>
                  <a:srgbClr val="5E5E5E"/>
                </a:solidFill>
                <a:latin typeface="Roboto"/>
                <a:ea typeface="Roboto"/>
                <a:cs typeface="Roboto"/>
                <a:sym typeface="Roboto"/>
              </a:endParaRPr>
            </a:p>
          </p:txBody>
        </p:sp>
      </p:grpSp>
      <p:grpSp>
        <p:nvGrpSpPr>
          <p:cNvPr id="221" name="Google Shape;221;p17"/>
          <p:cNvGrpSpPr/>
          <p:nvPr/>
        </p:nvGrpSpPr>
        <p:grpSpPr>
          <a:xfrm>
            <a:off x="3041500" y="2182064"/>
            <a:ext cx="1525673" cy="2961472"/>
            <a:chOff x="3047999" y="2182059"/>
            <a:chExt cx="1524148" cy="2961472"/>
          </a:xfrm>
        </p:grpSpPr>
        <p:grpSp>
          <p:nvGrpSpPr>
            <p:cNvPr id="222" name="Google Shape;222;p17"/>
            <p:cNvGrpSpPr/>
            <p:nvPr/>
          </p:nvGrpSpPr>
          <p:grpSpPr>
            <a:xfrm>
              <a:off x="3047999" y="2182059"/>
              <a:ext cx="1524001" cy="2961472"/>
              <a:chOff x="-1" y="2182474"/>
              <a:chExt cx="1524001" cy="2950555"/>
            </a:xfrm>
          </p:grpSpPr>
          <p:sp>
            <p:nvSpPr>
              <p:cNvPr id="223" name="Google Shape;223;p17"/>
              <p:cNvSpPr/>
              <p:nvPr/>
            </p:nvSpPr>
            <p:spPr>
              <a:xfrm>
                <a:off x="0" y="2823930"/>
                <a:ext cx="1524000" cy="23091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17"/>
              <p:cNvSpPr/>
              <p:nvPr/>
            </p:nvSpPr>
            <p:spPr>
              <a:xfrm>
                <a:off x="-1" y="2182474"/>
                <a:ext cx="1524000" cy="1668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accent1"/>
                    </a:solidFill>
                  </a:rPr>
                  <a:t>        </a:t>
                </a:r>
                <a:endParaRPr>
                  <a:solidFill>
                    <a:schemeClr val="accent1"/>
                  </a:solidFill>
                </a:endParaRPr>
              </a:p>
            </p:txBody>
          </p:sp>
        </p:grpSp>
        <p:cxnSp>
          <p:nvCxnSpPr>
            <p:cNvPr id="225" name="Google Shape;225;p17"/>
            <p:cNvCxnSpPr/>
            <p:nvPr/>
          </p:nvCxnSpPr>
          <p:spPr>
            <a:xfrm>
              <a:off x="4572000" y="2295575"/>
              <a:ext cx="0" cy="2837400"/>
            </a:xfrm>
            <a:prstGeom prst="straightConnector1">
              <a:avLst/>
            </a:prstGeom>
            <a:noFill/>
            <a:ln cap="flat" cmpd="sng" w="9525">
              <a:solidFill>
                <a:srgbClr val="D9D9D9"/>
              </a:solidFill>
              <a:prstDash val="dot"/>
              <a:round/>
              <a:headEnd len="sm" w="sm" type="none"/>
              <a:tailEnd len="sm" w="sm" type="none"/>
            </a:ln>
          </p:spPr>
        </p:cxnSp>
        <p:sp>
          <p:nvSpPr>
            <p:cNvPr id="226" name="Google Shape;226;p17"/>
            <p:cNvSpPr txBox="1"/>
            <p:nvPr/>
          </p:nvSpPr>
          <p:spPr>
            <a:xfrm>
              <a:off x="3224550" y="3050050"/>
              <a:ext cx="11709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5E5E5E"/>
                  </a:solidFill>
                  <a:latin typeface="Roboto"/>
                  <a:ea typeface="Roboto"/>
                  <a:cs typeface="Roboto"/>
                  <a:sym typeface="Roboto"/>
                </a:rPr>
                <a:t>Launching the Network</a:t>
              </a:r>
              <a:endParaRPr b="1" sz="1100">
                <a:solidFill>
                  <a:srgbClr val="5E5E5E"/>
                </a:solidFill>
                <a:latin typeface="Roboto"/>
                <a:ea typeface="Roboto"/>
                <a:cs typeface="Roboto"/>
                <a:sym typeface="Roboto"/>
              </a:endParaRPr>
            </a:p>
          </p:txBody>
        </p:sp>
        <p:sp>
          <p:nvSpPr>
            <p:cNvPr id="227" name="Google Shape;227;p17"/>
            <p:cNvSpPr txBox="1"/>
            <p:nvPr/>
          </p:nvSpPr>
          <p:spPr>
            <a:xfrm>
              <a:off x="3224548" y="3798445"/>
              <a:ext cx="1347600" cy="1094400"/>
            </a:xfrm>
            <a:prstGeom prst="rect">
              <a:avLst/>
            </a:prstGeom>
            <a:noFill/>
            <a:ln>
              <a:noFill/>
            </a:ln>
          </p:spPr>
          <p:txBody>
            <a:bodyPr anchorCtr="0" anchor="t" bIns="91425" lIns="91425" spcFirstLastPara="1" rIns="91425" wrap="square" tIns="91425">
              <a:noAutofit/>
            </a:bodyPr>
            <a:lstStyle/>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Hired 1FTE coordinator </a:t>
              </a:r>
              <a:endParaRPr sz="800">
                <a:solidFill>
                  <a:srgbClr val="5E5E5E"/>
                </a:solidFill>
                <a:latin typeface="Roboto"/>
                <a:ea typeface="Roboto"/>
                <a:cs typeface="Roboto"/>
                <a:sym typeface="Roboto"/>
              </a:endParaRPr>
            </a:p>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Trained first curator cohort</a:t>
              </a:r>
              <a:endParaRPr sz="800">
                <a:solidFill>
                  <a:srgbClr val="5E5E5E"/>
                </a:solidFill>
                <a:latin typeface="Roboto"/>
                <a:ea typeface="Roboto"/>
                <a:cs typeface="Roboto"/>
                <a:sym typeface="Roboto"/>
              </a:endParaRPr>
            </a:p>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Put technology/ workflows into place.</a:t>
              </a:r>
              <a:endParaRPr sz="800">
                <a:solidFill>
                  <a:srgbClr val="5E5E5E"/>
                </a:solidFill>
                <a:latin typeface="Roboto"/>
                <a:ea typeface="Roboto"/>
                <a:cs typeface="Roboto"/>
                <a:sym typeface="Roboto"/>
              </a:endParaRPr>
            </a:p>
          </p:txBody>
        </p:sp>
        <p:sp>
          <p:nvSpPr>
            <p:cNvPr id="228" name="Google Shape;228;p17"/>
            <p:cNvSpPr txBox="1"/>
            <p:nvPr/>
          </p:nvSpPr>
          <p:spPr>
            <a:xfrm>
              <a:off x="3224548" y="2441095"/>
              <a:ext cx="10032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5E5E5E"/>
                  </a:solidFill>
                  <a:latin typeface="Roboto"/>
                  <a:ea typeface="Roboto"/>
                  <a:cs typeface="Roboto"/>
                  <a:sym typeface="Roboto"/>
                </a:rPr>
                <a:t>2018</a:t>
              </a:r>
              <a:endParaRPr sz="1000">
                <a:solidFill>
                  <a:srgbClr val="5E5E5E"/>
                </a:solidFill>
                <a:latin typeface="Roboto"/>
                <a:ea typeface="Roboto"/>
                <a:cs typeface="Roboto"/>
                <a:sym typeface="Roboto"/>
              </a:endParaRPr>
            </a:p>
          </p:txBody>
        </p:sp>
      </p:grpSp>
      <p:grpSp>
        <p:nvGrpSpPr>
          <p:cNvPr id="229" name="Google Shape;229;p17"/>
          <p:cNvGrpSpPr/>
          <p:nvPr/>
        </p:nvGrpSpPr>
        <p:grpSpPr>
          <a:xfrm>
            <a:off x="1515975" y="2181851"/>
            <a:ext cx="1525524" cy="2961686"/>
            <a:chOff x="1515975" y="2181844"/>
            <a:chExt cx="1525524" cy="2961686"/>
          </a:xfrm>
        </p:grpSpPr>
        <p:sp>
          <p:nvSpPr>
            <p:cNvPr id="230" name="Google Shape;230;p17"/>
            <p:cNvSpPr/>
            <p:nvPr/>
          </p:nvSpPr>
          <p:spPr>
            <a:xfrm>
              <a:off x="1515975" y="2823930"/>
              <a:ext cx="1525500" cy="2319600"/>
            </a:xfrm>
            <a:prstGeom prst="rect">
              <a:avLst/>
            </a:prstGeom>
            <a:solidFill>
              <a:srgbClr val="395B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7"/>
            <p:cNvSpPr/>
            <p:nvPr/>
          </p:nvSpPr>
          <p:spPr>
            <a:xfrm>
              <a:off x="1515975" y="2181844"/>
              <a:ext cx="1525500" cy="167400"/>
            </a:xfrm>
            <a:prstGeom prst="rect">
              <a:avLst/>
            </a:prstGeom>
            <a:solidFill>
              <a:srgbClr val="395B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FFFFFF"/>
                  </a:solidFill>
                </a:rPr>
                <a:t>	     </a:t>
              </a:r>
              <a:r>
                <a:rPr lang="en" sz="900">
                  <a:solidFill>
                    <a:srgbClr val="FFFFFF"/>
                  </a:solidFill>
                </a:rPr>
                <a:t>8 partners</a:t>
              </a:r>
              <a:endParaRPr>
                <a:solidFill>
                  <a:srgbClr val="FFFFFF"/>
                </a:solidFill>
              </a:endParaRPr>
            </a:p>
          </p:txBody>
        </p:sp>
        <p:sp>
          <p:nvSpPr>
            <p:cNvPr id="232" name="Google Shape;232;p17"/>
            <p:cNvSpPr txBox="1"/>
            <p:nvPr/>
          </p:nvSpPr>
          <p:spPr>
            <a:xfrm>
              <a:off x="1692702" y="3050055"/>
              <a:ext cx="11721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FFFF"/>
                  </a:solidFill>
                  <a:latin typeface="Roboto"/>
                  <a:ea typeface="Roboto"/>
                  <a:cs typeface="Roboto"/>
                  <a:sym typeface="Roboto"/>
                </a:rPr>
                <a:t>Model published</a:t>
              </a:r>
              <a:endParaRPr b="1" sz="1100">
                <a:solidFill>
                  <a:srgbClr val="FFFFFF"/>
                </a:solidFill>
                <a:latin typeface="Roboto"/>
                <a:ea typeface="Roboto"/>
                <a:cs typeface="Roboto"/>
                <a:sym typeface="Roboto"/>
              </a:endParaRPr>
            </a:p>
          </p:txBody>
        </p:sp>
        <p:sp>
          <p:nvSpPr>
            <p:cNvPr id="233" name="Google Shape;233;p17"/>
            <p:cNvSpPr txBox="1"/>
            <p:nvPr/>
          </p:nvSpPr>
          <p:spPr>
            <a:xfrm>
              <a:off x="1583150" y="3625119"/>
              <a:ext cx="1405200" cy="1267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n" sz="800">
                  <a:solidFill>
                    <a:srgbClr val="FFFFFF"/>
                  </a:solidFill>
                  <a:latin typeface="Roboto"/>
                  <a:ea typeface="Roboto"/>
                  <a:cs typeface="Roboto"/>
                  <a:sym typeface="Roboto"/>
                </a:rPr>
                <a:t>(2017) A cross-institutional staffing model for curating research data. IJDC 13(1)</a:t>
              </a:r>
              <a:endParaRPr i="1" sz="800">
                <a:solidFill>
                  <a:srgbClr val="FFFFFF"/>
                </a:solidFill>
                <a:latin typeface="Roboto"/>
                <a:ea typeface="Roboto"/>
                <a:cs typeface="Roboto"/>
                <a:sym typeface="Roboto"/>
              </a:endParaRPr>
            </a:p>
            <a:p>
              <a:pPr indent="0" lvl="0" marL="0" rtl="0" algn="l">
                <a:lnSpc>
                  <a:spcPct val="115000"/>
                </a:lnSpc>
                <a:spcBef>
                  <a:spcPts val="1600"/>
                </a:spcBef>
                <a:spcAft>
                  <a:spcPts val="1600"/>
                </a:spcAft>
                <a:buNone/>
              </a:pPr>
              <a:r>
                <a:t/>
              </a:r>
              <a:endParaRPr sz="800">
                <a:solidFill>
                  <a:srgbClr val="FFFFFF"/>
                </a:solidFill>
                <a:latin typeface="Roboto"/>
                <a:ea typeface="Roboto"/>
                <a:cs typeface="Roboto"/>
                <a:sym typeface="Roboto"/>
              </a:endParaRPr>
            </a:p>
          </p:txBody>
        </p:sp>
        <p:sp>
          <p:nvSpPr>
            <p:cNvPr id="234" name="Google Shape;234;p17"/>
            <p:cNvSpPr txBox="1"/>
            <p:nvPr/>
          </p:nvSpPr>
          <p:spPr>
            <a:xfrm>
              <a:off x="1692702" y="2441112"/>
              <a:ext cx="8721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1B786E"/>
                  </a:solidFill>
                  <a:latin typeface="Roboto"/>
                  <a:ea typeface="Roboto"/>
                  <a:cs typeface="Roboto"/>
                  <a:sym typeface="Roboto"/>
                </a:rPr>
                <a:t>2017</a:t>
              </a:r>
              <a:endParaRPr sz="1000">
                <a:solidFill>
                  <a:srgbClr val="1B786E"/>
                </a:solidFill>
                <a:latin typeface="Roboto"/>
                <a:ea typeface="Roboto"/>
                <a:cs typeface="Roboto"/>
                <a:sym typeface="Roboto"/>
              </a:endParaRPr>
            </a:p>
          </p:txBody>
        </p:sp>
        <p:cxnSp>
          <p:nvCxnSpPr>
            <p:cNvPr id="235" name="Google Shape;235;p17"/>
            <p:cNvCxnSpPr/>
            <p:nvPr/>
          </p:nvCxnSpPr>
          <p:spPr>
            <a:xfrm>
              <a:off x="3041499" y="2295580"/>
              <a:ext cx="0" cy="2837400"/>
            </a:xfrm>
            <a:prstGeom prst="straightConnector1">
              <a:avLst/>
            </a:prstGeom>
            <a:noFill/>
            <a:ln cap="flat" cmpd="sng" w="9525">
              <a:solidFill>
                <a:srgbClr val="83E3D9"/>
              </a:solidFill>
              <a:prstDash val="dot"/>
              <a:round/>
              <a:headEnd len="sm" w="sm" type="none"/>
              <a:tailEnd len="sm" w="sm" type="none"/>
            </a:ln>
          </p:spPr>
        </p:cxnSp>
      </p:grpSp>
      <p:sp>
        <p:nvSpPr>
          <p:cNvPr id="236" name="Google Shape;236;p17"/>
          <p:cNvSpPr txBox="1"/>
          <p:nvPr/>
        </p:nvSpPr>
        <p:spPr>
          <a:xfrm>
            <a:off x="3041500" y="1735925"/>
            <a:ext cx="2451600" cy="16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swald"/>
                <a:ea typeface="Oswald"/>
                <a:cs typeface="Oswald"/>
                <a:sym typeface="Oswald"/>
              </a:rPr>
              <a:t>Implementation Phase Grant</a:t>
            </a:r>
            <a:endParaRPr>
              <a:latin typeface="Oswald"/>
              <a:ea typeface="Oswald"/>
              <a:cs typeface="Oswald"/>
              <a:sym typeface="Oswald"/>
            </a:endParaRPr>
          </a:p>
        </p:txBody>
      </p:sp>
      <p:grpSp>
        <p:nvGrpSpPr>
          <p:cNvPr id="237" name="Google Shape;237;p17"/>
          <p:cNvGrpSpPr/>
          <p:nvPr/>
        </p:nvGrpSpPr>
        <p:grpSpPr>
          <a:xfrm>
            <a:off x="7618075" y="2182060"/>
            <a:ext cx="1525525" cy="2961477"/>
            <a:chOff x="3047999" y="2182055"/>
            <a:chExt cx="1524001" cy="2961477"/>
          </a:xfrm>
        </p:grpSpPr>
        <p:grpSp>
          <p:nvGrpSpPr>
            <p:cNvPr id="238" name="Google Shape;238;p17"/>
            <p:cNvGrpSpPr/>
            <p:nvPr/>
          </p:nvGrpSpPr>
          <p:grpSpPr>
            <a:xfrm>
              <a:off x="3047999" y="2182055"/>
              <a:ext cx="1524001" cy="2961477"/>
              <a:chOff x="-1" y="2182470"/>
              <a:chExt cx="1524001" cy="2950559"/>
            </a:xfrm>
          </p:grpSpPr>
          <p:sp>
            <p:nvSpPr>
              <p:cNvPr id="239" name="Google Shape;239;p17"/>
              <p:cNvSpPr/>
              <p:nvPr/>
            </p:nvSpPr>
            <p:spPr>
              <a:xfrm>
                <a:off x="0" y="2823930"/>
                <a:ext cx="1524000" cy="23091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17"/>
              <p:cNvSpPr/>
              <p:nvPr/>
            </p:nvSpPr>
            <p:spPr>
              <a:xfrm>
                <a:off x="-1" y="2182470"/>
                <a:ext cx="1524000" cy="1668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chemeClr val="accent1"/>
                    </a:solidFill>
                  </a:rPr>
                  <a:t>                Steady growth</a:t>
                </a:r>
                <a:endParaRPr/>
              </a:p>
            </p:txBody>
          </p:sp>
        </p:grpSp>
        <p:sp>
          <p:nvSpPr>
            <p:cNvPr id="241" name="Google Shape;241;p17"/>
            <p:cNvSpPr txBox="1"/>
            <p:nvPr/>
          </p:nvSpPr>
          <p:spPr>
            <a:xfrm>
              <a:off x="3224550" y="3050050"/>
              <a:ext cx="1170900" cy="678900"/>
            </a:xfrm>
            <a:prstGeom prst="rect">
              <a:avLst/>
            </a:prstGeom>
            <a:solidFill>
              <a:schemeClr val="accent6"/>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5E5E5E"/>
                  </a:solidFill>
                  <a:latin typeface="Roboto"/>
                  <a:ea typeface="Roboto"/>
                  <a:cs typeface="Roboto"/>
                  <a:sym typeface="Roboto"/>
                </a:rPr>
                <a:t>Transition to membership model</a:t>
              </a:r>
              <a:endParaRPr b="1" sz="1100">
                <a:solidFill>
                  <a:srgbClr val="5E5E5E"/>
                </a:solidFill>
                <a:latin typeface="Roboto"/>
                <a:ea typeface="Roboto"/>
                <a:cs typeface="Roboto"/>
                <a:sym typeface="Roboto"/>
              </a:endParaRPr>
            </a:p>
          </p:txBody>
        </p:sp>
        <p:sp>
          <p:nvSpPr>
            <p:cNvPr id="242" name="Google Shape;242;p17"/>
            <p:cNvSpPr txBox="1"/>
            <p:nvPr/>
          </p:nvSpPr>
          <p:spPr>
            <a:xfrm>
              <a:off x="3224550" y="3798450"/>
              <a:ext cx="1170900" cy="1094400"/>
            </a:xfrm>
            <a:prstGeom prst="rect">
              <a:avLst/>
            </a:prstGeom>
            <a:solidFill>
              <a:schemeClr val="accent6"/>
            </a:solidFill>
            <a:ln>
              <a:noFill/>
            </a:ln>
          </p:spPr>
          <p:txBody>
            <a:bodyPr anchorCtr="0" anchor="t" bIns="91425" lIns="91425" spcFirstLastPara="1" rIns="91425" wrap="square" tIns="91425">
              <a:noAutofit/>
            </a:bodyPr>
            <a:lstStyle/>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Establish membership model</a:t>
              </a:r>
              <a:endParaRPr sz="800">
                <a:solidFill>
                  <a:srgbClr val="5E5E5E"/>
                </a:solidFill>
                <a:latin typeface="Roboto"/>
                <a:ea typeface="Roboto"/>
                <a:cs typeface="Roboto"/>
                <a:sym typeface="Roboto"/>
              </a:endParaRPr>
            </a:p>
            <a:p>
              <a:pPr indent="-279400" lvl="0" marL="228600" rtl="0" algn="l">
                <a:lnSpc>
                  <a:spcPct val="115000"/>
                </a:lnSpc>
                <a:spcBef>
                  <a:spcPts val="0"/>
                </a:spcBef>
                <a:spcAft>
                  <a:spcPts val="0"/>
                </a:spcAft>
                <a:buClr>
                  <a:srgbClr val="5E5E5E"/>
                </a:buClr>
                <a:buSzPts val="800"/>
                <a:buFont typeface="Roboto"/>
                <a:buChar char="●"/>
              </a:pPr>
              <a:r>
                <a:rPr lang="en" sz="800">
                  <a:solidFill>
                    <a:srgbClr val="5E5E5E"/>
                  </a:solidFill>
                  <a:latin typeface="Roboto"/>
                  <a:ea typeface="Roboto"/>
                  <a:cs typeface="Roboto"/>
                  <a:sym typeface="Roboto"/>
                </a:rPr>
                <a:t>Launch Governance Board</a:t>
              </a:r>
              <a:endParaRPr sz="800">
                <a:solidFill>
                  <a:srgbClr val="5E5E5E"/>
                </a:solidFill>
                <a:latin typeface="Roboto"/>
                <a:ea typeface="Roboto"/>
                <a:cs typeface="Roboto"/>
                <a:sym typeface="Roboto"/>
              </a:endParaRPr>
            </a:p>
            <a:p>
              <a:pPr indent="0" lvl="0" marL="457200" rtl="0" algn="l">
                <a:lnSpc>
                  <a:spcPct val="115000"/>
                </a:lnSpc>
                <a:spcBef>
                  <a:spcPts val="1600"/>
                </a:spcBef>
                <a:spcAft>
                  <a:spcPts val="1600"/>
                </a:spcAft>
                <a:buNone/>
              </a:pPr>
              <a:r>
                <a:t/>
              </a:r>
              <a:endParaRPr sz="800">
                <a:solidFill>
                  <a:srgbClr val="5E5E5E"/>
                </a:solidFill>
                <a:latin typeface="Roboto"/>
                <a:ea typeface="Roboto"/>
                <a:cs typeface="Roboto"/>
                <a:sym typeface="Roboto"/>
              </a:endParaRPr>
            </a:p>
          </p:txBody>
        </p:sp>
        <p:sp>
          <p:nvSpPr>
            <p:cNvPr id="243" name="Google Shape;243;p17"/>
            <p:cNvSpPr txBox="1"/>
            <p:nvPr/>
          </p:nvSpPr>
          <p:spPr>
            <a:xfrm>
              <a:off x="3224550" y="2441107"/>
              <a:ext cx="871200" cy="260400"/>
            </a:xfrm>
            <a:prstGeom prst="rect">
              <a:avLst/>
            </a:prstGeom>
            <a:solidFill>
              <a:schemeClr val="lt2"/>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5E5E5E"/>
                  </a:solidFill>
                  <a:latin typeface="Roboto"/>
                  <a:ea typeface="Roboto"/>
                  <a:cs typeface="Roboto"/>
                  <a:sym typeface="Roboto"/>
                </a:rPr>
                <a:t>2021</a:t>
              </a:r>
              <a:endParaRPr sz="1000">
                <a:solidFill>
                  <a:srgbClr val="5E5E5E"/>
                </a:solidFill>
                <a:latin typeface="Roboto"/>
                <a:ea typeface="Roboto"/>
                <a:cs typeface="Roboto"/>
                <a:sym typeface="Roboto"/>
              </a:endParaRPr>
            </a:p>
          </p:txBody>
        </p:sp>
      </p:grpSp>
      <p:sp>
        <p:nvSpPr>
          <p:cNvPr id="244" name="Google Shape;244;p17"/>
          <p:cNvSpPr txBox="1"/>
          <p:nvPr/>
        </p:nvSpPr>
        <p:spPr>
          <a:xfrm>
            <a:off x="-45675" y="1735925"/>
            <a:ext cx="2451600" cy="16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swald"/>
                <a:ea typeface="Oswald"/>
                <a:cs typeface="Oswald"/>
                <a:sym typeface="Oswald"/>
              </a:rPr>
              <a:t>Planning Phase Grant</a:t>
            </a:r>
            <a:endParaRPr>
              <a:latin typeface="Oswald"/>
              <a:ea typeface="Oswald"/>
              <a:cs typeface="Oswald"/>
              <a:sym typeface="Oswald"/>
            </a:endParaRPr>
          </a:p>
        </p:txBody>
      </p:sp>
      <p:sp>
        <p:nvSpPr>
          <p:cNvPr id="245" name="Google Shape;245;p17"/>
          <p:cNvSpPr txBox="1"/>
          <p:nvPr/>
        </p:nvSpPr>
        <p:spPr>
          <a:xfrm>
            <a:off x="7618075" y="1735925"/>
            <a:ext cx="1525500" cy="16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swald"/>
                <a:ea typeface="Oswald"/>
                <a:cs typeface="Oswald"/>
                <a:sym typeface="Oswald"/>
              </a:rPr>
              <a:t>Sustaining the DCN</a:t>
            </a:r>
            <a:endParaRPr>
              <a:latin typeface="Oswald"/>
              <a:ea typeface="Oswald"/>
              <a:cs typeface="Oswald"/>
              <a:sym typeface="Oswald"/>
            </a:endParaRPr>
          </a:p>
        </p:txBody>
      </p:sp>
      <p:pic>
        <p:nvPicPr>
          <p:cNvPr id="246" name="Google Shape;246;p17"/>
          <p:cNvPicPr preferRelativeResize="0"/>
          <p:nvPr/>
        </p:nvPicPr>
        <p:blipFill>
          <a:blip r:embed="rId3">
            <a:alphaModFix/>
          </a:blip>
          <a:stretch>
            <a:fillRect/>
          </a:stretch>
        </p:blipFill>
        <p:spPr>
          <a:xfrm>
            <a:off x="107851" y="4726325"/>
            <a:ext cx="1125551" cy="417200"/>
          </a:xfrm>
          <a:prstGeom prst="rect">
            <a:avLst/>
          </a:prstGeom>
          <a:noFill/>
          <a:ln>
            <a:noFill/>
          </a:ln>
        </p:spPr>
      </p:pic>
      <p:sp>
        <p:nvSpPr>
          <p:cNvPr id="247" name="Google Shape;247;p17"/>
          <p:cNvSpPr txBox="1"/>
          <p:nvPr>
            <p:ph type="title"/>
          </p:nvPr>
        </p:nvSpPr>
        <p:spPr>
          <a:xfrm>
            <a:off x="311700" y="445025"/>
            <a:ext cx="8520600" cy="572700"/>
          </a:xfrm>
          <a:prstGeom prst="rect">
            <a:avLst/>
          </a:prstGeom>
        </p:spPr>
        <p:txBody>
          <a:bodyPr anchorCtr="0" anchor="ctr" bIns="91425" lIns="91425" spcFirstLastPara="1" rIns="91425" wrap="square" tIns="91425">
            <a:normAutofit fontScale="90000"/>
          </a:bodyPr>
          <a:lstStyle/>
          <a:p>
            <a:pPr indent="0" lvl="0" marL="0" rtl="0" algn="l">
              <a:spcBef>
                <a:spcPts val="0"/>
              </a:spcBef>
              <a:spcAft>
                <a:spcPts val="0"/>
              </a:spcAft>
              <a:buNone/>
            </a:pPr>
            <a:r>
              <a:rPr lang="en">
                <a:solidFill>
                  <a:schemeClr val="dk1"/>
                </a:solidFill>
              </a:rPr>
              <a:t>Toward Sustainability</a:t>
            </a:r>
            <a:endParaRPr>
              <a:solidFill>
                <a:schemeClr val="dk1"/>
              </a:solidFill>
            </a:endParaRPr>
          </a:p>
        </p:txBody>
      </p:sp>
      <p:cxnSp>
        <p:nvCxnSpPr>
          <p:cNvPr id="248" name="Google Shape;248;p17"/>
          <p:cNvCxnSpPr/>
          <p:nvPr/>
        </p:nvCxnSpPr>
        <p:spPr>
          <a:xfrm>
            <a:off x="2939525" y="2268150"/>
            <a:ext cx="1917900" cy="600"/>
          </a:xfrm>
          <a:prstGeom prst="straightConnector1">
            <a:avLst/>
          </a:prstGeom>
          <a:noFill/>
          <a:ln cap="flat" cmpd="sng" w="9525">
            <a:solidFill>
              <a:schemeClr val="accent1"/>
            </a:solidFill>
            <a:prstDash val="solid"/>
            <a:round/>
            <a:headEnd len="med" w="med" type="none"/>
            <a:tailEnd len="med" w="med" type="triangle"/>
          </a:ln>
        </p:spPr>
      </p:cxnSp>
      <p:sp>
        <p:nvSpPr>
          <p:cNvPr id="249" name="Google Shape;249;p17"/>
          <p:cNvSpPr txBox="1"/>
          <p:nvPr/>
        </p:nvSpPr>
        <p:spPr>
          <a:xfrm>
            <a:off x="8961275" y="-845125"/>
            <a:ext cx="4385400" cy="51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Average"/>
              <a:ea typeface="Average"/>
              <a:cs typeface="Average"/>
              <a:sym typeface="Average"/>
            </a:endParaRPr>
          </a:p>
        </p:txBody>
      </p:sp>
      <p:cxnSp>
        <p:nvCxnSpPr>
          <p:cNvPr id="250" name="Google Shape;250;p17"/>
          <p:cNvCxnSpPr/>
          <p:nvPr/>
        </p:nvCxnSpPr>
        <p:spPr>
          <a:xfrm flipH="1" rot="10800000">
            <a:off x="5528275" y="2264550"/>
            <a:ext cx="867300" cy="4200"/>
          </a:xfrm>
          <a:prstGeom prst="straightConnector1">
            <a:avLst/>
          </a:prstGeom>
          <a:noFill/>
          <a:ln cap="flat" cmpd="sng" w="9525">
            <a:solidFill>
              <a:schemeClr val="accent1"/>
            </a:solidFill>
            <a:prstDash val="solid"/>
            <a:round/>
            <a:headEnd len="med" w="med" type="none"/>
            <a:tailEnd len="med" w="med" type="triangle"/>
          </a:ln>
        </p:spPr>
      </p:cxnSp>
      <p:cxnSp>
        <p:nvCxnSpPr>
          <p:cNvPr id="251" name="Google Shape;251;p17"/>
          <p:cNvCxnSpPr/>
          <p:nvPr/>
        </p:nvCxnSpPr>
        <p:spPr>
          <a:xfrm>
            <a:off x="7112075" y="2268750"/>
            <a:ext cx="1004100" cy="11100"/>
          </a:xfrm>
          <a:prstGeom prst="straightConnector1">
            <a:avLst/>
          </a:prstGeom>
          <a:noFill/>
          <a:ln cap="flat" cmpd="sng" w="9525">
            <a:solidFill>
              <a:schemeClr val="accent1"/>
            </a:solidFill>
            <a:prstDash val="solid"/>
            <a:round/>
            <a:headEnd len="med" w="med" type="none"/>
            <a:tailEnd len="med" w="med" type="triangle"/>
          </a:ln>
        </p:spPr>
      </p:cxnSp>
      <p:grpSp>
        <p:nvGrpSpPr>
          <p:cNvPr id="252" name="Google Shape;252;p17"/>
          <p:cNvGrpSpPr/>
          <p:nvPr/>
        </p:nvGrpSpPr>
        <p:grpSpPr>
          <a:xfrm>
            <a:off x="-25" y="2181855"/>
            <a:ext cx="1525524" cy="2961681"/>
            <a:chOff x="1515975" y="2181849"/>
            <a:chExt cx="1525524" cy="2961681"/>
          </a:xfrm>
        </p:grpSpPr>
        <p:sp>
          <p:nvSpPr>
            <p:cNvPr id="253" name="Google Shape;253;p17"/>
            <p:cNvSpPr/>
            <p:nvPr/>
          </p:nvSpPr>
          <p:spPr>
            <a:xfrm>
              <a:off x="1515975" y="2823930"/>
              <a:ext cx="1525500" cy="2319600"/>
            </a:xfrm>
            <a:prstGeom prst="rect">
              <a:avLst/>
            </a:prstGeom>
            <a:solidFill>
              <a:srgbClr val="395B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17"/>
            <p:cNvSpPr/>
            <p:nvPr/>
          </p:nvSpPr>
          <p:spPr>
            <a:xfrm>
              <a:off x="1515975" y="2181849"/>
              <a:ext cx="1525500" cy="167400"/>
            </a:xfrm>
            <a:prstGeom prst="rect">
              <a:avLst/>
            </a:prstGeom>
            <a:solidFill>
              <a:srgbClr val="395B7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900">
                  <a:solidFill>
                    <a:srgbClr val="FFFFFF"/>
                  </a:solidFill>
                </a:rPr>
                <a:t>6 partners</a:t>
              </a:r>
              <a:endParaRPr sz="900">
                <a:solidFill>
                  <a:srgbClr val="FFFFFF"/>
                </a:solidFill>
              </a:endParaRPr>
            </a:p>
          </p:txBody>
        </p:sp>
        <p:sp>
          <p:nvSpPr>
            <p:cNvPr id="255" name="Google Shape;255;p17"/>
            <p:cNvSpPr txBox="1"/>
            <p:nvPr/>
          </p:nvSpPr>
          <p:spPr>
            <a:xfrm>
              <a:off x="1515975" y="3625119"/>
              <a:ext cx="1348800" cy="1407600"/>
            </a:xfrm>
            <a:prstGeom prst="rect">
              <a:avLst/>
            </a:prstGeom>
            <a:noFill/>
            <a:ln>
              <a:noFill/>
            </a:ln>
          </p:spPr>
          <p:txBody>
            <a:bodyPr anchorCtr="0" anchor="t" bIns="91425" lIns="91425" spcFirstLastPara="1" rIns="91425" wrap="square" tIns="91425">
              <a:noAutofit/>
            </a:bodyPr>
            <a:lstStyle/>
            <a:p>
              <a:pPr indent="-222250" lvl="0" marL="228600" rtl="0" algn="l">
                <a:lnSpc>
                  <a:spcPct val="115000"/>
                </a:lnSpc>
                <a:spcBef>
                  <a:spcPts val="0"/>
                </a:spcBef>
                <a:spcAft>
                  <a:spcPts val="0"/>
                </a:spcAft>
                <a:buClr>
                  <a:srgbClr val="FFFFFF"/>
                </a:buClr>
                <a:buSzPts val="800"/>
                <a:buFont typeface="Roboto"/>
                <a:buChar char="●"/>
              </a:pPr>
              <a:r>
                <a:rPr lang="en" sz="800">
                  <a:solidFill>
                    <a:srgbClr val="FFFFFF"/>
                  </a:solidFill>
                  <a:latin typeface="Roboto"/>
                  <a:ea typeface="Roboto"/>
                  <a:cs typeface="Roboto"/>
                  <a:sym typeface="Roboto"/>
                </a:rPr>
                <a:t>Researcher focus groups “Most important curation activities”</a:t>
              </a:r>
              <a:endParaRPr sz="800">
                <a:solidFill>
                  <a:srgbClr val="FFFFFF"/>
                </a:solidFill>
                <a:latin typeface="Roboto"/>
                <a:ea typeface="Roboto"/>
                <a:cs typeface="Roboto"/>
                <a:sym typeface="Roboto"/>
              </a:endParaRPr>
            </a:p>
            <a:p>
              <a:pPr indent="-222250" lvl="0" marL="228600" rtl="0" algn="l">
                <a:lnSpc>
                  <a:spcPct val="115000"/>
                </a:lnSpc>
                <a:spcBef>
                  <a:spcPts val="0"/>
                </a:spcBef>
                <a:spcAft>
                  <a:spcPts val="0"/>
                </a:spcAft>
                <a:buClr>
                  <a:srgbClr val="FFFFFF"/>
                </a:buClr>
                <a:buSzPts val="800"/>
                <a:buFont typeface="Roboto"/>
                <a:buChar char="●"/>
              </a:pPr>
              <a:r>
                <a:rPr lang="en" sz="800">
                  <a:solidFill>
                    <a:srgbClr val="FFFFFF"/>
                  </a:solidFill>
                  <a:latin typeface="Roboto"/>
                  <a:ea typeface="Roboto"/>
                  <a:cs typeface="Roboto"/>
                  <a:sym typeface="Roboto"/>
                </a:rPr>
                <a:t>Pilots</a:t>
              </a:r>
              <a:endParaRPr sz="800">
                <a:solidFill>
                  <a:srgbClr val="FFFFFF"/>
                </a:solidFill>
                <a:latin typeface="Roboto"/>
                <a:ea typeface="Roboto"/>
                <a:cs typeface="Roboto"/>
                <a:sym typeface="Roboto"/>
              </a:endParaRPr>
            </a:p>
            <a:p>
              <a:pPr indent="-222250" lvl="0" marL="228600" rtl="0" algn="l">
                <a:lnSpc>
                  <a:spcPct val="115000"/>
                </a:lnSpc>
                <a:spcBef>
                  <a:spcPts val="0"/>
                </a:spcBef>
                <a:spcAft>
                  <a:spcPts val="0"/>
                </a:spcAft>
                <a:buClr>
                  <a:srgbClr val="FFFFFF"/>
                </a:buClr>
                <a:buSzPts val="800"/>
                <a:buFont typeface="Roboto"/>
                <a:buChar char="●"/>
              </a:pPr>
              <a:r>
                <a:rPr lang="en" sz="800">
                  <a:solidFill>
                    <a:srgbClr val="FFFFFF"/>
                  </a:solidFill>
                  <a:latin typeface="Roboto"/>
                  <a:ea typeface="Roboto"/>
                  <a:cs typeface="Roboto"/>
                  <a:sym typeface="Roboto"/>
                </a:rPr>
                <a:t>Comparison of curation workflows</a:t>
              </a:r>
              <a:endParaRPr sz="800">
                <a:solidFill>
                  <a:srgbClr val="FFFFFF"/>
                </a:solidFill>
                <a:latin typeface="Roboto"/>
                <a:ea typeface="Roboto"/>
                <a:cs typeface="Roboto"/>
                <a:sym typeface="Roboto"/>
              </a:endParaRPr>
            </a:p>
            <a:p>
              <a:pPr indent="-222250" lvl="0" marL="228600" rtl="0" algn="l">
                <a:lnSpc>
                  <a:spcPct val="115000"/>
                </a:lnSpc>
                <a:spcBef>
                  <a:spcPts val="0"/>
                </a:spcBef>
                <a:spcAft>
                  <a:spcPts val="0"/>
                </a:spcAft>
                <a:buClr>
                  <a:srgbClr val="FFFFFF"/>
                </a:buClr>
                <a:buSzPts val="800"/>
                <a:buFont typeface="Roboto"/>
                <a:buChar char="●"/>
              </a:pPr>
              <a:r>
                <a:rPr lang="en" sz="800">
                  <a:solidFill>
                    <a:srgbClr val="FFFFFF"/>
                  </a:solidFill>
                  <a:latin typeface="Roboto"/>
                  <a:ea typeface="Roboto"/>
                  <a:cs typeface="Roboto"/>
                  <a:sym typeface="Roboto"/>
                </a:rPr>
                <a:t>Fiscal models</a:t>
              </a:r>
              <a:endParaRPr sz="800">
                <a:solidFill>
                  <a:srgbClr val="FFFFFF"/>
                </a:solidFill>
                <a:latin typeface="Roboto"/>
                <a:ea typeface="Roboto"/>
                <a:cs typeface="Roboto"/>
                <a:sym typeface="Roboto"/>
              </a:endParaRPr>
            </a:p>
          </p:txBody>
        </p:sp>
        <p:sp>
          <p:nvSpPr>
            <p:cNvPr id="256" name="Google Shape;256;p17"/>
            <p:cNvSpPr txBox="1"/>
            <p:nvPr/>
          </p:nvSpPr>
          <p:spPr>
            <a:xfrm>
              <a:off x="1692702" y="2441112"/>
              <a:ext cx="872100" cy="26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000">
                  <a:solidFill>
                    <a:srgbClr val="1B786E"/>
                  </a:solidFill>
                  <a:latin typeface="Roboto"/>
                  <a:ea typeface="Roboto"/>
                  <a:cs typeface="Roboto"/>
                  <a:sym typeface="Roboto"/>
                </a:rPr>
                <a:t>2016</a:t>
              </a:r>
              <a:endParaRPr sz="1000">
                <a:solidFill>
                  <a:srgbClr val="1B786E"/>
                </a:solidFill>
                <a:latin typeface="Roboto"/>
                <a:ea typeface="Roboto"/>
                <a:cs typeface="Roboto"/>
                <a:sym typeface="Roboto"/>
              </a:endParaRPr>
            </a:p>
          </p:txBody>
        </p:sp>
        <p:cxnSp>
          <p:nvCxnSpPr>
            <p:cNvPr id="257" name="Google Shape;257;p17"/>
            <p:cNvCxnSpPr/>
            <p:nvPr/>
          </p:nvCxnSpPr>
          <p:spPr>
            <a:xfrm>
              <a:off x="3041499" y="2295580"/>
              <a:ext cx="0" cy="2837400"/>
            </a:xfrm>
            <a:prstGeom prst="straightConnector1">
              <a:avLst/>
            </a:prstGeom>
            <a:noFill/>
            <a:ln cap="flat" cmpd="sng" w="9525">
              <a:solidFill>
                <a:srgbClr val="83E3D9"/>
              </a:solidFill>
              <a:prstDash val="dot"/>
              <a:round/>
              <a:headEnd len="sm" w="sm" type="none"/>
              <a:tailEnd len="sm" w="sm" type="none"/>
            </a:ln>
          </p:spPr>
        </p:cxnSp>
        <p:sp>
          <p:nvSpPr>
            <p:cNvPr id="258" name="Google Shape;258;p17"/>
            <p:cNvSpPr txBox="1"/>
            <p:nvPr/>
          </p:nvSpPr>
          <p:spPr>
            <a:xfrm>
              <a:off x="1692702" y="3050055"/>
              <a:ext cx="1172100" cy="67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FFFFFF"/>
                  </a:solidFill>
                  <a:latin typeface="Roboto"/>
                  <a:ea typeface="Roboto"/>
                  <a:cs typeface="Roboto"/>
                  <a:sym typeface="Roboto"/>
                </a:rPr>
                <a:t>Research and planning</a:t>
              </a:r>
              <a:endParaRPr b="1" sz="1100">
                <a:solidFill>
                  <a:srgbClr val="FFFFFF"/>
                </a:solidFill>
                <a:latin typeface="Roboto"/>
                <a:ea typeface="Roboto"/>
                <a:cs typeface="Roboto"/>
                <a:sym typeface="Roboto"/>
              </a:endParaRPr>
            </a:p>
          </p:txBody>
        </p:sp>
      </p:grpSp>
      <p:sp>
        <p:nvSpPr>
          <p:cNvPr id="259" name="Google Shape;259;p17"/>
          <p:cNvSpPr/>
          <p:nvPr/>
        </p:nvSpPr>
        <p:spPr>
          <a:xfrm>
            <a:off x="4566913" y="2074075"/>
            <a:ext cx="4576800" cy="108000"/>
          </a:xfrm>
          <a:prstGeom prst="rect">
            <a:avLst/>
          </a:prstGeom>
          <a:solidFill>
            <a:schemeClr val="accent4"/>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rPr>
              <a:t>Shared curation</a:t>
            </a:r>
            <a:endParaRPr sz="800">
              <a:solidFill>
                <a:schemeClr val="lt1"/>
              </a:solidFill>
            </a:endParaRPr>
          </a:p>
        </p:txBody>
      </p:sp>
      <p:cxnSp>
        <p:nvCxnSpPr>
          <p:cNvPr id="260" name="Google Shape;260;p17"/>
          <p:cNvCxnSpPr/>
          <p:nvPr/>
        </p:nvCxnSpPr>
        <p:spPr>
          <a:xfrm>
            <a:off x="651275" y="2268150"/>
            <a:ext cx="1627500" cy="1800"/>
          </a:xfrm>
          <a:prstGeom prst="straightConnector1">
            <a:avLst/>
          </a:prstGeom>
          <a:noFill/>
          <a:ln cap="flat" cmpd="sng" w="9525">
            <a:solidFill>
              <a:srgbClr val="FFFFFF"/>
            </a:solidFill>
            <a:prstDash val="solid"/>
            <a:round/>
            <a:headEnd len="med" w="med" type="none"/>
            <a:tailEnd len="med" w="med" type="triangle"/>
          </a:ln>
        </p:spPr>
      </p:cxnSp>
      <p:sp>
        <p:nvSpPr>
          <p:cNvPr id="261" name="Google Shape;261;p17"/>
          <p:cNvSpPr txBox="1"/>
          <p:nvPr>
            <p:ph type="title"/>
          </p:nvPr>
        </p:nvSpPr>
        <p:spPr>
          <a:xfrm>
            <a:off x="98250" y="473550"/>
            <a:ext cx="8826600" cy="60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SzPts val="990"/>
              <a:buNone/>
            </a:pPr>
            <a:r>
              <a:rPr lang="en" sz="4300"/>
              <a:t>Towards Sustainability</a:t>
            </a:r>
            <a:endParaRPr sz="4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pic>
        <p:nvPicPr>
          <p:cNvPr id="266" name="Google Shape;266;p18"/>
          <p:cNvPicPr preferRelativeResize="0"/>
          <p:nvPr/>
        </p:nvPicPr>
        <p:blipFill rotWithShape="1">
          <a:blip r:embed="rId3">
            <a:alphaModFix/>
          </a:blip>
          <a:srcRect b="10522" l="0" r="0" t="0"/>
          <a:stretch/>
        </p:blipFill>
        <p:spPr>
          <a:xfrm>
            <a:off x="853300" y="70825"/>
            <a:ext cx="7437426" cy="4082525"/>
          </a:xfrm>
          <a:prstGeom prst="rect">
            <a:avLst/>
          </a:prstGeom>
          <a:noFill/>
          <a:ln>
            <a:noFill/>
          </a:ln>
        </p:spPr>
      </p:pic>
      <p:pic>
        <p:nvPicPr>
          <p:cNvPr id="267" name="Google Shape;267;p18"/>
          <p:cNvPicPr preferRelativeResize="0"/>
          <p:nvPr/>
        </p:nvPicPr>
        <p:blipFill rotWithShape="1">
          <a:blip r:embed="rId4">
            <a:alphaModFix/>
          </a:blip>
          <a:srcRect b="6559" l="0" r="0" t="0"/>
          <a:stretch/>
        </p:blipFill>
        <p:spPr>
          <a:xfrm>
            <a:off x="6053400" y="1235125"/>
            <a:ext cx="3090602" cy="33434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19"/>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t/>
            </a:r>
            <a:endParaRPr/>
          </a:p>
        </p:txBody>
      </p:sp>
      <p:sp>
        <p:nvSpPr>
          <p:cNvPr id="273" name="Google Shape;273;p19"/>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74" name="Google Shape;274;p19"/>
          <p:cNvPicPr preferRelativeResize="0"/>
          <p:nvPr/>
        </p:nvPicPr>
        <p:blipFill rotWithShape="1">
          <a:blip r:embed="rId3">
            <a:alphaModFix/>
          </a:blip>
          <a:srcRect b="0" l="-2008" r="3573" t="0"/>
          <a:stretch/>
        </p:blipFill>
        <p:spPr>
          <a:xfrm>
            <a:off x="0" y="738725"/>
            <a:ext cx="9001125" cy="43083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20"/>
          <p:cNvSpPr txBox="1"/>
          <p:nvPr>
            <p:ph type="title"/>
          </p:nvPr>
        </p:nvSpPr>
        <p:spPr>
          <a:xfrm>
            <a:off x="226078" y="357800"/>
            <a:ext cx="2808000" cy="9534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t/>
            </a:r>
            <a:endParaRPr/>
          </a:p>
        </p:txBody>
      </p:sp>
      <p:sp>
        <p:nvSpPr>
          <p:cNvPr id="280" name="Google Shape;280;p20"/>
          <p:cNvSpPr txBox="1"/>
          <p:nvPr>
            <p:ph idx="1" type="body"/>
          </p:nvPr>
        </p:nvSpPr>
        <p:spPr>
          <a:xfrm>
            <a:off x="226075" y="1465800"/>
            <a:ext cx="2808000" cy="3163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81" name="Google Shape;281;p20"/>
          <p:cNvPicPr preferRelativeResize="0"/>
          <p:nvPr/>
        </p:nvPicPr>
        <p:blipFill>
          <a:blip r:embed="rId3">
            <a:alphaModFix/>
          </a:blip>
          <a:stretch>
            <a:fillRect/>
          </a:stretch>
        </p:blipFill>
        <p:spPr>
          <a:xfrm>
            <a:off x="3133225" y="-3"/>
            <a:ext cx="6109925" cy="495422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21"/>
          <p:cNvSpPr txBox="1"/>
          <p:nvPr>
            <p:ph type="title"/>
          </p:nvPr>
        </p:nvSpPr>
        <p:spPr>
          <a:xfrm>
            <a:off x="460950" y="387625"/>
            <a:ext cx="8222100" cy="3980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SzPts val="990"/>
              <a:buNone/>
            </a:pPr>
            <a:r>
              <a:rPr lang="en" sz="2180"/>
              <a:t>Radical interdependence is more than cooperation – it is relying on others outside of your organization to complete work for our individual institutions... . It is about collaboration, trust, vulnerability, and accountability, not from a punitive perspective, but from an intrinsic desire to show up for and serve one another based on clear expectations, commitments, and the shared goal of advancing the field. It is about pooling our resources, our knowledge, and our interests, to better accomplish our work and advocate for the role of data curators. It is about recognizing the interconnectedness of the work we are all doing.</a:t>
            </a:r>
            <a:endParaRPr sz="2180"/>
          </a:p>
        </p:txBody>
      </p:sp>
    </p:spTree>
  </p:cSld>
  <p:clrMapOvr>
    <a:masterClrMapping/>
  </p:clrMapOvr>
</p:sld>
</file>

<file path=ppt/theme/theme1.xml><?xml version="1.0" encoding="utf-8"?>
<a:theme xmlns:a="http://schemas.openxmlformats.org/drawingml/2006/main" xmlns:r="http://schemas.openxmlformats.org/officeDocument/2006/relationships" name="Material">
  <a:themeElements>
    <a:clrScheme name="Material">
      <a:dk1>
        <a:srgbClr val="31394D"/>
      </a:dk1>
      <a:lt1>
        <a:srgbClr val="FFFCFC"/>
      </a:lt1>
      <a:dk2>
        <a:srgbClr val="424242"/>
      </a:dk2>
      <a:lt2>
        <a:srgbClr val="F4F4F4"/>
      </a:lt2>
      <a:accent1>
        <a:srgbClr val="0277BD"/>
      </a:accent1>
      <a:accent2>
        <a:srgbClr val="0F9D58"/>
      </a:accent2>
      <a:accent3>
        <a:srgbClr val="DB4437"/>
      </a:accent3>
      <a:accent4>
        <a:srgbClr val="FAFAFA"/>
      </a:accent4>
      <a:accent5>
        <a:srgbClr val="1A237E"/>
      </a:accent5>
      <a:accent6>
        <a:srgbClr val="F7B762"/>
      </a:accent6>
      <a:hlink>
        <a:srgbClr val="1A237E"/>
      </a:hlink>
      <a:folHlink>
        <a:srgbClr val="1A2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