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charts/chart2.xml" ContentType="application/vnd.openxmlformats-officedocument.drawingml.chart+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bookmarkIdSeed="2">
  <p:sldMasterIdLst>
    <p:sldMasterId id="2147483648" r:id="rId1"/>
  </p:sldMasterIdLst>
  <p:notesMasterIdLst>
    <p:notesMasterId r:id="rId67"/>
  </p:notesMasterIdLst>
  <p:sldIdLst>
    <p:sldId id="256" r:id="rId2"/>
    <p:sldId id="322" r:id="rId3"/>
    <p:sldId id="262" r:id="rId4"/>
    <p:sldId id="387" r:id="rId5"/>
    <p:sldId id="435" r:id="rId6"/>
    <p:sldId id="355" r:id="rId7"/>
    <p:sldId id="358" r:id="rId8"/>
    <p:sldId id="298" r:id="rId9"/>
    <p:sldId id="363" r:id="rId10"/>
    <p:sldId id="388" r:id="rId11"/>
    <p:sldId id="394" r:id="rId12"/>
    <p:sldId id="438" r:id="rId13"/>
    <p:sldId id="276" r:id="rId14"/>
    <p:sldId id="400" r:id="rId15"/>
    <p:sldId id="403" r:id="rId16"/>
    <p:sldId id="404" r:id="rId17"/>
    <p:sldId id="422" r:id="rId18"/>
    <p:sldId id="300" r:id="rId19"/>
    <p:sldId id="449" r:id="rId20"/>
    <p:sldId id="320" r:id="rId21"/>
    <p:sldId id="313" r:id="rId22"/>
    <p:sldId id="397" r:id="rId23"/>
    <p:sldId id="443" r:id="rId24"/>
    <p:sldId id="296" r:id="rId25"/>
    <p:sldId id="361" r:id="rId26"/>
    <p:sldId id="433" r:id="rId27"/>
    <p:sldId id="308" r:id="rId28"/>
    <p:sldId id="392" r:id="rId29"/>
    <p:sldId id="395" r:id="rId30"/>
    <p:sldId id="439" r:id="rId31"/>
    <p:sldId id="366" r:id="rId32"/>
    <p:sldId id="401" r:id="rId33"/>
    <p:sldId id="411" r:id="rId34"/>
    <p:sldId id="412" r:id="rId35"/>
    <p:sldId id="373" r:id="rId36"/>
    <p:sldId id="442" r:id="rId37"/>
    <p:sldId id="429" r:id="rId38"/>
    <p:sldId id="428" r:id="rId39"/>
    <p:sldId id="426" r:id="rId40"/>
    <p:sldId id="374" r:id="rId41"/>
    <p:sldId id="398" r:id="rId42"/>
    <p:sldId id="444" r:id="rId43"/>
    <p:sldId id="367" r:id="rId44"/>
    <p:sldId id="362" r:id="rId45"/>
    <p:sldId id="432" r:id="rId46"/>
    <p:sldId id="364" r:id="rId47"/>
    <p:sldId id="393" r:id="rId48"/>
    <p:sldId id="396" r:id="rId49"/>
    <p:sldId id="440" r:id="rId50"/>
    <p:sldId id="365" r:id="rId51"/>
    <p:sldId id="402" r:id="rId52"/>
    <p:sldId id="416" r:id="rId53"/>
    <p:sldId id="417" r:id="rId54"/>
    <p:sldId id="418" r:id="rId55"/>
    <p:sldId id="419" r:id="rId56"/>
    <p:sldId id="375" r:id="rId57"/>
    <p:sldId id="399" r:id="rId58"/>
    <p:sldId id="445" r:id="rId59"/>
    <p:sldId id="368" r:id="rId60"/>
    <p:sldId id="384" r:id="rId61"/>
    <p:sldId id="391" r:id="rId62"/>
    <p:sldId id="376" r:id="rId63"/>
    <p:sldId id="431" r:id="rId64"/>
    <p:sldId id="421" r:id="rId65"/>
    <p:sldId id="446" r:id="rId66"/>
  </p:sldIdLst>
  <p:sldSz cx="12192000" cy="6858000"/>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5199551F-3537-4900-8818-D08BC3D45342}">
          <p14:sldIdLst>
            <p14:sldId id="256"/>
            <p14:sldId id="322"/>
            <p14:sldId id="262"/>
            <p14:sldId id="387"/>
            <p14:sldId id="435"/>
            <p14:sldId id="355"/>
            <p14:sldId id="358"/>
          </p14:sldIdLst>
        </p14:section>
        <p14:section name="Essay1" id="{8DF9D078-A3BE-415C-A82F-A9AC0E226FD5}">
          <p14:sldIdLst>
            <p14:sldId id="298"/>
            <p14:sldId id="363"/>
            <p14:sldId id="388"/>
            <p14:sldId id="394"/>
            <p14:sldId id="438"/>
            <p14:sldId id="276"/>
            <p14:sldId id="400"/>
            <p14:sldId id="403"/>
            <p14:sldId id="404"/>
            <p14:sldId id="422"/>
            <p14:sldId id="300"/>
            <p14:sldId id="449"/>
            <p14:sldId id="320"/>
            <p14:sldId id="313"/>
            <p14:sldId id="397"/>
            <p14:sldId id="443"/>
            <p14:sldId id="296"/>
          </p14:sldIdLst>
        </p14:section>
        <p14:section name="Essay2" id="{6ED4F391-074E-4224-B960-64C3B4E9161D}">
          <p14:sldIdLst>
            <p14:sldId id="361"/>
            <p14:sldId id="433"/>
            <p14:sldId id="308"/>
            <p14:sldId id="392"/>
            <p14:sldId id="395"/>
            <p14:sldId id="439"/>
            <p14:sldId id="366"/>
            <p14:sldId id="401"/>
            <p14:sldId id="411"/>
            <p14:sldId id="412"/>
            <p14:sldId id="373"/>
            <p14:sldId id="442"/>
            <p14:sldId id="429"/>
            <p14:sldId id="428"/>
            <p14:sldId id="426"/>
            <p14:sldId id="374"/>
            <p14:sldId id="398"/>
            <p14:sldId id="444"/>
            <p14:sldId id="367"/>
          </p14:sldIdLst>
        </p14:section>
        <p14:section name="Essay3" id="{D614A03F-9AD1-4EA1-8C79-1DBE0CFD3287}">
          <p14:sldIdLst>
            <p14:sldId id="362"/>
            <p14:sldId id="432"/>
            <p14:sldId id="364"/>
            <p14:sldId id="393"/>
            <p14:sldId id="396"/>
            <p14:sldId id="440"/>
            <p14:sldId id="365"/>
            <p14:sldId id="402"/>
            <p14:sldId id="416"/>
            <p14:sldId id="417"/>
            <p14:sldId id="418"/>
            <p14:sldId id="419"/>
            <p14:sldId id="375"/>
            <p14:sldId id="399"/>
            <p14:sldId id="445"/>
            <p14:sldId id="368"/>
          </p14:sldIdLst>
        </p14:section>
        <p14:section name="Outro" id="{D7C6D129-5328-4B03-BBE8-FE6E99325F94}">
          <p14:sldIdLst>
            <p14:sldId id="384"/>
            <p14:sldId id="391"/>
            <p14:sldId id="376"/>
            <p14:sldId id="431"/>
            <p14:sldId id="421"/>
            <p14:sldId id="446"/>
          </p14:sldIdLst>
        </p14:section>
      </p14:sectionLst>
    </p:ex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A9E"/>
    <a:srgbClr val="DDDDDD"/>
    <a:srgbClr val="F64F22"/>
    <a:srgbClr val="1462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5" autoAdjust="0"/>
    <p:restoredTop sz="79291" autoAdjust="0"/>
  </p:normalViewPr>
  <p:slideViewPr>
    <p:cSldViewPr snapToGrid="0">
      <p:cViewPr>
        <p:scale>
          <a:sx n="110" d="100"/>
          <a:sy n="110" d="100"/>
        </p:scale>
        <p:origin x="402" y="306"/>
      </p:cViewPr>
      <p:guideLst>
        <p:guide orient="horz" pos="2160"/>
        <p:guide pos="3840"/>
      </p:guideLst>
    </p:cSldViewPr>
  </p:slideViewPr>
  <p:notesTextViewPr>
    <p:cViewPr>
      <p:scale>
        <a:sx n="1" d="1"/>
        <a:sy n="1" d="1"/>
      </p:scale>
      <p:origin x="0" y="0"/>
    </p:cViewPr>
  </p:notesTextViewPr>
  <p:sorterViewPr>
    <p:cViewPr>
      <p:scale>
        <a:sx n="100" d="100"/>
        <a:sy n="100" d="100"/>
      </p:scale>
      <p:origin x="0" y="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marL="0" indent="0" algn="l" defTabSz="914400" rtl="0" eaLnBrk="1" latinLnBrk="0" hangingPunct="1">
              <a:lnSpc>
                <a:spcPct val="112000"/>
              </a:lnSpc>
              <a:spcBef>
                <a:spcPts val="900"/>
              </a:spcBef>
              <a:buFont typeface="Arial" panose="020B0604020202020204" pitchFamily="34" charset="0"/>
              <a:buNone/>
              <a:defRPr/>
            </a:pPr>
            <a:r>
              <a:rPr lang="en-US" sz="1100" b="0" i="1" kern="1200" baseline="0" dirty="0">
                <a:solidFill>
                  <a:schemeClr val="tx1">
                    <a:lumMod val="75000"/>
                    <a:lumOff val="25000"/>
                  </a:schemeClr>
                </a:solidFill>
                <a:latin typeface="Rockwell" panose="02060603020205020403" pitchFamily="18" charset="0"/>
                <a:ea typeface="+mj-ea"/>
                <a:cs typeface="+mj-cs"/>
              </a:rPr>
              <a:t>Committed units  (MW), total = 3135 MW</a:t>
            </a:r>
          </a:p>
          <a:p>
            <a:pPr marL="0" indent="0" algn="l" defTabSz="914400" rtl="0" eaLnBrk="1" latinLnBrk="0" hangingPunct="1">
              <a:lnSpc>
                <a:spcPct val="112000"/>
              </a:lnSpc>
              <a:spcBef>
                <a:spcPts val="900"/>
              </a:spcBef>
              <a:buFont typeface="Arial" panose="020B0604020202020204" pitchFamily="34" charset="0"/>
              <a:buNone/>
              <a:defRPr/>
            </a:pPr>
            <a:r>
              <a:rPr lang="en-US" sz="1100" b="0" i="1" kern="1200" baseline="0" dirty="0">
                <a:solidFill>
                  <a:schemeClr val="tx1">
                    <a:lumMod val="75000"/>
                    <a:lumOff val="25000"/>
                  </a:schemeClr>
                </a:solidFill>
                <a:latin typeface="Rockwell" panose="02060603020205020403" pitchFamily="18" charset="0"/>
                <a:ea typeface="+mj-ea"/>
                <a:cs typeface="+mj-cs"/>
              </a:rPr>
              <a:t>Total mix = 3405 MW</a:t>
            </a:r>
          </a:p>
        </c:rich>
      </c:tx>
      <c:overlay val="0"/>
    </c:title>
    <c:autoTitleDeleted val="0"/>
    <c:plotArea>
      <c:layout/>
      <c:pieChart>
        <c:varyColors val="1"/>
        <c:ser>
          <c:idx val="0"/>
          <c:order val="0"/>
          <c:tx>
            <c:strRef>
              <c:f>Sheet1!$B$1</c:f>
              <c:strCache>
                <c:ptCount val="1"/>
                <c:pt idx="0">
                  <c:v>Generation (MW)</c:v>
                </c:pt>
              </c:strCache>
            </c:strRef>
          </c:tx>
          <c:dPt>
            <c:idx val="0"/>
            <c:bubble3D val="0"/>
            <c:spPr>
              <a:solidFill>
                <a:schemeClr val="tx1">
                  <a:lumMod val="50000"/>
                  <a:lumOff val="50000"/>
                </a:schemeClr>
              </a:solidFill>
            </c:spPr>
            <c:extLst>
              <c:ext xmlns:c16="http://schemas.microsoft.com/office/drawing/2014/chart" uri="{C3380CC4-5D6E-409C-BE32-E72D297353CC}">
                <c16:uniqueId val="{00000001-939B-4555-8CD0-2A86B60680E8}"/>
              </c:ext>
            </c:extLst>
          </c:dPt>
          <c:dPt>
            <c:idx val="1"/>
            <c:bubble3D val="0"/>
            <c:spPr>
              <a:solidFill>
                <a:schemeClr val="accent2"/>
              </a:solidFill>
            </c:spPr>
            <c:extLst>
              <c:ext xmlns:c16="http://schemas.microsoft.com/office/drawing/2014/chart" uri="{C3380CC4-5D6E-409C-BE32-E72D297353CC}">
                <c16:uniqueId val="{00000003-939B-4555-8CD0-2A86B60680E8}"/>
              </c:ext>
            </c:extLst>
          </c:dPt>
          <c:dPt>
            <c:idx val="2"/>
            <c:bubble3D val="0"/>
            <c:spPr>
              <a:solidFill>
                <a:srgbClr val="00B0F0"/>
              </a:solidFill>
            </c:spPr>
            <c:extLst>
              <c:ext xmlns:c16="http://schemas.microsoft.com/office/drawing/2014/chart" uri="{C3380CC4-5D6E-409C-BE32-E72D297353CC}">
                <c16:uniqueId val="{00000005-939B-4555-8CD0-2A86B60680E8}"/>
              </c:ext>
            </c:extLst>
          </c:dPt>
          <c:dPt>
            <c:idx val="3"/>
            <c:bubble3D val="0"/>
            <c:spPr>
              <a:solidFill>
                <a:srgbClr val="92D050"/>
              </a:solidFill>
            </c:spPr>
            <c:extLst>
              <c:ext xmlns:c16="http://schemas.microsoft.com/office/drawing/2014/chart" uri="{C3380CC4-5D6E-409C-BE32-E72D297353CC}">
                <c16:uniqueId val="{00000007-939B-4555-8CD0-2A86B60680E8}"/>
              </c:ext>
            </c:extLst>
          </c:dPt>
          <c:dLbls>
            <c:dLbl>
              <c:idx val="3"/>
              <c:layout>
                <c:manualLayout>
                  <c:x val="-1.6244200573935379E-2"/>
                  <c:y val="7.1263668805142705E-2"/>
                </c:manualLayout>
              </c:layou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939B-4555-8CD0-2A86B60680E8}"/>
                </c:ext>
              </c:extLst>
            </c:dLbl>
            <c:spPr>
              <a:noFill/>
              <a:ln>
                <a:noFill/>
              </a:ln>
              <a:effectLst/>
            </c:spPr>
            <c:txPr>
              <a:bodyPr/>
              <a:lstStyle/>
              <a:p>
                <a:pPr>
                  <a:defRPr>
                    <a:latin typeface="Rockwell" panose="02060603020205020403" pitchFamily="18" charset="0"/>
                  </a:defRPr>
                </a:pPr>
                <a:endParaRPr lang="en-US"/>
              </a:p>
            </c:txPr>
            <c:showLegendKey val="0"/>
            <c:showVal val="0"/>
            <c:showCatName val="1"/>
            <c:showSerName val="0"/>
            <c:showPercent val="1"/>
            <c:showBubbleSize val="0"/>
            <c:showLeaderLines val="1"/>
            <c:extLst>
              <c:ext xmlns:c15="http://schemas.microsoft.com/office/drawing/2012/chart" uri="{CE6537A1-D6FC-4f65-9D91-7224C49458BB}"/>
            </c:extLst>
          </c:dLbls>
          <c:cat>
            <c:strRef>
              <c:f>Sheet1!$A$2:$A$5</c:f>
              <c:strCache>
                <c:ptCount val="4"/>
                <c:pt idx="0">
                  <c:v>Coal</c:v>
                </c:pt>
                <c:pt idx="1">
                  <c:v>Natural gas</c:v>
                </c:pt>
                <c:pt idx="2">
                  <c:v>Nuclear</c:v>
                </c:pt>
                <c:pt idx="3">
                  <c:v>Renewable</c:v>
                </c:pt>
              </c:strCache>
            </c:strRef>
          </c:cat>
          <c:val>
            <c:numRef>
              <c:f>Sheet1!$B$2:$B$5</c:f>
              <c:numCache>
                <c:formatCode>General</c:formatCode>
                <c:ptCount val="4"/>
                <c:pt idx="0">
                  <c:v>1274</c:v>
                </c:pt>
                <c:pt idx="1">
                  <c:v>651</c:v>
                </c:pt>
                <c:pt idx="2">
                  <c:v>800</c:v>
                </c:pt>
                <c:pt idx="3">
                  <c:v>600</c:v>
                </c:pt>
              </c:numCache>
            </c:numRef>
          </c:val>
          <c:extLst>
            <c:ext xmlns:c16="http://schemas.microsoft.com/office/drawing/2014/chart" uri="{C3380CC4-5D6E-409C-BE32-E72D297353CC}">
              <c16:uniqueId val="{00000008-939B-4555-8CD0-2A86B60680E8}"/>
            </c:ext>
          </c:extLst>
        </c:ser>
        <c:dLbls>
          <c:showLegendKey val="0"/>
          <c:showVal val="0"/>
          <c:showCatName val="1"/>
          <c:showSerName val="0"/>
          <c:showPercent val="1"/>
          <c:showBubbleSize val="0"/>
          <c:showLeaderLines val="1"/>
        </c:dLbls>
        <c:firstSliceAng val="0"/>
      </c:pieChart>
    </c:plotArea>
    <c:plotVisOnly val="1"/>
    <c:dispBlanksAs val="gap"/>
    <c:showDLblsOverMax val="0"/>
  </c:chart>
  <c:spPr>
    <a:ln>
      <a:noFill/>
    </a:ln>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6.6218018855198693E-2"/>
          <c:y val="0.12482208077704"/>
          <c:w val="0.923859652062895"/>
          <c:h val="0.71920169480066298"/>
        </c:manualLayout>
      </c:layout>
      <c:barChart>
        <c:barDir val="col"/>
        <c:grouping val="clustered"/>
        <c:varyColors val="0"/>
        <c:ser>
          <c:idx val="0"/>
          <c:order val="0"/>
          <c:tx>
            <c:strRef>
              <c:f>Sheet1!$B$1</c:f>
              <c:strCache>
                <c:ptCount val="1"/>
                <c:pt idx="0">
                  <c:v>Utility business model</c:v>
                </c:pt>
              </c:strCache>
            </c:strRef>
          </c:tx>
          <c:spPr>
            <a:solidFill>
              <a:schemeClr val="accent1"/>
            </a:solidFill>
          </c:spPr>
          <c:invertIfNegative val="0"/>
          <c:dPt>
            <c:idx val="8"/>
            <c:invertIfNegative val="0"/>
            <c:bubble3D val="0"/>
            <c:extLst>
              <c:ext xmlns:c16="http://schemas.microsoft.com/office/drawing/2014/chart" uri="{C3380CC4-5D6E-409C-BE32-E72D297353CC}">
                <c16:uniqueId val="{00000001-DC7A-448E-9915-CDADE885B0BC}"/>
              </c:ext>
            </c:extLst>
          </c:dPt>
          <c:dPt>
            <c:idx val="9"/>
            <c:invertIfNegative val="0"/>
            <c:bubble3D val="0"/>
            <c:extLst>
              <c:ext xmlns:c16="http://schemas.microsoft.com/office/drawing/2014/chart" uri="{C3380CC4-5D6E-409C-BE32-E72D297353CC}">
                <c16:uniqueId val="{00000003-DC7A-448E-9915-CDADE885B0BC}"/>
              </c:ext>
            </c:extLst>
          </c:dPt>
          <c:dPt>
            <c:idx val="10"/>
            <c:invertIfNegative val="0"/>
            <c:bubble3D val="0"/>
            <c:extLst>
              <c:ext xmlns:c16="http://schemas.microsoft.com/office/drawing/2014/chart" uri="{C3380CC4-5D6E-409C-BE32-E72D297353CC}">
                <c16:uniqueId val="{00000005-DC7A-448E-9915-CDADE885B0BC}"/>
              </c:ext>
            </c:extLst>
          </c:dPt>
          <c:dPt>
            <c:idx val="11"/>
            <c:invertIfNegative val="0"/>
            <c:bubble3D val="0"/>
            <c:extLst>
              <c:ext xmlns:c16="http://schemas.microsoft.com/office/drawing/2014/chart" uri="{C3380CC4-5D6E-409C-BE32-E72D297353CC}">
                <c16:uniqueId val="{00000007-DC7A-448E-9915-CDADE885B0BC}"/>
              </c:ext>
            </c:extLst>
          </c:dPt>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Independent developers and users</c:v>
                </c:pt>
                <c:pt idx="1">
                  <c:v>Utilities</c:v>
                </c:pt>
                <c:pt idx="2">
                  <c:v>Govt. agencies</c:v>
                </c:pt>
                <c:pt idx="3">
                  <c:v>Advocates and consultants</c:v>
                </c:pt>
              </c:strCache>
            </c:strRef>
          </c:cat>
          <c:val>
            <c:numRef>
              <c:f>Sheet1!$B$2:$B$5</c:f>
              <c:numCache>
                <c:formatCode>0%</c:formatCode>
                <c:ptCount val="4"/>
                <c:pt idx="0">
                  <c:v>0.73</c:v>
                </c:pt>
                <c:pt idx="1">
                  <c:v>0.33</c:v>
                </c:pt>
                <c:pt idx="2">
                  <c:v>0.71</c:v>
                </c:pt>
                <c:pt idx="3">
                  <c:v>0.8</c:v>
                </c:pt>
              </c:numCache>
            </c:numRef>
          </c:val>
          <c:extLst>
            <c:ext xmlns:c16="http://schemas.microsoft.com/office/drawing/2014/chart" uri="{C3380CC4-5D6E-409C-BE32-E72D297353CC}">
              <c16:uniqueId val="{00000008-DC7A-448E-9915-CDADE885B0BC}"/>
            </c:ext>
          </c:extLst>
        </c:ser>
        <c:ser>
          <c:idx val="1"/>
          <c:order val="1"/>
          <c:tx>
            <c:strRef>
              <c:f>Sheet1!$C$1</c:f>
              <c:strCache>
                <c:ptCount val="1"/>
                <c:pt idx="0">
                  <c:v>Negative impressions</c:v>
                </c:pt>
              </c:strCache>
            </c:strRef>
          </c:tx>
          <c:spPr>
            <a:solidFill>
              <a:schemeClr val="accent2"/>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Independent developers and users</c:v>
                </c:pt>
                <c:pt idx="1">
                  <c:v>Utilities</c:v>
                </c:pt>
                <c:pt idx="2">
                  <c:v>Govt. agencies</c:v>
                </c:pt>
                <c:pt idx="3">
                  <c:v>Advocates and consultants</c:v>
                </c:pt>
              </c:strCache>
            </c:strRef>
          </c:cat>
          <c:val>
            <c:numRef>
              <c:f>Sheet1!$C$2:$C$5</c:f>
              <c:numCache>
                <c:formatCode>0%</c:formatCode>
                <c:ptCount val="4"/>
                <c:pt idx="0">
                  <c:v>0.64</c:v>
                </c:pt>
                <c:pt idx="1">
                  <c:v>0.83</c:v>
                </c:pt>
                <c:pt idx="2">
                  <c:v>0.28999999999999998</c:v>
                </c:pt>
                <c:pt idx="3">
                  <c:v>0.6</c:v>
                </c:pt>
              </c:numCache>
            </c:numRef>
          </c:val>
          <c:extLst>
            <c:ext xmlns:c16="http://schemas.microsoft.com/office/drawing/2014/chart" uri="{C3380CC4-5D6E-409C-BE32-E72D297353CC}">
              <c16:uniqueId val="{00000009-DC7A-448E-9915-CDADE885B0BC}"/>
            </c:ext>
          </c:extLst>
        </c:ser>
        <c:ser>
          <c:idx val="2"/>
          <c:order val="2"/>
          <c:tx>
            <c:strRef>
              <c:f>Sheet1!$D$1</c:f>
              <c:strCache>
                <c:ptCount val="1"/>
                <c:pt idx="0">
                  <c:v>Allocation of risks/benefits</c:v>
                </c:pt>
              </c:strCache>
            </c:strRef>
          </c:tx>
          <c:spPr>
            <a:solidFill>
              <a:schemeClr val="accent3"/>
            </a:solidFill>
          </c:spPr>
          <c:invertIfNegative val="0"/>
          <c:dLbls>
            <c:spPr>
              <a:noFill/>
              <a:ln>
                <a:noFill/>
              </a:ln>
              <a:effectLst/>
            </c:sp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Sheet1!$A$2:$A$5</c:f>
              <c:strCache>
                <c:ptCount val="4"/>
                <c:pt idx="0">
                  <c:v>Independent developers and users</c:v>
                </c:pt>
                <c:pt idx="1">
                  <c:v>Utilities</c:v>
                </c:pt>
                <c:pt idx="2">
                  <c:v>Govt. agencies</c:v>
                </c:pt>
                <c:pt idx="3">
                  <c:v>Advocates and consultants</c:v>
                </c:pt>
              </c:strCache>
            </c:strRef>
          </c:cat>
          <c:val>
            <c:numRef>
              <c:f>Sheet1!$D$2:$D$5</c:f>
              <c:numCache>
                <c:formatCode>0%</c:formatCode>
                <c:ptCount val="4"/>
                <c:pt idx="0">
                  <c:v>0.27</c:v>
                </c:pt>
                <c:pt idx="1">
                  <c:v>0.67</c:v>
                </c:pt>
                <c:pt idx="2">
                  <c:v>0.43</c:v>
                </c:pt>
                <c:pt idx="3">
                  <c:v>0.6</c:v>
                </c:pt>
              </c:numCache>
            </c:numRef>
          </c:val>
          <c:extLst>
            <c:ext xmlns:c16="http://schemas.microsoft.com/office/drawing/2014/chart" uri="{C3380CC4-5D6E-409C-BE32-E72D297353CC}">
              <c16:uniqueId val="{00000004-2EF8-4DA8-83D0-5B1F777B9C62}"/>
            </c:ext>
          </c:extLst>
        </c:ser>
        <c:dLbls>
          <c:showLegendKey val="0"/>
          <c:showVal val="0"/>
          <c:showCatName val="0"/>
          <c:showSerName val="0"/>
          <c:showPercent val="0"/>
          <c:showBubbleSize val="0"/>
        </c:dLbls>
        <c:gapWidth val="85"/>
        <c:axId val="246913664"/>
        <c:axId val="246919552"/>
      </c:barChart>
      <c:catAx>
        <c:axId val="246913664"/>
        <c:scaling>
          <c:orientation val="minMax"/>
        </c:scaling>
        <c:delete val="0"/>
        <c:axPos val="b"/>
        <c:majorGridlines>
          <c:spPr>
            <a:ln w="3175">
              <a:solidFill>
                <a:schemeClr val="tx1">
                  <a:lumMod val="60000"/>
                  <a:lumOff val="40000"/>
                  <a:alpha val="50000"/>
                </a:schemeClr>
              </a:solidFill>
            </a:ln>
          </c:spPr>
        </c:majorGridlines>
        <c:numFmt formatCode="General" sourceLinked="0"/>
        <c:majorTickMark val="none"/>
        <c:minorTickMark val="none"/>
        <c:tickLblPos val="nextTo"/>
        <c:spPr>
          <a:ln w="12700">
            <a:noFill/>
          </a:ln>
        </c:spPr>
        <c:txPr>
          <a:bodyPr/>
          <a:lstStyle/>
          <a:p>
            <a:pPr>
              <a:defRPr>
                <a:latin typeface="Rockwell" panose="02060603020205020403" pitchFamily="18" charset="0"/>
              </a:defRPr>
            </a:pPr>
            <a:endParaRPr lang="en-US"/>
          </a:p>
        </c:txPr>
        <c:crossAx val="246919552"/>
        <c:crosses val="autoZero"/>
        <c:auto val="1"/>
        <c:lblAlgn val="ctr"/>
        <c:lblOffset val="100"/>
        <c:noMultiLvlLbl val="0"/>
      </c:catAx>
      <c:valAx>
        <c:axId val="246919552"/>
        <c:scaling>
          <c:orientation val="minMax"/>
        </c:scaling>
        <c:delete val="1"/>
        <c:axPos val="l"/>
        <c:numFmt formatCode="0&quot;%&quot;" sourceLinked="0"/>
        <c:majorTickMark val="none"/>
        <c:minorTickMark val="none"/>
        <c:tickLblPos val="nextTo"/>
        <c:crossAx val="246913664"/>
        <c:crosses val="autoZero"/>
        <c:crossBetween val="between"/>
      </c:valAx>
      <c:spPr>
        <a:ln w="19050">
          <a:noFill/>
        </a:ln>
      </c:spPr>
    </c:plotArea>
    <c:legend>
      <c:legendPos val="l"/>
      <c:layout>
        <c:manualLayout>
          <c:xMode val="edge"/>
          <c:yMode val="edge"/>
          <c:x val="0.53180127759765328"/>
          <c:y val="1.1579710425800993E-2"/>
          <c:w val="0.22128734367762853"/>
          <c:h val="0.1610593089820947"/>
        </c:manualLayout>
      </c:layout>
      <c:overlay val="1"/>
      <c:txPr>
        <a:bodyPr/>
        <a:lstStyle/>
        <a:p>
          <a:pPr>
            <a:defRPr>
              <a:latin typeface="Rockwell" panose="02060603020205020403" pitchFamily="18" charset="0"/>
            </a:defRPr>
          </a:pPr>
          <a:endParaRPr lang="en-US"/>
        </a:p>
      </c:txPr>
    </c:legend>
    <c:plotVisOnly val="1"/>
    <c:dispBlanksAs val="gap"/>
    <c:showDLblsOverMax val="0"/>
  </c:chart>
  <c:txPr>
    <a:bodyPr/>
    <a:lstStyle/>
    <a:p>
      <a:pPr>
        <a:defRPr sz="1200">
          <a:solidFill>
            <a:schemeClr val="tx1"/>
          </a:solidFill>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4F72B7-9C68-44A2-A259-4AB23E8A918E}"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n-US"/>
        </a:p>
      </dgm:t>
    </dgm:pt>
    <dgm:pt modelId="{3A435ED0-D887-48FA-ABF0-75636A1A6999}">
      <dgm:prSet phldrT="[Text]"/>
      <dgm:spPr>
        <a:solidFill>
          <a:schemeClr val="accent1"/>
        </a:solidFill>
      </dgm:spPr>
      <dgm:t>
        <a:bodyPr/>
        <a:lstStyle/>
        <a:p>
          <a:r>
            <a:rPr lang="en-US" dirty="0">
              <a:latin typeface="Rockwell" panose="02060603020205020403" pitchFamily="18" charset="0"/>
            </a:rPr>
            <a:t>Data (Modified IEEE Reliability Test System)</a:t>
          </a:r>
        </a:p>
      </dgm:t>
    </dgm:pt>
    <dgm:pt modelId="{07B887C2-4943-4A01-8FD1-BC5F0DAF9835}" type="parTrans" cxnId="{FC30224F-4D69-4257-A613-6C52875815F0}">
      <dgm:prSet/>
      <dgm:spPr/>
      <dgm:t>
        <a:bodyPr/>
        <a:lstStyle/>
        <a:p>
          <a:endParaRPr lang="en-US">
            <a:latin typeface="Rockwell" panose="02060603020205020403" pitchFamily="18" charset="0"/>
          </a:endParaRPr>
        </a:p>
      </dgm:t>
    </dgm:pt>
    <dgm:pt modelId="{AD0506EF-C1A1-4B7F-A6FF-7632F9A0D70D}" type="sibTrans" cxnId="{FC30224F-4D69-4257-A613-6C52875815F0}">
      <dgm:prSet/>
      <dgm:spPr/>
      <dgm:t>
        <a:bodyPr/>
        <a:lstStyle/>
        <a:p>
          <a:endParaRPr lang="en-US">
            <a:latin typeface="Rockwell" panose="02060603020205020403" pitchFamily="18" charset="0"/>
          </a:endParaRPr>
        </a:p>
      </dgm:t>
    </dgm:pt>
    <dgm:pt modelId="{0F38257A-50BC-497C-ABB9-4DBB6D64BCA7}">
      <dgm:prSet phldrT="[Text]"/>
      <dgm:spPr>
        <a:solidFill>
          <a:schemeClr val="accent2"/>
        </a:solidFill>
      </dgm:spPr>
      <dgm:t>
        <a:bodyPr/>
        <a:lstStyle/>
        <a:p>
          <a:r>
            <a:rPr lang="en-US" dirty="0">
              <a:latin typeface="Rockwell" panose="02060603020205020403" pitchFamily="18" charset="0"/>
            </a:rPr>
            <a:t>Create transmission congestion and large price spread</a:t>
          </a:r>
        </a:p>
      </dgm:t>
    </dgm:pt>
    <dgm:pt modelId="{84A19B52-3101-4887-8000-CD97A2D9EB9D}" type="parTrans" cxnId="{F87027EE-6682-4851-9EBA-E746E875462E}">
      <dgm:prSet/>
      <dgm:spPr/>
      <dgm:t>
        <a:bodyPr/>
        <a:lstStyle/>
        <a:p>
          <a:endParaRPr lang="en-US">
            <a:latin typeface="Rockwell" panose="02060603020205020403" pitchFamily="18" charset="0"/>
          </a:endParaRPr>
        </a:p>
      </dgm:t>
    </dgm:pt>
    <dgm:pt modelId="{67CD1C49-E792-4A55-9972-243A380F9723}" type="sibTrans" cxnId="{F87027EE-6682-4851-9EBA-E746E875462E}">
      <dgm:prSet/>
      <dgm:spPr/>
      <dgm:t>
        <a:bodyPr/>
        <a:lstStyle/>
        <a:p>
          <a:endParaRPr lang="en-US">
            <a:latin typeface="Rockwell" panose="02060603020205020403" pitchFamily="18" charset="0"/>
          </a:endParaRPr>
        </a:p>
      </dgm:t>
    </dgm:pt>
    <dgm:pt modelId="{156953C9-5C51-4479-99CD-13CD559078EC}">
      <dgm:prSet phldrT="[Text]"/>
      <dgm:spPr>
        <a:solidFill>
          <a:schemeClr val="accent3"/>
        </a:solidFill>
      </dgm:spPr>
      <dgm:t>
        <a:bodyPr/>
        <a:lstStyle/>
        <a:p>
          <a:r>
            <a:rPr lang="en-US" dirty="0">
              <a:latin typeface="Rockwell" panose="02060603020205020403" pitchFamily="18" charset="0"/>
            </a:rPr>
            <a:t>Apply a carbon tax on four scenarios</a:t>
          </a:r>
        </a:p>
      </dgm:t>
    </dgm:pt>
    <dgm:pt modelId="{45758800-00D3-44AF-8BCB-8F36E6AC358A}" type="parTrans" cxnId="{3FD4C959-1D1E-4B0E-BF97-E180C7195875}">
      <dgm:prSet/>
      <dgm:spPr/>
      <dgm:t>
        <a:bodyPr/>
        <a:lstStyle/>
        <a:p>
          <a:endParaRPr lang="en-US">
            <a:latin typeface="Rockwell" panose="02060603020205020403" pitchFamily="18" charset="0"/>
          </a:endParaRPr>
        </a:p>
      </dgm:t>
    </dgm:pt>
    <dgm:pt modelId="{4431CC49-C018-4A8C-BF3B-92D223EC24EF}" type="sibTrans" cxnId="{3FD4C959-1D1E-4B0E-BF97-E180C7195875}">
      <dgm:prSet/>
      <dgm:spPr/>
      <dgm:t>
        <a:bodyPr/>
        <a:lstStyle/>
        <a:p>
          <a:endParaRPr lang="en-US">
            <a:latin typeface="Rockwell" panose="02060603020205020403" pitchFamily="18" charset="0"/>
          </a:endParaRPr>
        </a:p>
      </dgm:t>
    </dgm:pt>
    <dgm:pt modelId="{408E6852-0B66-49FD-A116-2DC008752005}">
      <dgm:prSet phldrT="[Text]"/>
      <dgm:spPr>
        <a:solidFill>
          <a:schemeClr val="accent4"/>
        </a:solidFill>
      </dgm:spPr>
      <dgm:t>
        <a:bodyPr/>
        <a:lstStyle/>
        <a:p>
          <a:r>
            <a:rPr lang="en-US" dirty="0">
              <a:latin typeface="Rockwell" panose="02060603020205020403" pitchFamily="18" charset="0"/>
            </a:rPr>
            <a:t>Run Optimal Power Flow</a:t>
          </a:r>
        </a:p>
      </dgm:t>
    </dgm:pt>
    <dgm:pt modelId="{CAE7A99C-2237-45B8-AC70-AED645D9BF32}" type="parTrans" cxnId="{E06DD435-D75A-4FFE-ABFD-88FA2D0C941D}">
      <dgm:prSet/>
      <dgm:spPr/>
      <dgm:t>
        <a:bodyPr/>
        <a:lstStyle/>
        <a:p>
          <a:endParaRPr lang="en-US">
            <a:latin typeface="Rockwell" panose="02060603020205020403" pitchFamily="18" charset="0"/>
          </a:endParaRPr>
        </a:p>
      </dgm:t>
    </dgm:pt>
    <dgm:pt modelId="{A09CC7EF-C0DF-4789-BDD3-3D94ECDDB80E}" type="sibTrans" cxnId="{E06DD435-D75A-4FFE-ABFD-88FA2D0C941D}">
      <dgm:prSet/>
      <dgm:spPr>
        <a:solidFill>
          <a:schemeClr val="accent6"/>
        </a:solidFill>
      </dgm:spPr>
      <dgm:t>
        <a:bodyPr/>
        <a:lstStyle/>
        <a:p>
          <a:endParaRPr lang="en-US">
            <a:latin typeface="Rockwell" panose="02060603020205020403" pitchFamily="18" charset="0"/>
          </a:endParaRPr>
        </a:p>
      </dgm:t>
    </dgm:pt>
    <dgm:pt modelId="{9E02B03B-D94C-4B2A-A682-C480E7BC4614}">
      <dgm:prSet phldrT="[Text]"/>
      <dgm:spPr/>
      <dgm:t>
        <a:bodyPr/>
        <a:lstStyle/>
        <a:p>
          <a:r>
            <a:rPr lang="en-US">
              <a:latin typeface="Rockwell" panose="02060603020205020403" pitchFamily="18" charset="0"/>
            </a:rPr>
            <a:t>Note the results</a:t>
          </a:r>
          <a:endParaRPr lang="en-US" dirty="0">
            <a:latin typeface="Rockwell" panose="02060603020205020403" pitchFamily="18" charset="0"/>
          </a:endParaRPr>
        </a:p>
      </dgm:t>
    </dgm:pt>
    <dgm:pt modelId="{4E29B067-38F9-4A0D-B688-995276A445F7}" type="parTrans" cxnId="{600BF54E-4960-478E-8287-D2E8EDBDD013}">
      <dgm:prSet/>
      <dgm:spPr/>
      <dgm:t>
        <a:bodyPr/>
        <a:lstStyle/>
        <a:p>
          <a:endParaRPr lang="en-US">
            <a:latin typeface="Rockwell" panose="02060603020205020403" pitchFamily="18" charset="0"/>
          </a:endParaRPr>
        </a:p>
      </dgm:t>
    </dgm:pt>
    <dgm:pt modelId="{7B1E83BE-50D1-456E-803B-699916434360}" type="sibTrans" cxnId="{600BF54E-4960-478E-8287-D2E8EDBDD013}">
      <dgm:prSet/>
      <dgm:spPr>
        <a:solidFill>
          <a:schemeClr val="accent5"/>
        </a:solidFill>
      </dgm:spPr>
      <dgm:t>
        <a:bodyPr/>
        <a:lstStyle/>
        <a:p>
          <a:endParaRPr lang="en-US">
            <a:latin typeface="Rockwell" panose="02060603020205020403" pitchFamily="18" charset="0"/>
          </a:endParaRPr>
        </a:p>
      </dgm:t>
    </dgm:pt>
    <dgm:pt modelId="{BED30F02-DB19-4812-B38C-68AB6223CC86}">
      <dgm:prSet phldrT="[Text]"/>
      <dgm:spPr>
        <a:solidFill>
          <a:schemeClr val="accent5"/>
        </a:solidFill>
      </dgm:spPr>
      <dgm:t>
        <a:bodyPr/>
        <a:lstStyle/>
        <a:p>
          <a:r>
            <a:rPr lang="en-US" dirty="0">
              <a:latin typeface="Rockwell" panose="02060603020205020403" pitchFamily="18" charset="0"/>
            </a:rPr>
            <a:t>Change carbon tax and congestion to illustrate the  sensitivities</a:t>
          </a:r>
        </a:p>
      </dgm:t>
    </dgm:pt>
    <dgm:pt modelId="{691F4CDF-4961-4BF7-A6E9-AB084884658F}" type="parTrans" cxnId="{6F7FFAC8-423B-4FE1-A9F3-AB8FE88F33AD}">
      <dgm:prSet/>
      <dgm:spPr/>
      <dgm:t>
        <a:bodyPr/>
        <a:lstStyle/>
        <a:p>
          <a:endParaRPr lang="en-US">
            <a:latin typeface="Rockwell" panose="02060603020205020403" pitchFamily="18" charset="0"/>
          </a:endParaRPr>
        </a:p>
      </dgm:t>
    </dgm:pt>
    <dgm:pt modelId="{017CDB78-FE19-4C51-82E4-59A3DBA2C661}" type="sibTrans" cxnId="{6F7FFAC8-423B-4FE1-A9F3-AB8FE88F33AD}">
      <dgm:prSet/>
      <dgm:spPr/>
      <dgm:t>
        <a:bodyPr/>
        <a:lstStyle/>
        <a:p>
          <a:endParaRPr lang="en-US">
            <a:latin typeface="Rockwell" panose="02060603020205020403" pitchFamily="18" charset="0"/>
          </a:endParaRPr>
        </a:p>
      </dgm:t>
    </dgm:pt>
    <dgm:pt modelId="{C65CF3C7-5E60-44CF-928A-3CD927435727}" type="pres">
      <dgm:prSet presAssocID="{CC4F72B7-9C68-44A2-A259-4AB23E8A918E}" presName="Name0" presStyleCnt="0">
        <dgm:presLayoutVars>
          <dgm:dir/>
          <dgm:resizeHandles val="exact"/>
        </dgm:presLayoutVars>
      </dgm:prSet>
      <dgm:spPr/>
    </dgm:pt>
    <dgm:pt modelId="{BCC2FAE3-E175-4FD3-B0F2-AA2644C5A82D}" type="pres">
      <dgm:prSet presAssocID="{3A435ED0-D887-48FA-ABF0-75636A1A6999}" presName="node" presStyleLbl="node1" presStyleIdx="0" presStyleCnt="6">
        <dgm:presLayoutVars>
          <dgm:bulletEnabled val="1"/>
        </dgm:presLayoutVars>
      </dgm:prSet>
      <dgm:spPr/>
    </dgm:pt>
    <dgm:pt modelId="{90D20268-1A16-437C-B7A1-4094DB69158E}" type="pres">
      <dgm:prSet presAssocID="{AD0506EF-C1A1-4B7F-A6FF-7632F9A0D70D}" presName="sibTrans" presStyleLbl="sibTrans2D1" presStyleIdx="0" presStyleCnt="5"/>
      <dgm:spPr/>
    </dgm:pt>
    <dgm:pt modelId="{2F7D68D2-0B57-45B1-A7C3-3740B8896310}" type="pres">
      <dgm:prSet presAssocID="{AD0506EF-C1A1-4B7F-A6FF-7632F9A0D70D}" presName="connectorText" presStyleLbl="sibTrans2D1" presStyleIdx="0" presStyleCnt="5"/>
      <dgm:spPr/>
    </dgm:pt>
    <dgm:pt modelId="{BA653918-FF38-4575-9773-38079074B9B2}" type="pres">
      <dgm:prSet presAssocID="{0F38257A-50BC-497C-ABB9-4DBB6D64BCA7}" presName="node" presStyleLbl="node1" presStyleIdx="1" presStyleCnt="6">
        <dgm:presLayoutVars>
          <dgm:bulletEnabled val="1"/>
        </dgm:presLayoutVars>
      </dgm:prSet>
      <dgm:spPr/>
    </dgm:pt>
    <dgm:pt modelId="{D8CED1EA-DB6C-4A53-8333-164C7AA8A267}" type="pres">
      <dgm:prSet presAssocID="{67CD1C49-E792-4A55-9972-243A380F9723}" presName="sibTrans" presStyleLbl="sibTrans2D1" presStyleIdx="1" presStyleCnt="5"/>
      <dgm:spPr/>
    </dgm:pt>
    <dgm:pt modelId="{4076546A-EEE6-4294-93B4-C83632CCA283}" type="pres">
      <dgm:prSet presAssocID="{67CD1C49-E792-4A55-9972-243A380F9723}" presName="connectorText" presStyleLbl="sibTrans2D1" presStyleIdx="1" presStyleCnt="5"/>
      <dgm:spPr/>
    </dgm:pt>
    <dgm:pt modelId="{F38D2D0E-8CB6-4ACC-9D95-065EE524EB80}" type="pres">
      <dgm:prSet presAssocID="{156953C9-5C51-4479-99CD-13CD559078EC}" presName="node" presStyleLbl="node1" presStyleIdx="2" presStyleCnt="6">
        <dgm:presLayoutVars>
          <dgm:bulletEnabled val="1"/>
        </dgm:presLayoutVars>
      </dgm:prSet>
      <dgm:spPr/>
    </dgm:pt>
    <dgm:pt modelId="{CD42BE44-CB08-4EEC-A1F1-893173F6A37C}" type="pres">
      <dgm:prSet presAssocID="{4431CC49-C018-4A8C-BF3B-92D223EC24EF}" presName="sibTrans" presStyleLbl="sibTrans2D1" presStyleIdx="2" presStyleCnt="5"/>
      <dgm:spPr/>
    </dgm:pt>
    <dgm:pt modelId="{2ED1212D-5E64-49C5-8D37-A77C68357280}" type="pres">
      <dgm:prSet presAssocID="{4431CC49-C018-4A8C-BF3B-92D223EC24EF}" presName="connectorText" presStyleLbl="sibTrans2D1" presStyleIdx="2" presStyleCnt="5"/>
      <dgm:spPr/>
    </dgm:pt>
    <dgm:pt modelId="{DE755250-F049-46D7-A046-07F570F0E84A}" type="pres">
      <dgm:prSet presAssocID="{408E6852-0B66-49FD-A116-2DC008752005}" presName="node" presStyleLbl="node1" presStyleIdx="3" presStyleCnt="6">
        <dgm:presLayoutVars>
          <dgm:bulletEnabled val="1"/>
        </dgm:presLayoutVars>
      </dgm:prSet>
      <dgm:spPr/>
    </dgm:pt>
    <dgm:pt modelId="{4F6E32AE-81DE-48F0-8CFE-3350A4AF6ADF}" type="pres">
      <dgm:prSet presAssocID="{A09CC7EF-C0DF-4789-BDD3-3D94ECDDB80E}" presName="sibTrans" presStyleLbl="sibTrans2D1" presStyleIdx="3" presStyleCnt="5"/>
      <dgm:spPr/>
    </dgm:pt>
    <dgm:pt modelId="{73D724AF-9739-4E66-BAB1-6F3B95623766}" type="pres">
      <dgm:prSet presAssocID="{A09CC7EF-C0DF-4789-BDD3-3D94ECDDB80E}" presName="connectorText" presStyleLbl="sibTrans2D1" presStyleIdx="3" presStyleCnt="5"/>
      <dgm:spPr/>
    </dgm:pt>
    <dgm:pt modelId="{48CC2648-42CF-455E-A2B3-691CBE808D59}" type="pres">
      <dgm:prSet presAssocID="{9E02B03B-D94C-4B2A-A682-C480E7BC4614}" presName="node" presStyleLbl="node1" presStyleIdx="4" presStyleCnt="6">
        <dgm:presLayoutVars>
          <dgm:bulletEnabled val="1"/>
        </dgm:presLayoutVars>
      </dgm:prSet>
      <dgm:spPr/>
    </dgm:pt>
    <dgm:pt modelId="{E2999A2B-91D7-46E4-A5B8-A46F41EFE4E0}" type="pres">
      <dgm:prSet presAssocID="{7B1E83BE-50D1-456E-803B-699916434360}" presName="sibTrans" presStyleLbl="sibTrans2D1" presStyleIdx="4" presStyleCnt="5"/>
      <dgm:spPr/>
    </dgm:pt>
    <dgm:pt modelId="{46FD22EF-0C8E-4598-B6E9-7241DFDA98E2}" type="pres">
      <dgm:prSet presAssocID="{7B1E83BE-50D1-456E-803B-699916434360}" presName="connectorText" presStyleLbl="sibTrans2D1" presStyleIdx="4" presStyleCnt="5"/>
      <dgm:spPr/>
    </dgm:pt>
    <dgm:pt modelId="{7F1235C7-7FCE-4864-AFF3-9849F3193860}" type="pres">
      <dgm:prSet presAssocID="{BED30F02-DB19-4812-B38C-68AB6223CC86}" presName="node" presStyleLbl="node1" presStyleIdx="5" presStyleCnt="6">
        <dgm:presLayoutVars>
          <dgm:bulletEnabled val="1"/>
        </dgm:presLayoutVars>
      </dgm:prSet>
      <dgm:spPr/>
    </dgm:pt>
  </dgm:ptLst>
  <dgm:cxnLst>
    <dgm:cxn modelId="{AB460529-A04D-4302-825E-FF3BF8D43F40}" type="presOf" srcId="{4431CC49-C018-4A8C-BF3B-92D223EC24EF}" destId="{2ED1212D-5E64-49C5-8D37-A77C68357280}" srcOrd="1" destOrd="0" presId="urn:microsoft.com/office/officeart/2005/8/layout/process1"/>
    <dgm:cxn modelId="{C5032732-E55E-4189-967B-258E692185B5}" type="presOf" srcId="{9E02B03B-D94C-4B2A-A682-C480E7BC4614}" destId="{48CC2648-42CF-455E-A2B3-691CBE808D59}" srcOrd="0" destOrd="0" presId="urn:microsoft.com/office/officeart/2005/8/layout/process1"/>
    <dgm:cxn modelId="{E06DD435-D75A-4FFE-ABFD-88FA2D0C941D}" srcId="{CC4F72B7-9C68-44A2-A259-4AB23E8A918E}" destId="{408E6852-0B66-49FD-A116-2DC008752005}" srcOrd="3" destOrd="0" parTransId="{CAE7A99C-2237-45B8-AC70-AED645D9BF32}" sibTransId="{A09CC7EF-C0DF-4789-BDD3-3D94ECDDB80E}"/>
    <dgm:cxn modelId="{A3D15937-DAE9-451A-8707-D6E1808B1630}" type="presOf" srcId="{7B1E83BE-50D1-456E-803B-699916434360}" destId="{E2999A2B-91D7-46E4-A5B8-A46F41EFE4E0}" srcOrd="0" destOrd="0" presId="urn:microsoft.com/office/officeart/2005/8/layout/process1"/>
    <dgm:cxn modelId="{399CFC37-FED4-4923-90E2-F7F907D279FF}" type="presOf" srcId="{4431CC49-C018-4A8C-BF3B-92D223EC24EF}" destId="{CD42BE44-CB08-4EEC-A1F1-893173F6A37C}" srcOrd="0" destOrd="0" presId="urn:microsoft.com/office/officeart/2005/8/layout/process1"/>
    <dgm:cxn modelId="{600BF54E-4960-478E-8287-D2E8EDBDD013}" srcId="{CC4F72B7-9C68-44A2-A259-4AB23E8A918E}" destId="{9E02B03B-D94C-4B2A-A682-C480E7BC4614}" srcOrd="4" destOrd="0" parTransId="{4E29B067-38F9-4A0D-B688-995276A445F7}" sibTransId="{7B1E83BE-50D1-456E-803B-699916434360}"/>
    <dgm:cxn modelId="{FC30224F-4D69-4257-A613-6C52875815F0}" srcId="{CC4F72B7-9C68-44A2-A259-4AB23E8A918E}" destId="{3A435ED0-D887-48FA-ABF0-75636A1A6999}" srcOrd="0" destOrd="0" parTransId="{07B887C2-4943-4A01-8FD1-BC5F0DAF9835}" sibTransId="{AD0506EF-C1A1-4B7F-A6FF-7632F9A0D70D}"/>
    <dgm:cxn modelId="{67C4E46F-65AB-4569-AA45-2675771C4612}" type="presOf" srcId="{3A435ED0-D887-48FA-ABF0-75636A1A6999}" destId="{BCC2FAE3-E175-4FD3-B0F2-AA2644C5A82D}" srcOrd="0" destOrd="0" presId="urn:microsoft.com/office/officeart/2005/8/layout/process1"/>
    <dgm:cxn modelId="{C1597B56-AC6F-433A-B062-FD057BFBB0CD}" type="presOf" srcId="{A09CC7EF-C0DF-4789-BDD3-3D94ECDDB80E}" destId="{4F6E32AE-81DE-48F0-8CFE-3350A4AF6ADF}" srcOrd="0" destOrd="0" presId="urn:microsoft.com/office/officeart/2005/8/layout/process1"/>
    <dgm:cxn modelId="{3FD4C959-1D1E-4B0E-BF97-E180C7195875}" srcId="{CC4F72B7-9C68-44A2-A259-4AB23E8A918E}" destId="{156953C9-5C51-4479-99CD-13CD559078EC}" srcOrd="2" destOrd="0" parTransId="{45758800-00D3-44AF-8BCB-8F36E6AC358A}" sibTransId="{4431CC49-C018-4A8C-BF3B-92D223EC24EF}"/>
    <dgm:cxn modelId="{64F42182-A8F0-4372-969C-2E9112B26398}" type="presOf" srcId="{156953C9-5C51-4479-99CD-13CD559078EC}" destId="{F38D2D0E-8CB6-4ACC-9D95-065EE524EB80}" srcOrd="0" destOrd="0" presId="urn:microsoft.com/office/officeart/2005/8/layout/process1"/>
    <dgm:cxn modelId="{A9BCC9A3-88B6-426F-A7FA-509545453636}" type="presOf" srcId="{BED30F02-DB19-4812-B38C-68AB6223CC86}" destId="{7F1235C7-7FCE-4864-AFF3-9849F3193860}" srcOrd="0" destOrd="0" presId="urn:microsoft.com/office/officeart/2005/8/layout/process1"/>
    <dgm:cxn modelId="{FA6D3AA9-15D0-4E50-927C-8995E764ECF1}" type="presOf" srcId="{7B1E83BE-50D1-456E-803B-699916434360}" destId="{46FD22EF-0C8E-4598-B6E9-7241DFDA98E2}" srcOrd="1" destOrd="0" presId="urn:microsoft.com/office/officeart/2005/8/layout/process1"/>
    <dgm:cxn modelId="{2C227FAD-0B06-49DA-9A8E-56F589F656AD}" type="presOf" srcId="{67CD1C49-E792-4A55-9972-243A380F9723}" destId="{D8CED1EA-DB6C-4A53-8333-164C7AA8A267}" srcOrd="0" destOrd="0" presId="urn:microsoft.com/office/officeart/2005/8/layout/process1"/>
    <dgm:cxn modelId="{6F6A3FBC-40A1-4EE5-8C59-7FAE7615EE16}" type="presOf" srcId="{A09CC7EF-C0DF-4789-BDD3-3D94ECDDB80E}" destId="{73D724AF-9739-4E66-BAB1-6F3B95623766}" srcOrd="1" destOrd="0" presId="urn:microsoft.com/office/officeart/2005/8/layout/process1"/>
    <dgm:cxn modelId="{6F7FFAC8-423B-4FE1-A9F3-AB8FE88F33AD}" srcId="{CC4F72B7-9C68-44A2-A259-4AB23E8A918E}" destId="{BED30F02-DB19-4812-B38C-68AB6223CC86}" srcOrd="5" destOrd="0" parTransId="{691F4CDF-4961-4BF7-A6E9-AB084884658F}" sibTransId="{017CDB78-FE19-4C51-82E4-59A3DBA2C661}"/>
    <dgm:cxn modelId="{4C7C3CCC-BA9B-4CE3-937A-0E8C7EC6761D}" type="presOf" srcId="{67CD1C49-E792-4A55-9972-243A380F9723}" destId="{4076546A-EEE6-4294-93B4-C83632CCA283}" srcOrd="1" destOrd="0" presId="urn:microsoft.com/office/officeart/2005/8/layout/process1"/>
    <dgm:cxn modelId="{F87027EE-6682-4851-9EBA-E746E875462E}" srcId="{CC4F72B7-9C68-44A2-A259-4AB23E8A918E}" destId="{0F38257A-50BC-497C-ABB9-4DBB6D64BCA7}" srcOrd="1" destOrd="0" parTransId="{84A19B52-3101-4887-8000-CD97A2D9EB9D}" sibTransId="{67CD1C49-E792-4A55-9972-243A380F9723}"/>
    <dgm:cxn modelId="{305A8AF1-00F2-4B69-8C2B-BBD2BEB9BC6A}" type="presOf" srcId="{CC4F72B7-9C68-44A2-A259-4AB23E8A918E}" destId="{C65CF3C7-5E60-44CF-928A-3CD927435727}" srcOrd="0" destOrd="0" presId="urn:microsoft.com/office/officeart/2005/8/layout/process1"/>
    <dgm:cxn modelId="{E2701AF2-C2A2-4593-A12D-D58EF2FA92FE}" type="presOf" srcId="{AD0506EF-C1A1-4B7F-A6FF-7632F9A0D70D}" destId="{2F7D68D2-0B57-45B1-A7C3-3740B8896310}" srcOrd="1" destOrd="0" presId="urn:microsoft.com/office/officeart/2005/8/layout/process1"/>
    <dgm:cxn modelId="{62E967F7-16EF-4C2A-9663-6482ED8A4A01}" type="presOf" srcId="{AD0506EF-C1A1-4B7F-A6FF-7632F9A0D70D}" destId="{90D20268-1A16-437C-B7A1-4094DB69158E}" srcOrd="0" destOrd="0" presId="urn:microsoft.com/office/officeart/2005/8/layout/process1"/>
    <dgm:cxn modelId="{AF789FFE-247C-4AB9-9E02-39E6229E6420}" type="presOf" srcId="{408E6852-0B66-49FD-A116-2DC008752005}" destId="{DE755250-F049-46D7-A046-07F570F0E84A}" srcOrd="0" destOrd="0" presId="urn:microsoft.com/office/officeart/2005/8/layout/process1"/>
    <dgm:cxn modelId="{241A7CFF-68C2-45BF-8237-E79187A0CAE5}" type="presOf" srcId="{0F38257A-50BC-497C-ABB9-4DBB6D64BCA7}" destId="{BA653918-FF38-4575-9773-38079074B9B2}" srcOrd="0" destOrd="0" presId="urn:microsoft.com/office/officeart/2005/8/layout/process1"/>
    <dgm:cxn modelId="{2BD7327C-44B0-4AC5-83B0-4CB93B3C958B}" type="presParOf" srcId="{C65CF3C7-5E60-44CF-928A-3CD927435727}" destId="{BCC2FAE3-E175-4FD3-B0F2-AA2644C5A82D}" srcOrd="0" destOrd="0" presId="urn:microsoft.com/office/officeart/2005/8/layout/process1"/>
    <dgm:cxn modelId="{6E7BE4EA-9DC9-4D09-A4E6-C677943B29EB}" type="presParOf" srcId="{C65CF3C7-5E60-44CF-928A-3CD927435727}" destId="{90D20268-1A16-437C-B7A1-4094DB69158E}" srcOrd="1" destOrd="0" presId="urn:microsoft.com/office/officeart/2005/8/layout/process1"/>
    <dgm:cxn modelId="{06F0EC29-6772-41CE-94B2-2F499AE4E250}" type="presParOf" srcId="{90D20268-1A16-437C-B7A1-4094DB69158E}" destId="{2F7D68D2-0B57-45B1-A7C3-3740B8896310}" srcOrd="0" destOrd="0" presId="urn:microsoft.com/office/officeart/2005/8/layout/process1"/>
    <dgm:cxn modelId="{609E5684-6F77-470E-B888-C5E0C9BDE1A5}" type="presParOf" srcId="{C65CF3C7-5E60-44CF-928A-3CD927435727}" destId="{BA653918-FF38-4575-9773-38079074B9B2}" srcOrd="2" destOrd="0" presId="urn:microsoft.com/office/officeart/2005/8/layout/process1"/>
    <dgm:cxn modelId="{08340A49-93BE-47D1-9307-338E3365E650}" type="presParOf" srcId="{C65CF3C7-5E60-44CF-928A-3CD927435727}" destId="{D8CED1EA-DB6C-4A53-8333-164C7AA8A267}" srcOrd="3" destOrd="0" presId="urn:microsoft.com/office/officeart/2005/8/layout/process1"/>
    <dgm:cxn modelId="{54D5F2E7-8699-4F10-ABF8-A3F6F5277C25}" type="presParOf" srcId="{D8CED1EA-DB6C-4A53-8333-164C7AA8A267}" destId="{4076546A-EEE6-4294-93B4-C83632CCA283}" srcOrd="0" destOrd="0" presId="urn:microsoft.com/office/officeart/2005/8/layout/process1"/>
    <dgm:cxn modelId="{A763D22F-89CE-474F-99A4-FD073E691C30}" type="presParOf" srcId="{C65CF3C7-5E60-44CF-928A-3CD927435727}" destId="{F38D2D0E-8CB6-4ACC-9D95-065EE524EB80}" srcOrd="4" destOrd="0" presId="urn:microsoft.com/office/officeart/2005/8/layout/process1"/>
    <dgm:cxn modelId="{169EE27A-4CDB-4122-BA62-99D3AFA749F5}" type="presParOf" srcId="{C65CF3C7-5E60-44CF-928A-3CD927435727}" destId="{CD42BE44-CB08-4EEC-A1F1-893173F6A37C}" srcOrd="5" destOrd="0" presId="urn:microsoft.com/office/officeart/2005/8/layout/process1"/>
    <dgm:cxn modelId="{D3205130-DF05-446F-9719-9D5595AC50F7}" type="presParOf" srcId="{CD42BE44-CB08-4EEC-A1F1-893173F6A37C}" destId="{2ED1212D-5E64-49C5-8D37-A77C68357280}" srcOrd="0" destOrd="0" presId="urn:microsoft.com/office/officeart/2005/8/layout/process1"/>
    <dgm:cxn modelId="{3D4D2C9C-88A2-4346-8F55-0C2D7BC0D069}" type="presParOf" srcId="{C65CF3C7-5E60-44CF-928A-3CD927435727}" destId="{DE755250-F049-46D7-A046-07F570F0E84A}" srcOrd="6" destOrd="0" presId="urn:microsoft.com/office/officeart/2005/8/layout/process1"/>
    <dgm:cxn modelId="{C1874222-7F98-417D-92A1-DA632CBC30A9}" type="presParOf" srcId="{C65CF3C7-5E60-44CF-928A-3CD927435727}" destId="{4F6E32AE-81DE-48F0-8CFE-3350A4AF6ADF}" srcOrd="7" destOrd="0" presId="urn:microsoft.com/office/officeart/2005/8/layout/process1"/>
    <dgm:cxn modelId="{FF15D060-E1C2-4985-94C2-9C1EA487AE72}" type="presParOf" srcId="{4F6E32AE-81DE-48F0-8CFE-3350A4AF6ADF}" destId="{73D724AF-9739-4E66-BAB1-6F3B95623766}" srcOrd="0" destOrd="0" presId="urn:microsoft.com/office/officeart/2005/8/layout/process1"/>
    <dgm:cxn modelId="{8691F4FB-C341-4A3B-895F-F9829291B37A}" type="presParOf" srcId="{C65CF3C7-5E60-44CF-928A-3CD927435727}" destId="{48CC2648-42CF-455E-A2B3-691CBE808D59}" srcOrd="8" destOrd="0" presId="urn:microsoft.com/office/officeart/2005/8/layout/process1"/>
    <dgm:cxn modelId="{6603717F-2A3B-40A7-84DA-411A019276CF}" type="presParOf" srcId="{C65CF3C7-5E60-44CF-928A-3CD927435727}" destId="{E2999A2B-91D7-46E4-A5B8-A46F41EFE4E0}" srcOrd="9" destOrd="0" presId="urn:microsoft.com/office/officeart/2005/8/layout/process1"/>
    <dgm:cxn modelId="{AAF907F1-A905-40C7-85C9-59F781EF6D49}" type="presParOf" srcId="{E2999A2B-91D7-46E4-A5B8-A46F41EFE4E0}" destId="{46FD22EF-0C8E-4598-B6E9-7241DFDA98E2}" srcOrd="0" destOrd="0" presId="urn:microsoft.com/office/officeart/2005/8/layout/process1"/>
    <dgm:cxn modelId="{0F653132-F10D-4C41-8C0A-392CBAE1D34A}" type="presParOf" srcId="{C65CF3C7-5E60-44CF-928A-3CD927435727}" destId="{7F1235C7-7FCE-4864-AFF3-9849F3193860}" srcOrd="1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B4BD864-6675-4897-B73B-BDCB4609BD2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66534C4C-C097-4E1A-B1C4-FC71A6C8976E}">
      <dgm:prSet phldrT="[Text]" custT="1"/>
      <dgm:spPr>
        <a:solidFill>
          <a:schemeClr val="accent3"/>
        </a:solidFill>
        <a:ln>
          <a:solidFill>
            <a:schemeClr val="accent3"/>
          </a:solidFill>
        </a:ln>
      </dgm:spPr>
      <dgm:t>
        <a:bodyPr/>
        <a:lstStyle/>
        <a:p>
          <a:r>
            <a:rPr lang="en-US" sz="1100" dirty="0">
              <a:latin typeface="Rockwell" panose="02060603020205020403" pitchFamily="18" charset="0"/>
            </a:rPr>
            <a:t>1</a:t>
          </a:r>
        </a:p>
      </dgm:t>
    </dgm:pt>
    <dgm:pt modelId="{3CFC3D7D-A4BB-4149-9D6D-934AB81322FE}" type="parTrans" cxnId="{54C8572F-2575-473A-A279-99C371366B18}">
      <dgm:prSet/>
      <dgm:spPr/>
      <dgm:t>
        <a:bodyPr/>
        <a:lstStyle/>
        <a:p>
          <a:endParaRPr lang="en-US" sz="1100">
            <a:latin typeface="Rockwell" panose="02060603020205020403" pitchFamily="18" charset="0"/>
          </a:endParaRPr>
        </a:p>
      </dgm:t>
    </dgm:pt>
    <dgm:pt modelId="{8E4B026C-B52D-4213-8A2D-BDE482884955}" type="sibTrans" cxnId="{54C8572F-2575-473A-A279-99C371366B18}">
      <dgm:prSet/>
      <dgm:spPr/>
      <dgm:t>
        <a:bodyPr/>
        <a:lstStyle/>
        <a:p>
          <a:endParaRPr lang="en-US" sz="1100">
            <a:latin typeface="Rockwell" panose="02060603020205020403" pitchFamily="18" charset="0"/>
          </a:endParaRPr>
        </a:p>
      </dgm:t>
    </dgm:pt>
    <dgm:pt modelId="{C0B4A302-1657-423D-8027-35426B46281A}">
      <dgm:prSet phldrT="[Text]" custT="1"/>
      <dgm:spPr>
        <a:ln>
          <a:solidFill>
            <a:schemeClr val="accent3"/>
          </a:solidFill>
        </a:ln>
      </dgm:spPr>
      <dgm:t>
        <a:bodyPr/>
        <a:lstStyle/>
        <a:p>
          <a:r>
            <a:rPr lang="en-US" sz="1100" dirty="0">
              <a:latin typeface="Rockwell" panose="02060603020205020403" pitchFamily="18" charset="0"/>
            </a:rPr>
            <a:t>No tax no congestion (base case)</a:t>
          </a:r>
        </a:p>
      </dgm:t>
    </dgm:pt>
    <dgm:pt modelId="{A2EE9542-7DAE-4A92-A941-F37EFD93AEEA}" type="parTrans" cxnId="{1D8C681D-968F-427E-AA02-BDDDBADAF9C8}">
      <dgm:prSet/>
      <dgm:spPr/>
      <dgm:t>
        <a:bodyPr/>
        <a:lstStyle/>
        <a:p>
          <a:endParaRPr lang="en-US" sz="1100">
            <a:latin typeface="Rockwell" panose="02060603020205020403" pitchFamily="18" charset="0"/>
          </a:endParaRPr>
        </a:p>
      </dgm:t>
    </dgm:pt>
    <dgm:pt modelId="{2D431572-10CB-4713-8322-4F089E296839}" type="sibTrans" cxnId="{1D8C681D-968F-427E-AA02-BDDDBADAF9C8}">
      <dgm:prSet/>
      <dgm:spPr/>
      <dgm:t>
        <a:bodyPr/>
        <a:lstStyle/>
        <a:p>
          <a:endParaRPr lang="en-US" sz="1100">
            <a:latin typeface="Rockwell" panose="02060603020205020403" pitchFamily="18" charset="0"/>
          </a:endParaRPr>
        </a:p>
      </dgm:t>
    </dgm:pt>
    <dgm:pt modelId="{79306D85-67DA-466E-98EE-C58F0C725CDF}">
      <dgm:prSet phldrT="[Text]" custT="1"/>
      <dgm:spPr>
        <a:solidFill>
          <a:schemeClr val="accent3"/>
        </a:solidFill>
        <a:ln>
          <a:solidFill>
            <a:schemeClr val="accent3"/>
          </a:solidFill>
        </a:ln>
      </dgm:spPr>
      <dgm:t>
        <a:bodyPr/>
        <a:lstStyle/>
        <a:p>
          <a:r>
            <a:rPr lang="en-US" sz="1100" dirty="0">
              <a:latin typeface="Rockwell" panose="02060603020205020403" pitchFamily="18" charset="0"/>
            </a:rPr>
            <a:t>2</a:t>
          </a:r>
        </a:p>
      </dgm:t>
    </dgm:pt>
    <dgm:pt modelId="{F7561021-4678-4FA3-BE62-502809374182}" type="parTrans" cxnId="{7910AA6A-4FAA-401C-BCCD-5505CC3887EC}">
      <dgm:prSet/>
      <dgm:spPr/>
      <dgm:t>
        <a:bodyPr/>
        <a:lstStyle/>
        <a:p>
          <a:endParaRPr lang="en-US" sz="1100">
            <a:latin typeface="Rockwell" panose="02060603020205020403" pitchFamily="18" charset="0"/>
          </a:endParaRPr>
        </a:p>
      </dgm:t>
    </dgm:pt>
    <dgm:pt modelId="{1F417460-B893-4B74-9B9B-522FD49D0A68}" type="sibTrans" cxnId="{7910AA6A-4FAA-401C-BCCD-5505CC3887EC}">
      <dgm:prSet/>
      <dgm:spPr/>
      <dgm:t>
        <a:bodyPr/>
        <a:lstStyle/>
        <a:p>
          <a:endParaRPr lang="en-US" sz="1100">
            <a:latin typeface="Rockwell" panose="02060603020205020403" pitchFamily="18" charset="0"/>
          </a:endParaRPr>
        </a:p>
      </dgm:t>
    </dgm:pt>
    <dgm:pt modelId="{6E08B2B5-70D2-4652-8BEF-5D030CC1938C}">
      <dgm:prSet phldrT="[Text]" custT="1"/>
      <dgm:spPr>
        <a:ln>
          <a:solidFill>
            <a:schemeClr val="accent3"/>
          </a:solidFill>
        </a:ln>
      </dgm:spPr>
      <dgm:t>
        <a:bodyPr/>
        <a:lstStyle/>
        <a:p>
          <a:r>
            <a:rPr lang="en-US" sz="1100" dirty="0">
              <a:latin typeface="Rockwell" panose="02060603020205020403" pitchFamily="18" charset="0"/>
            </a:rPr>
            <a:t>Tax and no congestion</a:t>
          </a:r>
        </a:p>
      </dgm:t>
    </dgm:pt>
    <dgm:pt modelId="{E981F2B7-D9F7-4697-A94C-66D2D8D78A68}" type="parTrans" cxnId="{48E9BAA5-42D3-4CD0-AFE6-63C22B647D11}">
      <dgm:prSet/>
      <dgm:spPr/>
      <dgm:t>
        <a:bodyPr/>
        <a:lstStyle/>
        <a:p>
          <a:endParaRPr lang="en-US" sz="1100">
            <a:latin typeface="Rockwell" panose="02060603020205020403" pitchFamily="18" charset="0"/>
          </a:endParaRPr>
        </a:p>
      </dgm:t>
    </dgm:pt>
    <dgm:pt modelId="{44F2AFC3-AA50-414F-AB95-873AE9BDFB81}" type="sibTrans" cxnId="{48E9BAA5-42D3-4CD0-AFE6-63C22B647D11}">
      <dgm:prSet/>
      <dgm:spPr/>
      <dgm:t>
        <a:bodyPr/>
        <a:lstStyle/>
        <a:p>
          <a:endParaRPr lang="en-US" sz="1100">
            <a:latin typeface="Rockwell" panose="02060603020205020403" pitchFamily="18" charset="0"/>
          </a:endParaRPr>
        </a:p>
      </dgm:t>
    </dgm:pt>
    <dgm:pt modelId="{BC76C82E-F418-4CFC-AA01-F2F75E30E0D7}">
      <dgm:prSet phldrT="[Text]" custT="1"/>
      <dgm:spPr>
        <a:solidFill>
          <a:schemeClr val="accent3"/>
        </a:solidFill>
        <a:ln>
          <a:solidFill>
            <a:schemeClr val="accent3"/>
          </a:solidFill>
        </a:ln>
      </dgm:spPr>
      <dgm:t>
        <a:bodyPr/>
        <a:lstStyle/>
        <a:p>
          <a:r>
            <a:rPr lang="en-US" sz="1100">
              <a:latin typeface="Rockwell" panose="02060603020205020403" pitchFamily="18" charset="0"/>
            </a:rPr>
            <a:t>3</a:t>
          </a:r>
          <a:endParaRPr lang="en-US" sz="1100" dirty="0">
            <a:latin typeface="Rockwell" panose="02060603020205020403" pitchFamily="18" charset="0"/>
          </a:endParaRPr>
        </a:p>
      </dgm:t>
    </dgm:pt>
    <dgm:pt modelId="{73477549-5B70-4BC9-9F87-EA3F5B39DDD8}" type="parTrans" cxnId="{ACCB1C8D-9FB9-43FD-A29E-BA4C0DBC5288}">
      <dgm:prSet/>
      <dgm:spPr/>
      <dgm:t>
        <a:bodyPr/>
        <a:lstStyle/>
        <a:p>
          <a:endParaRPr lang="en-US" sz="1100">
            <a:latin typeface="Rockwell" panose="02060603020205020403" pitchFamily="18" charset="0"/>
          </a:endParaRPr>
        </a:p>
      </dgm:t>
    </dgm:pt>
    <dgm:pt modelId="{FF8F09F0-BD0E-41DC-9B66-7147FE60F1EC}" type="sibTrans" cxnId="{ACCB1C8D-9FB9-43FD-A29E-BA4C0DBC5288}">
      <dgm:prSet/>
      <dgm:spPr/>
      <dgm:t>
        <a:bodyPr/>
        <a:lstStyle/>
        <a:p>
          <a:endParaRPr lang="en-US" sz="1100">
            <a:latin typeface="Rockwell" panose="02060603020205020403" pitchFamily="18" charset="0"/>
          </a:endParaRPr>
        </a:p>
      </dgm:t>
    </dgm:pt>
    <dgm:pt modelId="{FBA5DDEC-8CC2-4792-971C-4DB396304C61}">
      <dgm:prSet phldrT="[Text]" custT="1"/>
      <dgm:spPr>
        <a:ln>
          <a:solidFill>
            <a:schemeClr val="accent3"/>
          </a:solidFill>
        </a:ln>
      </dgm:spPr>
      <dgm:t>
        <a:bodyPr/>
        <a:lstStyle/>
        <a:p>
          <a:r>
            <a:rPr lang="en-US" sz="1100" dirty="0">
              <a:latin typeface="Rockwell" panose="02060603020205020403" pitchFamily="18" charset="0"/>
            </a:rPr>
            <a:t>No tax and congestion</a:t>
          </a:r>
        </a:p>
      </dgm:t>
    </dgm:pt>
    <dgm:pt modelId="{B85B796C-419B-483D-BC6F-0025AB6BEAF1}" type="parTrans" cxnId="{5BAD0DE1-FEEF-4E3C-B82D-5B1ED7324783}">
      <dgm:prSet/>
      <dgm:spPr/>
      <dgm:t>
        <a:bodyPr/>
        <a:lstStyle/>
        <a:p>
          <a:endParaRPr lang="en-US" sz="1100">
            <a:latin typeface="Rockwell" panose="02060603020205020403" pitchFamily="18" charset="0"/>
          </a:endParaRPr>
        </a:p>
      </dgm:t>
    </dgm:pt>
    <dgm:pt modelId="{3DFEA754-1B8F-4FB3-BA5A-47ABC9031225}" type="sibTrans" cxnId="{5BAD0DE1-FEEF-4E3C-B82D-5B1ED7324783}">
      <dgm:prSet/>
      <dgm:spPr/>
      <dgm:t>
        <a:bodyPr/>
        <a:lstStyle/>
        <a:p>
          <a:endParaRPr lang="en-US" sz="1100">
            <a:latin typeface="Rockwell" panose="02060603020205020403" pitchFamily="18" charset="0"/>
          </a:endParaRPr>
        </a:p>
      </dgm:t>
    </dgm:pt>
    <dgm:pt modelId="{8F5A7999-E8B9-440D-8F59-FE45967E9B9C}">
      <dgm:prSet phldrT="[Text]" custT="1"/>
      <dgm:spPr>
        <a:solidFill>
          <a:schemeClr val="accent3"/>
        </a:solidFill>
        <a:ln>
          <a:solidFill>
            <a:schemeClr val="accent3"/>
          </a:solidFill>
        </a:ln>
      </dgm:spPr>
      <dgm:t>
        <a:bodyPr/>
        <a:lstStyle/>
        <a:p>
          <a:r>
            <a:rPr lang="en-US" sz="1100" dirty="0">
              <a:latin typeface="Rockwell" panose="02060603020205020403" pitchFamily="18" charset="0"/>
            </a:rPr>
            <a:t>4</a:t>
          </a:r>
        </a:p>
      </dgm:t>
    </dgm:pt>
    <dgm:pt modelId="{3B2FE688-7AAC-4B10-8399-D3C0163FCFAD}" type="parTrans" cxnId="{F139F67E-406D-4A22-B670-43F23EADA72D}">
      <dgm:prSet/>
      <dgm:spPr/>
      <dgm:t>
        <a:bodyPr/>
        <a:lstStyle/>
        <a:p>
          <a:endParaRPr lang="en-US" sz="1100">
            <a:latin typeface="Rockwell" panose="02060603020205020403" pitchFamily="18" charset="0"/>
          </a:endParaRPr>
        </a:p>
      </dgm:t>
    </dgm:pt>
    <dgm:pt modelId="{97191223-F486-4082-831C-FECB3D093EC4}" type="sibTrans" cxnId="{F139F67E-406D-4A22-B670-43F23EADA72D}">
      <dgm:prSet/>
      <dgm:spPr/>
      <dgm:t>
        <a:bodyPr/>
        <a:lstStyle/>
        <a:p>
          <a:endParaRPr lang="en-US" sz="1100">
            <a:latin typeface="Rockwell" panose="02060603020205020403" pitchFamily="18" charset="0"/>
          </a:endParaRPr>
        </a:p>
      </dgm:t>
    </dgm:pt>
    <dgm:pt modelId="{2EAF3E8F-4272-4B21-B259-EA6BA499E677}">
      <dgm:prSet phldrT="[Text]" custT="1"/>
      <dgm:spPr>
        <a:solidFill>
          <a:schemeClr val="bg1"/>
        </a:solidFill>
        <a:ln>
          <a:solidFill>
            <a:schemeClr val="accent3"/>
          </a:solidFill>
        </a:ln>
      </dgm:spPr>
      <dgm:t>
        <a:bodyPr/>
        <a:lstStyle/>
        <a:p>
          <a:r>
            <a:rPr lang="en-US" sz="1100" dirty="0">
              <a:latin typeface="Rockwell" panose="02060603020205020403" pitchFamily="18" charset="0"/>
            </a:rPr>
            <a:t>Tax and congestion</a:t>
          </a:r>
        </a:p>
      </dgm:t>
    </dgm:pt>
    <dgm:pt modelId="{E37DCA84-6E12-4339-87B3-BE0CE6D64CB0}" type="parTrans" cxnId="{C1D29AC4-2757-4045-B392-FE1434DFCC23}">
      <dgm:prSet/>
      <dgm:spPr/>
      <dgm:t>
        <a:bodyPr/>
        <a:lstStyle/>
        <a:p>
          <a:endParaRPr lang="en-US" sz="1100">
            <a:latin typeface="Rockwell" panose="02060603020205020403" pitchFamily="18" charset="0"/>
          </a:endParaRPr>
        </a:p>
      </dgm:t>
    </dgm:pt>
    <dgm:pt modelId="{1D4102BE-2108-4389-85AF-010D92D4500D}" type="sibTrans" cxnId="{C1D29AC4-2757-4045-B392-FE1434DFCC23}">
      <dgm:prSet/>
      <dgm:spPr/>
      <dgm:t>
        <a:bodyPr/>
        <a:lstStyle/>
        <a:p>
          <a:endParaRPr lang="en-US" sz="1100">
            <a:latin typeface="Rockwell" panose="02060603020205020403" pitchFamily="18" charset="0"/>
          </a:endParaRPr>
        </a:p>
      </dgm:t>
    </dgm:pt>
    <dgm:pt modelId="{A22E8B8E-9DF4-4983-B02D-45C0DE54F6F4}" type="pres">
      <dgm:prSet presAssocID="{6B4BD864-6675-4897-B73B-BDCB4609BD22}" presName="linearFlow" presStyleCnt="0">
        <dgm:presLayoutVars>
          <dgm:dir/>
          <dgm:animLvl val="lvl"/>
          <dgm:resizeHandles val="exact"/>
        </dgm:presLayoutVars>
      </dgm:prSet>
      <dgm:spPr/>
    </dgm:pt>
    <dgm:pt modelId="{E3F4C468-3211-4FCF-8A3A-0C8259652502}" type="pres">
      <dgm:prSet presAssocID="{66534C4C-C097-4E1A-B1C4-FC71A6C8976E}" presName="composite" presStyleCnt="0"/>
      <dgm:spPr/>
    </dgm:pt>
    <dgm:pt modelId="{922D72CC-2360-4DE0-8B9D-39BE347BBCFC}" type="pres">
      <dgm:prSet presAssocID="{66534C4C-C097-4E1A-B1C4-FC71A6C8976E}" presName="parentText" presStyleLbl="alignNode1" presStyleIdx="0" presStyleCnt="4">
        <dgm:presLayoutVars>
          <dgm:chMax val="1"/>
          <dgm:bulletEnabled val="1"/>
        </dgm:presLayoutVars>
      </dgm:prSet>
      <dgm:spPr/>
    </dgm:pt>
    <dgm:pt modelId="{6B158052-52AE-4C84-9493-3D7429E5A6B3}" type="pres">
      <dgm:prSet presAssocID="{66534C4C-C097-4E1A-B1C4-FC71A6C8976E}" presName="descendantText" presStyleLbl="alignAcc1" presStyleIdx="0" presStyleCnt="4">
        <dgm:presLayoutVars>
          <dgm:bulletEnabled val="1"/>
        </dgm:presLayoutVars>
      </dgm:prSet>
      <dgm:spPr/>
    </dgm:pt>
    <dgm:pt modelId="{ED305C6B-AEB4-4567-A7B5-35C1A8357610}" type="pres">
      <dgm:prSet presAssocID="{8E4B026C-B52D-4213-8A2D-BDE482884955}" presName="sp" presStyleCnt="0"/>
      <dgm:spPr/>
    </dgm:pt>
    <dgm:pt modelId="{059BC90A-D348-41DF-A058-048DEE8FA259}" type="pres">
      <dgm:prSet presAssocID="{79306D85-67DA-466E-98EE-C58F0C725CDF}" presName="composite" presStyleCnt="0"/>
      <dgm:spPr/>
    </dgm:pt>
    <dgm:pt modelId="{0DCCD355-CF29-4B70-ABDB-BC8B9F34D760}" type="pres">
      <dgm:prSet presAssocID="{79306D85-67DA-466E-98EE-C58F0C725CDF}" presName="parentText" presStyleLbl="alignNode1" presStyleIdx="1" presStyleCnt="4">
        <dgm:presLayoutVars>
          <dgm:chMax val="1"/>
          <dgm:bulletEnabled val="1"/>
        </dgm:presLayoutVars>
      </dgm:prSet>
      <dgm:spPr/>
    </dgm:pt>
    <dgm:pt modelId="{95A8D6B6-8F51-435C-AC7A-EC31A9D19F94}" type="pres">
      <dgm:prSet presAssocID="{79306D85-67DA-466E-98EE-C58F0C725CDF}" presName="descendantText" presStyleLbl="alignAcc1" presStyleIdx="1" presStyleCnt="4">
        <dgm:presLayoutVars>
          <dgm:bulletEnabled val="1"/>
        </dgm:presLayoutVars>
      </dgm:prSet>
      <dgm:spPr/>
    </dgm:pt>
    <dgm:pt modelId="{36715ED2-0183-4221-BED1-7A530BB58A50}" type="pres">
      <dgm:prSet presAssocID="{1F417460-B893-4B74-9B9B-522FD49D0A68}" presName="sp" presStyleCnt="0"/>
      <dgm:spPr/>
    </dgm:pt>
    <dgm:pt modelId="{14CDFFA8-785B-4254-90AB-909BCBB0A90D}" type="pres">
      <dgm:prSet presAssocID="{BC76C82E-F418-4CFC-AA01-F2F75E30E0D7}" presName="composite" presStyleCnt="0"/>
      <dgm:spPr/>
    </dgm:pt>
    <dgm:pt modelId="{0B916691-75AA-48C9-ACE0-30E989C8C650}" type="pres">
      <dgm:prSet presAssocID="{BC76C82E-F418-4CFC-AA01-F2F75E30E0D7}" presName="parentText" presStyleLbl="alignNode1" presStyleIdx="2" presStyleCnt="4">
        <dgm:presLayoutVars>
          <dgm:chMax val="1"/>
          <dgm:bulletEnabled val="1"/>
        </dgm:presLayoutVars>
      </dgm:prSet>
      <dgm:spPr/>
    </dgm:pt>
    <dgm:pt modelId="{D1BA575F-4DCB-45FD-8FFF-F72EEC6A8968}" type="pres">
      <dgm:prSet presAssocID="{BC76C82E-F418-4CFC-AA01-F2F75E30E0D7}" presName="descendantText" presStyleLbl="alignAcc1" presStyleIdx="2" presStyleCnt="4">
        <dgm:presLayoutVars>
          <dgm:bulletEnabled val="1"/>
        </dgm:presLayoutVars>
      </dgm:prSet>
      <dgm:spPr/>
    </dgm:pt>
    <dgm:pt modelId="{2A3A9177-4A36-441F-A09C-520865676E62}" type="pres">
      <dgm:prSet presAssocID="{FF8F09F0-BD0E-41DC-9B66-7147FE60F1EC}" presName="sp" presStyleCnt="0"/>
      <dgm:spPr/>
    </dgm:pt>
    <dgm:pt modelId="{F30207B9-DAE9-4119-A98E-B5A29499D899}" type="pres">
      <dgm:prSet presAssocID="{8F5A7999-E8B9-440D-8F59-FE45967E9B9C}" presName="composite" presStyleCnt="0"/>
      <dgm:spPr/>
    </dgm:pt>
    <dgm:pt modelId="{00C61678-8D62-4C91-B975-B8C55360B10A}" type="pres">
      <dgm:prSet presAssocID="{8F5A7999-E8B9-440D-8F59-FE45967E9B9C}" presName="parentText" presStyleLbl="alignNode1" presStyleIdx="3" presStyleCnt="4">
        <dgm:presLayoutVars>
          <dgm:chMax val="1"/>
          <dgm:bulletEnabled val="1"/>
        </dgm:presLayoutVars>
      </dgm:prSet>
      <dgm:spPr/>
    </dgm:pt>
    <dgm:pt modelId="{EA294979-B2A2-4D31-984A-CAE409F8A8A6}" type="pres">
      <dgm:prSet presAssocID="{8F5A7999-E8B9-440D-8F59-FE45967E9B9C}" presName="descendantText" presStyleLbl="alignAcc1" presStyleIdx="3" presStyleCnt="4">
        <dgm:presLayoutVars>
          <dgm:bulletEnabled val="1"/>
        </dgm:presLayoutVars>
      </dgm:prSet>
      <dgm:spPr/>
    </dgm:pt>
  </dgm:ptLst>
  <dgm:cxnLst>
    <dgm:cxn modelId="{6A9DBC1B-E1E2-4170-947F-CA8148763E1C}" type="presOf" srcId="{6E08B2B5-70D2-4652-8BEF-5D030CC1938C}" destId="{95A8D6B6-8F51-435C-AC7A-EC31A9D19F94}" srcOrd="0" destOrd="0" presId="urn:microsoft.com/office/officeart/2005/8/layout/chevron2"/>
    <dgm:cxn modelId="{1D8C681D-968F-427E-AA02-BDDDBADAF9C8}" srcId="{66534C4C-C097-4E1A-B1C4-FC71A6C8976E}" destId="{C0B4A302-1657-423D-8027-35426B46281A}" srcOrd="0" destOrd="0" parTransId="{A2EE9542-7DAE-4A92-A941-F37EFD93AEEA}" sibTransId="{2D431572-10CB-4713-8322-4F089E296839}"/>
    <dgm:cxn modelId="{54C8572F-2575-473A-A279-99C371366B18}" srcId="{6B4BD864-6675-4897-B73B-BDCB4609BD22}" destId="{66534C4C-C097-4E1A-B1C4-FC71A6C8976E}" srcOrd="0" destOrd="0" parTransId="{3CFC3D7D-A4BB-4149-9D6D-934AB81322FE}" sibTransId="{8E4B026C-B52D-4213-8A2D-BDE482884955}"/>
    <dgm:cxn modelId="{7910AA6A-4FAA-401C-BCCD-5505CC3887EC}" srcId="{6B4BD864-6675-4897-B73B-BDCB4609BD22}" destId="{79306D85-67DA-466E-98EE-C58F0C725CDF}" srcOrd="1" destOrd="0" parTransId="{F7561021-4678-4FA3-BE62-502809374182}" sibTransId="{1F417460-B893-4B74-9B9B-522FD49D0A68}"/>
    <dgm:cxn modelId="{8332B46B-E526-4BE2-9E46-5E17B356B2EE}" type="presOf" srcId="{FBA5DDEC-8CC2-4792-971C-4DB396304C61}" destId="{D1BA575F-4DCB-45FD-8FFF-F72EEC6A8968}" srcOrd="0" destOrd="0" presId="urn:microsoft.com/office/officeart/2005/8/layout/chevron2"/>
    <dgm:cxn modelId="{4DB65654-9512-490C-BF3D-3EBB472A0817}" type="presOf" srcId="{8F5A7999-E8B9-440D-8F59-FE45967E9B9C}" destId="{00C61678-8D62-4C91-B975-B8C55360B10A}" srcOrd="0" destOrd="0" presId="urn:microsoft.com/office/officeart/2005/8/layout/chevron2"/>
    <dgm:cxn modelId="{F139F67E-406D-4A22-B670-43F23EADA72D}" srcId="{6B4BD864-6675-4897-B73B-BDCB4609BD22}" destId="{8F5A7999-E8B9-440D-8F59-FE45967E9B9C}" srcOrd="3" destOrd="0" parTransId="{3B2FE688-7AAC-4B10-8399-D3C0163FCFAD}" sibTransId="{97191223-F486-4082-831C-FECB3D093EC4}"/>
    <dgm:cxn modelId="{8E55BB8C-0B48-4408-BB06-06BC737C400D}" type="presOf" srcId="{79306D85-67DA-466E-98EE-C58F0C725CDF}" destId="{0DCCD355-CF29-4B70-ABDB-BC8B9F34D760}" srcOrd="0" destOrd="0" presId="urn:microsoft.com/office/officeart/2005/8/layout/chevron2"/>
    <dgm:cxn modelId="{ACCB1C8D-9FB9-43FD-A29E-BA4C0DBC5288}" srcId="{6B4BD864-6675-4897-B73B-BDCB4609BD22}" destId="{BC76C82E-F418-4CFC-AA01-F2F75E30E0D7}" srcOrd="2" destOrd="0" parTransId="{73477549-5B70-4BC9-9F87-EA3F5B39DDD8}" sibTransId="{FF8F09F0-BD0E-41DC-9B66-7147FE60F1EC}"/>
    <dgm:cxn modelId="{48E9BAA5-42D3-4CD0-AFE6-63C22B647D11}" srcId="{79306D85-67DA-466E-98EE-C58F0C725CDF}" destId="{6E08B2B5-70D2-4652-8BEF-5D030CC1938C}" srcOrd="0" destOrd="0" parTransId="{E981F2B7-D9F7-4697-A94C-66D2D8D78A68}" sibTransId="{44F2AFC3-AA50-414F-AB95-873AE9BDFB81}"/>
    <dgm:cxn modelId="{7E8EA4AC-C0B7-4A8D-9D64-8E6BB125451C}" type="presOf" srcId="{BC76C82E-F418-4CFC-AA01-F2F75E30E0D7}" destId="{0B916691-75AA-48C9-ACE0-30E989C8C650}" srcOrd="0" destOrd="0" presId="urn:microsoft.com/office/officeart/2005/8/layout/chevron2"/>
    <dgm:cxn modelId="{C1D29AC4-2757-4045-B392-FE1434DFCC23}" srcId="{8F5A7999-E8B9-440D-8F59-FE45967E9B9C}" destId="{2EAF3E8F-4272-4B21-B259-EA6BA499E677}" srcOrd="0" destOrd="0" parTransId="{E37DCA84-6E12-4339-87B3-BE0CE6D64CB0}" sibTransId="{1D4102BE-2108-4389-85AF-010D92D4500D}"/>
    <dgm:cxn modelId="{B5E0ECC4-B75F-4428-B96F-EC22F3EB6779}" type="presOf" srcId="{C0B4A302-1657-423D-8027-35426B46281A}" destId="{6B158052-52AE-4C84-9493-3D7429E5A6B3}" srcOrd="0" destOrd="0" presId="urn:microsoft.com/office/officeart/2005/8/layout/chevron2"/>
    <dgm:cxn modelId="{899F3AC9-3EE2-447E-974A-A2E7600057C3}" type="presOf" srcId="{2EAF3E8F-4272-4B21-B259-EA6BA499E677}" destId="{EA294979-B2A2-4D31-984A-CAE409F8A8A6}" srcOrd="0" destOrd="0" presId="urn:microsoft.com/office/officeart/2005/8/layout/chevron2"/>
    <dgm:cxn modelId="{5BAD0DE1-FEEF-4E3C-B82D-5B1ED7324783}" srcId="{BC76C82E-F418-4CFC-AA01-F2F75E30E0D7}" destId="{FBA5DDEC-8CC2-4792-971C-4DB396304C61}" srcOrd="0" destOrd="0" parTransId="{B85B796C-419B-483D-BC6F-0025AB6BEAF1}" sibTransId="{3DFEA754-1B8F-4FB3-BA5A-47ABC9031225}"/>
    <dgm:cxn modelId="{23F1F8EF-9B27-4C34-B322-F4E901886FED}" type="presOf" srcId="{66534C4C-C097-4E1A-B1C4-FC71A6C8976E}" destId="{922D72CC-2360-4DE0-8B9D-39BE347BBCFC}" srcOrd="0" destOrd="0" presId="urn:microsoft.com/office/officeart/2005/8/layout/chevron2"/>
    <dgm:cxn modelId="{B21E7FF6-C879-4233-B6E6-271BBA5B38DD}" type="presOf" srcId="{6B4BD864-6675-4897-B73B-BDCB4609BD22}" destId="{A22E8B8E-9DF4-4983-B02D-45C0DE54F6F4}" srcOrd="0" destOrd="0" presId="urn:microsoft.com/office/officeart/2005/8/layout/chevron2"/>
    <dgm:cxn modelId="{B0966CF4-9471-48A4-9E43-AAAFE7A3942A}" type="presParOf" srcId="{A22E8B8E-9DF4-4983-B02D-45C0DE54F6F4}" destId="{E3F4C468-3211-4FCF-8A3A-0C8259652502}" srcOrd="0" destOrd="0" presId="urn:microsoft.com/office/officeart/2005/8/layout/chevron2"/>
    <dgm:cxn modelId="{DD2739DB-C474-4CF1-994A-308C31DE0124}" type="presParOf" srcId="{E3F4C468-3211-4FCF-8A3A-0C8259652502}" destId="{922D72CC-2360-4DE0-8B9D-39BE347BBCFC}" srcOrd="0" destOrd="0" presId="urn:microsoft.com/office/officeart/2005/8/layout/chevron2"/>
    <dgm:cxn modelId="{843FCD2D-D934-4D4D-916E-0B3A2128C138}" type="presParOf" srcId="{E3F4C468-3211-4FCF-8A3A-0C8259652502}" destId="{6B158052-52AE-4C84-9493-3D7429E5A6B3}" srcOrd="1" destOrd="0" presId="urn:microsoft.com/office/officeart/2005/8/layout/chevron2"/>
    <dgm:cxn modelId="{1F809D95-28EB-4374-AEA5-487D18666EAD}" type="presParOf" srcId="{A22E8B8E-9DF4-4983-B02D-45C0DE54F6F4}" destId="{ED305C6B-AEB4-4567-A7B5-35C1A8357610}" srcOrd="1" destOrd="0" presId="urn:microsoft.com/office/officeart/2005/8/layout/chevron2"/>
    <dgm:cxn modelId="{DC6740A5-DF58-402F-A021-D5759987CB1B}" type="presParOf" srcId="{A22E8B8E-9DF4-4983-B02D-45C0DE54F6F4}" destId="{059BC90A-D348-41DF-A058-048DEE8FA259}" srcOrd="2" destOrd="0" presId="urn:microsoft.com/office/officeart/2005/8/layout/chevron2"/>
    <dgm:cxn modelId="{35DD8E30-3EA5-49BF-AE33-3973AD8E7C63}" type="presParOf" srcId="{059BC90A-D348-41DF-A058-048DEE8FA259}" destId="{0DCCD355-CF29-4B70-ABDB-BC8B9F34D760}" srcOrd="0" destOrd="0" presId="urn:microsoft.com/office/officeart/2005/8/layout/chevron2"/>
    <dgm:cxn modelId="{88F5A58A-48DB-49E4-A2AD-C1183EF32908}" type="presParOf" srcId="{059BC90A-D348-41DF-A058-048DEE8FA259}" destId="{95A8D6B6-8F51-435C-AC7A-EC31A9D19F94}" srcOrd="1" destOrd="0" presId="urn:microsoft.com/office/officeart/2005/8/layout/chevron2"/>
    <dgm:cxn modelId="{AB866B1E-F3D6-4DB6-952B-6EB4A9A9C191}" type="presParOf" srcId="{A22E8B8E-9DF4-4983-B02D-45C0DE54F6F4}" destId="{36715ED2-0183-4221-BED1-7A530BB58A50}" srcOrd="3" destOrd="0" presId="urn:microsoft.com/office/officeart/2005/8/layout/chevron2"/>
    <dgm:cxn modelId="{0648E3AC-C519-43E9-90F5-FCBC4AF597B2}" type="presParOf" srcId="{A22E8B8E-9DF4-4983-B02D-45C0DE54F6F4}" destId="{14CDFFA8-785B-4254-90AB-909BCBB0A90D}" srcOrd="4" destOrd="0" presId="urn:microsoft.com/office/officeart/2005/8/layout/chevron2"/>
    <dgm:cxn modelId="{168FC856-3A12-4384-BF5D-EC9B85A0589C}" type="presParOf" srcId="{14CDFFA8-785B-4254-90AB-909BCBB0A90D}" destId="{0B916691-75AA-48C9-ACE0-30E989C8C650}" srcOrd="0" destOrd="0" presId="urn:microsoft.com/office/officeart/2005/8/layout/chevron2"/>
    <dgm:cxn modelId="{F629E7D4-4C7F-479F-ACD0-74CEA6D56570}" type="presParOf" srcId="{14CDFFA8-785B-4254-90AB-909BCBB0A90D}" destId="{D1BA575F-4DCB-45FD-8FFF-F72EEC6A8968}" srcOrd="1" destOrd="0" presId="urn:microsoft.com/office/officeart/2005/8/layout/chevron2"/>
    <dgm:cxn modelId="{7D8BD3BD-28A5-42FB-B793-8B56A624754F}" type="presParOf" srcId="{A22E8B8E-9DF4-4983-B02D-45C0DE54F6F4}" destId="{2A3A9177-4A36-441F-A09C-520865676E62}" srcOrd="5" destOrd="0" presId="urn:microsoft.com/office/officeart/2005/8/layout/chevron2"/>
    <dgm:cxn modelId="{B8900D2C-B49E-431A-96DA-48FAA8AD47EC}" type="presParOf" srcId="{A22E8B8E-9DF4-4983-B02D-45C0DE54F6F4}" destId="{F30207B9-DAE9-4119-A98E-B5A29499D899}" srcOrd="6" destOrd="0" presId="urn:microsoft.com/office/officeart/2005/8/layout/chevron2"/>
    <dgm:cxn modelId="{90B54261-806A-4437-B2FE-29EBA336D342}" type="presParOf" srcId="{F30207B9-DAE9-4119-A98E-B5A29499D899}" destId="{00C61678-8D62-4C91-B975-B8C55360B10A}" srcOrd="0" destOrd="0" presId="urn:microsoft.com/office/officeart/2005/8/layout/chevron2"/>
    <dgm:cxn modelId="{133859F1-1D98-4DC6-ADC3-359B05845E97}" type="presParOf" srcId="{F30207B9-DAE9-4119-A98E-B5A29499D899}" destId="{EA294979-B2A2-4D31-984A-CAE409F8A8A6}"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6B4BD864-6675-4897-B73B-BDCB4609BD2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66534C4C-C097-4E1A-B1C4-FC71A6C8976E}">
      <dgm:prSet phldrT="[Text]" custT="1"/>
      <dgm:spPr>
        <a:solidFill>
          <a:schemeClr val="accent6"/>
        </a:solidFill>
        <a:ln>
          <a:solidFill>
            <a:schemeClr val="accent6"/>
          </a:solidFill>
        </a:ln>
      </dgm:spPr>
      <dgm:t>
        <a:bodyPr/>
        <a:lstStyle/>
        <a:p>
          <a:r>
            <a:rPr lang="en-US" sz="1200" dirty="0">
              <a:latin typeface="Rockwell" panose="02060603020205020403" pitchFamily="18" charset="0"/>
            </a:rPr>
            <a:t>1</a:t>
          </a:r>
        </a:p>
      </dgm:t>
    </dgm:pt>
    <dgm:pt modelId="{3CFC3D7D-A4BB-4149-9D6D-934AB81322FE}" type="parTrans" cxnId="{54C8572F-2575-473A-A279-99C371366B18}">
      <dgm:prSet/>
      <dgm:spPr/>
      <dgm:t>
        <a:bodyPr/>
        <a:lstStyle/>
        <a:p>
          <a:endParaRPr lang="en-US" sz="1200">
            <a:latin typeface="Rockwell" panose="02060603020205020403" pitchFamily="18" charset="0"/>
          </a:endParaRPr>
        </a:p>
      </dgm:t>
    </dgm:pt>
    <dgm:pt modelId="{8E4B026C-B52D-4213-8A2D-BDE482884955}" type="sibTrans" cxnId="{54C8572F-2575-473A-A279-99C371366B18}">
      <dgm:prSet/>
      <dgm:spPr/>
      <dgm:t>
        <a:bodyPr/>
        <a:lstStyle/>
        <a:p>
          <a:endParaRPr lang="en-US" sz="1200">
            <a:latin typeface="Rockwell" panose="02060603020205020403" pitchFamily="18" charset="0"/>
          </a:endParaRPr>
        </a:p>
      </dgm:t>
    </dgm:pt>
    <dgm:pt modelId="{C0B4A302-1657-423D-8027-35426B46281A}">
      <dgm:prSet phldrT="[Text]" custT="1"/>
      <dgm:spPr>
        <a:solidFill>
          <a:schemeClr val="bg1"/>
        </a:solidFill>
        <a:ln>
          <a:solidFill>
            <a:schemeClr val="accent6"/>
          </a:solidFill>
        </a:ln>
      </dgm:spPr>
      <dgm:t>
        <a:bodyPr/>
        <a:lstStyle/>
        <a:p>
          <a:r>
            <a:rPr lang="en-US" sz="1200" dirty="0">
              <a:latin typeface="Rockwell" panose="02060603020205020403" pitchFamily="18" charset="0"/>
            </a:rPr>
            <a:t>Emission savings </a:t>
          </a:r>
        </a:p>
      </dgm:t>
    </dgm:pt>
    <dgm:pt modelId="{A2EE9542-7DAE-4A92-A941-F37EFD93AEEA}" type="parTrans" cxnId="{1D8C681D-968F-427E-AA02-BDDDBADAF9C8}">
      <dgm:prSet/>
      <dgm:spPr/>
      <dgm:t>
        <a:bodyPr/>
        <a:lstStyle/>
        <a:p>
          <a:endParaRPr lang="en-US" sz="1200">
            <a:latin typeface="Rockwell" panose="02060603020205020403" pitchFamily="18" charset="0"/>
          </a:endParaRPr>
        </a:p>
      </dgm:t>
    </dgm:pt>
    <dgm:pt modelId="{2D431572-10CB-4713-8322-4F089E296839}" type="sibTrans" cxnId="{1D8C681D-968F-427E-AA02-BDDDBADAF9C8}">
      <dgm:prSet/>
      <dgm:spPr/>
      <dgm:t>
        <a:bodyPr/>
        <a:lstStyle/>
        <a:p>
          <a:endParaRPr lang="en-US" sz="1200">
            <a:latin typeface="Rockwell" panose="02060603020205020403" pitchFamily="18" charset="0"/>
          </a:endParaRPr>
        </a:p>
      </dgm:t>
    </dgm:pt>
    <dgm:pt modelId="{79306D85-67DA-466E-98EE-C58F0C725CDF}">
      <dgm:prSet phldrT="[Text]" custT="1"/>
      <dgm:spPr>
        <a:solidFill>
          <a:schemeClr val="accent6"/>
        </a:solidFill>
        <a:ln>
          <a:solidFill>
            <a:schemeClr val="accent6"/>
          </a:solidFill>
        </a:ln>
      </dgm:spPr>
      <dgm:t>
        <a:bodyPr/>
        <a:lstStyle/>
        <a:p>
          <a:r>
            <a:rPr lang="en-US" sz="1200" dirty="0">
              <a:latin typeface="Rockwell" panose="02060603020205020403" pitchFamily="18" charset="0"/>
            </a:rPr>
            <a:t>2</a:t>
          </a:r>
        </a:p>
      </dgm:t>
    </dgm:pt>
    <dgm:pt modelId="{F7561021-4678-4FA3-BE62-502809374182}" type="parTrans" cxnId="{7910AA6A-4FAA-401C-BCCD-5505CC3887EC}">
      <dgm:prSet/>
      <dgm:spPr/>
      <dgm:t>
        <a:bodyPr/>
        <a:lstStyle/>
        <a:p>
          <a:endParaRPr lang="en-US" sz="1200">
            <a:latin typeface="Rockwell" panose="02060603020205020403" pitchFamily="18" charset="0"/>
          </a:endParaRPr>
        </a:p>
      </dgm:t>
    </dgm:pt>
    <dgm:pt modelId="{1F417460-B893-4B74-9B9B-522FD49D0A68}" type="sibTrans" cxnId="{7910AA6A-4FAA-401C-BCCD-5505CC3887EC}">
      <dgm:prSet/>
      <dgm:spPr/>
      <dgm:t>
        <a:bodyPr/>
        <a:lstStyle/>
        <a:p>
          <a:endParaRPr lang="en-US" sz="1200">
            <a:latin typeface="Rockwell" panose="02060603020205020403" pitchFamily="18" charset="0"/>
          </a:endParaRPr>
        </a:p>
      </dgm:t>
    </dgm:pt>
    <dgm:pt modelId="{6E08B2B5-70D2-4652-8BEF-5D030CC1938C}">
      <dgm:prSet phldrT="[Text]" custT="1"/>
      <dgm:spPr>
        <a:solidFill>
          <a:schemeClr val="bg1"/>
        </a:solidFill>
        <a:ln>
          <a:solidFill>
            <a:schemeClr val="accent6"/>
          </a:solidFill>
        </a:ln>
      </dgm:spPr>
      <dgm:t>
        <a:bodyPr/>
        <a:lstStyle/>
        <a:p>
          <a:r>
            <a:rPr lang="en-US" sz="1200" dirty="0">
              <a:latin typeface="Rockwell" panose="02060603020205020403" pitchFamily="18" charset="0"/>
            </a:rPr>
            <a:t>Net benefits</a:t>
          </a:r>
        </a:p>
      </dgm:t>
    </dgm:pt>
    <dgm:pt modelId="{E981F2B7-D9F7-4697-A94C-66D2D8D78A68}" type="parTrans" cxnId="{48E9BAA5-42D3-4CD0-AFE6-63C22B647D11}">
      <dgm:prSet/>
      <dgm:spPr/>
      <dgm:t>
        <a:bodyPr/>
        <a:lstStyle/>
        <a:p>
          <a:endParaRPr lang="en-US" sz="1200">
            <a:latin typeface="Rockwell" panose="02060603020205020403" pitchFamily="18" charset="0"/>
          </a:endParaRPr>
        </a:p>
      </dgm:t>
    </dgm:pt>
    <dgm:pt modelId="{44F2AFC3-AA50-414F-AB95-873AE9BDFB81}" type="sibTrans" cxnId="{48E9BAA5-42D3-4CD0-AFE6-63C22B647D11}">
      <dgm:prSet/>
      <dgm:spPr/>
      <dgm:t>
        <a:bodyPr/>
        <a:lstStyle/>
        <a:p>
          <a:endParaRPr lang="en-US" sz="1200">
            <a:latin typeface="Rockwell" panose="02060603020205020403" pitchFamily="18" charset="0"/>
          </a:endParaRPr>
        </a:p>
      </dgm:t>
    </dgm:pt>
    <dgm:pt modelId="{D10C1015-3A5F-4E7A-AA2E-C4B0F949A81F}">
      <dgm:prSet phldrT="[Text]" custT="1"/>
      <dgm:spPr>
        <a:solidFill>
          <a:schemeClr val="bg1"/>
        </a:solidFill>
        <a:ln>
          <a:solidFill>
            <a:schemeClr val="accent6"/>
          </a:solidFill>
        </a:ln>
      </dgm:spPr>
      <dgm:t>
        <a:bodyPr/>
        <a:lstStyle/>
        <a:p>
          <a:r>
            <a:rPr lang="en-US" sz="1200" dirty="0">
              <a:latin typeface="Rockwell" panose="02060603020205020403" pitchFamily="18" charset="0"/>
            </a:rPr>
            <a:t>Change in net benefits</a:t>
          </a:r>
        </a:p>
      </dgm:t>
    </dgm:pt>
    <dgm:pt modelId="{85049425-F562-49CB-B1D0-00678944BE99}" type="parTrans" cxnId="{426CE991-8B88-4D84-B8A8-69BC82147812}">
      <dgm:prSet/>
      <dgm:spPr/>
      <dgm:t>
        <a:bodyPr/>
        <a:lstStyle/>
        <a:p>
          <a:endParaRPr lang="en-US" sz="1200">
            <a:latin typeface="Rockwell" panose="02060603020205020403" pitchFamily="18" charset="0"/>
          </a:endParaRPr>
        </a:p>
      </dgm:t>
    </dgm:pt>
    <dgm:pt modelId="{2850F0E2-E7DA-4F3F-8540-A0F1BB926EB9}" type="sibTrans" cxnId="{426CE991-8B88-4D84-B8A8-69BC82147812}">
      <dgm:prSet/>
      <dgm:spPr/>
      <dgm:t>
        <a:bodyPr/>
        <a:lstStyle/>
        <a:p>
          <a:endParaRPr lang="en-US" sz="1200">
            <a:latin typeface="Rockwell" panose="02060603020205020403" pitchFamily="18" charset="0"/>
          </a:endParaRPr>
        </a:p>
      </dgm:t>
    </dgm:pt>
    <dgm:pt modelId="{EE2A529E-E03A-41F9-8CEE-B437650DC3C5}">
      <dgm:prSet phldrT="[Text]" custT="1"/>
      <dgm:spPr>
        <a:solidFill>
          <a:schemeClr val="accent6"/>
        </a:solidFill>
        <a:ln>
          <a:solidFill>
            <a:schemeClr val="accent6"/>
          </a:solidFill>
        </a:ln>
      </dgm:spPr>
      <dgm:t>
        <a:bodyPr/>
        <a:lstStyle/>
        <a:p>
          <a:r>
            <a:rPr lang="en-US" sz="1200" dirty="0">
              <a:latin typeface="Rockwell" panose="02060603020205020403" pitchFamily="18" charset="0"/>
            </a:rPr>
            <a:t>3</a:t>
          </a:r>
        </a:p>
      </dgm:t>
    </dgm:pt>
    <dgm:pt modelId="{8036EC7A-318C-4196-87B1-E5FE1F04C06B}" type="parTrans" cxnId="{FE789135-3B94-4027-A675-EED9118FF006}">
      <dgm:prSet/>
      <dgm:spPr/>
      <dgm:t>
        <a:bodyPr/>
        <a:lstStyle/>
        <a:p>
          <a:endParaRPr lang="en-US" sz="1200">
            <a:latin typeface="Rockwell" panose="02060603020205020403" pitchFamily="18" charset="0"/>
          </a:endParaRPr>
        </a:p>
      </dgm:t>
    </dgm:pt>
    <dgm:pt modelId="{83C986DC-8010-4140-9FCE-121A4B08506F}" type="sibTrans" cxnId="{FE789135-3B94-4027-A675-EED9118FF006}">
      <dgm:prSet/>
      <dgm:spPr/>
      <dgm:t>
        <a:bodyPr/>
        <a:lstStyle/>
        <a:p>
          <a:endParaRPr lang="en-US" sz="1200">
            <a:latin typeface="Rockwell" panose="02060603020205020403" pitchFamily="18" charset="0"/>
          </a:endParaRPr>
        </a:p>
      </dgm:t>
    </dgm:pt>
    <dgm:pt modelId="{A22E8B8E-9DF4-4983-B02D-45C0DE54F6F4}" type="pres">
      <dgm:prSet presAssocID="{6B4BD864-6675-4897-B73B-BDCB4609BD22}" presName="linearFlow" presStyleCnt="0">
        <dgm:presLayoutVars>
          <dgm:dir/>
          <dgm:animLvl val="lvl"/>
          <dgm:resizeHandles val="exact"/>
        </dgm:presLayoutVars>
      </dgm:prSet>
      <dgm:spPr/>
    </dgm:pt>
    <dgm:pt modelId="{E3F4C468-3211-4FCF-8A3A-0C8259652502}" type="pres">
      <dgm:prSet presAssocID="{66534C4C-C097-4E1A-B1C4-FC71A6C8976E}" presName="composite" presStyleCnt="0"/>
      <dgm:spPr/>
    </dgm:pt>
    <dgm:pt modelId="{922D72CC-2360-4DE0-8B9D-39BE347BBCFC}" type="pres">
      <dgm:prSet presAssocID="{66534C4C-C097-4E1A-B1C4-FC71A6C8976E}" presName="parentText" presStyleLbl="alignNode1" presStyleIdx="0" presStyleCnt="3">
        <dgm:presLayoutVars>
          <dgm:chMax val="1"/>
          <dgm:bulletEnabled val="1"/>
        </dgm:presLayoutVars>
      </dgm:prSet>
      <dgm:spPr/>
    </dgm:pt>
    <dgm:pt modelId="{6B158052-52AE-4C84-9493-3D7429E5A6B3}" type="pres">
      <dgm:prSet presAssocID="{66534C4C-C097-4E1A-B1C4-FC71A6C8976E}" presName="descendantText" presStyleLbl="alignAcc1" presStyleIdx="0" presStyleCnt="3">
        <dgm:presLayoutVars>
          <dgm:bulletEnabled val="1"/>
        </dgm:presLayoutVars>
      </dgm:prSet>
      <dgm:spPr/>
    </dgm:pt>
    <dgm:pt modelId="{ED305C6B-AEB4-4567-A7B5-35C1A8357610}" type="pres">
      <dgm:prSet presAssocID="{8E4B026C-B52D-4213-8A2D-BDE482884955}" presName="sp" presStyleCnt="0"/>
      <dgm:spPr/>
    </dgm:pt>
    <dgm:pt modelId="{059BC90A-D348-41DF-A058-048DEE8FA259}" type="pres">
      <dgm:prSet presAssocID="{79306D85-67DA-466E-98EE-C58F0C725CDF}" presName="composite" presStyleCnt="0"/>
      <dgm:spPr/>
    </dgm:pt>
    <dgm:pt modelId="{0DCCD355-CF29-4B70-ABDB-BC8B9F34D760}" type="pres">
      <dgm:prSet presAssocID="{79306D85-67DA-466E-98EE-C58F0C725CDF}" presName="parentText" presStyleLbl="alignNode1" presStyleIdx="1" presStyleCnt="3">
        <dgm:presLayoutVars>
          <dgm:chMax val="1"/>
          <dgm:bulletEnabled val="1"/>
        </dgm:presLayoutVars>
      </dgm:prSet>
      <dgm:spPr/>
    </dgm:pt>
    <dgm:pt modelId="{95A8D6B6-8F51-435C-AC7A-EC31A9D19F94}" type="pres">
      <dgm:prSet presAssocID="{79306D85-67DA-466E-98EE-C58F0C725CDF}" presName="descendantText" presStyleLbl="alignAcc1" presStyleIdx="1" presStyleCnt="3">
        <dgm:presLayoutVars>
          <dgm:bulletEnabled val="1"/>
        </dgm:presLayoutVars>
      </dgm:prSet>
      <dgm:spPr/>
    </dgm:pt>
    <dgm:pt modelId="{36715ED2-0183-4221-BED1-7A530BB58A50}" type="pres">
      <dgm:prSet presAssocID="{1F417460-B893-4B74-9B9B-522FD49D0A68}" presName="sp" presStyleCnt="0"/>
      <dgm:spPr/>
    </dgm:pt>
    <dgm:pt modelId="{3F20C2E3-E3B1-47F2-BCA1-1D31E6B48BDD}" type="pres">
      <dgm:prSet presAssocID="{EE2A529E-E03A-41F9-8CEE-B437650DC3C5}" presName="composite" presStyleCnt="0"/>
      <dgm:spPr/>
    </dgm:pt>
    <dgm:pt modelId="{BD4ECF64-7CDC-472C-B2BD-91C9F5777688}" type="pres">
      <dgm:prSet presAssocID="{EE2A529E-E03A-41F9-8CEE-B437650DC3C5}" presName="parentText" presStyleLbl="alignNode1" presStyleIdx="2" presStyleCnt="3">
        <dgm:presLayoutVars>
          <dgm:chMax val="1"/>
          <dgm:bulletEnabled val="1"/>
        </dgm:presLayoutVars>
      </dgm:prSet>
      <dgm:spPr/>
    </dgm:pt>
    <dgm:pt modelId="{3EC87BDF-DDB4-40E7-9256-7B24D68C85AE}" type="pres">
      <dgm:prSet presAssocID="{EE2A529E-E03A-41F9-8CEE-B437650DC3C5}" presName="descendantText" presStyleLbl="alignAcc1" presStyleIdx="2" presStyleCnt="3">
        <dgm:presLayoutVars>
          <dgm:bulletEnabled val="1"/>
        </dgm:presLayoutVars>
      </dgm:prSet>
      <dgm:spPr/>
    </dgm:pt>
  </dgm:ptLst>
  <dgm:cxnLst>
    <dgm:cxn modelId="{DFA78507-292E-4589-82FD-17498DC29801}" type="presOf" srcId="{C0B4A302-1657-423D-8027-35426B46281A}" destId="{6B158052-52AE-4C84-9493-3D7429E5A6B3}" srcOrd="0" destOrd="0" presId="urn:microsoft.com/office/officeart/2005/8/layout/chevron2"/>
    <dgm:cxn modelId="{7E3B1711-9136-4F06-8CAD-DE8401A6FA72}" type="presOf" srcId="{6E08B2B5-70D2-4652-8BEF-5D030CC1938C}" destId="{95A8D6B6-8F51-435C-AC7A-EC31A9D19F94}" srcOrd="0" destOrd="0" presId="urn:microsoft.com/office/officeart/2005/8/layout/chevron2"/>
    <dgm:cxn modelId="{1D8C681D-968F-427E-AA02-BDDDBADAF9C8}" srcId="{66534C4C-C097-4E1A-B1C4-FC71A6C8976E}" destId="{C0B4A302-1657-423D-8027-35426B46281A}" srcOrd="0" destOrd="0" parTransId="{A2EE9542-7DAE-4A92-A941-F37EFD93AEEA}" sibTransId="{2D431572-10CB-4713-8322-4F089E296839}"/>
    <dgm:cxn modelId="{85F02D23-6215-4028-877C-CAA913DD506B}" type="presOf" srcId="{6B4BD864-6675-4897-B73B-BDCB4609BD22}" destId="{A22E8B8E-9DF4-4983-B02D-45C0DE54F6F4}" srcOrd="0" destOrd="0" presId="urn:microsoft.com/office/officeart/2005/8/layout/chevron2"/>
    <dgm:cxn modelId="{54C8572F-2575-473A-A279-99C371366B18}" srcId="{6B4BD864-6675-4897-B73B-BDCB4609BD22}" destId="{66534C4C-C097-4E1A-B1C4-FC71A6C8976E}" srcOrd="0" destOrd="0" parTransId="{3CFC3D7D-A4BB-4149-9D6D-934AB81322FE}" sibTransId="{8E4B026C-B52D-4213-8A2D-BDE482884955}"/>
    <dgm:cxn modelId="{FE789135-3B94-4027-A675-EED9118FF006}" srcId="{6B4BD864-6675-4897-B73B-BDCB4609BD22}" destId="{EE2A529E-E03A-41F9-8CEE-B437650DC3C5}" srcOrd="2" destOrd="0" parTransId="{8036EC7A-318C-4196-87B1-E5FE1F04C06B}" sibTransId="{83C986DC-8010-4140-9FCE-121A4B08506F}"/>
    <dgm:cxn modelId="{7910AA6A-4FAA-401C-BCCD-5505CC3887EC}" srcId="{6B4BD864-6675-4897-B73B-BDCB4609BD22}" destId="{79306D85-67DA-466E-98EE-C58F0C725CDF}" srcOrd="1" destOrd="0" parTransId="{F7561021-4678-4FA3-BE62-502809374182}" sibTransId="{1F417460-B893-4B74-9B9B-522FD49D0A68}"/>
    <dgm:cxn modelId="{FA0A8D59-D87C-4BA9-A6EC-C13AE2CE1620}" type="presOf" srcId="{79306D85-67DA-466E-98EE-C58F0C725CDF}" destId="{0DCCD355-CF29-4B70-ABDB-BC8B9F34D760}" srcOrd="0" destOrd="0" presId="urn:microsoft.com/office/officeart/2005/8/layout/chevron2"/>
    <dgm:cxn modelId="{52AE6E7D-DEDB-4B52-AF0E-B8878A1565FB}" type="presOf" srcId="{EE2A529E-E03A-41F9-8CEE-B437650DC3C5}" destId="{BD4ECF64-7CDC-472C-B2BD-91C9F5777688}" srcOrd="0" destOrd="0" presId="urn:microsoft.com/office/officeart/2005/8/layout/chevron2"/>
    <dgm:cxn modelId="{426CE991-8B88-4D84-B8A8-69BC82147812}" srcId="{EE2A529E-E03A-41F9-8CEE-B437650DC3C5}" destId="{D10C1015-3A5F-4E7A-AA2E-C4B0F949A81F}" srcOrd="0" destOrd="0" parTransId="{85049425-F562-49CB-B1D0-00678944BE99}" sibTransId="{2850F0E2-E7DA-4F3F-8540-A0F1BB926EB9}"/>
    <dgm:cxn modelId="{48E9BAA5-42D3-4CD0-AFE6-63C22B647D11}" srcId="{79306D85-67DA-466E-98EE-C58F0C725CDF}" destId="{6E08B2B5-70D2-4652-8BEF-5D030CC1938C}" srcOrd="0" destOrd="0" parTransId="{E981F2B7-D9F7-4697-A94C-66D2D8D78A68}" sibTransId="{44F2AFC3-AA50-414F-AB95-873AE9BDFB81}"/>
    <dgm:cxn modelId="{8E199FD5-CA26-4F80-806D-FFD221594E6F}" type="presOf" srcId="{66534C4C-C097-4E1A-B1C4-FC71A6C8976E}" destId="{922D72CC-2360-4DE0-8B9D-39BE347BBCFC}" srcOrd="0" destOrd="0" presId="urn:microsoft.com/office/officeart/2005/8/layout/chevron2"/>
    <dgm:cxn modelId="{65A56DFC-3C8D-43F3-8103-07B857CC8E54}" type="presOf" srcId="{D10C1015-3A5F-4E7A-AA2E-C4B0F949A81F}" destId="{3EC87BDF-DDB4-40E7-9256-7B24D68C85AE}" srcOrd="0" destOrd="0" presId="urn:microsoft.com/office/officeart/2005/8/layout/chevron2"/>
    <dgm:cxn modelId="{41C62690-A792-42A2-8496-3A10D17308B6}" type="presParOf" srcId="{A22E8B8E-9DF4-4983-B02D-45C0DE54F6F4}" destId="{E3F4C468-3211-4FCF-8A3A-0C8259652502}" srcOrd="0" destOrd="0" presId="urn:microsoft.com/office/officeart/2005/8/layout/chevron2"/>
    <dgm:cxn modelId="{7C77B507-7436-4835-82E6-C2BD79EF490C}" type="presParOf" srcId="{E3F4C468-3211-4FCF-8A3A-0C8259652502}" destId="{922D72CC-2360-4DE0-8B9D-39BE347BBCFC}" srcOrd="0" destOrd="0" presId="urn:microsoft.com/office/officeart/2005/8/layout/chevron2"/>
    <dgm:cxn modelId="{8823E559-C867-442B-BE8E-B526198B4C2B}" type="presParOf" srcId="{E3F4C468-3211-4FCF-8A3A-0C8259652502}" destId="{6B158052-52AE-4C84-9493-3D7429E5A6B3}" srcOrd="1" destOrd="0" presId="urn:microsoft.com/office/officeart/2005/8/layout/chevron2"/>
    <dgm:cxn modelId="{08E84A67-2788-4B6C-ACB7-7783B958838F}" type="presParOf" srcId="{A22E8B8E-9DF4-4983-B02D-45C0DE54F6F4}" destId="{ED305C6B-AEB4-4567-A7B5-35C1A8357610}" srcOrd="1" destOrd="0" presId="urn:microsoft.com/office/officeart/2005/8/layout/chevron2"/>
    <dgm:cxn modelId="{6EC52670-6514-4DE8-B10B-7B3A1BD9E55A}" type="presParOf" srcId="{A22E8B8E-9DF4-4983-B02D-45C0DE54F6F4}" destId="{059BC90A-D348-41DF-A058-048DEE8FA259}" srcOrd="2" destOrd="0" presId="urn:microsoft.com/office/officeart/2005/8/layout/chevron2"/>
    <dgm:cxn modelId="{93EAC4E3-00BB-4829-92EA-203C803750C1}" type="presParOf" srcId="{059BC90A-D348-41DF-A058-048DEE8FA259}" destId="{0DCCD355-CF29-4B70-ABDB-BC8B9F34D760}" srcOrd="0" destOrd="0" presId="urn:microsoft.com/office/officeart/2005/8/layout/chevron2"/>
    <dgm:cxn modelId="{72B088B2-EFA1-4743-A8B4-5A0B961EC016}" type="presParOf" srcId="{059BC90A-D348-41DF-A058-048DEE8FA259}" destId="{95A8D6B6-8F51-435C-AC7A-EC31A9D19F94}" srcOrd="1" destOrd="0" presId="urn:microsoft.com/office/officeart/2005/8/layout/chevron2"/>
    <dgm:cxn modelId="{132F6FD7-DBA5-4D40-8210-DCBF1FAC61D6}" type="presParOf" srcId="{A22E8B8E-9DF4-4983-B02D-45C0DE54F6F4}" destId="{36715ED2-0183-4221-BED1-7A530BB58A50}" srcOrd="3" destOrd="0" presId="urn:microsoft.com/office/officeart/2005/8/layout/chevron2"/>
    <dgm:cxn modelId="{A0EF16DC-E7AD-4D30-8203-779EA2699719}" type="presParOf" srcId="{A22E8B8E-9DF4-4983-B02D-45C0DE54F6F4}" destId="{3F20C2E3-E3B1-47F2-BCA1-1D31E6B48BDD}" srcOrd="4" destOrd="0" presId="urn:microsoft.com/office/officeart/2005/8/layout/chevron2"/>
    <dgm:cxn modelId="{82FBB0B4-DE75-42D7-8A4F-66C10D80959C}" type="presParOf" srcId="{3F20C2E3-E3B1-47F2-BCA1-1D31E6B48BDD}" destId="{BD4ECF64-7CDC-472C-B2BD-91C9F5777688}" srcOrd="0" destOrd="0" presId="urn:microsoft.com/office/officeart/2005/8/layout/chevron2"/>
    <dgm:cxn modelId="{14B48AAE-78AA-4E90-B2D2-2770C5280B3A}" type="presParOf" srcId="{3F20C2E3-E3B1-47F2-BCA1-1D31E6B48BDD}" destId="{3EC87BDF-DDB4-40E7-9256-7B24D68C85AE}" srcOrd="1" destOrd="0" presId="urn:microsoft.com/office/officeart/2005/8/layout/chevron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C4F72B7-9C68-44A2-A259-4AB23E8A918E}"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n-US"/>
        </a:p>
      </dgm:t>
    </dgm:pt>
    <dgm:pt modelId="{3A435ED0-D887-48FA-ABF0-75636A1A6999}">
      <dgm:prSet phldrT="[Text]"/>
      <dgm:spPr>
        <a:solidFill>
          <a:schemeClr val="accent1"/>
        </a:solidFill>
      </dgm:spPr>
      <dgm:t>
        <a:bodyPr/>
        <a:lstStyle/>
        <a:p>
          <a:r>
            <a:rPr lang="en-US" dirty="0">
              <a:latin typeface="Rockwell" panose="02060603020205020403" pitchFamily="18" charset="0"/>
            </a:rPr>
            <a:t>Literature review and document analysis</a:t>
          </a:r>
        </a:p>
      </dgm:t>
    </dgm:pt>
    <dgm:pt modelId="{07B887C2-4943-4A01-8FD1-BC5F0DAF9835}" type="parTrans" cxnId="{FC30224F-4D69-4257-A613-6C52875815F0}">
      <dgm:prSet/>
      <dgm:spPr/>
      <dgm:t>
        <a:bodyPr/>
        <a:lstStyle/>
        <a:p>
          <a:endParaRPr lang="en-US">
            <a:latin typeface="Rockwell" panose="02060603020205020403" pitchFamily="18" charset="0"/>
          </a:endParaRPr>
        </a:p>
      </dgm:t>
    </dgm:pt>
    <dgm:pt modelId="{AD0506EF-C1A1-4B7F-A6FF-7632F9A0D70D}" type="sibTrans" cxnId="{FC30224F-4D69-4257-A613-6C52875815F0}">
      <dgm:prSet/>
      <dgm:spPr/>
      <dgm:t>
        <a:bodyPr/>
        <a:lstStyle/>
        <a:p>
          <a:endParaRPr lang="en-US">
            <a:latin typeface="Rockwell" panose="02060603020205020403" pitchFamily="18" charset="0"/>
          </a:endParaRPr>
        </a:p>
      </dgm:t>
    </dgm:pt>
    <dgm:pt modelId="{0F38257A-50BC-497C-ABB9-4DBB6D64BCA7}">
      <dgm:prSet phldrT="[Text]"/>
      <dgm:spPr>
        <a:solidFill>
          <a:schemeClr val="accent2"/>
        </a:solidFill>
      </dgm:spPr>
      <dgm:t>
        <a:bodyPr/>
        <a:lstStyle/>
        <a:p>
          <a:r>
            <a:rPr lang="en-US" dirty="0">
              <a:latin typeface="Rockwell" panose="02060603020205020403" pitchFamily="18" charset="0"/>
            </a:rPr>
            <a:t>Semi structured interviews with experts</a:t>
          </a:r>
        </a:p>
      </dgm:t>
    </dgm:pt>
    <dgm:pt modelId="{84A19B52-3101-4887-8000-CD97A2D9EB9D}" type="parTrans" cxnId="{F87027EE-6682-4851-9EBA-E746E875462E}">
      <dgm:prSet/>
      <dgm:spPr/>
      <dgm:t>
        <a:bodyPr/>
        <a:lstStyle/>
        <a:p>
          <a:endParaRPr lang="en-US">
            <a:latin typeface="Rockwell" panose="02060603020205020403" pitchFamily="18" charset="0"/>
          </a:endParaRPr>
        </a:p>
      </dgm:t>
    </dgm:pt>
    <dgm:pt modelId="{67CD1C49-E792-4A55-9972-243A380F9723}" type="sibTrans" cxnId="{F87027EE-6682-4851-9EBA-E746E875462E}">
      <dgm:prSet/>
      <dgm:spPr/>
      <dgm:t>
        <a:bodyPr/>
        <a:lstStyle/>
        <a:p>
          <a:endParaRPr lang="en-US">
            <a:latin typeface="Rockwell" panose="02060603020205020403" pitchFamily="18" charset="0"/>
          </a:endParaRPr>
        </a:p>
      </dgm:t>
    </dgm:pt>
    <dgm:pt modelId="{156953C9-5C51-4479-99CD-13CD559078EC}">
      <dgm:prSet phldrT="[Text]"/>
      <dgm:spPr>
        <a:solidFill>
          <a:schemeClr val="accent3"/>
        </a:solidFill>
      </dgm:spPr>
      <dgm:t>
        <a:bodyPr/>
        <a:lstStyle/>
        <a:p>
          <a:r>
            <a:rPr lang="en-US" dirty="0">
              <a:latin typeface="Rockwell" panose="02060603020205020403" pitchFamily="18" charset="0"/>
            </a:rPr>
            <a:t>Qualitative Analysis</a:t>
          </a:r>
        </a:p>
      </dgm:t>
    </dgm:pt>
    <dgm:pt modelId="{45758800-00D3-44AF-8BCB-8F36E6AC358A}" type="parTrans" cxnId="{3FD4C959-1D1E-4B0E-BF97-E180C7195875}">
      <dgm:prSet/>
      <dgm:spPr/>
      <dgm:t>
        <a:bodyPr/>
        <a:lstStyle/>
        <a:p>
          <a:endParaRPr lang="en-US">
            <a:latin typeface="Rockwell" panose="02060603020205020403" pitchFamily="18" charset="0"/>
          </a:endParaRPr>
        </a:p>
      </dgm:t>
    </dgm:pt>
    <dgm:pt modelId="{4431CC49-C018-4A8C-BF3B-92D223EC24EF}" type="sibTrans" cxnId="{3FD4C959-1D1E-4B0E-BF97-E180C7195875}">
      <dgm:prSet/>
      <dgm:spPr/>
      <dgm:t>
        <a:bodyPr/>
        <a:lstStyle/>
        <a:p>
          <a:endParaRPr lang="en-US">
            <a:latin typeface="Rockwell" panose="02060603020205020403" pitchFamily="18" charset="0"/>
          </a:endParaRPr>
        </a:p>
      </dgm:t>
    </dgm:pt>
    <dgm:pt modelId="{9E02B03B-D94C-4B2A-A682-C480E7BC4614}">
      <dgm:prSet phldrT="[Text]"/>
      <dgm:spPr>
        <a:solidFill>
          <a:schemeClr val="accent4"/>
        </a:solidFill>
      </dgm:spPr>
      <dgm:t>
        <a:bodyPr/>
        <a:lstStyle/>
        <a:p>
          <a:r>
            <a:rPr lang="en-US" dirty="0">
              <a:latin typeface="Rockwell" panose="02060603020205020403" pitchFamily="18" charset="0"/>
            </a:rPr>
            <a:t>Results</a:t>
          </a:r>
        </a:p>
      </dgm:t>
    </dgm:pt>
    <dgm:pt modelId="{4E29B067-38F9-4A0D-B688-995276A445F7}" type="parTrans" cxnId="{600BF54E-4960-478E-8287-D2E8EDBDD013}">
      <dgm:prSet/>
      <dgm:spPr/>
      <dgm:t>
        <a:bodyPr/>
        <a:lstStyle/>
        <a:p>
          <a:endParaRPr lang="en-US">
            <a:latin typeface="Rockwell" panose="02060603020205020403" pitchFamily="18" charset="0"/>
          </a:endParaRPr>
        </a:p>
      </dgm:t>
    </dgm:pt>
    <dgm:pt modelId="{7B1E83BE-50D1-456E-803B-699916434360}" type="sibTrans" cxnId="{600BF54E-4960-478E-8287-D2E8EDBDD013}">
      <dgm:prSet/>
      <dgm:spPr/>
      <dgm:t>
        <a:bodyPr/>
        <a:lstStyle/>
        <a:p>
          <a:endParaRPr lang="en-US">
            <a:latin typeface="Rockwell" panose="02060603020205020403" pitchFamily="18" charset="0"/>
          </a:endParaRPr>
        </a:p>
      </dgm:t>
    </dgm:pt>
    <dgm:pt modelId="{C65CF3C7-5E60-44CF-928A-3CD927435727}" type="pres">
      <dgm:prSet presAssocID="{CC4F72B7-9C68-44A2-A259-4AB23E8A918E}" presName="Name0" presStyleCnt="0">
        <dgm:presLayoutVars>
          <dgm:dir/>
          <dgm:resizeHandles val="exact"/>
        </dgm:presLayoutVars>
      </dgm:prSet>
      <dgm:spPr/>
    </dgm:pt>
    <dgm:pt modelId="{BCC2FAE3-E175-4FD3-B0F2-AA2644C5A82D}" type="pres">
      <dgm:prSet presAssocID="{3A435ED0-D887-48FA-ABF0-75636A1A6999}" presName="node" presStyleLbl="node1" presStyleIdx="0" presStyleCnt="4">
        <dgm:presLayoutVars>
          <dgm:bulletEnabled val="1"/>
        </dgm:presLayoutVars>
      </dgm:prSet>
      <dgm:spPr/>
    </dgm:pt>
    <dgm:pt modelId="{90D20268-1A16-437C-B7A1-4094DB69158E}" type="pres">
      <dgm:prSet presAssocID="{AD0506EF-C1A1-4B7F-A6FF-7632F9A0D70D}" presName="sibTrans" presStyleLbl="sibTrans2D1" presStyleIdx="0" presStyleCnt="3"/>
      <dgm:spPr/>
    </dgm:pt>
    <dgm:pt modelId="{2F7D68D2-0B57-45B1-A7C3-3740B8896310}" type="pres">
      <dgm:prSet presAssocID="{AD0506EF-C1A1-4B7F-A6FF-7632F9A0D70D}" presName="connectorText" presStyleLbl="sibTrans2D1" presStyleIdx="0" presStyleCnt="3"/>
      <dgm:spPr/>
    </dgm:pt>
    <dgm:pt modelId="{BA653918-FF38-4575-9773-38079074B9B2}" type="pres">
      <dgm:prSet presAssocID="{0F38257A-50BC-497C-ABB9-4DBB6D64BCA7}" presName="node" presStyleLbl="node1" presStyleIdx="1" presStyleCnt="4">
        <dgm:presLayoutVars>
          <dgm:bulletEnabled val="1"/>
        </dgm:presLayoutVars>
      </dgm:prSet>
      <dgm:spPr/>
    </dgm:pt>
    <dgm:pt modelId="{D8CED1EA-DB6C-4A53-8333-164C7AA8A267}" type="pres">
      <dgm:prSet presAssocID="{67CD1C49-E792-4A55-9972-243A380F9723}" presName="sibTrans" presStyleLbl="sibTrans2D1" presStyleIdx="1" presStyleCnt="3"/>
      <dgm:spPr/>
    </dgm:pt>
    <dgm:pt modelId="{4076546A-EEE6-4294-93B4-C83632CCA283}" type="pres">
      <dgm:prSet presAssocID="{67CD1C49-E792-4A55-9972-243A380F9723}" presName="connectorText" presStyleLbl="sibTrans2D1" presStyleIdx="1" presStyleCnt="3"/>
      <dgm:spPr/>
    </dgm:pt>
    <dgm:pt modelId="{F38D2D0E-8CB6-4ACC-9D95-065EE524EB80}" type="pres">
      <dgm:prSet presAssocID="{156953C9-5C51-4479-99CD-13CD559078EC}" presName="node" presStyleLbl="node1" presStyleIdx="2" presStyleCnt="4">
        <dgm:presLayoutVars>
          <dgm:bulletEnabled val="1"/>
        </dgm:presLayoutVars>
      </dgm:prSet>
      <dgm:spPr/>
    </dgm:pt>
    <dgm:pt modelId="{CD42BE44-CB08-4EEC-A1F1-893173F6A37C}" type="pres">
      <dgm:prSet presAssocID="{4431CC49-C018-4A8C-BF3B-92D223EC24EF}" presName="sibTrans" presStyleLbl="sibTrans2D1" presStyleIdx="2" presStyleCnt="3"/>
      <dgm:spPr/>
    </dgm:pt>
    <dgm:pt modelId="{2ED1212D-5E64-49C5-8D37-A77C68357280}" type="pres">
      <dgm:prSet presAssocID="{4431CC49-C018-4A8C-BF3B-92D223EC24EF}" presName="connectorText" presStyleLbl="sibTrans2D1" presStyleIdx="2" presStyleCnt="3"/>
      <dgm:spPr/>
    </dgm:pt>
    <dgm:pt modelId="{48CC2648-42CF-455E-A2B3-691CBE808D59}" type="pres">
      <dgm:prSet presAssocID="{9E02B03B-D94C-4B2A-A682-C480E7BC4614}" presName="node" presStyleLbl="node1" presStyleIdx="3" presStyleCnt="4">
        <dgm:presLayoutVars>
          <dgm:bulletEnabled val="1"/>
        </dgm:presLayoutVars>
      </dgm:prSet>
      <dgm:spPr/>
    </dgm:pt>
  </dgm:ptLst>
  <dgm:cxnLst>
    <dgm:cxn modelId="{42A7201A-0D7A-40B1-A52C-008CA1658268}" type="presOf" srcId="{AD0506EF-C1A1-4B7F-A6FF-7632F9A0D70D}" destId="{2F7D68D2-0B57-45B1-A7C3-3740B8896310}" srcOrd="1" destOrd="0" presId="urn:microsoft.com/office/officeart/2005/8/layout/process1"/>
    <dgm:cxn modelId="{7ABBEC29-7B57-4CB6-8E03-F79836FF6D98}" type="presOf" srcId="{67CD1C49-E792-4A55-9972-243A380F9723}" destId="{4076546A-EEE6-4294-93B4-C83632CCA283}" srcOrd="1" destOrd="0" presId="urn:microsoft.com/office/officeart/2005/8/layout/process1"/>
    <dgm:cxn modelId="{600BF54E-4960-478E-8287-D2E8EDBDD013}" srcId="{CC4F72B7-9C68-44A2-A259-4AB23E8A918E}" destId="{9E02B03B-D94C-4B2A-A682-C480E7BC4614}" srcOrd="3" destOrd="0" parTransId="{4E29B067-38F9-4A0D-B688-995276A445F7}" sibTransId="{7B1E83BE-50D1-456E-803B-699916434360}"/>
    <dgm:cxn modelId="{FC30224F-4D69-4257-A613-6C52875815F0}" srcId="{CC4F72B7-9C68-44A2-A259-4AB23E8A918E}" destId="{3A435ED0-D887-48FA-ABF0-75636A1A6999}" srcOrd="0" destOrd="0" parTransId="{07B887C2-4943-4A01-8FD1-BC5F0DAF9835}" sibTransId="{AD0506EF-C1A1-4B7F-A6FF-7632F9A0D70D}"/>
    <dgm:cxn modelId="{3FD4C959-1D1E-4B0E-BF97-E180C7195875}" srcId="{CC4F72B7-9C68-44A2-A259-4AB23E8A918E}" destId="{156953C9-5C51-4479-99CD-13CD559078EC}" srcOrd="2" destOrd="0" parTransId="{45758800-00D3-44AF-8BCB-8F36E6AC358A}" sibTransId="{4431CC49-C018-4A8C-BF3B-92D223EC24EF}"/>
    <dgm:cxn modelId="{4AAD9E91-03CE-4089-9E1C-CA06EB7ABCC2}" type="presOf" srcId="{156953C9-5C51-4479-99CD-13CD559078EC}" destId="{F38D2D0E-8CB6-4ACC-9D95-065EE524EB80}" srcOrd="0" destOrd="0" presId="urn:microsoft.com/office/officeart/2005/8/layout/process1"/>
    <dgm:cxn modelId="{7570F194-221B-414C-8AE1-623476FD8C64}" type="presOf" srcId="{AD0506EF-C1A1-4B7F-A6FF-7632F9A0D70D}" destId="{90D20268-1A16-437C-B7A1-4094DB69158E}" srcOrd="0" destOrd="0" presId="urn:microsoft.com/office/officeart/2005/8/layout/process1"/>
    <dgm:cxn modelId="{F10478AD-4036-4330-B0D1-C8C1CD9885D4}" type="presOf" srcId="{3A435ED0-D887-48FA-ABF0-75636A1A6999}" destId="{BCC2FAE3-E175-4FD3-B0F2-AA2644C5A82D}" srcOrd="0" destOrd="0" presId="urn:microsoft.com/office/officeart/2005/8/layout/process1"/>
    <dgm:cxn modelId="{C6FEE6CE-B071-4333-8514-EEDFCDFD07FC}" type="presOf" srcId="{9E02B03B-D94C-4B2A-A682-C480E7BC4614}" destId="{48CC2648-42CF-455E-A2B3-691CBE808D59}" srcOrd="0" destOrd="0" presId="urn:microsoft.com/office/officeart/2005/8/layout/process1"/>
    <dgm:cxn modelId="{B1A826D3-B35B-4F3A-8C0F-29B0E6072518}" type="presOf" srcId="{CC4F72B7-9C68-44A2-A259-4AB23E8A918E}" destId="{C65CF3C7-5E60-44CF-928A-3CD927435727}" srcOrd="0" destOrd="0" presId="urn:microsoft.com/office/officeart/2005/8/layout/process1"/>
    <dgm:cxn modelId="{09399BE0-07D8-42F3-80D5-2D6A398A00AC}" type="presOf" srcId="{0F38257A-50BC-497C-ABB9-4DBB6D64BCA7}" destId="{BA653918-FF38-4575-9773-38079074B9B2}" srcOrd="0" destOrd="0" presId="urn:microsoft.com/office/officeart/2005/8/layout/process1"/>
    <dgm:cxn modelId="{B319B4E7-16E6-43D4-A3DB-ED583F53B4C5}" type="presOf" srcId="{4431CC49-C018-4A8C-BF3B-92D223EC24EF}" destId="{CD42BE44-CB08-4EEC-A1F1-893173F6A37C}" srcOrd="0" destOrd="0" presId="urn:microsoft.com/office/officeart/2005/8/layout/process1"/>
    <dgm:cxn modelId="{F87027EE-6682-4851-9EBA-E746E875462E}" srcId="{CC4F72B7-9C68-44A2-A259-4AB23E8A918E}" destId="{0F38257A-50BC-497C-ABB9-4DBB6D64BCA7}" srcOrd="1" destOrd="0" parTransId="{84A19B52-3101-4887-8000-CD97A2D9EB9D}" sibTransId="{67CD1C49-E792-4A55-9972-243A380F9723}"/>
    <dgm:cxn modelId="{ED8070F9-60FB-4785-9E1B-BD4DA080CB45}" type="presOf" srcId="{4431CC49-C018-4A8C-BF3B-92D223EC24EF}" destId="{2ED1212D-5E64-49C5-8D37-A77C68357280}" srcOrd="1" destOrd="0" presId="urn:microsoft.com/office/officeart/2005/8/layout/process1"/>
    <dgm:cxn modelId="{23C5BAFA-24F2-4668-A499-3F19821A4048}" type="presOf" srcId="{67CD1C49-E792-4A55-9972-243A380F9723}" destId="{D8CED1EA-DB6C-4A53-8333-164C7AA8A267}" srcOrd="0" destOrd="0" presId="urn:microsoft.com/office/officeart/2005/8/layout/process1"/>
    <dgm:cxn modelId="{29F9ED5A-A545-4B4E-A46D-B89E85C2C239}" type="presParOf" srcId="{C65CF3C7-5E60-44CF-928A-3CD927435727}" destId="{BCC2FAE3-E175-4FD3-B0F2-AA2644C5A82D}" srcOrd="0" destOrd="0" presId="urn:microsoft.com/office/officeart/2005/8/layout/process1"/>
    <dgm:cxn modelId="{3671DB44-9A76-4D38-AFC2-309512D1D569}" type="presParOf" srcId="{C65CF3C7-5E60-44CF-928A-3CD927435727}" destId="{90D20268-1A16-437C-B7A1-4094DB69158E}" srcOrd="1" destOrd="0" presId="urn:microsoft.com/office/officeart/2005/8/layout/process1"/>
    <dgm:cxn modelId="{FCEF1E4D-62F9-494C-AC74-8945018AA523}" type="presParOf" srcId="{90D20268-1A16-437C-B7A1-4094DB69158E}" destId="{2F7D68D2-0B57-45B1-A7C3-3740B8896310}" srcOrd="0" destOrd="0" presId="urn:microsoft.com/office/officeart/2005/8/layout/process1"/>
    <dgm:cxn modelId="{C0C31B35-D9C3-444A-9259-13C8750714A4}" type="presParOf" srcId="{C65CF3C7-5E60-44CF-928A-3CD927435727}" destId="{BA653918-FF38-4575-9773-38079074B9B2}" srcOrd="2" destOrd="0" presId="urn:microsoft.com/office/officeart/2005/8/layout/process1"/>
    <dgm:cxn modelId="{D72AEA5D-041F-4C47-AF51-551B04806BC3}" type="presParOf" srcId="{C65CF3C7-5E60-44CF-928A-3CD927435727}" destId="{D8CED1EA-DB6C-4A53-8333-164C7AA8A267}" srcOrd="3" destOrd="0" presId="urn:microsoft.com/office/officeart/2005/8/layout/process1"/>
    <dgm:cxn modelId="{94F6AB81-FD38-4C38-964D-0EE36D081BD5}" type="presParOf" srcId="{D8CED1EA-DB6C-4A53-8333-164C7AA8A267}" destId="{4076546A-EEE6-4294-93B4-C83632CCA283}" srcOrd="0" destOrd="0" presId="urn:microsoft.com/office/officeart/2005/8/layout/process1"/>
    <dgm:cxn modelId="{374697D2-FF2C-4F03-BB16-25920A1564AF}" type="presParOf" srcId="{C65CF3C7-5E60-44CF-928A-3CD927435727}" destId="{F38D2D0E-8CB6-4ACC-9D95-065EE524EB80}" srcOrd="4" destOrd="0" presId="urn:microsoft.com/office/officeart/2005/8/layout/process1"/>
    <dgm:cxn modelId="{9A289F53-1441-481B-95CF-DDD91125DA4F}" type="presParOf" srcId="{C65CF3C7-5E60-44CF-928A-3CD927435727}" destId="{CD42BE44-CB08-4EEC-A1F1-893173F6A37C}" srcOrd="5" destOrd="0" presId="urn:microsoft.com/office/officeart/2005/8/layout/process1"/>
    <dgm:cxn modelId="{1CFE0D2E-F712-4DE1-9128-9BE04E5D3829}" type="presParOf" srcId="{CD42BE44-CB08-4EEC-A1F1-893173F6A37C}" destId="{2ED1212D-5E64-49C5-8D37-A77C68357280}" srcOrd="0" destOrd="0" presId="urn:microsoft.com/office/officeart/2005/8/layout/process1"/>
    <dgm:cxn modelId="{75B9C4D5-5037-427F-B63A-0408E161571E}" type="presParOf" srcId="{C65CF3C7-5E60-44CF-928A-3CD927435727}" destId="{48CC2648-42CF-455E-A2B3-691CBE808D59}" srcOrd="6"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6B4BD864-6675-4897-B73B-BDCB4609BD2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79306D85-67DA-466E-98EE-C58F0C725CDF}">
      <dgm:prSet phldrT="[Text]"/>
      <dgm:spPr>
        <a:solidFill>
          <a:schemeClr val="accent2"/>
        </a:solidFill>
        <a:ln>
          <a:solidFill>
            <a:schemeClr val="accent2"/>
          </a:solidFill>
        </a:ln>
      </dgm:spPr>
      <dgm:t>
        <a:bodyPr/>
        <a:lstStyle/>
        <a:p>
          <a:r>
            <a:rPr lang="en-US" dirty="0">
              <a:latin typeface="Rockwell" panose="02060603020205020403" pitchFamily="18" charset="0"/>
            </a:rPr>
            <a:t>1</a:t>
          </a:r>
        </a:p>
      </dgm:t>
    </dgm:pt>
    <dgm:pt modelId="{F7561021-4678-4FA3-BE62-502809374182}" type="parTrans" cxnId="{7910AA6A-4FAA-401C-BCCD-5505CC3887EC}">
      <dgm:prSet/>
      <dgm:spPr/>
      <dgm:t>
        <a:bodyPr/>
        <a:lstStyle/>
        <a:p>
          <a:endParaRPr lang="en-US">
            <a:latin typeface="Rockwell" panose="02060603020205020403" pitchFamily="18" charset="0"/>
          </a:endParaRPr>
        </a:p>
      </dgm:t>
    </dgm:pt>
    <dgm:pt modelId="{1F417460-B893-4B74-9B9B-522FD49D0A68}" type="sibTrans" cxnId="{7910AA6A-4FAA-401C-BCCD-5505CC3887EC}">
      <dgm:prSet/>
      <dgm:spPr/>
      <dgm:t>
        <a:bodyPr/>
        <a:lstStyle/>
        <a:p>
          <a:endParaRPr lang="en-US">
            <a:latin typeface="Rockwell" panose="02060603020205020403" pitchFamily="18" charset="0"/>
          </a:endParaRPr>
        </a:p>
      </dgm:t>
    </dgm:pt>
    <dgm:pt modelId="{6E08B2B5-70D2-4652-8BEF-5D030CC1938C}">
      <dgm:prSet phldrT="[Text]"/>
      <dgm:spPr>
        <a:ln>
          <a:solidFill>
            <a:schemeClr val="accent2"/>
          </a:solidFill>
        </a:ln>
      </dgm:spPr>
      <dgm:t>
        <a:bodyPr/>
        <a:lstStyle/>
        <a:p>
          <a:r>
            <a:rPr lang="en-US" dirty="0">
              <a:latin typeface="Rockwell" panose="02060603020205020403" pitchFamily="18" charset="0"/>
            </a:rPr>
            <a:t>Interview guide</a:t>
          </a:r>
        </a:p>
      </dgm:t>
    </dgm:pt>
    <dgm:pt modelId="{E981F2B7-D9F7-4697-A94C-66D2D8D78A68}" type="parTrans" cxnId="{48E9BAA5-42D3-4CD0-AFE6-63C22B647D11}">
      <dgm:prSet/>
      <dgm:spPr/>
      <dgm:t>
        <a:bodyPr/>
        <a:lstStyle/>
        <a:p>
          <a:endParaRPr lang="en-US">
            <a:latin typeface="Rockwell" panose="02060603020205020403" pitchFamily="18" charset="0"/>
          </a:endParaRPr>
        </a:p>
      </dgm:t>
    </dgm:pt>
    <dgm:pt modelId="{44F2AFC3-AA50-414F-AB95-873AE9BDFB81}" type="sibTrans" cxnId="{48E9BAA5-42D3-4CD0-AFE6-63C22B647D11}">
      <dgm:prSet/>
      <dgm:spPr/>
      <dgm:t>
        <a:bodyPr/>
        <a:lstStyle/>
        <a:p>
          <a:endParaRPr lang="en-US">
            <a:latin typeface="Rockwell" panose="02060603020205020403" pitchFamily="18" charset="0"/>
          </a:endParaRPr>
        </a:p>
      </dgm:t>
    </dgm:pt>
    <dgm:pt modelId="{BC76C82E-F418-4CFC-AA01-F2F75E30E0D7}">
      <dgm:prSet phldrT="[Text]"/>
      <dgm:spPr>
        <a:solidFill>
          <a:schemeClr val="accent2"/>
        </a:solidFill>
        <a:ln>
          <a:solidFill>
            <a:schemeClr val="accent2"/>
          </a:solidFill>
        </a:ln>
      </dgm:spPr>
      <dgm:t>
        <a:bodyPr/>
        <a:lstStyle/>
        <a:p>
          <a:r>
            <a:rPr lang="en-US" dirty="0">
              <a:latin typeface="Rockwell" panose="02060603020205020403" pitchFamily="18" charset="0"/>
            </a:rPr>
            <a:t>2</a:t>
          </a:r>
        </a:p>
      </dgm:t>
    </dgm:pt>
    <dgm:pt modelId="{73477549-5B70-4BC9-9F87-EA3F5B39DDD8}" type="parTrans" cxnId="{ACCB1C8D-9FB9-43FD-A29E-BA4C0DBC5288}">
      <dgm:prSet/>
      <dgm:spPr/>
      <dgm:t>
        <a:bodyPr/>
        <a:lstStyle/>
        <a:p>
          <a:endParaRPr lang="en-US">
            <a:latin typeface="Rockwell" panose="02060603020205020403" pitchFamily="18" charset="0"/>
          </a:endParaRPr>
        </a:p>
      </dgm:t>
    </dgm:pt>
    <dgm:pt modelId="{FF8F09F0-BD0E-41DC-9B66-7147FE60F1EC}" type="sibTrans" cxnId="{ACCB1C8D-9FB9-43FD-A29E-BA4C0DBC5288}">
      <dgm:prSet/>
      <dgm:spPr/>
      <dgm:t>
        <a:bodyPr/>
        <a:lstStyle/>
        <a:p>
          <a:endParaRPr lang="en-US">
            <a:latin typeface="Rockwell" panose="02060603020205020403" pitchFamily="18" charset="0"/>
          </a:endParaRPr>
        </a:p>
      </dgm:t>
    </dgm:pt>
    <dgm:pt modelId="{FBA5DDEC-8CC2-4792-971C-4DB396304C61}">
      <dgm:prSet phldrT="[Text]"/>
      <dgm:spPr>
        <a:ln>
          <a:solidFill>
            <a:schemeClr val="accent2"/>
          </a:solidFill>
        </a:ln>
      </dgm:spPr>
      <dgm:t>
        <a:bodyPr/>
        <a:lstStyle/>
        <a:p>
          <a:r>
            <a:rPr lang="en-US" dirty="0">
              <a:latin typeface="Rockwell" panose="02060603020205020403" pitchFamily="18" charset="0"/>
            </a:rPr>
            <a:t>Interview transcription</a:t>
          </a:r>
        </a:p>
      </dgm:t>
    </dgm:pt>
    <dgm:pt modelId="{B85B796C-419B-483D-BC6F-0025AB6BEAF1}" type="parTrans" cxnId="{5BAD0DE1-FEEF-4E3C-B82D-5B1ED7324783}">
      <dgm:prSet/>
      <dgm:spPr/>
      <dgm:t>
        <a:bodyPr/>
        <a:lstStyle/>
        <a:p>
          <a:endParaRPr lang="en-US">
            <a:latin typeface="Rockwell" panose="02060603020205020403" pitchFamily="18" charset="0"/>
          </a:endParaRPr>
        </a:p>
      </dgm:t>
    </dgm:pt>
    <dgm:pt modelId="{3DFEA754-1B8F-4FB3-BA5A-47ABC9031225}" type="sibTrans" cxnId="{5BAD0DE1-FEEF-4E3C-B82D-5B1ED7324783}">
      <dgm:prSet/>
      <dgm:spPr/>
      <dgm:t>
        <a:bodyPr/>
        <a:lstStyle/>
        <a:p>
          <a:endParaRPr lang="en-US">
            <a:latin typeface="Rockwell" panose="02060603020205020403" pitchFamily="18" charset="0"/>
          </a:endParaRPr>
        </a:p>
      </dgm:t>
    </dgm:pt>
    <dgm:pt modelId="{A22E8B8E-9DF4-4983-B02D-45C0DE54F6F4}" type="pres">
      <dgm:prSet presAssocID="{6B4BD864-6675-4897-B73B-BDCB4609BD22}" presName="linearFlow" presStyleCnt="0">
        <dgm:presLayoutVars>
          <dgm:dir/>
          <dgm:animLvl val="lvl"/>
          <dgm:resizeHandles val="exact"/>
        </dgm:presLayoutVars>
      </dgm:prSet>
      <dgm:spPr/>
    </dgm:pt>
    <dgm:pt modelId="{059BC90A-D348-41DF-A058-048DEE8FA259}" type="pres">
      <dgm:prSet presAssocID="{79306D85-67DA-466E-98EE-C58F0C725CDF}" presName="composite" presStyleCnt="0"/>
      <dgm:spPr/>
    </dgm:pt>
    <dgm:pt modelId="{0DCCD355-CF29-4B70-ABDB-BC8B9F34D760}" type="pres">
      <dgm:prSet presAssocID="{79306D85-67DA-466E-98EE-C58F0C725CDF}" presName="parentText" presStyleLbl="alignNode1" presStyleIdx="0" presStyleCnt="2">
        <dgm:presLayoutVars>
          <dgm:chMax val="1"/>
          <dgm:bulletEnabled val="1"/>
        </dgm:presLayoutVars>
      </dgm:prSet>
      <dgm:spPr/>
    </dgm:pt>
    <dgm:pt modelId="{95A8D6B6-8F51-435C-AC7A-EC31A9D19F94}" type="pres">
      <dgm:prSet presAssocID="{79306D85-67DA-466E-98EE-C58F0C725CDF}" presName="descendantText" presStyleLbl="alignAcc1" presStyleIdx="0" presStyleCnt="2">
        <dgm:presLayoutVars>
          <dgm:bulletEnabled val="1"/>
        </dgm:presLayoutVars>
      </dgm:prSet>
      <dgm:spPr/>
    </dgm:pt>
    <dgm:pt modelId="{36715ED2-0183-4221-BED1-7A530BB58A50}" type="pres">
      <dgm:prSet presAssocID="{1F417460-B893-4B74-9B9B-522FD49D0A68}" presName="sp" presStyleCnt="0"/>
      <dgm:spPr/>
    </dgm:pt>
    <dgm:pt modelId="{14CDFFA8-785B-4254-90AB-909BCBB0A90D}" type="pres">
      <dgm:prSet presAssocID="{BC76C82E-F418-4CFC-AA01-F2F75E30E0D7}" presName="composite" presStyleCnt="0"/>
      <dgm:spPr/>
    </dgm:pt>
    <dgm:pt modelId="{0B916691-75AA-48C9-ACE0-30E989C8C650}" type="pres">
      <dgm:prSet presAssocID="{BC76C82E-F418-4CFC-AA01-F2F75E30E0D7}" presName="parentText" presStyleLbl="alignNode1" presStyleIdx="1" presStyleCnt="2">
        <dgm:presLayoutVars>
          <dgm:chMax val="1"/>
          <dgm:bulletEnabled val="1"/>
        </dgm:presLayoutVars>
      </dgm:prSet>
      <dgm:spPr/>
    </dgm:pt>
    <dgm:pt modelId="{D1BA575F-4DCB-45FD-8FFF-F72EEC6A8968}" type="pres">
      <dgm:prSet presAssocID="{BC76C82E-F418-4CFC-AA01-F2F75E30E0D7}" presName="descendantText" presStyleLbl="alignAcc1" presStyleIdx="1" presStyleCnt="2">
        <dgm:presLayoutVars>
          <dgm:bulletEnabled val="1"/>
        </dgm:presLayoutVars>
      </dgm:prSet>
      <dgm:spPr/>
    </dgm:pt>
  </dgm:ptLst>
  <dgm:cxnLst>
    <dgm:cxn modelId="{C32F620A-C1A3-4C2D-8E50-4AE3D3E904ED}" type="presOf" srcId="{FBA5DDEC-8CC2-4792-971C-4DB396304C61}" destId="{D1BA575F-4DCB-45FD-8FFF-F72EEC6A8968}" srcOrd="0" destOrd="0" presId="urn:microsoft.com/office/officeart/2005/8/layout/chevron2"/>
    <dgm:cxn modelId="{7910AA6A-4FAA-401C-BCCD-5505CC3887EC}" srcId="{6B4BD864-6675-4897-B73B-BDCB4609BD22}" destId="{79306D85-67DA-466E-98EE-C58F0C725CDF}" srcOrd="0" destOrd="0" parTransId="{F7561021-4678-4FA3-BE62-502809374182}" sibTransId="{1F417460-B893-4B74-9B9B-522FD49D0A68}"/>
    <dgm:cxn modelId="{ACCB1C8D-9FB9-43FD-A29E-BA4C0DBC5288}" srcId="{6B4BD864-6675-4897-B73B-BDCB4609BD22}" destId="{BC76C82E-F418-4CFC-AA01-F2F75E30E0D7}" srcOrd="1" destOrd="0" parTransId="{73477549-5B70-4BC9-9F87-EA3F5B39DDD8}" sibTransId="{FF8F09F0-BD0E-41DC-9B66-7147FE60F1EC}"/>
    <dgm:cxn modelId="{48E9BAA5-42D3-4CD0-AFE6-63C22B647D11}" srcId="{79306D85-67DA-466E-98EE-C58F0C725CDF}" destId="{6E08B2B5-70D2-4652-8BEF-5D030CC1938C}" srcOrd="0" destOrd="0" parTransId="{E981F2B7-D9F7-4697-A94C-66D2D8D78A68}" sibTransId="{44F2AFC3-AA50-414F-AB95-873AE9BDFB81}"/>
    <dgm:cxn modelId="{C874DFC9-0643-4D9C-989E-AC47B00EEA24}" type="presOf" srcId="{79306D85-67DA-466E-98EE-C58F0C725CDF}" destId="{0DCCD355-CF29-4B70-ABDB-BC8B9F34D760}" srcOrd="0" destOrd="0" presId="urn:microsoft.com/office/officeart/2005/8/layout/chevron2"/>
    <dgm:cxn modelId="{98D64ADB-06D0-434B-90A6-FB5638D88467}" type="presOf" srcId="{6E08B2B5-70D2-4652-8BEF-5D030CC1938C}" destId="{95A8D6B6-8F51-435C-AC7A-EC31A9D19F94}" srcOrd="0" destOrd="0" presId="urn:microsoft.com/office/officeart/2005/8/layout/chevron2"/>
    <dgm:cxn modelId="{5BAD0DE1-FEEF-4E3C-B82D-5B1ED7324783}" srcId="{BC76C82E-F418-4CFC-AA01-F2F75E30E0D7}" destId="{FBA5DDEC-8CC2-4792-971C-4DB396304C61}" srcOrd="0" destOrd="0" parTransId="{B85B796C-419B-483D-BC6F-0025AB6BEAF1}" sibTransId="{3DFEA754-1B8F-4FB3-BA5A-47ABC9031225}"/>
    <dgm:cxn modelId="{DADE07EC-16CF-44E5-95CD-D46FD8B8AC65}" type="presOf" srcId="{BC76C82E-F418-4CFC-AA01-F2F75E30E0D7}" destId="{0B916691-75AA-48C9-ACE0-30E989C8C650}" srcOrd="0" destOrd="0" presId="urn:microsoft.com/office/officeart/2005/8/layout/chevron2"/>
    <dgm:cxn modelId="{DB8308FF-EE53-4F01-83E1-D952DC7A4D16}" type="presOf" srcId="{6B4BD864-6675-4897-B73B-BDCB4609BD22}" destId="{A22E8B8E-9DF4-4983-B02D-45C0DE54F6F4}" srcOrd="0" destOrd="0" presId="urn:microsoft.com/office/officeart/2005/8/layout/chevron2"/>
    <dgm:cxn modelId="{62896333-A8A1-4EFD-812A-70DF89A420C9}" type="presParOf" srcId="{A22E8B8E-9DF4-4983-B02D-45C0DE54F6F4}" destId="{059BC90A-D348-41DF-A058-048DEE8FA259}" srcOrd="0" destOrd="0" presId="urn:microsoft.com/office/officeart/2005/8/layout/chevron2"/>
    <dgm:cxn modelId="{0D9CE3D1-254D-420A-B9AD-8674F34D1B84}" type="presParOf" srcId="{059BC90A-D348-41DF-A058-048DEE8FA259}" destId="{0DCCD355-CF29-4B70-ABDB-BC8B9F34D760}" srcOrd="0" destOrd="0" presId="urn:microsoft.com/office/officeart/2005/8/layout/chevron2"/>
    <dgm:cxn modelId="{56169AF4-4BC5-4748-BDCF-5337756B60C7}" type="presParOf" srcId="{059BC90A-D348-41DF-A058-048DEE8FA259}" destId="{95A8D6B6-8F51-435C-AC7A-EC31A9D19F94}" srcOrd="1" destOrd="0" presId="urn:microsoft.com/office/officeart/2005/8/layout/chevron2"/>
    <dgm:cxn modelId="{303A04DD-589F-469D-B842-B29572D806B4}" type="presParOf" srcId="{A22E8B8E-9DF4-4983-B02D-45C0DE54F6F4}" destId="{36715ED2-0183-4221-BED1-7A530BB58A50}" srcOrd="1" destOrd="0" presId="urn:microsoft.com/office/officeart/2005/8/layout/chevron2"/>
    <dgm:cxn modelId="{2447674C-9A22-4987-B8EF-DB3D0D46AA5E}" type="presParOf" srcId="{A22E8B8E-9DF4-4983-B02D-45C0DE54F6F4}" destId="{14CDFFA8-785B-4254-90AB-909BCBB0A90D}" srcOrd="2" destOrd="0" presId="urn:microsoft.com/office/officeart/2005/8/layout/chevron2"/>
    <dgm:cxn modelId="{9294F1B5-0963-4E1A-B3A3-72F5741892C9}" type="presParOf" srcId="{14CDFFA8-785B-4254-90AB-909BCBB0A90D}" destId="{0B916691-75AA-48C9-ACE0-30E989C8C650}" srcOrd="0" destOrd="0" presId="urn:microsoft.com/office/officeart/2005/8/layout/chevron2"/>
    <dgm:cxn modelId="{F022071B-DAF5-4EFA-8758-3AD3E0025898}" type="presParOf" srcId="{14CDFFA8-785B-4254-90AB-909BCBB0A90D}" destId="{D1BA575F-4DCB-45FD-8FFF-F72EEC6A8968}" srcOrd="1" destOrd="0" presId="urn:microsoft.com/office/officeart/2005/8/layout/chevron2"/>
  </dgm:cxnLst>
  <dgm:bg/>
  <dgm:whole>
    <a:ln>
      <a:noFill/>
    </a:ln>
  </dgm:whole>
  <dgm:extLst>
    <a:ext uri="http://schemas.microsoft.com/office/drawing/2008/diagram">
      <dsp:dataModelExt xmlns:dsp="http://schemas.microsoft.com/office/drawing/2008/diagram" relId="rId12"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6B4BD864-6675-4897-B73B-BDCB4609BD2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66534C4C-C097-4E1A-B1C4-FC71A6C8976E}">
      <dgm:prSet phldrT="[Text]"/>
      <dgm:spPr>
        <a:solidFill>
          <a:schemeClr val="accent3"/>
        </a:solidFill>
        <a:ln>
          <a:solidFill>
            <a:schemeClr val="accent3"/>
          </a:solidFill>
        </a:ln>
      </dgm:spPr>
      <dgm:t>
        <a:bodyPr/>
        <a:lstStyle/>
        <a:p>
          <a:r>
            <a:rPr lang="en-US" dirty="0">
              <a:latin typeface="Rockwell" panose="02060603020205020403" pitchFamily="18" charset="0"/>
            </a:rPr>
            <a:t>1</a:t>
          </a:r>
        </a:p>
      </dgm:t>
    </dgm:pt>
    <dgm:pt modelId="{3CFC3D7D-A4BB-4149-9D6D-934AB81322FE}" type="parTrans" cxnId="{54C8572F-2575-473A-A279-99C371366B18}">
      <dgm:prSet/>
      <dgm:spPr/>
      <dgm:t>
        <a:bodyPr/>
        <a:lstStyle/>
        <a:p>
          <a:endParaRPr lang="en-US">
            <a:latin typeface="Rockwell" panose="02060603020205020403" pitchFamily="18" charset="0"/>
          </a:endParaRPr>
        </a:p>
      </dgm:t>
    </dgm:pt>
    <dgm:pt modelId="{8E4B026C-B52D-4213-8A2D-BDE482884955}" type="sibTrans" cxnId="{54C8572F-2575-473A-A279-99C371366B18}">
      <dgm:prSet/>
      <dgm:spPr/>
      <dgm:t>
        <a:bodyPr/>
        <a:lstStyle/>
        <a:p>
          <a:endParaRPr lang="en-US">
            <a:latin typeface="Rockwell" panose="02060603020205020403" pitchFamily="18" charset="0"/>
          </a:endParaRPr>
        </a:p>
      </dgm:t>
    </dgm:pt>
    <dgm:pt modelId="{C0B4A302-1657-423D-8027-35426B46281A}">
      <dgm:prSet phldrT="[Text]"/>
      <dgm:spPr>
        <a:solidFill>
          <a:schemeClr val="bg1"/>
        </a:solidFill>
        <a:ln>
          <a:solidFill>
            <a:schemeClr val="accent3"/>
          </a:solidFill>
        </a:ln>
      </dgm:spPr>
      <dgm:t>
        <a:bodyPr/>
        <a:lstStyle/>
        <a:p>
          <a:r>
            <a:rPr lang="en-US" dirty="0">
              <a:latin typeface="Rockwell" panose="02060603020205020403" pitchFamily="18" charset="0"/>
            </a:rPr>
            <a:t>Coding</a:t>
          </a:r>
        </a:p>
      </dgm:t>
    </dgm:pt>
    <dgm:pt modelId="{A2EE9542-7DAE-4A92-A941-F37EFD93AEEA}" type="parTrans" cxnId="{1D8C681D-968F-427E-AA02-BDDDBADAF9C8}">
      <dgm:prSet/>
      <dgm:spPr/>
      <dgm:t>
        <a:bodyPr/>
        <a:lstStyle/>
        <a:p>
          <a:endParaRPr lang="en-US">
            <a:latin typeface="Rockwell" panose="02060603020205020403" pitchFamily="18" charset="0"/>
          </a:endParaRPr>
        </a:p>
      </dgm:t>
    </dgm:pt>
    <dgm:pt modelId="{2D431572-10CB-4713-8322-4F089E296839}" type="sibTrans" cxnId="{1D8C681D-968F-427E-AA02-BDDDBADAF9C8}">
      <dgm:prSet/>
      <dgm:spPr/>
      <dgm:t>
        <a:bodyPr/>
        <a:lstStyle/>
        <a:p>
          <a:endParaRPr lang="en-US">
            <a:latin typeface="Rockwell" panose="02060603020205020403" pitchFamily="18" charset="0"/>
          </a:endParaRPr>
        </a:p>
      </dgm:t>
    </dgm:pt>
    <dgm:pt modelId="{79306D85-67DA-466E-98EE-C58F0C725CDF}">
      <dgm:prSet phldrT="[Text]"/>
      <dgm:spPr>
        <a:solidFill>
          <a:schemeClr val="accent3"/>
        </a:solidFill>
        <a:ln>
          <a:solidFill>
            <a:schemeClr val="accent3"/>
          </a:solidFill>
        </a:ln>
      </dgm:spPr>
      <dgm:t>
        <a:bodyPr/>
        <a:lstStyle/>
        <a:p>
          <a:r>
            <a:rPr lang="en-US" dirty="0">
              <a:latin typeface="Rockwell" panose="02060603020205020403" pitchFamily="18" charset="0"/>
            </a:rPr>
            <a:t>2</a:t>
          </a:r>
        </a:p>
      </dgm:t>
    </dgm:pt>
    <dgm:pt modelId="{F7561021-4678-4FA3-BE62-502809374182}" type="parTrans" cxnId="{7910AA6A-4FAA-401C-BCCD-5505CC3887EC}">
      <dgm:prSet/>
      <dgm:spPr/>
      <dgm:t>
        <a:bodyPr/>
        <a:lstStyle/>
        <a:p>
          <a:endParaRPr lang="en-US">
            <a:latin typeface="Rockwell" panose="02060603020205020403" pitchFamily="18" charset="0"/>
          </a:endParaRPr>
        </a:p>
      </dgm:t>
    </dgm:pt>
    <dgm:pt modelId="{1F417460-B893-4B74-9B9B-522FD49D0A68}" type="sibTrans" cxnId="{7910AA6A-4FAA-401C-BCCD-5505CC3887EC}">
      <dgm:prSet/>
      <dgm:spPr/>
      <dgm:t>
        <a:bodyPr/>
        <a:lstStyle/>
        <a:p>
          <a:endParaRPr lang="en-US">
            <a:latin typeface="Rockwell" panose="02060603020205020403" pitchFamily="18" charset="0"/>
          </a:endParaRPr>
        </a:p>
      </dgm:t>
    </dgm:pt>
    <dgm:pt modelId="{6E08B2B5-70D2-4652-8BEF-5D030CC1938C}">
      <dgm:prSet phldrT="[Text]"/>
      <dgm:spPr>
        <a:solidFill>
          <a:schemeClr val="bg1"/>
        </a:solidFill>
        <a:ln>
          <a:solidFill>
            <a:schemeClr val="accent3"/>
          </a:solidFill>
        </a:ln>
      </dgm:spPr>
      <dgm:t>
        <a:bodyPr/>
        <a:lstStyle/>
        <a:p>
          <a:r>
            <a:rPr lang="en-US" dirty="0">
              <a:latin typeface="Rockwell" panose="02060603020205020403" pitchFamily="18" charset="0"/>
            </a:rPr>
            <a:t>Reconciliation and triangulation of codes</a:t>
          </a:r>
        </a:p>
      </dgm:t>
    </dgm:pt>
    <dgm:pt modelId="{E981F2B7-D9F7-4697-A94C-66D2D8D78A68}" type="parTrans" cxnId="{48E9BAA5-42D3-4CD0-AFE6-63C22B647D11}">
      <dgm:prSet/>
      <dgm:spPr/>
      <dgm:t>
        <a:bodyPr/>
        <a:lstStyle/>
        <a:p>
          <a:endParaRPr lang="en-US">
            <a:latin typeface="Rockwell" panose="02060603020205020403" pitchFamily="18" charset="0"/>
          </a:endParaRPr>
        </a:p>
      </dgm:t>
    </dgm:pt>
    <dgm:pt modelId="{44F2AFC3-AA50-414F-AB95-873AE9BDFB81}" type="sibTrans" cxnId="{48E9BAA5-42D3-4CD0-AFE6-63C22B647D11}">
      <dgm:prSet/>
      <dgm:spPr/>
      <dgm:t>
        <a:bodyPr/>
        <a:lstStyle/>
        <a:p>
          <a:endParaRPr lang="en-US">
            <a:latin typeface="Rockwell" panose="02060603020205020403" pitchFamily="18" charset="0"/>
          </a:endParaRPr>
        </a:p>
      </dgm:t>
    </dgm:pt>
    <dgm:pt modelId="{A22E8B8E-9DF4-4983-B02D-45C0DE54F6F4}" type="pres">
      <dgm:prSet presAssocID="{6B4BD864-6675-4897-B73B-BDCB4609BD22}" presName="linearFlow" presStyleCnt="0">
        <dgm:presLayoutVars>
          <dgm:dir/>
          <dgm:animLvl val="lvl"/>
          <dgm:resizeHandles val="exact"/>
        </dgm:presLayoutVars>
      </dgm:prSet>
      <dgm:spPr/>
    </dgm:pt>
    <dgm:pt modelId="{E3F4C468-3211-4FCF-8A3A-0C8259652502}" type="pres">
      <dgm:prSet presAssocID="{66534C4C-C097-4E1A-B1C4-FC71A6C8976E}" presName="composite" presStyleCnt="0"/>
      <dgm:spPr/>
    </dgm:pt>
    <dgm:pt modelId="{922D72CC-2360-4DE0-8B9D-39BE347BBCFC}" type="pres">
      <dgm:prSet presAssocID="{66534C4C-C097-4E1A-B1C4-FC71A6C8976E}" presName="parentText" presStyleLbl="alignNode1" presStyleIdx="0" presStyleCnt="2">
        <dgm:presLayoutVars>
          <dgm:chMax val="1"/>
          <dgm:bulletEnabled val="1"/>
        </dgm:presLayoutVars>
      </dgm:prSet>
      <dgm:spPr/>
    </dgm:pt>
    <dgm:pt modelId="{6B158052-52AE-4C84-9493-3D7429E5A6B3}" type="pres">
      <dgm:prSet presAssocID="{66534C4C-C097-4E1A-B1C4-FC71A6C8976E}" presName="descendantText" presStyleLbl="alignAcc1" presStyleIdx="0" presStyleCnt="2" custLinFactX="89680" custLinFactNeighborX="100000" custLinFactNeighborY="-26986">
        <dgm:presLayoutVars>
          <dgm:bulletEnabled val="1"/>
        </dgm:presLayoutVars>
      </dgm:prSet>
      <dgm:spPr/>
    </dgm:pt>
    <dgm:pt modelId="{ED305C6B-AEB4-4567-A7B5-35C1A8357610}" type="pres">
      <dgm:prSet presAssocID="{8E4B026C-B52D-4213-8A2D-BDE482884955}" presName="sp" presStyleCnt="0"/>
      <dgm:spPr/>
    </dgm:pt>
    <dgm:pt modelId="{059BC90A-D348-41DF-A058-048DEE8FA259}" type="pres">
      <dgm:prSet presAssocID="{79306D85-67DA-466E-98EE-C58F0C725CDF}" presName="composite" presStyleCnt="0"/>
      <dgm:spPr/>
    </dgm:pt>
    <dgm:pt modelId="{0DCCD355-CF29-4B70-ABDB-BC8B9F34D760}" type="pres">
      <dgm:prSet presAssocID="{79306D85-67DA-466E-98EE-C58F0C725CDF}" presName="parentText" presStyleLbl="alignNode1" presStyleIdx="1" presStyleCnt="2">
        <dgm:presLayoutVars>
          <dgm:chMax val="1"/>
          <dgm:bulletEnabled val="1"/>
        </dgm:presLayoutVars>
      </dgm:prSet>
      <dgm:spPr/>
    </dgm:pt>
    <dgm:pt modelId="{95A8D6B6-8F51-435C-AC7A-EC31A9D19F94}" type="pres">
      <dgm:prSet presAssocID="{79306D85-67DA-466E-98EE-C58F0C725CDF}" presName="descendantText" presStyleLbl="alignAcc1" presStyleIdx="1" presStyleCnt="2">
        <dgm:presLayoutVars>
          <dgm:bulletEnabled val="1"/>
        </dgm:presLayoutVars>
      </dgm:prSet>
      <dgm:spPr/>
    </dgm:pt>
  </dgm:ptLst>
  <dgm:cxnLst>
    <dgm:cxn modelId="{1D8C681D-968F-427E-AA02-BDDDBADAF9C8}" srcId="{66534C4C-C097-4E1A-B1C4-FC71A6C8976E}" destId="{C0B4A302-1657-423D-8027-35426B46281A}" srcOrd="0" destOrd="0" parTransId="{A2EE9542-7DAE-4A92-A941-F37EFD93AEEA}" sibTransId="{2D431572-10CB-4713-8322-4F089E296839}"/>
    <dgm:cxn modelId="{54C8572F-2575-473A-A279-99C371366B18}" srcId="{6B4BD864-6675-4897-B73B-BDCB4609BD22}" destId="{66534C4C-C097-4E1A-B1C4-FC71A6C8976E}" srcOrd="0" destOrd="0" parTransId="{3CFC3D7D-A4BB-4149-9D6D-934AB81322FE}" sibTransId="{8E4B026C-B52D-4213-8A2D-BDE482884955}"/>
    <dgm:cxn modelId="{4C965839-9606-4B74-939F-E76F40E11532}" type="presOf" srcId="{66534C4C-C097-4E1A-B1C4-FC71A6C8976E}" destId="{922D72CC-2360-4DE0-8B9D-39BE347BBCFC}" srcOrd="0" destOrd="0" presId="urn:microsoft.com/office/officeart/2005/8/layout/chevron2"/>
    <dgm:cxn modelId="{7910AA6A-4FAA-401C-BCCD-5505CC3887EC}" srcId="{6B4BD864-6675-4897-B73B-BDCB4609BD22}" destId="{79306D85-67DA-466E-98EE-C58F0C725CDF}" srcOrd="1" destOrd="0" parTransId="{F7561021-4678-4FA3-BE62-502809374182}" sibTransId="{1F417460-B893-4B74-9B9B-522FD49D0A68}"/>
    <dgm:cxn modelId="{9CD6D56B-60FE-418B-A5B7-56DFA357D5C8}" type="presOf" srcId="{C0B4A302-1657-423D-8027-35426B46281A}" destId="{6B158052-52AE-4C84-9493-3D7429E5A6B3}" srcOrd="0" destOrd="0" presId="urn:microsoft.com/office/officeart/2005/8/layout/chevron2"/>
    <dgm:cxn modelId="{BE212F80-0877-4A28-B0C3-169995F5D0FD}" type="presOf" srcId="{6E08B2B5-70D2-4652-8BEF-5D030CC1938C}" destId="{95A8D6B6-8F51-435C-AC7A-EC31A9D19F94}" srcOrd="0" destOrd="0" presId="urn:microsoft.com/office/officeart/2005/8/layout/chevron2"/>
    <dgm:cxn modelId="{D1B7EC87-1217-4825-A118-92A8C06E60DE}" type="presOf" srcId="{6B4BD864-6675-4897-B73B-BDCB4609BD22}" destId="{A22E8B8E-9DF4-4983-B02D-45C0DE54F6F4}" srcOrd="0" destOrd="0" presId="urn:microsoft.com/office/officeart/2005/8/layout/chevron2"/>
    <dgm:cxn modelId="{EECDB39D-0392-40B2-9843-B35DD29A7519}" type="presOf" srcId="{79306D85-67DA-466E-98EE-C58F0C725CDF}" destId="{0DCCD355-CF29-4B70-ABDB-BC8B9F34D760}" srcOrd="0" destOrd="0" presId="urn:microsoft.com/office/officeart/2005/8/layout/chevron2"/>
    <dgm:cxn modelId="{48E9BAA5-42D3-4CD0-AFE6-63C22B647D11}" srcId="{79306D85-67DA-466E-98EE-C58F0C725CDF}" destId="{6E08B2B5-70D2-4652-8BEF-5D030CC1938C}" srcOrd="0" destOrd="0" parTransId="{E981F2B7-D9F7-4697-A94C-66D2D8D78A68}" sibTransId="{44F2AFC3-AA50-414F-AB95-873AE9BDFB81}"/>
    <dgm:cxn modelId="{FA1A3CB7-6B7D-4F15-8238-7ED8AB809929}" type="presParOf" srcId="{A22E8B8E-9DF4-4983-B02D-45C0DE54F6F4}" destId="{E3F4C468-3211-4FCF-8A3A-0C8259652502}" srcOrd="0" destOrd="0" presId="urn:microsoft.com/office/officeart/2005/8/layout/chevron2"/>
    <dgm:cxn modelId="{D78CF82F-FF4E-4FBB-A939-CECFE5D90DA2}" type="presParOf" srcId="{E3F4C468-3211-4FCF-8A3A-0C8259652502}" destId="{922D72CC-2360-4DE0-8B9D-39BE347BBCFC}" srcOrd="0" destOrd="0" presId="urn:microsoft.com/office/officeart/2005/8/layout/chevron2"/>
    <dgm:cxn modelId="{404BD65E-3D31-49DC-952A-39166442FD8D}" type="presParOf" srcId="{E3F4C468-3211-4FCF-8A3A-0C8259652502}" destId="{6B158052-52AE-4C84-9493-3D7429E5A6B3}" srcOrd="1" destOrd="0" presId="urn:microsoft.com/office/officeart/2005/8/layout/chevron2"/>
    <dgm:cxn modelId="{29D806CE-7D3F-47AB-BF07-BE4E9E4DAA18}" type="presParOf" srcId="{A22E8B8E-9DF4-4983-B02D-45C0DE54F6F4}" destId="{ED305C6B-AEB4-4567-A7B5-35C1A8357610}" srcOrd="1" destOrd="0" presId="urn:microsoft.com/office/officeart/2005/8/layout/chevron2"/>
    <dgm:cxn modelId="{671C312E-DFC6-418C-ACB4-7A39A7482D30}" type="presParOf" srcId="{A22E8B8E-9DF4-4983-B02D-45C0DE54F6F4}" destId="{059BC90A-D348-41DF-A058-048DEE8FA259}" srcOrd="2" destOrd="0" presId="urn:microsoft.com/office/officeart/2005/8/layout/chevron2"/>
    <dgm:cxn modelId="{350A5E00-3098-4179-81E0-C5BD6653321E}" type="presParOf" srcId="{059BC90A-D348-41DF-A058-048DEE8FA259}" destId="{0DCCD355-CF29-4B70-ABDB-BC8B9F34D760}" srcOrd="0" destOrd="0" presId="urn:microsoft.com/office/officeart/2005/8/layout/chevron2"/>
    <dgm:cxn modelId="{66589A7B-FCB8-43AE-99E7-A87B0B406369}" type="presParOf" srcId="{059BC90A-D348-41DF-A058-048DEE8FA259}" destId="{95A8D6B6-8F51-435C-AC7A-EC31A9D19F94}" srcOrd="1" destOrd="0" presId="urn:microsoft.com/office/officeart/2005/8/layout/chevron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CC4F72B7-9C68-44A2-A259-4AB23E8A918E}" type="doc">
      <dgm:prSet loTypeId="urn:microsoft.com/office/officeart/2005/8/layout/process1" loCatId="process" qsTypeId="urn:microsoft.com/office/officeart/2005/8/quickstyle/simple1" qsCatId="simple" csTypeId="urn:microsoft.com/office/officeart/2005/8/colors/colorful1" csCatId="colorful" phldr="1"/>
      <dgm:spPr/>
      <dgm:t>
        <a:bodyPr/>
        <a:lstStyle/>
        <a:p>
          <a:endParaRPr lang="en-US"/>
        </a:p>
      </dgm:t>
    </dgm:pt>
    <dgm:pt modelId="{3A435ED0-D887-48FA-ABF0-75636A1A6999}">
      <dgm:prSet phldrT="[Text]"/>
      <dgm:spPr>
        <a:solidFill>
          <a:schemeClr val="accent1"/>
        </a:solidFill>
      </dgm:spPr>
      <dgm:t>
        <a:bodyPr/>
        <a:lstStyle/>
        <a:p>
          <a:r>
            <a:rPr lang="en-US" dirty="0">
              <a:latin typeface="Rockwell" panose="02060603020205020403" pitchFamily="18" charset="0"/>
            </a:rPr>
            <a:t>Get price data, EV and grid parameters</a:t>
          </a:r>
        </a:p>
      </dgm:t>
    </dgm:pt>
    <dgm:pt modelId="{07B887C2-4943-4A01-8FD1-BC5F0DAF9835}" type="parTrans" cxnId="{FC30224F-4D69-4257-A613-6C52875815F0}">
      <dgm:prSet/>
      <dgm:spPr/>
      <dgm:t>
        <a:bodyPr/>
        <a:lstStyle/>
        <a:p>
          <a:endParaRPr lang="en-US">
            <a:latin typeface="Rockwell" panose="02060603020205020403" pitchFamily="18" charset="0"/>
          </a:endParaRPr>
        </a:p>
      </dgm:t>
    </dgm:pt>
    <dgm:pt modelId="{AD0506EF-C1A1-4B7F-A6FF-7632F9A0D70D}" type="sibTrans" cxnId="{FC30224F-4D69-4257-A613-6C52875815F0}">
      <dgm:prSet/>
      <dgm:spPr/>
      <dgm:t>
        <a:bodyPr/>
        <a:lstStyle/>
        <a:p>
          <a:endParaRPr lang="en-US">
            <a:latin typeface="Rockwell" panose="02060603020205020403" pitchFamily="18" charset="0"/>
          </a:endParaRPr>
        </a:p>
      </dgm:t>
    </dgm:pt>
    <dgm:pt modelId="{0F38257A-50BC-497C-ABB9-4DBB6D64BCA7}">
      <dgm:prSet phldrT="[Text]"/>
      <dgm:spPr>
        <a:solidFill>
          <a:schemeClr val="accent2"/>
        </a:solidFill>
      </dgm:spPr>
      <dgm:t>
        <a:bodyPr/>
        <a:lstStyle/>
        <a:p>
          <a:r>
            <a:rPr lang="en-US">
              <a:latin typeface="Rockwell" panose="02060603020205020403" pitchFamily="18" charset="0"/>
            </a:rPr>
            <a:t>Create Dynamic Programming and Unit Commitment Model</a:t>
          </a:r>
          <a:endParaRPr lang="en-US" dirty="0">
            <a:latin typeface="Rockwell" panose="02060603020205020403" pitchFamily="18" charset="0"/>
          </a:endParaRPr>
        </a:p>
      </dgm:t>
    </dgm:pt>
    <dgm:pt modelId="{84A19B52-3101-4887-8000-CD97A2D9EB9D}" type="parTrans" cxnId="{F87027EE-6682-4851-9EBA-E746E875462E}">
      <dgm:prSet/>
      <dgm:spPr/>
      <dgm:t>
        <a:bodyPr/>
        <a:lstStyle/>
        <a:p>
          <a:endParaRPr lang="en-US">
            <a:latin typeface="Rockwell" panose="02060603020205020403" pitchFamily="18" charset="0"/>
          </a:endParaRPr>
        </a:p>
      </dgm:t>
    </dgm:pt>
    <dgm:pt modelId="{67CD1C49-E792-4A55-9972-243A380F9723}" type="sibTrans" cxnId="{F87027EE-6682-4851-9EBA-E746E875462E}">
      <dgm:prSet/>
      <dgm:spPr/>
      <dgm:t>
        <a:bodyPr/>
        <a:lstStyle/>
        <a:p>
          <a:endParaRPr lang="en-US">
            <a:latin typeface="Rockwell" panose="02060603020205020403" pitchFamily="18" charset="0"/>
          </a:endParaRPr>
        </a:p>
      </dgm:t>
    </dgm:pt>
    <dgm:pt modelId="{156953C9-5C51-4479-99CD-13CD559078EC}">
      <dgm:prSet phldrT="[Text]"/>
      <dgm:spPr>
        <a:solidFill>
          <a:schemeClr val="accent3"/>
        </a:solidFill>
      </dgm:spPr>
      <dgm:t>
        <a:bodyPr/>
        <a:lstStyle/>
        <a:p>
          <a:r>
            <a:rPr lang="en-US">
              <a:latin typeface="Rockwell" panose="02060603020205020403" pitchFamily="18" charset="0"/>
            </a:rPr>
            <a:t>Run the model</a:t>
          </a:r>
          <a:endParaRPr lang="en-US" dirty="0">
            <a:latin typeface="Rockwell" panose="02060603020205020403" pitchFamily="18" charset="0"/>
          </a:endParaRPr>
        </a:p>
      </dgm:t>
    </dgm:pt>
    <dgm:pt modelId="{45758800-00D3-44AF-8BCB-8F36E6AC358A}" type="parTrans" cxnId="{3FD4C959-1D1E-4B0E-BF97-E180C7195875}">
      <dgm:prSet/>
      <dgm:spPr/>
      <dgm:t>
        <a:bodyPr/>
        <a:lstStyle/>
        <a:p>
          <a:endParaRPr lang="en-US">
            <a:latin typeface="Rockwell" panose="02060603020205020403" pitchFamily="18" charset="0"/>
          </a:endParaRPr>
        </a:p>
      </dgm:t>
    </dgm:pt>
    <dgm:pt modelId="{4431CC49-C018-4A8C-BF3B-92D223EC24EF}" type="sibTrans" cxnId="{3FD4C959-1D1E-4B0E-BF97-E180C7195875}">
      <dgm:prSet/>
      <dgm:spPr/>
      <dgm:t>
        <a:bodyPr/>
        <a:lstStyle/>
        <a:p>
          <a:endParaRPr lang="en-US">
            <a:latin typeface="Rockwell" panose="02060603020205020403" pitchFamily="18" charset="0"/>
          </a:endParaRPr>
        </a:p>
      </dgm:t>
    </dgm:pt>
    <dgm:pt modelId="{9E02B03B-D94C-4B2A-A682-C480E7BC4614}">
      <dgm:prSet phldrT="[Text]"/>
      <dgm:spPr>
        <a:solidFill>
          <a:schemeClr val="accent4"/>
        </a:solidFill>
      </dgm:spPr>
      <dgm:t>
        <a:bodyPr/>
        <a:lstStyle/>
        <a:p>
          <a:r>
            <a:rPr lang="en-US">
              <a:latin typeface="Rockwell" panose="02060603020205020403" pitchFamily="18" charset="0"/>
            </a:rPr>
            <a:t>Note the results</a:t>
          </a:r>
          <a:endParaRPr lang="en-US" dirty="0">
            <a:latin typeface="Rockwell" panose="02060603020205020403" pitchFamily="18" charset="0"/>
          </a:endParaRPr>
        </a:p>
      </dgm:t>
    </dgm:pt>
    <dgm:pt modelId="{4E29B067-38F9-4A0D-B688-995276A445F7}" type="parTrans" cxnId="{600BF54E-4960-478E-8287-D2E8EDBDD013}">
      <dgm:prSet/>
      <dgm:spPr/>
      <dgm:t>
        <a:bodyPr/>
        <a:lstStyle/>
        <a:p>
          <a:endParaRPr lang="en-US">
            <a:latin typeface="Rockwell" panose="02060603020205020403" pitchFamily="18" charset="0"/>
          </a:endParaRPr>
        </a:p>
      </dgm:t>
    </dgm:pt>
    <dgm:pt modelId="{7B1E83BE-50D1-456E-803B-699916434360}" type="sibTrans" cxnId="{600BF54E-4960-478E-8287-D2E8EDBDD013}">
      <dgm:prSet/>
      <dgm:spPr/>
      <dgm:t>
        <a:bodyPr/>
        <a:lstStyle/>
        <a:p>
          <a:endParaRPr lang="en-US">
            <a:latin typeface="Rockwell" panose="02060603020205020403" pitchFamily="18" charset="0"/>
          </a:endParaRPr>
        </a:p>
      </dgm:t>
    </dgm:pt>
    <dgm:pt modelId="{BED30F02-DB19-4812-B38C-68AB6223CC86}">
      <dgm:prSet phldrT="[Text]"/>
      <dgm:spPr>
        <a:solidFill>
          <a:schemeClr val="accent5"/>
        </a:solidFill>
      </dgm:spPr>
      <dgm:t>
        <a:bodyPr/>
        <a:lstStyle/>
        <a:p>
          <a:r>
            <a:rPr lang="en-US" dirty="0">
              <a:latin typeface="Rockwell" panose="02060603020205020403" pitchFamily="18" charset="0"/>
            </a:rPr>
            <a:t>Create Sensitivity Cases</a:t>
          </a:r>
        </a:p>
      </dgm:t>
    </dgm:pt>
    <dgm:pt modelId="{691F4CDF-4961-4BF7-A6E9-AB084884658F}" type="parTrans" cxnId="{6F7FFAC8-423B-4FE1-A9F3-AB8FE88F33AD}">
      <dgm:prSet/>
      <dgm:spPr/>
      <dgm:t>
        <a:bodyPr/>
        <a:lstStyle/>
        <a:p>
          <a:endParaRPr lang="en-US">
            <a:latin typeface="Rockwell" panose="02060603020205020403" pitchFamily="18" charset="0"/>
          </a:endParaRPr>
        </a:p>
      </dgm:t>
    </dgm:pt>
    <dgm:pt modelId="{017CDB78-FE19-4C51-82E4-59A3DBA2C661}" type="sibTrans" cxnId="{6F7FFAC8-423B-4FE1-A9F3-AB8FE88F33AD}">
      <dgm:prSet/>
      <dgm:spPr/>
      <dgm:t>
        <a:bodyPr/>
        <a:lstStyle/>
        <a:p>
          <a:endParaRPr lang="en-US">
            <a:latin typeface="Rockwell" panose="02060603020205020403" pitchFamily="18" charset="0"/>
          </a:endParaRPr>
        </a:p>
      </dgm:t>
    </dgm:pt>
    <dgm:pt modelId="{C65CF3C7-5E60-44CF-928A-3CD927435727}" type="pres">
      <dgm:prSet presAssocID="{CC4F72B7-9C68-44A2-A259-4AB23E8A918E}" presName="Name0" presStyleCnt="0">
        <dgm:presLayoutVars>
          <dgm:dir/>
          <dgm:resizeHandles val="exact"/>
        </dgm:presLayoutVars>
      </dgm:prSet>
      <dgm:spPr/>
    </dgm:pt>
    <dgm:pt modelId="{BCC2FAE3-E175-4FD3-B0F2-AA2644C5A82D}" type="pres">
      <dgm:prSet presAssocID="{3A435ED0-D887-48FA-ABF0-75636A1A6999}" presName="node" presStyleLbl="node1" presStyleIdx="0" presStyleCnt="5">
        <dgm:presLayoutVars>
          <dgm:bulletEnabled val="1"/>
        </dgm:presLayoutVars>
      </dgm:prSet>
      <dgm:spPr/>
    </dgm:pt>
    <dgm:pt modelId="{90D20268-1A16-437C-B7A1-4094DB69158E}" type="pres">
      <dgm:prSet presAssocID="{AD0506EF-C1A1-4B7F-A6FF-7632F9A0D70D}" presName="sibTrans" presStyleLbl="sibTrans2D1" presStyleIdx="0" presStyleCnt="4"/>
      <dgm:spPr/>
    </dgm:pt>
    <dgm:pt modelId="{2F7D68D2-0B57-45B1-A7C3-3740B8896310}" type="pres">
      <dgm:prSet presAssocID="{AD0506EF-C1A1-4B7F-A6FF-7632F9A0D70D}" presName="connectorText" presStyleLbl="sibTrans2D1" presStyleIdx="0" presStyleCnt="4"/>
      <dgm:spPr/>
    </dgm:pt>
    <dgm:pt modelId="{BA653918-FF38-4575-9773-38079074B9B2}" type="pres">
      <dgm:prSet presAssocID="{0F38257A-50BC-497C-ABB9-4DBB6D64BCA7}" presName="node" presStyleLbl="node1" presStyleIdx="1" presStyleCnt="5">
        <dgm:presLayoutVars>
          <dgm:bulletEnabled val="1"/>
        </dgm:presLayoutVars>
      </dgm:prSet>
      <dgm:spPr/>
    </dgm:pt>
    <dgm:pt modelId="{D8CED1EA-DB6C-4A53-8333-164C7AA8A267}" type="pres">
      <dgm:prSet presAssocID="{67CD1C49-E792-4A55-9972-243A380F9723}" presName="sibTrans" presStyleLbl="sibTrans2D1" presStyleIdx="1" presStyleCnt="4"/>
      <dgm:spPr/>
    </dgm:pt>
    <dgm:pt modelId="{4076546A-EEE6-4294-93B4-C83632CCA283}" type="pres">
      <dgm:prSet presAssocID="{67CD1C49-E792-4A55-9972-243A380F9723}" presName="connectorText" presStyleLbl="sibTrans2D1" presStyleIdx="1" presStyleCnt="4"/>
      <dgm:spPr/>
    </dgm:pt>
    <dgm:pt modelId="{F38D2D0E-8CB6-4ACC-9D95-065EE524EB80}" type="pres">
      <dgm:prSet presAssocID="{156953C9-5C51-4479-99CD-13CD559078EC}" presName="node" presStyleLbl="node1" presStyleIdx="2" presStyleCnt="5">
        <dgm:presLayoutVars>
          <dgm:bulletEnabled val="1"/>
        </dgm:presLayoutVars>
      </dgm:prSet>
      <dgm:spPr/>
    </dgm:pt>
    <dgm:pt modelId="{CD42BE44-CB08-4EEC-A1F1-893173F6A37C}" type="pres">
      <dgm:prSet presAssocID="{4431CC49-C018-4A8C-BF3B-92D223EC24EF}" presName="sibTrans" presStyleLbl="sibTrans2D1" presStyleIdx="2" presStyleCnt="4"/>
      <dgm:spPr/>
    </dgm:pt>
    <dgm:pt modelId="{2ED1212D-5E64-49C5-8D37-A77C68357280}" type="pres">
      <dgm:prSet presAssocID="{4431CC49-C018-4A8C-BF3B-92D223EC24EF}" presName="connectorText" presStyleLbl="sibTrans2D1" presStyleIdx="2" presStyleCnt="4"/>
      <dgm:spPr/>
    </dgm:pt>
    <dgm:pt modelId="{48CC2648-42CF-455E-A2B3-691CBE808D59}" type="pres">
      <dgm:prSet presAssocID="{9E02B03B-D94C-4B2A-A682-C480E7BC4614}" presName="node" presStyleLbl="node1" presStyleIdx="3" presStyleCnt="5">
        <dgm:presLayoutVars>
          <dgm:bulletEnabled val="1"/>
        </dgm:presLayoutVars>
      </dgm:prSet>
      <dgm:spPr/>
    </dgm:pt>
    <dgm:pt modelId="{E2999A2B-91D7-46E4-A5B8-A46F41EFE4E0}" type="pres">
      <dgm:prSet presAssocID="{7B1E83BE-50D1-456E-803B-699916434360}" presName="sibTrans" presStyleLbl="sibTrans2D1" presStyleIdx="3" presStyleCnt="4"/>
      <dgm:spPr/>
    </dgm:pt>
    <dgm:pt modelId="{46FD22EF-0C8E-4598-B6E9-7241DFDA98E2}" type="pres">
      <dgm:prSet presAssocID="{7B1E83BE-50D1-456E-803B-699916434360}" presName="connectorText" presStyleLbl="sibTrans2D1" presStyleIdx="3" presStyleCnt="4"/>
      <dgm:spPr/>
    </dgm:pt>
    <dgm:pt modelId="{7F1235C7-7FCE-4864-AFF3-9849F3193860}" type="pres">
      <dgm:prSet presAssocID="{BED30F02-DB19-4812-B38C-68AB6223CC86}" presName="node" presStyleLbl="node1" presStyleIdx="4" presStyleCnt="5">
        <dgm:presLayoutVars>
          <dgm:bulletEnabled val="1"/>
        </dgm:presLayoutVars>
      </dgm:prSet>
      <dgm:spPr/>
    </dgm:pt>
  </dgm:ptLst>
  <dgm:cxnLst>
    <dgm:cxn modelId="{267EDF0C-DAFA-43C6-B933-14D7E337DE6C}" type="presOf" srcId="{67CD1C49-E792-4A55-9972-243A380F9723}" destId="{D8CED1EA-DB6C-4A53-8333-164C7AA8A267}" srcOrd="0" destOrd="0" presId="urn:microsoft.com/office/officeart/2005/8/layout/process1"/>
    <dgm:cxn modelId="{F47E2711-C77A-48E0-B20A-E3765CF60FDE}" type="presOf" srcId="{4431CC49-C018-4A8C-BF3B-92D223EC24EF}" destId="{2ED1212D-5E64-49C5-8D37-A77C68357280}" srcOrd="1" destOrd="0" presId="urn:microsoft.com/office/officeart/2005/8/layout/process1"/>
    <dgm:cxn modelId="{510BE814-8A3C-465E-84E6-552124E00B11}" type="presOf" srcId="{3A435ED0-D887-48FA-ABF0-75636A1A6999}" destId="{BCC2FAE3-E175-4FD3-B0F2-AA2644C5A82D}" srcOrd="0" destOrd="0" presId="urn:microsoft.com/office/officeart/2005/8/layout/process1"/>
    <dgm:cxn modelId="{F02B9630-B177-4A82-8FAE-C7C636A82D06}" type="presOf" srcId="{156953C9-5C51-4479-99CD-13CD559078EC}" destId="{F38D2D0E-8CB6-4ACC-9D95-065EE524EB80}" srcOrd="0" destOrd="0" presId="urn:microsoft.com/office/officeart/2005/8/layout/process1"/>
    <dgm:cxn modelId="{4D539932-35CC-442A-9753-C1DE214FA789}" type="presOf" srcId="{0F38257A-50BC-497C-ABB9-4DBB6D64BCA7}" destId="{BA653918-FF38-4575-9773-38079074B9B2}" srcOrd="0" destOrd="0" presId="urn:microsoft.com/office/officeart/2005/8/layout/process1"/>
    <dgm:cxn modelId="{206FD23E-4B16-4DF2-B35A-672B69FE6740}" type="presOf" srcId="{4431CC49-C018-4A8C-BF3B-92D223EC24EF}" destId="{CD42BE44-CB08-4EEC-A1F1-893173F6A37C}" srcOrd="0" destOrd="0" presId="urn:microsoft.com/office/officeart/2005/8/layout/process1"/>
    <dgm:cxn modelId="{ECB87266-B335-4E9D-B1E3-40FC729998C3}" type="presOf" srcId="{AD0506EF-C1A1-4B7F-A6FF-7632F9A0D70D}" destId="{2F7D68D2-0B57-45B1-A7C3-3740B8896310}" srcOrd="1" destOrd="0" presId="urn:microsoft.com/office/officeart/2005/8/layout/process1"/>
    <dgm:cxn modelId="{600BF54E-4960-478E-8287-D2E8EDBDD013}" srcId="{CC4F72B7-9C68-44A2-A259-4AB23E8A918E}" destId="{9E02B03B-D94C-4B2A-A682-C480E7BC4614}" srcOrd="3" destOrd="0" parTransId="{4E29B067-38F9-4A0D-B688-995276A445F7}" sibTransId="{7B1E83BE-50D1-456E-803B-699916434360}"/>
    <dgm:cxn modelId="{FC30224F-4D69-4257-A613-6C52875815F0}" srcId="{CC4F72B7-9C68-44A2-A259-4AB23E8A918E}" destId="{3A435ED0-D887-48FA-ABF0-75636A1A6999}" srcOrd="0" destOrd="0" parTransId="{07B887C2-4943-4A01-8FD1-BC5F0DAF9835}" sibTransId="{AD0506EF-C1A1-4B7F-A6FF-7632F9A0D70D}"/>
    <dgm:cxn modelId="{3FD4C959-1D1E-4B0E-BF97-E180C7195875}" srcId="{CC4F72B7-9C68-44A2-A259-4AB23E8A918E}" destId="{156953C9-5C51-4479-99CD-13CD559078EC}" srcOrd="2" destOrd="0" parTransId="{45758800-00D3-44AF-8BCB-8F36E6AC358A}" sibTransId="{4431CC49-C018-4A8C-BF3B-92D223EC24EF}"/>
    <dgm:cxn modelId="{3ACB208A-2F14-45DD-ADBF-385CD4A08D48}" type="presOf" srcId="{BED30F02-DB19-4812-B38C-68AB6223CC86}" destId="{7F1235C7-7FCE-4864-AFF3-9849F3193860}" srcOrd="0" destOrd="0" presId="urn:microsoft.com/office/officeart/2005/8/layout/process1"/>
    <dgm:cxn modelId="{A5B3D3B3-7392-4627-8CC7-F75989061836}" type="presOf" srcId="{AD0506EF-C1A1-4B7F-A6FF-7632F9A0D70D}" destId="{90D20268-1A16-437C-B7A1-4094DB69158E}" srcOrd="0" destOrd="0" presId="urn:microsoft.com/office/officeart/2005/8/layout/process1"/>
    <dgm:cxn modelId="{575765B6-713C-4646-826F-722DC4B93A64}" type="presOf" srcId="{7B1E83BE-50D1-456E-803B-699916434360}" destId="{46FD22EF-0C8E-4598-B6E9-7241DFDA98E2}" srcOrd="1" destOrd="0" presId="urn:microsoft.com/office/officeart/2005/8/layout/process1"/>
    <dgm:cxn modelId="{6F7FFAC8-423B-4FE1-A9F3-AB8FE88F33AD}" srcId="{CC4F72B7-9C68-44A2-A259-4AB23E8A918E}" destId="{BED30F02-DB19-4812-B38C-68AB6223CC86}" srcOrd="4" destOrd="0" parTransId="{691F4CDF-4961-4BF7-A6E9-AB084884658F}" sibTransId="{017CDB78-FE19-4C51-82E4-59A3DBA2C661}"/>
    <dgm:cxn modelId="{E4EC5ECE-6DA9-493A-88FD-02627E774E3B}" type="presOf" srcId="{7B1E83BE-50D1-456E-803B-699916434360}" destId="{E2999A2B-91D7-46E4-A5B8-A46F41EFE4E0}" srcOrd="0" destOrd="0" presId="urn:microsoft.com/office/officeart/2005/8/layout/process1"/>
    <dgm:cxn modelId="{3A577CD7-8961-417A-83E7-86419BBBA3A4}" type="presOf" srcId="{67CD1C49-E792-4A55-9972-243A380F9723}" destId="{4076546A-EEE6-4294-93B4-C83632CCA283}" srcOrd="1" destOrd="0" presId="urn:microsoft.com/office/officeart/2005/8/layout/process1"/>
    <dgm:cxn modelId="{A01289E6-A3B1-464D-A1BD-1C5005AFBA9E}" type="presOf" srcId="{CC4F72B7-9C68-44A2-A259-4AB23E8A918E}" destId="{C65CF3C7-5E60-44CF-928A-3CD927435727}" srcOrd="0" destOrd="0" presId="urn:microsoft.com/office/officeart/2005/8/layout/process1"/>
    <dgm:cxn modelId="{F87027EE-6682-4851-9EBA-E746E875462E}" srcId="{CC4F72B7-9C68-44A2-A259-4AB23E8A918E}" destId="{0F38257A-50BC-497C-ABB9-4DBB6D64BCA7}" srcOrd="1" destOrd="0" parTransId="{84A19B52-3101-4887-8000-CD97A2D9EB9D}" sibTransId="{67CD1C49-E792-4A55-9972-243A380F9723}"/>
    <dgm:cxn modelId="{EE421DF5-D736-49A6-9A87-2EB5D84454AC}" type="presOf" srcId="{9E02B03B-D94C-4B2A-A682-C480E7BC4614}" destId="{48CC2648-42CF-455E-A2B3-691CBE808D59}" srcOrd="0" destOrd="0" presId="urn:microsoft.com/office/officeart/2005/8/layout/process1"/>
    <dgm:cxn modelId="{2DD38ADB-9238-4D06-95D4-876E2803F53C}" type="presParOf" srcId="{C65CF3C7-5E60-44CF-928A-3CD927435727}" destId="{BCC2FAE3-E175-4FD3-B0F2-AA2644C5A82D}" srcOrd="0" destOrd="0" presId="urn:microsoft.com/office/officeart/2005/8/layout/process1"/>
    <dgm:cxn modelId="{AA14C219-25E7-455E-A9EF-588B57955319}" type="presParOf" srcId="{C65CF3C7-5E60-44CF-928A-3CD927435727}" destId="{90D20268-1A16-437C-B7A1-4094DB69158E}" srcOrd="1" destOrd="0" presId="urn:microsoft.com/office/officeart/2005/8/layout/process1"/>
    <dgm:cxn modelId="{B09BD992-582D-4D26-81B5-46E2E584AF85}" type="presParOf" srcId="{90D20268-1A16-437C-B7A1-4094DB69158E}" destId="{2F7D68D2-0B57-45B1-A7C3-3740B8896310}" srcOrd="0" destOrd="0" presId="urn:microsoft.com/office/officeart/2005/8/layout/process1"/>
    <dgm:cxn modelId="{9EB7B445-008E-495E-9C2F-825B4C66A80A}" type="presParOf" srcId="{C65CF3C7-5E60-44CF-928A-3CD927435727}" destId="{BA653918-FF38-4575-9773-38079074B9B2}" srcOrd="2" destOrd="0" presId="urn:microsoft.com/office/officeart/2005/8/layout/process1"/>
    <dgm:cxn modelId="{527A1919-8AD8-49D7-8C34-0FAACB4D25CD}" type="presParOf" srcId="{C65CF3C7-5E60-44CF-928A-3CD927435727}" destId="{D8CED1EA-DB6C-4A53-8333-164C7AA8A267}" srcOrd="3" destOrd="0" presId="urn:microsoft.com/office/officeart/2005/8/layout/process1"/>
    <dgm:cxn modelId="{888EC7F3-463D-4E51-84B0-E122576F4C42}" type="presParOf" srcId="{D8CED1EA-DB6C-4A53-8333-164C7AA8A267}" destId="{4076546A-EEE6-4294-93B4-C83632CCA283}" srcOrd="0" destOrd="0" presId="urn:microsoft.com/office/officeart/2005/8/layout/process1"/>
    <dgm:cxn modelId="{7CB7EF04-8C4E-40B7-AE9D-99EA18EAD0BA}" type="presParOf" srcId="{C65CF3C7-5E60-44CF-928A-3CD927435727}" destId="{F38D2D0E-8CB6-4ACC-9D95-065EE524EB80}" srcOrd="4" destOrd="0" presId="urn:microsoft.com/office/officeart/2005/8/layout/process1"/>
    <dgm:cxn modelId="{A6B4AE40-9FF1-4BD0-A5D2-6707BAA79C54}" type="presParOf" srcId="{C65CF3C7-5E60-44CF-928A-3CD927435727}" destId="{CD42BE44-CB08-4EEC-A1F1-893173F6A37C}" srcOrd="5" destOrd="0" presId="urn:microsoft.com/office/officeart/2005/8/layout/process1"/>
    <dgm:cxn modelId="{269007E4-14AB-4CE8-8839-2997C03B701D}" type="presParOf" srcId="{CD42BE44-CB08-4EEC-A1F1-893173F6A37C}" destId="{2ED1212D-5E64-49C5-8D37-A77C68357280}" srcOrd="0" destOrd="0" presId="urn:microsoft.com/office/officeart/2005/8/layout/process1"/>
    <dgm:cxn modelId="{8A88D76A-4D6A-4831-A460-CB88F8203D08}" type="presParOf" srcId="{C65CF3C7-5E60-44CF-928A-3CD927435727}" destId="{48CC2648-42CF-455E-A2B3-691CBE808D59}" srcOrd="6" destOrd="0" presId="urn:microsoft.com/office/officeart/2005/8/layout/process1"/>
    <dgm:cxn modelId="{67AE9124-2EB2-4FC3-8FCE-B2299B7E1619}" type="presParOf" srcId="{C65CF3C7-5E60-44CF-928A-3CD927435727}" destId="{E2999A2B-91D7-46E4-A5B8-A46F41EFE4E0}" srcOrd="7" destOrd="0" presId="urn:microsoft.com/office/officeart/2005/8/layout/process1"/>
    <dgm:cxn modelId="{C1B6B039-EBF5-4B27-A5E9-BD4A4F1F600B}" type="presParOf" srcId="{E2999A2B-91D7-46E4-A5B8-A46F41EFE4E0}" destId="{46FD22EF-0C8E-4598-B6E9-7241DFDA98E2}" srcOrd="0" destOrd="0" presId="urn:microsoft.com/office/officeart/2005/8/layout/process1"/>
    <dgm:cxn modelId="{5ECFD4D7-1E7F-4925-B91E-67D1EE285132}" type="presParOf" srcId="{C65CF3C7-5E60-44CF-928A-3CD927435727}" destId="{7F1235C7-7FCE-4864-AFF3-9849F3193860}" srcOrd="8"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6B4BD864-6675-4897-B73B-BDCB4609BD2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66534C4C-C097-4E1A-B1C4-FC71A6C8976E}">
      <dgm:prSet phldrT="[Text]"/>
      <dgm:spPr>
        <a:solidFill>
          <a:schemeClr val="accent4"/>
        </a:solidFill>
      </dgm:spPr>
      <dgm:t>
        <a:bodyPr/>
        <a:lstStyle/>
        <a:p>
          <a:r>
            <a:rPr lang="en-US" dirty="0">
              <a:latin typeface="Rockwell" panose="02060603020205020403" pitchFamily="18" charset="0"/>
            </a:rPr>
            <a:t>1</a:t>
          </a:r>
        </a:p>
      </dgm:t>
    </dgm:pt>
    <dgm:pt modelId="{3CFC3D7D-A4BB-4149-9D6D-934AB81322FE}" type="parTrans" cxnId="{54C8572F-2575-473A-A279-99C371366B18}">
      <dgm:prSet/>
      <dgm:spPr/>
      <dgm:t>
        <a:bodyPr/>
        <a:lstStyle/>
        <a:p>
          <a:endParaRPr lang="en-US">
            <a:latin typeface="Rockwell" panose="02060603020205020403" pitchFamily="18" charset="0"/>
          </a:endParaRPr>
        </a:p>
      </dgm:t>
    </dgm:pt>
    <dgm:pt modelId="{8E4B026C-B52D-4213-8A2D-BDE482884955}" type="sibTrans" cxnId="{54C8572F-2575-473A-A279-99C371366B18}">
      <dgm:prSet/>
      <dgm:spPr/>
      <dgm:t>
        <a:bodyPr/>
        <a:lstStyle/>
        <a:p>
          <a:endParaRPr lang="en-US">
            <a:latin typeface="Rockwell" panose="02060603020205020403" pitchFamily="18" charset="0"/>
          </a:endParaRPr>
        </a:p>
      </dgm:t>
    </dgm:pt>
    <dgm:pt modelId="{C0B4A302-1657-423D-8027-35426B46281A}">
      <dgm:prSet phldrT="[Text]" custT="1"/>
      <dgm:spPr>
        <a:ln>
          <a:solidFill>
            <a:schemeClr val="accent4"/>
          </a:solidFill>
        </a:ln>
      </dgm:spPr>
      <dgm:t>
        <a:bodyPr/>
        <a:lstStyle/>
        <a:p>
          <a:r>
            <a:rPr lang="en-US" sz="900" dirty="0">
              <a:latin typeface="Rockwell" panose="02060603020205020403" pitchFamily="18" charset="0"/>
            </a:rPr>
            <a:t>Business As Usual</a:t>
          </a:r>
        </a:p>
      </dgm:t>
    </dgm:pt>
    <dgm:pt modelId="{A2EE9542-7DAE-4A92-A941-F37EFD93AEEA}" type="parTrans" cxnId="{1D8C681D-968F-427E-AA02-BDDDBADAF9C8}">
      <dgm:prSet/>
      <dgm:spPr/>
      <dgm:t>
        <a:bodyPr/>
        <a:lstStyle/>
        <a:p>
          <a:endParaRPr lang="en-US">
            <a:latin typeface="Rockwell" panose="02060603020205020403" pitchFamily="18" charset="0"/>
          </a:endParaRPr>
        </a:p>
      </dgm:t>
    </dgm:pt>
    <dgm:pt modelId="{2D431572-10CB-4713-8322-4F089E296839}" type="sibTrans" cxnId="{1D8C681D-968F-427E-AA02-BDDDBADAF9C8}">
      <dgm:prSet/>
      <dgm:spPr/>
      <dgm:t>
        <a:bodyPr/>
        <a:lstStyle/>
        <a:p>
          <a:endParaRPr lang="en-US">
            <a:latin typeface="Rockwell" panose="02060603020205020403" pitchFamily="18" charset="0"/>
          </a:endParaRPr>
        </a:p>
      </dgm:t>
    </dgm:pt>
    <dgm:pt modelId="{79306D85-67DA-466E-98EE-C58F0C725CDF}">
      <dgm:prSet phldrT="[Text]"/>
      <dgm:spPr>
        <a:solidFill>
          <a:schemeClr val="accent4"/>
        </a:solidFill>
      </dgm:spPr>
      <dgm:t>
        <a:bodyPr/>
        <a:lstStyle/>
        <a:p>
          <a:r>
            <a:rPr lang="en-US" dirty="0">
              <a:latin typeface="Rockwell" panose="02060603020205020403" pitchFamily="18" charset="0"/>
            </a:rPr>
            <a:t>2</a:t>
          </a:r>
        </a:p>
      </dgm:t>
    </dgm:pt>
    <dgm:pt modelId="{F7561021-4678-4FA3-BE62-502809374182}" type="parTrans" cxnId="{7910AA6A-4FAA-401C-BCCD-5505CC3887EC}">
      <dgm:prSet/>
      <dgm:spPr/>
      <dgm:t>
        <a:bodyPr/>
        <a:lstStyle/>
        <a:p>
          <a:endParaRPr lang="en-US">
            <a:latin typeface="Rockwell" panose="02060603020205020403" pitchFamily="18" charset="0"/>
          </a:endParaRPr>
        </a:p>
      </dgm:t>
    </dgm:pt>
    <dgm:pt modelId="{1F417460-B893-4B74-9B9B-522FD49D0A68}" type="sibTrans" cxnId="{7910AA6A-4FAA-401C-BCCD-5505CC3887EC}">
      <dgm:prSet/>
      <dgm:spPr/>
      <dgm:t>
        <a:bodyPr/>
        <a:lstStyle/>
        <a:p>
          <a:endParaRPr lang="en-US">
            <a:latin typeface="Rockwell" panose="02060603020205020403" pitchFamily="18" charset="0"/>
          </a:endParaRPr>
        </a:p>
      </dgm:t>
    </dgm:pt>
    <dgm:pt modelId="{6E08B2B5-70D2-4652-8BEF-5D030CC1938C}">
      <dgm:prSet phldrT="[Text]" custT="1"/>
      <dgm:spPr>
        <a:ln>
          <a:solidFill>
            <a:schemeClr val="accent4"/>
          </a:solidFill>
        </a:ln>
      </dgm:spPr>
      <dgm:t>
        <a:bodyPr/>
        <a:lstStyle/>
        <a:p>
          <a:r>
            <a:rPr lang="en-US" sz="900" dirty="0">
              <a:latin typeface="Rockwell" panose="02060603020205020403" pitchFamily="18" charset="0"/>
            </a:rPr>
            <a:t>Fixed retail price</a:t>
          </a:r>
        </a:p>
      </dgm:t>
    </dgm:pt>
    <dgm:pt modelId="{E981F2B7-D9F7-4697-A94C-66D2D8D78A68}" type="parTrans" cxnId="{48E9BAA5-42D3-4CD0-AFE6-63C22B647D11}">
      <dgm:prSet/>
      <dgm:spPr/>
      <dgm:t>
        <a:bodyPr/>
        <a:lstStyle/>
        <a:p>
          <a:endParaRPr lang="en-US">
            <a:latin typeface="Rockwell" panose="02060603020205020403" pitchFamily="18" charset="0"/>
          </a:endParaRPr>
        </a:p>
      </dgm:t>
    </dgm:pt>
    <dgm:pt modelId="{44F2AFC3-AA50-414F-AB95-873AE9BDFB81}" type="sibTrans" cxnId="{48E9BAA5-42D3-4CD0-AFE6-63C22B647D11}">
      <dgm:prSet/>
      <dgm:spPr/>
      <dgm:t>
        <a:bodyPr/>
        <a:lstStyle/>
        <a:p>
          <a:endParaRPr lang="en-US">
            <a:latin typeface="Rockwell" panose="02060603020205020403" pitchFamily="18" charset="0"/>
          </a:endParaRPr>
        </a:p>
      </dgm:t>
    </dgm:pt>
    <dgm:pt modelId="{BC76C82E-F418-4CFC-AA01-F2F75E30E0D7}">
      <dgm:prSet phldrT="[Text]"/>
      <dgm:spPr>
        <a:solidFill>
          <a:schemeClr val="accent4"/>
        </a:solidFill>
      </dgm:spPr>
      <dgm:t>
        <a:bodyPr/>
        <a:lstStyle/>
        <a:p>
          <a:r>
            <a:rPr lang="en-US">
              <a:latin typeface="Rockwell" panose="02060603020205020403" pitchFamily="18" charset="0"/>
            </a:rPr>
            <a:t>3</a:t>
          </a:r>
          <a:endParaRPr lang="en-US" dirty="0">
            <a:latin typeface="Rockwell" panose="02060603020205020403" pitchFamily="18" charset="0"/>
          </a:endParaRPr>
        </a:p>
      </dgm:t>
    </dgm:pt>
    <dgm:pt modelId="{73477549-5B70-4BC9-9F87-EA3F5B39DDD8}" type="parTrans" cxnId="{ACCB1C8D-9FB9-43FD-A29E-BA4C0DBC5288}">
      <dgm:prSet/>
      <dgm:spPr/>
      <dgm:t>
        <a:bodyPr/>
        <a:lstStyle/>
        <a:p>
          <a:endParaRPr lang="en-US">
            <a:latin typeface="Rockwell" panose="02060603020205020403" pitchFamily="18" charset="0"/>
          </a:endParaRPr>
        </a:p>
      </dgm:t>
    </dgm:pt>
    <dgm:pt modelId="{FF8F09F0-BD0E-41DC-9B66-7147FE60F1EC}" type="sibTrans" cxnId="{ACCB1C8D-9FB9-43FD-A29E-BA4C0DBC5288}">
      <dgm:prSet/>
      <dgm:spPr/>
      <dgm:t>
        <a:bodyPr/>
        <a:lstStyle/>
        <a:p>
          <a:endParaRPr lang="en-US">
            <a:latin typeface="Rockwell" panose="02060603020205020403" pitchFamily="18" charset="0"/>
          </a:endParaRPr>
        </a:p>
      </dgm:t>
    </dgm:pt>
    <dgm:pt modelId="{FBA5DDEC-8CC2-4792-971C-4DB396304C61}">
      <dgm:prSet phldrT="[Text]" custT="1"/>
      <dgm:spPr>
        <a:ln>
          <a:solidFill>
            <a:schemeClr val="accent4"/>
          </a:solidFill>
        </a:ln>
      </dgm:spPr>
      <dgm:t>
        <a:bodyPr/>
        <a:lstStyle/>
        <a:p>
          <a:r>
            <a:rPr lang="en-US" sz="900" dirty="0">
              <a:latin typeface="Rockwell" panose="02060603020205020403" pitchFamily="18" charset="0"/>
            </a:rPr>
            <a:t>Dynamic retail price</a:t>
          </a:r>
        </a:p>
      </dgm:t>
    </dgm:pt>
    <dgm:pt modelId="{B85B796C-419B-483D-BC6F-0025AB6BEAF1}" type="parTrans" cxnId="{5BAD0DE1-FEEF-4E3C-B82D-5B1ED7324783}">
      <dgm:prSet/>
      <dgm:spPr/>
      <dgm:t>
        <a:bodyPr/>
        <a:lstStyle/>
        <a:p>
          <a:endParaRPr lang="en-US">
            <a:latin typeface="Rockwell" panose="02060603020205020403" pitchFamily="18" charset="0"/>
          </a:endParaRPr>
        </a:p>
      </dgm:t>
    </dgm:pt>
    <dgm:pt modelId="{3DFEA754-1B8F-4FB3-BA5A-47ABC9031225}" type="sibTrans" cxnId="{5BAD0DE1-FEEF-4E3C-B82D-5B1ED7324783}">
      <dgm:prSet/>
      <dgm:spPr/>
      <dgm:t>
        <a:bodyPr/>
        <a:lstStyle/>
        <a:p>
          <a:endParaRPr lang="en-US">
            <a:latin typeface="Rockwell" panose="02060603020205020403" pitchFamily="18" charset="0"/>
          </a:endParaRPr>
        </a:p>
      </dgm:t>
    </dgm:pt>
    <dgm:pt modelId="{8F5A7999-E8B9-440D-8F59-FE45967E9B9C}">
      <dgm:prSet phldrT="[Text]"/>
      <dgm:spPr>
        <a:solidFill>
          <a:schemeClr val="accent4"/>
        </a:solidFill>
      </dgm:spPr>
      <dgm:t>
        <a:bodyPr/>
        <a:lstStyle/>
        <a:p>
          <a:r>
            <a:rPr lang="en-US" dirty="0">
              <a:latin typeface="Rockwell" panose="02060603020205020403" pitchFamily="18" charset="0"/>
            </a:rPr>
            <a:t>4</a:t>
          </a:r>
        </a:p>
      </dgm:t>
    </dgm:pt>
    <dgm:pt modelId="{3B2FE688-7AAC-4B10-8399-D3C0163FCFAD}" type="parTrans" cxnId="{F139F67E-406D-4A22-B670-43F23EADA72D}">
      <dgm:prSet/>
      <dgm:spPr/>
      <dgm:t>
        <a:bodyPr/>
        <a:lstStyle/>
        <a:p>
          <a:endParaRPr lang="en-US">
            <a:latin typeface="Rockwell" panose="02060603020205020403" pitchFamily="18" charset="0"/>
          </a:endParaRPr>
        </a:p>
      </dgm:t>
    </dgm:pt>
    <dgm:pt modelId="{97191223-F486-4082-831C-FECB3D093EC4}" type="sibTrans" cxnId="{F139F67E-406D-4A22-B670-43F23EADA72D}">
      <dgm:prSet/>
      <dgm:spPr/>
      <dgm:t>
        <a:bodyPr/>
        <a:lstStyle/>
        <a:p>
          <a:endParaRPr lang="en-US">
            <a:latin typeface="Rockwell" panose="02060603020205020403" pitchFamily="18" charset="0"/>
          </a:endParaRPr>
        </a:p>
      </dgm:t>
    </dgm:pt>
    <dgm:pt modelId="{2EAF3E8F-4272-4B21-B259-EA6BA499E677}">
      <dgm:prSet phldrT="[Text]" custT="1"/>
      <dgm:spPr>
        <a:solidFill>
          <a:schemeClr val="bg1"/>
        </a:solidFill>
        <a:ln>
          <a:solidFill>
            <a:schemeClr val="accent4"/>
          </a:solidFill>
        </a:ln>
      </dgm:spPr>
      <dgm:t>
        <a:bodyPr/>
        <a:lstStyle/>
        <a:p>
          <a:r>
            <a:rPr lang="en-US" sz="900" dirty="0">
              <a:latin typeface="Rockwell" panose="02060603020205020403" pitchFamily="18" charset="0"/>
            </a:rPr>
            <a:t>50% profit sharing</a:t>
          </a:r>
        </a:p>
      </dgm:t>
    </dgm:pt>
    <dgm:pt modelId="{E37DCA84-6E12-4339-87B3-BE0CE6D64CB0}" type="parTrans" cxnId="{C1D29AC4-2757-4045-B392-FE1434DFCC23}">
      <dgm:prSet/>
      <dgm:spPr/>
      <dgm:t>
        <a:bodyPr/>
        <a:lstStyle/>
        <a:p>
          <a:endParaRPr lang="en-US">
            <a:latin typeface="Rockwell" panose="02060603020205020403" pitchFamily="18" charset="0"/>
          </a:endParaRPr>
        </a:p>
      </dgm:t>
    </dgm:pt>
    <dgm:pt modelId="{1D4102BE-2108-4389-85AF-010D92D4500D}" type="sibTrans" cxnId="{C1D29AC4-2757-4045-B392-FE1434DFCC23}">
      <dgm:prSet/>
      <dgm:spPr/>
      <dgm:t>
        <a:bodyPr/>
        <a:lstStyle/>
        <a:p>
          <a:endParaRPr lang="en-US">
            <a:latin typeface="Rockwell" panose="02060603020205020403" pitchFamily="18" charset="0"/>
          </a:endParaRPr>
        </a:p>
      </dgm:t>
    </dgm:pt>
    <dgm:pt modelId="{A22E8B8E-9DF4-4983-B02D-45C0DE54F6F4}" type="pres">
      <dgm:prSet presAssocID="{6B4BD864-6675-4897-B73B-BDCB4609BD22}" presName="linearFlow" presStyleCnt="0">
        <dgm:presLayoutVars>
          <dgm:dir/>
          <dgm:animLvl val="lvl"/>
          <dgm:resizeHandles val="exact"/>
        </dgm:presLayoutVars>
      </dgm:prSet>
      <dgm:spPr/>
    </dgm:pt>
    <dgm:pt modelId="{E3F4C468-3211-4FCF-8A3A-0C8259652502}" type="pres">
      <dgm:prSet presAssocID="{66534C4C-C097-4E1A-B1C4-FC71A6C8976E}" presName="composite" presStyleCnt="0"/>
      <dgm:spPr/>
    </dgm:pt>
    <dgm:pt modelId="{922D72CC-2360-4DE0-8B9D-39BE347BBCFC}" type="pres">
      <dgm:prSet presAssocID="{66534C4C-C097-4E1A-B1C4-FC71A6C8976E}" presName="parentText" presStyleLbl="alignNode1" presStyleIdx="0" presStyleCnt="4">
        <dgm:presLayoutVars>
          <dgm:chMax val="1"/>
          <dgm:bulletEnabled val="1"/>
        </dgm:presLayoutVars>
      </dgm:prSet>
      <dgm:spPr/>
    </dgm:pt>
    <dgm:pt modelId="{6B158052-52AE-4C84-9493-3D7429E5A6B3}" type="pres">
      <dgm:prSet presAssocID="{66534C4C-C097-4E1A-B1C4-FC71A6C8976E}" presName="descendantText" presStyleLbl="alignAcc1" presStyleIdx="0" presStyleCnt="4">
        <dgm:presLayoutVars>
          <dgm:bulletEnabled val="1"/>
        </dgm:presLayoutVars>
      </dgm:prSet>
      <dgm:spPr/>
    </dgm:pt>
    <dgm:pt modelId="{ED305C6B-AEB4-4567-A7B5-35C1A8357610}" type="pres">
      <dgm:prSet presAssocID="{8E4B026C-B52D-4213-8A2D-BDE482884955}" presName="sp" presStyleCnt="0"/>
      <dgm:spPr/>
    </dgm:pt>
    <dgm:pt modelId="{059BC90A-D348-41DF-A058-048DEE8FA259}" type="pres">
      <dgm:prSet presAssocID="{79306D85-67DA-466E-98EE-C58F0C725CDF}" presName="composite" presStyleCnt="0"/>
      <dgm:spPr/>
    </dgm:pt>
    <dgm:pt modelId="{0DCCD355-CF29-4B70-ABDB-BC8B9F34D760}" type="pres">
      <dgm:prSet presAssocID="{79306D85-67DA-466E-98EE-C58F0C725CDF}" presName="parentText" presStyleLbl="alignNode1" presStyleIdx="1" presStyleCnt="4">
        <dgm:presLayoutVars>
          <dgm:chMax val="1"/>
          <dgm:bulletEnabled val="1"/>
        </dgm:presLayoutVars>
      </dgm:prSet>
      <dgm:spPr/>
    </dgm:pt>
    <dgm:pt modelId="{95A8D6B6-8F51-435C-AC7A-EC31A9D19F94}" type="pres">
      <dgm:prSet presAssocID="{79306D85-67DA-466E-98EE-C58F0C725CDF}" presName="descendantText" presStyleLbl="alignAcc1" presStyleIdx="1" presStyleCnt="4">
        <dgm:presLayoutVars>
          <dgm:bulletEnabled val="1"/>
        </dgm:presLayoutVars>
      </dgm:prSet>
      <dgm:spPr/>
    </dgm:pt>
    <dgm:pt modelId="{36715ED2-0183-4221-BED1-7A530BB58A50}" type="pres">
      <dgm:prSet presAssocID="{1F417460-B893-4B74-9B9B-522FD49D0A68}" presName="sp" presStyleCnt="0"/>
      <dgm:spPr/>
    </dgm:pt>
    <dgm:pt modelId="{14CDFFA8-785B-4254-90AB-909BCBB0A90D}" type="pres">
      <dgm:prSet presAssocID="{BC76C82E-F418-4CFC-AA01-F2F75E30E0D7}" presName="composite" presStyleCnt="0"/>
      <dgm:spPr/>
    </dgm:pt>
    <dgm:pt modelId="{0B916691-75AA-48C9-ACE0-30E989C8C650}" type="pres">
      <dgm:prSet presAssocID="{BC76C82E-F418-4CFC-AA01-F2F75E30E0D7}" presName="parentText" presStyleLbl="alignNode1" presStyleIdx="2" presStyleCnt="4">
        <dgm:presLayoutVars>
          <dgm:chMax val="1"/>
          <dgm:bulletEnabled val="1"/>
        </dgm:presLayoutVars>
      </dgm:prSet>
      <dgm:spPr/>
    </dgm:pt>
    <dgm:pt modelId="{D1BA575F-4DCB-45FD-8FFF-F72EEC6A8968}" type="pres">
      <dgm:prSet presAssocID="{BC76C82E-F418-4CFC-AA01-F2F75E30E0D7}" presName="descendantText" presStyleLbl="alignAcc1" presStyleIdx="2" presStyleCnt="4">
        <dgm:presLayoutVars>
          <dgm:bulletEnabled val="1"/>
        </dgm:presLayoutVars>
      </dgm:prSet>
      <dgm:spPr/>
    </dgm:pt>
    <dgm:pt modelId="{2A3A9177-4A36-441F-A09C-520865676E62}" type="pres">
      <dgm:prSet presAssocID="{FF8F09F0-BD0E-41DC-9B66-7147FE60F1EC}" presName="sp" presStyleCnt="0"/>
      <dgm:spPr/>
    </dgm:pt>
    <dgm:pt modelId="{F30207B9-DAE9-4119-A98E-B5A29499D899}" type="pres">
      <dgm:prSet presAssocID="{8F5A7999-E8B9-440D-8F59-FE45967E9B9C}" presName="composite" presStyleCnt="0"/>
      <dgm:spPr/>
    </dgm:pt>
    <dgm:pt modelId="{00C61678-8D62-4C91-B975-B8C55360B10A}" type="pres">
      <dgm:prSet presAssocID="{8F5A7999-E8B9-440D-8F59-FE45967E9B9C}" presName="parentText" presStyleLbl="alignNode1" presStyleIdx="3" presStyleCnt="4">
        <dgm:presLayoutVars>
          <dgm:chMax val="1"/>
          <dgm:bulletEnabled val="1"/>
        </dgm:presLayoutVars>
      </dgm:prSet>
      <dgm:spPr/>
    </dgm:pt>
    <dgm:pt modelId="{EA294979-B2A2-4D31-984A-CAE409F8A8A6}" type="pres">
      <dgm:prSet presAssocID="{8F5A7999-E8B9-440D-8F59-FE45967E9B9C}" presName="descendantText" presStyleLbl="alignAcc1" presStyleIdx="3" presStyleCnt="4">
        <dgm:presLayoutVars>
          <dgm:bulletEnabled val="1"/>
        </dgm:presLayoutVars>
      </dgm:prSet>
      <dgm:spPr/>
    </dgm:pt>
  </dgm:ptLst>
  <dgm:cxnLst>
    <dgm:cxn modelId="{0E7B4F07-3186-4920-A855-2486F39911D3}" type="presOf" srcId="{FBA5DDEC-8CC2-4792-971C-4DB396304C61}" destId="{D1BA575F-4DCB-45FD-8FFF-F72EEC6A8968}" srcOrd="0" destOrd="0" presId="urn:microsoft.com/office/officeart/2005/8/layout/chevron2"/>
    <dgm:cxn modelId="{0BDD6514-240A-43DA-BC99-F73957B39846}" type="presOf" srcId="{66534C4C-C097-4E1A-B1C4-FC71A6C8976E}" destId="{922D72CC-2360-4DE0-8B9D-39BE347BBCFC}" srcOrd="0" destOrd="0" presId="urn:microsoft.com/office/officeart/2005/8/layout/chevron2"/>
    <dgm:cxn modelId="{1D8C681D-968F-427E-AA02-BDDDBADAF9C8}" srcId="{66534C4C-C097-4E1A-B1C4-FC71A6C8976E}" destId="{C0B4A302-1657-423D-8027-35426B46281A}" srcOrd="0" destOrd="0" parTransId="{A2EE9542-7DAE-4A92-A941-F37EFD93AEEA}" sibTransId="{2D431572-10CB-4713-8322-4F089E296839}"/>
    <dgm:cxn modelId="{16BED824-74D9-4B13-A8D0-EA3F32631CF7}" type="presOf" srcId="{8F5A7999-E8B9-440D-8F59-FE45967E9B9C}" destId="{00C61678-8D62-4C91-B975-B8C55360B10A}" srcOrd="0" destOrd="0" presId="urn:microsoft.com/office/officeart/2005/8/layout/chevron2"/>
    <dgm:cxn modelId="{2BF0F525-26A3-4658-A426-698CB9593C7F}" type="presOf" srcId="{BC76C82E-F418-4CFC-AA01-F2F75E30E0D7}" destId="{0B916691-75AA-48C9-ACE0-30E989C8C650}" srcOrd="0" destOrd="0" presId="urn:microsoft.com/office/officeart/2005/8/layout/chevron2"/>
    <dgm:cxn modelId="{54C8572F-2575-473A-A279-99C371366B18}" srcId="{6B4BD864-6675-4897-B73B-BDCB4609BD22}" destId="{66534C4C-C097-4E1A-B1C4-FC71A6C8976E}" srcOrd="0" destOrd="0" parTransId="{3CFC3D7D-A4BB-4149-9D6D-934AB81322FE}" sibTransId="{8E4B026C-B52D-4213-8A2D-BDE482884955}"/>
    <dgm:cxn modelId="{E07F5436-5E5C-4FA3-AF87-7230F98686FA}" type="presOf" srcId="{6B4BD864-6675-4897-B73B-BDCB4609BD22}" destId="{A22E8B8E-9DF4-4983-B02D-45C0DE54F6F4}" srcOrd="0" destOrd="0" presId="urn:microsoft.com/office/officeart/2005/8/layout/chevron2"/>
    <dgm:cxn modelId="{7910AA6A-4FAA-401C-BCCD-5505CC3887EC}" srcId="{6B4BD864-6675-4897-B73B-BDCB4609BD22}" destId="{79306D85-67DA-466E-98EE-C58F0C725CDF}" srcOrd="1" destOrd="0" parTransId="{F7561021-4678-4FA3-BE62-502809374182}" sibTransId="{1F417460-B893-4B74-9B9B-522FD49D0A68}"/>
    <dgm:cxn modelId="{E5C4307E-48BC-42AF-94AF-98145AEF05F9}" type="presOf" srcId="{C0B4A302-1657-423D-8027-35426B46281A}" destId="{6B158052-52AE-4C84-9493-3D7429E5A6B3}" srcOrd="0" destOrd="0" presId="urn:microsoft.com/office/officeart/2005/8/layout/chevron2"/>
    <dgm:cxn modelId="{F139F67E-406D-4A22-B670-43F23EADA72D}" srcId="{6B4BD864-6675-4897-B73B-BDCB4609BD22}" destId="{8F5A7999-E8B9-440D-8F59-FE45967E9B9C}" srcOrd="3" destOrd="0" parTransId="{3B2FE688-7AAC-4B10-8399-D3C0163FCFAD}" sibTransId="{97191223-F486-4082-831C-FECB3D093EC4}"/>
    <dgm:cxn modelId="{2131DB84-C46B-44AA-AB27-612A5F7AEEE2}" type="presOf" srcId="{6E08B2B5-70D2-4652-8BEF-5D030CC1938C}" destId="{95A8D6B6-8F51-435C-AC7A-EC31A9D19F94}" srcOrd="0" destOrd="0" presId="urn:microsoft.com/office/officeart/2005/8/layout/chevron2"/>
    <dgm:cxn modelId="{ACCB1C8D-9FB9-43FD-A29E-BA4C0DBC5288}" srcId="{6B4BD864-6675-4897-B73B-BDCB4609BD22}" destId="{BC76C82E-F418-4CFC-AA01-F2F75E30E0D7}" srcOrd="2" destOrd="0" parTransId="{73477549-5B70-4BC9-9F87-EA3F5B39DDD8}" sibTransId="{FF8F09F0-BD0E-41DC-9B66-7147FE60F1EC}"/>
    <dgm:cxn modelId="{48E9BAA5-42D3-4CD0-AFE6-63C22B647D11}" srcId="{79306D85-67DA-466E-98EE-C58F0C725CDF}" destId="{6E08B2B5-70D2-4652-8BEF-5D030CC1938C}" srcOrd="0" destOrd="0" parTransId="{E981F2B7-D9F7-4697-A94C-66D2D8D78A68}" sibTransId="{44F2AFC3-AA50-414F-AB95-873AE9BDFB81}"/>
    <dgm:cxn modelId="{C656FAA9-F495-4A59-B337-9FF040BB0254}" type="presOf" srcId="{79306D85-67DA-466E-98EE-C58F0C725CDF}" destId="{0DCCD355-CF29-4B70-ABDB-BC8B9F34D760}" srcOrd="0" destOrd="0" presId="urn:microsoft.com/office/officeart/2005/8/layout/chevron2"/>
    <dgm:cxn modelId="{0CC6D3B0-9DD7-47C8-B03E-D6B9F38028C9}" type="presOf" srcId="{2EAF3E8F-4272-4B21-B259-EA6BA499E677}" destId="{EA294979-B2A2-4D31-984A-CAE409F8A8A6}" srcOrd="0" destOrd="0" presId="urn:microsoft.com/office/officeart/2005/8/layout/chevron2"/>
    <dgm:cxn modelId="{C1D29AC4-2757-4045-B392-FE1434DFCC23}" srcId="{8F5A7999-E8B9-440D-8F59-FE45967E9B9C}" destId="{2EAF3E8F-4272-4B21-B259-EA6BA499E677}" srcOrd="0" destOrd="0" parTransId="{E37DCA84-6E12-4339-87B3-BE0CE6D64CB0}" sibTransId="{1D4102BE-2108-4389-85AF-010D92D4500D}"/>
    <dgm:cxn modelId="{5BAD0DE1-FEEF-4E3C-B82D-5B1ED7324783}" srcId="{BC76C82E-F418-4CFC-AA01-F2F75E30E0D7}" destId="{FBA5DDEC-8CC2-4792-971C-4DB396304C61}" srcOrd="0" destOrd="0" parTransId="{B85B796C-419B-483D-BC6F-0025AB6BEAF1}" sibTransId="{3DFEA754-1B8F-4FB3-BA5A-47ABC9031225}"/>
    <dgm:cxn modelId="{C4FD65A5-4AD6-442A-BB0B-2588F7CFAF1A}" type="presParOf" srcId="{A22E8B8E-9DF4-4983-B02D-45C0DE54F6F4}" destId="{E3F4C468-3211-4FCF-8A3A-0C8259652502}" srcOrd="0" destOrd="0" presId="urn:microsoft.com/office/officeart/2005/8/layout/chevron2"/>
    <dgm:cxn modelId="{30AFA149-210F-40FD-BB76-6B4550E25673}" type="presParOf" srcId="{E3F4C468-3211-4FCF-8A3A-0C8259652502}" destId="{922D72CC-2360-4DE0-8B9D-39BE347BBCFC}" srcOrd="0" destOrd="0" presId="urn:microsoft.com/office/officeart/2005/8/layout/chevron2"/>
    <dgm:cxn modelId="{532F8491-B7D0-4858-A012-3A8A3820BA9D}" type="presParOf" srcId="{E3F4C468-3211-4FCF-8A3A-0C8259652502}" destId="{6B158052-52AE-4C84-9493-3D7429E5A6B3}" srcOrd="1" destOrd="0" presId="urn:microsoft.com/office/officeart/2005/8/layout/chevron2"/>
    <dgm:cxn modelId="{0150970F-F7AE-468A-90BB-5B8254B4F0F7}" type="presParOf" srcId="{A22E8B8E-9DF4-4983-B02D-45C0DE54F6F4}" destId="{ED305C6B-AEB4-4567-A7B5-35C1A8357610}" srcOrd="1" destOrd="0" presId="urn:microsoft.com/office/officeart/2005/8/layout/chevron2"/>
    <dgm:cxn modelId="{3B9084B3-619C-4DA9-9176-2E9AD4E98605}" type="presParOf" srcId="{A22E8B8E-9DF4-4983-B02D-45C0DE54F6F4}" destId="{059BC90A-D348-41DF-A058-048DEE8FA259}" srcOrd="2" destOrd="0" presId="urn:microsoft.com/office/officeart/2005/8/layout/chevron2"/>
    <dgm:cxn modelId="{4517CF9A-6DF9-4030-BEAE-C814C1D41826}" type="presParOf" srcId="{059BC90A-D348-41DF-A058-048DEE8FA259}" destId="{0DCCD355-CF29-4B70-ABDB-BC8B9F34D760}" srcOrd="0" destOrd="0" presId="urn:microsoft.com/office/officeart/2005/8/layout/chevron2"/>
    <dgm:cxn modelId="{6A593C0A-1CAE-4824-A667-8085E1C2348B}" type="presParOf" srcId="{059BC90A-D348-41DF-A058-048DEE8FA259}" destId="{95A8D6B6-8F51-435C-AC7A-EC31A9D19F94}" srcOrd="1" destOrd="0" presId="urn:microsoft.com/office/officeart/2005/8/layout/chevron2"/>
    <dgm:cxn modelId="{C38C2595-93E7-467B-A783-05B106F11CE2}" type="presParOf" srcId="{A22E8B8E-9DF4-4983-B02D-45C0DE54F6F4}" destId="{36715ED2-0183-4221-BED1-7A530BB58A50}" srcOrd="3" destOrd="0" presId="urn:microsoft.com/office/officeart/2005/8/layout/chevron2"/>
    <dgm:cxn modelId="{A332C101-092F-4712-97FF-D7DFBC0905DF}" type="presParOf" srcId="{A22E8B8E-9DF4-4983-B02D-45C0DE54F6F4}" destId="{14CDFFA8-785B-4254-90AB-909BCBB0A90D}" srcOrd="4" destOrd="0" presId="urn:microsoft.com/office/officeart/2005/8/layout/chevron2"/>
    <dgm:cxn modelId="{AD85E1C9-DD41-4974-B942-60A35826B37E}" type="presParOf" srcId="{14CDFFA8-785B-4254-90AB-909BCBB0A90D}" destId="{0B916691-75AA-48C9-ACE0-30E989C8C650}" srcOrd="0" destOrd="0" presId="urn:microsoft.com/office/officeart/2005/8/layout/chevron2"/>
    <dgm:cxn modelId="{269A078D-5123-4328-9D1C-27274A261C92}" type="presParOf" srcId="{14CDFFA8-785B-4254-90AB-909BCBB0A90D}" destId="{D1BA575F-4DCB-45FD-8FFF-F72EEC6A8968}" srcOrd="1" destOrd="0" presId="urn:microsoft.com/office/officeart/2005/8/layout/chevron2"/>
    <dgm:cxn modelId="{96BC6689-DBBF-446B-B50D-7C1AB4C244CB}" type="presParOf" srcId="{A22E8B8E-9DF4-4983-B02D-45C0DE54F6F4}" destId="{2A3A9177-4A36-441F-A09C-520865676E62}" srcOrd="5" destOrd="0" presId="urn:microsoft.com/office/officeart/2005/8/layout/chevron2"/>
    <dgm:cxn modelId="{F39E9F52-826E-471A-919E-8CCC196D1832}" type="presParOf" srcId="{A22E8B8E-9DF4-4983-B02D-45C0DE54F6F4}" destId="{F30207B9-DAE9-4119-A98E-B5A29499D899}" srcOrd="6" destOrd="0" presId="urn:microsoft.com/office/officeart/2005/8/layout/chevron2"/>
    <dgm:cxn modelId="{44543810-D948-408B-B00E-87EDFE8AD46A}" type="presParOf" srcId="{F30207B9-DAE9-4119-A98E-B5A29499D899}" destId="{00C61678-8D62-4C91-B975-B8C55360B10A}" srcOrd="0" destOrd="0" presId="urn:microsoft.com/office/officeart/2005/8/layout/chevron2"/>
    <dgm:cxn modelId="{D33694DB-6D37-4E70-AA0D-6B766CBA7EC8}" type="presParOf" srcId="{F30207B9-DAE9-4119-A98E-B5A29499D899}" destId="{EA294979-B2A2-4D31-984A-CAE409F8A8A6}"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B4BD864-6675-4897-B73B-BDCB4609BD22}"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en-US"/>
        </a:p>
      </dgm:t>
    </dgm:pt>
    <dgm:pt modelId="{66534C4C-C097-4E1A-B1C4-FC71A6C8976E}">
      <dgm:prSet phldrT="[Text]"/>
      <dgm:spPr>
        <a:solidFill>
          <a:schemeClr val="accent5"/>
        </a:solidFill>
        <a:ln>
          <a:solidFill>
            <a:schemeClr val="accent5"/>
          </a:solidFill>
        </a:ln>
      </dgm:spPr>
      <dgm:t>
        <a:bodyPr/>
        <a:lstStyle/>
        <a:p>
          <a:r>
            <a:rPr lang="en-US" dirty="0">
              <a:latin typeface="Rockwell" panose="02060603020205020403" pitchFamily="18" charset="0"/>
            </a:rPr>
            <a:t>1</a:t>
          </a:r>
        </a:p>
      </dgm:t>
    </dgm:pt>
    <dgm:pt modelId="{3CFC3D7D-A4BB-4149-9D6D-934AB81322FE}" type="parTrans" cxnId="{54C8572F-2575-473A-A279-99C371366B18}">
      <dgm:prSet/>
      <dgm:spPr/>
      <dgm:t>
        <a:bodyPr/>
        <a:lstStyle/>
        <a:p>
          <a:endParaRPr lang="en-US">
            <a:latin typeface="Rockwell" panose="02060603020205020403" pitchFamily="18" charset="0"/>
          </a:endParaRPr>
        </a:p>
      </dgm:t>
    </dgm:pt>
    <dgm:pt modelId="{8E4B026C-B52D-4213-8A2D-BDE482884955}" type="sibTrans" cxnId="{54C8572F-2575-473A-A279-99C371366B18}">
      <dgm:prSet/>
      <dgm:spPr/>
      <dgm:t>
        <a:bodyPr/>
        <a:lstStyle/>
        <a:p>
          <a:endParaRPr lang="en-US">
            <a:latin typeface="Rockwell" panose="02060603020205020403" pitchFamily="18" charset="0"/>
          </a:endParaRPr>
        </a:p>
      </dgm:t>
    </dgm:pt>
    <dgm:pt modelId="{C0B4A302-1657-423D-8027-35426B46281A}">
      <dgm:prSet phldrT="[Text]"/>
      <dgm:spPr>
        <a:solidFill>
          <a:schemeClr val="bg1"/>
        </a:solidFill>
        <a:ln>
          <a:solidFill>
            <a:schemeClr val="accent5"/>
          </a:solidFill>
        </a:ln>
      </dgm:spPr>
      <dgm:t>
        <a:bodyPr/>
        <a:lstStyle/>
        <a:p>
          <a:r>
            <a:rPr lang="en-US" dirty="0">
              <a:latin typeface="Rockwell" panose="02060603020205020403" pitchFamily="18" charset="0"/>
            </a:rPr>
            <a:t>Battery cost reduction</a:t>
          </a:r>
        </a:p>
      </dgm:t>
    </dgm:pt>
    <dgm:pt modelId="{A2EE9542-7DAE-4A92-A941-F37EFD93AEEA}" type="parTrans" cxnId="{1D8C681D-968F-427E-AA02-BDDDBADAF9C8}">
      <dgm:prSet/>
      <dgm:spPr/>
      <dgm:t>
        <a:bodyPr/>
        <a:lstStyle/>
        <a:p>
          <a:endParaRPr lang="en-US">
            <a:latin typeface="Rockwell" panose="02060603020205020403" pitchFamily="18" charset="0"/>
          </a:endParaRPr>
        </a:p>
      </dgm:t>
    </dgm:pt>
    <dgm:pt modelId="{2D431572-10CB-4713-8322-4F089E296839}" type="sibTrans" cxnId="{1D8C681D-968F-427E-AA02-BDDDBADAF9C8}">
      <dgm:prSet/>
      <dgm:spPr/>
      <dgm:t>
        <a:bodyPr/>
        <a:lstStyle/>
        <a:p>
          <a:endParaRPr lang="en-US">
            <a:latin typeface="Rockwell" panose="02060603020205020403" pitchFamily="18" charset="0"/>
          </a:endParaRPr>
        </a:p>
      </dgm:t>
    </dgm:pt>
    <dgm:pt modelId="{79306D85-67DA-466E-98EE-C58F0C725CDF}">
      <dgm:prSet phldrT="[Text]"/>
      <dgm:spPr>
        <a:solidFill>
          <a:schemeClr val="accent5"/>
        </a:solidFill>
        <a:ln>
          <a:solidFill>
            <a:schemeClr val="accent5"/>
          </a:solidFill>
        </a:ln>
      </dgm:spPr>
      <dgm:t>
        <a:bodyPr/>
        <a:lstStyle/>
        <a:p>
          <a:r>
            <a:rPr lang="en-US" dirty="0">
              <a:latin typeface="Rockwell" panose="02060603020205020403" pitchFamily="18" charset="0"/>
            </a:rPr>
            <a:t>2</a:t>
          </a:r>
        </a:p>
      </dgm:t>
    </dgm:pt>
    <dgm:pt modelId="{F7561021-4678-4FA3-BE62-502809374182}" type="parTrans" cxnId="{7910AA6A-4FAA-401C-BCCD-5505CC3887EC}">
      <dgm:prSet/>
      <dgm:spPr/>
      <dgm:t>
        <a:bodyPr/>
        <a:lstStyle/>
        <a:p>
          <a:endParaRPr lang="en-US">
            <a:latin typeface="Rockwell" panose="02060603020205020403" pitchFamily="18" charset="0"/>
          </a:endParaRPr>
        </a:p>
      </dgm:t>
    </dgm:pt>
    <dgm:pt modelId="{1F417460-B893-4B74-9B9B-522FD49D0A68}" type="sibTrans" cxnId="{7910AA6A-4FAA-401C-BCCD-5505CC3887EC}">
      <dgm:prSet/>
      <dgm:spPr/>
      <dgm:t>
        <a:bodyPr/>
        <a:lstStyle/>
        <a:p>
          <a:endParaRPr lang="en-US">
            <a:latin typeface="Rockwell" panose="02060603020205020403" pitchFamily="18" charset="0"/>
          </a:endParaRPr>
        </a:p>
      </dgm:t>
    </dgm:pt>
    <dgm:pt modelId="{6E08B2B5-70D2-4652-8BEF-5D030CC1938C}">
      <dgm:prSet phldrT="[Text]"/>
      <dgm:spPr>
        <a:solidFill>
          <a:schemeClr val="bg1"/>
        </a:solidFill>
        <a:ln>
          <a:solidFill>
            <a:schemeClr val="accent5"/>
          </a:solidFill>
        </a:ln>
      </dgm:spPr>
      <dgm:t>
        <a:bodyPr/>
        <a:lstStyle/>
        <a:p>
          <a:r>
            <a:rPr lang="en-US" dirty="0">
              <a:latin typeface="Rockwell" panose="02060603020205020403" pitchFamily="18" charset="0"/>
            </a:rPr>
            <a:t>Extra reward case</a:t>
          </a:r>
        </a:p>
      </dgm:t>
    </dgm:pt>
    <dgm:pt modelId="{E981F2B7-D9F7-4697-A94C-66D2D8D78A68}" type="parTrans" cxnId="{48E9BAA5-42D3-4CD0-AFE6-63C22B647D11}">
      <dgm:prSet/>
      <dgm:spPr/>
      <dgm:t>
        <a:bodyPr/>
        <a:lstStyle/>
        <a:p>
          <a:endParaRPr lang="en-US">
            <a:latin typeface="Rockwell" panose="02060603020205020403" pitchFamily="18" charset="0"/>
          </a:endParaRPr>
        </a:p>
      </dgm:t>
    </dgm:pt>
    <dgm:pt modelId="{44F2AFC3-AA50-414F-AB95-873AE9BDFB81}" type="sibTrans" cxnId="{48E9BAA5-42D3-4CD0-AFE6-63C22B647D11}">
      <dgm:prSet/>
      <dgm:spPr/>
      <dgm:t>
        <a:bodyPr/>
        <a:lstStyle/>
        <a:p>
          <a:endParaRPr lang="en-US">
            <a:latin typeface="Rockwell" panose="02060603020205020403" pitchFamily="18" charset="0"/>
          </a:endParaRPr>
        </a:p>
      </dgm:t>
    </dgm:pt>
    <dgm:pt modelId="{D10C1015-3A5F-4E7A-AA2E-C4B0F949A81F}">
      <dgm:prSet phldrT="[Text]"/>
      <dgm:spPr>
        <a:solidFill>
          <a:schemeClr val="bg1"/>
        </a:solidFill>
        <a:ln>
          <a:solidFill>
            <a:schemeClr val="accent5"/>
          </a:solidFill>
        </a:ln>
      </dgm:spPr>
      <dgm:t>
        <a:bodyPr/>
        <a:lstStyle/>
        <a:p>
          <a:r>
            <a:rPr lang="en-US" dirty="0">
              <a:latin typeface="Rockwell" panose="02060603020205020403" pitchFamily="18" charset="0"/>
            </a:rPr>
            <a:t>Participation based on a threshold</a:t>
          </a:r>
        </a:p>
      </dgm:t>
    </dgm:pt>
    <dgm:pt modelId="{85049425-F562-49CB-B1D0-00678944BE99}" type="parTrans" cxnId="{426CE991-8B88-4D84-B8A8-69BC82147812}">
      <dgm:prSet/>
      <dgm:spPr/>
      <dgm:t>
        <a:bodyPr/>
        <a:lstStyle/>
        <a:p>
          <a:endParaRPr lang="en-US">
            <a:latin typeface="Rockwell" panose="02060603020205020403" pitchFamily="18" charset="0"/>
          </a:endParaRPr>
        </a:p>
      </dgm:t>
    </dgm:pt>
    <dgm:pt modelId="{2850F0E2-E7DA-4F3F-8540-A0F1BB926EB9}" type="sibTrans" cxnId="{426CE991-8B88-4D84-B8A8-69BC82147812}">
      <dgm:prSet/>
      <dgm:spPr/>
      <dgm:t>
        <a:bodyPr/>
        <a:lstStyle/>
        <a:p>
          <a:endParaRPr lang="en-US">
            <a:latin typeface="Rockwell" panose="02060603020205020403" pitchFamily="18" charset="0"/>
          </a:endParaRPr>
        </a:p>
      </dgm:t>
    </dgm:pt>
    <dgm:pt modelId="{EE2A529E-E03A-41F9-8CEE-B437650DC3C5}">
      <dgm:prSet phldrT="[Text]"/>
      <dgm:spPr>
        <a:solidFill>
          <a:schemeClr val="accent5"/>
        </a:solidFill>
        <a:ln>
          <a:solidFill>
            <a:schemeClr val="accent5"/>
          </a:solidFill>
        </a:ln>
      </dgm:spPr>
      <dgm:t>
        <a:bodyPr/>
        <a:lstStyle/>
        <a:p>
          <a:r>
            <a:rPr lang="en-US" dirty="0">
              <a:latin typeface="Rockwell" panose="02060603020205020403" pitchFamily="18" charset="0"/>
            </a:rPr>
            <a:t>3</a:t>
          </a:r>
        </a:p>
      </dgm:t>
    </dgm:pt>
    <dgm:pt modelId="{8036EC7A-318C-4196-87B1-E5FE1F04C06B}" type="parTrans" cxnId="{FE789135-3B94-4027-A675-EED9118FF006}">
      <dgm:prSet/>
      <dgm:spPr/>
      <dgm:t>
        <a:bodyPr/>
        <a:lstStyle/>
        <a:p>
          <a:endParaRPr lang="en-US">
            <a:latin typeface="Rockwell" panose="02060603020205020403" pitchFamily="18" charset="0"/>
          </a:endParaRPr>
        </a:p>
      </dgm:t>
    </dgm:pt>
    <dgm:pt modelId="{83C986DC-8010-4140-9FCE-121A4B08506F}" type="sibTrans" cxnId="{FE789135-3B94-4027-A675-EED9118FF006}">
      <dgm:prSet/>
      <dgm:spPr/>
      <dgm:t>
        <a:bodyPr/>
        <a:lstStyle/>
        <a:p>
          <a:endParaRPr lang="en-US">
            <a:latin typeface="Rockwell" panose="02060603020205020403" pitchFamily="18" charset="0"/>
          </a:endParaRPr>
        </a:p>
      </dgm:t>
    </dgm:pt>
    <dgm:pt modelId="{85B43EA8-8843-4763-B87B-0A255D409AC4}">
      <dgm:prSet phldrT="[Text]"/>
      <dgm:spPr>
        <a:solidFill>
          <a:schemeClr val="accent5"/>
        </a:solidFill>
        <a:ln>
          <a:solidFill>
            <a:schemeClr val="accent5"/>
          </a:solidFill>
        </a:ln>
      </dgm:spPr>
      <dgm:t>
        <a:bodyPr/>
        <a:lstStyle/>
        <a:p>
          <a:r>
            <a:rPr lang="en-US" dirty="0">
              <a:latin typeface="Rockwell" panose="02060603020205020403" pitchFamily="18" charset="0"/>
            </a:rPr>
            <a:t>4</a:t>
          </a:r>
        </a:p>
      </dgm:t>
    </dgm:pt>
    <dgm:pt modelId="{35409DB1-16D7-48AD-BE54-EEB9954582AB}" type="parTrans" cxnId="{FD96F922-ADFE-4616-B46E-62DEA3C2C3EC}">
      <dgm:prSet/>
      <dgm:spPr/>
      <dgm:t>
        <a:bodyPr/>
        <a:lstStyle/>
        <a:p>
          <a:endParaRPr lang="en-US">
            <a:latin typeface="Rockwell" panose="02060603020205020403" pitchFamily="18" charset="0"/>
          </a:endParaRPr>
        </a:p>
      </dgm:t>
    </dgm:pt>
    <dgm:pt modelId="{62FFFB5B-D1F2-4A9A-8FD9-84486FF775B4}" type="sibTrans" cxnId="{FD96F922-ADFE-4616-B46E-62DEA3C2C3EC}">
      <dgm:prSet/>
      <dgm:spPr/>
      <dgm:t>
        <a:bodyPr/>
        <a:lstStyle/>
        <a:p>
          <a:endParaRPr lang="en-US">
            <a:latin typeface="Rockwell" panose="02060603020205020403" pitchFamily="18" charset="0"/>
          </a:endParaRPr>
        </a:p>
      </dgm:t>
    </dgm:pt>
    <dgm:pt modelId="{EFDB3132-E0E5-4048-A8D6-F78458D9BD85}">
      <dgm:prSet phldrT="[Text]"/>
      <dgm:spPr>
        <a:solidFill>
          <a:schemeClr val="bg1"/>
        </a:solidFill>
        <a:ln>
          <a:solidFill>
            <a:schemeClr val="accent5"/>
          </a:solidFill>
        </a:ln>
      </dgm:spPr>
      <dgm:t>
        <a:bodyPr/>
        <a:lstStyle/>
        <a:p>
          <a:r>
            <a:rPr lang="en-US" dirty="0">
              <a:latin typeface="Rockwell" panose="02060603020205020403" pitchFamily="18" charset="0"/>
            </a:rPr>
            <a:t>Virtual Power Plants profit capped</a:t>
          </a:r>
        </a:p>
      </dgm:t>
    </dgm:pt>
    <dgm:pt modelId="{58F75C31-4CF1-4E63-B246-C92489448B2D}" type="parTrans" cxnId="{36C553E6-0180-4EAB-865E-E9E41B6A2302}">
      <dgm:prSet/>
      <dgm:spPr/>
      <dgm:t>
        <a:bodyPr/>
        <a:lstStyle/>
        <a:p>
          <a:endParaRPr lang="en-US">
            <a:latin typeface="Rockwell" panose="02060603020205020403" pitchFamily="18" charset="0"/>
          </a:endParaRPr>
        </a:p>
      </dgm:t>
    </dgm:pt>
    <dgm:pt modelId="{87930153-C4AB-4938-BDD4-DE5C3CC96BC5}" type="sibTrans" cxnId="{36C553E6-0180-4EAB-865E-E9E41B6A2302}">
      <dgm:prSet/>
      <dgm:spPr/>
      <dgm:t>
        <a:bodyPr/>
        <a:lstStyle/>
        <a:p>
          <a:endParaRPr lang="en-US">
            <a:latin typeface="Rockwell" panose="02060603020205020403" pitchFamily="18" charset="0"/>
          </a:endParaRPr>
        </a:p>
      </dgm:t>
    </dgm:pt>
    <dgm:pt modelId="{A22E8B8E-9DF4-4983-B02D-45C0DE54F6F4}" type="pres">
      <dgm:prSet presAssocID="{6B4BD864-6675-4897-B73B-BDCB4609BD22}" presName="linearFlow" presStyleCnt="0">
        <dgm:presLayoutVars>
          <dgm:dir/>
          <dgm:animLvl val="lvl"/>
          <dgm:resizeHandles val="exact"/>
        </dgm:presLayoutVars>
      </dgm:prSet>
      <dgm:spPr/>
    </dgm:pt>
    <dgm:pt modelId="{E3F4C468-3211-4FCF-8A3A-0C8259652502}" type="pres">
      <dgm:prSet presAssocID="{66534C4C-C097-4E1A-B1C4-FC71A6C8976E}" presName="composite" presStyleCnt="0"/>
      <dgm:spPr/>
    </dgm:pt>
    <dgm:pt modelId="{922D72CC-2360-4DE0-8B9D-39BE347BBCFC}" type="pres">
      <dgm:prSet presAssocID="{66534C4C-C097-4E1A-B1C4-FC71A6C8976E}" presName="parentText" presStyleLbl="alignNode1" presStyleIdx="0" presStyleCnt="4">
        <dgm:presLayoutVars>
          <dgm:chMax val="1"/>
          <dgm:bulletEnabled val="1"/>
        </dgm:presLayoutVars>
      </dgm:prSet>
      <dgm:spPr/>
    </dgm:pt>
    <dgm:pt modelId="{6B158052-52AE-4C84-9493-3D7429E5A6B3}" type="pres">
      <dgm:prSet presAssocID="{66534C4C-C097-4E1A-B1C4-FC71A6C8976E}" presName="descendantText" presStyleLbl="alignAcc1" presStyleIdx="0" presStyleCnt="4" custLinFactX="89680" custLinFactNeighborX="100000" custLinFactNeighborY="-26986">
        <dgm:presLayoutVars>
          <dgm:bulletEnabled val="1"/>
        </dgm:presLayoutVars>
      </dgm:prSet>
      <dgm:spPr/>
    </dgm:pt>
    <dgm:pt modelId="{ED305C6B-AEB4-4567-A7B5-35C1A8357610}" type="pres">
      <dgm:prSet presAssocID="{8E4B026C-B52D-4213-8A2D-BDE482884955}" presName="sp" presStyleCnt="0"/>
      <dgm:spPr/>
    </dgm:pt>
    <dgm:pt modelId="{059BC90A-D348-41DF-A058-048DEE8FA259}" type="pres">
      <dgm:prSet presAssocID="{79306D85-67DA-466E-98EE-C58F0C725CDF}" presName="composite" presStyleCnt="0"/>
      <dgm:spPr/>
    </dgm:pt>
    <dgm:pt modelId="{0DCCD355-CF29-4B70-ABDB-BC8B9F34D760}" type="pres">
      <dgm:prSet presAssocID="{79306D85-67DA-466E-98EE-C58F0C725CDF}" presName="parentText" presStyleLbl="alignNode1" presStyleIdx="1" presStyleCnt="4">
        <dgm:presLayoutVars>
          <dgm:chMax val="1"/>
          <dgm:bulletEnabled val="1"/>
        </dgm:presLayoutVars>
      </dgm:prSet>
      <dgm:spPr/>
    </dgm:pt>
    <dgm:pt modelId="{95A8D6B6-8F51-435C-AC7A-EC31A9D19F94}" type="pres">
      <dgm:prSet presAssocID="{79306D85-67DA-466E-98EE-C58F0C725CDF}" presName="descendantText" presStyleLbl="alignAcc1" presStyleIdx="1" presStyleCnt="4">
        <dgm:presLayoutVars>
          <dgm:bulletEnabled val="1"/>
        </dgm:presLayoutVars>
      </dgm:prSet>
      <dgm:spPr/>
    </dgm:pt>
    <dgm:pt modelId="{36715ED2-0183-4221-BED1-7A530BB58A50}" type="pres">
      <dgm:prSet presAssocID="{1F417460-B893-4B74-9B9B-522FD49D0A68}" presName="sp" presStyleCnt="0"/>
      <dgm:spPr/>
    </dgm:pt>
    <dgm:pt modelId="{3F20C2E3-E3B1-47F2-BCA1-1D31E6B48BDD}" type="pres">
      <dgm:prSet presAssocID="{EE2A529E-E03A-41F9-8CEE-B437650DC3C5}" presName="composite" presStyleCnt="0"/>
      <dgm:spPr/>
    </dgm:pt>
    <dgm:pt modelId="{BD4ECF64-7CDC-472C-B2BD-91C9F5777688}" type="pres">
      <dgm:prSet presAssocID="{EE2A529E-E03A-41F9-8CEE-B437650DC3C5}" presName="parentText" presStyleLbl="alignNode1" presStyleIdx="2" presStyleCnt="4">
        <dgm:presLayoutVars>
          <dgm:chMax val="1"/>
          <dgm:bulletEnabled val="1"/>
        </dgm:presLayoutVars>
      </dgm:prSet>
      <dgm:spPr/>
    </dgm:pt>
    <dgm:pt modelId="{3EC87BDF-DDB4-40E7-9256-7B24D68C85AE}" type="pres">
      <dgm:prSet presAssocID="{EE2A529E-E03A-41F9-8CEE-B437650DC3C5}" presName="descendantText" presStyleLbl="alignAcc1" presStyleIdx="2" presStyleCnt="4">
        <dgm:presLayoutVars>
          <dgm:bulletEnabled val="1"/>
        </dgm:presLayoutVars>
      </dgm:prSet>
      <dgm:spPr/>
    </dgm:pt>
    <dgm:pt modelId="{9ED551EC-B36C-4B25-9EFE-826CED3D78C3}" type="pres">
      <dgm:prSet presAssocID="{83C986DC-8010-4140-9FCE-121A4B08506F}" presName="sp" presStyleCnt="0"/>
      <dgm:spPr/>
    </dgm:pt>
    <dgm:pt modelId="{A82026B3-996B-48B5-AAD7-A2BEDAA968AE}" type="pres">
      <dgm:prSet presAssocID="{85B43EA8-8843-4763-B87B-0A255D409AC4}" presName="composite" presStyleCnt="0"/>
      <dgm:spPr/>
    </dgm:pt>
    <dgm:pt modelId="{8703222E-BDDD-4501-8E07-DDE90CF0DB67}" type="pres">
      <dgm:prSet presAssocID="{85B43EA8-8843-4763-B87B-0A255D409AC4}" presName="parentText" presStyleLbl="alignNode1" presStyleIdx="3" presStyleCnt="4">
        <dgm:presLayoutVars>
          <dgm:chMax val="1"/>
          <dgm:bulletEnabled val="1"/>
        </dgm:presLayoutVars>
      </dgm:prSet>
      <dgm:spPr/>
    </dgm:pt>
    <dgm:pt modelId="{F43D697A-B969-4021-8DD4-CE7B07E0BE01}" type="pres">
      <dgm:prSet presAssocID="{85B43EA8-8843-4763-B87B-0A255D409AC4}" presName="descendantText" presStyleLbl="alignAcc1" presStyleIdx="3" presStyleCnt="4">
        <dgm:presLayoutVars>
          <dgm:bulletEnabled val="1"/>
        </dgm:presLayoutVars>
      </dgm:prSet>
      <dgm:spPr/>
    </dgm:pt>
  </dgm:ptLst>
  <dgm:cxnLst>
    <dgm:cxn modelId="{06B2610F-37C0-4916-A347-0E00E659EEBB}" type="presOf" srcId="{6E08B2B5-70D2-4652-8BEF-5D030CC1938C}" destId="{95A8D6B6-8F51-435C-AC7A-EC31A9D19F94}" srcOrd="0" destOrd="0" presId="urn:microsoft.com/office/officeart/2005/8/layout/chevron2"/>
    <dgm:cxn modelId="{1D8C681D-968F-427E-AA02-BDDDBADAF9C8}" srcId="{66534C4C-C097-4E1A-B1C4-FC71A6C8976E}" destId="{C0B4A302-1657-423D-8027-35426B46281A}" srcOrd="0" destOrd="0" parTransId="{A2EE9542-7DAE-4A92-A941-F37EFD93AEEA}" sibTransId="{2D431572-10CB-4713-8322-4F089E296839}"/>
    <dgm:cxn modelId="{FD96F922-ADFE-4616-B46E-62DEA3C2C3EC}" srcId="{6B4BD864-6675-4897-B73B-BDCB4609BD22}" destId="{85B43EA8-8843-4763-B87B-0A255D409AC4}" srcOrd="3" destOrd="0" parTransId="{35409DB1-16D7-48AD-BE54-EEB9954582AB}" sibTransId="{62FFFB5B-D1F2-4A9A-8FD9-84486FF775B4}"/>
    <dgm:cxn modelId="{54A02B27-B130-443B-BC98-81686B6DAC3F}" type="presOf" srcId="{85B43EA8-8843-4763-B87B-0A255D409AC4}" destId="{8703222E-BDDD-4501-8E07-DDE90CF0DB67}" srcOrd="0" destOrd="0" presId="urn:microsoft.com/office/officeart/2005/8/layout/chevron2"/>
    <dgm:cxn modelId="{54C8572F-2575-473A-A279-99C371366B18}" srcId="{6B4BD864-6675-4897-B73B-BDCB4609BD22}" destId="{66534C4C-C097-4E1A-B1C4-FC71A6C8976E}" srcOrd="0" destOrd="0" parTransId="{3CFC3D7D-A4BB-4149-9D6D-934AB81322FE}" sibTransId="{8E4B026C-B52D-4213-8A2D-BDE482884955}"/>
    <dgm:cxn modelId="{FE789135-3B94-4027-A675-EED9118FF006}" srcId="{6B4BD864-6675-4897-B73B-BDCB4609BD22}" destId="{EE2A529E-E03A-41F9-8CEE-B437650DC3C5}" srcOrd="2" destOrd="0" parTransId="{8036EC7A-318C-4196-87B1-E5FE1F04C06B}" sibTransId="{83C986DC-8010-4140-9FCE-121A4B08506F}"/>
    <dgm:cxn modelId="{84E2AC3E-4C1F-473A-A6F1-1A50260259A4}" type="presOf" srcId="{EE2A529E-E03A-41F9-8CEE-B437650DC3C5}" destId="{BD4ECF64-7CDC-472C-B2BD-91C9F5777688}" srcOrd="0" destOrd="0" presId="urn:microsoft.com/office/officeart/2005/8/layout/chevron2"/>
    <dgm:cxn modelId="{BDF97266-C810-4903-923A-813C4C87BDD3}" type="presOf" srcId="{EFDB3132-E0E5-4048-A8D6-F78458D9BD85}" destId="{F43D697A-B969-4021-8DD4-CE7B07E0BE01}" srcOrd="0" destOrd="0" presId="urn:microsoft.com/office/officeart/2005/8/layout/chevron2"/>
    <dgm:cxn modelId="{7910AA6A-4FAA-401C-BCCD-5505CC3887EC}" srcId="{6B4BD864-6675-4897-B73B-BDCB4609BD22}" destId="{79306D85-67DA-466E-98EE-C58F0C725CDF}" srcOrd="1" destOrd="0" parTransId="{F7561021-4678-4FA3-BE62-502809374182}" sibTransId="{1F417460-B893-4B74-9B9B-522FD49D0A68}"/>
    <dgm:cxn modelId="{B28FB54E-762F-4E78-8412-B3A1B321807D}" type="presOf" srcId="{D10C1015-3A5F-4E7A-AA2E-C4B0F949A81F}" destId="{3EC87BDF-DDB4-40E7-9256-7B24D68C85AE}" srcOrd="0" destOrd="0" presId="urn:microsoft.com/office/officeart/2005/8/layout/chevron2"/>
    <dgm:cxn modelId="{FE8C1177-E0A6-4F06-AE67-CC63E6039A77}" type="presOf" srcId="{C0B4A302-1657-423D-8027-35426B46281A}" destId="{6B158052-52AE-4C84-9493-3D7429E5A6B3}" srcOrd="0" destOrd="0" presId="urn:microsoft.com/office/officeart/2005/8/layout/chevron2"/>
    <dgm:cxn modelId="{6D6E1D7E-38C4-43EB-A225-3E3BD8380D24}" type="presOf" srcId="{66534C4C-C097-4E1A-B1C4-FC71A6C8976E}" destId="{922D72CC-2360-4DE0-8B9D-39BE347BBCFC}" srcOrd="0" destOrd="0" presId="urn:microsoft.com/office/officeart/2005/8/layout/chevron2"/>
    <dgm:cxn modelId="{B43C9087-AA93-425B-9295-2D02281896F9}" type="presOf" srcId="{6B4BD864-6675-4897-B73B-BDCB4609BD22}" destId="{A22E8B8E-9DF4-4983-B02D-45C0DE54F6F4}" srcOrd="0" destOrd="0" presId="urn:microsoft.com/office/officeart/2005/8/layout/chevron2"/>
    <dgm:cxn modelId="{426CE991-8B88-4D84-B8A8-69BC82147812}" srcId="{EE2A529E-E03A-41F9-8CEE-B437650DC3C5}" destId="{D10C1015-3A5F-4E7A-AA2E-C4B0F949A81F}" srcOrd="0" destOrd="0" parTransId="{85049425-F562-49CB-B1D0-00678944BE99}" sibTransId="{2850F0E2-E7DA-4F3F-8540-A0F1BB926EB9}"/>
    <dgm:cxn modelId="{EAE38993-D72C-4C48-B695-A87046E19B84}" type="presOf" srcId="{79306D85-67DA-466E-98EE-C58F0C725CDF}" destId="{0DCCD355-CF29-4B70-ABDB-BC8B9F34D760}" srcOrd="0" destOrd="0" presId="urn:microsoft.com/office/officeart/2005/8/layout/chevron2"/>
    <dgm:cxn modelId="{48E9BAA5-42D3-4CD0-AFE6-63C22B647D11}" srcId="{79306D85-67DA-466E-98EE-C58F0C725CDF}" destId="{6E08B2B5-70D2-4652-8BEF-5D030CC1938C}" srcOrd="0" destOrd="0" parTransId="{E981F2B7-D9F7-4697-A94C-66D2D8D78A68}" sibTransId="{44F2AFC3-AA50-414F-AB95-873AE9BDFB81}"/>
    <dgm:cxn modelId="{36C553E6-0180-4EAB-865E-E9E41B6A2302}" srcId="{85B43EA8-8843-4763-B87B-0A255D409AC4}" destId="{EFDB3132-E0E5-4048-A8D6-F78458D9BD85}" srcOrd="0" destOrd="0" parTransId="{58F75C31-4CF1-4E63-B246-C92489448B2D}" sibTransId="{87930153-C4AB-4938-BDD4-DE5C3CC96BC5}"/>
    <dgm:cxn modelId="{C4B4AD30-92A4-4D6A-AA49-A50935D24B70}" type="presParOf" srcId="{A22E8B8E-9DF4-4983-B02D-45C0DE54F6F4}" destId="{E3F4C468-3211-4FCF-8A3A-0C8259652502}" srcOrd="0" destOrd="0" presId="urn:microsoft.com/office/officeart/2005/8/layout/chevron2"/>
    <dgm:cxn modelId="{0E903C8C-2245-4505-8240-8A92099E7E43}" type="presParOf" srcId="{E3F4C468-3211-4FCF-8A3A-0C8259652502}" destId="{922D72CC-2360-4DE0-8B9D-39BE347BBCFC}" srcOrd="0" destOrd="0" presId="urn:microsoft.com/office/officeart/2005/8/layout/chevron2"/>
    <dgm:cxn modelId="{216CA707-2DA2-4975-BBCB-4069B5FF0CBB}" type="presParOf" srcId="{E3F4C468-3211-4FCF-8A3A-0C8259652502}" destId="{6B158052-52AE-4C84-9493-3D7429E5A6B3}" srcOrd="1" destOrd="0" presId="urn:microsoft.com/office/officeart/2005/8/layout/chevron2"/>
    <dgm:cxn modelId="{08EDFF92-B4BD-4759-AF79-815CD070B436}" type="presParOf" srcId="{A22E8B8E-9DF4-4983-B02D-45C0DE54F6F4}" destId="{ED305C6B-AEB4-4567-A7B5-35C1A8357610}" srcOrd="1" destOrd="0" presId="urn:microsoft.com/office/officeart/2005/8/layout/chevron2"/>
    <dgm:cxn modelId="{04865CEA-FC43-45FB-9578-D462E1EDA6DF}" type="presParOf" srcId="{A22E8B8E-9DF4-4983-B02D-45C0DE54F6F4}" destId="{059BC90A-D348-41DF-A058-048DEE8FA259}" srcOrd="2" destOrd="0" presId="urn:microsoft.com/office/officeart/2005/8/layout/chevron2"/>
    <dgm:cxn modelId="{8B1D80A7-504B-4755-B2A4-8D7C830EECC6}" type="presParOf" srcId="{059BC90A-D348-41DF-A058-048DEE8FA259}" destId="{0DCCD355-CF29-4B70-ABDB-BC8B9F34D760}" srcOrd="0" destOrd="0" presId="urn:microsoft.com/office/officeart/2005/8/layout/chevron2"/>
    <dgm:cxn modelId="{5333AD25-0C95-406B-ACFE-774A8D212409}" type="presParOf" srcId="{059BC90A-D348-41DF-A058-048DEE8FA259}" destId="{95A8D6B6-8F51-435C-AC7A-EC31A9D19F94}" srcOrd="1" destOrd="0" presId="urn:microsoft.com/office/officeart/2005/8/layout/chevron2"/>
    <dgm:cxn modelId="{F9DDB553-F81E-495B-BDEC-32FB62B55D80}" type="presParOf" srcId="{A22E8B8E-9DF4-4983-B02D-45C0DE54F6F4}" destId="{36715ED2-0183-4221-BED1-7A530BB58A50}" srcOrd="3" destOrd="0" presId="urn:microsoft.com/office/officeart/2005/8/layout/chevron2"/>
    <dgm:cxn modelId="{5C26B091-E9E2-48CC-B733-05A757138968}" type="presParOf" srcId="{A22E8B8E-9DF4-4983-B02D-45C0DE54F6F4}" destId="{3F20C2E3-E3B1-47F2-BCA1-1D31E6B48BDD}" srcOrd="4" destOrd="0" presId="urn:microsoft.com/office/officeart/2005/8/layout/chevron2"/>
    <dgm:cxn modelId="{785690E1-CFC8-4A54-97FC-FCE94886192E}" type="presParOf" srcId="{3F20C2E3-E3B1-47F2-BCA1-1D31E6B48BDD}" destId="{BD4ECF64-7CDC-472C-B2BD-91C9F5777688}" srcOrd="0" destOrd="0" presId="urn:microsoft.com/office/officeart/2005/8/layout/chevron2"/>
    <dgm:cxn modelId="{FF5BED22-B509-4E5D-8B57-490C63DEA575}" type="presParOf" srcId="{3F20C2E3-E3B1-47F2-BCA1-1D31E6B48BDD}" destId="{3EC87BDF-DDB4-40E7-9256-7B24D68C85AE}" srcOrd="1" destOrd="0" presId="urn:microsoft.com/office/officeart/2005/8/layout/chevron2"/>
    <dgm:cxn modelId="{1A818174-EDEA-4928-84C3-D71DEDA8D574}" type="presParOf" srcId="{A22E8B8E-9DF4-4983-B02D-45C0DE54F6F4}" destId="{9ED551EC-B36C-4B25-9EFE-826CED3D78C3}" srcOrd="5" destOrd="0" presId="urn:microsoft.com/office/officeart/2005/8/layout/chevron2"/>
    <dgm:cxn modelId="{E7F40DDA-B9FB-4C9A-907B-2689082B45A9}" type="presParOf" srcId="{A22E8B8E-9DF4-4983-B02D-45C0DE54F6F4}" destId="{A82026B3-996B-48B5-AAD7-A2BEDAA968AE}" srcOrd="6" destOrd="0" presId="urn:microsoft.com/office/officeart/2005/8/layout/chevron2"/>
    <dgm:cxn modelId="{4176495D-72CC-4FE6-ACD6-09CF1EB71A84}" type="presParOf" srcId="{A82026B3-996B-48B5-AAD7-A2BEDAA968AE}" destId="{8703222E-BDDD-4501-8E07-DDE90CF0DB67}" srcOrd="0" destOrd="0" presId="urn:microsoft.com/office/officeart/2005/8/layout/chevron2"/>
    <dgm:cxn modelId="{1709A50F-8436-4410-A727-8CBBC9C64FC1}" type="presParOf" srcId="{A82026B3-996B-48B5-AAD7-A2BEDAA968AE}" destId="{F43D697A-B969-4021-8DD4-CE7B07E0BE01}" srcOrd="1" destOrd="0" presId="urn:microsoft.com/office/officeart/2005/8/layout/chevron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2FAE3-E175-4FD3-B0F2-AA2644C5A82D}">
      <dsp:nvSpPr>
        <dsp:cNvPr id="0" name=""/>
        <dsp:cNvSpPr/>
      </dsp:nvSpPr>
      <dsp:spPr>
        <a:xfrm>
          <a:off x="0" y="963744"/>
          <a:ext cx="1501405" cy="1836436"/>
        </a:xfrm>
        <a:prstGeom prst="roundRect">
          <a:avLst>
            <a:gd name="adj" fmla="val 10000"/>
          </a:avLst>
        </a:prstGeom>
        <a:solidFill>
          <a:schemeClr val="accent1"/>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Rockwell" panose="02060603020205020403" pitchFamily="18" charset="0"/>
            </a:rPr>
            <a:t>Data (Modified IEEE Reliability Test System)</a:t>
          </a:r>
        </a:p>
      </dsp:txBody>
      <dsp:txXfrm>
        <a:off x="43975" y="1007719"/>
        <a:ext cx="1413455" cy="1748486"/>
      </dsp:txXfrm>
    </dsp:sp>
    <dsp:sp modelId="{90D20268-1A16-437C-B7A1-4094DB69158E}">
      <dsp:nvSpPr>
        <dsp:cNvPr id="0" name=""/>
        <dsp:cNvSpPr/>
      </dsp:nvSpPr>
      <dsp:spPr>
        <a:xfrm>
          <a:off x="1651546" y="1695788"/>
          <a:ext cx="318298" cy="372348"/>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1651546" y="1770258"/>
        <a:ext cx="222809" cy="223408"/>
      </dsp:txXfrm>
    </dsp:sp>
    <dsp:sp modelId="{BA653918-FF38-4575-9773-38079074B9B2}">
      <dsp:nvSpPr>
        <dsp:cNvPr id="0" name=""/>
        <dsp:cNvSpPr/>
      </dsp:nvSpPr>
      <dsp:spPr>
        <a:xfrm>
          <a:off x="2101968" y="963744"/>
          <a:ext cx="1501405" cy="1836436"/>
        </a:xfrm>
        <a:prstGeom prst="roundRect">
          <a:avLst>
            <a:gd name="adj" fmla="val 10000"/>
          </a:avLst>
        </a:prstGeom>
        <a:solidFill>
          <a:schemeClr val="accent2"/>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Rockwell" panose="02060603020205020403" pitchFamily="18" charset="0"/>
            </a:rPr>
            <a:t>Create transmission congestion and large price spread</a:t>
          </a:r>
        </a:p>
      </dsp:txBody>
      <dsp:txXfrm>
        <a:off x="2145943" y="1007719"/>
        <a:ext cx="1413455" cy="1748486"/>
      </dsp:txXfrm>
    </dsp:sp>
    <dsp:sp modelId="{D8CED1EA-DB6C-4A53-8333-164C7AA8A267}">
      <dsp:nvSpPr>
        <dsp:cNvPr id="0" name=""/>
        <dsp:cNvSpPr/>
      </dsp:nvSpPr>
      <dsp:spPr>
        <a:xfrm>
          <a:off x="3753514" y="1695788"/>
          <a:ext cx="318298" cy="372348"/>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3753514" y="1770258"/>
        <a:ext cx="222809" cy="223408"/>
      </dsp:txXfrm>
    </dsp:sp>
    <dsp:sp modelId="{F38D2D0E-8CB6-4ACC-9D95-065EE524EB80}">
      <dsp:nvSpPr>
        <dsp:cNvPr id="0" name=""/>
        <dsp:cNvSpPr/>
      </dsp:nvSpPr>
      <dsp:spPr>
        <a:xfrm>
          <a:off x="4203936" y="963744"/>
          <a:ext cx="1501405" cy="1836436"/>
        </a:xfrm>
        <a:prstGeom prst="roundRect">
          <a:avLst>
            <a:gd name="adj" fmla="val 10000"/>
          </a:avLst>
        </a:prstGeom>
        <a:solidFill>
          <a:schemeClr val="accent3"/>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Rockwell" panose="02060603020205020403" pitchFamily="18" charset="0"/>
            </a:rPr>
            <a:t>Apply a carbon tax on four scenarios</a:t>
          </a:r>
        </a:p>
      </dsp:txBody>
      <dsp:txXfrm>
        <a:off x="4247911" y="1007719"/>
        <a:ext cx="1413455" cy="1748486"/>
      </dsp:txXfrm>
    </dsp:sp>
    <dsp:sp modelId="{CD42BE44-CB08-4EEC-A1F1-893173F6A37C}">
      <dsp:nvSpPr>
        <dsp:cNvPr id="0" name=""/>
        <dsp:cNvSpPr/>
      </dsp:nvSpPr>
      <dsp:spPr>
        <a:xfrm>
          <a:off x="5855482" y="1695788"/>
          <a:ext cx="318298" cy="372348"/>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5855482" y="1770258"/>
        <a:ext cx="222809" cy="223408"/>
      </dsp:txXfrm>
    </dsp:sp>
    <dsp:sp modelId="{DE755250-F049-46D7-A046-07F570F0E84A}">
      <dsp:nvSpPr>
        <dsp:cNvPr id="0" name=""/>
        <dsp:cNvSpPr/>
      </dsp:nvSpPr>
      <dsp:spPr>
        <a:xfrm>
          <a:off x="6305904" y="963744"/>
          <a:ext cx="1501405" cy="1836436"/>
        </a:xfrm>
        <a:prstGeom prst="roundRect">
          <a:avLst>
            <a:gd name="adj" fmla="val 10000"/>
          </a:avLst>
        </a:prstGeom>
        <a:solidFill>
          <a:schemeClr val="accent4"/>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Rockwell" panose="02060603020205020403" pitchFamily="18" charset="0"/>
            </a:rPr>
            <a:t>Run Optimal Power Flow</a:t>
          </a:r>
        </a:p>
      </dsp:txBody>
      <dsp:txXfrm>
        <a:off x="6349879" y="1007719"/>
        <a:ext cx="1413455" cy="1748486"/>
      </dsp:txXfrm>
    </dsp:sp>
    <dsp:sp modelId="{4F6E32AE-81DE-48F0-8CFE-3350A4AF6ADF}">
      <dsp:nvSpPr>
        <dsp:cNvPr id="0" name=""/>
        <dsp:cNvSpPr/>
      </dsp:nvSpPr>
      <dsp:spPr>
        <a:xfrm>
          <a:off x="7957451" y="1695788"/>
          <a:ext cx="318298" cy="372348"/>
        </a:xfrm>
        <a:prstGeom prst="rightArrow">
          <a:avLst>
            <a:gd name="adj1" fmla="val 60000"/>
            <a:gd name="adj2" fmla="val 50000"/>
          </a:avLst>
        </a:prstGeom>
        <a:solidFill>
          <a:schemeClr val="accent6"/>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7957451" y="1770258"/>
        <a:ext cx="222809" cy="223408"/>
      </dsp:txXfrm>
    </dsp:sp>
    <dsp:sp modelId="{48CC2648-42CF-455E-A2B3-691CBE808D59}">
      <dsp:nvSpPr>
        <dsp:cNvPr id="0" name=""/>
        <dsp:cNvSpPr/>
      </dsp:nvSpPr>
      <dsp:spPr>
        <a:xfrm>
          <a:off x="8407872" y="963744"/>
          <a:ext cx="1501405" cy="1836436"/>
        </a:xfrm>
        <a:prstGeom prst="roundRect">
          <a:avLst>
            <a:gd name="adj" fmla="val 10000"/>
          </a:avLst>
        </a:prstGeom>
        <a:solidFill>
          <a:schemeClr val="accent6">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a:latin typeface="Rockwell" panose="02060603020205020403" pitchFamily="18" charset="0"/>
            </a:rPr>
            <a:t>Note the results</a:t>
          </a:r>
          <a:endParaRPr lang="en-US" sz="1700" kern="1200" dirty="0">
            <a:latin typeface="Rockwell" panose="02060603020205020403" pitchFamily="18" charset="0"/>
          </a:endParaRPr>
        </a:p>
      </dsp:txBody>
      <dsp:txXfrm>
        <a:off x="8451847" y="1007719"/>
        <a:ext cx="1413455" cy="1748486"/>
      </dsp:txXfrm>
    </dsp:sp>
    <dsp:sp modelId="{E2999A2B-91D7-46E4-A5B8-A46F41EFE4E0}">
      <dsp:nvSpPr>
        <dsp:cNvPr id="0" name=""/>
        <dsp:cNvSpPr/>
      </dsp:nvSpPr>
      <dsp:spPr>
        <a:xfrm>
          <a:off x="10059419" y="1695788"/>
          <a:ext cx="318298" cy="372348"/>
        </a:xfrm>
        <a:prstGeom prst="rightArrow">
          <a:avLst>
            <a:gd name="adj1" fmla="val 60000"/>
            <a:gd name="adj2" fmla="val 50000"/>
          </a:avLst>
        </a:prstGeom>
        <a:solidFill>
          <a:schemeClr val="accent5"/>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10059419" y="1770258"/>
        <a:ext cx="222809" cy="223408"/>
      </dsp:txXfrm>
    </dsp:sp>
    <dsp:sp modelId="{7F1235C7-7FCE-4864-AFF3-9849F3193860}">
      <dsp:nvSpPr>
        <dsp:cNvPr id="0" name=""/>
        <dsp:cNvSpPr/>
      </dsp:nvSpPr>
      <dsp:spPr>
        <a:xfrm>
          <a:off x="10509841" y="963744"/>
          <a:ext cx="1501405" cy="1836436"/>
        </a:xfrm>
        <a:prstGeom prst="roundRect">
          <a:avLst>
            <a:gd name="adj" fmla="val 10000"/>
          </a:avLst>
        </a:prstGeom>
        <a:solidFill>
          <a:schemeClr val="accent5"/>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Rockwell" panose="02060603020205020403" pitchFamily="18" charset="0"/>
            </a:rPr>
            <a:t>Change carbon tax and congestion to illustrate the  sensitivities</a:t>
          </a:r>
        </a:p>
      </dsp:txBody>
      <dsp:txXfrm>
        <a:off x="10553816" y="1007719"/>
        <a:ext cx="1413455" cy="174848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D72CC-2360-4DE0-8B9D-39BE347BBCFC}">
      <dsp:nvSpPr>
        <dsp:cNvPr id="0" name=""/>
        <dsp:cNvSpPr/>
      </dsp:nvSpPr>
      <dsp:spPr>
        <a:xfrm rot="5400000">
          <a:off x="-85217" y="85632"/>
          <a:ext cx="568114" cy="397680"/>
        </a:xfrm>
        <a:prstGeom prst="chevron">
          <a:avLst/>
        </a:prstGeom>
        <a:solidFill>
          <a:schemeClr val="accent3"/>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Rockwell" panose="02060603020205020403" pitchFamily="18" charset="0"/>
            </a:rPr>
            <a:t>1</a:t>
          </a:r>
        </a:p>
      </dsp:txBody>
      <dsp:txXfrm rot="-5400000">
        <a:off x="0" y="199255"/>
        <a:ext cx="397680" cy="170434"/>
      </dsp:txXfrm>
    </dsp:sp>
    <dsp:sp modelId="{6B158052-52AE-4C84-9493-3D7429E5A6B3}">
      <dsp:nvSpPr>
        <dsp:cNvPr id="0" name=""/>
        <dsp:cNvSpPr/>
      </dsp:nvSpPr>
      <dsp:spPr>
        <a:xfrm rot="5400000">
          <a:off x="985092" y="-586996"/>
          <a:ext cx="369274" cy="1544099"/>
        </a:xfrm>
        <a:prstGeom prst="round2SameRect">
          <a:avLst/>
        </a:prstGeom>
        <a:solidFill>
          <a:schemeClr val="lt1">
            <a:alpha val="90000"/>
            <a:hueOff val="0"/>
            <a:satOff val="0"/>
            <a:lumOff val="0"/>
            <a:alphaOff val="0"/>
          </a:schemeClr>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latin typeface="Rockwell" panose="02060603020205020403" pitchFamily="18" charset="0"/>
            </a:rPr>
            <a:t>No tax no congestion (base case)</a:t>
          </a:r>
        </a:p>
      </dsp:txBody>
      <dsp:txXfrm rot="-5400000">
        <a:off x="397680" y="18442"/>
        <a:ext cx="1526073" cy="333222"/>
      </dsp:txXfrm>
    </dsp:sp>
    <dsp:sp modelId="{0DCCD355-CF29-4B70-ABDB-BC8B9F34D760}">
      <dsp:nvSpPr>
        <dsp:cNvPr id="0" name=""/>
        <dsp:cNvSpPr/>
      </dsp:nvSpPr>
      <dsp:spPr>
        <a:xfrm rot="5400000">
          <a:off x="-85217" y="480070"/>
          <a:ext cx="568114" cy="397680"/>
        </a:xfrm>
        <a:prstGeom prst="chevron">
          <a:avLst/>
        </a:prstGeom>
        <a:solidFill>
          <a:schemeClr val="accent3"/>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Rockwell" panose="02060603020205020403" pitchFamily="18" charset="0"/>
            </a:rPr>
            <a:t>2</a:t>
          </a:r>
        </a:p>
      </dsp:txBody>
      <dsp:txXfrm rot="-5400000">
        <a:off x="0" y="593693"/>
        <a:ext cx="397680" cy="170434"/>
      </dsp:txXfrm>
    </dsp:sp>
    <dsp:sp modelId="{95A8D6B6-8F51-435C-AC7A-EC31A9D19F94}">
      <dsp:nvSpPr>
        <dsp:cNvPr id="0" name=""/>
        <dsp:cNvSpPr/>
      </dsp:nvSpPr>
      <dsp:spPr>
        <a:xfrm rot="5400000">
          <a:off x="985092" y="-192559"/>
          <a:ext cx="369274" cy="1544099"/>
        </a:xfrm>
        <a:prstGeom prst="round2SameRect">
          <a:avLst/>
        </a:prstGeom>
        <a:solidFill>
          <a:schemeClr val="lt1">
            <a:alpha val="90000"/>
            <a:hueOff val="0"/>
            <a:satOff val="0"/>
            <a:lumOff val="0"/>
            <a:alphaOff val="0"/>
          </a:schemeClr>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latin typeface="Rockwell" panose="02060603020205020403" pitchFamily="18" charset="0"/>
            </a:rPr>
            <a:t>Tax and no congestion</a:t>
          </a:r>
        </a:p>
      </dsp:txBody>
      <dsp:txXfrm rot="-5400000">
        <a:off x="397680" y="412879"/>
        <a:ext cx="1526073" cy="333222"/>
      </dsp:txXfrm>
    </dsp:sp>
    <dsp:sp modelId="{0B916691-75AA-48C9-ACE0-30E989C8C650}">
      <dsp:nvSpPr>
        <dsp:cNvPr id="0" name=""/>
        <dsp:cNvSpPr/>
      </dsp:nvSpPr>
      <dsp:spPr>
        <a:xfrm rot="5400000">
          <a:off x="-85217" y="874507"/>
          <a:ext cx="568114" cy="397680"/>
        </a:xfrm>
        <a:prstGeom prst="chevron">
          <a:avLst/>
        </a:prstGeom>
        <a:solidFill>
          <a:schemeClr val="accent3"/>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latin typeface="Rockwell" panose="02060603020205020403" pitchFamily="18" charset="0"/>
            </a:rPr>
            <a:t>3</a:t>
          </a:r>
          <a:endParaRPr lang="en-US" sz="1100" kern="1200" dirty="0">
            <a:latin typeface="Rockwell" panose="02060603020205020403" pitchFamily="18" charset="0"/>
          </a:endParaRPr>
        </a:p>
      </dsp:txBody>
      <dsp:txXfrm rot="-5400000">
        <a:off x="0" y="988130"/>
        <a:ext cx="397680" cy="170434"/>
      </dsp:txXfrm>
    </dsp:sp>
    <dsp:sp modelId="{D1BA575F-4DCB-45FD-8FFF-F72EEC6A8968}">
      <dsp:nvSpPr>
        <dsp:cNvPr id="0" name=""/>
        <dsp:cNvSpPr/>
      </dsp:nvSpPr>
      <dsp:spPr>
        <a:xfrm rot="5400000">
          <a:off x="985092" y="201877"/>
          <a:ext cx="369274" cy="1544099"/>
        </a:xfrm>
        <a:prstGeom prst="round2SameRect">
          <a:avLst/>
        </a:prstGeom>
        <a:solidFill>
          <a:schemeClr val="lt1">
            <a:alpha val="90000"/>
            <a:hueOff val="0"/>
            <a:satOff val="0"/>
            <a:lumOff val="0"/>
            <a:alphaOff val="0"/>
          </a:schemeClr>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latin typeface="Rockwell" panose="02060603020205020403" pitchFamily="18" charset="0"/>
            </a:rPr>
            <a:t>No tax and congestion</a:t>
          </a:r>
        </a:p>
      </dsp:txBody>
      <dsp:txXfrm rot="-5400000">
        <a:off x="397680" y="807315"/>
        <a:ext cx="1526073" cy="333222"/>
      </dsp:txXfrm>
    </dsp:sp>
    <dsp:sp modelId="{00C61678-8D62-4C91-B975-B8C55360B10A}">
      <dsp:nvSpPr>
        <dsp:cNvPr id="0" name=""/>
        <dsp:cNvSpPr/>
      </dsp:nvSpPr>
      <dsp:spPr>
        <a:xfrm rot="5400000">
          <a:off x="-85217" y="1268944"/>
          <a:ext cx="568114" cy="397680"/>
        </a:xfrm>
        <a:prstGeom prst="chevron">
          <a:avLst/>
        </a:prstGeom>
        <a:solidFill>
          <a:schemeClr val="accent3"/>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Rockwell" panose="02060603020205020403" pitchFamily="18" charset="0"/>
            </a:rPr>
            <a:t>4</a:t>
          </a:r>
        </a:p>
      </dsp:txBody>
      <dsp:txXfrm rot="-5400000">
        <a:off x="0" y="1382567"/>
        <a:ext cx="397680" cy="170434"/>
      </dsp:txXfrm>
    </dsp:sp>
    <dsp:sp modelId="{EA294979-B2A2-4D31-984A-CAE409F8A8A6}">
      <dsp:nvSpPr>
        <dsp:cNvPr id="0" name=""/>
        <dsp:cNvSpPr/>
      </dsp:nvSpPr>
      <dsp:spPr>
        <a:xfrm rot="5400000">
          <a:off x="985092" y="596315"/>
          <a:ext cx="369274" cy="1544099"/>
        </a:xfrm>
        <a:prstGeom prst="round2SameRect">
          <a:avLst/>
        </a:prstGeom>
        <a:solidFill>
          <a:schemeClr val="bg1"/>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78232" tIns="6985" rIns="6985" bIns="6985" numCol="1" spcCol="1270" anchor="ctr" anchorCtr="0">
          <a:noAutofit/>
        </a:bodyPr>
        <a:lstStyle/>
        <a:p>
          <a:pPr marL="57150" lvl="1" indent="-57150" algn="l" defTabSz="488950">
            <a:lnSpc>
              <a:spcPct val="90000"/>
            </a:lnSpc>
            <a:spcBef>
              <a:spcPct val="0"/>
            </a:spcBef>
            <a:spcAft>
              <a:spcPct val="15000"/>
            </a:spcAft>
            <a:buChar char="•"/>
          </a:pPr>
          <a:r>
            <a:rPr lang="en-US" sz="1100" kern="1200" dirty="0">
              <a:latin typeface="Rockwell" panose="02060603020205020403" pitchFamily="18" charset="0"/>
            </a:rPr>
            <a:t>Tax and congestion</a:t>
          </a:r>
        </a:p>
      </dsp:txBody>
      <dsp:txXfrm rot="-5400000">
        <a:off x="397680" y="1201753"/>
        <a:ext cx="1526073" cy="33322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D72CC-2360-4DE0-8B9D-39BE347BBCFC}">
      <dsp:nvSpPr>
        <dsp:cNvPr id="0" name=""/>
        <dsp:cNvSpPr/>
      </dsp:nvSpPr>
      <dsp:spPr>
        <a:xfrm rot="5400000">
          <a:off x="-104410" y="104443"/>
          <a:ext cx="696073" cy="487251"/>
        </a:xfrm>
        <a:prstGeom prst="chevron">
          <a:avLst/>
        </a:prstGeom>
        <a:solidFill>
          <a:schemeClr val="accent6"/>
        </a:solidFill>
        <a:ln w="12700" cap="flat" cmpd="sng" algn="in">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Rockwell" panose="02060603020205020403" pitchFamily="18" charset="0"/>
            </a:rPr>
            <a:t>1</a:t>
          </a:r>
        </a:p>
      </dsp:txBody>
      <dsp:txXfrm rot="-5400000">
        <a:off x="2" y="243658"/>
        <a:ext cx="487251" cy="208822"/>
      </dsp:txXfrm>
    </dsp:sp>
    <dsp:sp modelId="{6B158052-52AE-4C84-9493-3D7429E5A6B3}">
      <dsp:nvSpPr>
        <dsp:cNvPr id="0" name=""/>
        <dsp:cNvSpPr/>
      </dsp:nvSpPr>
      <dsp:spPr>
        <a:xfrm rot="5400000">
          <a:off x="938715" y="-451432"/>
          <a:ext cx="452447" cy="1355376"/>
        </a:xfrm>
        <a:prstGeom prst="round2SameRect">
          <a:avLst/>
        </a:prstGeom>
        <a:solidFill>
          <a:schemeClr val="bg1"/>
        </a:solidFill>
        <a:ln w="12700" cap="flat" cmpd="sng" algn="in">
          <a:solidFill>
            <a:schemeClr val="accent6"/>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latin typeface="Rockwell" panose="02060603020205020403" pitchFamily="18" charset="0"/>
            </a:rPr>
            <a:t>Emission savings </a:t>
          </a:r>
        </a:p>
      </dsp:txBody>
      <dsp:txXfrm rot="-5400000">
        <a:off x="487251" y="22119"/>
        <a:ext cx="1333289" cy="408273"/>
      </dsp:txXfrm>
    </dsp:sp>
    <dsp:sp modelId="{0DCCD355-CF29-4B70-ABDB-BC8B9F34D760}">
      <dsp:nvSpPr>
        <dsp:cNvPr id="0" name=""/>
        <dsp:cNvSpPr/>
      </dsp:nvSpPr>
      <dsp:spPr>
        <a:xfrm rot="5400000">
          <a:off x="-104410" y="571910"/>
          <a:ext cx="696073" cy="487251"/>
        </a:xfrm>
        <a:prstGeom prst="chevron">
          <a:avLst/>
        </a:prstGeom>
        <a:solidFill>
          <a:schemeClr val="accent6"/>
        </a:solidFill>
        <a:ln w="12700" cap="flat" cmpd="sng" algn="in">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Rockwell" panose="02060603020205020403" pitchFamily="18" charset="0"/>
            </a:rPr>
            <a:t>2</a:t>
          </a:r>
        </a:p>
      </dsp:txBody>
      <dsp:txXfrm rot="-5400000">
        <a:off x="2" y="711125"/>
        <a:ext cx="487251" cy="208822"/>
      </dsp:txXfrm>
    </dsp:sp>
    <dsp:sp modelId="{95A8D6B6-8F51-435C-AC7A-EC31A9D19F94}">
      <dsp:nvSpPr>
        <dsp:cNvPr id="0" name=""/>
        <dsp:cNvSpPr/>
      </dsp:nvSpPr>
      <dsp:spPr>
        <a:xfrm rot="5400000">
          <a:off x="938715" y="16035"/>
          <a:ext cx="452447" cy="1355376"/>
        </a:xfrm>
        <a:prstGeom prst="round2SameRect">
          <a:avLst/>
        </a:prstGeom>
        <a:solidFill>
          <a:schemeClr val="bg1"/>
        </a:solidFill>
        <a:ln w="12700" cap="flat" cmpd="sng" algn="in">
          <a:solidFill>
            <a:schemeClr val="accent6"/>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latin typeface="Rockwell" panose="02060603020205020403" pitchFamily="18" charset="0"/>
            </a:rPr>
            <a:t>Net benefits</a:t>
          </a:r>
        </a:p>
      </dsp:txBody>
      <dsp:txXfrm rot="-5400000">
        <a:off x="487251" y="489587"/>
        <a:ext cx="1333289" cy="408273"/>
      </dsp:txXfrm>
    </dsp:sp>
    <dsp:sp modelId="{BD4ECF64-7CDC-472C-B2BD-91C9F5777688}">
      <dsp:nvSpPr>
        <dsp:cNvPr id="0" name=""/>
        <dsp:cNvSpPr/>
      </dsp:nvSpPr>
      <dsp:spPr>
        <a:xfrm rot="5400000">
          <a:off x="-104410" y="1039378"/>
          <a:ext cx="696073" cy="487251"/>
        </a:xfrm>
        <a:prstGeom prst="chevron">
          <a:avLst/>
        </a:prstGeom>
        <a:solidFill>
          <a:schemeClr val="accent6"/>
        </a:solidFill>
        <a:ln w="12700" cap="flat" cmpd="sng" algn="in">
          <a:solidFill>
            <a:schemeClr val="accent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Rockwell" panose="02060603020205020403" pitchFamily="18" charset="0"/>
            </a:rPr>
            <a:t>3</a:t>
          </a:r>
        </a:p>
      </dsp:txBody>
      <dsp:txXfrm rot="-5400000">
        <a:off x="2" y="1178593"/>
        <a:ext cx="487251" cy="208822"/>
      </dsp:txXfrm>
    </dsp:sp>
    <dsp:sp modelId="{3EC87BDF-DDB4-40E7-9256-7B24D68C85AE}">
      <dsp:nvSpPr>
        <dsp:cNvPr id="0" name=""/>
        <dsp:cNvSpPr/>
      </dsp:nvSpPr>
      <dsp:spPr>
        <a:xfrm rot="5400000">
          <a:off x="938715" y="483502"/>
          <a:ext cx="452447" cy="1355376"/>
        </a:xfrm>
        <a:prstGeom prst="round2SameRect">
          <a:avLst/>
        </a:prstGeom>
        <a:solidFill>
          <a:schemeClr val="bg1"/>
        </a:solidFill>
        <a:ln w="12700" cap="flat" cmpd="sng" algn="in">
          <a:solidFill>
            <a:schemeClr val="accent6"/>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latin typeface="Rockwell" panose="02060603020205020403" pitchFamily="18" charset="0"/>
            </a:rPr>
            <a:t>Change in net benefits</a:t>
          </a:r>
        </a:p>
      </dsp:txBody>
      <dsp:txXfrm rot="-5400000">
        <a:off x="487251" y="957054"/>
        <a:ext cx="1333289" cy="40827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2FAE3-E175-4FD3-B0F2-AA2644C5A82D}">
      <dsp:nvSpPr>
        <dsp:cNvPr id="0" name=""/>
        <dsp:cNvSpPr/>
      </dsp:nvSpPr>
      <dsp:spPr>
        <a:xfrm>
          <a:off x="5278" y="1189615"/>
          <a:ext cx="2307825" cy="1384695"/>
        </a:xfrm>
        <a:prstGeom prst="roundRect">
          <a:avLst>
            <a:gd name="adj" fmla="val 10000"/>
          </a:avLst>
        </a:prstGeom>
        <a:solidFill>
          <a:schemeClr val="accent1"/>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Rockwell" panose="02060603020205020403" pitchFamily="18" charset="0"/>
            </a:rPr>
            <a:t>Literature review and document analysis</a:t>
          </a:r>
        </a:p>
      </dsp:txBody>
      <dsp:txXfrm>
        <a:off x="45834" y="1230171"/>
        <a:ext cx="2226713" cy="1303583"/>
      </dsp:txXfrm>
    </dsp:sp>
    <dsp:sp modelId="{90D20268-1A16-437C-B7A1-4094DB69158E}">
      <dsp:nvSpPr>
        <dsp:cNvPr id="0" name=""/>
        <dsp:cNvSpPr/>
      </dsp:nvSpPr>
      <dsp:spPr>
        <a:xfrm>
          <a:off x="2543885" y="1595792"/>
          <a:ext cx="489258" cy="57234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latin typeface="Rockwell" panose="02060603020205020403" pitchFamily="18" charset="0"/>
          </a:endParaRPr>
        </a:p>
      </dsp:txBody>
      <dsp:txXfrm>
        <a:off x="2543885" y="1710260"/>
        <a:ext cx="342481" cy="343404"/>
      </dsp:txXfrm>
    </dsp:sp>
    <dsp:sp modelId="{BA653918-FF38-4575-9773-38079074B9B2}">
      <dsp:nvSpPr>
        <dsp:cNvPr id="0" name=""/>
        <dsp:cNvSpPr/>
      </dsp:nvSpPr>
      <dsp:spPr>
        <a:xfrm>
          <a:off x="3236233" y="1189615"/>
          <a:ext cx="2307825" cy="1384695"/>
        </a:xfrm>
        <a:prstGeom prst="roundRect">
          <a:avLst>
            <a:gd name="adj" fmla="val 10000"/>
          </a:avLst>
        </a:prstGeom>
        <a:solidFill>
          <a:schemeClr val="accent2"/>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Rockwell" panose="02060603020205020403" pitchFamily="18" charset="0"/>
            </a:rPr>
            <a:t>Semi structured interviews with experts</a:t>
          </a:r>
        </a:p>
      </dsp:txBody>
      <dsp:txXfrm>
        <a:off x="3276789" y="1230171"/>
        <a:ext cx="2226713" cy="1303583"/>
      </dsp:txXfrm>
    </dsp:sp>
    <dsp:sp modelId="{D8CED1EA-DB6C-4A53-8333-164C7AA8A267}">
      <dsp:nvSpPr>
        <dsp:cNvPr id="0" name=""/>
        <dsp:cNvSpPr/>
      </dsp:nvSpPr>
      <dsp:spPr>
        <a:xfrm>
          <a:off x="5774840" y="1595792"/>
          <a:ext cx="489258" cy="57234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latin typeface="Rockwell" panose="02060603020205020403" pitchFamily="18" charset="0"/>
          </a:endParaRPr>
        </a:p>
      </dsp:txBody>
      <dsp:txXfrm>
        <a:off x="5774840" y="1710260"/>
        <a:ext cx="342481" cy="343404"/>
      </dsp:txXfrm>
    </dsp:sp>
    <dsp:sp modelId="{F38D2D0E-8CB6-4ACC-9D95-065EE524EB80}">
      <dsp:nvSpPr>
        <dsp:cNvPr id="0" name=""/>
        <dsp:cNvSpPr/>
      </dsp:nvSpPr>
      <dsp:spPr>
        <a:xfrm>
          <a:off x="6467188" y="1189615"/>
          <a:ext cx="2307825" cy="1384695"/>
        </a:xfrm>
        <a:prstGeom prst="roundRect">
          <a:avLst>
            <a:gd name="adj" fmla="val 10000"/>
          </a:avLst>
        </a:prstGeom>
        <a:solidFill>
          <a:schemeClr val="accent3"/>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Rockwell" panose="02060603020205020403" pitchFamily="18" charset="0"/>
            </a:rPr>
            <a:t>Qualitative Analysis</a:t>
          </a:r>
        </a:p>
      </dsp:txBody>
      <dsp:txXfrm>
        <a:off x="6507744" y="1230171"/>
        <a:ext cx="2226713" cy="1303583"/>
      </dsp:txXfrm>
    </dsp:sp>
    <dsp:sp modelId="{CD42BE44-CB08-4EEC-A1F1-893173F6A37C}">
      <dsp:nvSpPr>
        <dsp:cNvPr id="0" name=""/>
        <dsp:cNvSpPr/>
      </dsp:nvSpPr>
      <dsp:spPr>
        <a:xfrm>
          <a:off x="9005796" y="1595792"/>
          <a:ext cx="489258" cy="57234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55650">
            <a:lnSpc>
              <a:spcPct val="90000"/>
            </a:lnSpc>
            <a:spcBef>
              <a:spcPct val="0"/>
            </a:spcBef>
            <a:spcAft>
              <a:spcPct val="35000"/>
            </a:spcAft>
            <a:buNone/>
          </a:pPr>
          <a:endParaRPr lang="en-US" sz="1700" kern="1200">
            <a:latin typeface="Rockwell" panose="02060603020205020403" pitchFamily="18" charset="0"/>
          </a:endParaRPr>
        </a:p>
      </dsp:txBody>
      <dsp:txXfrm>
        <a:off x="9005796" y="1710260"/>
        <a:ext cx="342481" cy="343404"/>
      </dsp:txXfrm>
    </dsp:sp>
    <dsp:sp modelId="{48CC2648-42CF-455E-A2B3-691CBE808D59}">
      <dsp:nvSpPr>
        <dsp:cNvPr id="0" name=""/>
        <dsp:cNvSpPr/>
      </dsp:nvSpPr>
      <dsp:spPr>
        <a:xfrm>
          <a:off x="9698143" y="1189615"/>
          <a:ext cx="2307825" cy="1384695"/>
        </a:xfrm>
        <a:prstGeom prst="roundRect">
          <a:avLst>
            <a:gd name="adj" fmla="val 10000"/>
          </a:avLst>
        </a:prstGeom>
        <a:solidFill>
          <a:schemeClr val="accent4"/>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Rockwell" panose="02060603020205020403" pitchFamily="18" charset="0"/>
            </a:rPr>
            <a:t>Results</a:t>
          </a:r>
        </a:p>
      </dsp:txBody>
      <dsp:txXfrm>
        <a:off x="9738699" y="1230171"/>
        <a:ext cx="2226713" cy="130358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CCD355-CF29-4B70-ABDB-BC8B9F34D760}">
      <dsp:nvSpPr>
        <dsp:cNvPr id="0" name=""/>
        <dsp:cNvSpPr/>
      </dsp:nvSpPr>
      <dsp:spPr>
        <a:xfrm rot="5400000">
          <a:off x="-155033" y="155588"/>
          <a:ext cx="1033558" cy="723490"/>
        </a:xfrm>
        <a:prstGeom prst="chevron">
          <a:avLst/>
        </a:prstGeom>
        <a:solidFill>
          <a:schemeClr val="accent2"/>
        </a:solidFill>
        <a:ln w="12700" cap="flat" cmpd="sng" algn="in">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Rockwell" panose="02060603020205020403" pitchFamily="18" charset="0"/>
            </a:rPr>
            <a:t>1</a:t>
          </a:r>
        </a:p>
      </dsp:txBody>
      <dsp:txXfrm rot="-5400000">
        <a:off x="1" y="362299"/>
        <a:ext cx="723490" cy="310068"/>
      </dsp:txXfrm>
    </dsp:sp>
    <dsp:sp modelId="{95A8D6B6-8F51-435C-AC7A-EC31A9D19F94}">
      <dsp:nvSpPr>
        <dsp:cNvPr id="0" name=""/>
        <dsp:cNvSpPr/>
      </dsp:nvSpPr>
      <dsp:spPr>
        <a:xfrm rot="5400000">
          <a:off x="996728" y="-272683"/>
          <a:ext cx="671812" cy="1218289"/>
        </a:xfrm>
        <a:prstGeom prst="round2SameRect">
          <a:avLst/>
        </a:prstGeom>
        <a:solidFill>
          <a:schemeClr val="lt1">
            <a:alpha val="90000"/>
            <a:hueOff val="0"/>
            <a:satOff val="0"/>
            <a:lumOff val="0"/>
            <a:alphaOff val="0"/>
          </a:schemeClr>
        </a:solidFill>
        <a:ln w="12700" cap="flat" cmpd="sng" algn="in">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latin typeface="Rockwell" panose="02060603020205020403" pitchFamily="18" charset="0"/>
            </a:rPr>
            <a:t>Interview guide</a:t>
          </a:r>
        </a:p>
      </dsp:txBody>
      <dsp:txXfrm rot="-5400000">
        <a:off x="723490" y="33350"/>
        <a:ext cx="1185494" cy="606222"/>
      </dsp:txXfrm>
    </dsp:sp>
    <dsp:sp modelId="{0B916691-75AA-48C9-ACE0-30E989C8C650}">
      <dsp:nvSpPr>
        <dsp:cNvPr id="0" name=""/>
        <dsp:cNvSpPr/>
      </dsp:nvSpPr>
      <dsp:spPr>
        <a:xfrm rot="5400000">
          <a:off x="-155033" y="873179"/>
          <a:ext cx="1033558" cy="723490"/>
        </a:xfrm>
        <a:prstGeom prst="chevron">
          <a:avLst/>
        </a:prstGeom>
        <a:solidFill>
          <a:schemeClr val="accent2"/>
        </a:solidFill>
        <a:ln w="12700" cap="flat" cmpd="sng" algn="in">
          <a:solidFill>
            <a:schemeClr val="accent2"/>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en-US" sz="2100" kern="1200" dirty="0">
              <a:latin typeface="Rockwell" panose="02060603020205020403" pitchFamily="18" charset="0"/>
            </a:rPr>
            <a:t>2</a:t>
          </a:r>
        </a:p>
      </dsp:txBody>
      <dsp:txXfrm rot="-5400000">
        <a:off x="1" y="1079890"/>
        <a:ext cx="723490" cy="310068"/>
      </dsp:txXfrm>
    </dsp:sp>
    <dsp:sp modelId="{D1BA575F-4DCB-45FD-8FFF-F72EEC6A8968}">
      <dsp:nvSpPr>
        <dsp:cNvPr id="0" name=""/>
        <dsp:cNvSpPr/>
      </dsp:nvSpPr>
      <dsp:spPr>
        <a:xfrm rot="5400000">
          <a:off x="996728" y="444907"/>
          <a:ext cx="671812" cy="1218289"/>
        </a:xfrm>
        <a:prstGeom prst="round2SameRect">
          <a:avLst/>
        </a:prstGeom>
        <a:solidFill>
          <a:schemeClr val="lt1">
            <a:alpha val="90000"/>
            <a:hueOff val="0"/>
            <a:satOff val="0"/>
            <a:lumOff val="0"/>
            <a:alphaOff val="0"/>
          </a:schemeClr>
        </a:solidFill>
        <a:ln w="12700" cap="flat" cmpd="sng" algn="in">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a:latin typeface="Rockwell" panose="02060603020205020403" pitchFamily="18" charset="0"/>
            </a:rPr>
            <a:t>Interview transcription</a:t>
          </a:r>
        </a:p>
      </dsp:txBody>
      <dsp:txXfrm rot="-5400000">
        <a:off x="723490" y="750941"/>
        <a:ext cx="1185494" cy="60622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D72CC-2360-4DE0-8B9D-39BE347BBCFC}">
      <dsp:nvSpPr>
        <dsp:cNvPr id="0" name=""/>
        <dsp:cNvSpPr/>
      </dsp:nvSpPr>
      <dsp:spPr>
        <a:xfrm rot="5400000">
          <a:off x="-131170" y="131509"/>
          <a:ext cx="874471" cy="612130"/>
        </a:xfrm>
        <a:prstGeom prst="chevron">
          <a:avLst/>
        </a:prstGeom>
        <a:solidFill>
          <a:schemeClr val="accent3"/>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Rockwell" panose="02060603020205020403" pitchFamily="18" charset="0"/>
            </a:rPr>
            <a:t>1</a:t>
          </a:r>
        </a:p>
      </dsp:txBody>
      <dsp:txXfrm rot="-5400000">
        <a:off x="1" y="306403"/>
        <a:ext cx="612130" cy="262341"/>
      </dsp:txXfrm>
    </dsp:sp>
    <dsp:sp modelId="{6B158052-52AE-4C84-9493-3D7429E5A6B3}">
      <dsp:nvSpPr>
        <dsp:cNvPr id="0" name=""/>
        <dsp:cNvSpPr/>
      </dsp:nvSpPr>
      <dsp:spPr>
        <a:xfrm rot="5400000">
          <a:off x="943175" y="-331045"/>
          <a:ext cx="568406" cy="1230497"/>
        </a:xfrm>
        <a:prstGeom prst="round2SameRect">
          <a:avLst/>
        </a:prstGeom>
        <a:solidFill>
          <a:schemeClr val="bg1"/>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Rockwell" panose="02060603020205020403" pitchFamily="18" charset="0"/>
            </a:rPr>
            <a:t>Coding</a:t>
          </a:r>
        </a:p>
      </dsp:txBody>
      <dsp:txXfrm rot="-5400000">
        <a:off x="612130" y="27747"/>
        <a:ext cx="1202750" cy="512912"/>
      </dsp:txXfrm>
    </dsp:sp>
    <dsp:sp modelId="{0DCCD355-CF29-4B70-ABDB-BC8B9F34D760}">
      <dsp:nvSpPr>
        <dsp:cNvPr id="0" name=""/>
        <dsp:cNvSpPr/>
      </dsp:nvSpPr>
      <dsp:spPr>
        <a:xfrm rot="5400000">
          <a:off x="-131170" y="887433"/>
          <a:ext cx="874471" cy="612130"/>
        </a:xfrm>
        <a:prstGeom prst="chevron">
          <a:avLst/>
        </a:prstGeom>
        <a:solidFill>
          <a:schemeClr val="accent3"/>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795" tIns="10795" rIns="10795" bIns="10795" numCol="1" spcCol="1270" anchor="ctr" anchorCtr="0">
          <a:noAutofit/>
        </a:bodyPr>
        <a:lstStyle/>
        <a:p>
          <a:pPr marL="0" lvl="0" indent="0" algn="ctr" defTabSz="755650">
            <a:lnSpc>
              <a:spcPct val="90000"/>
            </a:lnSpc>
            <a:spcBef>
              <a:spcPct val="0"/>
            </a:spcBef>
            <a:spcAft>
              <a:spcPct val="35000"/>
            </a:spcAft>
            <a:buNone/>
          </a:pPr>
          <a:r>
            <a:rPr lang="en-US" sz="1700" kern="1200" dirty="0">
              <a:latin typeface="Rockwell" panose="02060603020205020403" pitchFamily="18" charset="0"/>
            </a:rPr>
            <a:t>2</a:t>
          </a:r>
        </a:p>
      </dsp:txBody>
      <dsp:txXfrm rot="-5400000">
        <a:off x="1" y="1062327"/>
        <a:ext cx="612130" cy="262341"/>
      </dsp:txXfrm>
    </dsp:sp>
    <dsp:sp modelId="{95A8D6B6-8F51-435C-AC7A-EC31A9D19F94}">
      <dsp:nvSpPr>
        <dsp:cNvPr id="0" name=""/>
        <dsp:cNvSpPr/>
      </dsp:nvSpPr>
      <dsp:spPr>
        <a:xfrm rot="5400000">
          <a:off x="943175" y="425217"/>
          <a:ext cx="568406" cy="1230497"/>
        </a:xfrm>
        <a:prstGeom prst="round2SameRect">
          <a:avLst/>
        </a:prstGeom>
        <a:solidFill>
          <a:schemeClr val="bg1"/>
        </a:solidFill>
        <a:ln w="12700" cap="flat" cmpd="sng" algn="in">
          <a:solidFill>
            <a:schemeClr val="accent3"/>
          </a:solidFill>
          <a:prstDash val="solid"/>
        </a:ln>
        <a:effectLst/>
      </dsp:spPr>
      <dsp:style>
        <a:lnRef idx="2">
          <a:scrgbClr r="0" g="0" b="0"/>
        </a:lnRef>
        <a:fillRef idx="1">
          <a:scrgbClr r="0" g="0" b="0"/>
        </a:fillRef>
        <a:effectRef idx="0">
          <a:scrgbClr r="0" g="0" b="0"/>
        </a:effectRef>
        <a:fontRef idx="minor"/>
      </dsp:style>
      <dsp:txBody>
        <a:bodyPr spcFirstLastPara="0" vert="horz" wrap="square" lIns="71120" tIns="6350" rIns="6350" bIns="6350" numCol="1" spcCol="1270" anchor="ctr" anchorCtr="0">
          <a:noAutofit/>
        </a:bodyPr>
        <a:lstStyle/>
        <a:p>
          <a:pPr marL="57150" lvl="1" indent="-57150" algn="l" defTabSz="444500">
            <a:lnSpc>
              <a:spcPct val="90000"/>
            </a:lnSpc>
            <a:spcBef>
              <a:spcPct val="0"/>
            </a:spcBef>
            <a:spcAft>
              <a:spcPct val="15000"/>
            </a:spcAft>
            <a:buChar char="•"/>
          </a:pPr>
          <a:r>
            <a:rPr lang="en-US" sz="1000" kern="1200" dirty="0">
              <a:latin typeface="Rockwell" panose="02060603020205020403" pitchFamily="18" charset="0"/>
            </a:rPr>
            <a:t>Reconciliation and triangulation of codes</a:t>
          </a:r>
        </a:p>
      </dsp:txBody>
      <dsp:txXfrm rot="-5400000">
        <a:off x="612130" y="784010"/>
        <a:ext cx="1202750" cy="512912"/>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2FAE3-E175-4FD3-B0F2-AA2644C5A82D}">
      <dsp:nvSpPr>
        <dsp:cNvPr id="0" name=""/>
        <dsp:cNvSpPr/>
      </dsp:nvSpPr>
      <dsp:spPr>
        <a:xfrm>
          <a:off x="5864" y="1029724"/>
          <a:ext cx="1818108" cy="1704476"/>
        </a:xfrm>
        <a:prstGeom prst="roundRect">
          <a:avLst>
            <a:gd name="adj" fmla="val 10000"/>
          </a:avLst>
        </a:prstGeom>
        <a:solidFill>
          <a:schemeClr val="accent1"/>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Rockwell" panose="02060603020205020403" pitchFamily="18" charset="0"/>
            </a:rPr>
            <a:t>Get price data, EV and grid parameters</a:t>
          </a:r>
        </a:p>
      </dsp:txBody>
      <dsp:txXfrm>
        <a:off x="55786" y="1079646"/>
        <a:ext cx="1718264" cy="1604632"/>
      </dsp:txXfrm>
    </dsp:sp>
    <dsp:sp modelId="{90D20268-1A16-437C-B7A1-4094DB69158E}">
      <dsp:nvSpPr>
        <dsp:cNvPr id="0" name=""/>
        <dsp:cNvSpPr/>
      </dsp:nvSpPr>
      <dsp:spPr>
        <a:xfrm>
          <a:off x="2005784" y="1656517"/>
          <a:ext cx="385439" cy="450890"/>
        </a:xfrm>
        <a:prstGeom prst="rightArrow">
          <a:avLst>
            <a:gd name="adj1" fmla="val 60000"/>
            <a:gd name="adj2" fmla="val 50000"/>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2005784" y="1746695"/>
        <a:ext cx="269807" cy="270534"/>
      </dsp:txXfrm>
    </dsp:sp>
    <dsp:sp modelId="{BA653918-FF38-4575-9773-38079074B9B2}">
      <dsp:nvSpPr>
        <dsp:cNvPr id="0" name=""/>
        <dsp:cNvSpPr/>
      </dsp:nvSpPr>
      <dsp:spPr>
        <a:xfrm>
          <a:off x="2551217" y="1029724"/>
          <a:ext cx="1818108" cy="1704476"/>
        </a:xfrm>
        <a:prstGeom prst="roundRect">
          <a:avLst>
            <a:gd name="adj" fmla="val 10000"/>
          </a:avLst>
        </a:prstGeom>
        <a:solidFill>
          <a:schemeClr val="accent2"/>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Rockwell" panose="02060603020205020403" pitchFamily="18" charset="0"/>
            </a:rPr>
            <a:t>Create Dynamic Programming and Unit Commitment Model</a:t>
          </a:r>
          <a:endParaRPr lang="en-US" sz="1800" kern="1200" dirty="0">
            <a:latin typeface="Rockwell" panose="02060603020205020403" pitchFamily="18" charset="0"/>
          </a:endParaRPr>
        </a:p>
      </dsp:txBody>
      <dsp:txXfrm>
        <a:off x="2601139" y="1079646"/>
        <a:ext cx="1718264" cy="1604632"/>
      </dsp:txXfrm>
    </dsp:sp>
    <dsp:sp modelId="{D8CED1EA-DB6C-4A53-8333-164C7AA8A267}">
      <dsp:nvSpPr>
        <dsp:cNvPr id="0" name=""/>
        <dsp:cNvSpPr/>
      </dsp:nvSpPr>
      <dsp:spPr>
        <a:xfrm>
          <a:off x="4551136" y="1656517"/>
          <a:ext cx="385439" cy="45089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4551136" y="1746695"/>
        <a:ext cx="269807" cy="270534"/>
      </dsp:txXfrm>
    </dsp:sp>
    <dsp:sp modelId="{F38D2D0E-8CB6-4ACC-9D95-065EE524EB80}">
      <dsp:nvSpPr>
        <dsp:cNvPr id="0" name=""/>
        <dsp:cNvSpPr/>
      </dsp:nvSpPr>
      <dsp:spPr>
        <a:xfrm>
          <a:off x="5096569" y="1029724"/>
          <a:ext cx="1818108" cy="1704476"/>
        </a:xfrm>
        <a:prstGeom prst="roundRect">
          <a:avLst>
            <a:gd name="adj" fmla="val 10000"/>
          </a:avLst>
        </a:prstGeom>
        <a:solidFill>
          <a:schemeClr val="accent3"/>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Rockwell" panose="02060603020205020403" pitchFamily="18" charset="0"/>
            </a:rPr>
            <a:t>Run the model</a:t>
          </a:r>
          <a:endParaRPr lang="en-US" sz="1800" kern="1200" dirty="0">
            <a:latin typeface="Rockwell" panose="02060603020205020403" pitchFamily="18" charset="0"/>
          </a:endParaRPr>
        </a:p>
      </dsp:txBody>
      <dsp:txXfrm>
        <a:off x="5146491" y="1079646"/>
        <a:ext cx="1718264" cy="1604632"/>
      </dsp:txXfrm>
    </dsp:sp>
    <dsp:sp modelId="{CD42BE44-CB08-4EEC-A1F1-893173F6A37C}">
      <dsp:nvSpPr>
        <dsp:cNvPr id="0" name=""/>
        <dsp:cNvSpPr/>
      </dsp:nvSpPr>
      <dsp:spPr>
        <a:xfrm>
          <a:off x="7096488" y="1656517"/>
          <a:ext cx="385439" cy="450890"/>
        </a:xfrm>
        <a:prstGeom prst="rightArrow">
          <a:avLst>
            <a:gd name="adj1" fmla="val 60000"/>
            <a:gd name="adj2" fmla="val 50000"/>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7096488" y="1746695"/>
        <a:ext cx="269807" cy="270534"/>
      </dsp:txXfrm>
    </dsp:sp>
    <dsp:sp modelId="{48CC2648-42CF-455E-A2B3-691CBE808D59}">
      <dsp:nvSpPr>
        <dsp:cNvPr id="0" name=""/>
        <dsp:cNvSpPr/>
      </dsp:nvSpPr>
      <dsp:spPr>
        <a:xfrm>
          <a:off x="7641921" y="1029724"/>
          <a:ext cx="1818108" cy="1704476"/>
        </a:xfrm>
        <a:prstGeom prst="roundRect">
          <a:avLst>
            <a:gd name="adj" fmla="val 10000"/>
          </a:avLst>
        </a:prstGeom>
        <a:solidFill>
          <a:schemeClr val="accent4"/>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Rockwell" panose="02060603020205020403" pitchFamily="18" charset="0"/>
            </a:rPr>
            <a:t>Note the results</a:t>
          </a:r>
          <a:endParaRPr lang="en-US" sz="1800" kern="1200" dirty="0">
            <a:latin typeface="Rockwell" panose="02060603020205020403" pitchFamily="18" charset="0"/>
          </a:endParaRPr>
        </a:p>
      </dsp:txBody>
      <dsp:txXfrm>
        <a:off x="7691843" y="1079646"/>
        <a:ext cx="1718264" cy="1604632"/>
      </dsp:txXfrm>
    </dsp:sp>
    <dsp:sp modelId="{E2999A2B-91D7-46E4-A5B8-A46F41EFE4E0}">
      <dsp:nvSpPr>
        <dsp:cNvPr id="0" name=""/>
        <dsp:cNvSpPr/>
      </dsp:nvSpPr>
      <dsp:spPr>
        <a:xfrm>
          <a:off x="9641840" y="1656517"/>
          <a:ext cx="385439" cy="450890"/>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en-US" sz="1400" kern="1200">
            <a:latin typeface="Rockwell" panose="02060603020205020403" pitchFamily="18" charset="0"/>
          </a:endParaRPr>
        </a:p>
      </dsp:txBody>
      <dsp:txXfrm>
        <a:off x="9641840" y="1746695"/>
        <a:ext cx="269807" cy="270534"/>
      </dsp:txXfrm>
    </dsp:sp>
    <dsp:sp modelId="{7F1235C7-7FCE-4864-AFF3-9849F3193860}">
      <dsp:nvSpPr>
        <dsp:cNvPr id="0" name=""/>
        <dsp:cNvSpPr/>
      </dsp:nvSpPr>
      <dsp:spPr>
        <a:xfrm>
          <a:off x="10187273" y="1029724"/>
          <a:ext cx="1818108" cy="1704476"/>
        </a:xfrm>
        <a:prstGeom prst="roundRect">
          <a:avLst>
            <a:gd name="adj" fmla="val 10000"/>
          </a:avLst>
        </a:prstGeom>
        <a:solidFill>
          <a:schemeClr val="accent5"/>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Rockwell" panose="02060603020205020403" pitchFamily="18" charset="0"/>
            </a:rPr>
            <a:t>Create Sensitivity Cases</a:t>
          </a:r>
        </a:p>
      </dsp:txBody>
      <dsp:txXfrm>
        <a:off x="10237195" y="1079646"/>
        <a:ext cx="1718264" cy="160463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D72CC-2360-4DE0-8B9D-39BE347BBCFC}">
      <dsp:nvSpPr>
        <dsp:cNvPr id="0" name=""/>
        <dsp:cNvSpPr/>
      </dsp:nvSpPr>
      <dsp:spPr>
        <a:xfrm rot="5400000">
          <a:off x="-85217" y="85632"/>
          <a:ext cx="568114" cy="397680"/>
        </a:xfrm>
        <a:prstGeom prst="chevron">
          <a:avLst/>
        </a:prstGeom>
        <a:solidFill>
          <a:schemeClr val="accent4"/>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Rockwell" panose="02060603020205020403" pitchFamily="18" charset="0"/>
            </a:rPr>
            <a:t>1</a:t>
          </a:r>
        </a:p>
      </dsp:txBody>
      <dsp:txXfrm rot="-5400000">
        <a:off x="0" y="199255"/>
        <a:ext cx="397680" cy="170434"/>
      </dsp:txXfrm>
    </dsp:sp>
    <dsp:sp modelId="{6B158052-52AE-4C84-9493-3D7429E5A6B3}">
      <dsp:nvSpPr>
        <dsp:cNvPr id="0" name=""/>
        <dsp:cNvSpPr/>
      </dsp:nvSpPr>
      <dsp:spPr>
        <a:xfrm rot="5400000">
          <a:off x="985092" y="-586996"/>
          <a:ext cx="369274" cy="1544099"/>
        </a:xfrm>
        <a:prstGeom prst="round2SameRect">
          <a:avLst/>
        </a:prstGeom>
        <a:solidFill>
          <a:schemeClr val="lt1">
            <a:alpha val="90000"/>
            <a:hueOff val="0"/>
            <a:satOff val="0"/>
            <a:lumOff val="0"/>
            <a:alphaOff val="0"/>
          </a:schemeClr>
        </a:solidFill>
        <a:ln w="12700" cap="flat" cmpd="sng" algn="in">
          <a:solidFill>
            <a:schemeClr val="accent4"/>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Business As Usual</a:t>
          </a:r>
        </a:p>
      </dsp:txBody>
      <dsp:txXfrm rot="-5400000">
        <a:off x="397680" y="18442"/>
        <a:ext cx="1526073" cy="333222"/>
      </dsp:txXfrm>
    </dsp:sp>
    <dsp:sp modelId="{0DCCD355-CF29-4B70-ABDB-BC8B9F34D760}">
      <dsp:nvSpPr>
        <dsp:cNvPr id="0" name=""/>
        <dsp:cNvSpPr/>
      </dsp:nvSpPr>
      <dsp:spPr>
        <a:xfrm rot="5400000">
          <a:off x="-85217" y="480070"/>
          <a:ext cx="568114" cy="397680"/>
        </a:xfrm>
        <a:prstGeom prst="chevron">
          <a:avLst/>
        </a:prstGeom>
        <a:solidFill>
          <a:schemeClr val="accent4"/>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Rockwell" panose="02060603020205020403" pitchFamily="18" charset="0"/>
            </a:rPr>
            <a:t>2</a:t>
          </a:r>
        </a:p>
      </dsp:txBody>
      <dsp:txXfrm rot="-5400000">
        <a:off x="0" y="593693"/>
        <a:ext cx="397680" cy="170434"/>
      </dsp:txXfrm>
    </dsp:sp>
    <dsp:sp modelId="{95A8D6B6-8F51-435C-AC7A-EC31A9D19F94}">
      <dsp:nvSpPr>
        <dsp:cNvPr id="0" name=""/>
        <dsp:cNvSpPr/>
      </dsp:nvSpPr>
      <dsp:spPr>
        <a:xfrm rot="5400000">
          <a:off x="985092" y="-192559"/>
          <a:ext cx="369274" cy="1544099"/>
        </a:xfrm>
        <a:prstGeom prst="round2SameRect">
          <a:avLst/>
        </a:prstGeom>
        <a:solidFill>
          <a:schemeClr val="lt1">
            <a:alpha val="90000"/>
            <a:hueOff val="0"/>
            <a:satOff val="0"/>
            <a:lumOff val="0"/>
            <a:alphaOff val="0"/>
          </a:schemeClr>
        </a:solidFill>
        <a:ln w="12700" cap="flat" cmpd="sng" algn="in">
          <a:solidFill>
            <a:schemeClr val="accent4"/>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Fixed retail price</a:t>
          </a:r>
        </a:p>
      </dsp:txBody>
      <dsp:txXfrm rot="-5400000">
        <a:off x="397680" y="412879"/>
        <a:ext cx="1526073" cy="333222"/>
      </dsp:txXfrm>
    </dsp:sp>
    <dsp:sp modelId="{0B916691-75AA-48C9-ACE0-30E989C8C650}">
      <dsp:nvSpPr>
        <dsp:cNvPr id="0" name=""/>
        <dsp:cNvSpPr/>
      </dsp:nvSpPr>
      <dsp:spPr>
        <a:xfrm rot="5400000">
          <a:off x="-85217" y="874507"/>
          <a:ext cx="568114" cy="397680"/>
        </a:xfrm>
        <a:prstGeom prst="chevron">
          <a:avLst/>
        </a:prstGeom>
        <a:solidFill>
          <a:schemeClr val="accent4"/>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a:latin typeface="Rockwell" panose="02060603020205020403" pitchFamily="18" charset="0"/>
            </a:rPr>
            <a:t>3</a:t>
          </a:r>
          <a:endParaRPr lang="en-US" sz="1100" kern="1200" dirty="0">
            <a:latin typeface="Rockwell" panose="02060603020205020403" pitchFamily="18" charset="0"/>
          </a:endParaRPr>
        </a:p>
      </dsp:txBody>
      <dsp:txXfrm rot="-5400000">
        <a:off x="0" y="988130"/>
        <a:ext cx="397680" cy="170434"/>
      </dsp:txXfrm>
    </dsp:sp>
    <dsp:sp modelId="{D1BA575F-4DCB-45FD-8FFF-F72EEC6A8968}">
      <dsp:nvSpPr>
        <dsp:cNvPr id="0" name=""/>
        <dsp:cNvSpPr/>
      </dsp:nvSpPr>
      <dsp:spPr>
        <a:xfrm rot="5400000">
          <a:off x="985092" y="201877"/>
          <a:ext cx="369274" cy="1544099"/>
        </a:xfrm>
        <a:prstGeom prst="round2SameRect">
          <a:avLst/>
        </a:prstGeom>
        <a:solidFill>
          <a:schemeClr val="lt1">
            <a:alpha val="90000"/>
            <a:hueOff val="0"/>
            <a:satOff val="0"/>
            <a:lumOff val="0"/>
            <a:alphaOff val="0"/>
          </a:schemeClr>
        </a:solidFill>
        <a:ln w="12700" cap="flat" cmpd="sng" algn="in">
          <a:solidFill>
            <a:schemeClr val="accent4"/>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Dynamic retail price</a:t>
          </a:r>
        </a:p>
      </dsp:txBody>
      <dsp:txXfrm rot="-5400000">
        <a:off x="397680" y="807315"/>
        <a:ext cx="1526073" cy="333222"/>
      </dsp:txXfrm>
    </dsp:sp>
    <dsp:sp modelId="{00C61678-8D62-4C91-B975-B8C55360B10A}">
      <dsp:nvSpPr>
        <dsp:cNvPr id="0" name=""/>
        <dsp:cNvSpPr/>
      </dsp:nvSpPr>
      <dsp:spPr>
        <a:xfrm rot="5400000">
          <a:off x="-85217" y="1268944"/>
          <a:ext cx="568114" cy="397680"/>
        </a:xfrm>
        <a:prstGeom prst="chevron">
          <a:avLst/>
        </a:prstGeom>
        <a:solidFill>
          <a:schemeClr val="accent4"/>
        </a:solidFill>
        <a:ln w="12700" cap="flat" cmpd="sng" algn="in">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marL="0" lvl="0" indent="0" algn="ctr" defTabSz="488950">
            <a:lnSpc>
              <a:spcPct val="90000"/>
            </a:lnSpc>
            <a:spcBef>
              <a:spcPct val="0"/>
            </a:spcBef>
            <a:spcAft>
              <a:spcPct val="35000"/>
            </a:spcAft>
            <a:buNone/>
          </a:pPr>
          <a:r>
            <a:rPr lang="en-US" sz="1100" kern="1200" dirty="0">
              <a:latin typeface="Rockwell" panose="02060603020205020403" pitchFamily="18" charset="0"/>
            </a:rPr>
            <a:t>4</a:t>
          </a:r>
        </a:p>
      </dsp:txBody>
      <dsp:txXfrm rot="-5400000">
        <a:off x="0" y="1382567"/>
        <a:ext cx="397680" cy="170434"/>
      </dsp:txXfrm>
    </dsp:sp>
    <dsp:sp modelId="{EA294979-B2A2-4D31-984A-CAE409F8A8A6}">
      <dsp:nvSpPr>
        <dsp:cNvPr id="0" name=""/>
        <dsp:cNvSpPr/>
      </dsp:nvSpPr>
      <dsp:spPr>
        <a:xfrm rot="5400000">
          <a:off x="985092" y="596315"/>
          <a:ext cx="369274" cy="1544099"/>
        </a:xfrm>
        <a:prstGeom prst="round2SameRect">
          <a:avLst/>
        </a:prstGeom>
        <a:solidFill>
          <a:schemeClr val="bg1"/>
        </a:solidFill>
        <a:ln w="12700" cap="flat" cmpd="sng" algn="in">
          <a:solidFill>
            <a:schemeClr val="accent4"/>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50% profit sharing</a:t>
          </a:r>
        </a:p>
      </dsp:txBody>
      <dsp:txXfrm rot="-5400000">
        <a:off x="397680" y="1201753"/>
        <a:ext cx="1526073" cy="33322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22D72CC-2360-4DE0-8B9D-39BE347BBCFC}">
      <dsp:nvSpPr>
        <dsp:cNvPr id="0" name=""/>
        <dsp:cNvSpPr/>
      </dsp:nvSpPr>
      <dsp:spPr>
        <a:xfrm rot="5400000">
          <a:off x="-67974" y="69331"/>
          <a:ext cx="453164" cy="317215"/>
        </a:xfrm>
        <a:prstGeom prst="chevron">
          <a:avLst/>
        </a:prstGeom>
        <a:solidFill>
          <a:schemeClr val="accent5"/>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latin typeface="Rockwell" panose="02060603020205020403" pitchFamily="18" charset="0"/>
            </a:rPr>
            <a:t>1</a:t>
          </a:r>
        </a:p>
      </dsp:txBody>
      <dsp:txXfrm rot="-5400000">
        <a:off x="1" y="159965"/>
        <a:ext cx="317215" cy="135949"/>
      </dsp:txXfrm>
    </dsp:sp>
    <dsp:sp modelId="{6B158052-52AE-4C84-9493-3D7429E5A6B3}">
      <dsp:nvSpPr>
        <dsp:cNvPr id="0" name=""/>
        <dsp:cNvSpPr/>
      </dsp:nvSpPr>
      <dsp:spPr>
        <a:xfrm rot="5400000">
          <a:off x="932643" y="-615428"/>
          <a:ext cx="294556" cy="1525412"/>
        </a:xfrm>
        <a:prstGeom prst="round2SameRect">
          <a:avLst/>
        </a:prstGeom>
        <a:solidFill>
          <a:schemeClr val="bg1"/>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Battery cost reduction</a:t>
          </a:r>
        </a:p>
      </dsp:txBody>
      <dsp:txXfrm rot="-5400000">
        <a:off x="317216" y="14378"/>
        <a:ext cx="1511033" cy="265798"/>
      </dsp:txXfrm>
    </dsp:sp>
    <dsp:sp modelId="{0DCCD355-CF29-4B70-ABDB-BC8B9F34D760}">
      <dsp:nvSpPr>
        <dsp:cNvPr id="0" name=""/>
        <dsp:cNvSpPr/>
      </dsp:nvSpPr>
      <dsp:spPr>
        <a:xfrm rot="5400000">
          <a:off x="-67974" y="461063"/>
          <a:ext cx="453164" cy="317215"/>
        </a:xfrm>
        <a:prstGeom prst="chevron">
          <a:avLst/>
        </a:prstGeom>
        <a:solidFill>
          <a:schemeClr val="accent5"/>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latin typeface="Rockwell" panose="02060603020205020403" pitchFamily="18" charset="0"/>
            </a:rPr>
            <a:t>2</a:t>
          </a:r>
        </a:p>
      </dsp:txBody>
      <dsp:txXfrm rot="-5400000">
        <a:off x="1" y="551697"/>
        <a:ext cx="317215" cy="135949"/>
      </dsp:txXfrm>
    </dsp:sp>
    <dsp:sp modelId="{95A8D6B6-8F51-435C-AC7A-EC31A9D19F94}">
      <dsp:nvSpPr>
        <dsp:cNvPr id="0" name=""/>
        <dsp:cNvSpPr/>
      </dsp:nvSpPr>
      <dsp:spPr>
        <a:xfrm rot="5400000">
          <a:off x="932643" y="-222339"/>
          <a:ext cx="294556" cy="1525412"/>
        </a:xfrm>
        <a:prstGeom prst="round2SameRect">
          <a:avLst/>
        </a:prstGeom>
        <a:solidFill>
          <a:schemeClr val="bg1"/>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Extra reward case</a:t>
          </a:r>
        </a:p>
      </dsp:txBody>
      <dsp:txXfrm rot="-5400000">
        <a:off x="317216" y="407467"/>
        <a:ext cx="1511033" cy="265798"/>
      </dsp:txXfrm>
    </dsp:sp>
    <dsp:sp modelId="{BD4ECF64-7CDC-472C-B2BD-91C9F5777688}">
      <dsp:nvSpPr>
        <dsp:cNvPr id="0" name=""/>
        <dsp:cNvSpPr/>
      </dsp:nvSpPr>
      <dsp:spPr>
        <a:xfrm rot="5400000">
          <a:off x="-67974" y="852794"/>
          <a:ext cx="453164" cy="317215"/>
        </a:xfrm>
        <a:prstGeom prst="chevron">
          <a:avLst/>
        </a:prstGeom>
        <a:solidFill>
          <a:schemeClr val="accent5"/>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latin typeface="Rockwell" panose="02060603020205020403" pitchFamily="18" charset="0"/>
            </a:rPr>
            <a:t>3</a:t>
          </a:r>
        </a:p>
      </dsp:txBody>
      <dsp:txXfrm rot="-5400000">
        <a:off x="1" y="943428"/>
        <a:ext cx="317215" cy="135949"/>
      </dsp:txXfrm>
    </dsp:sp>
    <dsp:sp modelId="{3EC87BDF-DDB4-40E7-9256-7B24D68C85AE}">
      <dsp:nvSpPr>
        <dsp:cNvPr id="0" name=""/>
        <dsp:cNvSpPr/>
      </dsp:nvSpPr>
      <dsp:spPr>
        <a:xfrm rot="5400000">
          <a:off x="932643" y="169391"/>
          <a:ext cx="294556" cy="1525412"/>
        </a:xfrm>
        <a:prstGeom prst="round2SameRect">
          <a:avLst/>
        </a:prstGeom>
        <a:solidFill>
          <a:schemeClr val="bg1"/>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Participation based on a threshold</a:t>
          </a:r>
        </a:p>
      </dsp:txBody>
      <dsp:txXfrm rot="-5400000">
        <a:off x="317216" y="799198"/>
        <a:ext cx="1511033" cy="265798"/>
      </dsp:txXfrm>
    </dsp:sp>
    <dsp:sp modelId="{8703222E-BDDD-4501-8E07-DDE90CF0DB67}">
      <dsp:nvSpPr>
        <dsp:cNvPr id="0" name=""/>
        <dsp:cNvSpPr/>
      </dsp:nvSpPr>
      <dsp:spPr>
        <a:xfrm rot="5400000">
          <a:off x="-67974" y="1244526"/>
          <a:ext cx="453164" cy="317215"/>
        </a:xfrm>
        <a:prstGeom prst="chevron">
          <a:avLst/>
        </a:prstGeom>
        <a:solidFill>
          <a:schemeClr val="accent5"/>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marL="0" lvl="0" indent="0" algn="ctr" defTabSz="400050">
            <a:lnSpc>
              <a:spcPct val="90000"/>
            </a:lnSpc>
            <a:spcBef>
              <a:spcPct val="0"/>
            </a:spcBef>
            <a:spcAft>
              <a:spcPct val="35000"/>
            </a:spcAft>
            <a:buNone/>
          </a:pPr>
          <a:r>
            <a:rPr lang="en-US" sz="900" kern="1200" dirty="0">
              <a:latin typeface="Rockwell" panose="02060603020205020403" pitchFamily="18" charset="0"/>
            </a:rPr>
            <a:t>4</a:t>
          </a:r>
        </a:p>
      </dsp:txBody>
      <dsp:txXfrm rot="-5400000">
        <a:off x="1" y="1335160"/>
        <a:ext cx="317215" cy="135949"/>
      </dsp:txXfrm>
    </dsp:sp>
    <dsp:sp modelId="{F43D697A-B969-4021-8DD4-CE7B07E0BE01}">
      <dsp:nvSpPr>
        <dsp:cNvPr id="0" name=""/>
        <dsp:cNvSpPr/>
      </dsp:nvSpPr>
      <dsp:spPr>
        <a:xfrm rot="5400000">
          <a:off x="932643" y="561123"/>
          <a:ext cx="294556" cy="1525412"/>
        </a:xfrm>
        <a:prstGeom prst="round2SameRect">
          <a:avLst/>
        </a:prstGeom>
        <a:solidFill>
          <a:schemeClr val="bg1"/>
        </a:solidFill>
        <a:ln w="12700" cap="flat" cmpd="sng" algn="in">
          <a:solidFill>
            <a:schemeClr val="accent5"/>
          </a:solidFill>
          <a:prstDash val="solid"/>
        </a:ln>
        <a:effectLst/>
      </dsp:spPr>
      <dsp:style>
        <a:lnRef idx="2">
          <a:scrgbClr r="0" g="0" b="0"/>
        </a:lnRef>
        <a:fillRef idx="1">
          <a:scrgbClr r="0" g="0" b="0"/>
        </a:fillRef>
        <a:effectRef idx="0">
          <a:scrgbClr r="0" g="0" b="0"/>
        </a:effectRef>
        <a:fontRef idx="minor"/>
      </dsp:style>
      <dsp:txBody>
        <a:bodyPr spcFirstLastPara="0" vert="horz" wrap="square" lIns="64008" tIns="5715" rIns="5715" bIns="5715" numCol="1" spcCol="1270" anchor="ctr" anchorCtr="0">
          <a:noAutofit/>
        </a:bodyPr>
        <a:lstStyle/>
        <a:p>
          <a:pPr marL="57150" lvl="1" indent="-57150" algn="l" defTabSz="400050">
            <a:lnSpc>
              <a:spcPct val="90000"/>
            </a:lnSpc>
            <a:spcBef>
              <a:spcPct val="0"/>
            </a:spcBef>
            <a:spcAft>
              <a:spcPct val="15000"/>
            </a:spcAft>
            <a:buChar char="•"/>
          </a:pPr>
          <a:r>
            <a:rPr lang="en-US" sz="900" kern="1200" dirty="0">
              <a:latin typeface="Rockwell" panose="02060603020205020403" pitchFamily="18" charset="0"/>
            </a:rPr>
            <a:t>Virtual Power Plants profit capped</a:t>
          </a:r>
        </a:p>
      </dsp:txBody>
      <dsp:txXfrm rot="-5400000">
        <a:off x="317216" y="1190930"/>
        <a:ext cx="1511033" cy="265798"/>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7071"/>
          </a:xfrm>
          <a:prstGeom prst="rect">
            <a:avLst/>
          </a:prstGeom>
        </p:spPr>
        <p:txBody>
          <a:bodyPr vert="horz" lIns="92446" tIns="46223" rIns="92446" bIns="46223" rtlCol="0"/>
          <a:lstStyle>
            <a:lvl1pPr algn="l">
              <a:defRPr sz="1200"/>
            </a:lvl1pPr>
          </a:lstStyle>
          <a:p>
            <a:endParaRPr lang="en-US"/>
          </a:p>
        </p:txBody>
      </p:sp>
      <p:sp>
        <p:nvSpPr>
          <p:cNvPr id="3" name="Date Placeholder 2"/>
          <p:cNvSpPr>
            <a:spLocks noGrp="1"/>
          </p:cNvSpPr>
          <p:nvPr>
            <p:ph type="dt" idx="1"/>
          </p:nvPr>
        </p:nvSpPr>
        <p:spPr>
          <a:xfrm>
            <a:off x="3978132" y="0"/>
            <a:ext cx="3043343" cy="467071"/>
          </a:xfrm>
          <a:prstGeom prst="rect">
            <a:avLst/>
          </a:prstGeom>
        </p:spPr>
        <p:txBody>
          <a:bodyPr vert="horz" lIns="92446" tIns="46223" rIns="92446" bIns="46223" rtlCol="0"/>
          <a:lstStyle>
            <a:lvl1pPr algn="r">
              <a:defRPr sz="1200"/>
            </a:lvl1pPr>
          </a:lstStyle>
          <a:p>
            <a:fld id="{836F6B7B-E090-43D8-B86B-2CC845FEC9E9}" type="datetimeFigureOut">
              <a:rPr lang="en-US"/>
              <a:t>4/28/2019</a:t>
            </a:fld>
            <a:endParaRPr lang="en-US"/>
          </a:p>
        </p:txBody>
      </p:sp>
      <p:sp>
        <p:nvSpPr>
          <p:cNvPr id="4" name="Slide Image Placeholder 3"/>
          <p:cNvSpPr>
            <a:spLocks noGrp="1" noRot="1" noChangeAspect="1"/>
          </p:cNvSpPr>
          <p:nvPr>
            <p:ph type="sldImg" idx="2"/>
          </p:nvPr>
        </p:nvSpPr>
        <p:spPr>
          <a:xfrm>
            <a:off x="719138" y="1163638"/>
            <a:ext cx="5584825" cy="3141662"/>
          </a:xfrm>
          <a:prstGeom prst="rect">
            <a:avLst/>
          </a:prstGeom>
          <a:noFill/>
          <a:ln w="12700">
            <a:solidFill>
              <a:prstClr val="black"/>
            </a:solidFill>
          </a:ln>
        </p:spPr>
        <p:txBody>
          <a:bodyPr vert="horz" lIns="92446" tIns="46223" rIns="92446" bIns="46223" rtlCol="0" anchor="ctr"/>
          <a:lstStyle/>
          <a:p>
            <a:endParaRPr lang="en-US"/>
          </a:p>
        </p:txBody>
      </p:sp>
      <p:sp>
        <p:nvSpPr>
          <p:cNvPr id="5" name="Notes Placeholder 4"/>
          <p:cNvSpPr>
            <a:spLocks noGrp="1"/>
          </p:cNvSpPr>
          <p:nvPr>
            <p:ph type="body" sz="quarter" idx="3"/>
          </p:nvPr>
        </p:nvSpPr>
        <p:spPr>
          <a:xfrm>
            <a:off x="702310" y="4480004"/>
            <a:ext cx="5618480" cy="3665459"/>
          </a:xfrm>
          <a:prstGeom prst="rect">
            <a:avLst/>
          </a:prstGeom>
        </p:spPr>
        <p:txBody>
          <a:bodyPr vert="horz" lIns="92446" tIns="46223" rIns="92446" bIns="4622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3" cy="467070"/>
          </a:xfrm>
          <a:prstGeom prst="rect">
            <a:avLst/>
          </a:prstGeom>
        </p:spPr>
        <p:txBody>
          <a:bodyPr vert="horz" lIns="92446" tIns="46223" rIns="92446" bIns="46223"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30"/>
            <a:ext cx="3043343" cy="467070"/>
          </a:xfrm>
          <a:prstGeom prst="rect">
            <a:avLst/>
          </a:prstGeom>
        </p:spPr>
        <p:txBody>
          <a:bodyPr vert="horz" lIns="92446" tIns="46223" rIns="92446" bIns="46223" rtlCol="0" anchor="b"/>
          <a:lstStyle>
            <a:lvl1pPr algn="r">
              <a:defRPr sz="1200"/>
            </a:lvl1pPr>
          </a:lstStyle>
          <a:p>
            <a:fld id="{1C97BBB8-43C2-4CDD-B36B-2DAEA36A7A62}" type="slidenum">
              <a:rPr lang="en-US"/>
              <a:t>‹#›</a:t>
            </a:fld>
            <a:endParaRPr lang="en-US"/>
          </a:p>
        </p:txBody>
      </p:sp>
    </p:spTree>
    <p:extLst>
      <p:ext uri="{BB962C8B-B14F-4D97-AF65-F5344CB8AC3E}">
        <p14:creationId xmlns:p14="http://schemas.microsoft.com/office/powerpoint/2010/main" val="22860099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Slide 1 – Say the story and set the stage/expectations</a:t>
            </a:r>
            <a:endParaRPr lang="en-US" baseline="0" dirty="0"/>
          </a:p>
          <a:p>
            <a:r>
              <a:rPr lang="en-US" sz="1200" b="0" i="0" kern="1200" dirty="0">
                <a:solidFill>
                  <a:schemeClr val="tx1"/>
                </a:solidFill>
                <a:effectLst/>
                <a:latin typeface="+mn-lt"/>
                <a:ea typeface="+mn-ea"/>
                <a:cs typeface="+mn-cs"/>
              </a:rPr>
              <a:t>The STEP area focuses on public issues arising at the intersection of science, technology, environment, and society that shape economic development, environmental sustainability, human health, and well-being.</a:t>
            </a:r>
            <a:r>
              <a:rPr lang="en-US" sz="1200" b="0" i="0" kern="1200" baseline="0" dirty="0">
                <a:solidFill>
                  <a:schemeClr val="tx1"/>
                </a:solidFill>
                <a:effectLst/>
                <a:latin typeface="+mn-lt"/>
                <a:ea typeface="+mn-ea"/>
                <a:cs typeface="+mn-cs"/>
              </a:rPr>
              <a:t> </a:t>
            </a:r>
            <a:r>
              <a:rPr lang="en-US" baseline="0" dirty="0"/>
              <a:t>This dissertation combines engineering tools with insights from social science to study three examples of energy policies that are at the intersection of science, technology, environment and the society. Two of the essays are published in peer reviewed journals, one is ready to be sent. </a:t>
            </a:r>
            <a:endParaRPr lang="en-US" dirty="0"/>
          </a:p>
          <a:p>
            <a:endParaRPr lang="en-US" dirty="0"/>
          </a:p>
          <a:p>
            <a:r>
              <a:rPr lang="en-US" dirty="0"/>
              <a:t>Transition to next slide.</a:t>
            </a:r>
          </a:p>
        </p:txBody>
      </p:sp>
      <p:sp>
        <p:nvSpPr>
          <p:cNvPr id="4" name="Slide Number Placeholder 3"/>
          <p:cNvSpPr>
            <a:spLocks noGrp="1"/>
          </p:cNvSpPr>
          <p:nvPr>
            <p:ph type="sldNum" sz="quarter" idx="10"/>
          </p:nvPr>
        </p:nvSpPr>
        <p:spPr/>
        <p:txBody>
          <a:bodyPr/>
          <a:lstStyle/>
          <a:p>
            <a:fld id="{1C97BBB8-43C2-4CDD-B36B-2DAEA36A7A62}" type="slidenum">
              <a:rPr lang="en-US"/>
              <a:t>1</a:t>
            </a:fld>
            <a:endParaRPr lang="en-US"/>
          </a:p>
        </p:txBody>
      </p:sp>
    </p:spTree>
    <p:extLst>
      <p:ext uri="{BB962C8B-B14F-4D97-AF65-F5344CB8AC3E}">
        <p14:creationId xmlns:p14="http://schemas.microsoft.com/office/powerpoint/2010/main" val="4003584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example literature review</a:t>
            </a:r>
          </a:p>
        </p:txBody>
      </p:sp>
      <p:sp>
        <p:nvSpPr>
          <p:cNvPr id="4" name="Slide Number Placeholder 3"/>
          <p:cNvSpPr>
            <a:spLocks noGrp="1"/>
          </p:cNvSpPr>
          <p:nvPr>
            <p:ph type="sldNum" sz="quarter" idx="10"/>
          </p:nvPr>
        </p:nvSpPr>
        <p:spPr/>
        <p:txBody>
          <a:bodyPr/>
          <a:lstStyle/>
          <a:p>
            <a:fld id="{1C97BBB8-43C2-4CDD-B36B-2DAEA36A7A62}" type="slidenum">
              <a:rPr lang="en-US" smtClean="0"/>
              <a:t>10</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short term</a:t>
            </a:r>
            <a:r>
              <a:rPr lang="en-US" baseline="0" dirty="0"/>
              <a:t> in power system is decades. And, all of these results are applicable for that period (at max)</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11</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Effectiveness of a carbon tax is measured in terms of emission savings and revenue streams</a:t>
            </a:r>
            <a:r>
              <a:rPr lang="en-US" baseline="0" dirty="0"/>
              <a:t> (double dividend of a tax)</a:t>
            </a:r>
          </a:p>
          <a:p>
            <a:r>
              <a:rPr lang="en-US" baseline="0" dirty="0"/>
              <a:t>Answer to first question </a:t>
            </a:r>
            <a:r>
              <a:rPr lang="en-US" baseline="0" dirty="0">
                <a:sym typeface="Wingdings" panose="05000000000000000000" pitchFamily="2" charset="2"/>
              </a:rPr>
              <a:t> Transmission congestion could boost or plummet the effectiveness of a carbon tax. It depends which transmission lines are congested.</a:t>
            </a:r>
          </a:p>
          <a:p>
            <a:r>
              <a:rPr lang="en-US" baseline="0" dirty="0">
                <a:sym typeface="Wingdings" panose="05000000000000000000" pitchFamily="2" charset="2"/>
              </a:rPr>
              <a:t>Large price spreads would  result in no emission reduction and make renewables the beneficiaries of a carbon tax.</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12</a:t>
            </a:fld>
            <a:endParaRPr lang="en-US"/>
          </a:p>
        </p:txBody>
      </p:sp>
    </p:spTree>
    <p:extLst>
      <p:ext uri="{BB962C8B-B14F-4D97-AF65-F5344CB8AC3E}">
        <p14:creationId xmlns:p14="http://schemas.microsoft.com/office/powerpoint/2010/main" val="13791226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Describe this diagram</a:t>
            </a:r>
            <a:r>
              <a:rPr lang="en-US" baseline="0" dirty="0"/>
              <a:t>. Explain that it is a linearized way of representing what was done. Actual process is cyclic not linear. </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13</a:t>
            </a:fld>
            <a:endParaRPr lang="en-US"/>
          </a:p>
        </p:txBody>
      </p:sp>
    </p:spTree>
    <p:extLst>
      <p:ext uri="{BB962C8B-B14F-4D97-AF65-F5344CB8AC3E}">
        <p14:creationId xmlns:p14="http://schemas.microsoft.com/office/powerpoint/2010/main" val="34154973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14</a:t>
            </a:fld>
            <a:endParaRPr lang="en-US"/>
          </a:p>
        </p:txBody>
      </p:sp>
    </p:spTree>
    <p:extLst>
      <p:ext uri="{BB962C8B-B14F-4D97-AF65-F5344CB8AC3E}">
        <p14:creationId xmlns:p14="http://schemas.microsoft.com/office/powerpoint/2010/main" val="341549737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this model and explain the modifications</a:t>
            </a:r>
          </a:p>
        </p:txBody>
      </p:sp>
      <p:sp>
        <p:nvSpPr>
          <p:cNvPr id="4" name="Slide Number Placeholder 3"/>
          <p:cNvSpPr>
            <a:spLocks noGrp="1"/>
          </p:cNvSpPr>
          <p:nvPr>
            <p:ph type="sldNum" sz="quarter" idx="10"/>
          </p:nvPr>
        </p:nvSpPr>
        <p:spPr/>
        <p:txBody>
          <a:bodyPr/>
          <a:lstStyle/>
          <a:p>
            <a:fld id="{1C97BBB8-43C2-4CDD-B36B-2DAEA36A7A62}" type="slidenum">
              <a:rPr lang="en-US" smtClean="0"/>
              <a:t>15</a:t>
            </a:fld>
            <a:endParaRPr lang="en-US"/>
          </a:p>
        </p:txBody>
      </p:sp>
    </p:spTree>
    <p:extLst>
      <p:ext uri="{BB962C8B-B14F-4D97-AF65-F5344CB8AC3E}">
        <p14:creationId xmlns:p14="http://schemas.microsoft.com/office/powerpoint/2010/main" val="203363231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concept of a carbon tax. And,</a:t>
            </a:r>
            <a:r>
              <a:rPr lang="en-US" baseline="0" dirty="0"/>
              <a:t> say why these values are used.</a:t>
            </a:r>
          </a:p>
          <a:p>
            <a:r>
              <a:rPr lang="en-US" baseline="0" dirty="0"/>
              <a:t>The results presented only show the results for 22$/tonCo2e.  Sensitivity against other tax rates are presented in the thesis chapter. The conclusions don’t change. </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16</a:t>
            </a:fld>
            <a:endParaRPr lang="en-US"/>
          </a:p>
        </p:txBody>
      </p:sp>
    </p:spTree>
    <p:extLst>
      <p:ext uri="{BB962C8B-B14F-4D97-AF65-F5344CB8AC3E}">
        <p14:creationId xmlns:p14="http://schemas.microsoft.com/office/powerpoint/2010/main" val="14832315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bore the audience. Just skim the slide and make a transition to the concept of LMP</a:t>
            </a:r>
          </a:p>
        </p:txBody>
      </p:sp>
      <p:sp>
        <p:nvSpPr>
          <p:cNvPr id="4" name="Slide Number Placeholder 3"/>
          <p:cNvSpPr>
            <a:spLocks noGrp="1"/>
          </p:cNvSpPr>
          <p:nvPr>
            <p:ph type="sldNum" sz="quarter" idx="10"/>
          </p:nvPr>
        </p:nvSpPr>
        <p:spPr/>
        <p:txBody>
          <a:bodyPr/>
          <a:lstStyle/>
          <a:p>
            <a:fld id="{1C97BBB8-43C2-4CDD-B36B-2DAEA36A7A62}" type="slidenum">
              <a:rPr lang="en-US" smtClean="0"/>
              <a:t>17</a:t>
            </a:fld>
            <a:endParaRPr lang="en-US"/>
          </a:p>
        </p:txBody>
      </p:sp>
    </p:spTree>
    <p:extLst>
      <p:ext uri="{BB962C8B-B14F-4D97-AF65-F5344CB8AC3E}">
        <p14:creationId xmlns:p14="http://schemas.microsoft.com/office/powerpoint/2010/main" val="23960845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Effectiveness of a carbon tax is measured in terms of emission savings and revenue streams</a:t>
            </a:r>
            <a:r>
              <a:rPr lang="en-US" baseline="0" dirty="0"/>
              <a:t> (double dividend of a tax)</a:t>
            </a:r>
          </a:p>
          <a:p>
            <a:r>
              <a:rPr lang="en-US" baseline="0" dirty="0"/>
              <a:t>Answer to first question </a:t>
            </a:r>
            <a:r>
              <a:rPr lang="en-US" baseline="0" dirty="0">
                <a:sym typeface="Wingdings" panose="05000000000000000000" pitchFamily="2" charset="2"/>
              </a:rPr>
              <a:t> Transmission congestion could boost or plummet the effectiveness of a carbon tax. It depends which transmission lines are congested.</a:t>
            </a:r>
          </a:p>
          <a:p>
            <a:r>
              <a:rPr lang="en-US" baseline="0" dirty="0">
                <a:sym typeface="Wingdings" panose="05000000000000000000" pitchFamily="2" charset="2"/>
              </a:rPr>
              <a:t>Large price spreads would  result in no emission reduction and make renewables the beneficiaries of a carbon tax.</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21</a:t>
            </a:fld>
            <a:endParaRPr lang="en-US"/>
          </a:p>
        </p:txBody>
      </p:sp>
    </p:spTree>
    <p:extLst>
      <p:ext uri="{BB962C8B-B14F-4D97-AF65-F5344CB8AC3E}">
        <p14:creationId xmlns:p14="http://schemas.microsoft.com/office/powerpoint/2010/main" val="1974249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22</a:t>
            </a:fld>
            <a:endParaRPr lang="en-US"/>
          </a:p>
        </p:txBody>
      </p:sp>
    </p:spTree>
    <p:extLst>
      <p:ext uri="{BB962C8B-B14F-4D97-AF65-F5344CB8AC3E}">
        <p14:creationId xmlns:p14="http://schemas.microsoft.com/office/powerpoint/2010/main" val="19742492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Carbon tax </a:t>
            </a:r>
          </a:p>
          <a:p>
            <a:r>
              <a:rPr lang="en-US" dirty="0"/>
              <a:t>This example analyzes carbon tax from an engineering perspective by simulating an example electricity market with a carbon tax. It runs Optimal Power Flow and yields….(see results above)</a:t>
            </a:r>
          </a:p>
          <a:p>
            <a:endParaRPr lang="en-US" dirty="0"/>
          </a:p>
          <a:p>
            <a:r>
              <a:rPr lang="en-US" dirty="0"/>
              <a:t>CHP</a:t>
            </a:r>
          </a:p>
          <a:p>
            <a:r>
              <a:rPr lang="en-US" dirty="0"/>
              <a:t>CHP is cost positive, but still, it has not gained enough traction in the US. This example uses expert elicitation to find …. (see above)</a:t>
            </a:r>
          </a:p>
          <a:p>
            <a:endParaRPr lang="en-US" dirty="0"/>
          </a:p>
          <a:p>
            <a:r>
              <a:rPr lang="en-US" dirty="0"/>
              <a:t>EV</a:t>
            </a:r>
          </a:p>
          <a:p>
            <a:r>
              <a:rPr lang="en-US" dirty="0"/>
              <a:t>V2G services from </a:t>
            </a:r>
            <a:r>
              <a:rPr lang="en-US" dirty="0" err="1"/>
              <a:t>Evs</a:t>
            </a:r>
            <a:r>
              <a:rPr lang="en-US" dirty="0"/>
              <a:t> are well discussed in academia. But in reality, V2G has not gathered a lot of commercial interest. This essay analyzes the profitability of V2G to EV owners by running a detailed model using Dynamic Programming and Unit Commitment. It finds…(see above)</a:t>
            </a:r>
          </a:p>
          <a:p>
            <a:endParaRPr lang="en-US" dirty="0"/>
          </a:p>
          <a:p>
            <a:endParaRPr lang="en-US" dirty="0"/>
          </a:p>
          <a:p>
            <a:r>
              <a:rPr lang="en-US" dirty="0"/>
              <a:t>All of these essays combine engineering tools with insights from social science and draws proper conclusions that can be used to inform public policy to advance the common good in a complex and diverse world. The methods used are well-proven methods, but the application and the insights are noble.</a:t>
            </a:r>
            <a:br>
              <a:rPr lang="en-US" dirty="0"/>
            </a:b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2</a:t>
            </a:fld>
            <a:endParaRPr lang="en-US"/>
          </a:p>
        </p:txBody>
      </p:sp>
    </p:spTree>
    <p:extLst>
      <p:ext uri="{BB962C8B-B14F-4D97-AF65-F5344CB8AC3E}">
        <p14:creationId xmlns:p14="http://schemas.microsoft.com/office/powerpoint/2010/main" val="19742492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97BBB8-43C2-4CDD-B36B-2DAEA36A7A62}" type="slidenum">
              <a:rPr lang="en-US" smtClean="0"/>
              <a:t>24</a:t>
            </a:fld>
            <a:endParaRPr lang="en-US"/>
          </a:p>
        </p:txBody>
      </p:sp>
    </p:spTree>
    <p:extLst>
      <p:ext uri="{BB962C8B-B14F-4D97-AF65-F5344CB8AC3E}">
        <p14:creationId xmlns:p14="http://schemas.microsoft.com/office/powerpoint/2010/main" val="16456662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25</a:t>
            </a:fld>
            <a:endParaRPr lang="en-US"/>
          </a:p>
        </p:txBody>
      </p:sp>
    </p:spTree>
    <p:extLst>
      <p:ext uri="{BB962C8B-B14F-4D97-AF65-F5344CB8AC3E}">
        <p14:creationId xmlns:p14="http://schemas.microsoft.com/office/powerpoint/2010/main" val="23397926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97BBB8-43C2-4CDD-B36B-2DAEA36A7A62}" type="slidenum">
              <a:rPr lang="en-US" smtClean="0"/>
              <a:t>26</a:t>
            </a:fld>
            <a:endParaRPr lang="en-US"/>
          </a:p>
        </p:txBody>
      </p:sp>
    </p:spTree>
    <p:extLst>
      <p:ext uri="{BB962C8B-B14F-4D97-AF65-F5344CB8AC3E}">
        <p14:creationId xmlns:p14="http://schemas.microsoft.com/office/powerpoint/2010/main" val="16456662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Reiterate why?? </a:t>
            </a:r>
          </a:p>
          <a:p>
            <a:endParaRPr lang="en-US" dirty="0"/>
          </a:p>
          <a:p>
            <a:r>
              <a:rPr lang="en-US" dirty="0"/>
              <a:t>Though many CHP projects are cash positive (aka</a:t>
            </a:r>
            <a:r>
              <a:rPr lang="en-US" baseline="0" dirty="0"/>
              <a:t> economically viable), their market diffusion still remains problematic. (see slide…)</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27</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Some example literature review</a:t>
            </a:r>
          </a:p>
        </p:txBody>
      </p:sp>
      <p:sp>
        <p:nvSpPr>
          <p:cNvPr id="4" name="Slide Number Placeholder 3"/>
          <p:cNvSpPr>
            <a:spLocks noGrp="1"/>
          </p:cNvSpPr>
          <p:nvPr>
            <p:ph type="sldNum" sz="quarter" idx="10"/>
          </p:nvPr>
        </p:nvSpPr>
        <p:spPr/>
        <p:txBody>
          <a:bodyPr/>
          <a:lstStyle/>
          <a:p>
            <a:fld id="{1C97BBB8-43C2-4CDD-B36B-2DAEA36A7A62}" type="slidenum">
              <a:rPr lang="en-US" smtClean="0"/>
              <a:t>28</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29</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Explain the slide – this answers the first question</a:t>
            </a:r>
          </a:p>
          <a:p>
            <a:r>
              <a:rPr lang="en-US" i="0" dirty="0"/>
              <a:t>For second question see notes below</a:t>
            </a:r>
          </a:p>
          <a:p>
            <a:r>
              <a:rPr lang="en-US" sz="1200" i="0" kern="1200" dirty="0">
                <a:solidFill>
                  <a:schemeClr val="tx1"/>
                </a:solidFill>
                <a:latin typeface="+mn-lt"/>
                <a:ea typeface="+mn-ea"/>
                <a:cs typeface="+mn-cs"/>
              </a:rPr>
              <a:t>an individual agency like opinion leadership and internal champions, Example University of Minnesota CHP</a:t>
            </a:r>
          </a:p>
          <a:p>
            <a:r>
              <a:rPr lang="en-US" sz="1200" i="0" kern="1200" dirty="0">
                <a:solidFill>
                  <a:schemeClr val="tx1"/>
                </a:solidFill>
                <a:latin typeface="+mn-lt"/>
                <a:ea typeface="+mn-ea"/>
                <a:cs typeface="+mn-cs"/>
              </a:rPr>
              <a:t>larger policies example – the motivation to go green by DATE …. affect the decision to construct the CHP plant/facility</a:t>
            </a:r>
            <a:endParaRPr lang="en-US" i="0" dirty="0"/>
          </a:p>
        </p:txBody>
      </p:sp>
      <p:sp>
        <p:nvSpPr>
          <p:cNvPr id="4" name="Slide Number Placeholder 3"/>
          <p:cNvSpPr>
            <a:spLocks noGrp="1"/>
          </p:cNvSpPr>
          <p:nvPr>
            <p:ph type="sldNum" sz="quarter" idx="10"/>
          </p:nvPr>
        </p:nvSpPr>
        <p:spPr/>
        <p:txBody>
          <a:bodyPr/>
          <a:lstStyle/>
          <a:p>
            <a:fld id="{1C97BBB8-43C2-4CDD-B36B-2DAEA36A7A62}" type="slidenum">
              <a:rPr lang="en-US" smtClean="0"/>
              <a:t>30</a:t>
            </a:fld>
            <a:endParaRPr lang="en-US"/>
          </a:p>
        </p:txBody>
      </p:sp>
    </p:spTree>
    <p:extLst>
      <p:ext uri="{BB962C8B-B14F-4D97-AF65-F5344CB8AC3E}">
        <p14:creationId xmlns:p14="http://schemas.microsoft.com/office/powerpoint/2010/main" val="247134076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Say this is a linearized representation. But in reality,</a:t>
            </a:r>
            <a:r>
              <a:rPr lang="en-US" baseline="0" dirty="0"/>
              <a:t> it is not as linear as it is portrayed.</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31</a:t>
            </a:fld>
            <a:endParaRPr lang="en-US"/>
          </a:p>
        </p:txBody>
      </p:sp>
    </p:spTree>
    <p:extLst>
      <p:ext uri="{BB962C8B-B14F-4D97-AF65-F5344CB8AC3E}">
        <p14:creationId xmlns:p14="http://schemas.microsoft.com/office/powerpoint/2010/main" val="341549737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32</a:t>
            </a:fld>
            <a:endParaRPr lang="en-US"/>
          </a:p>
        </p:txBody>
      </p:sp>
    </p:spTree>
    <p:extLst>
      <p:ext uri="{BB962C8B-B14F-4D97-AF65-F5344CB8AC3E}">
        <p14:creationId xmlns:p14="http://schemas.microsoft.com/office/powerpoint/2010/main" val="341549737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7863621-2E60-B848-8968-B0341E26A312}" type="slidenum">
              <a:rPr lang="en-US" smtClean="0"/>
              <a:t>33</a:t>
            </a:fld>
            <a:endParaRPr lang="en-US"/>
          </a:p>
        </p:txBody>
      </p:sp>
    </p:spTree>
    <p:extLst>
      <p:ext uri="{BB962C8B-B14F-4D97-AF65-F5344CB8AC3E}">
        <p14:creationId xmlns:p14="http://schemas.microsoft.com/office/powerpoint/2010/main" val="15471697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table of contents.</a:t>
            </a:r>
          </a:p>
        </p:txBody>
      </p:sp>
      <p:sp>
        <p:nvSpPr>
          <p:cNvPr id="4" name="Slide Number Placeholder 3"/>
          <p:cNvSpPr>
            <a:spLocks noGrp="1"/>
          </p:cNvSpPr>
          <p:nvPr>
            <p:ph type="sldNum" sz="quarter" idx="10"/>
          </p:nvPr>
        </p:nvSpPr>
        <p:spPr/>
        <p:txBody>
          <a:bodyPr/>
          <a:lstStyle/>
          <a:p>
            <a:fld id="{1C97BBB8-43C2-4CDD-B36B-2DAEA36A7A62}" type="slidenum">
              <a:rPr lang="en-US" smtClean="0"/>
              <a:t>3</a:t>
            </a:fld>
            <a:endParaRPr lang="en-US"/>
          </a:p>
        </p:txBody>
      </p:sp>
    </p:spTree>
    <p:extLst>
      <p:ext uri="{BB962C8B-B14F-4D97-AF65-F5344CB8AC3E}">
        <p14:creationId xmlns:p14="http://schemas.microsoft.com/office/powerpoint/2010/main" val="346443879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Business</a:t>
            </a:r>
            <a:r>
              <a:rPr lang="en-US" baseline="0" dirty="0"/>
              <a:t> model – Explain Cops/</a:t>
            </a:r>
            <a:r>
              <a:rPr lang="en-US" baseline="0" dirty="0" err="1"/>
              <a:t>munis</a:t>
            </a:r>
            <a:r>
              <a:rPr lang="en-US" baseline="0" dirty="0"/>
              <a:t> vs IOUs. </a:t>
            </a:r>
          </a:p>
          <a:p>
            <a:r>
              <a:rPr lang="en-US" baseline="0" dirty="0"/>
              <a:t>Negative subjective impressions – groups that actively advocate against CHP</a:t>
            </a:r>
          </a:p>
          <a:p>
            <a:r>
              <a:rPr lang="en-US" baseline="0" dirty="0"/>
              <a:t>Allocation of risks and benefits – complicated because it straddles several policy boxes</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35</a:t>
            </a:fld>
            <a:endParaRPr lang="en-US"/>
          </a:p>
        </p:txBody>
      </p:sp>
    </p:spTree>
    <p:extLst>
      <p:ext uri="{BB962C8B-B14F-4D97-AF65-F5344CB8AC3E}">
        <p14:creationId xmlns:p14="http://schemas.microsoft.com/office/powerpoint/2010/main" val="39129548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t>
            </a:r>
            <a:r>
              <a:rPr lang="en-US" dirty="0" err="1"/>
              <a:t>tages</a:t>
            </a:r>
            <a:r>
              <a:rPr lang="en-US" dirty="0"/>
              <a:t> in qualitative</a:t>
            </a:r>
            <a:r>
              <a:rPr lang="en-US" baseline="0" dirty="0"/>
              <a:t> analysis are contested issue. However, it still gives some indication. Therefore, should not be neglected. Example …..</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37</a:t>
            </a:fld>
            <a:endParaRPr lang="en-US"/>
          </a:p>
        </p:txBody>
      </p:sp>
    </p:spTree>
    <p:extLst>
      <p:ext uri="{BB962C8B-B14F-4D97-AF65-F5344CB8AC3E}">
        <p14:creationId xmlns:p14="http://schemas.microsoft.com/office/powerpoint/2010/main" val="5128759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0" dirty="0"/>
              <a:t>Explain the slide – this answers the first question</a:t>
            </a:r>
          </a:p>
          <a:p>
            <a:r>
              <a:rPr lang="en-US" i="0" dirty="0"/>
              <a:t>For second question see notes below</a:t>
            </a:r>
          </a:p>
          <a:p>
            <a:r>
              <a:rPr lang="en-US" sz="1200" i="0" kern="1200" dirty="0">
                <a:solidFill>
                  <a:schemeClr val="tx1"/>
                </a:solidFill>
                <a:latin typeface="+mn-lt"/>
                <a:ea typeface="+mn-ea"/>
                <a:cs typeface="+mn-cs"/>
              </a:rPr>
              <a:t>an individual agency like opinion leadership and internal champions, Example University of Minnesota CHP</a:t>
            </a:r>
          </a:p>
          <a:p>
            <a:r>
              <a:rPr lang="en-US" sz="1200" i="0" kern="1200" dirty="0">
                <a:solidFill>
                  <a:schemeClr val="tx1"/>
                </a:solidFill>
                <a:latin typeface="+mn-lt"/>
                <a:ea typeface="+mn-ea"/>
                <a:cs typeface="+mn-cs"/>
              </a:rPr>
              <a:t>larger policies example – the motivation to go green by DATE …. affect the decision to construct the CHP plant/facility</a:t>
            </a:r>
            <a:endParaRPr lang="en-US" i="0" dirty="0"/>
          </a:p>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40</a:t>
            </a:fld>
            <a:endParaRPr lang="en-US"/>
          </a:p>
        </p:txBody>
      </p:sp>
    </p:spTree>
    <p:extLst>
      <p:ext uri="{BB962C8B-B14F-4D97-AF65-F5344CB8AC3E}">
        <p14:creationId xmlns:p14="http://schemas.microsoft.com/office/powerpoint/2010/main" val="197424921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41</a:t>
            </a:fld>
            <a:endParaRPr lang="en-US"/>
          </a:p>
        </p:txBody>
      </p:sp>
    </p:spTree>
    <p:extLst>
      <p:ext uri="{BB962C8B-B14F-4D97-AF65-F5344CB8AC3E}">
        <p14:creationId xmlns:p14="http://schemas.microsoft.com/office/powerpoint/2010/main" val="19742492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97BBB8-43C2-4CDD-B36B-2DAEA36A7A62}" type="slidenum">
              <a:rPr lang="en-US" smtClean="0"/>
              <a:t>43</a:t>
            </a:fld>
            <a:endParaRPr lang="en-US"/>
          </a:p>
        </p:txBody>
      </p:sp>
    </p:spTree>
    <p:extLst>
      <p:ext uri="{BB962C8B-B14F-4D97-AF65-F5344CB8AC3E}">
        <p14:creationId xmlns:p14="http://schemas.microsoft.com/office/powerpoint/2010/main" val="164566623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the rationale of </a:t>
            </a:r>
            <a:r>
              <a:rPr lang="en-US"/>
              <a:t>this research</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44</a:t>
            </a:fld>
            <a:endParaRPr lang="en-US"/>
          </a:p>
        </p:txBody>
      </p:sp>
    </p:spTree>
    <p:extLst>
      <p:ext uri="{BB962C8B-B14F-4D97-AF65-F5344CB8AC3E}">
        <p14:creationId xmlns:p14="http://schemas.microsoft.com/office/powerpoint/2010/main" val="233979267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45</a:t>
            </a:fld>
            <a:endParaRPr lang="en-US"/>
          </a:p>
        </p:txBody>
      </p:sp>
    </p:spTree>
    <p:extLst>
      <p:ext uri="{BB962C8B-B14F-4D97-AF65-F5344CB8AC3E}">
        <p14:creationId xmlns:p14="http://schemas.microsoft.com/office/powerpoint/2010/main" val="359667099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several technical studies and on the surface V2G looks promising. But</a:t>
            </a:r>
            <a:r>
              <a:rPr lang="en-US" baseline="0" dirty="0"/>
              <a:t> what will it take to make it commercially attractive?</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46</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Sample literature review</a:t>
            </a:r>
          </a:p>
        </p:txBody>
      </p:sp>
      <p:sp>
        <p:nvSpPr>
          <p:cNvPr id="4" name="Slide Number Placeholder 3"/>
          <p:cNvSpPr>
            <a:spLocks noGrp="1"/>
          </p:cNvSpPr>
          <p:nvPr>
            <p:ph type="sldNum" sz="quarter" idx="10"/>
          </p:nvPr>
        </p:nvSpPr>
        <p:spPr/>
        <p:txBody>
          <a:bodyPr/>
          <a:lstStyle/>
          <a:p>
            <a:fld id="{1C97BBB8-43C2-4CDD-B36B-2DAEA36A7A62}" type="slidenum">
              <a:rPr lang="en-US" smtClean="0"/>
              <a:t>47</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48</a:t>
            </a:fld>
            <a:endParaRPr lang="en-US"/>
          </a:p>
        </p:txBody>
      </p:sp>
    </p:spTree>
    <p:extLst>
      <p:ext uri="{BB962C8B-B14F-4D97-AF65-F5344CB8AC3E}">
        <p14:creationId xmlns:p14="http://schemas.microsoft.com/office/powerpoint/2010/main" val="14807050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4</a:t>
            </a:fld>
            <a:endParaRPr lang="en-US"/>
          </a:p>
        </p:txBody>
      </p:sp>
    </p:spTree>
    <p:extLst>
      <p:ext uri="{BB962C8B-B14F-4D97-AF65-F5344CB8AC3E}">
        <p14:creationId xmlns:p14="http://schemas.microsoft.com/office/powerpoint/2010/main" val="233979267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simplified linear</a:t>
            </a:r>
            <a:r>
              <a:rPr lang="en-US" baseline="0" dirty="0"/>
              <a:t> model. The actual method is non-linear.</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50</a:t>
            </a:fld>
            <a:endParaRPr lang="en-US"/>
          </a:p>
        </p:txBody>
      </p:sp>
    </p:spTree>
    <p:extLst>
      <p:ext uri="{BB962C8B-B14F-4D97-AF65-F5344CB8AC3E}">
        <p14:creationId xmlns:p14="http://schemas.microsoft.com/office/powerpoint/2010/main" val="341549737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51</a:t>
            </a:fld>
            <a:endParaRPr lang="en-US"/>
          </a:p>
        </p:txBody>
      </p:sp>
    </p:spTree>
    <p:extLst>
      <p:ext uri="{BB962C8B-B14F-4D97-AF65-F5344CB8AC3E}">
        <p14:creationId xmlns:p14="http://schemas.microsoft.com/office/powerpoint/2010/main" val="341549737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Don’t bore the audience. Just skim the slide and make a transition to the concept of LMP</a:t>
            </a:r>
          </a:p>
        </p:txBody>
      </p:sp>
      <p:sp>
        <p:nvSpPr>
          <p:cNvPr id="4" name="Slide Number Placeholder 3"/>
          <p:cNvSpPr>
            <a:spLocks noGrp="1"/>
          </p:cNvSpPr>
          <p:nvPr>
            <p:ph type="sldNum" sz="quarter" idx="10"/>
          </p:nvPr>
        </p:nvSpPr>
        <p:spPr/>
        <p:txBody>
          <a:bodyPr/>
          <a:lstStyle/>
          <a:p>
            <a:fld id="{1C97BBB8-43C2-4CDD-B36B-2DAEA36A7A62}" type="slidenum">
              <a:rPr lang="en-US" smtClean="0"/>
              <a:t>53</a:t>
            </a:fld>
            <a:endParaRPr lang="en-US"/>
          </a:p>
        </p:txBody>
      </p:sp>
    </p:spTree>
    <p:extLst>
      <p:ext uri="{BB962C8B-B14F-4D97-AF65-F5344CB8AC3E}">
        <p14:creationId xmlns:p14="http://schemas.microsoft.com/office/powerpoint/2010/main" val="239608451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56</a:t>
            </a:fld>
            <a:endParaRPr lang="en-US"/>
          </a:p>
        </p:txBody>
      </p:sp>
    </p:spTree>
    <p:extLst>
      <p:ext uri="{BB962C8B-B14F-4D97-AF65-F5344CB8AC3E}">
        <p14:creationId xmlns:p14="http://schemas.microsoft.com/office/powerpoint/2010/main" val="197424921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57</a:t>
            </a:fld>
            <a:endParaRPr lang="en-US"/>
          </a:p>
        </p:txBody>
      </p:sp>
    </p:spTree>
    <p:extLst>
      <p:ext uri="{BB962C8B-B14F-4D97-AF65-F5344CB8AC3E}">
        <p14:creationId xmlns:p14="http://schemas.microsoft.com/office/powerpoint/2010/main" val="197424921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97BBB8-43C2-4CDD-B36B-2DAEA36A7A62}" type="slidenum">
              <a:rPr lang="en-US" smtClean="0"/>
              <a:t>59</a:t>
            </a:fld>
            <a:endParaRPr lang="en-US"/>
          </a:p>
        </p:txBody>
      </p:sp>
    </p:spTree>
    <p:extLst>
      <p:ext uri="{BB962C8B-B14F-4D97-AF65-F5344CB8AC3E}">
        <p14:creationId xmlns:p14="http://schemas.microsoft.com/office/powerpoint/2010/main" val="1645666231"/>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This dissertation integrates science with public policy by</a:t>
            </a:r>
            <a:r>
              <a:rPr lang="en-US" sz="1200" b="0" i="0" kern="1200" baseline="0" dirty="0">
                <a:solidFill>
                  <a:schemeClr val="tx1"/>
                </a:solidFill>
                <a:effectLst/>
                <a:latin typeface="+mn-lt"/>
                <a:ea typeface="+mn-ea"/>
                <a:cs typeface="+mn-cs"/>
              </a:rPr>
              <a:t> integrating engineering tools with insights from social science</a:t>
            </a:r>
            <a:r>
              <a:rPr lang="en-US" sz="1200" b="0" i="0" kern="1200" dirty="0">
                <a:solidFill>
                  <a:schemeClr val="tx1"/>
                </a:solidFill>
                <a:effectLst/>
                <a:latin typeface="+mn-lt"/>
                <a:ea typeface="+mn-ea"/>
                <a:cs typeface="+mn-cs"/>
              </a:rPr>
              <a:t> .</a:t>
            </a:r>
            <a:r>
              <a:rPr lang="en-US" sz="1200" b="0" i="0" kern="1200" baseline="0" dirty="0">
                <a:solidFill>
                  <a:schemeClr val="tx1"/>
                </a:solidFill>
                <a:effectLst/>
                <a:latin typeface="+mn-lt"/>
                <a:ea typeface="+mn-ea"/>
                <a:cs typeface="+mn-cs"/>
              </a:rPr>
              <a:t> It aims to </a:t>
            </a:r>
            <a:r>
              <a:rPr lang="en-US" sz="1200" b="0" i="0" kern="1200" dirty="0">
                <a:solidFill>
                  <a:schemeClr val="tx1"/>
                </a:solidFill>
                <a:effectLst/>
                <a:latin typeface="+mn-lt"/>
                <a:ea typeface="+mn-ea"/>
                <a:cs typeface="+mn-cs"/>
              </a:rPr>
              <a:t>advance the common good in a complex and diverse world. </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The study on carbon tax finds …</a:t>
            </a:r>
          </a:p>
          <a:p>
            <a:r>
              <a:rPr lang="en-US" sz="1200" b="0" i="0" kern="1200" dirty="0">
                <a:solidFill>
                  <a:schemeClr val="tx1"/>
                </a:solidFill>
                <a:effectLst/>
                <a:latin typeface="+mn-lt"/>
                <a:ea typeface="+mn-ea"/>
                <a:cs typeface="+mn-cs"/>
              </a:rPr>
              <a:t>The study on CHP finds…</a:t>
            </a:r>
          </a:p>
          <a:p>
            <a:r>
              <a:rPr lang="en-US" sz="1200" b="0" i="0" kern="1200" dirty="0">
                <a:solidFill>
                  <a:schemeClr val="tx1"/>
                </a:solidFill>
                <a:effectLst/>
                <a:latin typeface="+mn-lt"/>
                <a:ea typeface="+mn-ea"/>
                <a:cs typeface="+mn-cs"/>
              </a:rPr>
              <a:t>The study on V2G finds …..</a:t>
            </a:r>
          </a:p>
          <a:p>
            <a:endParaRPr lang="en-US" dirty="0"/>
          </a:p>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60</a:t>
            </a:fld>
            <a:endParaRPr lang="en-US"/>
          </a:p>
        </p:txBody>
      </p:sp>
    </p:spTree>
    <p:extLst>
      <p:ext uri="{BB962C8B-B14F-4D97-AF65-F5344CB8AC3E}">
        <p14:creationId xmlns:p14="http://schemas.microsoft.com/office/powerpoint/2010/main" val="292779036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 </a:t>
            </a:r>
            <a:r>
              <a:rPr lang="en-US" sz="1200" b="0" i="0" kern="1200" dirty="0">
                <a:solidFill>
                  <a:schemeClr val="tx1"/>
                </a:solidFill>
                <a:effectLst/>
                <a:latin typeface="+mn-lt"/>
                <a:ea typeface="+mn-ea"/>
                <a:cs typeface="+mn-cs"/>
              </a:rPr>
              <a:t>Society’s grand challenges—rapid urbanization, climate change, </a:t>
            </a:r>
            <a:r>
              <a:rPr lang="en-US" sz="1200" b="1" i="0" kern="1200" dirty="0">
                <a:solidFill>
                  <a:schemeClr val="tx1"/>
                </a:solidFill>
                <a:effectLst/>
                <a:latin typeface="+mn-lt"/>
                <a:ea typeface="+mn-ea"/>
                <a:cs typeface="+mn-cs"/>
              </a:rPr>
              <a:t>sustainable energy transitions</a:t>
            </a:r>
            <a:r>
              <a:rPr lang="en-US" sz="1200" b="0" i="0" kern="1200" dirty="0">
                <a:solidFill>
                  <a:schemeClr val="tx1"/>
                </a:solidFill>
                <a:effectLst/>
                <a:latin typeface="+mn-lt"/>
                <a:ea typeface="+mn-ea"/>
                <a:cs typeface="+mn-cs"/>
              </a:rPr>
              <a:t>, governance of emerging and/or disruptive technologies—require holistic insights and systems thinking rooted in real-world projects.  This is required in every step of the policy process.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Three</a:t>
            </a:r>
            <a:r>
              <a:rPr lang="en-US" sz="1200" b="0" i="0" kern="1200" baseline="0" dirty="0">
                <a:solidFill>
                  <a:schemeClr val="tx1"/>
                </a:solidFill>
                <a:effectLst/>
                <a:latin typeface="+mn-lt"/>
                <a:ea typeface="+mn-ea"/>
                <a:cs typeface="+mn-cs"/>
              </a:rPr>
              <a:t> examples of </a:t>
            </a:r>
            <a:r>
              <a:rPr lang="en-US" sz="1200" b="0" i="0" kern="1200" dirty="0">
                <a:solidFill>
                  <a:schemeClr val="tx1"/>
                </a:solidFill>
                <a:effectLst/>
                <a:latin typeface="+mn-lt"/>
                <a:ea typeface="+mn-ea"/>
                <a:cs typeface="+mn-cs"/>
              </a:rPr>
              <a:t>public issues  (carbon tax, market diffusion of CHP, profitability of V2G)</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arising at the intersection of science, technology, environment, and society that shape economic development, environmental sustainability, human health, and well-being were analyzed in this dissertation. These policies are at different stages in the</a:t>
            </a:r>
            <a:r>
              <a:rPr lang="en-US" sz="1200" b="0" i="0" kern="1200" baseline="0" dirty="0">
                <a:solidFill>
                  <a:schemeClr val="tx1"/>
                </a:solidFill>
                <a:effectLst/>
                <a:latin typeface="+mn-lt"/>
                <a:ea typeface="+mn-ea"/>
                <a:cs typeface="+mn-cs"/>
              </a:rPr>
              <a:t> policy process.</a:t>
            </a: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Insights from this dissertation </a:t>
            </a:r>
          </a:p>
          <a:p>
            <a:pPr marL="228600" indent="-228600">
              <a:buAutoNum type="alphaLcParenR"/>
            </a:pPr>
            <a:r>
              <a:rPr lang="en-US" sz="1200" b="0" i="0" kern="1200" baseline="0" dirty="0">
                <a:solidFill>
                  <a:schemeClr val="tx1"/>
                </a:solidFill>
                <a:effectLst/>
                <a:latin typeface="+mn-lt"/>
                <a:ea typeface="+mn-ea"/>
                <a:cs typeface="+mn-cs"/>
              </a:rPr>
              <a:t>For a carbon tax can be applied to refine the problem and analyze it thoroughly</a:t>
            </a:r>
          </a:p>
          <a:p>
            <a:pPr marL="228600" indent="-228600">
              <a:buAutoNum type="alphaLcParenR"/>
            </a:pPr>
            <a:r>
              <a:rPr lang="en-US" sz="1200" b="0" i="0" kern="1200" baseline="0" dirty="0">
                <a:solidFill>
                  <a:schemeClr val="tx1"/>
                </a:solidFill>
                <a:effectLst/>
                <a:latin typeface="+mn-lt"/>
                <a:ea typeface="+mn-ea"/>
                <a:cs typeface="+mn-cs"/>
              </a:rPr>
              <a:t>For CHP can be used to refine existing policies or creating new policies</a:t>
            </a:r>
          </a:p>
          <a:p>
            <a:pPr marL="228600" indent="-228600">
              <a:buAutoNum type="alphaLcParenR"/>
            </a:pPr>
            <a:r>
              <a:rPr lang="en-US" sz="1200" b="0" i="0" kern="1200" baseline="0" dirty="0">
                <a:solidFill>
                  <a:schemeClr val="tx1"/>
                </a:solidFill>
                <a:effectLst/>
                <a:latin typeface="+mn-lt"/>
                <a:ea typeface="+mn-ea"/>
                <a:cs typeface="+mn-cs"/>
              </a:rPr>
              <a:t>For V2G can be used to allocate money for reducing battery costs or creating new market rules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This dissertation integrates science with public policy by</a:t>
            </a:r>
            <a:r>
              <a:rPr lang="en-US" sz="1200" b="0" i="0" kern="1200" baseline="0" dirty="0">
                <a:solidFill>
                  <a:schemeClr val="tx1"/>
                </a:solidFill>
                <a:effectLst/>
                <a:latin typeface="+mn-lt"/>
                <a:ea typeface="+mn-ea"/>
                <a:cs typeface="+mn-cs"/>
              </a:rPr>
              <a:t> integrating engineering tools with insights from social science</a:t>
            </a:r>
            <a:r>
              <a:rPr lang="en-US" sz="1200" b="0" i="0" kern="1200" dirty="0">
                <a:solidFill>
                  <a:schemeClr val="tx1"/>
                </a:solidFill>
                <a:effectLst/>
                <a:latin typeface="+mn-lt"/>
                <a:ea typeface="+mn-ea"/>
                <a:cs typeface="+mn-cs"/>
              </a:rPr>
              <a:t> .</a:t>
            </a:r>
            <a:r>
              <a:rPr lang="en-US" sz="1200" b="0" i="0" kern="1200" baseline="0" dirty="0">
                <a:solidFill>
                  <a:schemeClr val="tx1"/>
                </a:solidFill>
                <a:effectLst/>
                <a:latin typeface="+mn-lt"/>
                <a:ea typeface="+mn-ea"/>
                <a:cs typeface="+mn-cs"/>
              </a:rPr>
              <a:t> It aims to </a:t>
            </a:r>
            <a:r>
              <a:rPr lang="en-US" sz="1200" b="0" i="0" kern="1200" dirty="0">
                <a:solidFill>
                  <a:schemeClr val="tx1"/>
                </a:solidFill>
                <a:effectLst/>
                <a:latin typeface="+mn-lt"/>
                <a:ea typeface="+mn-ea"/>
                <a:cs typeface="+mn-cs"/>
              </a:rPr>
              <a:t>advance the common good in a complex and diverse world.</a:t>
            </a:r>
          </a:p>
          <a:p>
            <a:endParaRPr lang="en-US" dirty="0"/>
          </a:p>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61</a:t>
            </a:fld>
            <a:endParaRPr lang="en-US"/>
          </a:p>
        </p:txBody>
      </p:sp>
    </p:spTree>
    <p:extLst>
      <p:ext uri="{BB962C8B-B14F-4D97-AF65-F5344CB8AC3E}">
        <p14:creationId xmlns:p14="http://schemas.microsoft.com/office/powerpoint/2010/main" val="19617452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Society’s grand challenges—rapid urbanization, climate change, </a:t>
            </a:r>
            <a:r>
              <a:rPr lang="en-US" sz="1200" b="1" i="0" kern="1200" dirty="0">
                <a:solidFill>
                  <a:schemeClr val="tx1"/>
                </a:solidFill>
                <a:effectLst/>
                <a:latin typeface="+mn-lt"/>
                <a:ea typeface="+mn-ea"/>
                <a:cs typeface="+mn-cs"/>
              </a:rPr>
              <a:t>sustainable energy transitions</a:t>
            </a:r>
            <a:r>
              <a:rPr lang="en-US" sz="1200" b="0" i="0" kern="1200" dirty="0">
                <a:solidFill>
                  <a:schemeClr val="tx1"/>
                </a:solidFill>
                <a:effectLst/>
                <a:latin typeface="+mn-lt"/>
                <a:ea typeface="+mn-ea"/>
                <a:cs typeface="+mn-cs"/>
              </a:rPr>
              <a:t>, governance of emerging and/or disruptive technologies—require holistic insights and systems thinking rooted in real-world projects.  This is required in every step of the policy process.</a:t>
            </a: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Three</a:t>
            </a:r>
            <a:r>
              <a:rPr lang="en-US" sz="1200" b="0" i="0" kern="1200" baseline="0" dirty="0">
                <a:solidFill>
                  <a:schemeClr val="tx1"/>
                </a:solidFill>
                <a:effectLst/>
                <a:latin typeface="+mn-lt"/>
                <a:ea typeface="+mn-ea"/>
                <a:cs typeface="+mn-cs"/>
              </a:rPr>
              <a:t> examples of </a:t>
            </a:r>
            <a:r>
              <a:rPr lang="en-US" sz="1200" b="0" i="0" kern="1200" dirty="0">
                <a:solidFill>
                  <a:schemeClr val="tx1"/>
                </a:solidFill>
                <a:effectLst/>
                <a:latin typeface="+mn-lt"/>
                <a:ea typeface="+mn-ea"/>
                <a:cs typeface="+mn-cs"/>
              </a:rPr>
              <a:t>public issues  (carbon tax, market diffusion of CHP, profitability of V2G)</a:t>
            </a:r>
            <a:r>
              <a:rPr lang="en-US" sz="1200" b="0" i="0" kern="1200" baseline="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arising at the intersection of science, technology, environment, and society that shape economic development, environmental sustainability, human health, and well-being were analyzed in this dissertation. These policies are at different stages in the</a:t>
            </a:r>
            <a:r>
              <a:rPr lang="en-US" sz="1200" b="0" i="0" kern="1200" baseline="0" dirty="0">
                <a:solidFill>
                  <a:schemeClr val="tx1"/>
                </a:solidFill>
                <a:effectLst/>
                <a:latin typeface="+mn-lt"/>
                <a:ea typeface="+mn-ea"/>
                <a:cs typeface="+mn-cs"/>
              </a:rPr>
              <a:t> policy process.</a:t>
            </a:r>
          </a:p>
          <a:p>
            <a:endParaRPr lang="en-US" sz="1200" b="0" i="0" kern="1200" baseline="0" dirty="0">
              <a:solidFill>
                <a:schemeClr val="tx1"/>
              </a:solidFill>
              <a:effectLst/>
              <a:latin typeface="+mn-lt"/>
              <a:ea typeface="+mn-ea"/>
              <a:cs typeface="+mn-cs"/>
            </a:endParaRPr>
          </a:p>
          <a:p>
            <a:r>
              <a:rPr lang="en-US" sz="1200" b="0" i="0" kern="1200" baseline="0" dirty="0">
                <a:solidFill>
                  <a:schemeClr val="tx1"/>
                </a:solidFill>
                <a:effectLst/>
                <a:latin typeface="+mn-lt"/>
                <a:ea typeface="+mn-ea"/>
                <a:cs typeface="+mn-cs"/>
              </a:rPr>
              <a:t>Insights from this dissertation </a:t>
            </a:r>
          </a:p>
          <a:p>
            <a:pPr marL="228600" indent="-228600">
              <a:buAutoNum type="alphaLcParenR"/>
            </a:pPr>
            <a:r>
              <a:rPr lang="en-US" sz="1200" b="0" i="0" kern="1200" baseline="0" dirty="0">
                <a:solidFill>
                  <a:schemeClr val="tx1"/>
                </a:solidFill>
                <a:effectLst/>
                <a:latin typeface="+mn-lt"/>
                <a:ea typeface="+mn-ea"/>
                <a:cs typeface="+mn-cs"/>
              </a:rPr>
              <a:t>For a carbon tax can be applied to refine the problem and analyze it thoroughly</a:t>
            </a:r>
          </a:p>
          <a:p>
            <a:pPr marL="228600" indent="-228600">
              <a:buAutoNum type="alphaLcParenR"/>
            </a:pPr>
            <a:r>
              <a:rPr lang="en-US" sz="1200" b="0" i="0" kern="1200" baseline="0" dirty="0">
                <a:solidFill>
                  <a:schemeClr val="tx1"/>
                </a:solidFill>
                <a:effectLst/>
                <a:latin typeface="+mn-lt"/>
                <a:ea typeface="+mn-ea"/>
                <a:cs typeface="+mn-cs"/>
              </a:rPr>
              <a:t>For CHP can be used to refine existing policies or creating new policies</a:t>
            </a:r>
          </a:p>
          <a:p>
            <a:pPr marL="228600" indent="-228600">
              <a:buAutoNum type="alphaLcParenR"/>
            </a:pPr>
            <a:r>
              <a:rPr lang="en-US" sz="1200" b="0" i="0" kern="1200" baseline="0" dirty="0">
                <a:solidFill>
                  <a:schemeClr val="tx1"/>
                </a:solidFill>
                <a:effectLst/>
                <a:latin typeface="+mn-lt"/>
                <a:ea typeface="+mn-ea"/>
                <a:cs typeface="+mn-cs"/>
              </a:rPr>
              <a:t>For V2G can be used to allocate money for reducing battery costs or creating new market rules</a:t>
            </a:r>
            <a:endParaRPr lang="en-US" sz="1200" b="0" i="0" kern="1200" dirty="0">
              <a:solidFill>
                <a:schemeClr val="tx1"/>
              </a:solidFill>
              <a:effectLst/>
              <a:latin typeface="+mn-lt"/>
              <a:ea typeface="+mn-ea"/>
              <a:cs typeface="+mn-cs"/>
            </a:endParaRPr>
          </a:p>
          <a:p>
            <a:endParaRPr lang="en-US"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This dissertation integrates science with public policy by</a:t>
            </a:r>
            <a:r>
              <a:rPr lang="en-US" sz="1200" b="0" i="0" kern="1200" baseline="0" dirty="0">
                <a:solidFill>
                  <a:schemeClr val="tx1"/>
                </a:solidFill>
                <a:effectLst/>
                <a:latin typeface="+mn-lt"/>
                <a:ea typeface="+mn-ea"/>
                <a:cs typeface="+mn-cs"/>
              </a:rPr>
              <a:t> integrating engineering tools with insights from social science</a:t>
            </a:r>
            <a:r>
              <a:rPr lang="en-US" sz="1200" b="0" i="0" kern="1200" dirty="0">
                <a:solidFill>
                  <a:schemeClr val="tx1"/>
                </a:solidFill>
                <a:effectLst/>
                <a:latin typeface="+mn-lt"/>
                <a:ea typeface="+mn-ea"/>
                <a:cs typeface="+mn-cs"/>
              </a:rPr>
              <a:t> .</a:t>
            </a:r>
            <a:r>
              <a:rPr lang="en-US" sz="1200" b="0" i="0" kern="1200" baseline="0" dirty="0">
                <a:solidFill>
                  <a:schemeClr val="tx1"/>
                </a:solidFill>
                <a:effectLst/>
                <a:latin typeface="+mn-lt"/>
                <a:ea typeface="+mn-ea"/>
                <a:cs typeface="+mn-cs"/>
              </a:rPr>
              <a:t> It aims to </a:t>
            </a:r>
            <a:r>
              <a:rPr lang="en-US" sz="1200" b="0" i="0" kern="1200" dirty="0">
                <a:solidFill>
                  <a:schemeClr val="tx1"/>
                </a:solidFill>
                <a:effectLst/>
                <a:latin typeface="+mn-lt"/>
                <a:ea typeface="+mn-ea"/>
                <a:cs typeface="+mn-cs"/>
              </a:rPr>
              <a:t>advance the common good in a complex and diverse world.</a:t>
            </a:r>
          </a:p>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62</a:t>
            </a:fld>
            <a:endParaRPr lang="en-US"/>
          </a:p>
        </p:txBody>
      </p:sp>
    </p:spTree>
    <p:extLst>
      <p:ext uri="{BB962C8B-B14F-4D97-AF65-F5344CB8AC3E}">
        <p14:creationId xmlns:p14="http://schemas.microsoft.com/office/powerpoint/2010/main" val="119354601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1C97BBB8-43C2-4CDD-B36B-2DAEA36A7A62}" type="slidenum">
              <a:rPr lang="en-US" smtClean="0"/>
              <a:t>64</a:t>
            </a:fld>
            <a:endParaRPr lang="en-US"/>
          </a:p>
        </p:txBody>
      </p:sp>
    </p:spTree>
    <p:extLst>
      <p:ext uri="{BB962C8B-B14F-4D97-AF65-F5344CB8AC3E}">
        <p14:creationId xmlns:p14="http://schemas.microsoft.com/office/powerpoint/2010/main" val="19479937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Society’s grand challenges—rapid urbanization, climate change, </a:t>
            </a:r>
            <a:r>
              <a:rPr lang="en-US" sz="1200" b="1" i="0" kern="1200" dirty="0">
                <a:solidFill>
                  <a:schemeClr val="tx1"/>
                </a:solidFill>
                <a:effectLst/>
                <a:latin typeface="+mn-lt"/>
                <a:ea typeface="+mn-ea"/>
                <a:cs typeface="+mn-cs"/>
              </a:rPr>
              <a:t>sustainable energy transitions</a:t>
            </a:r>
            <a:r>
              <a:rPr lang="en-US" sz="1200" b="0" i="0" kern="1200" dirty="0">
                <a:solidFill>
                  <a:schemeClr val="tx1"/>
                </a:solidFill>
                <a:effectLst/>
                <a:latin typeface="+mn-lt"/>
                <a:ea typeface="+mn-ea"/>
                <a:cs typeface="+mn-cs"/>
              </a:rPr>
              <a:t>, governance of emerging and/or disruptive technologies—require </a:t>
            </a:r>
            <a:r>
              <a:rPr lang="en-US" sz="1200" b="1" i="0" kern="1200" dirty="0">
                <a:solidFill>
                  <a:schemeClr val="tx1"/>
                </a:solidFill>
                <a:effectLst/>
                <a:latin typeface="+mn-lt"/>
                <a:ea typeface="+mn-ea"/>
                <a:cs typeface="+mn-cs"/>
              </a:rPr>
              <a:t>interdisciplinary holistic insights </a:t>
            </a:r>
            <a:r>
              <a:rPr lang="en-US" sz="1200" b="0" i="0" kern="1200" dirty="0">
                <a:solidFill>
                  <a:schemeClr val="tx1"/>
                </a:solidFill>
                <a:effectLst/>
                <a:latin typeface="+mn-lt"/>
                <a:ea typeface="+mn-ea"/>
                <a:cs typeface="+mn-cs"/>
              </a:rPr>
              <a:t>and systems thinking rooted in real-world projects. An</a:t>
            </a:r>
            <a:r>
              <a:rPr lang="en-US" sz="1200" b="0" i="0" kern="1200" baseline="0" dirty="0">
                <a:solidFill>
                  <a:schemeClr val="tx1"/>
                </a:solidFill>
                <a:effectLst/>
                <a:latin typeface="+mn-lt"/>
                <a:ea typeface="+mn-ea"/>
                <a:cs typeface="+mn-cs"/>
              </a:rPr>
              <a:t> example of such a complicated system is the electricity system whose working is governed by several </a:t>
            </a:r>
            <a:r>
              <a:rPr lang="en-US" sz="1200" b="0" i="0" kern="1200" dirty="0">
                <a:solidFill>
                  <a:schemeClr val="tx1"/>
                </a:solidFill>
                <a:effectLst/>
                <a:latin typeface="+mn-lt"/>
                <a:ea typeface="+mn-ea"/>
                <a:cs typeface="+mn-cs"/>
              </a:rPr>
              <a:t>energy policies. Holistic insights are needed in every step of the policy process.</a:t>
            </a:r>
          </a:p>
          <a:p>
            <a:endParaRPr lang="en-US" dirty="0"/>
          </a:p>
          <a:p>
            <a:r>
              <a:rPr lang="en-US" dirty="0"/>
              <a:t>The electricity systems are important and …are on stake. </a:t>
            </a:r>
          </a:p>
        </p:txBody>
      </p:sp>
      <p:sp>
        <p:nvSpPr>
          <p:cNvPr id="4" name="Slide Number Placeholder 3"/>
          <p:cNvSpPr>
            <a:spLocks noGrp="1"/>
          </p:cNvSpPr>
          <p:nvPr>
            <p:ph type="sldNum" sz="quarter" idx="10"/>
          </p:nvPr>
        </p:nvSpPr>
        <p:spPr/>
        <p:txBody>
          <a:bodyPr/>
          <a:lstStyle/>
          <a:p>
            <a:fld id="{1C97BBB8-43C2-4CDD-B36B-2DAEA36A7A62}" type="slidenum">
              <a:rPr lang="en-US"/>
              <a:t>5</a:t>
            </a:fld>
            <a:endParaRPr lang="en-US"/>
          </a:p>
        </p:txBody>
      </p:sp>
    </p:spTree>
    <p:extLst>
      <p:ext uri="{BB962C8B-B14F-4D97-AF65-F5344CB8AC3E}">
        <p14:creationId xmlns:p14="http://schemas.microsoft.com/office/powerpoint/2010/main" val="2655792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one or</a:t>
            </a:r>
            <a:r>
              <a:rPr lang="en-US" baseline="0" dirty="0"/>
              <a:t> more of the building blocks necessary for providing holistic insights are missed, the energy policy would become ineffective. It will be hard to bind and analyze it.</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6</a:t>
            </a:fld>
            <a:endParaRPr lang="en-US"/>
          </a:p>
        </p:txBody>
      </p:sp>
    </p:spTree>
    <p:extLst>
      <p:ext uri="{BB962C8B-B14F-4D97-AF65-F5344CB8AC3E}">
        <p14:creationId xmlns:p14="http://schemas.microsoft.com/office/powerpoint/2010/main" val="2474436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This dissertation combines engineering tools with insights from social science to study three examples of energy policies.  The studies are focused on the understudied building blocks (or aspects) and reveal ideas that have prominent policy implications.</a:t>
            </a:r>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7</a:t>
            </a:fld>
            <a:endParaRPr lang="en-US"/>
          </a:p>
        </p:txBody>
      </p:sp>
    </p:spTree>
    <p:extLst>
      <p:ext uri="{BB962C8B-B14F-4D97-AF65-F5344CB8AC3E}">
        <p14:creationId xmlns:p14="http://schemas.microsoft.com/office/powerpoint/2010/main" val="365285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97BBB8-43C2-4CDD-B36B-2DAEA36A7A62}" type="slidenum">
              <a:rPr lang="en-US" smtClean="0"/>
              <a:t>8</a:t>
            </a:fld>
            <a:endParaRPr lang="en-US"/>
          </a:p>
        </p:txBody>
      </p:sp>
    </p:spTree>
    <p:extLst>
      <p:ext uri="{BB962C8B-B14F-4D97-AF65-F5344CB8AC3E}">
        <p14:creationId xmlns:p14="http://schemas.microsoft.com/office/powerpoint/2010/main" val="23397926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transmission congestion and interactions with other policies</a:t>
            </a:r>
          </a:p>
        </p:txBody>
      </p:sp>
      <p:sp>
        <p:nvSpPr>
          <p:cNvPr id="4" name="Slide Number Placeholder 3"/>
          <p:cNvSpPr>
            <a:spLocks noGrp="1"/>
          </p:cNvSpPr>
          <p:nvPr>
            <p:ph type="sldNum" sz="quarter" idx="10"/>
          </p:nvPr>
        </p:nvSpPr>
        <p:spPr/>
        <p:txBody>
          <a:bodyPr/>
          <a:lstStyle/>
          <a:p>
            <a:fld id="{1C97BBB8-43C2-4CDD-B36B-2DAEA36A7A62}" type="slidenum">
              <a:rPr lang="en-US" smtClean="0"/>
              <a:t>9</a:t>
            </a:fld>
            <a:endParaRPr lang="en-US"/>
          </a:p>
        </p:txBody>
      </p:sp>
    </p:spTree>
    <p:extLst>
      <p:ext uri="{BB962C8B-B14F-4D97-AF65-F5344CB8AC3E}">
        <p14:creationId xmlns:p14="http://schemas.microsoft.com/office/powerpoint/2010/main" val="14807050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dirty="0"/>
              <a:t>Click to edit Master title style</a:t>
            </a:r>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0D96A9AE-FD4E-4343-827F-9959F923764A}" type="datetime1">
              <a:rPr lang="en-US" smtClean="0"/>
              <a:t>4/28/2019</a:t>
            </a:fld>
            <a:endParaRPr lang="en-US" dirty="0"/>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dirty="0"/>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2AC27A5A-7290-4DE1-BA94-4BE8A8E57DCF}" type="slidenum">
              <a:rPr lang="en-US" dirty="0"/>
              <a:pPr/>
              <a:t>‹#›</a:t>
            </a:fld>
            <a:endParaRPr lang="en-US" dirty="0"/>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4743BB3-4F70-45B6-8AEB-CC88A82561B5}" type="datetime1">
              <a:rPr lang="en-US" smtClean="0"/>
              <a:t>4/28/2019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CE52DDC1-B7FA-426B-81AA-886F9BD30408}" type="datetime1">
              <a:rPr lang="en-US" smtClean="0"/>
              <a:t>4/28/2019</a:t>
            </a:fld>
            <a:endParaRPr lang="en-US" dirty="0"/>
          </a:p>
        </p:txBody>
      </p:sp>
      <p:sp>
        <p:nvSpPr>
          <p:cNvPr id="5" name="Footer Placeholder 4"/>
          <p:cNvSpPr>
            <a:spLocks noGrp="1"/>
          </p:cNvSpPr>
          <p:nvPr>
            <p:ph type="ftr" sz="quarter" idx="11"/>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2"/>
          </p:nvPr>
        </p:nvSpPr>
        <p:spPr>
          <a:xfrm>
            <a:off x="11784011" y="5607592"/>
            <a:ext cx="407988" cy="365125"/>
          </a:xfrm>
        </p:spPr>
        <p:txBody>
          <a:bodyPr/>
          <a:lstStyle/>
          <a:p>
            <a:fld id="{2AC27A5A-7290-4DE1-BA94-4BE8A8E57DCF}" type="slidenum">
              <a:rPr lang="en-US" dirty="0"/>
              <a:t>‹#›</a:t>
            </a:fld>
            <a:endParaRPr lang="en-US" dirty="0"/>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ub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350" baseline="0"/>
            </a:lvl1pPr>
          </a:lstStyle>
          <a:p>
            <a:pPr lvl="0"/>
            <a:r>
              <a:rPr lang="en-US" dirty="0"/>
              <a:t>Click here to edit subtitle</a:t>
            </a:r>
          </a:p>
        </p:txBody>
      </p:sp>
      <p:sp>
        <p:nvSpPr>
          <p:cNvPr id="4" name="Date Placeholder 3"/>
          <p:cNvSpPr>
            <a:spLocks noGrp="1"/>
          </p:cNvSpPr>
          <p:nvPr>
            <p:ph type="dt" sz="half" idx="11"/>
          </p:nvPr>
        </p:nvSpPr>
        <p:spPr>
          <a:xfrm>
            <a:off x="6536187" y="5927131"/>
            <a:ext cx="3814856" cy="365125"/>
          </a:xfrm>
        </p:spPr>
        <p:txBody>
          <a:bodyPr/>
          <a:lstStyle/>
          <a:p>
            <a:fld id="{7AFB214A-6383-4636-8AA0-704FCDF4F713}" type="datetime1">
              <a:rPr lang="en-US" smtClean="0"/>
              <a:t>4/28/2019</a:t>
            </a:fld>
            <a:endParaRPr lang="en-US" dirty="0"/>
          </a:p>
        </p:txBody>
      </p:sp>
      <p:sp>
        <p:nvSpPr>
          <p:cNvPr id="5" name="Footer Placeholder 4"/>
          <p:cNvSpPr>
            <a:spLocks noGrp="1"/>
          </p:cNvSpPr>
          <p:nvPr>
            <p:ph type="ftr" sz="quarter" idx="12"/>
          </p:nvPr>
        </p:nvSpPr>
        <p:spPr>
          <a:xfrm>
            <a:off x="6536187" y="6315949"/>
            <a:ext cx="3814856" cy="365125"/>
          </a:xfrm>
        </p:spPr>
        <p:txBody>
          <a:bodyPr/>
          <a:lstStyle/>
          <a:p>
            <a:endParaRPr lang="en-US" dirty="0"/>
          </a:p>
        </p:txBody>
      </p:sp>
      <p:sp>
        <p:nvSpPr>
          <p:cNvPr id="6" name="Slide Number Placeholder 5"/>
          <p:cNvSpPr>
            <a:spLocks noGrp="1"/>
          </p:cNvSpPr>
          <p:nvPr>
            <p:ph type="sldNum" sz="quarter" idx="13"/>
          </p:nvPr>
        </p:nvSpPr>
        <p:spPr>
          <a:xfrm>
            <a:off x="11784011" y="5607592"/>
            <a:ext cx="407988" cy="365125"/>
          </a:xfrm>
        </p:spPr>
        <p:txBody>
          <a:bodyPr/>
          <a:lstStyle/>
          <a:p>
            <a:fld id="{2AC27A5A-7290-4DE1-BA94-4BE8A8E57DCF}" type="slidenum">
              <a:rPr lang="en-US" dirty="0"/>
              <a:t>‹#›</a:t>
            </a:fld>
            <a:endParaRPr lang="en-US" dirty="0"/>
          </a:p>
        </p:txBody>
      </p:sp>
    </p:spTree>
    <p:extLst>
      <p:ext uri="{BB962C8B-B14F-4D97-AF65-F5344CB8AC3E}">
        <p14:creationId xmlns:p14="http://schemas.microsoft.com/office/powerpoint/2010/main" val="17884167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a:xfrm>
            <a:off x="914400" y="1452422"/>
            <a:ext cx="10363200" cy="4627563"/>
          </a:xfrm>
        </p:spPr>
        <p:txBody>
          <a:bodyPr/>
          <a:lstStyle>
            <a:lvl1pPr>
              <a:spcBef>
                <a:spcPts val="900"/>
              </a:spcBef>
              <a:defRPr/>
            </a:lvl1pPr>
            <a:lvl2pPr>
              <a:spcBef>
                <a:spcPts val="900"/>
              </a:spcBef>
              <a:defRPr/>
            </a:lvl2pPr>
            <a:lvl3pPr>
              <a:spcBef>
                <a:spcPts val="900"/>
              </a:spcBef>
              <a:defRPr/>
            </a:lvl3pPr>
            <a:lvl4pPr>
              <a:spcBef>
                <a:spcPts val="900"/>
              </a:spcBef>
              <a:defRPr/>
            </a:lvl4pPr>
            <a:lvl5pPr>
              <a:spcBef>
                <a:spcPts val="900"/>
              </a:spcBef>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10" hasCustomPrompt="1"/>
          </p:nvPr>
        </p:nvSpPr>
        <p:spPr>
          <a:xfrm>
            <a:off x="914400" y="933450"/>
            <a:ext cx="10363200" cy="406400"/>
          </a:xfrm>
        </p:spPr>
        <p:txBody>
          <a:bodyPr>
            <a:normAutofit/>
          </a:bodyPr>
          <a:lstStyle>
            <a:lvl1pPr marL="0" indent="0" algn="ctr">
              <a:lnSpc>
                <a:spcPct val="86000"/>
              </a:lnSpc>
              <a:spcBef>
                <a:spcPts val="0"/>
              </a:spcBef>
              <a:buNone/>
              <a:defRPr sz="1350" baseline="0"/>
            </a:lvl1pPr>
          </a:lstStyle>
          <a:p>
            <a:pPr lvl="0"/>
            <a:r>
              <a:rPr lang="en-US" dirty="0"/>
              <a:t>Click here to edit subtitle</a:t>
            </a:r>
          </a:p>
        </p:txBody>
      </p:sp>
    </p:spTree>
    <p:extLst>
      <p:ext uri="{BB962C8B-B14F-4D97-AF65-F5344CB8AC3E}">
        <p14:creationId xmlns:p14="http://schemas.microsoft.com/office/powerpoint/2010/main" val="11696590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5455B4D9-F074-4096-8DD7-CEB51518151C}" type="datetime1">
              <a:rPr lang="en-US" smtClean="0"/>
              <a:t>4/28/2019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dirty="0"/>
              <a:t>Click to edit Master title style</a:t>
            </a:r>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F0523D65-AEDD-472E-8805-9C0B793AA55C}" type="datetime1">
              <a:rPr lang="en-US" smtClean="0"/>
              <a:t>4/28/2019</a:t>
            </a:fld>
            <a:endParaRPr lang="en-US" dirty="0"/>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2AC27A5A-7290-4DE1-BA94-4BE8A8E57DCF}" type="slidenum">
              <a:rPr lang="en-US" dirty="0"/>
              <a:pPr/>
              <a:t>‹#›</a:t>
            </a:fld>
            <a:endParaRPr lang="en-US" dirty="0"/>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5181600" y="540628"/>
            <a:ext cx="6248400" cy="248894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181600" y="3712467"/>
            <a:ext cx="6248400" cy="248222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BB2C7B5-2379-46F3-B115-184334FAA64F}" type="datetime1">
              <a:rPr lang="en-US" smtClean="0"/>
              <a:t>4/28/2019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dirty="0"/>
              <a:t>Click to edit Master title style</a:t>
            </a:r>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12E02DE8-EADA-4ACA-B413-1F41A5489878}" type="datetime1">
              <a:rPr lang="en-US" smtClean="0"/>
              <a:t>4/28/2019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Rockwell" panose="02060603020205020403"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F0176816-51C4-4ECC-8258-7489679F0AB4}" type="datetime1">
              <a:rPr lang="en-US" smtClean="0"/>
              <a:t>4/28/2019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36038-7817-49E2-ADF4-4DD23422673E}" type="datetime1">
              <a:rPr lang="en-US" smtClean="0"/>
              <a:t>4/28/2019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dirty="0"/>
              <a:t>Click to edit Master title style</a:t>
            </a:r>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F3E0B3C-1E99-47A0-8747-562DEA835136}" type="datetime1">
              <a:rPr lang="en-US" smtClean="0"/>
              <a:t>4/28/2019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30CEE9-37E8-404A-B348-FE514180A24D}" type="datetime1">
              <a:rPr lang="en-US" smtClean="0"/>
              <a:t>4/28/2019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2AC27A5A-7290-4DE1-BA94-4BE8A8E57DCF}"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dirty="0"/>
              <a:t>Click to edit Master title style</a:t>
            </a:r>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Rockwell" panose="02060603020205020403" pitchFamily="18" charset="0"/>
              </a:defRPr>
            </a:lvl1pPr>
          </a:lstStyle>
          <a:p>
            <a:fld id="{018C1B15-1845-4D25-802C-01801EB6D321}" type="datetime1">
              <a:rPr lang="en-US" smtClean="0"/>
              <a:t>4/28/2019</a:t>
            </a:fld>
            <a:endParaRPr lang="en-US" dirty="0"/>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Rockwell" panose="02060603020205020403" pitchFamily="18" charset="0"/>
              </a:defRPr>
            </a:lvl1pPr>
          </a:lstStyle>
          <a:p>
            <a:endParaRPr lang="en-US" dirty="0"/>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Rockwell" panose="02060603020205020403" pitchFamily="18" charset="0"/>
              </a:defRPr>
            </a:lvl1pPr>
          </a:lstStyle>
          <a:p>
            <a:fld id="{2AC27A5A-7290-4DE1-BA94-4BE8A8E57DCF}" type="slidenum">
              <a:rPr lang="en-US" smtClean="0"/>
              <a:pPr/>
              <a:t>‹#›</a:t>
            </a:fld>
            <a:endParaRPr lang="en-US" dirty="0"/>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Rockwell" panose="02060603020205020403" pitchFamily="18" charset="0"/>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Rockwell" panose="02060603020205020403" pitchFamily="18" charset="0"/>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Rockwell" panose="02060603020205020403" pitchFamily="18" charset="0"/>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Rockwell" panose="02060603020205020403" pitchFamily="18" charset="0"/>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Rockwell" panose="02060603020205020403" pitchFamily="18" charset="0"/>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Rockwell" panose="02060603020205020403" pitchFamily="18" charset="0"/>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8" Type="http://schemas.openxmlformats.org/officeDocument/2006/relationships/diagramData" Target="../diagrams/data2.xml"/><Relationship Id="rId13" Type="http://schemas.openxmlformats.org/officeDocument/2006/relationships/diagramData" Target="../diagrams/data3.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17" Type="http://schemas.microsoft.com/office/2007/relationships/diagramDrawing" Target="../diagrams/drawing3.xml"/><Relationship Id="rId2" Type="http://schemas.openxmlformats.org/officeDocument/2006/relationships/notesSlide" Target="../notesSlides/notesSlide13.xml"/><Relationship Id="rId16" Type="http://schemas.openxmlformats.org/officeDocument/2006/relationships/diagramColors" Target="../diagrams/colors3.xml"/><Relationship Id="rId1" Type="http://schemas.openxmlformats.org/officeDocument/2006/relationships/slideLayout" Target="../slideLayouts/slideLayout8.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5" Type="http://schemas.openxmlformats.org/officeDocument/2006/relationships/diagramQuickStyle" Target="../diagrams/quickStyle3.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 Id="rId14" Type="http://schemas.openxmlformats.org/officeDocument/2006/relationships/diagramLayout" Target="../diagrams/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7.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8" Type="http://schemas.openxmlformats.org/officeDocument/2006/relationships/diagramData" Target="../diagrams/data5.xml"/><Relationship Id="rId13" Type="http://schemas.openxmlformats.org/officeDocument/2006/relationships/diagramData" Target="../diagrams/data6.xml"/><Relationship Id="rId3" Type="http://schemas.openxmlformats.org/officeDocument/2006/relationships/diagramData" Target="../diagrams/data4.xml"/><Relationship Id="rId7" Type="http://schemas.microsoft.com/office/2007/relationships/diagramDrawing" Target="../diagrams/drawing4.xml"/><Relationship Id="rId12" Type="http://schemas.microsoft.com/office/2007/relationships/diagramDrawing" Target="../diagrams/drawing5.xml"/><Relationship Id="rId17" Type="http://schemas.microsoft.com/office/2007/relationships/diagramDrawing" Target="../diagrams/drawing6.xml"/><Relationship Id="rId2" Type="http://schemas.openxmlformats.org/officeDocument/2006/relationships/notesSlide" Target="../notesSlides/notesSlide27.xml"/><Relationship Id="rId16" Type="http://schemas.openxmlformats.org/officeDocument/2006/relationships/diagramColors" Target="../diagrams/colors6.xml"/><Relationship Id="rId1" Type="http://schemas.openxmlformats.org/officeDocument/2006/relationships/slideLayout" Target="../slideLayouts/slideLayout8.xml"/><Relationship Id="rId6" Type="http://schemas.openxmlformats.org/officeDocument/2006/relationships/diagramColors" Target="../diagrams/colors4.xml"/><Relationship Id="rId11" Type="http://schemas.openxmlformats.org/officeDocument/2006/relationships/diagramColors" Target="../diagrams/colors5.xml"/><Relationship Id="rId5" Type="http://schemas.openxmlformats.org/officeDocument/2006/relationships/diagramQuickStyle" Target="../diagrams/quickStyle4.xml"/><Relationship Id="rId15" Type="http://schemas.openxmlformats.org/officeDocument/2006/relationships/diagramQuickStyle" Target="../diagrams/quickStyle6.xml"/><Relationship Id="rId10" Type="http://schemas.openxmlformats.org/officeDocument/2006/relationships/diagramQuickStyle" Target="../diagrams/quickStyle5.xml"/><Relationship Id="rId4" Type="http://schemas.openxmlformats.org/officeDocument/2006/relationships/diagramLayout" Target="../diagrams/layout4.xml"/><Relationship Id="rId9" Type="http://schemas.openxmlformats.org/officeDocument/2006/relationships/diagramLayout" Target="../diagrams/layout5.xml"/><Relationship Id="rId14" Type="http://schemas.openxmlformats.org/officeDocument/2006/relationships/diagramLayout" Target="../diagrams/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11.emf"/><Relationship Id="rId5" Type="http://schemas.openxmlformats.org/officeDocument/2006/relationships/image" Target="../media/image10.emf"/><Relationship Id="rId4" Type="http://schemas.openxmlformats.org/officeDocument/2006/relationships/image" Target="../media/image9.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6.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www.ferc.gov/industries/electric/indus-act/rto/elec-ovr-rto-map.pdf" TargetMode="External"/></Relationships>
</file>

<file path=ppt/slides/_rels/slide50.xml.rels><?xml version="1.0" encoding="UTF-8" standalone="yes"?>
<Relationships xmlns="http://schemas.openxmlformats.org/package/2006/relationships"><Relationship Id="rId8" Type="http://schemas.openxmlformats.org/officeDocument/2006/relationships/diagramData" Target="../diagrams/data8.xml"/><Relationship Id="rId13" Type="http://schemas.openxmlformats.org/officeDocument/2006/relationships/diagramData" Target="../diagrams/data9.xml"/><Relationship Id="rId3" Type="http://schemas.openxmlformats.org/officeDocument/2006/relationships/diagramData" Target="../diagrams/data7.xml"/><Relationship Id="rId7" Type="http://schemas.microsoft.com/office/2007/relationships/diagramDrawing" Target="../diagrams/drawing7.xml"/><Relationship Id="rId12" Type="http://schemas.microsoft.com/office/2007/relationships/diagramDrawing" Target="../diagrams/drawing8.xml"/><Relationship Id="rId17" Type="http://schemas.microsoft.com/office/2007/relationships/diagramDrawing" Target="../diagrams/drawing9.xml"/><Relationship Id="rId2" Type="http://schemas.openxmlformats.org/officeDocument/2006/relationships/notesSlide" Target="../notesSlides/notesSlide40.xml"/><Relationship Id="rId16" Type="http://schemas.openxmlformats.org/officeDocument/2006/relationships/diagramColors" Target="../diagrams/colors9.xml"/><Relationship Id="rId1" Type="http://schemas.openxmlformats.org/officeDocument/2006/relationships/slideLayout" Target="../slideLayouts/slideLayout8.xml"/><Relationship Id="rId6" Type="http://schemas.openxmlformats.org/officeDocument/2006/relationships/diagramColors" Target="../diagrams/colors7.xml"/><Relationship Id="rId11" Type="http://schemas.openxmlformats.org/officeDocument/2006/relationships/diagramColors" Target="../diagrams/colors8.xml"/><Relationship Id="rId5" Type="http://schemas.openxmlformats.org/officeDocument/2006/relationships/diagramQuickStyle" Target="../diagrams/quickStyle7.xml"/><Relationship Id="rId15" Type="http://schemas.openxmlformats.org/officeDocument/2006/relationships/diagramQuickStyle" Target="../diagrams/quickStyle9.xml"/><Relationship Id="rId10" Type="http://schemas.openxmlformats.org/officeDocument/2006/relationships/diagramQuickStyle" Target="../diagrams/quickStyle8.xml"/><Relationship Id="rId4" Type="http://schemas.openxmlformats.org/officeDocument/2006/relationships/diagramLayout" Target="../diagrams/layout7.xml"/><Relationship Id="rId9" Type="http://schemas.openxmlformats.org/officeDocument/2006/relationships/diagramLayout" Target="../diagrams/layout8.xml"/><Relationship Id="rId14" Type="http://schemas.openxmlformats.org/officeDocument/2006/relationships/diagramLayout" Target="../diagrams/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280.png"/></Relationships>
</file>

<file path=ppt/slides/_rels/slide5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3.xml"/></Relationships>
</file>

<file path=ppt/slides/_rels/slide55.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notesSlide" Target="../notesSlides/notesSlide48.xml"/><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49.xml"/><Relationship Id="rId1" Type="http://schemas.openxmlformats.org/officeDocument/2006/relationships/slideLayout" Target="../slideLayouts/slideLayout6.xml"/><Relationship Id="rId4" Type="http://schemas.openxmlformats.org/officeDocument/2006/relationships/image" Target="../media/image24.png"/></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89025" y="1143000"/>
            <a:ext cx="10670584" cy="4268788"/>
          </a:xfrm>
        </p:spPr>
        <p:txBody>
          <a:bodyPr>
            <a:noAutofit/>
          </a:bodyPr>
          <a:lstStyle/>
          <a:p>
            <a:pPr algn="r"/>
            <a:r>
              <a:rPr lang="en-US" sz="4000" b="1" cap="none" dirty="0">
                <a:solidFill>
                  <a:schemeClr val="tx1"/>
                </a:solidFill>
              </a:rPr>
              <a:t>Using Engineering tools with insights from Social Science to analyze</a:t>
            </a:r>
            <a:br>
              <a:rPr lang="en-US" sz="4000" cap="none" dirty="0">
                <a:solidFill>
                  <a:schemeClr val="tx1"/>
                </a:solidFill>
              </a:rPr>
            </a:br>
            <a:r>
              <a:rPr lang="en-US" sz="3200" b="1" cap="none" dirty="0">
                <a:solidFill>
                  <a:schemeClr val="tx1"/>
                </a:solidFill>
              </a:rPr>
              <a:t> </a:t>
            </a:r>
            <a:br>
              <a:rPr lang="en-US" sz="3600" b="1" cap="none" dirty="0">
                <a:solidFill>
                  <a:schemeClr val="tx1"/>
                </a:solidFill>
              </a:rPr>
            </a:br>
            <a:br>
              <a:rPr lang="en-US" sz="3600" b="1" cap="none" dirty="0">
                <a:solidFill>
                  <a:schemeClr val="tx1"/>
                </a:solidFill>
              </a:rPr>
            </a:br>
            <a:r>
              <a:rPr lang="en-US" sz="3200" b="1" cap="none" dirty="0">
                <a:solidFill>
                  <a:schemeClr val="tx1"/>
                </a:solidFill>
              </a:rPr>
              <a:t>Carbon Tax, Market Diffusion of Combined Heat and Power and Economic Viability of Vehicle-to-Grid</a:t>
            </a:r>
            <a:endParaRPr lang="en-US" sz="3600" cap="none" dirty="0">
              <a:solidFill>
                <a:schemeClr val="tx1"/>
              </a:solidFill>
              <a:effectLst/>
            </a:endParaRPr>
          </a:p>
        </p:txBody>
      </p:sp>
      <p:sp>
        <p:nvSpPr>
          <p:cNvPr id="3" name="Subtitle 2"/>
          <p:cNvSpPr>
            <a:spLocks noGrp="1"/>
          </p:cNvSpPr>
          <p:nvPr>
            <p:ph type="subTitle" idx="1"/>
          </p:nvPr>
        </p:nvSpPr>
        <p:spPr>
          <a:xfrm>
            <a:off x="1088914" y="5537925"/>
            <a:ext cx="10619382" cy="706355"/>
          </a:xfrm>
        </p:spPr>
        <p:txBody>
          <a:bodyPr vert="horz" lIns="91440" tIns="45720" rIns="91440" bIns="45720" rtlCol="0" anchor="t">
            <a:noAutofit/>
          </a:bodyPr>
          <a:lstStyle/>
          <a:p>
            <a:pPr algn="r">
              <a:lnSpc>
                <a:spcPct val="113999"/>
              </a:lnSpc>
            </a:pPr>
            <a:r>
              <a:rPr lang="en-US" sz="2400" dirty="0">
                <a:solidFill>
                  <a:schemeClr val="tx1"/>
                </a:solidFill>
              </a:rPr>
              <a:t>Vivek Bhandari</a:t>
            </a:r>
          </a:p>
          <a:p>
            <a:pPr algn="r">
              <a:lnSpc>
                <a:spcPct val="113999"/>
              </a:lnSpc>
            </a:pPr>
            <a:r>
              <a:rPr lang="en-US" sz="2400" dirty="0">
                <a:solidFill>
                  <a:schemeClr val="tx1"/>
                </a:solidFill>
              </a:rPr>
              <a:t>University of Minnesota</a:t>
            </a:r>
          </a:p>
        </p:txBody>
      </p:sp>
    </p:spTree>
    <p:extLst>
      <p:ext uri="{BB962C8B-B14F-4D97-AF65-F5344CB8AC3E}">
        <p14:creationId xmlns:p14="http://schemas.microsoft.com/office/powerpoint/2010/main" val="3274319386"/>
      </p:ext>
    </p:extLst>
  </p:cSld>
  <p:clrMapOvr>
    <a:masterClrMapping/>
  </p:clrMapOvr>
  <mc:AlternateContent xmlns:mc="http://schemas.openxmlformats.org/markup-compatibility/2006" xmlns:p14="http://schemas.microsoft.com/office/powerpoint/2010/main">
    <mc:Choice Requires="p14">
      <p:transition spd="slow" p14:dur="2000" advTm="28497"/>
    </mc:Choice>
    <mc:Fallback xmlns="">
      <p:transition spd="slow" advTm="2849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Literature Review</a:t>
            </a:r>
          </a:p>
        </p:txBody>
      </p:sp>
      <p:sp>
        <p:nvSpPr>
          <p:cNvPr id="3" name="Content Placeholder 2"/>
          <p:cNvSpPr>
            <a:spLocks noGrp="1"/>
          </p:cNvSpPr>
          <p:nvPr>
            <p:ph idx="1"/>
          </p:nvPr>
        </p:nvSpPr>
        <p:spPr/>
        <p:txBody>
          <a:bodyPr>
            <a:normAutofit lnSpcReduction="10000"/>
          </a:bodyPr>
          <a:lstStyle/>
          <a:p>
            <a:pPr marL="0" indent="0">
              <a:buNone/>
            </a:pPr>
            <a:r>
              <a:rPr lang="en-US" sz="2800" i="1" dirty="0">
                <a:ea typeface="+mj-ea"/>
                <a:cs typeface="+mj-cs"/>
              </a:rPr>
              <a:t>Calculating/predicting emission savings from carbon tax </a:t>
            </a:r>
            <a:r>
              <a:rPr lang="en-US" sz="2400" i="1" dirty="0">
                <a:ea typeface="+mj-ea"/>
                <a:cs typeface="+mj-cs"/>
              </a:rPr>
              <a:t>(</a:t>
            </a:r>
            <a:r>
              <a:rPr lang="en-US" sz="2400" i="1" dirty="0" err="1">
                <a:ea typeface="+mj-ea"/>
                <a:cs typeface="+mj-cs"/>
              </a:rPr>
              <a:t>Agostini</a:t>
            </a:r>
            <a:r>
              <a:rPr lang="en-US" sz="2400" i="1" dirty="0">
                <a:ea typeface="+mj-ea"/>
                <a:cs typeface="+mj-cs"/>
              </a:rPr>
              <a:t> et al., 1992; Metcalf and </a:t>
            </a:r>
            <a:r>
              <a:rPr lang="en-US" sz="2400" i="1" dirty="0" err="1">
                <a:ea typeface="+mj-ea"/>
                <a:cs typeface="+mj-cs"/>
              </a:rPr>
              <a:t>Weisbach</a:t>
            </a:r>
            <a:r>
              <a:rPr lang="en-US" sz="2400" i="1" dirty="0">
                <a:ea typeface="+mj-ea"/>
                <a:cs typeface="+mj-cs"/>
              </a:rPr>
              <a:t>, 2009)</a:t>
            </a:r>
          </a:p>
          <a:p>
            <a:pPr marL="0" indent="0">
              <a:buNone/>
            </a:pPr>
            <a:endParaRPr lang="en-US" sz="2800" i="1" dirty="0">
              <a:ea typeface="+mj-ea"/>
              <a:cs typeface="+mj-cs"/>
            </a:endParaRPr>
          </a:p>
          <a:p>
            <a:pPr marL="0" indent="0">
              <a:buNone/>
            </a:pPr>
            <a:r>
              <a:rPr lang="en-US" sz="2800" i="1" dirty="0">
                <a:ea typeface="+mj-ea"/>
                <a:cs typeface="+mj-cs"/>
              </a:rPr>
              <a:t>Broader economic impacts and migrating negative consequences </a:t>
            </a:r>
            <a:r>
              <a:rPr lang="en-US" sz="2400" i="1" dirty="0">
                <a:ea typeface="+mj-ea"/>
                <a:cs typeface="+mj-cs"/>
              </a:rPr>
              <a:t>(</a:t>
            </a:r>
            <a:r>
              <a:rPr lang="en-US" sz="2400" i="1" dirty="0" err="1">
                <a:ea typeface="+mj-ea"/>
                <a:cs typeface="+mj-cs"/>
              </a:rPr>
              <a:t>Mathur</a:t>
            </a:r>
            <a:r>
              <a:rPr lang="en-US" sz="2400" i="1" dirty="0">
                <a:ea typeface="+mj-ea"/>
                <a:cs typeface="+mj-cs"/>
              </a:rPr>
              <a:t> and Morris, 2014, </a:t>
            </a:r>
            <a:r>
              <a:rPr lang="en-US" sz="2400" i="1" dirty="0" err="1">
                <a:ea typeface="+mj-ea"/>
                <a:cs typeface="+mj-cs"/>
              </a:rPr>
              <a:t>Fishcer</a:t>
            </a:r>
            <a:r>
              <a:rPr lang="en-US" sz="2400" i="1" dirty="0">
                <a:ea typeface="+mj-ea"/>
                <a:cs typeface="+mj-cs"/>
              </a:rPr>
              <a:t> and Fox, 2009)</a:t>
            </a:r>
            <a:endParaRPr lang="en-US" sz="2800" i="1" dirty="0">
              <a:ea typeface="+mj-ea"/>
              <a:cs typeface="+mj-cs"/>
            </a:endParaRPr>
          </a:p>
          <a:p>
            <a:pPr marL="0" indent="0">
              <a:buNone/>
            </a:pPr>
            <a:endParaRPr lang="en-US" sz="2800" i="1" dirty="0">
              <a:ea typeface="+mj-ea"/>
              <a:cs typeface="+mj-cs"/>
            </a:endParaRPr>
          </a:p>
          <a:p>
            <a:pPr marL="0" indent="0">
              <a:buNone/>
            </a:pPr>
            <a:r>
              <a:rPr lang="en-US" sz="2800" i="1" dirty="0">
                <a:ea typeface="+mj-ea"/>
                <a:cs typeface="+mj-cs"/>
              </a:rPr>
              <a:t>Economic model of transmission congestion on Carbon tax </a:t>
            </a:r>
            <a:r>
              <a:rPr lang="en-US" sz="2400" i="1" dirty="0">
                <a:ea typeface="+mj-ea"/>
                <a:cs typeface="+mj-cs"/>
              </a:rPr>
              <a:t>(Contreras et al., 2015; Downward, 2010)</a:t>
            </a:r>
          </a:p>
          <a:p>
            <a:pPr marL="0" indent="0">
              <a:buNone/>
            </a:pPr>
            <a:endParaRPr lang="en-US" sz="2400" i="1" dirty="0">
              <a:ea typeface="+mj-ea"/>
              <a:cs typeface="+mj-cs"/>
            </a:endParaRPr>
          </a:p>
          <a:p>
            <a:pPr marL="0" indent="0">
              <a:buNone/>
            </a:pPr>
            <a:endParaRPr lang="en-US" sz="2400" i="1" dirty="0">
              <a:ea typeface="+mj-ea"/>
              <a:cs typeface="+mj-cs"/>
            </a:endParaRPr>
          </a:p>
          <a:p>
            <a:pPr marL="0" indent="0">
              <a:buNone/>
            </a:pPr>
            <a:endParaRPr lang="en-US" sz="2400" i="1" dirty="0">
              <a:ea typeface="+mj-ea"/>
              <a:cs typeface="+mj-cs"/>
            </a:endParaRPr>
          </a:p>
          <a:p>
            <a:pPr marL="0" indent="0">
              <a:buNone/>
            </a:pPr>
            <a:endParaRPr lang="en-US" sz="2400" i="1" dirty="0">
              <a:ea typeface="+mj-ea"/>
              <a:cs typeface="+mj-cs"/>
            </a:endParaRPr>
          </a:p>
          <a:p>
            <a:pPr marL="0" indent="0">
              <a:buNone/>
            </a:pPr>
            <a:endParaRPr lang="en-US" sz="2400" i="1" dirty="0">
              <a:ea typeface="+mj-ea"/>
              <a:cs typeface="+mj-cs"/>
            </a:endParaRPr>
          </a:p>
          <a:p>
            <a:endParaRPr lang="en-US" sz="2800" i="1" dirty="0">
              <a:ea typeface="+mj-ea"/>
              <a:cs typeface="+mj-cs"/>
            </a:endParaRPr>
          </a:p>
        </p:txBody>
      </p:sp>
      <p:sp>
        <p:nvSpPr>
          <p:cNvPr id="4" name="Slide Number Placeholder 3"/>
          <p:cNvSpPr>
            <a:spLocks noGrp="1"/>
          </p:cNvSpPr>
          <p:nvPr>
            <p:ph type="sldNum" sz="quarter" idx="12"/>
          </p:nvPr>
        </p:nvSpPr>
        <p:spPr/>
        <p:txBody>
          <a:bodyPr/>
          <a:lstStyle/>
          <a:p>
            <a:fld id="{2AC27A5A-7290-4DE1-BA94-4BE8A8E57DCF}" type="slidenum">
              <a:rPr lang="en-US" smtClean="0"/>
              <a:t>10</a:t>
            </a:fld>
            <a:endParaRPr lang="en-US" dirty="0"/>
          </a:p>
        </p:txBody>
      </p:sp>
    </p:spTree>
    <p:extLst>
      <p:ext uri="{BB962C8B-B14F-4D97-AF65-F5344CB8AC3E}">
        <p14:creationId xmlns:p14="http://schemas.microsoft.com/office/powerpoint/2010/main" val="26725196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Research Questions</a:t>
            </a:r>
          </a:p>
        </p:txBody>
      </p:sp>
      <p:sp>
        <p:nvSpPr>
          <p:cNvPr id="3" name="Content Placeholder 2"/>
          <p:cNvSpPr>
            <a:spLocks noGrp="1"/>
          </p:cNvSpPr>
          <p:nvPr>
            <p:ph idx="1"/>
          </p:nvPr>
        </p:nvSpPr>
        <p:spPr/>
        <p:txBody>
          <a:bodyPr>
            <a:normAutofit/>
          </a:bodyPr>
          <a:lstStyle/>
          <a:p>
            <a:pPr marL="0" indent="0">
              <a:buNone/>
            </a:pPr>
            <a:r>
              <a:rPr lang="en-US" sz="2800" i="1" dirty="0">
                <a:ea typeface="+mj-ea"/>
                <a:cs typeface="+mj-cs"/>
              </a:rPr>
              <a:t>How is the effectiveness of a carbon tax impacted by </a:t>
            </a:r>
          </a:p>
          <a:p>
            <a:r>
              <a:rPr lang="en-US" sz="2800" i="1" dirty="0">
                <a:ea typeface="+mj-ea"/>
                <a:cs typeface="+mj-cs"/>
              </a:rPr>
              <a:t>the short-term impacts of transmission congestion and </a:t>
            </a:r>
          </a:p>
          <a:p>
            <a:r>
              <a:rPr lang="en-US" sz="2800" i="1" dirty="0">
                <a:ea typeface="+mj-ea"/>
                <a:cs typeface="+mj-cs"/>
              </a:rPr>
              <a:t>price spreads due to other energy policies to promote renewables like Production Tax Credits. </a:t>
            </a:r>
          </a:p>
        </p:txBody>
      </p:sp>
      <p:sp>
        <p:nvSpPr>
          <p:cNvPr id="4" name="Slide Number Placeholder 3"/>
          <p:cNvSpPr>
            <a:spLocks noGrp="1"/>
          </p:cNvSpPr>
          <p:nvPr>
            <p:ph type="sldNum" sz="quarter" idx="12"/>
          </p:nvPr>
        </p:nvSpPr>
        <p:spPr/>
        <p:txBody>
          <a:bodyPr/>
          <a:lstStyle/>
          <a:p>
            <a:fld id="{2AC27A5A-7290-4DE1-BA94-4BE8A8E57DCF}" type="slidenum">
              <a:rPr lang="en-US" smtClean="0"/>
              <a:t>11</a:t>
            </a:fld>
            <a:endParaRPr lang="en-US" dirty="0"/>
          </a:p>
        </p:txBody>
      </p:sp>
    </p:spTree>
    <p:extLst>
      <p:ext uri="{BB962C8B-B14F-4D97-AF65-F5344CB8AC3E}">
        <p14:creationId xmlns:p14="http://schemas.microsoft.com/office/powerpoint/2010/main" val="14441543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a:xfrm>
            <a:off x="4705973" y="3628086"/>
            <a:ext cx="2848563" cy="2136422"/>
          </a:xfrm>
          <a:prstGeom prst="roundRect">
            <a:avLst/>
          </a:prstGeom>
          <a:solidFill>
            <a:schemeClr val="accent3"/>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3" name="Rounded Rectangle 42"/>
          <p:cNvSpPr/>
          <p:nvPr/>
        </p:nvSpPr>
        <p:spPr>
          <a:xfrm>
            <a:off x="4705973" y="3134197"/>
            <a:ext cx="2848563" cy="2136422"/>
          </a:xfrm>
          <a:prstGeom prst="roundRect">
            <a:avLst/>
          </a:prstGeom>
          <a:solidFill>
            <a:schemeClr val="accent2"/>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4" name="Rounded Rectangle 43"/>
          <p:cNvSpPr/>
          <p:nvPr/>
        </p:nvSpPr>
        <p:spPr>
          <a:xfrm>
            <a:off x="4705973" y="2640307"/>
            <a:ext cx="2848563" cy="2136422"/>
          </a:xfrm>
          <a:prstGeom prst="roundRect">
            <a:avLst/>
          </a:prstGeom>
          <a:solidFill>
            <a:schemeClr val="accent1"/>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pic>
        <p:nvPicPr>
          <p:cNvPr id="45" name="Picture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63691" y="3175442"/>
            <a:ext cx="2027032" cy="863982"/>
          </a:xfrm>
          <a:prstGeom prst="rect">
            <a:avLst/>
          </a:prstGeom>
          <a:noFill/>
          <a:ln>
            <a:noFill/>
          </a:ln>
          <a:effectLst/>
          <a:scene3d>
            <a:camera prst="perspectiveRelaxed" fov="2400000">
              <a:rot lat="19626000" lon="960000" rev="19092000"/>
            </a:camera>
            <a:lightRig rig="threePt" dir="t"/>
          </a:scene3d>
          <a:sp3d prstMaterial="matte"/>
        </p:spPr>
      </p:pic>
      <p:sp>
        <p:nvSpPr>
          <p:cNvPr id="46" name="Oval 12"/>
          <p:cNvSpPr>
            <a:spLocks noChangeArrowheads="1"/>
          </p:cNvSpPr>
          <p:nvPr/>
        </p:nvSpPr>
        <p:spPr bwMode="auto">
          <a:xfrm>
            <a:off x="3101709" y="3953528"/>
            <a:ext cx="791464" cy="593598"/>
          </a:xfrm>
          <a:prstGeom prst="ellipse">
            <a:avLst/>
          </a:pr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48" name="Straight Connector 47"/>
          <p:cNvCxnSpPr/>
          <p:nvPr/>
        </p:nvCxnSpPr>
        <p:spPr>
          <a:xfrm flipH="1" flipV="1">
            <a:off x="6613451" y="3134197"/>
            <a:ext cx="1872810" cy="812"/>
          </a:xfrm>
          <a:prstGeom prst="line">
            <a:avLst/>
          </a:prstGeom>
          <a:ln w="6350" cmpd="sng"/>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3893176" y="4250327"/>
            <a:ext cx="689457" cy="0"/>
          </a:xfrm>
          <a:prstGeom prst="line">
            <a:avLst/>
          </a:prstGeom>
          <a:ln w="6350"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0" name="Rectangle 49"/>
          <p:cNvSpPr/>
          <p:nvPr/>
        </p:nvSpPr>
        <p:spPr>
          <a:xfrm>
            <a:off x="674349" y="3859509"/>
            <a:ext cx="2402707" cy="1351139"/>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Renewable generators may become the beneficiaries</a:t>
            </a:r>
          </a:p>
        </p:txBody>
      </p:sp>
      <p:cxnSp>
        <p:nvCxnSpPr>
          <p:cNvPr id="51" name="Straight Connector 50"/>
          <p:cNvCxnSpPr/>
          <p:nvPr/>
        </p:nvCxnSpPr>
        <p:spPr>
          <a:xfrm flipH="1">
            <a:off x="7721601" y="4850814"/>
            <a:ext cx="764659" cy="0"/>
          </a:xfrm>
          <a:prstGeom prst="line">
            <a:avLst/>
          </a:prstGeom>
          <a:ln w="6350"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8910697" y="2309434"/>
            <a:ext cx="2438400" cy="1351139"/>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Tax and congestion rents need to be recycled</a:t>
            </a:r>
          </a:p>
        </p:txBody>
      </p:sp>
      <p:sp>
        <p:nvSpPr>
          <p:cNvPr id="53" name="Oval 12"/>
          <p:cNvSpPr>
            <a:spLocks noChangeArrowheads="1"/>
          </p:cNvSpPr>
          <p:nvPr/>
        </p:nvSpPr>
        <p:spPr bwMode="auto">
          <a:xfrm>
            <a:off x="8130271" y="2838210"/>
            <a:ext cx="791464" cy="593598"/>
          </a:xfrm>
          <a:prstGeom prst="ellipse">
            <a:avLst/>
          </a:prstGeom>
          <a:solidFill>
            <a:schemeClr val="accent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54" name="Oval 12"/>
          <p:cNvSpPr>
            <a:spLocks noChangeArrowheads="1"/>
          </p:cNvSpPr>
          <p:nvPr/>
        </p:nvSpPr>
        <p:spPr bwMode="auto">
          <a:xfrm>
            <a:off x="8130271" y="4554015"/>
            <a:ext cx="791464" cy="593598"/>
          </a:xfrm>
          <a:prstGeom prst="ellipse">
            <a:avLst/>
          </a:prstGeom>
          <a:solidFill>
            <a:schemeClr val="accent3"/>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pic>
        <p:nvPicPr>
          <p:cNvPr id="55" name="Picture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10785" y="3000654"/>
            <a:ext cx="630435" cy="268710"/>
          </a:xfrm>
          <a:prstGeom prst="rect">
            <a:avLst/>
          </a:prstGeom>
        </p:spPr>
      </p:pic>
      <p:sp>
        <p:nvSpPr>
          <p:cNvPr id="57" name="Rectangle 56"/>
          <p:cNvSpPr/>
          <p:nvPr/>
        </p:nvSpPr>
        <p:spPr>
          <a:xfrm>
            <a:off x="8910697" y="4469109"/>
            <a:ext cx="2438400" cy="735586"/>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Emissions may not be reduced</a:t>
            </a:r>
          </a:p>
        </p:txBody>
      </p:sp>
      <p:pic>
        <p:nvPicPr>
          <p:cNvPr id="23" name="Picture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98844" y="4725767"/>
            <a:ext cx="630435" cy="268710"/>
          </a:xfrm>
          <a:prstGeom prst="rect">
            <a:avLst/>
          </a:prstGeom>
        </p:spPr>
      </p:pic>
      <p:pic>
        <p:nvPicPr>
          <p:cNvPr id="24" name="Picture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82223" y="4115972"/>
            <a:ext cx="630435" cy="268710"/>
          </a:xfrm>
          <a:prstGeom prst="rect">
            <a:avLst/>
          </a:prstGeom>
        </p:spPr>
      </p:pic>
      <p:sp>
        <p:nvSpPr>
          <p:cNvPr id="25" name="Title 1"/>
          <p:cNvSpPr>
            <a:spLocks noGrp="1"/>
          </p:cNvSpPr>
          <p:nvPr>
            <p:ph type="title"/>
          </p:nvPr>
        </p:nvSpPr>
        <p:spPr>
          <a:xfrm>
            <a:off x="299545" y="559678"/>
            <a:ext cx="11468267" cy="4952492"/>
          </a:xfrm>
        </p:spPr>
        <p:txBody>
          <a:bodyPr>
            <a:normAutofit/>
          </a:bodyPr>
          <a:lstStyle/>
          <a:p>
            <a:pPr algn="ctr"/>
            <a:r>
              <a:rPr lang="en-US" sz="4000" dirty="0"/>
              <a:t>Take </a:t>
            </a:r>
            <a:r>
              <a:rPr lang="en-US" sz="4000" dirty="0" err="1"/>
              <a:t>Aways</a:t>
            </a:r>
            <a:endParaRPr lang="en-US" sz="4000" dirty="0"/>
          </a:p>
        </p:txBody>
      </p:sp>
      <p:sp>
        <p:nvSpPr>
          <p:cNvPr id="26" name="Text Placeholder 2"/>
          <p:cNvSpPr txBox="1">
            <a:spLocks/>
          </p:cNvSpPr>
          <p:nvPr/>
        </p:nvSpPr>
        <p:spPr>
          <a:xfrm>
            <a:off x="201978" y="1239644"/>
            <a:ext cx="5263728" cy="4797599"/>
          </a:xfrm>
          <a:prstGeom prst="rect">
            <a:avLst/>
          </a:prstGeom>
        </p:spPr>
        <p:txBody>
          <a:bodyPr>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Rockwell" panose="02060603020205020403" pitchFamily="18" charset="0"/>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Rockwell" panose="02060603020205020403" pitchFamily="18" charset="0"/>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Rockwell" panose="02060603020205020403" pitchFamily="18" charset="0"/>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Rockwell" panose="02060603020205020403" pitchFamily="18" charset="0"/>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Rockwell" panose="02060603020205020403" pitchFamily="18" charset="0"/>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buFont typeface="Arial" panose="020B0604020202020204" pitchFamily="34" charset="0"/>
              <a:buNone/>
            </a:pPr>
            <a:r>
              <a:rPr lang="en-US" sz="2800" i="1" dirty="0">
                <a:solidFill>
                  <a:schemeClr val="tx2"/>
                </a:solidFill>
                <a:ea typeface="+mj-ea"/>
                <a:cs typeface="+mj-cs"/>
              </a:rPr>
              <a:t>Due to power engineering aspect </a:t>
            </a:r>
            <a:r>
              <a:rPr lang="en-US" sz="2800" b="1" i="1" dirty="0">
                <a:solidFill>
                  <a:srgbClr val="F64F22"/>
                </a:solidFill>
                <a:ea typeface="+mj-ea"/>
                <a:cs typeface="+mj-cs"/>
              </a:rPr>
              <a:t>(transmission congestion and large price spreads)</a:t>
            </a:r>
            <a:r>
              <a:rPr lang="en-US" sz="2800" i="1" dirty="0">
                <a:solidFill>
                  <a:schemeClr val="tx2"/>
                </a:solidFill>
                <a:ea typeface="+mj-ea"/>
                <a:cs typeface="+mj-cs"/>
              </a:rPr>
              <a:t> of a carbon tax</a:t>
            </a:r>
          </a:p>
        </p:txBody>
      </p:sp>
      <p:sp>
        <p:nvSpPr>
          <p:cNvPr id="6" name="Slide Number Placeholder 5"/>
          <p:cNvSpPr>
            <a:spLocks noGrp="1"/>
          </p:cNvSpPr>
          <p:nvPr>
            <p:ph type="sldNum" sz="quarter" idx="13"/>
          </p:nvPr>
        </p:nvSpPr>
        <p:spPr/>
        <p:txBody>
          <a:bodyPr/>
          <a:lstStyle/>
          <a:p>
            <a:fld id="{2AC27A5A-7290-4DE1-BA94-4BE8A8E57DCF}" type="slidenum">
              <a:rPr lang="en-US" smtClean="0"/>
              <a:t>12</a:t>
            </a:fld>
            <a:endParaRPr lang="en-US" dirty="0"/>
          </a:p>
        </p:txBody>
      </p:sp>
      <p:sp>
        <p:nvSpPr>
          <p:cNvPr id="7" name="TextBox 6"/>
          <p:cNvSpPr txBox="1"/>
          <p:nvPr/>
        </p:nvSpPr>
        <p:spPr>
          <a:xfrm>
            <a:off x="8381572" y="4657044"/>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1</a:t>
            </a:r>
          </a:p>
        </p:txBody>
      </p:sp>
      <p:sp>
        <p:nvSpPr>
          <p:cNvPr id="29" name="TextBox 28"/>
          <p:cNvSpPr txBox="1"/>
          <p:nvPr/>
        </p:nvSpPr>
        <p:spPr>
          <a:xfrm>
            <a:off x="8392204" y="2955835"/>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3</a:t>
            </a:r>
          </a:p>
        </p:txBody>
      </p:sp>
      <p:sp>
        <p:nvSpPr>
          <p:cNvPr id="30" name="TextBox 29"/>
          <p:cNvSpPr txBox="1"/>
          <p:nvPr/>
        </p:nvSpPr>
        <p:spPr>
          <a:xfrm>
            <a:off x="3353009" y="4047209"/>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2</a:t>
            </a:r>
            <a:endParaRPr lang="en-US" dirty="0">
              <a:solidFill>
                <a:schemeClr val="bg1"/>
              </a:solidFill>
              <a:latin typeface="Rockwell" panose="02060603020205020403" pitchFamily="18" charset="0"/>
            </a:endParaRPr>
          </a:p>
        </p:txBody>
      </p:sp>
    </p:spTree>
    <p:extLst>
      <p:ext uri="{BB962C8B-B14F-4D97-AF65-F5344CB8AC3E}">
        <p14:creationId xmlns:p14="http://schemas.microsoft.com/office/powerpoint/2010/main" val="3262179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400"/>
                                        <p:tgtEl>
                                          <p:spTgt spid="43"/>
                                        </p:tgtEl>
                                      </p:cBhvr>
                                    </p:animEffect>
                                  </p:childTnLst>
                                </p:cTn>
                              </p:par>
                              <p:par>
                                <p:cTn id="8" presetID="42" presetClass="path" presetSubtype="0" accel="50000" decel="50000" fill="hold" grpId="1" nodeType="withEffect">
                                  <p:stCondLst>
                                    <p:cond delay="0"/>
                                  </p:stCondLst>
                                  <p:childTnLst>
                                    <p:animMotion origin="layout" path="M -4.375E-6 2.59259E-6 L -4.375E-6 0.08426 " pathEditMode="relative" rAng="0" ptsTypes="AA">
                                      <p:cBhvr>
                                        <p:cTn id="9" dur="800" spd="-100000" fill="hold"/>
                                        <p:tgtEl>
                                          <p:spTgt spid="43"/>
                                        </p:tgtEl>
                                        <p:attrNameLst>
                                          <p:attrName>ppt_x</p:attrName>
                                          <p:attrName>ppt_y</p:attrName>
                                        </p:attrNameLst>
                                      </p:cBhvr>
                                      <p:rCtr x="0" y="4213"/>
                                    </p:animMotion>
                                  </p:childTnLst>
                                </p:cTn>
                              </p:par>
                              <p:par>
                                <p:cTn id="10" presetID="10" presetClass="entr" presetSubtype="0" fill="hold" grpId="0" nodeType="withEffect">
                                  <p:stCondLst>
                                    <p:cond delay="60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400"/>
                                        <p:tgtEl>
                                          <p:spTgt spid="44"/>
                                        </p:tgtEl>
                                      </p:cBhvr>
                                    </p:animEffect>
                                  </p:childTnLst>
                                </p:cTn>
                              </p:par>
                              <p:par>
                                <p:cTn id="13" presetID="42" presetClass="path" presetSubtype="0" accel="50000" decel="50000" fill="hold" grpId="1" nodeType="withEffect">
                                  <p:stCondLst>
                                    <p:cond delay="600"/>
                                  </p:stCondLst>
                                  <p:childTnLst>
                                    <p:animMotion origin="layout" path="M -4.375E-6 2.59259E-6 L -4.375E-6 0.08426 " pathEditMode="relative" rAng="0" ptsTypes="AA">
                                      <p:cBhvr>
                                        <p:cTn id="14" dur="800" spd="-100000" fill="hold"/>
                                        <p:tgtEl>
                                          <p:spTgt spid="44"/>
                                        </p:tgtEl>
                                        <p:attrNameLst>
                                          <p:attrName>ppt_x</p:attrName>
                                          <p:attrName>ppt_y</p:attrName>
                                        </p:attrNameLst>
                                      </p:cBhvr>
                                      <p:rCtr x="0" y="4213"/>
                                    </p:animMotion>
                                  </p:childTnLst>
                                </p:cTn>
                              </p:par>
                              <p:par>
                                <p:cTn id="15" presetID="10" presetClass="entr" presetSubtype="0" fill="hold" nodeType="withEffect">
                                  <p:stCondLst>
                                    <p:cond delay="110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nodeType="withEffect">
                                  <p:stCondLst>
                                    <p:cond delay="30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200"/>
                                        <p:tgtEl>
                                          <p:spTgt spid="51"/>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00"/>
                                        <p:tgtEl>
                                          <p:spTgt spid="54"/>
                                        </p:tgtEl>
                                      </p:cBhvr>
                                    </p:animEffect>
                                  </p:childTnLst>
                                </p:cTn>
                              </p:par>
                              <p:par>
                                <p:cTn id="24" presetID="10" presetClass="entr" presetSubtype="0" fill="hold" nodeType="withEffect">
                                  <p:stCondLst>
                                    <p:cond delay="5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200"/>
                                        <p:tgtEl>
                                          <p:spTgt spid="2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200"/>
                                        <p:tgtEl>
                                          <p:spTgt spid="57"/>
                                        </p:tgtEl>
                                      </p:cBhvr>
                                    </p:animEffect>
                                  </p:childTnLst>
                                </p:cTn>
                              </p:par>
                              <p:par>
                                <p:cTn id="33" presetID="10" presetClass="entr" presetSubtype="0" fill="hold" grpId="0" nodeType="withEffect">
                                  <p:stCondLst>
                                    <p:cond delay="7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200"/>
                                        <p:tgtEl>
                                          <p:spTgt spid="46"/>
                                        </p:tgtEl>
                                      </p:cBhvr>
                                    </p:animEffect>
                                  </p:childTnLst>
                                </p:cTn>
                              </p:par>
                              <p:par>
                                <p:cTn id="36" presetID="10" presetClass="entr" presetSubtype="0" fill="hold" nodeType="withEffect">
                                  <p:stCondLst>
                                    <p:cond delay="7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200"/>
                                        <p:tgtEl>
                                          <p:spTgt spid="24"/>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90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200"/>
                                        <p:tgtEl>
                                          <p:spTgt spid="49"/>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200"/>
                                        <p:tgtEl>
                                          <p:spTgt spid="50"/>
                                        </p:tgtEl>
                                      </p:cBhvr>
                                    </p:animEffect>
                                  </p:childTnLst>
                                </p:cTn>
                              </p:par>
                              <p:par>
                                <p:cTn id="48" presetID="10" presetClass="entr" presetSubtype="0" fill="hold" nodeType="withEffect">
                                  <p:stCondLst>
                                    <p:cond delay="11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200"/>
                                        <p:tgtEl>
                                          <p:spTgt spid="48"/>
                                        </p:tgtEl>
                                      </p:cBhvr>
                                    </p:animEffect>
                                  </p:childTnLst>
                                </p:cTn>
                              </p:par>
                              <p:par>
                                <p:cTn id="51" presetID="10" presetClass="entr" presetSubtype="0" fill="hold" grpId="0" nodeType="withEffect">
                                  <p:stCondLst>
                                    <p:cond delay="130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200"/>
                                        <p:tgtEl>
                                          <p:spTgt spid="52"/>
                                        </p:tgtEl>
                                      </p:cBhvr>
                                    </p:animEffect>
                                  </p:childTnLst>
                                </p:cTn>
                              </p:par>
                              <p:par>
                                <p:cTn id="54" presetID="10" presetClass="entr" presetSubtype="0" fill="hold" grpId="0" nodeType="withEffect">
                                  <p:stCondLst>
                                    <p:cond delay="130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200"/>
                                        <p:tgtEl>
                                          <p:spTgt spid="53"/>
                                        </p:tgtEl>
                                      </p:cBhvr>
                                    </p:animEffect>
                                  </p:childTnLst>
                                </p:cTn>
                              </p:par>
                              <p:par>
                                <p:cTn id="57" presetID="10" presetClass="entr" presetSubtype="0" fill="hold" nodeType="withEffect">
                                  <p:stCondLst>
                                    <p:cond delay="130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200"/>
                                        <p:tgtEl>
                                          <p:spTgt spid="55"/>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46" grpId="0" animBg="1"/>
      <p:bldP spid="50" grpId="0"/>
      <p:bldP spid="52" grpId="0"/>
      <p:bldP spid="53" grpId="0" animBg="1"/>
      <p:bldP spid="54" grpId="0" animBg="1"/>
      <p:bldP spid="57" grpId="0"/>
      <p:bldP spid="7" grpId="0"/>
      <p:bldP spid="29" grpId="0"/>
      <p:bldP spid="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5479"/>
            <a:ext cx="10731795" cy="1081935"/>
          </a:xfrm>
        </p:spPr>
        <p:txBody>
          <a:bodyPr/>
          <a:lstStyle/>
          <a:p>
            <a:pPr algn="ctr"/>
            <a:r>
              <a:rPr lang="en-US" dirty="0"/>
              <a:t>Methods</a:t>
            </a:r>
          </a:p>
        </p:txBody>
      </p:sp>
      <p:graphicFrame>
        <p:nvGraphicFramePr>
          <p:cNvPr id="3" name="Diagram 2"/>
          <p:cNvGraphicFramePr/>
          <p:nvPr>
            <p:extLst>
              <p:ext uri="{D42A27DB-BD31-4B8C-83A1-F6EECF244321}">
                <p14:modId xmlns:p14="http://schemas.microsoft.com/office/powerpoint/2010/main" val="229572345"/>
              </p:ext>
            </p:extLst>
          </p:nvPr>
        </p:nvGraphicFramePr>
        <p:xfrm>
          <a:off x="66102" y="1159334"/>
          <a:ext cx="12011247" cy="3763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1" name="Diagram 40"/>
          <p:cNvGraphicFramePr/>
          <p:nvPr>
            <p:extLst>
              <p:ext uri="{D42A27DB-BD31-4B8C-83A1-F6EECF244321}">
                <p14:modId xmlns:p14="http://schemas.microsoft.com/office/powerpoint/2010/main" val="2044912546"/>
              </p:ext>
            </p:extLst>
          </p:nvPr>
        </p:nvGraphicFramePr>
        <p:xfrm>
          <a:off x="4381902" y="4130749"/>
          <a:ext cx="1941780" cy="175225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1" name="Diagram 50"/>
          <p:cNvGraphicFramePr/>
          <p:nvPr>
            <p:extLst>
              <p:ext uri="{D42A27DB-BD31-4B8C-83A1-F6EECF244321}">
                <p14:modId xmlns:p14="http://schemas.microsoft.com/office/powerpoint/2010/main" val="85273365"/>
              </p:ext>
            </p:extLst>
          </p:nvPr>
        </p:nvGraphicFramePr>
        <p:xfrm>
          <a:off x="8590346" y="4163799"/>
          <a:ext cx="1842628" cy="163107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 name="Slide Number Placeholder 3"/>
          <p:cNvSpPr>
            <a:spLocks noGrp="1"/>
          </p:cNvSpPr>
          <p:nvPr>
            <p:ph type="sldNum" sz="quarter" idx="12"/>
          </p:nvPr>
        </p:nvSpPr>
        <p:spPr/>
        <p:txBody>
          <a:bodyPr/>
          <a:lstStyle/>
          <a:p>
            <a:fld id="{2AC27A5A-7290-4DE1-BA94-4BE8A8E57DCF}" type="slidenum">
              <a:rPr lang="en-US" smtClean="0"/>
              <a:t>13</a:t>
            </a:fld>
            <a:endParaRPr lang="en-US" dirty="0"/>
          </a:p>
        </p:txBody>
      </p:sp>
    </p:spTree>
    <p:extLst>
      <p:ext uri="{BB962C8B-B14F-4D97-AF65-F5344CB8AC3E}">
        <p14:creationId xmlns:p14="http://schemas.microsoft.com/office/powerpoint/2010/main" val="17389904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BCC2FAE3-E175-4FD3-B0F2-AA2644C5A82D}"/>
                                            </p:graphicEl>
                                          </p:spTgt>
                                        </p:tgtEl>
                                        <p:attrNameLst>
                                          <p:attrName>style.visibility</p:attrName>
                                        </p:attrNameLst>
                                      </p:cBhvr>
                                      <p:to>
                                        <p:strVal val="visible"/>
                                      </p:to>
                                    </p:set>
                                    <p:animEffect transition="in" filter="fade">
                                      <p:cBhvr>
                                        <p:cTn id="7" dur="500"/>
                                        <p:tgtEl>
                                          <p:spTgt spid="3">
                                            <p:graphicEl>
                                              <a:dgm id="{BCC2FAE3-E175-4FD3-B0F2-AA2644C5A82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90D20268-1A16-437C-B7A1-4094DB69158E}"/>
                                            </p:graphicEl>
                                          </p:spTgt>
                                        </p:tgtEl>
                                        <p:attrNameLst>
                                          <p:attrName>style.visibility</p:attrName>
                                        </p:attrNameLst>
                                      </p:cBhvr>
                                      <p:to>
                                        <p:strVal val="visible"/>
                                      </p:to>
                                    </p:set>
                                    <p:animEffect transition="in" filter="fade">
                                      <p:cBhvr>
                                        <p:cTn id="12" dur="500"/>
                                        <p:tgtEl>
                                          <p:spTgt spid="3">
                                            <p:graphicEl>
                                              <a:dgm id="{90D20268-1A16-437C-B7A1-4094DB69158E}"/>
                                            </p:graphic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graphicEl>
                                              <a:dgm id="{BA653918-FF38-4575-9773-38079074B9B2}"/>
                                            </p:graphicEl>
                                          </p:spTgt>
                                        </p:tgtEl>
                                        <p:attrNameLst>
                                          <p:attrName>style.visibility</p:attrName>
                                        </p:attrNameLst>
                                      </p:cBhvr>
                                      <p:to>
                                        <p:strVal val="visible"/>
                                      </p:to>
                                    </p:set>
                                    <p:animEffect transition="in" filter="fade">
                                      <p:cBhvr>
                                        <p:cTn id="17" dur="500"/>
                                        <p:tgtEl>
                                          <p:spTgt spid="3">
                                            <p:graphicEl>
                                              <a:dgm id="{BA653918-FF38-4575-9773-38079074B9B2}"/>
                                            </p:graphic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graphicEl>
                                              <a:dgm id="{D8CED1EA-DB6C-4A53-8333-164C7AA8A267}"/>
                                            </p:graphicEl>
                                          </p:spTgt>
                                        </p:tgtEl>
                                        <p:attrNameLst>
                                          <p:attrName>style.visibility</p:attrName>
                                        </p:attrNameLst>
                                      </p:cBhvr>
                                      <p:to>
                                        <p:strVal val="visible"/>
                                      </p:to>
                                    </p:set>
                                    <p:animEffect transition="in" filter="fade">
                                      <p:cBhvr>
                                        <p:cTn id="22" dur="500"/>
                                        <p:tgtEl>
                                          <p:spTgt spid="3">
                                            <p:graphicEl>
                                              <a:dgm id="{D8CED1EA-DB6C-4A53-8333-164C7AA8A267}"/>
                                            </p:graphic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graphicEl>
                                              <a:dgm id="{F38D2D0E-8CB6-4ACC-9D95-065EE524EB80}"/>
                                            </p:graphicEl>
                                          </p:spTgt>
                                        </p:tgtEl>
                                        <p:attrNameLst>
                                          <p:attrName>style.visibility</p:attrName>
                                        </p:attrNameLst>
                                      </p:cBhvr>
                                      <p:to>
                                        <p:strVal val="visible"/>
                                      </p:to>
                                    </p:set>
                                    <p:animEffect transition="in" filter="fade">
                                      <p:cBhvr>
                                        <p:cTn id="27" dur="500"/>
                                        <p:tgtEl>
                                          <p:spTgt spid="3">
                                            <p:graphicEl>
                                              <a:dgm id="{F38D2D0E-8CB6-4ACC-9D95-065EE524EB80}"/>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500"/>
                                        <p:tgtEl>
                                          <p:spTgt spid="4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3">
                                            <p:graphicEl>
                                              <a:dgm id="{CD42BE44-CB08-4EEC-A1F1-893173F6A37C}"/>
                                            </p:graphicEl>
                                          </p:spTgt>
                                        </p:tgtEl>
                                        <p:attrNameLst>
                                          <p:attrName>style.visibility</p:attrName>
                                        </p:attrNameLst>
                                      </p:cBhvr>
                                      <p:to>
                                        <p:strVal val="visible"/>
                                      </p:to>
                                    </p:set>
                                    <p:animEffect transition="in" filter="fade">
                                      <p:cBhvr>
                                        <p:cTn id="35" dur="500"/>
                                        <p:tgtEl>
                                          <p:spTgt spid="3">
                                            <p:graphicEl>
                                              <a:dgm id="{CD42BE44-CB08-4EEC-A1F1-893173F6A37C}"/>
                                            </p:graphic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graphicEl>
                                              <a:dgm id="{DE755250-F049-46D7-A046-07F570F0E84A}"/>
                                            </p:graphicEl>
                                          </p:spTgt>
                                        </p:tgtEl>
                                        <p:attrNameLst>
                                          <p:attrName>style.visibility</p:attrName>
                                        </p:attrNameLst>
                                      </p:cBhvr>
                                      <p:to>
                                        <p:strVal val="visible"/>
                                      </p:to>
                                    </p:set>
                                    <p:animEffect transition="in" filter="fade">
                                      <p:cBhvr>
                                        <p:cTn id="40" dur="500"/>
                                        <p:tgtEl>
                                          <p:spTgt spid="3">
                                            <p:graphicEl>
                                              <a:dgm id="{DE755250-F049-46D7-A046-07F570F0E84A}"/>
                                            </p:graphic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3">
                                            <p:graphicEl>
                                              <a:dgm id="{4F6E32AE-81DE-48F0-8CFE-3350A4AF6ADF}"/>
                                            </p:graphicEl>
                                          </p:spTgt>
                                        </p:tgtEl>
                                        <p:attrNameLst>
                                          <p:attrName>style.visibility</p:attrName>
                                        </p:attrNameLst>
                                      </p:cBhvr>
                                      <p:to>
                                        <p:strVal val="visible"/>
                                      </p:to>
                                    </p:set>
                                    <p:animEffect transition="in" filter="fade">
                                      <p:cBhvr>
                                        <p:cTn id="45" dur="500"/>
                                        <p:tgtEl>
                                          <p:spTgt spid="3">
                                            <p:graphicEl>
                                              <a:dgm id="{4F6E32AE-81DE-48F0-8CFE-3350A4AF6ADF}"/>
                                            </p:graphic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
                                            <p:graphicEl>
                                              <a:dgm id="{48CC2648-42CF-455E-A2B3-691CBE808D59}"/>
                                            </p:graphicEl>
                                          </p:spTgt>
                                        </p:tgtEl>
                                        <p:attrNameLst>
                                          <p:attrName>style.visibility</p:attrName>
                                        </p:attrNameLst>
                                      </p:cBhvr>
                                      <p:to>
                                        <p:strVal val="visible"/>
                                      </p:to>
                                    </p:set>
                                    <p:animEffect transition="in" filter="fade">
                                      <p:cBhvr>
                                        <p:cTn id="50" dur="500"/>
                                        <p:tgtEl>
                                          <p:spTgt spid="3">
                                            <p:graphicEl>
                                              <a:dgm id="{48CC2648-42CF-455E-A2B3-691CBE808D59}"/>
                                            </p:graphic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51"/>
                                        </p:tgtEl>
                                        <p:attrNameLst>
                                          <p:attrName>style.visibility</p:attrName>
                                        </p:attrNameLst>
                                      </p:cBhvr>
                                      <p:to>
                                        <p:strVal val="visible"/>
                                      </p:to>
                                    </p:set>
                                    <p:animEffect transition="in" filter="fade">
                                      <p:cBhvr>
                                        <p:cTn id="53" dur="500"/>
                                        <p:tgtEl>
                                          <p:spTgt spid="5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
                                            <p:graphicEl>
                                              <a:dgm id="{E2999A2B-91D7-46E4-A5B8-A46F41EFE4E0}"/>
                                            </p:graphicEl>
                                          </p:spTgt>
                                        </p:tgtEl>
                                        <p:attrNameLst>
                                          <p:attrName>style.visibility</p:attrName>
                                        </p:attrNameLst>
                                      </p:cBhvr>
                                      <p:to>
                                        <p:strVal val="visible"/>
                                      </p:to>
                                    </p:set>
                                    <p:animEffect transition="in" filter="fade">
                                      <p:cBhvr>
                                        <p:cTn id="58" dur="500"/>
                                        <p:tgtEl>
                                          <p:spTgt spid="3">
                                            <p:graphicEl>
                                              <a:dgm id="{E2999A2B-91D7-46E4-A5B8-A46F41EFE4E0}"/>
                                            </p:graphic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3">
                                            <p:graphicEl>
                                              <a:dgm id="{7F1235C7-7FCE-4864-AFF3-9849F3193860}"/>
                                            </p:graphicEl>
                                          </p:spTgt>
                                        </p:tgtEl>
                                        <p:attrNameLst>
                                          <p:attrName>style.visibility</p:attrName>
                                        </p:attrNameLst>
                                      </p:cBhvr>
                                      <p:to>
                                        <p:strVal val="visible"/>
                                      </p:to>
                                    </p:set>
                                    <p:animEffect transition="in" filter="fade">
                                      <p:cBhvr>
                                        <p:cTn id="63" dur="500"/>
                                        <p:tgtEl>
                                          <p:spTgt spid="3">
                                            <p:graphicEl>
                                              <a:dgm id="{7F1235C7-7FCE-4864-AFF3-9849F319386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Graphic spid="41" grpId="0">
        <p:bldAsOne/>
      </p:bldGraphic>
      <p:bldGraphic spid="51"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5479"/>
            <a:ext cx="10731795" cy="1081935"/>
          </a:xfrm>
        </p:spPr>
        <p:txBody>
          <a:bodyPr/>
          <a:lstStyle/>
          <a:p>
            <a:pPr algn="ctr"/>
            <a:r>
              <a:rPr lang="en-US" dirty="0"/>
              <a:t>Methods</a:t>
            </a:r>
          </a:p>
        </p:txBody>
      </p:sp>
      <p:sp>
        <p:nvSpPr>
          <p:cNvPr id="7" name="Text Placeholder 2"/>
          <p:cNvSpPr>
            <a:spLocks noGrp="1"/>
          </p:cNvSpPr>
          <p:nvPr>
            <p:ph idx="1"/>
          </p:nvPr>
        </p:nvSpPr>
        <p:spPr>
          <a:xfrm>
            <a:off x="201977" y="1239644"/>
            <a:ext cx="7680781" cy="4797599"/>
          </a:xfrm>
        </p:spPr>
        <p:txBody>
          <a:bodyPr>
            <a:normAutofit/>
          </a:bodyPr>
          <a:lstStyle/>
          <a:p>
            <a:r>
              <a:rPr lang="en-US" sz="2800" i="1" dirty="0">
                <a:solidFill>
                  <a:schemeClr val="tx2"/>
                </a:solidFill>
                <a:ea typeface="+mj-ea"/>
                <a:cs typeface="+mj-cs"/>
              </a:rPr>
              <a:t>Data Collection - IEEE Reliability Test System</a:t>
            </a:r>
          </a:p>
          <a:p>
            <a:r>
              <a:rPr lang="en-US" sz="2800" i="1" dirty="0">
                <a:solidFill>
                  <a:schemeClr val="tx2"/>
                </a:solidFill>
                <a:ea typeface="+mj-ea"/>
                <a:cs typeface="+mj-cs"/>
              </a:rPr>
              <a:t>Operationalizing a carbon tax</a:t>
            </a:r>
          </a:p>
          <a:p>
            <a:r>
              <a:rPr lang="en-US" sz="2800" i="1" dirty="0">
                <a:solidFill>
                  <a:schemeClr val="tx2"/>
                </a:solidFill>
                <a:ea typeface="+mj-ea"/>
                <a:cs typeface="+mj-cs"/>
              </a:rPr>
              <a:t>Optimal Power Flow</a:t>
            </a:r>
          </a:p>
          <a:p>
            <a:endParaRPr lang="en-US" sz="2800" i="1" dirty="0">
              <a:solidFill>
                <a:schemeClr val="tx2"/>
              </a:solidFill>
              <a:ea typeface="+mj-ea"/>
              <a:cs typeface="+mj-cs"/>
            </a:endParaRPr>
          </a:p>
        </p:txBody>
      </p:sp>
      <p:sp>
        <p:nvSpPr>
          <p:cNvPr id="3" name="Slide Number Placeholder 2"/>
          <p:cNvSpPr>
            <a:spLocks noGrp="1"/>
          </p:cNvSpPr>
          <p:nvPr>
            <p:ph type="sldNum" sz="quarter" idx="12"/>
          </p:nvPr>
        </p:nvSpPr>
        <p:spPr/>
        <p:txBody>
          <a:bodyPr/>
          <a:lstStyle/>
          <a:p>
            <a:fld id="{2AC27A5A-7290-4DE1-BA94-4BE8A8E57DCF}" type="slidenum">
              <a:rPr lang="en-US" smtClean="0"/>
              <a:t>14</a:t>
            </a:fld>
            <a:endParaRPr lang="en-US" dirty="0"/>
          </a:p>
        </p:txBody>
      </p:sp>
    </p:spTree>
    <p:extLst>
      <p:ext uri="{BB962C8B-B14F-4D97-AF65-F5344CB8AC3E}">
        <p14:creationId xmlns:p14="http://schemas.microsoft.com/office/powerpoint/2010/main" val="7892056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24647" y="1362784"/>
            <a:ext cx="3128905" cy="50666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761999" y="1637414"/>
            <a:ext cx="3833906" cy="3383825"/>
          </a:xfrm>
        </p:spPr>
        <p:txBody>
          <a:bodyPr>
            <a:normAutofit/>
          </a:bodyPr>
          <a:lstStyle/>
          <a:p>
            <a:pPr marL="283464" indent="-283464" algn="l">
              <a:lnSpc>
                <a:spcPct val="112000"/>
              </a:lnSpc>
              <a:spcBef>
                <a:spcPts val="900"/>
              </a:spcBef>
              <a:buFont typeface="Arial" panose="020B0604020202020204" pitchFamily="34" charset="0"/>
              <a:buChar char="•"/>
            </a:pPr>
            <a:r>
              <a:rPr lang="en-US" sz="2400" dirty="0">
                <a:solidFill>
                  <a:schemeClr val="tx2"/>
                </a:solidFill>
              </a:rPr>
              <a:t>Data Collection - IEEE Reliability Test System (Modified)</a:t>
            </a:r>
          </a:p>
        </p:txBody>
      </p:sp>
      <p:graphicFrame>
        <p:nvGraphicFramePr>
          <p:cNvPr id="7" name="Chart 6"/>
          <p:cNvGraphicFramePr/>
          <p:nvPr>
            <p:extLst>
              <p:ext uri="{D42A27DB-BD31-4B8C-83A1-F6EECF244321}">
                <p14:modId xmlns:p14="http://schemas.microsoft.com/office/powerpoint/2010/main" val="2756153209"/>
              </p:ext>
            </p:extLst>
          </p:nvPr>
        </p:nvGraphicFramePr>
        <p:xfrm>
          <a:off x="864138" y="3234789"/>
          <a:ext cx="4132521" cy="2703327"/>
        </p:xfrm>
        <a:graphic>
          <a:graphicData uri="http://schemas.openxmlformats.org/drawingml/2006/chart">
            <c:chart xmlns:c="http://schemas.openxmlformats.org/drawingml/2006/chart" xmlns:r="http://schemas.openxmlformats.org/officeDocument/2006/relationships" r:id="rId4"/>
          </a:graphicData>
        </a:graphic>
      </p:graphicFrame>
      <p:sp>
        <p:nvSpPr>
          <p:cNvPr id="5" name="Title 1"/>
          <p:cNvSpPr txBox="1">
            <a:spLocks/>
          </p:cNvSpPr>
          <p:nvPr/>
        </p:nvSpPr>
        <p:spPr>
          <a:xfrm>
            <a:off x="761999" y="555479"/>
            <a:ext cx="10731795" cy="1081935"/>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latin typeface="Rockwell" panose="02060603020205020403" pitchFamily="18" charset="0"/>
              </a:rPr>
              <a:t>Methods</a:t>
            </a:r>
          </a:p>
        </p:txBody>
      </p:sp>
      <p:sp>
        <p:nvSpPr>
          <p:cNvPr id="3" name="Slide Number Placeholder 2"/>
          <p:cNvSpPr>
            <a:spLocks noGrp="1"/>
          </p:cNvSpPr>
          <p:nvPr>
            <p:ph type="sldNum" sz="quarter" idx="12"/>
          </p:nvPr>
        </p:nvSpPr>
        <p:spPr/>
        <p:txBody>
          <a:bodyPr/>
          <a:lstStyle/>
          <a:p>
            <a:fld id="{2AC27A5A-7290-4DE1-BA94-4BE8A8E57DCF}" type="slidenum">
              <a:rPr lang="en-US" smtClean="0"/>
              <a:t>15</a:t>
            </a:fld>
            <a:endParaRPr lang="en-US" dirty="0"/>
          </a:p>
        </p:txBody>
      </p:sp>
    </p:spTree>
    <p:extLst>
      <p:ext uri="{BB962C8B-B14F-4D97-AF65-F5344CB8AC3E}">
        <p14:creationId xmlns:p14="http://schemas.microsoft.com/office/powerpoint/2010/main" val="2923036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9736" y="1419976"/>
            <a:ext cx="3833906" cy="4952492"/>
          </a:xfrm>
        </p:spPr>
        <p:txBody>
          <a:bodyPr>
            <a:normAutofit/>
          </a:bodyPr>
          <a:lstStyle/>
          <a:p>
            <a:pPr marL="283464" indent="-283464" algn="l">
              <a:lnSpc>
                <a:spcPct val="112000"/>
              </a:lnSpc>
              <a:spcBef>
                <a:spcPts val="900"/>
              </a:spcBef>
              <a:buFont typeface="Arial" panose="020B0604020202020204" pitchFamily="34" charset="0"/>
              <a:buChar char="•"/>
            </a:pPr>
            <a:r>
              <a:rPr lang="en-US" sz="2800" dirty="0">
                <a:solidFill>
                  <a:schemeClr val="tx2"/>
                </a:solidFill>
              </a:rPr>
              <a:t>Operationalizing a carbon tax</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5181600" y="1688452"/>
                <a:ext cx="6248398" cy="5655156"/>
              </a:xfrm>
            </p:spPr>
            <p:txBody>
              <a:bodyPr>
                <a:normAutofit/>
              </a:bodyPr>
              <a:lstStyle/>
              <a:p>
                <a:pPr marL="0" indent="0">
                  <a:buNone/>
                </a:pPr>
                <a:r>
                  <a:rPr lang="en-US" sz="1600" dirty="0"/>
                  <a:t>Marginal Social Cost = </a:t>
                </a:r>
                <a14:m>
                  <m:oMath xmlns:m="http://schemas.openxmlformats.org/officeDocument/2006/math">
                    <m:r>
                      <m:rPr>
                        <m:sty m:val="p"/>
                      </m:rPr>
                      <a:rPr lang="en-US" sz="1600" b="0" i="0" smtClean="0">
                        <a:latin typeface="Cambria Math"/>
                      </a:rPr>
                      <m:t>Marginal</m:t>
                    </m:r>
                    <m:r>
                      <a:rPr lang="en-US" sz="1600" b="0" i="0" smtClean="0">
                        <a:latin typeface="Cambria Math"/>
                      </a:rPr>
                      <m:t> </m:t>
                    </m:r>
                    <m:r>
                      <m:rPr>
                        <m:sty m:val="p"/>
                      </m:rPr>
                      <a:rPr lang="en-US" sz="1600" b="0" i="0" smtClean="0">
                        <a:latin typeface="Cambria Math"/>
                      </a:rPr>
                      <m:t>Private</m:t>
                    </m:r>
                    <m:r>
                      <a:rPr lang="en-US" sz="1600" b="0" i="0" smtClean="0">
                        <a:latin typeface="Cambria Math"/>
                      </a:rPr>
                      <m:t> </m:t>
                    </m:r>
                    <m:r>
                      <m:rPr>
                        <m:sty m:val="p"/>
                      </m:rPr>
                      <a:rPr lang="en-US" sz="1600" b="0" i="0" smtClean="0">
                        <a:latin typeface="Cambria Math"/>
                      </a:rPr>
                      <m:t>Cost</m:t>
                    </m:r>
                    <m:r>
                      <a:rPr lang="en-US" sz="1600">
                        <a:latin typeface="Cambria Math" panose="02040503050406030204" pitchFamily="18" charset="0"/>
                      </a:rPr>
                      <m:t> </m:t>
                    </m:r>
                  </m:oMath>
                </a14:m>
                <a:r>
                  <a:rPr lang="en-US" sz="1600" dirty="0"/>
                  <a:t>+ </a:t>
                </a:r>
                <a14:m>
                  <m:oMath xmlns:m="http://schemas.openxmlformats.org/officeDocument/2006/math">
                    <m:r>
                      <a:rPr lang="en-US" sz="1600" b="1" i="1">
                        <a:solidFill>
                          <a:srgbClr val="F64F22"/>
                        </a:solidFill>
                        <a:latin typeface="Cambria Math" panose="02040503050406030204" pitchFamily="18" charset="0"/>
                      </a:rPr>
                      <m:t>𝜹</m:t>
                    </m:r>
                  </m:oMath>
                </a14:m>
                <a:endParaRPr lang="en-US" sz="1600" b="1" i="1" dirty="0">
                  <a:solidFill>
                    <a:srgbClr val="F64F22"/>
                  </a:solidFill>
                  <a:latin typeface="Cambria Math" panose="02040503050406030204" pitchFamily="18" charset="0"/>
                </a:endParaRPr>
              </a:p>
              <a:p>
                <a:pPr marL="0" indent="0">
                  <a:buNone/>
                </a:pPr>
                <a14:m>
                  <m:oMathPara xmlns:m="http://schemas.openxmlformats.org/officeDocument/2006/math">
                    <m:oMathParaPr>
                      <m:jc m:val="centerGroup"/>
                    </m:oMathParaPr>
                    <m:oMath xmlns:m="http://schemas.openxmlformats.org/officeDocument/2006/math">
                      <m:r>
                        <a:rPr lang="en-US" sz="1600" b="1" i="1" smtClean="0">
                          <a:solidFill>
                            <a:srgbClr val="F64F22"/>
                          </a:solidFill>
                          <a:latin typeface="Cambria Math" panose="02040503050406030204" pitchFamily="18" charset="0"/>
                        </a:rPr>
                        <m:t>𝜹</m:t>
                      </m:r>
                      <m:r>
                        <a:rPr lang="en-US" sz="1600" b="1" i="1">
                          <a:latin typeface="Cambria Math" panose="02040503050406030204" pitchFamily="18" charset="0"/>
                        </a:rPr>
                        <m:t>= </m:t>
                      </m:r>
                      <m:r>
                        <a:rPr lang="en-US" sz="1600" b="1" i="1">
                          <a:latin typeface="Cambria Math" panose="02040503050406030204" pitchFamily="18" charset="0"/>
                        </a:rPr>
                        <m:t>𝒆𝒎𝒊𝒔𝒔𝒊𝒐</m:t>
                      </m:r>
                      <m:sSub>
                        <m:sSubPr>
                          <m:ctrlPr>
                            <a:rPr lang="en-US" sz="1600" b="1" i="1">
                              <a:latin typeface="Cambria Math" panose="02040503050406030204" pitchFamily="18" charset="0"/>
                            </a:rPr>
                          </m:ctrlPr>
                        </m:sSubPr>
                        <m:e>
                          <m:r>
                            <a:rPr lang="en-US" sz="1600" b="1" i="1">
                              <a:latin typeface="Cambria Math" panose="02040503050406030204" pitchFamily="18" charset="0"/>
                            </a:rPr>
                            <m:t>𝒏</m:t>
                          </m:r>
                        </m:e>
                        <m:sub>
                          <m:r>
                            <a:rPr lang="en-US" sz="1600" b="1" i="1">
                              <a:latin typeface="Cambria Math" panose="02040503050406030204" pitchFamily="18" charset="0"/>
                            </a:rPr>
                            <m:t>𝒕𝒂𝒙</m:t>
                          </m:r>
                        </m:sub>
                      </m:sSub>
                      <m:d>
                        <m:dPr>
                          <m:ctrlPr>
                            <a:rPr lang="en-US" sz="1600" b="1" i="1">
                              <a:latin typeface="Cambria Math" panose="02040503050406030204" pitchFamily="18" charset="0"/>
                            </a:rPr>
                          </m:ctrlPr>
                        </m:dPr>
                        <m:e>
                          <m:f>
                            <m:fPr>
                              <m:ctrlPr>
                                <a:rPr lang="en-US" sz="1600" b="1" i="1">
                                  <a:latin typeface="Cambria Math" panose="02040503050406030204" pitchFamily="18" charset="0"/>
                                </a:rPr>
                              </m:ctrlPr>
                            </m:fPr>
                            <m:num>
                              <m:r>
                                <a:rPr lang="en-US" sz="1600" b="1" i="1">
                                  <a:latin typeface="Cambria Math" panose="02040503050406030204" pitchFamily="18" charset="0"/>
                                </a:rPr>
                                <m:t>$</m:t>
                              </m:r>
                            </m:num>
                            <m:den>
                              <m:r>
                                <a:rPr lang="en-US" sz="1600" b="1" i="1">
                                  <a:latin typeface="Cambria Math" panose="02040503050406030204" pitchFamily="18" charset="0"/>
                                </a:rPr>
                                <m:t>𝒕𝒐𝒏𝑪</m:t>
                              </m:r>
                              <m:sSub>
                                <m:sSubPr>
                                  <m:ctrlPr>
                                    <a:rPr lang="en-US" sz="1600" b="1" i="1" smtClean="0">
                                      <a:latin typeface="Cambria Math" panose="02040503050406030204" pitchFamily="18" charset="0"/>
                                    </a:rPr>
                                  </m:ctrlPr>
                                </m:sSubPr>
                                <m:e>
                                  <m:r>
                                    <a:rPr lang="en-US" sz="1600" b="1" i="1">
                                      <a:latin typeface="Cambria Math" panose="02040503050406030204" pitchFamily="18" charset="0"/>
                                    </a:rPr>
                                    <m:t>𝑶</m:t>
                                  </m:r>
                                </m:e>
                                <m:sub>
                                  <m:r>
                                    <a:rPr lang="en-US" sz="1600" b="1" i="1">
                                      <a:latin typeface="Cambria Math" panose="02040503050406030204" pitchFamily="18" charset="0"/>
                                    </a:rPr>
                                    <m:t>𝟐</m:t>
                                  </m:r>
                                  <m:r>
                                    <a:rPr lang="en-US" sz="1600" b="1" i="1">
                                      <a:latin typeface="Cambria Math" panose="02040503050406030204" pitchFamily="18" charset="0"/>
                                    </a:rPr>
                                    <m:t>𝒆</m:t>
                                  </m:r>
                                </m:sub>
                              </m:sSub>
                            </m:den>
                          </m:f>
                        </m:e>
                      </m:d>
                      <m:r>
                        <a:rPr lang="en-US" sz="1600" b="1" i="1">
                          <a:latin typeface="Cambria Math" panose="02040503050406030204" pitchFamily="18" charset="0"/>
                        </a:rPr>
                        <m:t>∗ </m:t>
                      </m:r>
                      <m:r>
                        <a:rPr lang="en-US" sz="1600" b="1" i="1">
                          <a:latin typeface="Cambria Math" panose="02040503050406030204" pitchFamily="18" charset="0"/>
                        </a:rPr>
                        <m:t>𝒎𝒂𝒓𝒈𝒊𝒏𝒂𝒍</m:t>
                      </m:r>
                      <m:r>
                        <a:rPr lang="en-US" sz="1600" b="1" i="1">
                          <a:latin typeface="Cambria Math" panose="02040503050406030204" pitchFamily="18" charset="0"/>
                        </a:rPr>
                        <m:t> </m:t>
                      </m:r>
                      <m:r>
                        <a:rPr lang="en-US" sz="1600" b="1" i="1">
                          <a:latin typeface="Cambria Math" panose="02040503050406030204" pitchFamily="18" charset="0"/>
                        </a:rPr>
                        <m:t>𝒆𝒎𝒊𝒔𝒔𝒊𝒐𝒏</m:t>
                      </m:r>
                      <m:r>
                        <a:rPr lang="en-US" sz="1600" b="1" i="1">
                          <a:latin typeface="Cambria Math" panose="02040503050406030204" pitchFamily="18" charset="0"/>
                        </a:rPr>
                        <m:t> </m:t>
                      </m:r>
                      <m:r>
                        <a:rPr lang="en-US" sz="1600" b="1" i="1">
                          <a:latin typeface="Cambria Math" panose="02040503050406030204" pitchFamily="18" charset="0"/>
                        </a:rPr>
                        <m:t>𝒇𝒂𝒄𝒕𝒐𝒓</m:t>
                      </m:r>
                      <m:r>
                        <a:rPr lang="en-US" sz="1600" b="1" i="1">
                          <a:latin typeface="Cambria Math" panose="02040503050406030204" pitchFamily="18" charset="0"/>
                        </a:rPr>
                        <m:t> </m:t>
                      </m:r>
                      <m:d>
                        <m:dPr>
                          <m:ctrlPr>
                            <a:rPr lang="en-US" sz="1600" b="1" i="1">
                              <a:latin typeface="Cambria Math" panose="02040503050406030204" pitchFamily="18" charset="0"/>
                            </a:rPr>
                          </m:ctrlPr>
                        </m:dPr>
                        <m:e>
                          <m:f>
                            <m:fPr>
                              <m:ctrlPr>
                                <a:rPr lang="en-US" sz="1600" b="1" i="1">
                                  <a:latin typeface="Cambria Math" panose="02040503050406030204" pitchFamily="18" charset="0"/>
                                </a:rPr>
                              </m:ctrlPr>
                            </m:fPr>
                            <m:num>
                              <m:r>
                                <a:rPr lang="en-US" sz="1600" b="1" i="1">
                                  <a:latin typeface="Cambria Math" panose="02040503050406030204" pitchFamily="18" charset="0"/>
                                </a:rPr>
                                <m:t>𝒕𝒐𝒏𝑪</m:t>
                              </m:r>
                              <m:sSub>
                                <m:sSubPr>
                                  <m:ctrlPr>
                                    <a:rPr lang="en-US" sz="1600" b="1" i="1" smtClean="0">
                                      <a:latin typeface="Cambria Math" panose="02040503050406030204" pitchFamily="18" charset="0"/>
                                    </a:rPr>
                                  </m:ctrlPr>
                                </m:sSubPr>
                                <m:e>
                                  <m:r>
                                    <a:rPr lang="en-US" sz="1600" b="1" i="1">
                                      <a:latin typeface="Cambria Math" panose="02040503050406030204" pitchFamily="18" charset="0"/>
                                    </a:rPr>
                                    <m:t>𝑶</m:t>
                                  </m:r>
                                </m:e>
                                <m:sub>
                                  <m:r>
                                    <a:rPr lang="en-US" sz="1600" b="1" i="1">
                                      <a:latin typeface="Cambria Math" panose="02040503050406030204" pitchFamily="18" charset="0"/>
                                    </a:rPr>
                                    <m:t>𝟐</m:t>
                                  </m:r>
                                  <m:r>
                                    <a:rPr lang="en-US" sz="1600" b="1" i="1">
                                      <a:latin typeface="Cambria Math" panose="02040503050406030204" pitchFamily="18" charset="0"/>
                                    </a:rPr>
                                    <m:t>𝒆</m:t>
                                  </m:r>
                                </m:sub>
                              </m:sSub>
                            </m:num>
                            <m:den>
                              <m:r>
                                <a:rPr lang="en-US" sz="1600" b="1" i="1">
                                  <a:latin typeface="Cambria Math" panose="02040503050406030204" pitchFamily="18" charset="0"/>
                                </a:rPr>
                                <m:t>𝑴𝑾𝒉𝒓</m:t>
                              </m:r>
                            </m:den>
                          </m:f>
                        </m:e>
                      </m:d>
                    </m:oMath>
                  </m:oMathPara>
                </a14:m>
                <a:endParaRPr lang="en-US" sz="16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5181600" y="1688452"/>
                <a:ext cx="6248398" cy="5655156"/>
              </a:xfrm>
              <a:blipFill rotWithShape="1">
                <a:blip r:embed="rId3"/>
                <a:stretch>
                  <a:fillRect l="-488"/>
                </a:stretch>
              </a:blipFill>
            </p:spPr>
            <p:txBody>
              <a:bodyPr/>
              <a:lstStyle/>
              <a:p>
                <a:r>
                  <a:rPr lang="en-US">
                    <a:noFill/>
                  </a:rPr>
                  <a:t> </a:t>
                </a:r>
              </a:p>
            </p:txBody>
          </p:sp>
        </mc:Fallback>
      </mc:AlternateContent>
      <p:sp>
        <p:nvSpPr>
          <p:cNvPr id="7" name="Title 1"/>
          <p:cNvSpPr txBox="1">
            <a:spLocks/>
          </p:cNvSpPr>
          <p:nvPr/>
        </p:nvSpPr>
        <p:spPr>
          <a:xfrm>
            <a:off x="761999" y="555479"/>
            <a:ext cx="10731795" cy="1081935"/>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latin typeface="Rockwell" panose="02060603020205020403" pitchFamily="18" charset="0"/>
              </a:rPr>
              <a:t>Methods</a:t>
            </a:r>
          </a:p>
        </p:txBody>
      </p:sp>
      <p:sp>
        <p:nvSpPr>
          <p:cNvPr id="8" name="Rectangle 7"/>
          <p:cNvSpPr/>
          <p:nvPr/>
        </p:nvSpPr>
        <p:spPr>
          <a:xfrm>
            <a:off x="-112361" y="2674251"/>
            <a:ext cx="4959928" cy="4017817"/>
          </a:xfrm>
          <a:prstGeom prst="rect">
            <a:avLst/>
          </a:prstGeom>
          <a:noFill/>
        </p:spPr>
      </p:sp>
      <p:cxnSp>
        <p:nvCxnSpPr>
          <p:cNvPr id="9" name="Straight Arrow Connector 8"/>
          <p:cNvCxnSpPr>
            <a:cxnSpLocks noChangeShapeType="1"/>
          </p:cNvCxnSpPr>
          <p:nvPr/>
        </p:nvCxnSpPr>
        <p:spPr bwMode="auto">
          <a:xfrm flipV="1">
            <a:off x="1262142" y="3098577"/>
            <a:ext cx="0" cy="2338804"/>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0" name="Straight Arrow Connector 9"/>
          <p:cNvCxnSpPr>
            <a:cxnSpLocks noChangeShapeType="1"/>
          </p:cNvCxnSpPr>
          <p:nvPr/>
        </p:nvCxnSpPr>
        <p:spPr bwMode="auto">
          <a:xfrm>
            <a:off x="1249090" y="5410712"/>
            <a:ext cx="2963626" cy="0"/>
          </a:xfrm>
          <a:prstGeom prst="straightConnector1">
            <a:avLst/>
          </a:prstGeom>
          <a:noFill/>
          <a:ln w="38100">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11" name="Straight Connector 10"/>
          <p:cNvCxnSpPr/>
          <p:nvPr/>
        </p:nvCxnSpPr>
        <p:spPr bwMode="auto">
          <a:xfrm>
            <a:off x="2681687" y="4876919"/>
            <a:ext cx="0" cy="515665"/>
          </a:xfrm>
          <a:prstGeom prst="line">
            <a:avLst/>
          </a:prstGeom>
          <a:noFill/>
          <a:ln w="952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12" name="Straight Connector 11"/>
          <p:cNvCxnSpPr/>
          <p:nvPr/>
        </p:nvCxnSpPr>
        <p:spPr bwMode="auto">
          <a:xfrm flipH="1">
            <a:off x="1291073" y="4876711"/>
            <a:ext cx="1390614" cy="0"/>
          </a:xfrm>
          <a:prstGeom prst="line">
            <a:avLst/>
          </a:prstGeom>
          <a:noFill/>
          <a:ln w="952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sp>
        <p:nvSpPr>
          <p:cNvPr id="13" name="Rectangle 12"/>
          <p:cNvSpPr>
            <a:spLocks noChangeArrowheads="1"/>
          </p:cNvSpPr>
          <p:nvPr/>
        </p:nvSpPr>
        <p:spPr bwMode="auto">
          <a:xfrm>
            <a:off x="-151958" y="2959765"/>
            <a:ext cx="1390414" cy="14349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91440" tIns="45720" rIns="91440" bIns="45720" anchor="ctr" anchorCtr="0" upright="1">
            <a:noAutofit/>
          </a:bodyPr>
          <a:lstStyle/>
          <a:p>
            <a:pPr marR="0" algn="r" defTabSz="914400">
              <a:lnSpc>
                <a:spcPct val="90000"/>
              </a:lnSpc>
              <a:spcBef>
                <a:spcPct val="0"/>
              </a:spcBef>
              <a:spcAft>
                <a:spcPts val="160"/>
              </a:spcAft>
            </a:pPr>
            <a:r>
              <a:rPr lang="en-US" sz="1600" i="1" dirty="0">
                <a:solidFill>
                  <a:schemeClr val="tx1">
                    <a:lumMod val="85000"/>
                    <a:lumOff val="15000"/>
                  </a:schemeClr>
                </a:solidFill>
                <a:latin typeface="Rockwell" panose="02060603020205020403" pitchFamily="18" charset="0"/>
                <a:ea typeface="+mj-ea"/>
                <a:cs typeface="+mj-cs"/>
              </a:rPr>
              <a:t>Price per unit </a:t>
            </a:r>
            <a:r>
              <a:rPr lang="en-US" sz="1100" i="1" dirty="0">
                <a:solidFill>
                  <a:schemeClr val="tx1">
                    <a:lumMod val="85000"/>
                    <a:lumOff val="15000"/>
                  </a:schemeClr>
                </a:solidFill>
                <a:latin typeface="Rockwell" panose="02060603020205020403" pitchFamily="18" charset="0"/>
                <a:ea typeface="+mj-ea"/>
                <a:cs typeface="+mj-cs"/>
              </a:rPr>
              <a:t>($/MWhr)</a:t>
            </a:r>
          </a:p>
        </p:txBody>
      </p:sp>
      <p:sp>
        <p:nvSpPr>
          <p:cNvPr id="14" name="Rectangle 13"/>
          <p:cNvSpPr>
            <a:spLocks noChangeArrowheads="1"/>
          </p:cNvSpPr>
          <p:nvPr/>
        </p:nvSpPr>
        <p:spPr bwMode="auto">
          <a:xfrm>
            <a:off x="2993380" y="5581142"/>
            <a:ext cx="2014750" cy="84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91440" tIns="45720" rIns="91440" bIns="45720" anchor="ctr" anchorCtr="0" upright="1">
            <a:noAutofit/>
          </a:bodyPr>
          <a:lstStyle/>
          <a:p>
            <a:pPr algn="r" defTabSz="914400">
              <a:lnSpc>
                <a:spcPct val="90000"/>
              </a:lnSpc>
              <a:spcBef>
                <a:spcPct val="0"/>
              </a:spcBef>
              <a:spcAft>
                <a:spcPts val="160"/>
              </a:spcAft>
            </a:pPr>
            <a:r>
              <a:rPr lang="en-US" i="1" dirty="0">
                <a:solidFill>
                  <a:schemeClr val="tx1">
                    <a:lumMod val="85000"/>
                    <a:lumOff val="15000"/>
                  </a:schemeClr>
                </a:solidFill>
                <a:latin typeface="Rockwell" panose="02060603020205020403" pitchFamily="18" charset="0"/>
                <a:ea typeface="+mj-ea"/>
                <a:cs typeface="+mj-cs"/>
              </a:rPr>
              <a:t>No. of units </a:t>
            </a:r>
            <a:r>
              <a:rPr lang="en-US" sz="1200" i="1" dirty="0">
                <a:solidFill>
                  <a:schemeClr val="tx1">
                    <a:lumMod val="85000"/>
                    <a:lumOff val="15000"/>
                  </a:schemeClr>
                </a:solidFill>
                <a:latin typeface="Rockwell" panose="02060603020205020403" pitchFamily="18" charset="0"/>
                <a:ea typeface="+mj-ea"/>
                <a:cs typeface="+mj-cs"/>
              </a:rPr>
              <a:t>(MW)</a:t>
            </a:r>
          </a:p>
        </p:txBody>
      </p:sp>
      <mc:AlternateContent xmlns:mc="http://schemas.openxmlformats.org/markup-compatibility/2006" xmlns:a14="http://schemas.microsoft.com/office/drawing/2010/main">
        <mc:Choice Requires="a14">
          <p:sp>
            <p:nvSpPr>
              <p:cNvPr id="15" name="Rectangle 14"/>
              <p:cNvSpPr>
                <a:spLocks noChangeArrowheads="1"/>
              </p:cNvSpPr>
              <p:nvPr/>
            </p:nvSpPr>
            <p:spPr bwMode="auto">
              <a:xfrm>
                <a:off x="336224" y="4524808"/>
                <a:ext cx="902232" cy="694637"/>
              </a:xfrm>
              <a:prstGeom prst="rect">
                <a:avLst/>
              </a:prstGeom>
              <a:noFill/>
              <a:ln>
                <a:noFill/>
              </a:ln>
              <a:extLst>
                <a:ext uri="{909E8E84-426E-40DD-AFC4-6F175D3DCCD1}">
                  <a14:hiddenFill>
                    <a:solidFill>
                      <a:srgbClr val="FFFFFF"/>
                    </a:solidFill>
                  </a14:hiddenFill>
                </a:ext>
                <a:ext uri="{91240B29-F687-4F45-9708-019B960494DF}">
                  <a14:hiddenLine w="25400">
                    <a:solidFill>
                      <a:srgbClr val="000000"/>
                    </a:solidFill>
                    <a:miter lim="800000"/>
                    <a:headEnd/>
                    <a:tailEnd/>
                  </a14:hiddenLine>
                </a:ext>
              </a:extLst>
            </p:spPr>
            <p:txBody>
              <a:bodyPr rot="0" vert="horz" wrap="square" lIns="91440" tIns="45720" rIns="91440" bIns="45720" anchor="ctr" anchorCtr="0" upright="1">
                <a:noAutofit/>
              </a:bodyPr>
              <a:lstStyle/>
              <a:p>
                <a:pPr marR="0" indent="-8890" algn="r" defTabSz="914400">
                  <a:lnSpc>
                    <a:spcPct val="90000"/>
                  </a:lnSpc>
                  <a:spcBef>
                    <a:spcPct val="0"/>
                  </a:spcBef>
                  <a:spcAft>
                    <a:spcPts val="160"/>
                  </a:spcAft>
                </a:pPr>
                <a14:m>
                  <m:oMath xmlns:m="http://schemas.openxmlformats.org/officeDocument/2006/math">
                    <m:r>
                      <a:rPr lang="en-US" sz="1400" i="1">
                        <a:solidFill>
                          <a:schemeClr val="tx1">
                            <a:lumMod val="85000"/>
                            <a:lumOff val="15000"/>
                          </a:schemeClr>
                        </a:solidFill>
                        <a:latin typeface="Cambria Math" panose="02040503050406030204" pitchFamily="18" charset="0"/>
                        <a:ea typeface="+mj-ea"/>
                        <a:cs typeface="+mj-cs"/>
                      </a:rPr>
                      <m:t>∆</m:t>
                    </m:r>
                  </m:oMath>
                </a14:m>
                <a:r>
                  <a:rPr lang="en-US" sz="1400" i="1" dirty="0">
                    <a:solidFill>
                      <a:schemeClr val="tx1">
                        <a:lumMod val="85000"/>
                        <a:lumOff val="15000"/>
                      </a:schemeClr>
                    </a:solidFill>
                    <a:latin typeface="Rockwell" panose="02060603020205020403" pitchFamily="18" charset="0"/>
                    <a:ea typeface="+mj-ea"/>
                    <a:cs typeface="+mj-cs"/>
                  </a:rPr>
                  <a:t>C(P*)</a:t>
                </a:r>
              </a:p>
            </p:txBody>
          </p:sp>
        </mc:Choice>
        <mc:Fallback xmlns="">
          <p:sp>
            <p:nvSpPr>
              <p:cNvPr id="15" name="Rectangle 14"/>
              <p:cNvSpPr>
                <a:spLocks noRot="1" noChangeAspect="1" noMove="1" noResize="1" noEditPoints="1" noAdjustHandles="1" noChangeArrowheads="1" noChangeShapeType="1" noTextEdit="1"/>
              </p:cNvSpPr>
              <p:nvPr/>
            </p:nvSpPr>
            <p:spPr bwMode="auto">
              <a:xfrm>
                <a:off x="336224" y="4524808"/>
                <a:ext cx="902232" cy="694637"/>
              </a:xfrm>
              <a:prstGeom prst="rect">
                <a:avLst/>
              </a:prstGeom>
              <a:blipFill rotWithShape="1">
                <a:blip r:embed="rId4"/>
                <a:stretch>
                  <a:fillRect r="-270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p>
                <a:r>
                  <a:rPr lang="en-US">
                    <a:noFill/>
                  </a:rPr>
                  <a:t> </a:t>
                </a:r>
              </a:p>
            </p:txBody>
          </p:sp>
        </mc:Fallback>
      </mc:AlternateContent>
      <p:sp>
        <p:nvSpPr>
          <p:cNvPr id="16" name="Rectangle 15"/>
          <p:cNvSpPr>
            <a:spLocks noChangeArrowheads="1"/>
          </p:cNvSpPr>
          <p:nvPr/>
        </p:nvSpPr>
        <p:spPr bwMode="auto">
          <a:xfrm>
            <a:off x="2356574" y="5506969"/>
            <a:ext cx="637349" cy="4962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91440" tIns="45720" rIns="91440" bIns="45720" anchor="ctr" anchorCtr="0" upright="1">
            <a:noAutofit/>
          </a:bodyPr>
          <a:lstStyle/>
          <a:p>
            <a:pPr marR="0" indent="-8890" algn="r" defTabSz="914400">
              <a:lnSpc>
                <a:spcPct val="90000"/>
              </a:lnSpc>
              <a:spcBef>
                <a:spcPct val="0"/>
              </a:spcBef>
              <a:spcAft>
                <a:spcPts val="160"/>
              </a:spcAft>
            </a:pPr>
            <a:r>
              <a:rPr lang="en-US" sz="1400" i="1" dirty="0">
                <a:solidFill>
                  <a:schemeClr val="tx1">
                    <a:lumMod val="85000"/>
                    <a:lumOff val="15000"/>
                  </a:schemeClr>
                </a:solidFill>
                <a:latin typeface="Rockwell" panose="02060603020205020403" pitchFamily="18" charset="0"/>
                <a:ea typeface="+mj-ea"/>
                <a:cs typeface="+mj-cs"/>
              </a:rPr>
              <a:t>P*</a:t>
            </a:r>
          </a:p>
        </p:txBody>
      </p:sp>
      <p:cxnSp>
        <p:nvCxnSpPr>
          <p:cNvPr id="17" name="Straight Connector 16"/>
          <p:cNvCxnSpPr/>
          <p:nvPr/>
        </p:nvCxnSpPr>
        <p:spPr bwMode="auto">
          <a:xfrm flipV="1">
            <a:off x="1291072" y="4529600"/>
            <a:ext cx="2910830" cy="665261"/>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8" name="Straight Connector 17"/>
          <p:cNvCxnSpPr/>
          <p:nvPr/>
        </p:nvCxnSpPr>
        <p:spPr bwMode="auto">
          <a:xfrm>
            <a:off x="1307344" y="4144153"/>
            <a:ext cx="1997568" cy="1071125"/>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cxnSp>
      <p:cxnSp>
        <p:nvCxnSpPr>
          <p:cNvPr id="19" name="Straight Connector 18"/>
          <p:cNvCxnSpPr/>
          <p:nvPr/>
        </p:nvCxnSpPr>
        <p:spPr bwMode="auto">
          <a:xfrm flipV="1">
            <a:off x="1307344" y="4001301"/>
            <a:ext cx="2882804" cy="678414"/>
          </a:xfrm>
          <a:prstGeom prst="line">
            <a:avLst/>
          </a:prstGeom>
          <a:noFill/>
          <a:ln w="9525">
            <a:solidFill>
              <a:srgbClr val="00B050"/>
            </a:solidFill>
            <a:prstDash val="dashDot"/>
            <a:round/>
            <a:headEnd/>
            <a:tailEnd/>
          </a:ln>
          <a:extLst>
            <a:ext uri="{909E8E84-426E-40DD-AFC4-6F175D3DCCD1}">
              <a14:hiddenFill xmlns:a14="http://schemas.microsoft.com/office/drawing/2010/main">
                <a:noFill/>
              </a14:hiddenFill>
            </a:ext>
          </a:extLst>
        </p:spPr>
      </p:cxnSp>
      <p:cxnSp>
        <p:nvCxnSpPr>
          <p:cNvPr id="20" name="Straight Connector 19"/>
          <p:cNvCxnSpPr/>
          <p:nvPr/>
        </p:nvCxnSpPr>
        <p:spPr bwMode="auto">
          <a:xfrm>
            <a:off x="2027684" y="4529600"/>
            <a:ext cx="0" cy="862776"/>
          </a:xfrm>
          <a:prstGeom prst="line">
            <a:avLst/>
          </a:prstGeom>
          <a:noFill/>
          <a:ln w="952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p:cxnSp>
        <p:nvCxnSpPr>
          <p:cNvPr id="21" name="Straight Connector 20"/>
          <p:cNvCxnSpPr/>
          <p:nvPr/>
        </p:nvCxnSpPr>
        <p:spPr bwMode="auto">
          <a:xfrm flipH="1">
            <a:off x="1307344" y="4539809"/>
            <a:ext cx="737516" cy="0"/>
          </a:xfrm>
          <a:prstGeom prst="line">
            <a:avLst/>
          </a:prstGeom>
          <a:noFill/>
          <a:ln w="9525">
            <a:solidFill>
              <a:schemeClr val="tx1">
                <a:lumMod val="50000"/>
                <a:lumOff val="50000"/>
              </a:schemeClr>
            </a:solidFill>
            <a:round/>
            <a:headEnd/>
            <a:tailEn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22" name="Rectangle 21"/>
              <p:cNvSpPr>
                <a:spLocks noChangeArrowheads="1"/>
              </p:cNvSpPr>
              <p:nvPr/>
            </p:nvSpPr>
            <p:spPr bwMode="auto">
              <a:xfrm>
                <a:off x="212669" y="4205245"/>
                <a:ext cx="1107630" cy="648965"/>
              </a:xfrm>
              <a:prstGeom prst="rect">
                <a:avLst/>
              </a:prstGeom>
              <a:noFill/>
              <a:ln>
                <a:noFill/>
              </a:ln>
              <a:extLst>
                <a:ext uri="{909E8E84-426E-40DD-AFC4-6F175D3DCCD1}">
                  <a14:hiddenFill>
                    <a:solidFill>
                      <a:srgbClr val="FFFFFF"/>
                    </a:solidFill>
                  </a14:hiddenFill>
                </a:ext>
                <a:ext uri="{91240B29-F687-4F45-9708-019B960494DF}">
                  <a14:hiddenLine w="25400">
                    <a:solidFill>
                      <a:srgbClr val="000000"/>
                    </a:solidFill>
                    <a:miter lim="800000"/>
                    <a:headEnd/>
                    <a:tailEnd/>
                  </a14:hiddenLine>
                </a:ext>
              </a:extLst>
            </p:spPr>
            <p:txBody>
              <a:bodyPr rot="0" vert="horz" wrap="square" lIns="91440" tIns="45720" rIns="91440" bIns="45720" anchor="ctr" anchorCtr="0" upright="1">
                <a:noAutofit/>
              </a:bodyPr>
              <a:lstStyle/>
              <a:p>
                <a:pPr indent="-8890" algn="r" defTabSz="914400">
                  <a:lnSpc>
                    <a:spcPct val="90000"/>
                  </a:lnSpc>
                  <a:spcBef>
                    <a:spcPct val="0"/>
                  </a:spcBef>
                  <a:spcAft>
                    <a:spcPts val="160"/>
                  </a:spcAft>
                </a:pPr>
                <a14:m>
                  <m:oMath xmlns:m="http://schemas.openxmlformats.org/officeDocument/2006/math">
                    <m:r>
                      <a:rPr lang="en-US" sz="1400" i="1">
                        <a:solidFill>
                          <a:schemeClr val="tx1">
                            <a:lumMod val="85000"/>
                            <a:lumOff val="15000"/>
                          </a:schemeClr>
                        </a:solidFill>
                        <a:latin typeface="Cambria Math" panose="02040503050406030204" pitchFamily="18" charset="0"/>
                        <a:ea typeface="+mj-ea"/>
                        <a:cs typeface="+mj-cs"/>
                      </a:rPr>
                      <m:t>∆</m:t>
                    </m:r>
                  </m:oMath>
                </a14:m>
                <a:r>
                  <a:rPr lang="en-US" sz="1400" i="1" dirty="0">
                    <a:solidFill>
                      <a:schemeClr val="tx1">
                        <a:lumMod val="85000"/>
                        <a:lumOff val="15000"/>
                      </a:schemeClr>
                    </a:solidFill>
                    <a:latin typeface="Rockwell" panose="02060603020205020403" pitchFamily="18" charset="0"/>
                    <a:ea typeface="+mj-ea"/>
                    <a:cs typeface="+mj-cs"/>
                  </a:rPr>
                  <a:t>C(P1*)</a:t>
                </a:r>
              </a:p>
            </p:txBody>
          </p:sp>
        </mc:Choice>
        <mc:Fallback xmlns="">
          <p:sp>
            <p:nvSpPr>
              <p:cNvPr id="22" name="Rectangle 21"/>
              <p:cNvSpPr>
                <a:spLocks noRot="1" noChangeAspect="1" noMove="1" noResize="1" noEditPoints="1" noAdjustHandles="1" noChangeArrowheads="1" noChangeShapeType="1" noTextEdit="1"/>
              </p:cNvSpPr>
              <p:nvPr/>
            </p:nvSpPr>
            <p:spPr bwMode="auto">
              <a:xfrm>
                <a:off x="212669" y="4205245"/>
                <a:ext cx="1107630" cy="648965"/>
              </a:xfrm>
              <a:prstGeom prst="rect">
                <a:avLst/>
              </a:prstGeom>
              <a:blipFill rotWithShape="1">
                <a:blip r:embed="rId5"/>
                <a:stretch>
                  <a:fillRect r="-1648"/>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lstStyle/>
              <a:p>
                <a:r>
                  <a:rPr lang="en-US">
                    <a:noFill/>
                  </a:rPr>
                  <a:t> </a:t>
                </a:r>
              </a:p>
            </p:txBody>
          </p:sp>
        </mc:Fallback>
      </mc:AlternateContent>
      <p:sp>
        <p:nvSpPr>
          <p:cNvPr id="23" name="Rectangle 22"/>
          <p:cNvSpPr>
            <a:spLocks noChangeArrowheads="1"/>
          </p:cNvSpPr>
          <p:nvPr/>
        </p:nvSpPr>
        <p:spPr bwMode="auto">
          <a:xfrm>
            <a:off x="1633341" y="5506969"/>
            <a:ext cx="809478" cy="496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rot="0" vert="horz" wrap="square" lIns="91440" tIns="45720" rIns="91440" bIns="45720" anchor="ctr" anchorCtr="0" upright="1">
            <a:noAutofit/>
          </a:bodyPr>
          <a:lstStyle/>
          <a:p>
            <a:pPr marR="0" indent="-8890" algn="r" defTabSz="914400">
              <a:lnSpc>
                <a:spcPct val="90000"/>
              </a:lnSpc>
              <a:spcBef>
                <a:spcPct val="0"/>
              </a:spcBef>
              <a:spcAft>
                <a:spcPts val="160"/>
              </a:spcAft>
            </a:pPr>
            <a:r>
              <a:rPr lang="en-US" sz="1400" i="1" dirty="0">
                <a:solidFill>
                  <a:schemeClr val="tx1">
                    <a:lumMod val="85000"/>
                    <a:lumOff val="15000"/>
                  </a:schemeClr>
                </a:solidFill>
                <a:latin typeface="Rockwell" panose="02060603020205020403" pitchFamily="18" charset="0"/>
                <a:ea typeface="+mj-ea"/>
                <a:cs typeface="+mj-cs"/>
              </a:rPr>
              <a:t>P1*</a:t>
            </a:r>
          </a:p>
        </p:txBody>
      </p:sp>
      <p:cxnSp>
        <p:nvCxnSpPr>
          <p:cNvPr id="24" name="Straight Arrow Connector 23"/>
          <p:cNvCxnSpPr>
            <a:cxnSpLocks noChangeShapeType="1"/>
          </p:cNvCxnSpPr>
          <p:nvPr/>
        </p:nvCxnSpPr>
        <p:spPr bwMode="auto">
          <a:xfrm flipV="1">
            <a:off x="4190149" y="4002893"/>
            <a:ext cx="0" cy="521915"/>
          </a:xfrm>
          <a:prstGeom prst="straightConnector1">
            <a:avLst/>
          </a:prstGeom>
          <a:noFill/>
          <a:ln w="9525">
            <a:solidFill>
              <a:srgbClr val="F64F22"/>
            </a:solidFill>
            <a:round/>
            <a:headEnd/>
            <a:tailEnd type="arrow" w="med" len="med"/>
          </a:ln>
          <a:extLst>
            <a:ext uri="{909E8E84-426E-40DD-AFC4-6F175D3DCCD1}">
              <a14:hiddenFill xmlns:a14="http://schemas.microsoft.com/office/drawing/2010/main">
                <a:noFill/>
              </a14:hiddenFill>
            </a:ext>
          </a:extLst>
        </p:spPr>
      </p:cxnSp>
      <p:cxnSp>
        <p:nvCxnSpPr>
          <p:cNvPr id="25" name="Straight Arrow Connector 24"/>
          <p:cNvCxnSpPr>
            <a:cxnSpLocks noChangeShapeType="1"/>
          </p:cNvCxnSpPr>
          <p:nvPr/>
        </p:nvCxnSpPr>
        <p:spPr bwMode="auto">
          <a:xfrm flipV="1">
            <a:off x="2993922" y="4281247"/>
            <a:ext cx="0" cy="521915"/>
          </a:xfrm>
          <a:prstGeom prst="straightConnector1">
            <a:avLst/>
          </a:prstGeom>
          <a:noFill/>
          <a:ln w="9525">
            <a:solidFill>
              <a:srgbClr val="F64F22"/>
            </a:solidFill>
            <a:round/>
            <a:headEnd/>
            <a:tailEnd type="arrow" w="med" len="med"/>
          </a:ln>
          <a:extLst>
            <a:ext uri="{909E8E84-426E-40DD-AFC4-6F175D3DCCD1}">
              <a14:hiddenFill xmlns:a14="http://schemas.microsoft.com/office/drawing/2010/main">
                <a:noFill/>
              </a14:hiddenFill>
            </a:ext>
          </a:extLst>
        </p:spPr>
      </p:cxnSp>
      <p:cxnSp>
        <p:nvCxnSpPr>
          <p:cNvPr id="26" name="Straight Arrow Connector 25"/>
          <p:cNvCxnSpPr>
            <a:cxnSpLocks noChangeShapeType="1"/>
          </p:cNvCxnSpPr>
          <p:nvPr/>
        </p:nvCxnSpPr>
        <p:spPr bwMode="auto">
          <a:xfrm flipV="1">
            <a:off x="1443854" y="4652944"/>
            <a:ext cx="0" cy="521915"/>
          </a:xfrm>
          <a:prstGeom prst="straightConnector1">
            <a:avLst/>
          </a:prstGeom>
          <a:noFill/>
          <a:ln w="9525">
            <a:solidFill>
              <a:srgbClr val="F64F22"/>
            </a:solidFill>
            <a:round/>
            <a:headEnd/>
            <a:tailEnd type="arrow" w="med" len="med"/>
          </a:ln>
          <a:extLst>
            <a:ext uri="{909E8E84-426E-40DD-AFC4-6F175D3DCCD1}">
              <a14:hiddenFill xmlns:a14="http://schemas.microsoft.com/office/drawing/2010/main">
                <a:noFill/>
              </a14:hiddenFill>
            </a:ext>
          </a:extLst>
        </p:spPr>
      </p:cxnSp>
      <mc:AlternateContent xmlns:mc="http://schemas.openxmlformats.org/markup-compatibility/2006" xmlns:a14="http://schemas.microsoft.com/office/drawing/2010/main">
        <mc:Choice Requires="a14">
          <p:sp>
            <p:nvSpPr>
              <p:cNvPr id="27" name="Text Box 36"/>
              <p:cNvSpPr txBox="1">
                <a:spLocks noChangeArrowheads="1"/>
              </p:cNvSpPr>
              <p:nvPr/>
            </p:nvSpPr>
            <p:spPr bwMode="auto">
              <a:xfrm>
                <a:off x="4242423" y="4021019"/>
                <a:ext cx="645304" cy="57546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rot="0" vert="horz" wrap="square" lIns="91440" tIns="45720" rIns="91440" bIns="45720" anchor="t" anchorCtr="0" upright="1">
                <a:noAutofit/>
              </a:bodyPr>
              <a:lstStyle/>
              <a:p>
                <a:pPr indent="-8890" algn="ctr">
                  <a:lnSpc>
                    <a:spcPct val="101000"/>
                  </a:lnSpc>
                  <a:spcAft>
                    <a:spcPts val="160"/>
                  </a:spcAft>
                </a:pPr>
                <a:r>
                  <a:rPr lang="en-US" sz="1200" b="1" i="1" dirty="0">
                    <a:solidFill>
                      <a:srgbClr val="F64F22"/>
                    </a:solidFill>
                    <a:latin typeface="Rockwell" panose="02060603020205020403" pitchFamily="18" charset="0"/>
                    <a:ea typeface="+mj-ea"/>
                    <a:cs typeface="+mj-cs"/>
                  </a:rPr>
                  <a:t>tax,</a:t>
                </a:r>
                <a:r>
                  <a:rPr lang="en-US" sz="1200" b="1" dirty="0">
                    <a:solidFill>
                      <a:srgbClr val="F64F22"/>
                    </a:solidFill>
                    <a:latin typeface="Rockwell" panose="02060603020205020403" pitchFamily="18" charset="0"/>
                  </a:rPr>
                  <a:t> </a:t>
                </a:r>
                <a14:m>
                  <m:oMath xmlns:m="http://schemas.openxmlformats.org/officeDocument/2006/math">
                    <m:r>
                      <a:rPr lang="en-US" sz="1200" b="1" i="1">
                        <a:solidFill>
                          <a:srgbClr val="F64F22"/>
                        </a:solidFill>
                        <a:latin typeface="Cambria Math" panose="02040503050406030204" pitchFamily="18" charset="0"/>
                      </a:rPr>
                      <m:t>𝜹</m:t>
                    </m:r>
                  </m:oMath>
                </a14:m>
                <a:endParaRPr lang="en-US" sz="1200" b="1" i="1" dirty="0">
                  <a:solidFill>
                    <a:srgbClr val="F64F22"/>
                  </a:solidFill>
                  <a:latin typeface="Rockwell" panose="02060603020205020403" pitchFamily="18" charset="0"/>
                  <a:ea typeface="+mj-ea"/>
                  <a:cs typeface="+mj-cs"/>
                </a:endParaRPr>
              </a:p>
            </p:txBody>
          </p:sp>
        </mc:Choice>
        <mc:Fallback xmlns="">
          <p:sp>
            <p:nvSpPr>
              <p:cNvPr id="27" name="Text Box 36"/>
              <p:cNvSpPr txBox="1">
                <a:spLocks noRot="1" noChangeAspect="1" noMove="1" noResize="1" noEditPoints="1" noAdjustHandles="1" noChangeArrowheads="1" noChangeShapeType="1" noTextEdit="1"/>
              </p:cNvSpPr>
              <p:nvPr/>
            </p:nvSpPr>
            <p:spPr bwMode="auto">
              <a:xfrm>
                <a:off x="4242423" y="4021019"/>
                <a:ext cx="645304" cy="575463"/>
              </a:xfrm>
              <a:prstGeom prst="rect">
                <a:avLst/>
              </a:prstGeom>
              <a:blipFill rotWithShape="1">
                <a:blip r:embed="rId6"/>
                <a:stretch>
                  <a:fillRect t="-1064"/>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noFill/>
                  </a:rPr>
                  <a:t> </a:t>
                </a:r>
              </a:p>
            </p:txBody>
          </p:sp>
        </mc:Fallback>
      </mc:AlternateContent>
      <p:sp>
        <p:nvSpPr>
          <p:cNvPr id="28" name="Text Box 37"/>
          <p:cNvSpPr txBox="1">
            <a:spLocks noChangeArrowheads="1"/>
          </p:cNvSpPr>
          <p:nvPr/>
        </p:nvSpPr>
        <p:spPr bwMode="auto">
          <a:xfrm>
            <a:off x="3502355" y="4566478"/>
            <a:ext cx="1345032" cy="5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indent="-8890" algn="r" defTabSz="914400">
              <a:lnSpc>
                <a:spcPct val="90000"/>
              </a:lnSpc>
              <a:spcBef>
                <a:spcPct val="0"/>
              </a:spcBef>
              <a:spcAft>
                <a:spcPts val="160"/>
              </a:spcAft>
            </a:pPr>
            <a:r>
              <a:rPr lang="en-US" sz="1600" i="1" dirty="0">
                <a:latin typeface="Rockwell" panose="02060603020205020403" pitchFamily="18" charset="0"/>
                <a:ea typeface="+mj-ea"/>
                <a:cs typeface="+mj-cs"/>
              </a:rPr>
              <a:t>Marginal private cost</a:t>
            </a:r>
          </a:p>
        </p:txBody>
      </p:sp>
      <p:sp>
        <p:nvSpPr>
          <p:cNvPr id="29" name="Text Box 38"/>
          <p:cNvSpPr txBox="1">
            <a:spLocks noChangeArrowheads="1"/>
          </p:cNvSpPr>
          <p:nvPr/>
        </p:nvSpPr>
        <p:spPr bwMode="auto">
          <a:xfrm>
            <a:off x="2367603" y="3513895"/>
            <a:ext cx="1542474" cy="575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rot="0" vert="horz" wrap="square" lIns="91440" tIns="45720" rIns="91440" bIns="45720" anchor="t" anchorCtr="0" upright="1">
            <a:noAutofit/>
          </a:bodyPr>
          <a:lstStyle/>
          <a:p>
            <a:pPr marR="0" indent="-8890" algn="r" defTabSz="914400">
              <a:lnSpc>
                <a:spcPct val="90000"/>
              </a:lnSpc>
              <a:spcBef>
                <a:spcPct val="0"/>
              </a:spcBef>
              <a:spcAft>
                <a:spcPts val="160"/>
              </a:spcAft>
            </a:pPr>
            <a:r>
              <a:rPr lang="en-US" sz="1600" b="1" i="1" dirty="0">
                <a:solidFill>
                  <a:srgbClr val="00B050"/>
                </a:solidFill>
                <a:latin typeface="Rockwell" panose="02060603020205020403" pitchFamily="18" charset="0"/>
                <a:ea typeface="+mj-ea"/>
                <a:cs typeface="+mj-cs"/>
              </a:rPr>
              <a:t>Marginal social cost</a:t>
            </a:r>
          </a:p>
        </p:txBody>
      </p:sp>
      <p:graphicFrame>
        <p:nvGraphicFramePr>
          <p:cNvPr id="46" name="Table 45"/>
          <p:cNvGraphicFramePr>
            <a:graphicFrameLocks noGrp="1"/>
          </p:cNvGraphicFramePr>
          <p:nvPr>
            <p:extLst>
              <p:ext uri="{D42A27DB-BD31-4B8C-83A1-F6EECF244321}">
                <p14:modId xmlns:p14="http://schemas.microsoft.com/office/powerpoint/2010/main" val="1457914558"/>
              </p:ext>
            </p:extLst>
          </p:nvPr>
        </p:nvGraphicFramePr>
        <p:xfrm>
          <a:off x="5124571" y="3228472"/>
          <a:ext cx="6735048" cy="2627464"/>
        </p:xfrm>
        <a:graphic>
          <a:graphicData uri="http://schemas.openxmlformats.org/drawingml/2006/table">
            <a:tbl>
              <a:tblPr firstRow="1" firstCol="1" bandRow="1">
                <a:tableStyleId>{5C22544A-7EE6-4342-B048-85BDC9FD1C3A}</a:tableStyleId>
              </a:tblPr>
              <a:tblGrid>
                <a:gridCol w="490922">
                  <a:extLst>
                    <a:ext uri="{9D8B030D-6E8A-4147-A177-3AD203B41FA5}">
                      <a16:colId xmlns:a16="http://schemas.microsoft.com/office/drawing/2014/main" val="20000"/>
                    </a:ext>
                  </a:extLst>
                </a:gridCol>
                <a:gridCol w="1024319">
                  <a:extLst>
                    <a:ext uri="{9D8B030D-6E8A-4147-A177-3AD203B41FA5}">
                      <a16:colId xmlns:a16="http://schemas.microsoft.com/office/drawing/2014/main" val="20001"/>
                    </a:ext>
                  </a:extLst>
                </a:gridCol>
                <a:gridCol w="1633066">
                  <a:extLst>
                    <a:ext uri="{9D8B030D-6E8A-4147-A177-3AD203B41FA5}">
                      <a16:colId xmlns:a16="http://schemas.microsoft.com/office/drawing/2014/main" val="20002"/>
                    </a:ext>
                  </a:extLst>
                </a:gridCol>
                <a:gridCol w="1349806">
                  <a:extLst>
                    <a:ext uri="{9D8B030D-6E8A-4147-A177-3AD203B41FA5}">
                      <a16:colId xmlns:a16="http://schemas.microsoft.com/office/drawing/2014/main" val="20003"/>
                    </a:ext>
                  </a:extLst>
                </a:gridCol>
                <a:gridCol w="2236935">
                  <a:extLst>
                    <a:ext uri="{9D8B030D-6E8A-4147-A177-3AD203B41FA5}">
                      <a16:colId xmlns:a16="http://schemas.microsoft.com/office/drawing/2014/main" val="20004"/>
                    </a:ext>
                  </a:extLst>
                </a:gridCol>
              </a:tblGrid>
              <a:tr h="663966">
                <a:tc>
                  <a:txBody>
                    <a:bodyPr/>
                    <a:lstStyle/>
                    <a:p>
                      <a:pPr algn="just">
                        <a:lnSpc>
                          <a:spcPct val="150000"/>
                        </a:lnSpc>
                        <a:spcAft>
                          <a:spcPts val="0"/>
                        </a:spcAft>
                      </a:pPr>
                      <a:r>
                        <a:rPr lang="en-US" sz="1200" dirty="0">
                          <a:effectLst/>
                          <a:latin typeface="Rockwell" panose="02060603020205020403" pitchFamily="18" charset="0"/>
                        </a:rPr>
                        <a:t>S. No</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Power plant</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Emission factor </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Tax ($/tonCO2e)</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Tax ($/MWhr)</a:t>
                      </a:r>
                      <a:endParaRPr lang="en-US" sz="1600" dirty="0">
                        <a:effectLst/>
                        <a:latin typeface="Calibri"/>
                      </a:endParaRPr>
                    </a:p>
                  </a:txBody>
                  <a:tcPr marL="68580" marR="68580" marT="0" marB="0"/>
                </a:tc>
                <a:extLst>
                  <a:ext uri="{0D108BD9-81ED-4DB2-BD59-A6C34878D82A}">
                    <a16:rowId xmlns:a16="http://schemas.microsoft.com/office/drawing/2014/main" val="10000"/>
                  </a:ext>
                </a:extLst>
              </a:tr>
              <a:tr h="303626">
                <a:tc>
                  <a:txBody>
                    <a:bodyPr/>
                    <a:lstStyle/>
                    <a:p>
                      <a:pPr algn="just">
                        <a:lnSpc>
                          <a:spcPct val="150000"/>
                        </a:lnSpc>
                        <a:spcAft>
                          <a:spcPts val="0"/>
                        </a:spcAft>
                      </a:pPr>
                      <a:r>
                        <a:rPr lang="en-US" sz="1200" dirty="0">
                          <a:effectLst/>
                          <a:latin typeface="Rockwell" panose="02060603020205020403" pitchFamily="18" charset="0"/>
                        </a:rPr>
                        <a:t>1</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Coal</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2000</a:t>
                      </a:r>
                      <a:endParaRPr lang="en-US" sz="1600" dirty="0">
                        <a:effectLst/>
                        <a:latin typeface="Calibri"/>
                      </a:endParaRPr>
                    </a:p>
                  </a:txBody>
                  <a:tcPr marL="68580" marR="68580" marT="0" marB="0"/>
                </a:tc>
                <a:tc rowSpan="5">
                  <a:txBody>
                    <a:bodyPr/>
                    <a:lstStyle/>
                    <a:p>
                      <a:pPr algn="just">
                        <a:lnSpc>
                          <a:spcPct val="150000"/>
                        </a:lnSpc>
                        <a:spcAft>
                          <a:spcPts val="0"/>
                        </a:spcAft>
                      </a:pPr>
                      <a:endParaRPr lang="en-US" sz="1200" b="1" kern="1200" dirty="0">
                        <a:solidFill>
                          <a:srgbClr val="F64F22"/>
                        </a:solidFill>
                        <a:effectLst/>
                        <a:latin typeface="Rockwell" panose="02060603020205020403" pitchFamily="18" charset="0"/>
                        <a:ea typeface="+mn-ea"/>
                        <a:cs typeface="+mn-cs"/>
                      </a:endParaRPr>
                    </a:p>
                  </a:txBody>
                  <a:tcPr marL="68580" marR="68580" marT="0" marB="0"/>
                </a:tc>
                <a:tc rowSpan="5">
                  <a:txBody>
                    <a:bodyPr/>
                    <a:lstStyle/>
                    <a:p>
                      <a:pPr algn="just">
                        <a:lnSpc>
                          <a:spcPct val="150000"/>
                        </a:lnSpc>
                        <a:spcAft>
                          <a:spcPts val="0"/>
                        </a:spcAft>
                      </a:pPr>
                      <a:r>
                        <a:rPr lang="en-US" sz="1200" dirty="0">
                          <a:effectLst/>
                          <a:latin typeface="Rockwell" panose="02060603020205020403" pitchFamily="18" charset="0"/>
                        </a:rPr>
                        <a:t> </a:t>
                      </a:r>
                      <a:endParaRPr lang="en-US" sz="1600" dirty="0">
                        <a:effectLst/>
                        <a:latin typeface="Calibri"/>
                      </a:endParaRPr>
                    </a:p>
                  </a:txBody>
                  <a:tcPr marL="68580" marR="68580" marT="0" marB="0"/>
                </a:tc>
                <a:extLst>
                  <a:ext uri="{0D108BD9-81ED-4DB2-BD59-A6C34878D82A}">
                    <a16:rowId xmlns:a16="http://schemas.microsoft.com/office/drawing/2014/main" val="10001"/>
                  </a:ext>
                </a:extLst>
              </a:tr>
              <a:tr h="526310">
                <a:tc>
                  <a:txBody>
                    <a:bodyPr/>
                    <a:lstStyle/>
                    <a:p>
                      <a:pPr algn="just">
                        <a:lnSpc>
                          <a:spcPct val="150000"/>
                        </a:lnSpc>
                        <a:spcAft>
                          <a:spcPts val="0"/>
                        </a:spcAft>
                      </a:pPr>
                      <a:r>
                        <a:rPr lang="en-US" sz="1200" dirty="0">
                          <a:effectLst/>
                          <a:latin typeface="Rockwell" panose="02060603020205020403" pitchFamily="18" charset="0"/>
                        </a:rPr>
                        <a:t>2</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Natural gas</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1200 </a:t>
                      </a:r>
                      <a:endParaRPr lang="en-US" sz="1600" dirty="0">
                        <a:effectLst/>
                        <a:latin typeface="Calibri"/>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2"/>
                  </a:ext>
                </a:extLst>
              </a:tr>
              <a:tr h="526310">
                <a:tc>
                  <a:txBody>
                    <a:bodyPr/>
                    <a:lstStyle/>
                    <a:p>
                      <a:pPr algn="just">
                        <a:lnSpc>
                          <a:spcPct val="150000"/>
                        </a:lnSpc>
                        <a:spcAft>
                          <a:spcPts val="0"/>
                        </a:spcAft>
                      </a:pPr>
                      <a:r>
                        <a:rPr lang="en-US" sz="1200" dirty="0">
                          <a:effectLst/>
                          <a:latin typeface="Rockwell" panose="02060603020205020403" pitchFamily="18" charset="0"/>
                        </a:rPr>
                        <a:t>3</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Renewable</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N/A</a:t>
                      </a:r>
                      <a:endParaRPr lang="en-US" sz="1600" dirty="0">
                        <a:effectLst/>
                        <a:latin typeface="Calibri"/>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3"/>
                  </a:ext>
                </a:extLst>
              </a:tr>
              <a:tr h="303626">
                <a:tc>
                  <a:txBody>
                    <a:bodyPr/>
                    <a:lstStyle/>
                    <a:p>
                      <a:pPr algn="just">
                        <a:lnSpc>
                          <a:spcPct val="150000"/>
                        </a:lnSpc>
                        <a:spcAft>
                          <a:spcPts val="0"/>
                        </a:spcAft>
                      </a:pPr>
                      <a:r>
                        <a:rPr lang="en-US" sz="1200" dirty="0">
                          <a:effectLst/>
                          <a:latin typeface="Rockwell" panose="02060603020205020403" pitchFamily="18" charset="0"/>
                        </a:rPr>
                        <a:t>4</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Hydro</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N/A</a:t>
                      </a:r>
                      <a:endParaRPr lang="en-US" sz="1600" dirty="0">
                        <a:effectLst/>
                        <a:latin typeface="Calibri"/>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4"/>
                  </a:ext>
                </a:extLst>
              </a:tr>
              <a:tr h="303626">
                <a:tc>
                  <a:txBody>
                    <a:bodyPr/>
                    <a:lstStyle/>
                    <a:p>
                      <a:pPr algn="just">
                        <a:lnSpc>
                          <a:spcPct val="150000"/>
                        </a:lnSpc>
                        <a:spcAft>
                          <a:spcPts val="0"/>
                        </a:spcAft>
                      </a:pPr>
                      <a:r>
                        <a:rPr lang="en-US" sz="1200" dirty="0">
                          <a:effectLst/>
                          <a:latin typeface="Rockwell" panose="02060603020205020403" pitchFamily="18" charset="0"/>
                        </a:rPr>
                        <a:t>5</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Nuclear</a:t>
                      </a:r>
                      <a:endParaRPr lang="en-US" sz="1600" dirty="0">
                        <a:effectLst/>
                        <a:latin typeface="Calibri"/>
                      </a:endParaRPr>
                    </a:p>
                  </a:txBody>
                  <a:tcPr marL="68580" marR="68580" marT="0" marB="0"/>
                </a:tc>
                <a:tc>
                  <a:txBody>
                    <a:bodyPr/>
                    <a:lstStyle/>
                    <a:p>
                      <a:pPr algn="just">
                        <a:lnSpc>
                          <a:spcPct val="150000"/>
                        </a:lnSpc>
                        <a:spcAft>
                          <a:spcPts val="0"/>
                        </a:spcAft>
                      </a:pPr>
                      <a:r>
                        <a:rPr lang="en-US" sz="1200" dirty="0">
                          <a:effectLst/>
                          <a:latin typeface="Rockwell" panose="02060603020205020403" pitchFamily="18" charset="0"/>
                        </a:rPr>
                        <a:t>N/A</a:t>
                      </a:r>
                      <a:endParaRPr lang="en-US" sz="1600" dirty="0">
                        <a:effectLst/>
                        <a:latin typeface="Calibri"/>
                      </a:endParaRPr>
                    </a:p>
                  </a:txBody>
                  <a:tcPr marL="68580" marR="68580" marT="0" marB="0"/>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bl>
          </a:graphicData>
        </a:graphic>
      </p:graphicFrame>
      <p:sp>
        <p:nvSpPr>
          <p:cNvPr id="47" name="TextBox 46"/>
          <p:cNvSpPr txBox="1"/>
          <p:nvPr/>
        </p:nvSpPr>
        <p:spPr>
          <a:xfrm>
            <a:off x="8401859" y="3952024"/>
            <a:ext cx="1290544" cy="415498"/>
          </a:xfrm>
          <a:prstGeom prst="rect">
            <a:avLst/>
          </a:prstGeom>
          <a:noFill/>
        </p:spPr>
        <p:txBody>
          <a:bodyPr wrap="square" rtlCol="0">
            <a:spAutoFit/>
          </a:bodyPr>
          <a:lstStyle/>
          <a:p>
            <a:r>
              <a:rPr lang="en-US" sz="1050" b="1" dirty="0">
                <a:solidFill>
                  <a:srgbClr val="F64F22"/>
                </a:solidFill>
                <a:latin typeface="Rockwell" panose="02060603020205020403" pitchFamily="18" charset="0"/>
              </a:rPr>
              <a:t>[0, 5, 11, 16, 22 ]</a:t>
            </a:r>
          </a:p>
          <a:p>
            <a:endParaRPr lang="en-US" sz="1050" dirty="0">
              <a:latin typeface="Rockwell" panose="02060603020205020403" pitchFamily="18" charset="0"/>
            </a:endParaRPr>
          </a:p>
        </p:txBody>
      </p:sp>
      <p:sp>
        <p:nvSpPr>
          <p:cNvPr id="48" name="TextBox 47"/>
          <p:cNvSpPr txBox="1"/>
          <p:nvPr/>
        </p:nvSpPr>
        <p:spPr>
          <a:xfrm>
            <a:off x="9692405" y="3860996"/>
            <a:ext cx="2107582" cy="577081"/>
          </a:xfrm>
          <a:prstGeom prst="rect">
            <a:avLst/>
          </a:prstGeom>
          <a:noFill/>
        </p:spPr>
        <p:txBody>
          <a:bodyPr wrap="square" rtlCol="0">
            <a:spAutoFit/>
          </a:bodyPr>
          <a:lstStyle/>
          <a:p>
            <a:pPr algn="just">
              <a:lnSpc>
                <a:spcPct val="150000"/>
              </a:lnSpc>
              <a:spcAft>
                <a:spcPts val="0"/>
              </a:spcAft>
            </a:pPr>
            <a:r>
              <a:rPr lang="en-US" sz="1050" b="1" dirty="0">
                <a:solidFill>
                  <a:srgbClr val="F64F22"/>
                </a:solidFill>
                <a:latin typeface="Rockwell" panose="02060603020205020403" pitchFamily="18" charset="0"/>
              </a:rPr>
              <a:t>[0, 5, 10, 15, 20 ] </a:t>
            </a:r>
            <a:r>
              <a:rPr lang="en-US" sz="1050" b="1" dirty="0">
                <a:solidFill>
                  <a:srgbClr val="F64F22"/>
                </a:solidFill>
                <a:latin typeface="Rockwell" panose="02060603020205020403" pitchFamily="18" charset="0"/>
                <a:sym typeface="Wingdings"/>
              </a:rPr>
              <a:t></a:t>
            </a:r>
            <a:r>
              <a:rPr lang="en-US" sz="1050" b="1" dirty="0">
                <a:solidFill>
                  <a:srgbClr val="F64F22"/>
                </a:solidFill>
                <a:latin typeface="Rockwell" panose="02060603020205020403" pitchFamily="18" charset="0"/>
              </a:rPr>
              <a:t> coal</a:t>
            </a:r>
            <a:endParaRPr lang="en-US" sz="1200" b="1" dirty="0">
              <a:solidFill>
                <a:srgbClr val="F64F22"/>
              </a:solidFill>
              <a:latin typeface="Rockwell" panose="02060603020205020403" pitchFamily="18" charset="0"/>
            </a:endParaRPr>
          </a:p>
          <a:p>
            <a:pPr algn="just">
              <a:lnSpc>
                <a:spcPct val="150000"/>
              </a:lnSpc>
              <a:spcAft>
                <a:spcPts val="0"/>
              </a:spcAft>
            </a:pPr>
            <a:r>
              <a:rPr lang="en-US" sz="1050" b="1" dirty="0">
                <a:solidFill>
                  <a:srgbClr val="F64F22"/>
                </a:solidFill>
                <a:latin typeface="Rockwell" panose="02060603020205020403" pitchFamily="18" charset="0"/>
              </a:rPr>
              <a:t>[0, 3, 6, 9, 12 ] </a:t>
            </a:r>
            <a:r>
              <a:rPr lang="en-US" sz="1050" b="1" dirty="0">
                <a:solidFill>
                  <a:srgbClr val="F64F22"/>
                </a:solidFill>
                <a:latin typeface="Rockwell" panose="02060603020205020403" pitchFamily="18" charset="0"/>
                <a:sym typeface="Wingdings"/>
              </a:rPr>
              <a:t></a:t>
            </a:r>
            <a:r>
              <a:rPr lang="en-US" sz="1050" b="1" dirty="0">
                <a:solidFill>
                  <a:srgbClr val="F64F22"/>
                </a:solidFill>
                <a:latin typeface="Rockwell" panose="02060603020205020403" pitchFamily="18" charset="0"/>
              </a:rPr>
              <a:t> natural gas</a:t>
            </a:r>
            <a:endParaRPr lang="en-US" sz="1200" b="1" dirty="0">
              <a:solidFill>
                <a:srgbClr val="F64F22"/>
              </a:solidFill>
              <a:latin typeface="Rockwell" panose="02060603020205020403" pitchFamily="18" charset="0"/>
            </a:endParaRPr>
          </a:p>
        </p:txBody>
      </p:sp>
      <p:sp>
        <p:nvSpPr>
          <p:cNvPr id="50" name="TextBox 49"/>
          <p:cNvSpPr txBox="1"/>
          <p:nvPr/>
        </p:nvSpPr>
        <p:spPr>
          <a:xfrm>
            <a:off x="9692403" y="3904791"/>
            <a:ext cx="2107582" cy="646331"/>
          </a:xfrm>
          <a:prstGeom prst="rect">
            <a:avLst/>
          </a:prstGeom>
          <a:solidFill>
            <a:srgbClr val="CFDFE6"/>
          </a:solidFill>
        </p:spPr>
        <p:txBody>
          <a:bodyPr wrap="square" rtlCol="0">
            <a:spAutoFit/>
          </a:bodyPr>
          <a:lstStyle/>
          <a:p>
            <a:pPr algn="just">
              <a:lnSpc>
                <a:spcPct val="150000"/>
              </a:lnSpc>
              <a:spcAft>
                <a:spcPts val="0"/>
              </a:spcAft>
            </a:pPr>
            <a:r>
              <a:rPr lang="en-US" sz="1200" b="1" dirty="0">
                <a:solidFill>
                  <a:srgbClr val="F64F22"/>
                </a:solidFill>
                <a:latin typeface="Rockwell" panose="02060603020205020403" pitchFamily="18" charset="0"/>
              </a:rPr>
              <a:t> 20   </a:t>
            </a:r>
            <a:r>
              <a:rPr lang="en-US" sz="1200" b="1" dirty="0">
                <a:solidFill>
                  <a:srgbClr val="F64F22"/>
                </a:solidFill>
                <a:latin typeface="Rockwell" panose="02060603020205020403" pitchFamily="18" charset="0"/>
                <a:sym typeface="Wingdings"/>
              </a:rPr>
              <a:t></a:t>
            </a:r>
            <a:r>
              <a:rPr lang="en-US" sz="1200" b="1" dirty="0">
                <a:solidFill>
                  <a:srgbClr val="F64F22"/>
                </a:solidFill>
                <a:latin typeface="Rockwell" panose="02060603020205020403" pitchFamily="18" charset="0"/>
              </a:rPr>
              <a:t> coal</a:t>
            </a:r>
            <a:endParaRPr lang="en-US" sz="1600" b="1" dirty="0">
              <a:solidFill>
                <a:srgbClr val="F64F22"/>
              </a:solidFill>
              <a:latin typeface="Rockwell" panose="02060603020205020403" pitchFamily="18" charset="0"/>
            </a:endParaRPr>
          </a:p>
          <a:p>
            <a:pPr algn="just">
              <a:lnSpc>
                <a:spcPct val="150000"/>
              </a:lnSpc>
              <a:spcAft>
                <a:spcPts val="0"/>
              </a:spcAft>
            </a:pPr>
            <a:r>
              <a:rPr lang="en-US" sz="1200" b="1" dirty="0">
                <a:solidFill>
                  <a:srgbClr val="F64F22"/>
                </a:solidFill>
                <a:latin typeface="Rockwell" panose="02060603020205020403" pitchFamily="18" charset="0"/>
              </a:rPr>
              <a:t>12    </a:t>
            </a:r>
            <a:r>
              <a:rPr lang="en-US" sz="1200" b="1" dirty="0">
                <a:solidFill>
                  <a:srgbClr val="F64F22"/>
                </a:solidFill>
                <a:latin typeface="Rockwell" panose="02060603020205020403" pitchFamily="18" charset="0"/>
                <a:sym typeface="Wingdings"/>
              </a:rPr>
              <a:t></a:t>
            </a:r>
            <a:r>
              <a:rPr lang="en-US" sz="1200" b="1" dirty="0">
                <a:solidFill>
                  <a:srgbClr val="F64F22"/>
                </a:solidFill>
                <a:latin typeface="Rockwell" panose="02060603020205020403" pitchFamily="18" charset="0"/>
              </a:rPr>
              <a:t> natural gas</a:t>
            </a:r>
            <a:endParaRPr lang="en-US" sz="1600" b="1" dirty="0">
              <a:solidFill>
                <a:srgbClr val="F64F22"/>
              </a:solidFill>
              <a:latin typeface="Rockwell" panose="02060603020205020403" pitchFamily="18" charset="0"/>
            </a:endParaRPr>
          </a:p>
        </p:txBody>
      </p:sp>
      <p:sp>
        <p:nvSpPr>
          <p:cNvPr id="51" name="Down Arrow 50"/>
          <p:cNvSpPr/>
          <p:nvPr/>
        </p:nvSpPr>
        <p:spPr>
          <a:xfrm>
            <a:off x="8648925" y="4320811"/>
            <a:ext cx="490654" cy="11710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52" name="TextBox 51"/>
          <p:cNvSpPr txBox="1"/>
          <p:nvPr/>
        </p:nvSpPr>
        <p:spPr>
          <a:xfrm>
            <a:off x="5124284" y="5556442"/>
            <a:ext cx="6735336" cy="612988"/>
          </a:xfrm>
          <a:prstGeom prst="rect">
            <a:avLst/>
          </a:prstGeom>
          <a:solidFill>
            <a:srgbClr val="CFDFE6"/>
          </a:solidFill>
        </p:spPr>
        <p:txBody>
          <a:bodyPr wrap="square" rtlCol="0">
            <a:spAutoFit/>
          </a:bodyPr>
          <a:lstStyle/>
          <a:p>
            <a:pPr marL="171450" indent="-171450" algn="just">
              <a:lnSpc>
                <a:spcPct val="150000"/>
              </a:lnSpc>
              <a:spcAft>
                <a:spcPts val="0"/>
              </a:spcAft>
              <a:buFont typeface="Arial" panose="020B0604020202020204" pitchFamily="34" charset="0"/>
              <a:buChar char="•"/>
            </a:pPr>
            <a:r>
              <a:rPr lang="en-US" sz="1200" b="1" dirty="0">
                <a:solidFill>
                  <a:srgbClr val="F64F22"/>
                </a:solidFill>
                <a:latin typeface="Rockwell" panose="02060603020205020403" pitchFamily="18" charset="0"/>
              </a:rPr>
              <a:t>EPA’s </a:t>
            </a:r>
            <a:r>
              <a:rPr lang="en-US" sz="1200" b="1" dirty="0">
                <a:solidFill>
                  <a:schemeClr val="tx2"/>
                </a:solidFill>
                <a:latin typeface="Rockwell" panose="02060603020205020403" pitchFamily="18" charset="0"/>
              </a:rPr>
              <a:t>estimate @ 5% discount rate from 2015 to 2045 ranges from </a:t>
            </a:r>
            <a:r>
              <a:rPr lang="en-US" sz="1200" b="1" dirty="0">
                <a:solidFill>
                  <a:srgbClr val="F64F22"/>
                </a:solidFill>
                <a:latin typeface="Rockwell" panose="02060603020205020403" pitchFamily="18" charset="0"/>
              </a:rPr>
              <a:t>$11/tonCo</a:t>
            </a:r>
            <a:r>
              <a:rPr lang="en-US" sz="1200" b="1" baseline="-25000" dirty="0">
                <a:solidFill>
                  <a:srgbClr val="F64F22"/>
                </a:solidFill>
                <a:latin typeface="Rockwell" panose="02060603020205020403" pitchFamily="18" charset="0"/>
              </a:rPr>
              <a:t>2e</a:t>
            </a:r>
            <a:r>
              <a:rPr lang="en-US" sz="1200" b="1" dirty="0">
                <a:solidFill>
                  <a:srgbClr val="F64F22"/>
                </a:solidFill>
                <a:latin typeface="Rockwell" panose="02060603020205020403" pitchFamily="18" charset="0"/>
              </a:rPr>
              <a:t> </a:t>
            </a:r>
            <a:r>
              <a:rPr lang="en-US" sz="1200" b="1" dirty="0">
                <a:solidFill>
                  <a:schemeClr val="tx2"/>
                </a:solidFill>
                <a:latin typeface="Rockwell" panose="02060603020205020403" pitchFamily="18" charset="0"/>
              </a:rPr>
              <a:t>to </a:t>
            </a:r>
            <a:r>
              <a:rPr lang="en-US" sz="1200" b="1" dirty="0">
                <a:solidFill>
                  <a:srgbClr val="F64F22"/>
                </a:solidFill>
                <a:latin typeface="Rockwell" panose="02060603020205020403" pitchFamily="18" charset="0"/>
              </a:rPr>
              <a:t>$23/tonCo</a:t>
            </a:r>
            <a:r>
              <a:rPr lang="en-US" sz="1200" b="1" baseline="-25000" dirty="0">
                <a:solidFill>
                  <a:srgbClr val="F64F22"/>
                </a:solidFill>
                <a:latin typeface="Rockwell" panose="02060603020205020403" pitchFamily="18" charset="0"/>
              </a:rPr>
              <a:t>2e</a:t>
            </a:r>
            <a:endParaRPr lang="en-US" sz="1200" b="1" dirty="0">
              <a:solidFill>
                <a:srgbClr val="F64F22"/>
              </a:solidFill>
              <a:latin typeface="Rockwell" panose="02060603020205020403" pitchFamily="18" charset="0"/>
            </a:endParaRPr>
          </a:p>
        </p:txBody>
      </p:sp>
      <p:sp>
        <p:nvSpPr>
          <p:cNvPr id="49" name="TextBox 48"/>
          <p:cNvSpPr txBox="1"/>
          <p:nvPr/>
        </p:nvSpPr>
        <p:spPr>
          <a:xfrm>
            <a:off x="8401859" y="3944813"/>
            <a:ext cx="1146761" cy="646331"/>
          </a:xfrm>
          <a:prstGeom prst="rect">
            <a:avLst/>
          </a:prstGeom>
          <a:solidFill>
            <a:srgbClr val="CFDFE6"/>
          </a:solidFill>
        </p:spPr>
        <p:txBody>
          <a:bodyPr wrap="square" rtlCol="0">
            <a:spAutoFit/>
          </a:bodyPr>
          <a:lstStyle/>
          <a:p>
            <a:r>
              <a:rPr lang="en-US" sz="1200" b="1" dirty="0">
                <a:solidFill>
                  <a:srgbClr val="F64F22"/>
                </a:solidFill>
                <a:latin typeface="Rockwell" panose="02060603020205020403" pitchFamily="18" charset="0"/>
              </a:rPr>
              <a:t>                          22 </a:t>
            </a:r>
          </a:p>
          <a:p>
            <a:endParaRPr lang="en-US" sz="1200" dirty="0">
              <a:latin typeface="Rockwell" panose="02060603020205020403" pitchFamily="18" charset="0"/>
            </a:endParaRPr>
          </a:p>
        </p:txBody>
      </p:sp>
      <p:sp>
        <p:nvSpPr>
          <p:cNvPr id="4" name="Slide Number Placeholder 3"/>
          <p:cNvSpPr>
            <a:spLocks noGrp="1"/>
          </p:cNvSpPr>
          <p:nvPr>
            <p:ph type="sldNum" sz="quarter" idx="12"/>
          </p:nvPr>
        </p:nvSpPr>
        <p:spPr/>
        <p:txBody>
          <a:bodyPr/>
          <a:lstStyle/>
          <a:p>
            <a:fld id="{2AC27A5A-7290-4DE1-BA94-4BE8A8E57DCF}" type="slidenum">
              <a:rPr lang="en-US" smtClean="0"/>
              <a:t>16</a:t>
            </a:fld>
            <a:endParaRPr lang="en-US" dirty="0"/>
          </a:p>
        </p:txBody>
      </p:sp>
    </p:spTree>
    <p:extLst>
      <p:ext uri="{BB962C8B-B14F-4D97-AF65-F5344CB8AC3E}">
        <p14:creationId xmlns:p14="http://schemas.microsoft.com/office/powerpoint/2010/main" val="7186742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anim calcmode="lin" valueType="num">
                                      <p:cBhvr>
                                        <p:cTn id="8" dur="1000" fill="hold"/>
                                        <p:tgtEl>
                                          <p:spTgt spid="25"/>
                                        </p:tgtEl>
                                        <p:attrNameLst>
                                          <p:attrName>ppt_x</p:attrName>
                                        </p:attrNameLst>
                                      </p:cBhvr>
                                      <p:tavLst>
                                        <p:tav tm="0">
                                          <p:val>
                                            <p:strVal val="#ppt_x"/>
                                          </p:val>
                                        </p:tav>
                                        <p:tav tm="100000">
                                          <p:val>
                                            <p:strVal val="#ppt_x"/>
                                          </p:val>
                                        </p:tav>
                                      </p:tavLst>
                                    </p:anim>
                                    <p:anim calcmode="lin" valueType="num">
                                      <p:cBhvr>
                                        <p:cTn id="9" dur="1000" fill="hold"/>
                                        <p:tgtEl>
                                          <p:spTgt spid="2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1000"/>
                                        <p:tgtEl>
                                          <p:spTgt spid="21"/>
                                        </p:tgtEl>
                                      </p:cBhvr>
                                    </p:animEffect>
                                    <p:anim calcmode="lin" valueType="num">
                                      <p:cBhvr>
                                        <p:cTn id="33" dur="1000" fill="hold"/>
                                        <p:tgtEl>
                                          <p:spTgt spid="21"/>
                                        </p:tgtEl>
                                        <p:attrNameLst>
                                          <p:attrName>ppt_x</p:attrName>
                                        </p:attrNameLst>
                                      </p:cBhvr>
                                      <p:tavLst>
                                        <p:tav tm="0">
                                          <p:val>
                                            <p:strVal val="#ppt_x"/>
                                          </p:val>
                                        </p:tav>
                                        <p:tav tm="100000">
                                          <p:val>
                                            <p:strVal val="#ppt_x"/>
                                          </p:val>
                                        </p:tav>
                                      </p:tavLst>
                                    </p:anim>
                                    <p:anim calcmode="lin" valueType="num">
                                      <p:cBhvr>
                                        <p:cTn id="34" dur="1000" fill="hold"/>
                                        <p:tgtEl>
                                          <p:spTgt spid="21"/>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1000"/>
                                        <p:tgtEl>
                                          <p:spTgt spid="19"/>
                                        </p:tgtEl>
                                      </p:cBhvr>
                                    </p:animEffect>
                                    <p:anim calcmode="lin" valueType="num">
                                      <p:cBhvr>
                                        <p:cTn id="38" dur="1000" fill="hold"/>
                                        <p:tgtEl>
                                          <p:spTgt spid="19"/>
                                        </p:tgtEl>
                                        <p:attrNameLst>
                                          <p:attrName>ppt_x</p:attrName>
                                        </p:attrNameLst>
                                      </p:cBhvr>
                                      <p:tavLst>
                                        <p:tav tm="0">
                                          <p:val>
                                            <p:strVal val="#ppt_x"/>
                                          </p:val>
                                        </p:tav>
                                        <p:tav tm="100000">
                                          <p:val>
                                            <p:strVal val="#ppt_x"/>
                                          </p:val>
                                        </p:tav>
                                      </p:tavLst>
                                    </p:anim>
                                    <p:anim calcmode="lin" valueType="num">
                                      <p:cBhvr>
                                        <p:cTn id="39" dur="1000" fill="hold"/>
                                        <p:tgtEl>
                                          <p:spTgt spid="1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anim calcmode="lin" valueType="num">
                                      <p:cBhvr>
                                        <p:cTn id="43" dur="1000" fill="hold"/>
                                        <p:tgtEl>
                                          <p:spTgt spid="29"/>
                                        </p:tgtEl>
                                        <p:attrNameLst>
                                          <p:attrName>ppt_x</p:attrName>
                                        </p:attrNameLst>
                                      </p:cBhvr>
                                      <p:tavLst>
                                        <p:tav tm="0">
                                          <p:val>
                                            <p:strVal val="#ppt_x"/>
                                          </p:val>
                                        </p:tav>
                                        <p:tav tm="100000">
                                          <p:val>
                                            <p:strVal val="#ppt_x"/>
                                          </p:val>
                                        </p:tav>
                                      </p:tavLst>
                                    </p:anim>
                                    <p:anim calcmode="lin" valueType="num">
                                      <p:cBhvr>
                                        <p:cTn id="44" dur="1000" fill="hold"/>
                                        <p:tgtEl>
                                          <p:spTgt spid="29"/>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2"/>
                                        </p:tgtEl>
                                        <p:attrNameLst>
                                          <p:attrName>style.visibility</p:attrName>
                                        </p:attrNameLst>
                                      </p:cBhvr>
                                      <p:to>
                                        <p:strVal val="visible"/>
                                      </p:to>
                                    </p:set>
                                    <p:animEffect transition="in" filter="fade">
                                      <p:cBhvr>
                                        <p:cTn id="52" dur="1000"/>
                                        <p:tgtEl>
                                          <p:spTgt spid="22"/>
                                        </p:tgtEl>
                                      </p:cBhvr>
                                    </p:animEffect>
                                    <p:anim calcmode="lin" valueType="num">
                                      <p:cBhvr>
                                        <p:cTn id="53" dur="1000" fill="hold"/>
                                        <p:tgtEl>
                                          <p:spTgt spid="22"/>
                                        </p:tgtEl>
                                        <p:attrNameLst>
                                          <p:attrName>ppt_x</p:attrName>
                                        </p:attrNameLst>
                                      </p:cBhvr>
                                      <p:tavLst>
                                        <p:tav tm="0">
                                          <p:val>
                                            <p:strVal val="#ppt_x"/>
                                          </p:val>
                                        </p:tav>
                                        <p:tav tm="100000">
                                          <p:val>
                                            <p:strVal val="#ppt_x"/>
                                          </p:val>
                                        </p:tav>
                                      </p:tavLst>
                                    </p:anim>
                                    <p:anim calcmode="lin" valueType="num">
                                      <p:cBhvr>
                                        <p:cTn id="5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
                                            <p:txEl>
                                              <p:pRg st="0" end="0"/>
                                            </p:txEl>
                                          </p:spTgt>
                                        </p:tgtEl>
                                        <p:attrNameLst>
                                          <p:attrName>style.visibility</p:attrName>
                                        </p:attrNameLst>
                                      </p:cBhvr>
                                      <p:to>
                                        <p:strVal val="visible"/>
                                      </p:to>
                                    </p:set>
                                    <p:animEffect transition="in" filter="fade">
                                      <p:cBhvr>
                                        <p:cTn id="59" dur="500"/>
                                        <p:tgtEl>
                                          <p:spTgt spid="3">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
                                            <p:txEl>
                                              <p:pRg st="1" end="1"/>
                                            </p:txEl>
                                          </p:spTgt>
                                        </p:tgtEl>
                                        <p:attrNameLst>
                                          <p:attrName>style.visibility</p:attrName>
                                        </p:attrNameLst>
                                      </p:cBhvr>
                                      <p:to>
                                        <p:strVal val="visible"/>
                                      </p:to>
                                    </p:set>
                                    <p:animEffect transition="in" filter="fade">
                                      <p:cBhvr>
                                        <p:cTn id="64" dur="500"/>
                                        <p:tgtEl>
                                          <p:spTgt spid="3">
                                            <p:txEl>
                                              <p:pRg st="1" end="1"/>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46"/>
                                        </p:tgtEl>
                                        <p:attrNameLst>
                                          <p:attrName>style.visibility</p:attrName>
                                        </p:attrNameLst>
                                      </p:cBhvr>
                                      <p:to>
                                        <p:strVal val="visible"/>
                                      </p:to>
                                    </p:set>
                                    <p:animEffect transition="in" filter="fade">
                                      <p:cBhvr>
                                        <p:cTn id="69" dur="500"/>
                                        <p:tgtEl>
                                          <p:spTgt spid="46"/>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fade">
                                      <p:cBhvr>
                                        <p:cTn id="74" dur="500"/>
                                        <p:tgtEl>
                                          <p:spTgt spid="51"/>
                                        </p:tgtEl>
                                      </p:cBhvr>
                                    </p:animEffect>
                                  </p:childTnLst>
                                </p:cTn>
                              </p:par>
                              <p:par>
                                <p:cTn id="75" presetID="10" presetClass="entr" presetSubtype="0" fill="hold" grpId="1" nodeType="withEffect">
                                  <p:stCondLst>
                                    <p:cond delay="0"/>
                                  </p:stCondLst>
                                  <p:childTnLst>
                                    <p:set>
                                      <p:cBhvr>
                                        <p:cTn id="76" dur="1" fill="hold">
                                          <p:stCondLst>
                                            <p:cond delay="0"/>
                                          </p:stCondLst>
                                        </p:cTn>
                                        <p:tgtEl>
                                          <p:spTgt spid="49"/>
                                        </p:tgtEl>
                                        <p:attrNameLst>
                                          <p:attrName>style.visibility</p:attrName>
                                        </p:attrNameLst>
                                      </p:cBhvr>
                                      <p:to>
                                        <p:strVal val="visible"/>
                                      </p:to>
                                    </p:set>
                                    <p:animEffect transition="in" filter="fade">
                                      <p:cBhvr>
                                        <p:cTn id="77" dur="500"/>
                                        <p:tgtEl>
                                          <p:spTgt spid="49"/>
                                        </p:tgtEl>
                                      </p:cBhvr>
                                    </p:animEffect>
                                  </p:childTnLst>
                                </p:cTn>
                              </p:par>
                              <p:par>
                                <p:cTn id="78" presetID="10" presetClass="entr" presetSubtype="0" fill="hold" grpId="1" nodeType="withEffect">
                                  <p:stCondLst>
                                    <p:cond delay="0"/>
                                  </p:stCondLst>
                                  <p:childTnLst>
                                    <p:set>
                                      <p:cBhvr>
                                        <p:cTn id="79" dur="1" fill="hold">
                                          <p:stCondLst>
                                            <p:cond delay="0"/>
                                          </p:stCondLst>
                                        </p:cTn>
                                        <p:tgtEl>
                                          <p:spTgt spid="50"/>
                                        </p:tgtEl>
                                        <p:attrNameLst>
                                          <p:attrName>style.visibility</p:attrName>
                                        </p:attrNameLst>
                                      </p:cBhvr>
                                      <p:to>
                                        <p:strVal val="visible"/>
                                      </p:to>
                                    </p:set>
                                    <p:animEffect transition="in" filter="fade">
                                      <p:cBhvr>
                                        <p:cTn id="80" dur="500"/>
                                        <p:tgtEl>
                                          <p:spTgt spid="5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2"/>
                                        </p:tgtEl>
                                        <p:attrNameLst>
                                          <p:attrName>style.visibility</p:attrName>
                                        </p:attrNameLst>
                                      </p:cBhvr>
                                      <p:to>
                                        <p:strVal val="visible"/>
                                      </p:to>
                                    </p:set>
                                    <p:animEffect transition="in" filter="fade">
                                      <p:cBhvr>
                                        <p:cTn id="83" dur="500"/>
                                        <p:tgtEl>
                                          <p:spTgt spid="52"/>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xit" presetSubtype="0" fill="hold" grpId="1" nodeType="clickEffect">
                                  <p:stCondLst>
                                    <p:cond delay="0"/>
                                  </p:stCondLst>
                                  <p:childTnLst>
                                    <p:animEffect transition="out" filter="fade">
                                      <p:cBhvr>
                                        <p:cTn id="87" dur="500"/>
                                        <p:tgtEl>
                                          <p:spTgt spid="51"/>
                                        </p:tgtEl>
                                      </p:cBhvr>
                                    </p:animEffect>
                                    <p:set>
                                      <p:cBhvr>
                                        <p:cTn id="88" dur="1" fill="hold">
                                          <p:stCondLst>
                                            <p:cond delay="499"/>
                                          </p:stCondLst>
                                        </p:cTn>
                                        <p:tgtEl>
                                          <p:spTgt spid="51"/>
                                        </p:tgtEl>
                                        <p:attrNameLst>
                                          <p:attrName>style.visibility</p:attrName>
                                        </p:attrNameLst>
                                      </p:cBhvr>
                                      <p:to>
                                        <p:strVal val="hidden"/>
                                      </p:to>
                                    </p:set>
                                  </p:childTnLst>
                                </p:cTn>
                              </p:par>
                              <p:par>
                                <p:cTn id="89" presetID="10" presetClass="entr" presetSubtype="0" fill="hold" grpId="0" nodeType="withEffect">
                                  <p:stCondLst>
                                    <p:cond delay="0"/>
                                  </p:stCondLst>
                                  <p:childTnLst>
                                    <p:set>
                                      <p:cBhvr>
                                        <p:cTn id="90" dur="1" fill="hold">
                                          <p:stCondLst>
                                            <p:cond delay="0"/>
                                          </p:stCondLst>
                                        </p:cTn>
                                        <p:tgtEl>
                                          <p:spTgt spid="47"/>
                                        </p:tgtEl>
                                        <p:attrNameLst>
                                          <p:attrName>style.visibility</p:attrName>
                                        </p:attrNameLst>
                                      </p:cBhvr>
                                      <p:to>
                                        <p:strVal val="visible"/>
                                      </p:to>
                                    </p:set>
                                    <p:animEffect transition="in" filter="fade">
                                      <p:cBhvr>
                                        <p:cTn id="91" dur="500"/>
                                        <p:tgtEl>
                                          <p:spTgt spid="47"/>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48"/>
                                        </p:tgtEl>
                                        <p:attrNameLst>
                                          <p:attrName>style.visibility</p:attrName>
                                        </p:attrNameLst>
                                      </p:cBhvr>
                                      <p:to>
                                        <p:strVal val="visible"/>
                                      </p:to>
                                    </p:set>
                                    <p:animEffect transition="in" filter="fade">
                                      <p:cBhvr>
                                        <p:cTn id="94" dur="500"/>
                                        <p:tgtEl>
                                          <p:spTgt spid="48"/>
                                        </p:tgtEl>
                                      </p:cBhvr>
                                    </p:animEffect>
                                  </p:childTnLst>
                                </p:cTn>
                              </p:par>
                              <p:par>
                                <p:cTn id="95" presetID="10" presetClass="exit" presetSubtype="0" fill="hold" grpId="1" nodeType="withEffect">
                                  <p:stCondLst>
                                    <p:cond delay="0"/>
                                  </p:stCondLst>
                                  <p:childTnLst>
                                    <p:animEffect transition="out" filter="fade">
                                      <p:cBhvr>
                                        <p:cTn id="96" dur="500"/>
                                        <p:tgtEl>
                                          <p:spTgt spid="52"/>
                                        </p:tgtEl>
                                      </p:cBhvr>
                                    </p:animEffect>
                                    <p:set>
                                      <p:cBhvr>
                                        <p:cTn id="97" dur="1" fill="hold">
                                          <p:stCondLst>
                                            <p:cond delay="499"/>
                                          </p:stCondLst>
                                        </p:cTn>
                                        <p:tgtEl>
                                          <p:spTgt spid="52"/>
                                        </p:tgtEl>
                                        <p:attrNameLst>
                                          <p:attrName>style.visibility</p:attrName>
                                        </p:attrNameLst>
                                      </p:cBhvr>
                                      <p:to>
                                        <p:strVal val="hidden"/>
                                      </p:to>
                                    </p:set>
                                  </p:childTnLst>
                                </p:cTn>
                              </p:par>
                              <p:par>
                                <p:cTn id="98" presetID="10" presetClass="exit" presetSubtype="0" fill="hold" grpId="0" nodeType="withEffect">
                                  <p:stCondLst>
                                    <p:cond delay="0"/>
                                  </p:stCondLst>
                                  <p:childTnLst>
                                    <p:animEffect transition="out" filter="fade">
                                      <p:cBhvr>
                                        <p:cTn id="99" dur="500"/>
                                        <p:tgtEl>
                                          <p:spTgt spid="49"/>
                                        </p:tgtEl>
                                      </p:cBhvr>
                                    </p:animEffect>
                                    <p:set>
                                      <p:cBhvr>
                                        <p:cTn id="100" dur="1" fill="hold">
                                          <p:stCondLst>
                                            <p:cond delay="499"/>
                                          </p:stCondLst>
                                        </p:cTn>
                                        <p:tgtEl>
                                          <p:spTgt spid="49"/>
                                        </p:tgtEl>
                                        <p:attrNameLst>
                                          <p:attrName>style.visibility</p:attrName>
                                        </p:attrNameLst>
                                      </p:cBhvr>
                                      <p:to>
                                        <p:strVal val="hidden"/>
                                      </p:to>
                                    </p:set>
                                  </p:childTnLst>
                                </p:cTn>
                              </p:par>
                              <p:par>
                                <p:cTn id="101" presetID="10" presetClass="exit" presetSubtype="0" fill="hold" grpId="0" nodeType="withEffect">
                                  <p:stCondLst>
                                    <p:cond delay="0"/>
                                  </p:stCondLst>
                                  <p:childTnLst>
                                    <p:animEffect transition="out" filter="fade">
                                      <p:cBhvr>
                                        <p:cTn id="102" dur="500"/>
                                        <p:tgtEl>
                                          <p:spTgt spid="50"/>
                                        </p:tgtEl>
                                      </p:cBhvr>
                                    </p:animEffect>
                                    <p:set>
                                      <p:cBhvr>
                                        <p:cTn id="103" dur="1" fill="hold">
                                          <p:stCondLst>
                                            <p:cond delay="499"/>
                                          </p:stCondLst>
                                        </p:cTn>
                                        <p:tgtEl>
                                          <p:spTgt spid="5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22" grpId="0"/>
      <p:bldP spid="23" grpId="0"/>
      <p:bldP spid="27" grpId="0"/>
      <p:bldP spid="29" grpId="0"/>
      <p:bldP spid="47" grpId="0"/>
      <p:bldP spid="48" grpId="0"/>
      <p:bldP spid="50" grpId="0" animBg="1"/>
      <p:bldP spid="50" grpId="1" animBg="1"/>
      <p:bldP spid="51" grpId="0" animBg="1"/>
      <p:bldP spid="51" grpId="1" animBg="1"/>
      <p:bldP spid="52" grpId="0" animBg="1"/>
      <p:bldP spid="52" grpId="1" animBg="1"/>
      <p:bldP spid="49" grpId="0" animBg="1"/>
      <p:bldP spid="49"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844566"/>
            <a:ext cx="3833906" cy="3667604"/>
          </a:xfrm>
        </p:spPr>
        <p:txBody>
          <a:bodyPr>
            <a:normAutofit/>
          </a:bodyPr>
          <a:lstStyle/>
          <a:p>
            <a:pPr marL="283464" indent="-283464" algn="l">
              <a:lnSpc>
                <a:spcPct val="112000"/>
              </a:lnSpc>
              <a:spcBef>
                <a:spcPts val="900"/>
              </a:spcBef>
              <a:buFont typeface="Arial" panose="020B0604020202020204" pitchFamily="34" charset="0"/>
              <a:buChar char="•"/>
            </a:pPr>
            <a:r>
              <a:rPr lang="en-US" sz="2800" dirty="0">
                <a:solidFill>
                  <a:schemeClr val="tx2"/>
                </a:solidFill>
              </a:rPr>
              <a:t>Optimal Power Flow</a:t>
            </a:r>
            <a:br>
              <a:rPr lang="en-US" sz="2800" dirty="0">
                <a:solidFill>
                  <a:schemeClr val="tx2"/>
                </a:solidFill>
              </a:rPr>
            </a:br>
            <a:r>
              <a:rPr lang="en-US" sz="2800" dirty="0">
                <a:solidFill>
                  <a:schemeClr val="tx2"/>
                </a:solidFill>
              </a:rPr>
              <a:t>(</a:t>
            </a:r>
            <a:r>
              <a:rPr lang="en-US" sz="2400" dirty="0">
                <a:solidFill>
                  <a:schemeClr val="tx2"/>
                </a:solidFill>
              </a:rPr>
              <a:t>Wood et al., 2014; Bhandari et al., 2017</a:t>
            </a:r>
            <a:r>
              <a:rPr lang="en-US" sz="2800" dirty="0">
                <a:solidFill>
                  <a:schemeClr val="tx2"/>
                </a:solidFill>
              </a:rPr>
              <a:t>)</a:t>
            </a:r>
            <a:br>
              <a:rPr lang="en-US" sz="2800" dirty="0">
                <a:solidFill>
                  <a:schemeClr val="tx2"/>
                </a:solidFill>
              </a:rPr>
            </a:br>
            <a:endParaRPr lang="en-US" sz="2800" dirty="0">
              <a:solidFill>
                <a:schemeClr val="tx2"/>
              </a:solidFill>
            </a:endParaRPr>
          </a:p>
        </p:txBody>
      </p:sp>
      <mc:AlternateContent xmlns:mc="http://schemas.openxmlformats.org/markup-compatibility/2006" xmlns:a14="http://schemas.microsoft.com/office/drawing/2010/main">
        <mc:Choice Requires="a14">
          <p:sp>
            <p:nvSpPr>
              <p:cNvPr id="5" name="Content Placeholder 2"/>
              <p:cNvSpPr txBox="1">
                <a:spLocks/>
              </p:cNvSpPr>
              <p:nvPr/>
            </p:nvSpPr>
            <p:spPr>
              <a:xfrm>
                <a:off x="5184531" y="3524500"/>
                <a:ext cx="6248398" cy="3514892"/>
              </a:xfrm>
              <a:prstGeom prst="rect">
                <a:avLst/>
              </a:prstGeom>
            </p:spPr>
            <p:txBody>
              <a:bodyPr vert="horz" lIns="91440" tIns="45720" rIns="91440" bIns="45720" rtlCol="0">
                <a:no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buFont typeface="Arial" panose="020B0604020202020204" pitchFamily="34" charset="0"/>
                  <a:buNone/>
                </a:pPr>
                <a:r>
                  <a:rPr lang="en-US" sz="1000" dirty="0">
                    <a:latin typeface="Rockwell" panose="02060603020205020403" pitchFamily="18" charset="0"/>
                  </a:rPr>
                  <a:t>The Lagarangian for this optimization problem is </a:t>
                </a:r>
              </a:p>
              <a:p>
                <a14:m>
                  <m:oMath xmlns:m="http://schemas.openxmlformats.org/officeDocument/2006/math">
                    <m:r>
                      <a:rPr lang="en-US" sz="1000" i="1">
                        <a:latin typeface="Cambria Math"/>
                      </a:rPr>
                      <m:t>𝐿</m:t>
                    </m:r>
                    <m:r>
                      <a:rPr lang="en-US" sz="1000" i="1">
                        <a:latin typeface="Cambria Math"/>
                      </a:rPr>
                      <m:t> </m:t>
                    </m:r>
                    <m:d>
                      <m:dPr>
                        <m:ctrlPr>
                          <a:rPr lang="en-US" sz="1000" b="1" i="1">
                            <a:latin typeface="Cambria Math" panose="02040503050406030204" pitchFamily="18" charset="0"/>
                          </a:rPr>
                        </m:ctrlPr>
                      </m:dPr>
                      <m:e>
                        <m:r>
                          <a:rPr lang="en-US" sz="1000" i="1">
                            <a:latin typeface="Cambria Math"/>
                          </a:rPr>
                          <m:t>𝑥</m:t>
                        </m:r>
                        <m:r>
                          <a:rPr lang="en-US" sz="1000" i="1">
                            <a:latin typeface="Cambria Math"/>
                          </a:rPr>
                          <m:t>, </m:t>
                        </m:r>
                        <m:r>
                          <a:rPr lang="en-US" sz="1000" i="1">
                            <a:latin typeface="Cambria Math"/>
                          </a:rPr>
                          <m:t>𝜆</m:t>
                        </m:r>
                        <m:r>
                          <a:rPr lang="en-US" sz="1000" i="1">
                            <a:latin typeface="Cambria Math"/>
                          </a:rPr>
                          <m:t>,µ</m:t>
                        </m:r>
                      </m:e>
                    </m:d>
                    <m:r>
                      <a:rPr lang="en-US" sz="1000" i="1">
                        <a:latin typeface="Cambria Math"/>
                      </a:rPr>
                      <m:t>=</m:t>
                    </m:r>
                    <m:r>
                      <a:rPr lang="en-US" sz="1000" i="1">
                        <a:latin typeface="Cambria Math"/>
                      </a:rPr>
                      <m:t>𝑓</m:t>
                    </m:r>
                    <m:d>
                      <m:dPr>
                        <m:ctrlPr>
                          <a:rPr lang="en-US" sz="1000" b="1" i="1">
                            <a:latin typeface="Cambria Math" panose="02040503050406030204" pitchFamily="18" charset="0"/>
                          </a:rPr>
                        </m:ctrlPr>
                      </m:dPr>
                      <m:e>
                        <m:r>
                          <a:rPr lang="en-US" sz="1000" i="1">
                            <a:latin typeface="Cambria Math"/>
                          </a:rPr>
                          <m:t>𝑥</m:t>
                        </m:r>
                      </m:e>
                    </m:d>
                    <m:r>
                      <a:rPr lang="en-US" sz="1000" i="1">
                        <a:latin typeface="Cambria Math"/>
                      </a:rPr>
                      <m:t>+ </m:t>
                    </m:r>
                    <m:sSup>
                      <m:sSupPr>
                        <m:ctrlPr>
                          <a:rPr lang="en-US" sz="1000" b="1" i="1">
                            <a:latin typeface="Cambria Math" panose="02040503050406030204" pitchFamily="18" charset="0"/>
                          </a:rPr>
                        </m:ctrlPr>
                      </m:sSupPr>
                      <m:e>
                        <m:r>
                          <a:rPr lang="en-US" sz="1000" i="1">
                            <a:latin typeface="Cambria Math"/>
                          </a:rPr>
                          <m:t>𝜆</m:t>
                        </m:r>
                      </m:e>
                      <m:sup>
                        <m:r>
                          <a:rPr lang="en-US" sz="1000" i="1">
                            <a:latin typeface="Cambria Math"/>
                          </a:rPr>
                          <m:t>𝑇</m:t>
                        </m:r>
                      </m:sup>
                    </m:sSup>
                    <m:r>
                      <a:rPr lang="en-US" sz="1000" i="1">
                        <a:latin typeface="Cambria Math"/>
                      </a:rPr>
                      <m:t> </m:t>
                    </m:r>
                    <m:sSub>
                      <m:sSubPr>
                        <m:ctrlPr>
                          <a:rPr lang="en-US" sz="1000" b="1" i="1">
                            <a:latin typeface="Cambria Math" panose="02040503050406030204" pitchFamily="18" charset="0"/>
                          </a:rPr>
                        </m:ctrlPr>
                      </m:sSubPr>
                      <m:e>
                        <m:r>
                          <a:rPr lang="en-US" sz="1000" i="1">
                            <a:latin typeface="Cambria Math"/>
                          </a:rPr>
                          <m:t>h</m:t>
                        </m:r>
                      </m:e>
                      <m:sub>
                        <m:r>
                          <a:rPr lang="en-US" sz="1000" i="1">
                            <a:latin typeface="Cambria Math"/>
                          </a:rPr>
                          <m:t>𝑖</m:t>
                        </m:r>
                      </m:sub>
                    </m:sSub>
                    <m:d>
                      <m:dPr>
                        <m:ctrlPr>
                          <a:rPr lang="en-US" sz="1000" b="1" i="1">
                            <a:latin typeface="Cambria Math" panose="02040503050406030204" pitchFamily="18" charset="0"/>
                          </a:rPr>
                        </m:ctrlPr>
                      </m:dPr>
                      <m:e>
                        <m:r>
                          <a:rPr lang="en-US" sz="1000" i="1">
                            <a:latin typeface="Cambria Math"/>
                          </a:rPr>
                          <m:t>𝑥</m:t>
                        </m:r>
                      </m:e>
                    </m:d>
                    <m:r>
                      <a:rPr lang="en-US" sz="1000" i="1">
                        <a:latin typeface="Cambria Math"/>
                      </a:rPr>
                      <m:t>+</m:t>
                    </m:r>
                    <m:sSup>
                      <m:sSupPr>
                        <m:ctrlPr>
                          <a:rPr lang="en-US" sz="1000" b="1" i="1">
                            <a:latin typeface="Cambria Math" panose="02040503050406030204" pitchFamily="18" charset="0"/>
                          </a:rPr>
                        </m:ctrlPr>
                      </m:sSupPr>
                      <m:e>
                        <m:r>
                          <a:rPr lang="en-US" sz="1000" i="1">
                            <a:latin typeface="Cambria Math"/>
                          </a:rPr>
                          <m:t>µ</m:t>
                        </m:r>
                      </m:e>
                      <m:sup>
                        <m:r>
                          <a:rPr lang="el-GR" sz="1000" i="1">
                            <a:latin typeface="Cambria Math"/>
                          </a:rPr>
                          <m:t>𝑇</m:t>
                        </m:r>
                      </m:sup>
                    </m:sSup>
                    <m:r>
                      <a:rPr lang="el-GR" sz="1000" i="1">
                        <a:latin typeface="Cambria Math"/>
                      </a:rPr>
                      <m:t> </m:t>
                    </m:r>
                    <m:sSub>
                      <m:sSubPr>
                        <m:ctrlPr>
                          <a:rPr lang="en-US" sz="1000" b="1" i="1">
                            <a:latin typeface="Cambria Math" panose="02040503050406030204" pitchFamily="18" charset="0"/>
                          </a:rPr>
                        </m:ctrlPr>
                      </m:sSubPr>
                      <m:e>
                        <m:r>
                          <a:rPr lang="en-US" sz="1000" i="1">
                            <a:latin typeface="Cambria Math"/>
                          </a:rPr>
                          <m:t>𝑔</m:t>
                        </m:r>
                      </m:e>
                      <m:sub>
                        <m:r>
                          <a:rPr lang="en-US" sz="1000" i="1">
                            <a:latin typeface="Cambria Math"/>
                          </a:rPr>
                          <m:t>𝑖</m:t>
                        </m:r>
                      </m:sub>
                    </m:sSub>
                    <m:d>
                      <m:dPr>
                        <m:ctrlPr>
                          <a:rPr lang="en-US" sz="1000" b="1" i="1">
                            <a:latin typeface="Cambria Math" panose="02040503050406030204" pitchFamily="18" charset="0"/>
                          </a:rPr>
                        </m:ctrlPr>
                      </m:dPr>
                      <m:e>
                        <m:r>
                          <a:rPr lang="en-US" sz="1000" i="1">
                            <a:latin typeface="Cambria Math"/>
                          </a:rPr>
                          <m:t>𝑥</m:t>
                        </m:r>
                      </m:e>
                    </m:d>
                  </m:oMath>
                </a14:m>
                <a:endParaRPr lang="en-US" sz="1000" b="1" dirty="0">
                  <a:latin typeface="Rockwell" panose="02060603020205020403" pitchFamily="18" charset="0"/>
                </a:endParaRPr>
              </a:p>
              <a:p>
                <a:pPr marL="0" indent="0">
                  <a:buFont typeface="Arial" panose="020B0604020202020204" pitchFamily="34" charset="0"/>
                  <a:buNone/>
                </a:pPr>
                <a:endParaRPr lang="en-US" sz="1000" dirty="0">
                  <a:latin typeface="Rockwell" panose="02060603020205020403" pitchFamily="18" charset="0"/>
                </a:endParaRPr>
              </a:p>
              <a:p>
                <a:pPr marL="0" indent="0">
                  <a:buFont typeface="Arial" panose="020B0604020202020204" pitchFamily="34" charset="0"/>
                  <a:buNone/>
                </a:pPr>
                <a:r>
                  <a:rPr lang="en-US" sz="1000" dirty="0">
                    <a:latin typeface="Rockwell" panose="02060603020205020403" pitchFamily="18" charset="0"/>
                  </a:rPr>
                  <a:t>An optimality condition requires that  </a:t>
                </a:r>
                <a14:m>
                  <m:oMath xmlns:m="http://schemas.openxmlformats.org/officeDocument/2006/math">
                    <m:r>
                      <a:rPr lang="en-US" sz="1000" i="1">
                        <a:latin typeface="Cambria Math"/>
                      </a:rPr>
                      <m:t>∆</m:t>
                    </m:r>
                    <m:r>
                      <a:rPr lang="en-US" sz="1000" i="1">
                        <a:latin typeface="Cambria Math"/>
                      </a:rPr>
                      <m:t>𝐿</m:t>
                    </m:r>
                    <m:r>
                      <a:rPr lang="en-US" sz="1000" i="1">
                        <a:latin typeface="Cambria Math"/>
                      </a:rPr>
                      <m:t>=0</m:t>
                    </m:r>
                  </m:oMath>
                </a14:m>
                <a:r>
                  <a:rPr lang="en-US" sz="1000" dirty="0">
                    <a:latin typeface="Rockwell" panose="02060603020205020403" pitchFamily="18" charset="0"/>
                  </a:rPr>
                  <a:t> , i.e.</a:t>
                </a:r>
              </a:p>
              <a:p>
                <a14:m>
                  <m:oMath xmlns:m="http://schemas.openxmlformats.org/officeDocument/2006/math">
                    <m:r>
                      <a:rPr lang="en-US" sz="1000" i="1">
                        <a:latin typeface="Cambria Math"/>
                      </a:rPr>
                      <m:t>∆</m:t>
                    </m:r>
                    <m:sSub>
                      <m:sSubPr>
                        <m:ctrlPr>
                          <a:rPr lang="en-US" sz="1000" i="1">
                            <a:latin typeface="Cambria Math" panose="02040503050406030204" pitchFamily="18" charset="0"/>
                          </a:rPr>
                        </m:ctrlPr>
                      </m:sSubPr>
                      <m:e>
                        <m:r>
                          <a:rPr lang="en-US" sz="1000" i="1">
                            <a:latin typeface="Cambria Math"/>
                          </a:rPr>
                          <m:t>𝐿</m:t>
                        </m:r>
                      </m:e>
                      <m:sub>
                        <m:r>
                          <a:rPr lang="en-US" sz="1000" i="1">
                            <a:latin typeface="Cambria Math"/>
                          </a:rPr>
                          <m:t>𝑥</m:t>
                        </m:r>
                      </m:sub>
                    </m:sSub>
                    <m:d>
                      <m:dPr>
                        <m:ctrlPr>
                          <a:rPr lang="en-US" sz="1000" i="1">
                            <a:latin typeface="Cambria Math" panose="02040503050406030204" pitchFamily="18" charset="0"/>
                          </a:rPr>
                        </m:ctrlPr>
                      </m:dPr>
                      <m:e>
                        <m:r>
                          <a:rPr lang="en-US" sz="1000" i="1">
                            <a:latin typeface="Cambria Math"/>
                          </a:rPr>
                          <m:t>𝑥</m:t>
                        </m:r>
                        <m:r>
                          <a:rPr lang="en-US" sz="1000" i="1">
                            <a:latin typeface="Cambria Math"/>
                          </a:rPr>
                          <m:t>, </m:t>
                        </m:r>
                        <m:r>
                          <a:rPr lang="en-US" sz="1000" i="1">
                            <a:latin typeface="Cambria Math"/>
                          </a:rPr>
                          <m:t>𝜆</m:t>
                        </m:r>
                        <m:r>
                          <a:rPr lang="en-US" sz="1000" i="1">
                            <a:latin typeface="Cambria Math"/>
                          </a:rPr>
                          <m:t>,µ</m:t>
                        </m:r>
                      </m:e>
                    </m:d>
                  </m:oMath>
                </a14:m>
                <a:r>
                  <a:rPr lang="en-US" sz="1000" dirty="0">
                    <a:latin typeface="Rockwell" panose="02060603020205020403" pitchFamily="18" charset="0"/>
                  </a:rPr>
                  <a:t> = 0</a:t>
                </a:r>
                <a:r>
                  <a:rPr lang="en-US" sz="1000" dirty="0">
                    <a:latin typeface="Rockwell" panose="02060603020205020403" pitchFamily="18" charset="0"/>
                    <a:sym typeface="Wingdings"/>
                  </a:rPr>
                  <a:t></a:t>
                </a:r>
                <a:r>
                  <a:rPr lang="en-US" sz="1000" dirty="0">
                    <a:latin typeface="Rockwell" panose="02060603020205020403" pitchFamily="18" charset="0"/>
                  </a:rPr>
                  <a:t> </a:t>
                </a:r>
                <a14:m>
                  <m:oMath xmlns:m="http://schemas.openxmlformats.org/officeDocument/2006/math">
                    <m:r>
                      <a:rPr lang="en-US" sz="1000" i="1">
                        <a:latin typeface="Cambria Math"/>
                      </a:rPr>
                      <m:t>∆</m:t>
                    </m:r>
                    <m:sSub>
                      <m:sSubPr>
                        <m:ctrlPr>
                          <a:rPr lang="en-US" sz="1000" i="1">
                            <a:latin typeface="Cambria Math" panose="02040503050406030204" pitchFamily="18" charset="0"/>
                          </a:rPr>
                        </m:ctrlPr>
                      </m:sSubPr>
                      <m:e>
                        <m:r>
                          <a:rPr lang="en-US" sz="1000" i="1">
                            <a:latin typeface="Cambria Math"/>
                          </a:rPr>
                          <m:t>𝑓</m:t>
                        </m:r>
                      </m:e>
                      <m:sub>
                        <m:r>
                          <a:rPr lang="en-US" sz="1000" i="1">
                            <a:latin typeface="Cambria Math"/>
                          </a:rPr>
                          <m:t>𝑥</m:t>
                        </m:r>
                      </m:sub>
                    </m:sSub>
                    <m:d>
                      <m:dPr>
                        <m:ctrlPr>
                          <a:rPr lang="en-US" sz="1000" i="1">
                            <a:latin typeface="Cambria Math" panose="02040503050406030204" pitchFamily="18" charset="0"/>
                          </a:rPr>
                        </m:ctrlPr>
                      </m:dPr>
                      <m:e>
                        <m:r>
                          <a:rPr lang="en-US" sz="1000" i="1">
                            <a:latin typeface="Cambria Math"/>
                          </a:rPr>
                          <m:t>𝑥</m:t>
                        </m:r>
                      </m:e>
                    </m:d>
                    <m:r>
                      <a:rPr lang="en-US" sz="1000" i="1">
                        <a:latin typeface="Cambria Math"/>
                      </a:rPr>
                      <m:t>+ ∆</m:t>
                    </m:r>
                    <m:sSub>
                      <m:sSubPr>
                        <m:ctrlPr>
                          <a:rPr lang="en-US" sz="1000" i="1">
                            <a:latin typeface="Cambria Math" panose="02040503050406030204" pitchFamily="18" charset="0"/>
                          </a:rPr>
                        </m:ctrlPr>
                      </m:sSubPr>
                      <m:e>
                        <m:r>
                          <a:rPr lang="en-US" sz="1000" i="1">
                            <a:latin typeface="Cambria Math"/>
                          </a:rPr>
                          <m:t>h</m:t>
                        </m:r>
                      </m:e>
                      <m:sub>
                        <m:r>
                          <a:rPr lang="en-US" sz="1000" i="1">
                            <a:latin typeface="Cambria Math"/>
                          </a:rPr>
                          <m:t>𝑥</m:t>
                        </m:r>
                      </m:sub>
                    </m:sSub>
                    <m:d>
                      <m:dPr>
                        <m:ctrlPr>
                          <a:rPr lang="en-US" sz="1000" i="1">
                            <a:latin typeface="Cambria Math" panose="02040503050406030204" pitchFamily="18" charset="0"/>
                          </a:rPr>
                        </m:ctrlPr>
                      </m:dPr>
                      <m:e>
                        <m:r>
                          <a:rPr lang="en-US" sz="1000" i="1">
                            <a:latin typeface="Cambria Math"/>
                          </a:rPr>
                          <m:t>𝑥</m:t>
                        </m:r>
                      </m:e>
                    </m:d>
                    <m:r>
                      <a:rPr lang="en-US" sz="1000" i="1">
                        <a:latin typeface="Cambria Math"/>
                      </a:rPr>
                      <m:t>𝜆</m:t>
                    </m:r>
                    <m:r>
                      <a:rPr lang="en-US" sz="1000" i="1">
                        <a:latin typeface="Cambria Math"/>
                      </a:rPr>
                      <m:t>+∆</m:t>
                    </m:r>
                    <m:sSub>
                      <m:sSubPr>
                        <m:ctrlPr>
                          <a:rPr lang="en-US" sz="1000" i="1">
                            <a:latin typeface="Cambria Math" panose="02040503050406030204" pitchFamily="18" charset="0"/>
                          </a:rPr>
                        </m:ctrlPr>
                      </m:sSubPr>
                      <m:e>
                        <m:r>
                          <a:rPr lang="en-US" sz="1000" i="1">
                            <a:latin typeface="Cambria Math"/>
                          </a:rPr>
                          <m:t>𝑔</m:t>
                        </m:r>
                      </m:e>
                      <m:sub>
                        <m:r>
                          <a:rPr lang="en-US" sz="1000" i="1">
                            <a:latin typeface="Cambria Math"/>
                          </a:rPr>
                          <m:t>𝑥</m:t>
                        </m:r>
                      </m:sub>
                    </m:sSub>
                    <m:d>
                      <m:dPr>
                        <m:ctrlPr>
                          <a:rPr lang="en-US" sz="1000" i="1">
                            <a:latin typeface="Cambria Math" panose="02040503050406030204" pitchFamily="18" charset="0"/>
                          </a:rPr>
                        </m:ctrlPr>
                      </m:dPr>
                      <m:e>
                        <m:r>
                          <a:rPr lang="en-US" sz="1000" i="1">
                            <a:latin typeface="Cambria Math"/>
                          </a:rPr>
                          <m:t>𝑥</m:t>
                        </m:r>
                      </m:e>
                    </m:d>
                    <m:r>
                      <a:rPr lang="en-US" sz="1000" i="1">
                        <a:latin typeface="Cambria Math"/>
                      </a:rPr>
                      <m:t>µ</m:t>
                    </m:r>
                    <m:r>
                      <a:rPr lang="el-GR" sz="1000">
                        <a:latin typeface="Cambria Math"/>
                      </a:rPr>
                      <m:t>=0</m:t>
                    </m:r>
                  </m:oMath>
                </a14:m>
                <a:endParaRPr lang="en-US" sz="1000" dirty="0">
                  <a:latin typeface="Rockwell" panose="02060603020205020403" pitchFamily="18" charset="0"/>
                </a:endParaRPr>
              </a:p>
              <a:p>
                <a14:m>
                  <m:oMath xmlns:m="http://schemas.openxmlformats.org/officeDocument/2006/math">
                    <m:r>
                      <a:rPr lang="en-US" sz="1000" i="1">
                        <a:latin typeface="Cambria Math"/>
                      </a:rPr>
                      <m:t> ∆</m:t>
                    </m:r>
                    <m:sSub>
                      <m:sSubPr>
                        <m:ctrlPr>
                          <a:rPr lang="en-US" sz="1000" i="1">
                            <a:latin typeface="Cambria Math" panose="02040503050406030204" pitchFamily="18" charset="0"/>
                          </a:rPr>
                        </m:ctrlPr>
                      </m:sSubPr>
                      <m:e>
                        <m:r>
                          <a:rPr lang="en-US" sz="1000" i="1">
                            <a:latin typeface="Cambria Math"/>
                          </a:rPr>
                          <m:t>𝐿</m:t>
                        </m:r>
                      </m:e>
                      <m:sub>
                        <m:r>
                          <a:rPr lang="en-US" sz="1000" i="1">
                            <a:latin typeface="Cambria Math"/>
                          </a:rPr>
                          <m:t>𝜆</m:t>
                        </m:r>
                      </m:sub>
                    </m:sSub>
                    <m:d>
                      <m:dPr>
                        <m:ctrlPr>
                          <a:rPr lang="en-US" sz="1000" i="1">
                            <a:latin typeface="Cambria Math" panose="02040503050406030204" pitchFamily="18" charset="0"/>
                          </a:rPr>
                        </m:ctrlPr>
                      </m:dPr>
                      <m:e>
                        <m:r>
                          <a:rPr lang="en-US" sz="1000" i="1">
                            <a:latin typeface="Cambria Math"/>
                          </a:rPr>
                          <m:t>𝑥</m:t>
                        </m:r>
                        <m:r>
                          <a:rPr lang="en-US" sz="1000" i="1">
                            <a:latin typeface="Cambria Math"/>
                          </a:rPr>
                          <m:t>, </m:t>
                        </m:r>
                        <m:r>
                          <a:rPr lang="en-US" sz="1000" i="1">
                            <a:latin typeface="Cambria Math"/>
                          </a:rPr>
                          <m:t>𝜆</m:t>
                        </m:r>
                        <m:r>
                          <a:rPr lang="en-US" sz="1000" i="1">
                            <a:latin typeface="Cambria Math"/>
                          </a:rPr>
                          <m:t>,µ</m:t>
                        </m:r>
                      </m:e>
                    </m:d>
                    <m:r>
                      <a:rPr lang="en-US" sz="1000" i="1">
                        <a:latin typeface="Cambria Math"/>
                      </a:rPr>
                      <m:t>=0</m:t>
                    </m:r>
                  </m:oMath>
                </a14:m>
                <a:r>
                  <a:rPr lang="en-US" sz="1000" dirty="0">
                    <a:latin typeface="Rockwell" panose="02060603020205020403" pitchFamily="18" charset="0"/>
                    <a:sym typeface="Wingdings"/>
                  </a:rPr>
                  <a:t></a:t>
                </a:r>
                <a14:m>
                  <m:oMath xmlns:m="http://schemas.openxmlformats.org/officeDocument/2006/math">
                    <m:r>
                      <a:rPr lang="en-US" sz="1000" i="1">
                        <a:latin typeface="Cambria Math"/>
                      </a:rPr>
                      <m:t>h</m:t>
                    </m:r>
                    <m:d>
                      <m:dPr>
                        <m:ctrlPr>
                          <a:rPr lang="en-US" sz="1000" i="1">
                            <a:latin typeface="Cambria Math" panose="02040503050406030204" pitchFamily="18" charset="0"/>
                          </a:rPr>
                        </m:ctrlPr>
                      </m:dPr>
                      <m:e>
                        <m:r>
                          <a:rPr lang="en-US" sz="1000" i="1">
                            <a:latin typeface="Cambria Math"/>
                          </a:rPr>
                          <m:t>𝑥</m:t>
                        </m:r>
                      </m:e>
                    </m:d>
                    <m:r>
                      <a:rPr lang="en-US" sz="1000" i="1">
                        <a:latin typeface="Cambria Math"/>
                      </a:rPr>
                      <m:t>=0</m:t>
                    </m:r>
                  </m:oMath>
                </a14:m>
                <a:endParaRPr lang="en-US" sz="1000" dirty="0">
                  <a:latin typeface="Rockwell" panose="02060603020205020403" pitchFamily="18" charset="0"/>
                </a:endParaRPr>
              </a:p>
              <a:p>
                <a14:m>
                  <m:oMath xmlns:m="http://schemas.openxmlformats.org/officeDocument/2006/math">
                    <m:r>
                      <a:rPr lang="en-US" sz="1000" i="1">
                        <a:latin typeface="Cambria Math"/>
                      </a:rPr>
                      <m:t>∆</m:t>
                    </m:r>
                    <m:sSub>
                      <m:sSubPr>
                        <m:ctrlPr>
                          <a:rPr lang="en-US" sz="1000" i="1">
                            <a:latin typeface="Cambria Math" panose="02040503050406030204" pitchFamily="18" charset="0"/>
                          </a:rPr>
                        </m:ctrlPr>
                      </m:sSubPr>
                      <m:e>
                        <m:r>
                          <a:rPr lang="en-US" sz="1000" i="1">
                            <a:latin typeface="Cambria Math"/>
                          </a:rPr>
                          <m:t>𝐿</m:t>
                        </m:r>
                      </m:e>
                      <m:sub>
                        <m:r>
                          <a:rPr lang="en-US" sz="1000" i="1">
                            <a:latin typeface="Cambria Math"/>
                          </a:rPr>
                          <m:t>µ</m:t>
                        </m:r>
                      </m:sub>
                    </m:sSub>
                    <m:d>
                      <m:dPr>
                        <m:ctrlPr>
                          <a:rPr lang="en-US" sz="1000" i="1">
                            <a:latin typeface="Cambria Math" panose="02040503050406030204" pitchFamily="18" charset="0"/>
                          </a:rPr>
                        </m:ctrlPr>
                      </m:dPr>
                      <m:e>
                        <m:r>
                          <a:rPr lang="en-US" sz="1000" i="1">
                            <a:latin typeface="Cambria Math"/>
                          </a:rPr>
                          <m:t>𝑥</m:t>
                        </m:r>
                        <m:r>
                          <a:rPr lang="en-US" sz="1000" i="1">
                            <a:latin typeface="Cambria Math"/>
                          </a:rPr>
                          <m:t>, </m:t>
                        </m:r>
                        <m:r>
                          <a:rPr lang="en-US" sz="1000" i="1">
                            <a:latin typeface="Cambria Math"/>
                          </a:rPr>
                          <m:t>𝜆</m:t>
                        </m:r>
                        <m:r>
                          <a:rPr lang="en-US" sz="1000" i="1">
                            <a:latin typeface="Cambria Math"/>
                          </a:rPr>
                          <m:t>,µ</m:t>
                        </m:r>
                      </m:e>
                    </m:d>
                    <m:r>
                      <a:rPr lang="en-US" sz="1000" i="1">
                        <a:latin typeface="Cambria Math"/>
                      </a:rPr>
                      <m:t>=0</m:t>
                    </m:r>
                  </m:oMath>
                </a14:m>
                <a:r>
                  <a:rPr lang="en-US" sz="1000" dirty="0">
                    <a:latin typeface="Rockwell" panose="02060603020205020403" pitchFamily="18" charset="0"/>
                  </a:rPr>
                  <a:t> </a:t>
                </a:r>
                <a:r>
                  <a:rPr lang="en-US" sz="1000" dirty="0">
                    <a:latin typeface="Rockwell" panose="02060603020205020403" pitchFamily="18" charset="0"/>
                    <a:sym typeface="Wingdings"/>
                  </a:rPr>
                  <a:t></a:t>
                </a:r>
                <a14:m>
                  <m:oMath xmlns:m="http://schemas.openxmlformats.org/officeDocument/2006/math">
                    <m:r>
                      <a:rPr lang="en-US" sz="1000" i="1">
                        <a:latin typeface="Cambria Math"/>
                      </a:rPr>
                      <m:t> </m:t>
                    </m:r>
                    <m:r>
                      <a:rPr lang="en-US" sz="1000" i="1">
                        <a:latin typeface="Cambria Math"/>
                      </a:rPr>
                      <m:t>𝑔</m:t>
                    </m:r>
                    <m:d>
                      <m:dPr>
                        <m:ctrlPr>
                          <a:rPr lang="en-US" sz="1000" i="1">
                            <a:latin typeface="Cambria Math" panose="02040503050406030204" pitchFamily="18" charset="0"/>
                          </a:rPr>
                        </m:ctrlPr>
                      </m:dPr>
                      <m:e>
                        <m:r>
                          <a:rPr lang="en-US" sz="1000" i="1">
                            <a:latin typeface="Cambria Math"/>
                          </a:rPr>
                          <m:t>𝑥</m:t>
                        </m:r>
                      </m:e>
                    </m:d>
                    <m:r>
                      <a:rPr lang="en-US" sz="1000" i="1">
                        <a:latin typeface="Cambria Math"/>
                      </a:rPr>
                      <m:t>≤ 0</m:t>
                    </m:r>
                  </m:oMath>
                </a14:m>
                <a:endParaRPr lang="en-US" sz="1000" dirty="0">
                  <a:latin typeface="Rockwell" panose="02060603020205020403" pitchFamily="18" charset="0"/>
                </a:endParaRPr>
              </a:p>
              <a:p>
                <a14:m>
                  <m:oMath xmlns:m="http://schemas.openxmlformats.org/officeDocument/2006/math">
                    <m:sSup>
                      <m:sSupPr>
                        <m:ctrlPr>
                          <a:rPr lang="en-US" sz="1000" b="1" i="1">
                            <a:latin typeface="Cambria Math" panose="02040503050406030204" pitchFamily="18" charset="0"/>
                          </a:rPr>
                        </m:ctrlPr>
                      </m:sSupPr>
                      <m:e>
                        <m:r>
                          <a:rPr lang="en-US" sz="1000" i="1">
                            <a:latin typeface="Cambria Math"/>
                          </a:rPr>
                          <m:t>µ</m:t>
                        </m:r>
                      </m:e>
                      <m:sup>
                        <m:r>
                          <a:rPr lang="el-GR" sz="1000" i="1">
                            <a:latin typeface="Cambria Math"/>
                          </a:rPr>
                          <m:t>𝑇</m:t>
                        </m:r>
                      </m:sup>
                    </m:sSup>
                    <m:r>
                      <a:rPr lang="el-GR" sz="1000" i="1">
                        <a:latin typeface="Cambria Math"/>
                      </a:rPr>
                      <m:t> </m:t>
                    </m:r>
                    <m:sSub>
                      <m:sSubPr>
                        <m:ctrlPr>
                          <a:rPr lang="en-US" sz="1000" b="1" i="1">
                            <a:latin typeface="Cambria Math" panose="02040503050406030204" pitchFamily="18" charset="0"/>
                          </a:rPr>
                        </m:ctrlPr>
                      </m:sSubPr>
                      <m:e>
                        <m:r>
                          <a:rPr lang="en-US" sz="1000" b="1" i="1">
                            <a:latin typeface="Cambria Math"/>
                          </a:rPr>
                          <m:t>𝒈</m:t>
                        </m:r>
                      </m:e>
                      <m:sub>
                        <m:r>
                          <a:rPr lang="en-US" sz="1000" i="1">
                            <a:latin typeface="Cambria Math"/>
                          </a:rPr>
                          <m:t>𝑖</m:t>
                        </m:r>
                      </m:sub>
                    </m:sSub>
                    <m:d>
                      <m:dPr>
                        <m:ctrlPr>
                          <a:rPr lang="en-US" sz="1000" b="1" i="1">
                            <a:latin typeface="Cambria Math" panose="02040503050406030204" pitchFamily="18" charset="0"/>
                          </a:rPr>
                        </m:ctrlPr>
                      </m:dPr>
                      <m:e>
                        <m:r>
                          <a:rPr lang="en-US" sz="1000" i="1">
                            <a:latin typeface="Cambria Math"/>
                          </a:rPr>
                          <m:t>𝑥</m:t>
                        </m:r>
                      </m:e>
                    </m:d>
                  </m:oMath>
                </a14:m>
                <a:r>
                  <a:rPr lang="en-US" sz="1000" b="1" dirty="0">
                    <a:latin typeface="Rockwell" panose="02060603020205020403" pitchFamily="18" charset="0"/>
                  </a:rPr>
                  <a:t> </a:t>
                </a:r>
                <a:r>
                  <a:rPr lang="en-US" sz="1000" dirty="0">
                    <a:latin typeface="Rockwell" panose="02060603020205020403" pitchFamily="18" charset="0"/>
                  </a:rPr>
                  <a:t>=0</a:t>
                </a:r>
                <a:r>
                  <a:rPr lang="en-US" sz="1000" b="1" dirty="0">
                    <a:latin typeface="Rockwell" panose="02060603020205020403" pitchFamily="18" charset="0"/>
                  </a:rPr>
                  <a:t> </a:t>
                </a:r>
                <a:r>
                  <a:rPr lang="en-US" sz="1000" dirty="0">
                    <a:latin typeface="Rockwell" panose="02060603020205020403" pitchFamily="18" charset="0"/>
                  </a:rPr>
                  <a:t>and </a:t>
                </a:r>
                <a:r>
                  <a:rPr lang="en-US" sz="1000" b="1" dirty="0">
                    <a:latin typeface="Rockwell" panose="02060603020205020403" pitchFamily="18" charset="0"/>
                  </a:rPr>
                  <a:t> </a:t>
                </a:r>
                <a14:m>
                  <m:oMath xmlns:m="http://schemas.openxmlformats.org/officeDocument/2006/math">
                    <m:sSup>
                      <m:sSupPr>
                        <m:ctrlPr>
                          <a:rPr lang="en-US" sz="1000" b="1" i="1">
                            <a:latin typeface="Cambria Math" panose="02040503050406030204" pitchFamily="18" charset="0"/>
                          </a:rPr>
                        </m:ctrlPr>
                      </m:sSupPr>
                      <m:e>
                        <m:r>
                          <a:rPr lang="en-US" sz="1000" i="1">
                            <a:latin typeface="Cambria Math"/>
                          </a:rPr>
                          <m:t>µ</m:t>
                        </m:r>
                      </m:e>
                      <m:sup>
                        <m:r>
                          <a:rPr lang="el-GR" sz="1000" i="1">
                            <a:latin typeface="Cambria Math"/>
                          </a:rPr>
                          <m:t>𝑇</m:t>
                        </m:r>
                      </m:sup>
                    </m:sSup>
                    <m:r>
                      <a:rPr lang="el-GR" sz="1000" b="1" i="1">
                        <a:latin typeface="Cambria Math"/>
                      </a:rPr>
                      <m:t>≥</m:t>
                    </m:r>
                    <m:r>
                      <a:rPr lang="el-GR" sz="1000" i="1">
                        <a:latin typeface="Cambria Math"/>
                      </a:rPr>
                      <m:t>0</m:t>
                    </m:r>
                  </m:oMath>
                </a14:m>
                <a:endParaRPr lang="en-US" sz="1000" dirty="0">
                  <a:latin typeface="Rockwell" panose="02060603020205020403" pitchFamily="18" charset="0"/>
                </a:endParaRPr>
              </a:p>
              <a:p>
                <a:r>
                  <a:rPr lang="en-US" sz="1000" dirty="0">
                    <a:latin typeface="Rockwell" panose="02060603020205020403" pitchFamily="18" charset="0"/>
                  </a:rPr>
                  <a:t>Solution gives LMP which can be represented as </a:t>
                </a:r>
              </a:p>
              <a:p>
                <a:endParaRPr lang="en-US" sz="1000" dirty="0">
                  <a:latin typeface="Rockwell" panose="02060603020205020403" pitchFamily="18" charset="0"/>
                </a:endParaRPr>
              </a:p>
            </p:txBody>
          </p:sp>
        </mc:Choice>
        <mc:Fallback xmlns="">
          <p:sp>
            <p:nvSpPr>
              <p:cNvPr id="5" name="Content Placeholder 2"/>
              <p:cNvSpPr txBox="1">
                <a:spLocks noRot="1" noChangeAspect="1" noMove="1" noResize="1" noEditPoints="1" noAdjustHandles="1" noChangeArrowheads="1" noChangeShapeType="1" noTextEdit="1"/>
              </p:cNvSpPr>
              <p:nvPr/>
            </p:nvSpPr>
            <p:spPr>
              <a:xfrm>
                <a:off x="5184531" y="3524500"/>
                <a:ext cx="6248398" cy="3514892"/>
              </a:xfrm>
              <a:prstGeom prst="rect">
                <a:avLst/>
              </a:prstGeom>
              <a:blipFill rotWithShape="1">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ontent Placeholder 2"/>
              <p:cNvSpPr txBox="1">
                <a:spLocks/>
              </p:cNvSpPr>
              <p:nvPr/>
            </p:nvSpPr>
            <p:spPr>
              <a:xfrm>
                <a:off x="5184531" y="5885268"/>
                <a:ext cx="6248398" cy="996464"/>
              </a:xfrm>
              <a:prstGeom prst="rect">
                <a:avLst/>
              </a:prstGeom>
            </p:spPr>
            <p:txBody>
              <a:bodyPr vert="horz" lIns="91440" tIns="45720" rIns="91440" bIns="45720" rtlCol="0">
                <a:no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endParaRPr lang="en-US" sz="1000" b="1" i="1" dirty="0">
                  <a:latin typeface="Cambria Math"/>
                </a:endParaRPr>
              </a:p>
              <a:p>
                <a14:m>
                  <m:oMath xmlns:m="http://schemas.openxmlformats.org/officeDocument/2006/math">
                    <m:sSub>
                      <m:sSubPr>
                        <m:ctrlPr>
                          <a:rPr lang="en-US" sz="1000" b="1" i="1">
                            <a:latin typeface="Cambria Math" panose="02040503050406030204" pitchFamily="18" charset="0"/>
                          </a:rPr>
                        </m:ctrlPr>
                      </m:sSubPr>
                      <m:e>
                        <m:sSub>
                          <m:sSubPr>
                            <m:ctrlPr>
                              <a:rPr lang="en-US" sz="1000" b="1" i="1">
                                <a:latin typeface="Cambria Math" panose="02040503050406030204" pitchFamily="18" charset="0"/>
                              </a:rPr>
                            </m:ctrlPr>
                          </m:sSubPr>
                          <m:e>
                            <m:r>
                              <a:rPr lang="en-US" sz="1000" i="1">
                                <a:latin typeface="Cambria Math"/>
                              </a:rPr>
                              <m:t>𝐿𝑀𝑃</m:t>
                            </m:r>
                          </m:e>
                          <m:sub>
                            <m:r>
                              <a:rPr lang="en-US" sz="1000" i="1">
                                <a:latin typeface="Cambria Math"/>
                              </a:rPr>
                              <m:t>𝑘</m:t>
                            </m:r>
                          </m:sub>
                        </m:sSub>
                        <m:r>
                          <a:rPr lang="en-US" sz="1000" i="1">
                            <a:latin typeface="Cambria Math"/>
                          </a:rPr>
                          <m:t>=</m:t>
                        </m:r>
                        <m:r>
                          <a:rPr lang="en-US" sz="1000" i="1">
                            <a:latin typeface="Cambria Math"/>
                          </a:rPr>
                          <m:t>𝐿𝑀𝑃</m:t>
                        </m:r>
                      </m:e>
                      <m:sub>
                        <m:r>
                          <a:rPr lang="en-US" sz="1000" i="1">
                            <a:latin typeface="Cambria Math"/>
                          </a:rPr>
                          <m:t>𝑟𝑒𝑓</m:t>
                        </m:r>
                      </m:sub>
                    </m:sSub>
                    <m:r>
                      <a:rPr lang="en-US" sz="1000" i="1">
                        <a:latin typeface="Cambria Math"/>
                      </a:rPr>
                      <m:t>−(</m:t>
                    </m:r>
                    <m:f>
                      <m:fPr>
                        <m:ctrlPr>
                          <a:rPr lang="en-US" sz="1000" b="1" i="1">
                            <a:latin typeface="Cambria Math" panose="02040503050406030204" pitchFamily="18" charset="0"/>
                          </a:rPr>
                        </m:ctrlPr>
                      </m:fPr>
                      <m:num>
                        <m:r>
                          <a:rPr lang="en-US" sz="1000" i="1">
                            <a:latin typeface="Cambria Math"/>
                          </a:rPr>
                          <m:t>𝜕</m:t>
                        </m:r>
                        <m:sSub>
                          <m:sSubPr>
                            <m:ctrlPr>
                              <a:rPr lang="en-US" sz="1000" b="1" i="1">
                                <a:latin typeface="Cambria Math" panose="02040503050406030204" pitchFamily="18" charset="0"/>
                              </a:rPr>
                            </m:ctrlPr>
                          </m:sSubPr>
                          <m:e>
                            <m:r>
                              <a:rPr lang="en-US" sz="1000" i="1">
                                <a:latin typeface="Cambria Math"/>
                              </a:rPr>
                              <m:t>𝑃</m:t>
                            </m:r>
                          </m:e>
                          <m:sub>
                            <m:r>
                              <a:rPr lang="en-US" sz="1000" i="1">
                                <a:latin typeface="Cambria Math"/>
                              </a:rPr>
                              <m:t>𝑙𝑜𝑠𝑠</m:t>
                            </m:r>
                          </m:sub>
                        </m:sSub>
                      </m:num>
                      <m:den>
                        <m:r>
                          <a:rPr lang="en-US" sz="1000" i="1">
                            <a:latin typeface="Cambria Math"/>
                          </a:rPr>
                          <m:t>𝜕</m:t>
                        </m:r>
                        <m:sSub>
                          <m:sSubPr>
                            <m:ctrlPr>
                              <a:rPr lang="en-US" sz="1000" b="1" i="1">
                                <a:latin typeface="Cambria Math" panose="02040503050406030204" pitchFamily="18" charset="0"/>
                              </a:rPr>
                            </m:ctrlPr>
                          </m:sSubPr>
                          <m:e>
                            <m:r>
                              <a:rPr lang="en-US" sz="1000" i="1">
                                <a:latin typeface="Cambria Math"/>
                              </a:rPr>
                              <m:t>𝑃</m:t>
                            </m:r>
                          </m:e>
                          <m:sub>
                            <m:r>
                              <a:rPr lang="en-US" sz="1000" i="1">
                                <a:latin typeface="Cambria Math"/>
                              </a:rPr>
                              <m:t>𝑘</m:t>
                            </m:r>
                          </m:sub>
                        </m:sSub>
                      </m:den>
                    </m:f>
                    <m:sSub>
                      <m:sSubPr>
                        <m:ctrlPr>
                          <a:rPr lang="en-US" sz="1000" b="1" i="1">
                            <a:latin typeface="Cambria Math" panose="02040503050406030204" pitchFamily="18" charset="0"/>
                          </a:rPr>
                        </m:ctrlPr>
                      </m:sSubPr>
                      <m:e>
                        <m:r>
                          <a:rPr lang="en-US" sz="1000" i="1">
                            <a:latin typeface="Cambria Math"/>
                          </a:rPr>
                          <m:t>𝐿𝑀𝑃</m:t>
                        </m:r>
                      </m:e>
                      <m:sub>
                        <m:r>
                          <a:rPr lang="en-US" sz="1000" i="1">
                            <a:latin typeface="Cambria Math"/>
                          </a:rPr>
                          <m:t>𝑟𝑒𝑓</m:t>
                        </m:r>
                      </m:sub>
                    </m:sSub>
                    <m:r>
                      <a:rPr lang="en-US" sz="1000" i="1">
                        <a:latin typeface="Cambria Math"/>
                      </a:rPr>
                      <m:t>+</m:t>
                    </m:r>
                    <m:sSub>
                      <m:sSubPr>
                        <m:ctrlPr>
                          <a:rPr lang="en-US" sz="1000" b="1" i="1">
                            <a:latin typeface="Cambria Math" panose="02040503050406030204" pitchFamily="18" charset="0"/>
                          </a:rPr>
                        </m:ctrlPr>
                      </m:sSubPr>
                      <m:e>
                        <m:r>
                          <a:rPr lang="en-US" sz="1000" i="1">
                            <a:latin typeface="Cambria Math"/>
                          </a:rPr>
                          <m:t>𝜇</m:t>
                        </m:r>
                        <m:r>
                          <a:rPr lang="en-US" sz="1000" i="1">
                            <a:latin typeface="Cambria Math"/>
                          </a:rPr>
                          <m:t>𝑎</m:t>
                        </m:r>
                      </m:e>
                      <m:sub>
                        <m:r>
                          <a:rPr lang="en-US" sz="1000" i="1">
                            <a:latin typeface="Cambria Math"/>
                          </a:rPr>
                          <m:t>𝑙𝑘</m:t>
                        </m:r>
                      </m:sub>
                    </m:sSub>
                    <m:r>
                      <a:rPr lang="en-US" sz="1000" i="1">
                        <a:latin typeface="Cambria Math"/>
                      </a:rPr>
                      <m:t>)</m:t>
                    </m:r>
                  </m:oMath>
                </a14:m>
                <a:endParaRPr lang="en-US" sz="1000" dirty="0">
                  <a:latin typeface="Rockwell" panose="02060603020205020403" pitchFamily="18" charset="0"/>
                </a:endParaRPr>
              </a:p>
              <a:p>
                <a:pPr marL="0" indent="0">
                  <a:buFont typeface="Arial" panose="020B0604020202020204" pitchFamily="34" charset="0"/>
                  <a:buNone/>
                </a:pPr>
                <a:endParaRPr lang="en-US" sz="1000" dirty="0">
                  <a:latin typeface="Rockwell" panose="02060603020205020403" pitchFamily="18" charset="0"/>
                </a:endParaRPr>
              </a:p>
              <a:p>
                <a:endParaRPr lang="en-US" sz="1000" dirty="0">
                  <a:latin typeface="Rockwell" panose="02060603020205020403" pitchFamily="18" charset="0"/>
                </a:endParaRPr>
              </a:p>
            </p:txBody>
          </p:sp>
        </mc:Choice>
        <mc:Fallback xmlns="">
          <p:sp>
            <p:nvSpPr>
              <p:cNvPr id="6" name="Content Placeholder 2"/>
              <p:cNvSpPr txBox="1">
                <a:spLocks noRot="1" noChangeAspect="1" noMove="1" noResize="1" noEditPoints="1" noAdjustHandles="1" noChangeArrowheads="1" noChangeShapeType="1" noTextEdit="1"/>
              </p:cNvSpPr>
              <p:nvPr/>
            </p:nvSpPr>
            <p:spPr>
              <a:xfrm>
                <a:off x="5184531" y="5885268"/>
                <a:ext cx="6248398" cy="996464"/>
              </a:xfrm>
              <a:prstGeom prst="rect">
                <a:avLst/>
              </a:prstGeom>
              <a:blipFill rotWithShape="1">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5184531" y="1298995"/>
                <a:ext cx="6248398" cy="2225505"/>
              </a:xfrm>
            </p:spPr>
            <p:txBody>
              <a:bodyPr>
                <a:normAutofit/>
              </a:bodyPr>
              <a:lstStyle/>
              <a:p>
                <a:pPr marL="0" indent="0">
                  <a:buNone/>
                </a:pPr>
                <a:r>
                  <a:rPr lang="en-US" sz="1000" b="1" dirty="0"/>
                  <a:t>Minimize</a:t>
                </a:r>
                <a:r>
                  <a:rPr lang="en-US" sz="1000" dirty="0"/>
                  <a:t>:	         </a:t>
                </a:r>
                <a14:m>
                  <m:oMath xmlns:m="http://schemas.openxmlformats.org/officeDocument/2006/math">
                    <m:r>
                      <a:rPr lang="en-US" sz="1000" b="1" i="1">
                        <a:latin typeface="Cambria Math"/>
                      </a:rPr>
                      <m:t>𝐟</m:t>
                    </m:r>
                    <m:d>
                      <m:dPr>
                        <m:ctrlPr>
                          <a:rPr lang="en-US" sz="1000" i="1">
                            <a:latin typeface="Cambria Math" panose="02040503050406030204" pitchFamily="18" charset="0"/>
                          </a:rPr>
                        </m:ctrlPr>
                      </m:dPr>
                      <m:e>
                        <m:bar>
                          <m:barPr>
                            <m:ctrlPr>
                              <a:rPr lang="en-US" sz="1000" i="1">
                                <a:latin typeface="Cambria Math" panose="02040503050406030204" pitchFamily="18" charset="0"/>
                              </a:rPr>
                            </m:ctrlPr>
                          </m:barPr>
                          <m:e>
                            <m:r>
                              <a:rPr lang="en-US" sz="1000" b="1" i="1">
                                <a:latin typeface="Cambria Math"/>
                              </a:rPr>
                              <m:t>𝐱</m:t>
                            </m:r>
                          </m:e>
                        </m:bar>
                      </m:e>
                    </m:d>
                    <m:r>
                      <a:rPr lang="en-US" sz="1000" b="1">
                        <a:latin typeface="Cambria Math"/>
                      </a:rPr>
                      <m:t>= </m:t>
                    </m:r>
                    <m:nary>
                      <m:naryPr>
                        <m:chr m:val="∑"/>
                        <m:limLoc m:val="undOvr"/>
                        <m:ctrlPr>
                          <a:rPr lang="en-US" sz="1000" i="1">
                            <a:latin typeface="Cambria Math" panose="02040503050406030204" pitchFamily="18" charset="0"/>
                          </a:rPr>
                        </m:ctrlPr>
                      </m:naryPr>
                      <m:sub>
                        <m:r>
                          <a:rPr lang="en-US" sz="1000" b="1" i="1">
                            <a:latin typeface="Cambria Math"/>
                          </a:rPr>
                          <m:t>𝐢</m:t>
                        </m:r>
                        <m:r>
                          <a:rPr lang="en-US" sz="1000" b="1">
                            <a:latin typeface="Cambria Math"/>
                          </a:rPr>
                          <m:t>=</m:t>
                        </m:r>
                        <m:r>
                          <a:rPr lang="en-US" sz="1000" b="1" i="1">
                            <a:latin typeface="Cambria Math"/>
                          </a:rPr>
                          <m:t>𝟏</m:t>
                        </m:r>
                      </m:sub>
                      <m:sup>
                        <m:r>
                          <a:rPr lang="en-US" sz="1000" b="1" i="1">
                            <a:latin typeface="Cambria Math"/>
                          </a:rPr>
                          <m:t>𝐍</m:t>
                        </m:r>
                      </m:sup>
                      <m:e>
                        <m:sSub>
                          <m:sSubPr>
                            <m:ctrlPr>
                              <a:rPr lang="en-US" sz="1000" i="1">
                                <a:latin typeface="Cambria Math" panose="02040503050406030204" pitchFamily="18" charset="0"/>
                              </a:rPr>
                            </m:ctrlPr>
                          </m:sSubPr>
                          <m:e>
                            <m:r>
                              <a:rPr lang="en-US" sz="1000" i="1">
                                <a:latin typeface="Cambria Math"/>
                              </a:rPr>
                              <m:t>𝐶</m:t>
                            </m:r>
                          </m:e>
                          <m:sub>
                            <m:r>
                              <a:rPr lang="en-US" sz="1000" i="1">
                                <a:latin typeface="Cambria Math"/>
                              </a:rPr>
                              <m:t>𝑖</m:t>
                            </m:r>
                          </m:sub>
                        </m:sSub>
                        <m:d>
                          <m:dPr>
                            <m:ctrlPr>
                              <a:rPr lang="en-US" sz="1000" i="1">
                                <a:latin typeface="Cambria Math" panose="02040503050406030204" pitchFamily="18" charset="0"/>
                              </a:rPr>
                            </m:ctrlPr>
                          </m:dPr>
                          <m:e>
                            <m:sSub>
                              <m:sSubPr>
                                <m:ctrlPr>
                                  <a:rPr lang="en-US" sz="1000" i="1">
                                    <a:latin typeface="Cambria Math" panose="02040503050406030204" pitchFamily="18" charset="0"/>
                                  </a:rPr>
                                </m:ctrlPr>
                              </m:sSubPr>
                              <m:e>
                                <m:r>
                                  <a:rPr lang="en-US" sz="1000" i="1">
                                    <a:latin typeface="Cambria Math"/>
                                  </a:rPr>
                                  <m:t>𝑃</m:t>
                                </m:r>
                              </m:e>
                              <m:sub>
                                <m:r>
                                  <a:rPr lang="en-US" sz="1000" b="1" i="1">
                                    <a:latin typeface="Cambria Math"/>
                                  </a:rPr>
                                  <m:t>𝒊</m:t>
                                </m:r>
                              </m:sub>
                            </m:sSub>
                          </m:e>
                        </m:d>
                      </m:e>
                    </m:nary>
                  </m:oMath>
                </a14:m>
                <a:r>
                  <a:rPr lang="en-US" sz="1000" dirty="0"/>
                  <a:t>	          </a:t>
                </a:r>
                <a:endParaRPr lang="en-US" sz="1000" b="1" dirty="0"/>
              </a:p>
              <a:p>
                <a:pPr marL="0" indent="0">
                  <a:buNone/>
                </a:pPr>
                <a:r>
                  <a:rPr lang="en-US" sz="1000" b="1" dirty="0"/>
                  <a:t>Subjected to</a:t>
                </a:r>
                <a:r>
                  <a:rPr lang="en-US" sz="1000" dirty="0"/>
                  <a:t>: </a:t>
                </a:r>
                <a14:m>
                  <m:oMath xmlns:m="http://schemas.openxmlformats.org/officeDocument/2006/math">
                    <m:r>
                      <a:rPr lang="en-US" sz="1000" b="1" i="1">
                        <a:latin typeface="Cambria Math"/>
                      </a:rPr>
                      <m:t>𝒈</m:t>
                    </m:r>
                    <m:d>
                      <m:dPr>
                        <m:ctrlPr>
                          <a:rPr lang="en-US" sz="1000" b="1" i="1">
                            <a:latin typeface="Cambria Math" panose="02040503050406030204" pitchFamily="18" charset="0"/>
                          </a:rPr>
                        </m:ctrlPr>
                      </m:dPr>
                      <m:e>
                        <m:bar>
                          <m:barPr>
                            <m:ctrlPr>
                              <a:rPr lang="en-US" sz="1000" b="1" i="1">
                                <a:latin typeface="Cambria Math" panose="02040503050406030204" pitchFamily="18" charset="0"/>
                              </a:rPr>
                            </m:ctrlPr>
                          </m:barPr>
                          <m:e>
                            <m:r>
                              <a:rPr lang="en-US" sz="1000" b="1" i="1">
                                <a:latin typeface="Cambria Math"/>
                              </a:rPr>
                              <m:t>𝒙</m:t>
                            </m:r>
                          </m:e>
                        </m:bar>
                      </m:e>
                    </m:d>
                    <m:r>
                      <a:rPr lang="en-US" sz="1000" b="1" i="1">
                        <a:latin typeface="Cambria Math"/>
                      </a:rPr>
                      <m:t>=</m:t>
                    </m:r>
                    <m:r>
                      <a:rPr lang="en-US" sz="1000" b="1" i="1">
                        <a:latin typeface="Cambria Math"/>
                      </a:rPr>
                      <m:t>𝟎</m:t>
                    </m:r>
                    <m:r>
                      <a:rPr lang="en-US" sz="1000" b="1" i="1">
                        <a:latin typeface="Cambria Math"/>
                      </a:rPr>
                      <m:t> </m:t>
                    </m:r>
                    <m:r>
                      <a:rPr lang="en-US" sz="1000" b="1" i="1">
                        <a:latin typeface="Cambria Math"/>
                      </a:rPr>
                      <m:t>𝒂𝒏𝒅</m:t>
                    </m:r>
                    <m:r>
                      <a:rPr lang="en-US" sz="1000" b="1" i="1">
                        <a:latin typeface="Cambria Math"/>
                      </a:rPr>
                      <m:t>, </m:t>
                    </m:r>
                    <m:r>
                      <a:rPr lang="en-US" sz="1000" b="1" i="1">
                        <a:latin typeface="Cambria Math"/>
                      </a:rPr>
                      <m:t>𝒉</m:t>
                    </m:r>
                    <m:d>
                      <m:dPr>
                        <m:ctrlPr>
                          <a:rPr lang="en-US" sz="1000" b="1" i="1">
                            <a:latin typeface="Cambria Math" panose="02040503050406030204" pitchFamily="18" charset="0"/>
                          </a:rPr>
                        </m:ctrlPr>
                      </m:dPr>
                      <m:e>
                        <m:bar>
                          <m:barPr>
                            <m:ctrlPr>
                              <a:rPr lang="en-US" sz="1000" b="1" i="1">
                                <a:latin typeface="Cambria Math" panose="02040503050406030204" pitchFamily="18" charset="0"/>
                              </a:rPr>
                            </m:ctrlPr>
                          </m:barPr>
                          <m:e>
                            <m:r>
                              <a:rPr lang="en-US" sz="1000" b="1" i="1">
                                <a:latin typeface="Cambria Math"/>
                              </a:rPr>
                              <m:t>𝒙</m:t>
                            </m:r>
                          </m:e>
                        </m:bar>
                      </m:e>
                    </m:d>
                    <m:r>
                      <a:rPr lang="en-US" sz="1000" b="1" i="1">
                        <a:latin typeface="Cambria Math"/>
                      </a:rPr>
                      <m:t>≤</m:t>
                    </m:r>
                    <m:r>
                      <a:rPr lang="en-US" sz="1000" b="1" i="1">
                        <a:latin typeface="Cambria Math"/>
                      </a:rPr>
                      <m:t>𝟎</m:t>
                    </m:r>
                  </m:oMath>
                </a14:m>
                <a:endParaRPr lang="en-US" sz="1000" dirty="0"/>
              </a:p>
              <a:p>
                <a:pPr marL="0" indent="0">
                  <a:buNone/>
                </a:pPr>
                <a:r>
                  <a:rPr lang="en-US" sz="1000" dirty="0"/>
                  <a:t>Where, </a:t>
                </a:r>
              </a:p>
              <a:p>
                <a:pPr lvl="0"/>
                <a14:m>
                  <m:oMath xmlns:m="http://schemas.openxmlformats.org/officeDocument/2006/math">
                    <m:sSub>
                      <m:sSubPr>
                        <m:ctrlPr>
                          <a:rPr lang="en-US" sz="1000" i="1">
                            <a:latin typeface="Cambria Math" panose="02040503050406030204" pitchFamily="18" charset="0"/>
                          </a:rPr>
                        </m:ctrlPr>
                      </m:sSubPr>
                      <m:e>
                        <m:r>
                          <a:rPr lang="en-US" sz="1000" i="1">
                            <a:latin typeface="Cambria Math"/>
                          </a:rPr>
                          <m:t>𝐶</m:t>
                        </m:r>
                      </m:e>
                      <m:sub>
                        <m:r>
                          <a:rPr lang="en-US" sz="1000" i="1">
                            <a:latin typeface="Cambria Math"/>
                          </a:rPr>
                          <m:t>𝑖</m:t>
                        </m:r>
                      </m:sub>
                    </m:sSub>
                    <m:d>
                      <m:dPr>
                        <m:ctrlPr>
                          <a:rPr lang="en-US" sz="1000" i="1">
                            <a:latin typeface="Cambria Math" panose="02040503050406030204" pitchFamily="18" charset="0"/>
                          </a:rPr>
                        </m:ctrlPr>
                      </m:dPr>
                      <m:e>
                        <m:sSub>
                          <m:sSubPr>
                            <m:ctrlPr>
                              <a:rPr lang="en-US" sz="1000" i="1">
                                <a:latin typeface="Cambria Math" panose="02040503050406030204" pitchFamily="18" charset="0"/>
                              </a:rPr>
                            </m:ctrlPr>
                          </m:sSubPr>
                          <m:e>
                            <m:r>
                              <a:rPr lang="en-US" sz="1000" i="1">
                                <a:latin typeface="Cambria Math"/>
                              </a:rPr>
                              <m:t>𝑃</m:t>
                            </m:r>
                          </m:e>
                          <m:sub>
                            <m:r>
                              <a:rPr lang="en-US" sz="1000" i="1">
                                <a:latin typeface="Cambria Math"/>
                              </a:rPr>
                              <m:t>𝑖</m:t>
                            </m:r>
                          </m:sub>
                        </m:sSub>
                      </m:e>
                    </m:d>
                  </m:oMath>
                </a14:m>
                <a:r>
                  <a:rPr lang="en-US" sz="1000" dirty="0"/>
                  <a:t> is the private (not marginal private cost) of the market participant in $/hr. Each </a:t>
                </a:r>
                <a14:m>
                  <m:oMath xmlns:m="http://schemas.openxmlformats.org/officeDocument/2006/math">
                    <m:r>
                      <a:rPr lang="en-US" sz="1000" b="1" i="1">
                        <a:latin typeface="Cambria Math"/>
                      </a:rPr>
                      <m:t>𝑪</m:t>
                    </m:r>
                    <m:d>
                      <m:dPr>
                        <m:ctrlPr>
                          <a:rPr lang="en-US" sz="1000" b="1" i="1">
                            <a:latin typeface="Cambria Math" panose="02040503050406030204" pitchFamily="18" charset="0"/>
                          </a:rPr>
                        </m:ctrlPr>
                      </m:dPr>
                      <m:e>
                        <m:r>
                          <a:rPr lang="en-US" sz="1000" b="1" i="1">
                            <a:latin typeface="Cambria Math"/>
                          </a:rPr>
                          <m:t>𝑷</m:t>
                        </m:r>
                      </m:e>
                    </m:d>
                  </m:oMath>
                </a14:m>
                <a:r>
                  <a:rPr lang="en-US" sz="1000" b="1" dirty="0"/>
                  <a:t> </a:t>
                </a:r>
                <a:r>
                  <a:rPr lang="en-US" sz="1000" dirty="0"/>
                  <a:t>can be represented as</a:t>
                </a:r>
                <a14:m>
                  <m:oMath xmlns:m="http://schemas.openxmlformats.org/officeDocument/2006/math">
                    <m:r>
                      <a:rPr lang="en-US" sz="1000">
                        <a:latin typeface="Cambria Math"/>
                      </a:rPr>
                      <m:t> </m:t>
                    </m:r>
                    <m:r>
                      <a:rPr lang="en-US" sz="1000" i="1">
                        <a:latin typeface="Cambria Math"/>
                      </a:rPr>
                      <m:t> </m:t>
                    </m:r>
                    <m:r>
                      <a:rPr lang="en-US" sz="1000" i="1">
                        <a:latin typeface="Cambria Math"/>
                      </a:rPr>
                      <m:t>𝐶</m:t>
                    </m:r>
                    <m:d>
                      <m:dPr>
                        <m:ctrlPr>
                          <a:rPr lang="en-US" sz="1000" b="1" i="1">
                            <a:latin typeface="Cambria Math" panose="02040503050406030204" pitchFamily="18" charset="0"/>
                          </a:rPr>
                        </m:ctrlPr>
                      </m:dPr>
                      <m:e>
                        <m:r>
                          <a:rPr lang="en-US" sz="1000" i="1">
                            <a:latin typeface="Cambria Math"/>
                          </a:rPr>
                          <m:t>𝑃</m:t>
                        </m:r>
                      </m:e>
                    </m:d>
                    <m:r>
                      <a:rPr lang="en-US" sz="1000" i="1">
                        <a:latin typeface="Cambria Math"/>
                      </a:rPr>
                      <m:t>=</m:t>
                    </m:r>
                    <m:r>
                      <a:rPr lang="en-US" sz="1000" i="1">
                        <a:latin typeface="Cambria Math"/>
                      </a:rPr>
                      <m:t>𝑐</m:t>
                    </m:r>
                    <m:sSup>
                      <m:sSupPr>
                        <m:ctrlPr>
                          <a:rPr lang="en-US" sz="1000" b="1" i="1">
                            <a:latin typeface="Cambria Math" panose="02040503050406030204" pitchFamily="18" charset="0"/>
                          </a:rPr>
                        </m:ctrlPr>
                      </m:sSupPr>
                      <m:e>
                        <m:r>
                          <a:rPr lang="en-US" sz="1000" i="1">
                            <a:latin typeface="Cambria Math"/>
                          </a:rPr>
                          <m:t>𝑃</m:t>
                        </m:r>
                      </m:e>
                      <m:sup>
                        <m:r>
                          <a:rPr lang="en-US" sz="1000" i="1">
                            <a:latin typeface="Cambria Math"/>
                          </a:rPr>
                          <m:t>2</m:t>
                        </m:r>
                      </m:sup>
                    </m:sSup>
                    <m:r>
                      <a:rPr lang="en-US" sz="1000" i="1">
                        <a:latin typeface="Cambria Math"/>
                      </a:rPr>
                      <m:t>+</m:t>
                    </m:r>
                    <m:r>
                      <a:rPr lang="en-US" sz="1000" i="1">
                        <a:latin typeface="Cambria Math"/>
                      </a:rPr>
                      <m:t>𝑏𝑃</m:t>
                    </m:r>
                    <m:r>
                      <a:rPr lang="en-US" sz="1000" i="1">
                        <a:latin typeface="Cambria Math"/>
                      </a:rPr>
                      <m:t>+</m:t>
                    </m:r>
                    <m:r>
                      <a:rPr lang="en-US" sz="1000" i="1">
                        <a:latin typeface="Cambria Math"/>
                      </a:rPr>
                      <m:t>𝑎</m:t>
                    </m:r>
                  </m:oMath>
                </a14:m>
                <a:r>
                  <a:rPr lang="en-US" sz="1000" b="1" dirty="0"/>
                  <a:t> 	</a:t>
                </a:r>
              </a:p>
              <a:p>
                <a:pPr lvl="0"/>
                <a14:m>
                  <m:oMath xmlns:m="http://schemas.openxmlformats.org/officeDocument/2006/math">
                    <m:r>
                      <a:rPr lang="en-US" sz="1000" i="1">
                        <a:latin typeface="Cambria Math"/>
                      </a:rPr>
                      <m:t>𝑔</m:t>
                    </m:r>
                    <m:d>
                      <m:dPr>
                        <m:ctrlPr>
                          <a:rPr lang="en-US" sz="1000" i="1">
                            <a:latin typeface="Cambria Math" panose="02040503050406030204" pitchFamily="18" charset="0"/>
                          </a:rPr>
                        </m:ctrlPr>
                      </m:dPr>
                      <m:e>
                        <m:bar>
                          <m:barPr>
                            <m:ctrlPr>
                              <a:rPr lang="en-US" sz="1000" i="1">
                                <a:latin typeface="Cambria Math" panose="02040503050406030204" pitchFamily="18" charset="0"/>
                              </a:rPr>
                            </m:ctrlPr>
                          </m:barPr>
                          <m:e>
                            <m:r>
                              <a:rPr lang="en-US" sz="1000" i="1">
                                <a:latin typeface="Cambria Math"/>
                              </a:rPr>
                              <m:t>𝑥</m:t>
                            </m:r>
                          </m:e>
                        </m:bar>
                      </m:e>
                    </m:d>
                  </m:oMath>
                </a14:m>
                <a:r>
                  <a:rPr lang="en-US" sz="1000" dirty="0"/>
                  <a:t> is the set of inequality constraints and </a:t>
                </a:r>
              </a:p>
              <a:p>
                <a:pPr lvl="0"/>
                <a14:m>
                  <m:oMath xmlns:m="http://schemas.openxmlformats.org/officeDocument/2006/math">
                    <m:r>
                      <a:rPr lang="en-US" sz="1000" i="1">
                        <a:latin typeface="Cambria Math"/>
                      </a:rPr>
                      <m:t>h</m:t>
                    </m:r>
                    <m:d>
                      <m:dPr>
                        <m:ctrlPr>
                          <a:rPr lang="en-US" sz="1000" i="1">
                            <a:latin typeface="Cambria Math" panose="02040503050406030204" pitchFamily="18" charset="0"/>
                          </a:rPr>
                        </m:ctrlPr>
                      </m:dPr>
                      <m:e>
                        <m:bar>
                          <m:barPr>
                            <m:ctrlPr>
                              <a:rPr lang="en-US" sz="1000" i="1">
                                <a:latin typeface="Cambria Math" panose="02040503050406030204" pitchFamily="18" charset="0"/>
                              </a:rPr>
                            </m:ctrlPr>
                          </m:barPr>
                          <m:e>
                            <m:r>
                              <a:rPr lang="en-US" sz="1000" i="1">
                                <a:latin typeface="Cambria Math"/>
                              </a:rPr>
                              <m:t>𝑥</m:t>
                            </m:r>
                          </m:e>
                        </m:bar>
                      </m:e>
                    </m:d>
                  </m:oMath>
                </a14:m>
                <a:r>
                  <a:rPr lang="en-US" sz="1000" dirty="0"/>
                  <a:t> is the set of equality constraints. </a:t>
                </a:r>
              </a:p>
              <a:p>
                <a:endParaRPr lang="en-US" sz="1000"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5184531" y="1298995"/>
                <a:ext cx="6248398" cy="2225505"/>
              </a:xfrm>
              <a:blipFill rotWithShape="1">
                <a:blip r:embed="rId5"/>
                <a:stretch>
                  <a:fillRect t="-8493" r="-98"/>
                </a:stretch>
              </a:blipFill>
            </p:spPr>
            <p:txBody>
              <a:bodyPr/>
              <a:lstStyle/>
              <a:p>
                <a:r>
                  <a:rPr lang="en-US">
                    <a:noFill/>
                  </a:rPr>
                  <a:t> </a:t>
                </a:r>
              </a:p>
            </p:txBody>
          </p:sp>
        </mc:Fallback>
      </mc:AlternateContent>
      <p:sp>
        <p:nvSpPr>
          <p:cNvPr id="9" name="Title 1"/>
          <p:cNvSpPr txBox="1">
            <a:spLocks/>
          </p:cNvSpPr>
          <p:nvPr/>
        </p:nvSpPr>
        <p:spPr>
          <a:xfrm>
            <a:off x="761999" y="555479"/>
            <a:ext cx="10731795" cy="1081935"/>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sz="4000" dirty="0">
                <a:latin typeface="Rockwell" panose="02060603020205020403" pitchFamily="18" charset="0"/>
              </a:rPr>
              <a:t>Methods</a:t>
            </a:r>
          </a:p>
        </p:txBody>
      </p:sp>
      <mc:AlternateContent xmlns:mc="http://schemas.openxmlformats.org/markup-compatibility/2006" xmlns:a14="http://schemas.microsoft.com/office/drawing/2010/main">
        <mc:Choice Requires="a14">
          <p:sp>
            <p:nvSpPr>
              <p:cNvPr id="11" name="Content Placeholder 2"/>
              <p:cNvSpPr txBox="1">
                <a:spLocks/>
              </p:cNvSpPr>
              <p:nvPr/>
            </p:nvSpPr>
            <p:spPr>
              <a:xfrm>
                <a:off x="8308730" y="5865640"/>
                <a:ext cx="3510455" cy="834065"/>
              </a:xfrm>
              <a:prstGeom prst="rect">
                <a:avLst/>
              </a:prstGeom>
            </p:spPr>
            <p:txBody>
              <a:bodyPr vert="horz" lIns="91440" tIns="45720" rIns="91440" bIns="45720" rtlCol="0">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buFont typeface="Arial" panose="020B0604020202020204" pitchFamily="34" charset="0"/>
                  <a:buNone/>
                </a:pPr>
                <a14:m>
                  <m:oMathPara xmlns:m="http://schemas.openxmlformats.org/officeDocument/2006/math">
                    <m:oMathParaPr>
                      <m:jc m:val="centerGroup"/>
                    </m:oMathParaPr>
                    <m:oMath xmlns:m="http://schemas.openxmlformats.org/officeDocument/2006/math">
                      <m:r>
                        <a:rPr lang="en-US" sz="1400" b="1" i="1" smtClean="0">
                          <a:latin typeface="Cambria Math"/>
                        </a:rPr>
                        <m:t>𝑳𝑴</m:t>
                      </m:r>
                      <m:sSub>
                        <m:sSubPr>
                          <m:ctrlPr>
                            <a:rPr lang="en-US" sz="1400" b="1" i="1" smtClean="0">
                              <a:latin typeface="Cambria Math" panose="02040503050406030204" pitchFamily="18" charset="0"/>
                            </a:rPr>
                          </m:ctrlPr>
                        </m:sSubPr>
                        <m:e>
                          <m:r>
                            <a:rPr lang="en-US" sz="1400" b="1" i="1" smtClean="0">
                              <a:latin typeface="Cambria Math"/>
                            </a:rPr>
                            <m:t>𝑷</m:t>
                          </m:r>
                        </m:e>
                        <m:sub>
                          <m:r>
                            <a:rPr lang="en-US" sz="1400" b="1" i="1" smtClean="0">
                              <a:latin typeface="Cambria Math"/>
                            </a:rPr>
                            <m:t>𝒌</m:t>
                          </m:r>
                        </m:sub>
                      </m:sSub>
                      <m:r>
                        <a:rPr lang="en-US" sz="1400" b="1" i="1" smtClean="0">
                          <a:latin typeface="Cambria Math"/>
                        </a:rPr>
                        <m:t>=</m:t>
                      </m:r>
                      <m:r>
                        <a:rPr lang="en-US" sz="1400" i="1" smtClean="0">
                          <a:solidFill>
                            <a:schemeClr val="accent1"/>
                          </a:solidFill>
                          <a:latin typeface="Cambria Math"/>
                        </a:rPr>
                        <m:t>𝐿𝑀</m:t>
                      </m:r>
                      <m:sSub>
                        <m:sSubPr>
                          <m:ctrlPr>
                            <a:rPr lang="en-US" sz="1400" i="1" smtClean="0">
                              <a:solidFill>
                                <a:schemeClr val="accent1"/>
                              </a:solidFill>
                              <a:latin typeface="Cambria Math" panose="02040503050406030204" pitchFamily="18" charset="0"/>
                            </a:rPr>
                          </m:ctrlPr>
                        </m:sSubPr>
                        <m:e>
                          <m:r>
                            <a:rPr lang="en-US" sz="1400" i="1" smtClean="0">
                              <a:solidFill>
                                <a:schemeClr val="accent1"/>
                              </a:solidFill>
                              <a:latin typeface="Cambria Math"/>
                            </a:rPr>
                            <m:t>𝑃</m:t>
                          </m:r>
                        </m:e>
                        <m:sub>
                          <m:r>
                            <a:rPr lang="en-US" sz="1400" i="1" smtClean="0">
                              <a:solidFill>
                                <a:schemeClr val="accent1"/>
                              </a:solidFill>
                              <a:latin typeface="Cambria Math"/>
                            </a:rPr>
                            <m:t>𝑟𝑒𝑓</m:t>
                          </m:r>
                        </m:sub>
                      </m:sSub>
                      <m:r>
                        <a:rPr lang="en-US" sz="1400" i="1" smtClean="0">
                          <a:solidFill>
                            <a:schemeClr val="tx2"/>
                          </a:solidFill>
                          <a:latin typeface="Cambria Math"/>
                        </a:rPr>
                        <m:t>−</m:t>
                      </m:r>
                      <m:f>
                        <m:fPr>
                          <m:ctrlPr>
                            <a:rPr lang="en-US" sz="1400" b="1" i="1" smtClean="0">
                              <a:solidFill>
                                <a:schemeClr val="accent2"/>
                              </a:solidFill>
                              <a:latin typeface="Cambria Math" panose="02040503050406030204" pitchFamily="18" charset="0"/>
                            </a:rPr>
                          </m:ctrlPr>
                        </m:fPr>
                        <m:num>
                          <m:r>
                            <a:rPr lang="en-US" sz="1400" i="1">
                              <a:solidFill>
                                <a:schemeClr val="accent2"/>
                              </a:solidFill>
                              <a:latin typeface="Cambria Math"/>
                            </a:rPr>
                            <m:t>𝜕</m:t>
                          </m:r>
                          <m:sSub>
                            <m:sSubPr>
                              <m:ctrlPr>
                                <a:rPr lang="en-US" sz="1400" b="1" i="1">
                                  <a:solidFill>
                                    <a:schemeClr val="accent2"/>
                                  </a:solidFill>
                                  <a:latin typeface="Cambria Math" panose="02040503050406030204" pitchFamily="18" charset="0"/>
                                </a:rPr>
                              </m:ctrlPr>
                            </m:sSubPr>
                            <m:e>
                              <m:r>
                                <a:rPr lang="en-US" sz="1400" i="1">
                                  <a:solidFill>
                                    <a:schemeClr val="accent2"/>
                                  </a:solidFill>
                                  <a:latin typeface="Cambria Math"/>
                                </a:rPr>
                                <m:t>𝑃</m:t>
                              </m:r>
                            </m:e>
                            <m:sub>
                              <m:r>
                                <a:rPr lang="en-US" sz="1400" i="1">
                                  <a:solidFill>
                                    <a:schemeClr val="accent2"/>
                                  </a:solidFill>
                                  <a:latin typeface="Cambria Math"/>
                                </a:rPr>
                                <m:t>𝑙𝑜𝑠𝑠</m:t>
                              </m:r>
                            </m:sub>
                          </m:sSub>
                        </m:num>
                        <m:den>
                          <m:r>
                            <a:rPr lang="en-US" sz="1400" i="1">
                              <a:solidFill>
                                <a:schemeClr val="accent2"/>
                              </a:solidFill>
                              <a:latin typeface="Cambria Math"/>
                            </a:rPr>
                            <m:t>𝜕</m:t>
                          </m:r>
                          <m:sSub>
                            <m:sSubPr>
                              <m:ctrlPr>
                                <a:rPr lang="en-US" sz="1400" b="1" i="1">
                                  <a:solidFill>
                                    <a:schemeClr val="accent2"/>
                                  </a:solidFill>
                                  <a:latin typeface="Cambria Math" panose="02040503050406030204" pitchFamily="18" charset="0"/>
                                </a:rPr>
                              </m:ctrlPr>
                            </m:sSubPr>
                            <m:e>
                              <m:r>
                                <a:rPr lang="en-US" sz="1400" i="1">
                                  <a:solidFill>
                                    <a:schemeClr val="accent2"/>
                                  </a:solidFill>
                                  <a:latin typeface="Cambria Math"/>
                                </a:rPr>
                                <m:t>𝑃</m:t>
                              </m:r>
                            </m:e>
                            <m:sub>
                              <m:r>
                                <a:rPr lang="en-US" sz="1400" i="1">
                                  <a:solidFill>
                                    <a:schemeClr val="accent2"/>
                                  </a:solidFill>
                                  <a:latin typeface="Cambria Math"/>
                                </a:rPr>
                                <m:t>𝑘</m:t>
                              </m:r>
                            </m:sub>
                          </m:sSub>
                        </m:den>
                      </m:f>
                      <m:sSub>
                        <m:sSubPr>
                          <m:ctrlPr>
                            <a:rPr lang="en-US" sz="1400" b="1" i="1">
                              <a:solidFill>
                                <a:schemeClr val="accent2"/>
                              </a:solidFill>
                              <a:latin typeface="Cambria Math" panose="02040503050406030204" pitchFamily="18" charset="0"/>
                            </a:rPr>
                          </m:ctrlPr>
                        </m:sSubPr>
                        <m:e>
                          <m:r>
                            <a:rPr lang="en-US" sz="1400" i="1">
                              <a:solidFill>
                                <a:schemeClr val="accent2"/>
                              </a:solidFill>
                              <a:latin typeface="Cambria Math"/>
                            </a:rPr>
                            <m:t>𝐿𝑀𝑃</m:t>
                          </m:r>
                        </m:e>
                        <m:sub>
                          <m:r>
                            <a:rPr lang="en-US" sz="1400" i="1">
                              <a:solidFill>
                                <a:schemeClr val="accent2"/>
                              </a:solidFill>
                              <a:latin typeface="Cambria Math"/>
                            </a:rPr>
                            <m:t>𝑟𝑒𝑓</m:t>
                          </m:r>
                        </m:sub>
                      </m:sSub>
                      <m:r>
                        <a:rPr lang="en-US" sz="1400" i="1" smtClean="0">
                          <a:solidFill>
                            <a:schemeClr val="tx2"/>
                          </a:solidFill>
                          <a:latin typeface="Cambria Math"/>
                        </a:rPr>
                        <m:t>−</m:t>
                      </m:r>
                      <m:sSub>
                        <m:sSubPr>
                          <m:ctrlPr>
                            <a:rPr lang="en-US" sz="1400" b="1" i="1" smtClean="0">
                              <a:solidFill>
                                <a:schemeClr val="accent3"/>
                              </a:solidFill>
                              <a:latin typeface="Cambria Math" panose="02040503050406030204" pitchFamily="18" charset="0"/>
                            </a:rPr>
                          </m:ctrlPr>
                        </m:sSubPr>
                        <m:e>
                          <m:r>
                            <a:rPr lang="en-US" sz="1400" i="1">
                              <a:solidFill>
                                <a:schemeClr val="accent3"/>
                              </a:solidFill>
                              <a:latin typeface="Cambria Math"/>
                            </a:rPr>
                            <m:t>𝜇</m:t>
                          </m:r>
                          <m:r>
                            <a:rPr lang="en-US" sz="1400" i="1">
                              <a:solidFill>
                                <a:schemeClr val="accent3"/>
                              </a:solidFill>
                              <a:latin typeface="Cambria Math"/>
                            </a:rPr>
                            <m:t>𝑎</m:t>
                          </m:r>
                        </m:e>
                        <m:sub>
                          <m:r>
                            <a:rPr lang="en-US" sz="1400" i="1">
                              <a:solidFill>
                                <a:schemeClr val="accent3"/>
                              </a:solidFill>
                              <a:latin typeface="Cambria Math"/>
                            </a:rPr>
                            <m:t>𝑙𝑘</m:t>
                          </m:r>
                        </m:sub>
                      </m:sSub>
                    </m:oMath>
                  </m:oMathPara>
                </a14:m>
                <a:endParaRPr lang="en-US" sz="1400" dirty="0">
                  <a:latin typeface="Rockwell" panose="02060603020205020403" pitchFamily="18" charset="0"/>
                </a:endParaRPr>
              </a:p>
              <a:p>
                <a:pPr marL="0" indent="0">
                  <a:buFont typeface="Arial" panose="020B0604020202020204" pitchFamily="34" charset="0"/>
                  <a:buNone/>
                </a:pPr>
                <a:endParaRPr lang="en-US" sz="1400" dirty="0">
                  <a:latin typeface="Rockwell" panose="02060603020205020403" pitchFamily="18" charset="0"/>
                </a:endParaRPr>
              </a:p>
            </p:txBody>
          </p:sp>
        </mc:Choice>
        <mc:Fallback xmlns="">
          <p:sp>
            <p:nvSpPr>
              <p:cNvPr id="11" name="Content Placeholder 2"/>
              <p:cNvSpPr txBox="1">
                <a:spLocks noRot="1" noChangeAspect="1" noMove="1" noResize="1" noEditPoints="1" noAdjustHandles="1" noChangeArrowheads="1" noChangeShapeType="1" noTextEdit="1"/>
              </p:cNvSpPr>
              <p:nvPr/>
            </p:nvSpPr>
            <p:spPr>
              <a:xfrm>
                <a:off x="8308730" y="5865640"/>
                <a:ext cx="3510455" cy="834065"/>
              </a:xfrm>
              <a:prstGeom prst="rect">
                <a:avLst/>
              </a:prstGeom>
              <a:blipFill rotWithShape="1">
                <a:blip r:embed="rId6"/>
                <a:stretch>
                  <a:fillRect/>
                </a:stretch>
              </a:blipFill>
            </p:spPr>
            <p:txBody>
              <a:bodyPr/>
              <a:lstStyle/>
              <a:p>
                <a:r>
                  <a:rPr lang="en-US">
                    <a:noFill/>
                  </a:rPr>
                  <a:t> </a:t>
                </a:r>
              </a:p>
            </p:txBody>
          </p:sp>
        </mc:Fallback>
      </mc:AlternateContent>
      <p:sp>
        <p:nvSpPr>
          <p:cNvPr id="12" name="Rectangle 11"/>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https://www.misoenergy.org/LMPContourMap/MISO_All.html</a:t>
            </a:r>
          </a:p>
        </p:txBody>
      </p:sp>
      <p:sp>
        <p:nvSpPr>
          <p:cNvPr id="13" name="Rectangle 12"/>
          <p:cNvSpPr/>
          <p:nvPr/>
        </p:nvSpPr>
        <p:spPr>
          <a:xfrm>
            <a:off x="8308728" y="4184332"/>
            <a:ext cx="1557303" cy="7638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a:solidFill>
                  <a:schemeClr val="accent1"/>
                </a:solidFill>
                <a:latin typeface="Rockwell" panose="02060603020205020403" pitchFamily="18" charset="0"/>
              </a:rPr>
              <a:t>Marginal cost at reference bus</a:t>
            </a:r>
          </a:p>
        </p:txBody>
      </p:sp>
      <p:sp>
        <p:nvSpPr>
          <p:cNvPr id="14" name="Rectangle 13"/>
          <p:cNvSpPr/>
          <p:nvPr/>
        </p:nvSpPr>
        <p:spPr>
          <a:xfrm>
            <a:off x="8530682" y="3390180"/>
            <a:ext cx="2274849" cy="6800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i="1" dirty="0">
                <a:solidFill>
                  <a:schemeClr val="accent2"/>
                </a:solidFill>
                <a:latin typeface="Rockwell" panose="02060603020205020403" pitchFamily="18" charset="0"/>
              </a:rPr>
              <a:t>Marginal Cost of losses from the reference bus to bus k (MLC)</a:t>
            </a:r>
            <a:endParaRPr lang="en-US" sz="1100" b="1" i="1" dirty="0">
              <a:solidFill>
                <a:schemeClr val="accent2"/>
              </a:solidFill>
              <a:latin typeface="Rockwell" panose="02060603020205020403" pitchFamily="18" charset="0"/>
            </a:endParaRPr>
          </a:p>
        </p:txBody>
      </p:sp>
      <p:cxnSp>
        <p:nvCxnSpPr>
          <p:cNvPr id="15" name="Curved Connector 14"/>
          <p:cNvCxnSpPr/>
          <p:nvPr/>
        </p:nvCxnSpPr>
        <p:spPr>
          <a:xfrm rot="16200000" flipV="1">
            <a:off x="8650910" y="5081627"/>
            <a:ext cx="1092550" cy="514732"/>
          </a:xfrm>
          <a:prstGeom prst="curvedConnector3">
            <a:avLst>
              <a:gd name="adj1" fmla="val 50000"/>
            </a:avLst>
          </a:prstGeom>
          <a:ln>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16" name="Curved Connector 15"/>
          <p:cNvCxnSpPr>
            <a:stCxn id="11" idx="0"/>
          </p:cNvCxnSpPr>
          <p:nvPr/>
        </p:nvCxnSpPr>
        <p:spPr>
          <a:xfrm rot="16200000" flipV="1">
            <a:off x="9148321" y="4950003"/>
            <a:ext cx="1633352" cy="197922"/>
          </a:xfrm>
          <a:prstGeom prst="curvedConnector3">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9975260" y="3961110"/>
            <a:ext cx="2274849" cy="9820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a:solidFill>
                  <a:schemeClr val="accent3"/>
                </a:solidFill>
                <a:latin typeface="Rockwell" panose="02060603020205020403" pitchFamily="18" charset="0"/>
              </a:rPr>
              <a:t>Marginal Cost of transmission congestion from the reference bus to bus k (MCC)</a:t>
            </a:r>
            <a:endParaRPr lang="en-US" sz="1200" b="1" i="1" dirty="0">
              <a:solidFill>
                <a:schemeClr val="accent3"/>
              </a:solidFill>
              <a:latin typeface="Rockwell" panose="02060603020205020403" pitchFamily="18" charset="0"/>
            </a:endParaRPr>
          </a:p>
        </p:txBody>
      </p:sp>
      <p:cxnSp>
        <p:nvCxnSpPr>
          <p:cNvPr id="18" name="Curved Connector 17"/>
          <p:cNvCxnSpPr/>
          <p:nvPr/>
        </p:nvCxnSpPr>
        <p:spPr>
          <a:xfrm rot="16200000" flipV="1">
            <a:off x="10636981" y="5268422"/>
            <a:ext cx="1271653" cy="320244"/>
          </a:xfrm>
          <a:prstGeom prst="curvedConnector3">
            <a:avLst>
              <a:gd name="adj1" fmla="val 50000"/>
            </a:avLst>
          </a:prstGeom>
          <a:ln>
            <a:solidFill>
              <a:schemeClr val="accent3"/>
            </a:solidFill>
            <a:tailEnd type="arrow"/>
          </a:ln>
        </p:spPr>
        <p:style>
          <a:lnRef idx="1">
            <a:schemeClr val="accent1"/>
          </a:lnRef>
          <a:fillRef idx="0">
            <a:schemeClr val="accent1"/>
          </a:fillRef>
          <a:effectRef idx="0">
            <a:schemeClr val="accent1"/>
          </a:effectRef>
          <a:fontRef idx="minor">
            <a:schemeClr val="tx1"/>
          </a:fontRef>
        </p:style>
      </p:cxnSp>
      <p:sp>
        <p:nvSpPr>
          <p:cNvPr id="19" name="Slide Number Placeholder 5"/>
          <p:cNvSpPr>
            <a:spLocks noGrp="1"/>
          </p:cNvSpPr>
          <p:nvPr>
            <p:ph type="sldNum" sz="quarter" idx="12"/>
          </p:nvPr>
        </p:nvSpPr>
        <p:spPr>
          <a:xfrm>
            <a:off x="11784011" y="5607592"/>
            <a:ext cx="407988" cy="365125"/>
          </a:xfrm>
        </p:spPr>
        <p:txBody>
          <a:bodyPr/>
          <a:lstStyle/>
          <a:p>
            <a:fld id="{2AC27A5A-7290-4DE1-BA94-4BE8A8E57DCF}" type="slidenum">
              <a:rPr lang="en-US" smtClean="0"/>
              <a:t>17</a:t>
            </a:fld>
            <a:endParaRPr lang="en-US" dirty="0"/>
          </a:p>
        </p:txBody>
      </p:sp>
    </p:spTree>
    <p:extLst>
      <p:ext uri="{BB962C8B-B14F-4D97-AF65-F5344CB8AC3E}">
        <p14:creationId xmlns:p14="http://schemas.microsoft.com/office/powerpoint/2010/main" val="1657145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xit" presetSubtype="0" fill="hold" grpId="1" nodeType="clickEffect">
                                  <p:stCondLst>
                                    <p:cond delay="0"/>
                                  </p:stCondLst>
                                  <p:childTnLst>
                                    <p:animEffect transition="out" filter="fade">
                                      <p:cBhvr>
                                        <p:cTn id="11" dur="500"/>
                                        <p:tgtEl>
                                          <p:spTgt spid="5"/>
                                        </p:tgtEl>
                                      </p:cBhvr>
                                    </p:animEffect>
                                    <p:set>
                                      <p:cBhvr>
                                        <p:cTn id="12" dur="1" fill="hold">
                                          <p:stCondLst>
                                            <p:cond delay="499"/>
                                          </p:stCondLst>
                                        </p:cTn>
                                        <p:tgtEl>
                                          <p:spTgt spid="5"/>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4" presetClass="path" presetSubtype="0" accel="50000" decel="50000" fill="hold" grpId="1" nodeType="clickEffect">
                                  <p:stCondLst>
                                    <p:cond delay="0"/>
                                  </p:stCondLst>
                                  <p:childTnLst>
                                    <p:animMotion origin="layout" path="M 3.2643E-6 2.96296E-6 L 0.07268 -0.08519 C 0.08805 -0.1044 0.11085 -0.11366 0.13468 -0.11366 C 0.16191 -0.11366 0.18366 -0.1044 0.19903 -0.08519 L 0.27198 2.96296E-6 " pathEditMode="relative" rAng="0" ptsTypes="FffFF">
                                      <p:cBhvr>
                                        <p:cTn id="21" dur="2000" fill="hold"/>
                                        <p:tgtEl>
                                          <p:spTgt spid="6"/>
                                        </p:tgtEl>
                                        <p:attrNameLst>
                                          <p:attrName>ppt_x</p:attrName>
                                          <p:attrName>ppt_y</p:attrName>
                                        </p:attrNameLst>
                                      </p:cBhvr>
                                      <p:rCtr x="13599" y="-5694"/>
                                    </p:animMotion>
                                  </p:childTnLst>
                                </p:cTn>
                              </p:par>
                            </p:childTnLst>
                          </p:cTn>
                        </p:par>
                        <p:par>
                          <p:cTn id="22" fill="hold">
                            <p:stCondLst>
                              <p:cond delay="2000"/>
                            </p:stCondLst>
                            <p:childTnLst>
                              <p:par>
                                <p:cTn id="23" presetID="10" presetClass="exit" presetSubtype="0" fill="hold" grpId="2" nodeType="after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fade">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fade">
                                      <p:cBhvr>
                                        <p:cTn id="42" dur="500"/>
                                        <p:tgtEl>
                                          <p:spTgt spid="14"/>
                                        </p:tgtEl>
                                      </p:cBhvr>
                                    </p:animEffect>
                                  </p:childTnLst>
                                </p:cTn>
                              </p:par>
                              <p:par>
                                <p:cTn id="43" presetID="10" presetClass="entr" presetSubtype="0" fill="hold" nodeType="with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fade">
                                      <p:cBhvr>
                                        <p:cTn id="50" dur="500"/>
                                        <p:tgtEl>
                                          <p:spTgt spid="17"/>
                                        </p:tgtEl>
                                      </p:cBhvr>
                                    </p:animEffect>
                                  </p:childTnLst>
                                </p:cTn>
                              </p:par>
                              <p:par>
                                <p:cTn id="51" presetID="10" presetClass="entr" presetSubtype="0" fill="hold" nodeType="withEffect">
                                  <p:stCondLst>
                                    <p:cond delay="0"/>
                                  </p:stCondLst>
                                  <p:childTnLst>
                                    <p:set>
                                      <p:cBhvr>
                                        <p:cTn id="52" dur="1" fill="hold">
                                          <p:stCondLst>
                                            <p:cond delay="0"/>
                                          </p:stCondLst>
                                        </p:cTn>
                                        <p:tgtEl>
                                          <p:spTgt spid="18"/>
                                        </p:tgtEl>
                                        <p:attrNameLst>
                                          <p:attrName>style.visibility</p:attrName>
                                        </p:attrNameLst>
                                      </p:cBhvr>
                                      <p:to>
                                        <p:strVal val="visible"/>
                                      </p:to>
                                    </p:set>
                                    <p:animEffect transition="in" filter="fade">
                                      <p:cBhvr>
                                        <p:cTn id="5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p:bldP spid="6" grpId="1"/>
      <p:bldP spid="6" grpId="2"/>
      <p:bldP spid="11" grpId="0"/>
      <p:bldP spid="13" grpId="0"/>
      <p:bldP spid="14"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134497466"/>
              </p:ext>
            </p:extLst>
          </p:nvPr>
        </p:nvGraphicFramePr>
        <p:xfrm>
          <a:off x="414670" y="138228"/>
          <a:ext cx="11015330" cy="6223976"/>
        </p:xfrm>
        <a:graphic>
          <a:graphicData uri="http://schemas.openxmlformats.org/drawingml/2006/table">
            <a:tbl>
              <a:tblPr firstRow="1" firstCol="1" bandRow="1">
                <a:tableStyleId>{5C22544A-7EE6-4342-B048-85BDC9FD1C3A}</a:tableStyleId>
              </a:tblPr>
              <a:tblGrid>
                <a:gridCol w="976915">
                  <a:extLst>
                    <a:ext uri="{9D8B030D-6E8A-4147-A177-3AD203B41FA5}">
                      <a16:colId xmlns:a16="http://schemas.microsoft.com/office/drawing/2014/main" val="20000"/>
                    </a:ext>
                  </a:extLst>
                </a:gridCol>
                <a:gridCol w="842286">
                  <a:extLst>
                    <a:ext uri="{9D8B030D-6E8A-4147-A177-3AD203B41FA5}">
                      <a16:colId xmlns:a16="http://schemas.microsoft.com/office/drawing/2014/main" val="20001"/>
                    </a:ext>
                  </a:extLst>
                </a:gridCol>
                <a:gridCol w="805753">
                  <a:extLst>
                    <a:ext uri="{9D8B030D-6E8A-4147-A177-3AD203B41FA5}">
                      <a16:colId xmlns:a16="http://schemas.microsoft.com/office/drawing/2014/main" val="20002"/>
                    </a:ext>
                  </a:extLst>
                </a:gridCol>
                <a:gridCol w="1003300">
                  <a:extLst>
                    <a:ext uri="{9D8B030D-6E8A-4147-A177-3AD203B41FA5}">
                      <a16:colId xmlns:a16="http://schemas.microsoft.com/office/drawing/2014/main" val="20003"/>
                    </a:ext>
                  </a:extLst>
                </a:gridCol>
                <a:gridCol w="1003300">
                  <a:extLst>
                    <a:ext uri="{9D8B030D-6E8A-4147-A177-3AD203B41FA5}">
                      <a16:colId xmlns:a16="http://schemas.microsoft.com/office/drawing/2014/main" val="20004"/>
                    </a:ext>
                  </a:extLst>
                </a:gridCol>
                <a:gridCol w="843638">
                  <a:extLst>
                    <a:ext uri="{9D8B030D-6E8A-4147-A177-3AD203B41FA5}">
                      <a16:colId xmlns:a16="http://schemas.microsoft.com/office/drawing/2014/main" val="20005"/>
                    </a:ext>
                  </a:extLst>
                </a:gridCol>
                <a:gridCol w="843638">
                  <a:extLst>
                    <a:ext uri="{9D8B030D-6E8A-4147-A177-3AD203B41FA5}">
                      <a16:colId xmlns:a16="http://schemas.microsoft.com/office/drawing/2014/main" val="20006"/>
                    </a:ext>
                  </a:extLst>
                </a:gridCol>
                <a:gridCol w="660974">
                  <a:extLst>
                    <a:ext uri="{9D8B030D-6E8A-4147-A177-3AD203B41FA5}">
                      <a16:colId xmlns:a16="http://schemas.microsoft.com/office/drawing/2014/main" val="20007"/>
                    </a:ext>
                  </a:extLst>
                </a:gridCol>
                <a:gridCol w="660974">
                  <a:extLst>
                    <a:ext uri="{9D8B030D-6E8A-4147-A177-3AD203B41FA5}">
                      <a16:colId xmlns:a16="http://schemas.microsoft.com/office/drawing/2014/main" val="20008"/>
                    </a:ext>
                  </a:extLst>
                </a:gridCol>
                <a:gridCol w="843638">
                  <a:extLst>
                    <a:ext uri="{9D8B030D-6E8A-4147-A177-3AD203B41FA5}">
                      <a16:colId xmlns:a16="http://schemas.microsoft.com/office/drawing/2014/main" val="20009"/>
                    </a:ext>
                  </a:extLst>
                </a:gridCol>
                <a:gridCol w="843638">
                  <a:extLst>
                    <a:ext uri="{9D8B030D-6E8A-4147-A177-3AD203B41FA5}">
                      <a16:colId xmlns:a16="http://schemas.microsoft.com/office/drawing/2014/main" val="20010"/>
                    </a:ext>
                  </a:extLst>
                </a:gridCol>
                <a:gridCol w="843638">
                  <a:extLst>
                    <a:ext uri="{9D8B030D-6E8A-4147-A177-3AD203B41FA5}">
                      <a16:colId xmlns:a16="http://schemas.microsoft.com/office/drawing/2014/main" val="20011"/>
                    </a:ext>
                  </a:extLst>
                </a:gridCol>
                <a:gridCol w="843638">
                  <a:extLst>
                    <a:ext uri="{9D8B030D-6E8A-4147-A177-3AD203B41FA5}">
                      <a16:colId xmlns:a16="http://schemas.microsoft.com/office/drawing/2014/main" val="20012"/>
                    </a:ext>
                  </a:extLst>
                </a:gridCol>
              </a:tblGrid>
              <a:tr h="440570">
                <a:tc rowSpan="3" gridSpan="2">
                  <a:txBody>
                    <a:bodyPr/>
                    <a:lstStyle/>
                    <a:p>
                      <a:pPr>
                        <a:lnSpc>
                          <a:spcPct val="115000"/>
                        </a:lnSpc>
                      </a:pPr>
                      <a:endParaRPr lang="en-US" sz="1100" dirty="0">
                        <a:effectLst/>
                        <a:latin typeface="Rockwell" panose="02060603020205020403" pitchFamily="18" charset="0"/>
                      </a:endParaRPr>
                    </a:p>
                  </a:txBody>
                  <a:tcPr marL="45133" marR="45133" marT="0" marB="0" anchor="ctr"/>
                </a:tc>
                <a:tc rowSpan="3" hMerge="1">
                  <a:txBody>
                    <a:bodyPr/>
                    <a:lstStyle/>
                    <a:p>
                      <a:endParaRPr lang="en-US"/>
                    </a:p>
                  </a:txBody>
                  <a:tcP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1 – Base case</a:t>
                      </a:r>
                      <a:endParaRPr lang="en-US" sz="1100" dirty="0">
                        <a:effectLst/>
                        <a:latin typeface="Rockwell" panose="02060603020205020403" pitchFamily="18" charset="0"/>
                        <a:ea typeface="SimSun"/>
                        <a:cs typeface="Mangal"/>
                      </a:endParaRPr>
                    </a:p>
                  </a:txBody>
                  <a:tcPr marL="45133" marR="45133" marT="0" marB="0" anchor="ct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2 (uncongested with ~22$/tonCo</a:t>
                      </a:r>
                      <a:r>
                        <a:rPr lang="en-US" sz="1100" baseline="-25000" dirty="0">
                          <a:effectLst/>
                          <a:latin typeface="Rockwell" panose="02060603020205020403" pitchFamily="18" charset="0"/>
                        </a:rPr>
                        <a:t>2e</a:t>
                      </a:r>
                      <a:r>
                        <a:rPr lang="en-US" sz="1100" dirty="0">
                          <a:effectLst/>
                          <a:latin typeface="Rockwell" panose="02060603020205020403" pitchFamily="18" charset="0"/>
                        </a:rPr>
                        <a: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4">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3 (congested without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4 (congested with 22$/tonCO</a:t>
                      </a:r>
                      <a:r>
                        <a:rPr lang="en-US" sz="1100" baseline="-25000" dirty="0">
                          <a:effectLst/>
                          <a:latin typeface="Rockwell" panose="02060603020205020403" pitchFamily="18" charset="0"/>
                        </a:rPr>
                        <a:t>2e</a:t>
                      </a:r>
                      <a:r>
                        <a:rPr lang="en-US" sz="1100" dirty="0">
                          <a:effectLst/>
                          <a:latin typeface="Rockwell" panose="02060603020205020403" pitchFamily="18" charset="0"/>
                        </a:rPr>
                        <a: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40570">
                <a:tc gridSpan="2" vMerge="1">
                  <a:txBody>
                    <a:bodyPr/>
                    <a:lstStyle/>
                    <a:p>
                      <a:endParaRPr lang="en-US"/>
                    </a:p>
                  </a:txBody>
                  <a:tcPr/>
                </a:tc>
                <a:tc hMerge="1" vMerge="1">
                  <a:txBody>
                    <a:bodyPr/>
                    <a:lstStyle/>
                    <a:p>
                      <a:endParaRPr lang="en-US"/>
                    </a:p>
                  </a:txBody>
                  <a:tcPr/>
                </a:tc>
                <a:tc rowSpan="2">
                  <a:txBody>
                    <a:bodyPr/>
                    <a:lstStyle/>
                    <a:p>
                      <a:pPr>
                        <a:lnSpc>
                          <a:spcPct val="115000"/>
                        </a:lnSpc>
                      </a:pPr>
                      <a:endParaRPr lang="en-US" sz="1100" dirty="0">
                        <a:effectLst/>
                        <a:latin typeface="Rockwell" panose="02060603020205020403" pitchFamily="18" charset="0"/>
                      </a:endParaRPr>
                    </a:p>
                  </a:txBody>
                  <a:tcPr marL="45133" marR="45133" marT="0" marB="0" anchor="ctr"/>
                </a:tc>
                <a:tc gridSpan="2">
                  <a:txBody>
                    <a:bodyPr/>
                    <a:lstStyle/>
                    <a:p>
                      <a:pPr>
                        <a:lnSpc>
                          <a:spcPct val="115000"/>
                        </a:lnSpc>
                      </a:pPr>
                      <a:endParaRPr lang="en-US" sz="1100" dirty="0">
                        <a:effectLst/>
                        <a:latin typeface="Rockwell" panose="02060603020205020403" pitchFamily="18" charset="0"/>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40 % transmission congestion</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50 % transmission congestion</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40% transmission derating</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50% transmission derating</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extLst>
                  <a:ext uri="{0D108BD9-81ED-4DB2-BD59-A6C34878D82A}">
                    <a16:rowId xmlns:a16="http://schemas.microsoft.com/office/drawing/2014/main" val="10001"/>
                  </a:ext>
                </a:extLst>
              </a:tr>
              <a:tr h="590346">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Actual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Actual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Actual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Actual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Actual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2"/>
                  </a:ext>
                </a:extLst>
              </a:tr>
              <a:tr h="290793">
                <a:tc rowSpan="5">
                  <a:txBody>
                    <a:bodyPr/>
                    <a:lstStyle/>
                    <a:p>
                      <a:pPr marL="0" marR="0" algn="just">
                        <a:lnSpc>
                          <a:spcPct val="115000"/>
                        </a:lnSpc>
                        <a:spcBef>
                          <a:spcPts val="0"/>
                        </a:spcBef>
                        <a:spcAft>
                          <a:spcPts val="0"/>
                        </a:spcAft>
                      </a:pPr>
                      <a:r>
                        <a:rPr lang="en-US" sz="1100" dirty="0">
                          <a:effectLst/>
                          <a:latin typeface="Rockwell" panose="02060603020205020403" pitchFamily="18" charset="0"/>
                        </a:rPr>
                        <a:t>Total output </a:t>
                      </a:r>
                      <a:endParaRPr lang="en-US" sz="1100" dirty="0">
                        <a:effectLst/>
                        <a:latin typeface="Rockwell" panose="02060603020205020403" pitchFamily="18" charset="0"/>
                        <a:ea typeface="SimSun"/>
                        <a:cs typeface="Mangal"/>
                      </a:endParaRPr>
                    </a:p>
                    <a:p>
                      <a:pPr marL="0" marR="0" algn="just">
                        <a:lnSpc>
                          <a:spcPct val="115000"/>
                        </a:lnSpc>
                        <a:spcBef>
                          <a:spcPts val="0"/>
                        </a:spcBef>
                        <a:spcAft>
                          <a:spcPts val="0"/>
                        </a:spcAft>
                      </a:pPr>
                      <a:r>
                        <a:rPr lang="en-US" sz="1100" dirty="0">
                          <a:effectLst/>
                          <a:latin typeface="Rockwell" panose="02060603020205020403" pitchFamily="18" charset="0"/>
                        </a:rPr>
                        <a:t>(MW)</a:t>
                      </a:r>
                      <a:endParaRPr lang="en-US" sz="1100" dirty="0">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effectLst/>
                          <a:latin typeface="Rockwell" panose="02060603020205020403" pitchFamily="18" charset="0"/>
                        </a:rPr>
                        <a:t> </a:t>
                      </a:r>
                      <a:endParaRPr lang="en-US" sz="1100" dirty="0">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effectLst/>
                          <a:latin typeface="Rockwell" panose="02060603020205020403" pitchFamily="18" charset="0"/>
                        </a:rPr>
                        <a:t> </a:t>
                      </a:r>
                      <a:endParaRPr lang="en-US" sz="1100" dirty="0">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effectLst/>
                          <a:latin typeface="Rockwell" panose="02060603020205020403" pitchFamily="18" charset="0"/>
                        </a:rPr>
                        <a:t> </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Coal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1274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1274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1153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-9</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1173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1152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1173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3"/>
                  </a:ext>
                </a:extLst>
              </a:tr>
              <a:tr h="290793">
                <a:tc vMerge="1">
                  <a:txBody>
                    <a:bodyPr/>
                    <a:lstStyle/>
                    <a:p>
                      <a:pPr marL="0" marR="0" algn="just">
                        <a:lnSpc>
                          <a:spcPct val="115000"/>
                        </a:lnSpc>
                        <a:spcBef>
                          <a:spcPts val="0"/>
                        </a:spcBef>
                        <a:spcAft>
                          <a:spcPts val="0"/>
                        </a:spcAft>
                      </a:pPr>
                      <a:endParaRPr lang="en-US" sz="1100">
                        <a:effectLst/>
                        <a:latin typeface="Calibri"/>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Natural gas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461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461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582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651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583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651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41</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4"/>
                  </a:ext>
                </a:extLst>
              </a:tr>
              <a:tr h="160710">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Nuclear</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681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681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-15</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5"/>
                  </a:ext>
                </a:extLst>
              </a:tr>
              <a:tr h="290793">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Renewables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6"/>
                  </a:ext>
                </a:extLst>
              </a:tr>
              <a:tr h="267850">
                <a:tc vMerge="1">
                  <a:txBody>
                    <a:bodyPr/>
                    <a:lstStyle/>
                    <a:p>
                      <a:pPr marL="0" marR="0">
                        <a:lnSpc>
                          <a:spcPct val="115000"/>
                        </a:lnSpc>
                        <a:spcBef>
                          <a:spcPts val="0"/>
                        </a:spcBef>
                        <a:spcAft>
                          <a:spcPts val="0"/>
                        </a:spcAft>
                      </a:pPr>
                      <a:endParaRPr lang="en-US" sz="1100" dirty="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Total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3135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3135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3135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3105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-0.95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3135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3105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7"/>
                  </a:ext>
                </a:extLst>
              </a:tr>
              <a:tr h="290793">
                <a:tc rowSpan="3">
                  <a:txBody>
                    <a:bodyPr/>
                    <a:lstStyle/>
                    <a:p>
                      <a:pPr marL="0" marR="0" algn="just">
                        <a:lnSpc>
                          <a:spcPct val="115000"/>
                        </a:lnSpc>
                        <a:spcBef>
                          <a:spcPts val="0"/>
                        </a:spcBef>
                        <a:spcAft>
                          <a:spcPts val="0"/>
                        </a:spcAft>
                      </a:pPr>
                      <a:r>
                        <a:rPr lang="en-US" sz="1100" dirty="0">
                          <a:effectLst/>
                          <a:latin typeface="Rockwell" panose="02060603020205020403" pitchFamily="18" charset="0"/>
                        </a:rPr>
                        <a:t>Total emissions </a:t>
                      </a:r>
                      <a:endParaRPr lang="en-US" sz="1100" dirty="0">
                        <a:effectLst/>
                        <a:latin typeface="Rockwell" panose="02060603020205020403" pitchFamily="18" charset="0"/>
                        <a:ea typeface="SimSun"/>
                        <a:cs typeface="Mangal"/>
                      </a:endParaRPr>
                    </a:p>
                    <a:p>
                      <a:pPr marL="0" marR="0" algn="just">
                        <a:lnSpc>
                          <a:spcPct val="115000"/>
                        </a:lnSpc>
                        <a:spcBef>
                          <a:spcPts val="0"/>
                        </a:spcBef>
                        <a:spcAft>
                          <a:spcPts val="0"/>
                        </a:spcAft>
                      </a:pPr>
                      <a:r>
                        <a:rPr lang="en-US" sz="1100" dirty="0">
                          <a:effectLst/>
                          <a:latin typeface="Rockwell" panose="02060603020205020403" pitchFamily="18" charset="0"/>
                        </a:rPr>
                        <a:t>(tons of CO2e)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Coal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1156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1156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1046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-9</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1064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1045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1064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8"/>
                  </a:ext>
                </a:extLst>
              </a:tr>
              <a:tr h="290793">
                <a:tc vMerge="1">
                  <a:txBody>
                    <a:bodyPr/>
                    <a:lstStyle/>
                    <a:p>
                      <a:pPr marL="0" marR="0" algn="just">
                        <a:lnSpc>
                          <a:spcPct val="115000"/>
                        </a:lnSpc>
                        <a:spcBef>
                          <a:spcPts val="0"/>
                        </a:spcBef>
                        <a:spcAft>
                          <a:spcPts val="0"/>
                        </a:spcAft>
                      </a:pPr>
                      <a:endParaRPr lang="en-US" sz="1100" dirty="0">
                        <a:effectLst/>
                        <a:latin typeface="Calibri"/>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Natural gas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251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251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354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354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41</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9"/>
                  </a:ext>
                </a:extLst>
              </a:tr>
              <a:tr h="290793">
                <a:tc vMerge="1">
                  <a:txBody>
                    <a:bodyPr/>
                    <a:lstStyle/>
                    <a:p>
                      <a:endParaRPr lang="en-US"/>
                    </a:p>
                  </a:txBody>
                  <a:tcP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Total emissions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1407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1407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1363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1418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1362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1418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0"/>
                  </a:ext>
                </a:extLst>
              </a:tr>
              <a:tr h="440570">
                <a:tc rowSpan="4">
                  <a:txBody>
                    <a:bodyPr/>
                    <a:lstStyle/>
                    <a:p>
                      <a:pPr marL="0" marR="0" algn="just">
                        <a:lnSpc>
                          <a:spcPct val="115000"/>
                        </a:lnSpc>
                        <a:spcBef>
                          <a:spcPts val="0"/>
                        </a:spcBef>
                        <a:spcAft>
                          <a:spcPts val="0"/>
                        </a:spcAft>
                      </a:pPr>
                      <a:r>
                        <a:rPr lang="en-US" sz="1100" dirty="0">
                          <a:effectLst/>
                          <a:latin typeface="Rockwell" panose="02060603020205020403" pitchFamily="18" charset="0"/>
                        </a:rPr>
                        <a:t>Net benefits for generators</a:t>
                      </a:r>
                      <a:endParaRPr lang="en-US" sz="1100" dirty="0">
                        <a:effectLst/>
                        <a:latin typeface="Rockwell" panose="02060603020205020403" pitchFamily="18" charset="0"/>
                        <a:ea typeface="SimSun"/>
                        <a:cs typeface="Mangal"/>
                      </a:endParaRPr>
                    </a:p>
                    <a:p>
                      <a:pPr marL="0" marR="0" algn="just">
                        <a:lnSpc>
                          <a:spcPct val="115000"/>
                        </a:lnSpc>
                        <a:spcBef>
                          <a:spcPts val="0"/>
                        </a:spcBef>
                        <a:spcAft>
                          <a:spcPts val="0"/>
                        </a:spcAft>
                      </a:pPr>
                      <a:r>
                        <a:rPr lang="en-US" sz="1100" dirty="0">
                          <a:effectLst/>
                          <a:latin typeface="Rockwell" panose="02060603020205020403" pitchFamily="18" charset="0"/>
                        </a:rPr>
                        <a:t>($)</a:t>
                      </a:r>
                      <a:endParaRPr lang="en-US" sz="1100" dirty="0">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effectLst/>
                          <a:latin typeface="Rockwell" panose="02060603020205020403" pitchFamily="18" charset="0"/>
                        </a:rPr>
                        <a:t> </a:t>
                      </a:r>
                      <a:endParaRPr lang="en-US" sz="1100" dirty="0">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effectLst/>
                          <a:latin typeface="Rockwell" panose="02060603020205020403" pitchFamily="18" charset="0"/>
                        </a:rPr>
                        <a:t> </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Coal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15292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5100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8996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1329205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8592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4010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-74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1282273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8285</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1"/>
                  </a:ext>
                </a:extLst>
              </a:tr>
              <a:tr h="290793">
                <a:tc vMerge="1">
                  <a:txBody>
                    <a:bodyPr/>
                    <a:lstStyle/>
                    <a:p>
                      <a:pPr marL="0" marR="0" algn="just">
                        <a:lnSpc>
                          <a:spcPct val="115000"/>
                        </a:lnSpc>
                        <a:spcBef>
                          <a:spcPts val="0"/>
                        </a:spcBef>
                        <a:spcAft>
                          <a:spcPts val="0"/>
                        </a:spcAft>
                      </a:pPr>
                      <a:endParaRPr lang="en-US" sz="1100">
                        <a:effectLst/>
                        <a:latin typeface="Calibri"/>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Natural gas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4391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4392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5975</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1259586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28588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6458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1243962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28232</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2"/>
                  </a:ext>
                </a:extLst>
              </a:tr>
              <a:tr h="160710">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Nuclear</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18699</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28299</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51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6871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7430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22827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7430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-60</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3"/>
                  </a:ext>
                </a:extLst>
              </a:tr>
              <a:tr h="290793">
                <a:tc vMerge="1">
                  <a:txBody>
                    <a:bodyPr/>
                    <a:lstStyle/>
                    <a:p>
                      <a:pPr marL="0" marR="0">
                        <a:lnSpc>
                          <a:spcPct val="115000"/>
                        </a:lnSpc>
                        <a:spcBef>
                          <a:spcPts val="0"/>
                        </a:spcBef>
                        <a:spcAft>
                          <a:spcPts val="0"/>
                        </a:spcAft>
                      </a:pPr>
                      <a:endParaRPr lang="en-US" sz="1100" dirty="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Renewables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10722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17922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8109</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667374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6124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17613</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667374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6124</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4"/>
                  </a:ext>
                </a:extLst>
              </a:tr>
              <a:tr h="440570">
                <a:tc rowSpan="2">
                  <a:txBody>
                    <a:bodyPr/>
                    <a:lstStyle/>
                    <a:p>
                      <a:pPr marL="0" marR="0" algn="just">
                        <a:lnSpc>
                          <a:spcPct val="115000"/>
                        </a:lnSpc>
                        <a:spcBef>
                          <a:spcPts val="0"/>
                        </a:spcBef>
                        <a:spcAft>
                          <a:spcPts val="0"/>
                        </a:spcAft>
                      </a:pPr>
                      <a:r>
                        <a:rPr lang="en-US" sz="1100" dirty="0">
                          <a:effectLst/>
                          <a:latin typeface="Rockwell" panose="02060603020205020403" pitchFamily="18" charset="0"/>
                        </a:rPr>
                        <a:t>Revenues  for other participants</a:t>
                      </a:r>
                      <a:endParaRPr lang="en-US" sz="1100" dirty="0">
                        <a:effectLst/>
                        <a:latin typeface="Rockwell" panose="02060603020205020403" pitchFamily="18" charset="0"/>
                        <a:ea typeface="SimSun"/>
                        <a:cs typeface="Mangal"/>
                      </a:endParaRPr>
                    </a:p>
                    <a:p>
                      <a:pPr marL="0" marR="0" algn="just">
                        <a:lnSpc>
                          <a:spcPct val="115000"/>
                        </a:lnSpc>
                        <a:spcBef>
                          <a:spcPts val="0"/>
                        </a:spcBef>
                        <a:spcAft>
                          <a:spcPts val="0"/>
                        </a:spcAft>
                      </a:pPr>
                      <a:r>
                        <a:rPr lang="en-US" sz="1100" dirty="0">
                          <a:effectLst/>
                          <a:latin typeface="Rockwell" panose="02060603020205020403" pitchFamily="18" charset="0"/>
                        </a:rPr>
                        <a:t>($)</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Load</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-90507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-128127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-88907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-4678337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-5069</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-133824</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-4678337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-5069</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5"/>
                  </a:ext>
                </a:extLst>
              </a:tr>
              <a:tr h="290793">
                <a:tc vMerge="1">
                  <a:txBody>
                    <a:bodyPr/>
                    <a:lstStyle/>
                    <a:p>
                      <a:pPr marL="0" marR="0" algn="just">
                        <a:lnSpc>
                          <a:spcPct val="115000"/>
                        </a:lnSpc>
                        <a:spcBef>
                          <a:spcPts val="0"/>
                        </a:spcBef>
                        <a:spcAft>
                          <a:spcPts val="0"/>
                        </a:spcAft>
                      </a:pPr>
                      <a:endParaRPr lang="en-US" sz="1100" dirty="0">
                        <a:effectLst/>
                        <a:latin typeface="Calibri"/>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Government + FTR holders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31017</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 N/A</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15460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N/A</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1369200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N/A</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39412</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 N/A</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1400478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N/A</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6"/>
                  </a:ext>
                </a:extLst>
              </a:tr>
            </a:tbl>
          </a:graphicData>
        </a:graphic>
      </p:graphicFrame>
      <p:sp>
        <p:nvSpPr>
          <p:cNvPr id="2" name="Slide Number Placeholder 1"/>
          <p:cNvSpPr>
            <a:spLocks noGrp="1"/>
          </p:cNvSpPr>
          <p:nvPr>
            <p:ph type="sldNum" sz="quarter" idx="12"/>
          </p:nvPr>
        </p:nvSpPr>
        <p:spPr/>
        <p:txBody>
          <a:bodyPr/>
          <a:lstStyle/>
          <a:p>
            <a:fld id="{2AC27A5A-7290-4DE1-BA94-4BE8A8E57DCF}" type="slidenum">
              <a:rPr lang="en-US" smtClean="0"/>
              <a:pPr/>
              <a:t>18</a:t>
            </a:fld>
            <a:endParaRPr lang="en-US" dirty="0"/>
          </a:p>
        </p:txBody>
      </p:sp>
    </p:spTree>
    <p:extLst>
      <p:ext uri="{BB962C8B-B14F-4D97-AF65-F5344CB8AC3E}">
        <p14:creationId xmlns:p14="http://schemas.microsoft.com/office/powerpoint/2010/main" val="25485432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879350262"/>
              </p:ext>
            </p:extLst>
          </p:nvPr>
        </p:nvGraphicFramePr>
        <p:xfrm>
          <a:off x="414670" y="193400"/>
          <a:ext cx="10860908" cy="5678922"/>
        </p:xfrm>
        <a:graphic>
          <a:graphicData uri="http://schemas.openxmlformats.org/drawingml/2006/table">
            <a:tbl>
              <a:tblPr firstRow="1" firstCol="1" bandRow="1">
                <a:tableStyleId>{5C22544A-7EE6-4342-B048-85BDC9FD1C3A}</a:tableStyleId>
              </a:tblPr>
              <a:tblGrid>
                <a:gridCol w="926827">
                  <a:extLst>
                    <a:ext uri="{9D8B030D-6E8A-4147-A177-3AD203B41FA5}">
                      <a16:colId xmlns:a16="http://schemas.microsoft.com/office/drawing/2014/main" val="20000"/>
                    </a:ext>
                  </a:extLst>
                </a:gridCol>
                <a:gridCol w="1209454">
                  <a:extLst>
                    <a:ext uri="{9D8B030D-6E8A-4147-A177-3AD203B41FA5}">
                      <a16:colId xmlns:a16="http://schemas.microsoft.com/office/drawing/2014/main" val="20001"/>
                    </a:ext>
                  </a:extLst>
                </a:gridCol>
                <a:gridCol w="764441">
                  <a:extLst>
                    <a:ext uri="{9D8B030D-6E8A-4147-A177-3AD203B41FA5}">
                      <a16:colId xmlns:a16="http://schemas.microsoft.com/office/drawing/2014/main" val="20002"/>
                    </a:ext>
                  </a:extLst>
                </a:gridCol>
                <a:gridCol w="951859">
                  <a:extLst>
                    <a:ext uri="{9D8B030D-6E8A-4147-A177-3AD203B41FA5}">
                      <a16:colId xmlns:a16="http://schemas.microsoft.com/office/drawing/2014/main" val="20003"/>
                    </a:ext>
                  </a:extLst>
                </a:gridCol>
                <a:gridCol w="951859">
                  <a:extLst>
                    <a:ext uri="{9D8B030D-6E8A-4147-A177-3AD203B41FA5}">
                      <a16:colId xmlns:a16="http://schemas.microsoft.com/office/drawing/2014/main" val="20004"/>
                    </a:ext>
                  </a:extLst>
                </a:gridCol>
                <a:gridCol w="800383">
                  <a:extLst>
                    <a:ext uri="{9D8B030D-6E8A-4147-A177-3AD203B41FA5}">
                      <a16:colId xmlns:a16="http://schemas.microsoft.com/office/drawing/2014/main" val="20005"/>
                    </a:ext>
                  </a:extLst>
                </a:gridCol>
                <a:gridCol w="800383">
                  <a:extLst>
                    <a:ext uri="{9D8B030D-6E8A-4147-A177-3AD203B41FA5}">
                      <a16:colId xmlns:a16="http://schemas.microsoft.com/office/drawing/2014/main" val="20006"/>
                    </a:ext>
                  </a:extLst>
                </a:gridCol>
                <a:gridCol w="627085">
                  <a:extLst>
                    <a:ext uri="{9D8B030D-6E8A-4147-A177-3AD203B41FA5}">
                      <a16:colId xmlns:a16="http://schemas.microsoft.com/office/drawing/2014/main" val="20007"/>
                    </a:ext>
                  </a:extLst>
                </a:gridCol>
                <a:gridCol w="627085">
                  <a:extLst>
                    <a:ext uri="{9D8B030D-6E8A-4147-A177-3AD203B41FA5}">
                      <a16:colId xmlns:a16="http://schemas.microsoft.com/office/drawing/2014/main" val="20008"/>
                    </a:ext>
                  </a:extLst>
                </a:gridCol>
                <a:gridCol w="800383">
                  <a:extLst>
                    <a:ext uri="{9D8B030D-6E8A-4147-A177-3AD203B41FA5}">
                      <a16:colId xmlns:a16="http://schemas.microsoft.com/office/drawing/2014/main" val="20009"/>
                    </a:ext>
                  </a:extLst>
                </a:gridCol>
                <a:gridCol w="800383">
                  <a:extLst>
                    <a:ext uri="{9D8B030D-6E8A-4147-A177-3AD203B41FA5}">
                      <a16:colId xmlns:a16="http://schemas.microsoft.com/office/drawing/2014/main" val="20010"/>
                    </a:ext>
                  </a:extLst>
                </a:gridCol>
                <a:gridCol w="800383">
                  <a:extLst>
                    <a:ext uri="{9D8B030D-6E8A-4147-A177-3AD203B41FA5}">
                      <a16:colId xmlns:a16="http://schemas.microsoft.com/office/drawing/2014/main" val="20011"/>
                    </a:ext>
                  </a:extLst>
                </a:gridCol>
                <a:gridCol w="800383">
                  <a:extLst>
                    <a:ext uri="{9D8B030D-6E8A-4147-A177-3AD203B41FA5}">
                      <a16:colId xmlns:a16="http://schemas.microsoft.com/office/drawing/2014/main" val="20012"/>
                    </a:ext>
                  </a:extLst>
                </a:gridCol>
              </a:tblGrid>
              <a:tr h="402833">
                <a:tc rowSpan="3" gridSpan="2">
                  <a:txBody>
                    <a:bodyPr/>
                    <a:lstStyle/>
                    <a:p>
                      <a:pPr>
                        <a:lnSpc>
                          <a:spcPct val="115000"/>
                        </a:lnSpc>
                      </a:pPr>
                      <a:endParaRPr lang="en-US" sz="1100" dirty="0">
                        <a:effectLst/>
                        <a:latin typeface="Rockwell" panose="02060603020205020403" pitchFamily="18" charset="0"/>
                      </a:endParaRPr>
                    </a:p>
                  </a:txBody>
                  <a:tcPr marL="45133" marR="45133" marT="0" marB="0" anchor="ctr"/>
                </a:tc>
                <a:tc rowSpan="3" hMerge="1">
                  <a:txBody>
                    <a:bodyPr/>
                    <a:lstStyle/>
                    <a:p>
                      <a:endParaRPr lang="en-US"/>
                    </a:p>
                  </a:txBody>
                  <a:tcP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1 – Base case</a:t>
                      </a:r>
                      <a:endParaRPr lang="en-US" sz="1100" dirty="0">
                        <a:effectLst/>
                        <a:latin typeface="Rockwell" panose="02060603020205020403" pitchFamily="18" charset="0"/>
                        <a:ea typeface="SimSun"/>
                        <a:cs typeface="Mangal"/>
                      </a:endParaRPr>
                    </a:p>
                  </a:txBody>
                  <a:tcPr marL="45133" marR="45133" marT="0" marB="0" anchor="ct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2 (uncongested with ~22$/tonCo</a:t>
                      </a:r>
                      <a:r>
                        <a:rPr lang="en-US" sz="1100" baseline="-25000" dirty="0">
                          <a:effectLst/>
                          <a:latin typeface="Rockwell" panose="02060603020205020403" pitchFamily="18" charset="0"/>
                        </a:rPr>
                        <a:t>2e</a:t>
                      </a:r>
                      <a:r>
                        <a:rPr lang="en-US" sz="1100" dirty="0">
                          <a:effectLst/>
                          <a:latin typeface="Rockwell" panose="02060603020205020403" pitchFamily="18" charset="0"/>
                        </a:rPr>
                        <a: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4">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3 (congested without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4 (congested with 22$/tonCO</a:t>
                      </a:r>
                      <a:r>
                        <a:rPr lang="en-US" sz="1100" baseline="-25000" dirty="0">
                          <a:effectLst/>
                          <a:latin typeface="Rockwell" panose="02060603020205020403" pitchFamily="18" charset="0"/>
                        </a:rPr>
                        <a:t>2e</a:t>
                      </a:r>
                      <a:r>
                        <a:rPr lang="en-US" sz="1100" dirty="0">
                          <a:effectLst/>
                          <a:latin typeface="Rockwell" panose="02060603020205020403" pitchFamily="18" charset="0"/>
                        </a:rPr>
                        <a: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02833">
                <a:tc gridSpan="2" vMerge="1">
                  <a:txBody>
                    <a:bodyPr/>
                    <a:lstStyle/>
                    <a:p>
                      <a:endParaRPr lang="en-US"/>
                    </a:p>
                  </a:txBody>
                  <a:tcPr/>
                </a:tc>
                <a:tc hMerge="1" vMerge="1">
                  <a:txBody>
                    <a:bodyPr/>
                    <a:lstStyle/>
                    <a:p>
                      <a:endParaRPr lang="en-US"/>
                    </a:p>
                  </a:txBody>
                  <a:tcPr/>
                </a:tc>
                <a:tc rowSpan="2">
                  <a:txBody>
                    <a:bodyPr/>
                    <a:lstStyle/>
                    <a:p>
                      <a:pPr>
                        <a:lnSpc>
                          <a:spcPct val="115000"/>
                        </a:lnSpc>
                      </a:pPr>
                      <a:endParaRPr lang="en-US" sz="1100" dirty="0">
                        <a:effectLst/>
                        <a:latin typeface="Rockwell" panose="02060603020205020403" pitchFamily="18" charset="0"/>
                      </a:endParaRPr>
                    </a:p>
                  </a:txBody>
                  <a:tcPr marL="45133" marR="45133" marT="0" marB="0" anchor="ctr"/>
                </a:tc>
                <a:tc gridSpan="2">
                  <a:txBody>
                    <a:bodyPr/>
                    <a:lstStyle/>
                    <a:p>
                      <a:pPr>
                        <a:lnSpc>
                          <a:spcPct val="115000"/>
                        </a:lnSpc>
                      </a:pPr>
                      <a:endParaRPr lang="en-US" sz="1100" dirty="0">
                        <a:effectLst/>
                        <a:latin typeface="Rockwell" panose="02060603020205020403" pitchFamily="18" charset="0"/>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40 % transmission congestion</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50 % transmission congestion</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40% transmission derating</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50% transmission derating</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extLst>
                  <a:ext uri="{0D108BD9-81ED-4DB2-BD59-A6C34878D82A}">
                    <a16:rowId xmlns:a16="http://schemas.microsoft.com/office/drawing/2014/main" val="10001"/>
                  </a:ext>
                </a:extLst>
              </a:tr>
              <a:tr h="539781">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2"/>
                  </a:ext>
                </a:extLst>
              </a:tr>
              <a:tr h="265885">
                <a:tc rowSpan="5">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Total output </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(MW)</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 </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 </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 </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Coal</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1274</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1274</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1153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-9</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1173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1152</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1173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3"/>
                  </a:ext>
                </a:extLst>
              </a:tr>
              <a:tr h="265885">
                <a:tc vMerge="1">
                  <a:txBody>
                    <a:bodyPr/>
                    <a:lstStyle/>
                    <a:p>
                      <a:pPr marL="0" marR="0" algn="just">
                        <a:lnSpc>
                          <a:spcPct val="115000"/>
                        </a:lnSpc>
                        <a:spcBef>
                          <a:spcPts val="0"/>
                        </a:spcBef>
                        <a:spcAft>
                          <a:spcPts val="0"/>
                        </a:spcAft>
                      </a:pPr>
                      <a:endParaRPr lang="en-US" sz="1100">
                        <a:effectLst/>
                        <a:latin typeface="Calibri"/>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Natural gas</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461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461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582</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26</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651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583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26</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651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4"/>
                  </a:ext>
                </a:extLst>
              </a:tr>
              <a:tr h="165938">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Nuclear</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681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681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5"/>
                  </a:ext>
                </a:extLst>
              </a:tr>
              <a:tr h="265885">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Renewables</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6"/>
                  </a:ext>
                </a:extLst>
              </a:tr>
              <a:tr h="244908">
                <a:tc vMerge="1">
                  <a:txBody>
                    <a:bodyPr/>
                    <a:lstStyle/>
                    <a:p>
                      <a:pPr marL="0" marR="0">
                        <a:lnSpc>
                          <a:spcPct val="115000"/>
                        </a:lnSpc>
                        <a:spcBef>
                          <a:spcPts val="0"/>
                        </a:spcBef>
                        <a:spcAft>
                          <a:spcPts val="0"/>
                        </a:spcAft>
                      </a:pPr>
                      <a:endParaRPr lang="en-US" sz="1100" dirty="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Total</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3105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-0.95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3105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7"/>
                  </a:ext>
                </a:extLst>
              </a:tr>
              <a:tr h="265885">
                <a:tc rowSpan="3">
                  <a:txBody>
                    <a:bodyPr/>
                    <a:lstStyle/>
                    <a:p>
                      <a:pPr marL="0" marR="0" algn="just">
                        <a:lnSpc>
                          <a:spcPct val="115000"/>
                        </a:lnSpc>
                        <a:spcBef>
                          <a:spcPts val="0"/>
                        </a:spcBef>
                        <a:spcAft>
                          <a:spcPts val="0"/>
                        </a:spcAft>
                      </a:pPr>
                      <a:r>
                        <a:rPr lang="en-US" sz="1100" dirty="0">
                          <a:effectLst/>
                          <a:latin typeface="Rockwell" panose="02060603020205020403" pitchFamily="18" charset="0"/>
                        </a:rPr>
                        <a:t>Total emissions </a:t>
                      </a:r>
                      <a:endParaRPr lang="en-US" sz="1100" dirty="0">
                        <a:effectLst/>
                        <a:latin typeface="Rockwell" panose="02060603020205020403" pitchFamily="18" charset="0"/>
                        <a:ea typeface="SimSun"/>
                        <a:cs typeface="Mangal"/>
                      </a:endParaRPr>
                    </a:p>
                    <a:p>
                      <a:pPr marL="0" marR="0" algn="just">
                        <a:lnSpc>
                          <a:spcPct val="115000"/>
                        </a:lnSpc>
                        <a:spcBef>
                          <a:spcPts val="0"/>
                        </a:spcBef>
                        <a:spcAft>
                          <a:spcPts val="0"/>
                        </a:spcAft>
                      </a:pPr>
                      <a:r>
                        <a:rPr lang="en-US" sz="1100" dirty="0">
                          <a:effectLst/>
                          <a:latin typeface="Rockwell" panose="02060603020205020403" pitchFamily="18" charset="0"/>
                        </a:rPr>
                        <a:t>(tons of CO2e)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Coal</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1156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1156</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1046</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-9</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1064</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1045</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-10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1064</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-8</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8"/>
                  </a:ext>
                </a:extLst>
              </a:tr>
              <a:tr h="265885">
                <a:tc vMerge="1">
                  <a:txBody>
                    <a:bodyPr/>
                    <a:lstStyle/>
                    <a:p>
                      <a:pPr marL="0" marR="0" algn="just">
                        <a:lnSpc>
                          <a:spcPct val="115000"/>
                        </a:lnSpc>
                        <a:spcBef>
                          <a:spcPts val="0"/>
                        </a:spcBef>
                        <a:spcAft>
                          <a:spcPts val="0"/>
                        </a:spcAft>
                      </a:pPr>
                      <a:endParaRPr lang="en-US" sz="1100" dirty="0">
                        <a:effectLst/>
                        <a:latin typeface="Calibri"/>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Natural gas</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251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251</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0</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317</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354</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41</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317</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26</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354</a:t>
                      </a:r>
                    </a:p>
                  </a:txBody>
                  <a:tcPr marL="45133" marR="45133" marT="0" marB="0" anchor="ctr"/>
                </a:tc>
                <a:tc>
                  <a:txBody>
                    <a:bodyPr/>
                    <a:lstStyle/>
                    <a:p>
                      <a:pPr marL="0" marR="0" algn="just">
                        <a:lnSpc>
                          <a:spcPct val="115000"/>
                        </a:lnSpc>
                        <a:spcBef>
                          <a:spcPts val="0"/>
                        </a:spcBef>
                        <a:spcAft>
                          <a:spcPts val="0"/>
                        </a:spcAft>
                      </a:pPr>
                      <a:r>
                        <a:rPr lang="en-US" sz="1100" dirty="0">
                          <a:effectLst/>
                          <a:latin typeface="Rockwell" panose="02060603020205020403" pitchFamily="18" charset="0"/>
                        </a:rPr>
                        <a:t>41</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9"/>
                  </a:ext>
                </a:extLst>
              </a:tr>
              <a:tr h="342211">
                <a:tc vMerge="1">
                  <a:txBody>
                    <a:bodyPr/>
                    <a:lstStyle/>
                    <a:p>
                      <a:endParaRPr lang="en-US"/>
                    </a:p>
                  </a:txBody>
                  <a:tcPr/>
                </a:tc>
                <a:tc>
                  <a:txBody>
                    <a:bodyPr/>
                    <a:lstStyle/>
                    <a:p>
                      <a:pPr marL="0" marR="0" algn="just">
                        <a:lnSpc>
                          <a:spcPct val="115000"/>
                        </a:lnSpc>
                        <a:spcBef>
                          <a:spcPts val="0"/>
                        </a:spcBef>
                        <a:spcAft>
                          <a:spcPts val="0"/>
                        </a:spcAft>
                      </a:pPr>
                      <a:r>
                        <a:rPr lang="en-US" sz="1100" b="1" dirty="0">
                          <a:solidFill>
                            <a:srgbClr val="F64F22"/>
                          </a:solidFill>
                          <a:effectLst/>
                          <a:latin typeface="Rockwell" panose="02060603020205020403" pitchFamily="18" charset="0"/>
                        </a:rPr>
                        <a:t>Total emissions</a:t>
                      </a:r>
                      <a:endParaRPr lang="en-US" sz="1100" b="1" dirty="0">
                        <a:solidFill>
                          <a:srgbClr val="F64F22"/>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b="1" dirty="0">
                          <a:solidFill>
                            <a:srgbClr val="F64F22"/>
                          </a:solidFill>
                          <a:effectLst/>
                          <a:latin typeface="Rockwell" panose="02060603020205020403" pitchFamily="18" charset="0"/>
                        </a:rPr>
                        <a:t>1407</a:t>
                      </a:r>
                      <a:endParaRPr lang="en-US" sz="1100" b="1" dirty="0">
                        <a:solidFill>
                          <a:srgbClr val="F64F22"/>
                        </a:solidFill>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1407</a:t>
                      </a:r>
                    </a:p>
                  </a:txBody>
                  <a:tcPr marL="45133" marR="45133" marT="0" marB="0" anchor="ctr"/>
                </a:tc>
                <a:tc>
                  <a:txBody>
                    <a:bodyPr/>
                    <a:lstStyle/>
                    <a:p>
                      <a:pPr marL="0" marR="0" algn="just">
                        <a:lnSpc>
                          <a:spcPct val="115000"/>
                        </a:lnSpc>
                        <a:spcBef>
                          <a:spcPts val="0"/>
                        </a:spcBef>
                        <a:spcAft>
                          <a:spcPts val="0"/>
                        </a:spcAft>
                      </a:pPr>
                      <a:r>
                        <a:rPr lang="en-US" sz="1100" b="1" dirty="0">
                          <a:solidFill>
                            <a:srgbClr val="F64F22"/>
                          </a:solidFill>
                          <a:effectLst/>
                          <a:latin typeface="Rockwell" panose="02060603020205020403" pitchFamily="18" charset="0"/>
                        </a:rPr>
                        <a:t>0</a:t>
                      </a:r>
                      <a:endParaRPr lang="en-US" sz="1100" b="1" dirty="0">
                        <a:solidFill>
                          <a:srgbClr val="F64F22"/>
                        </a:solidFill>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1363</a:t>
                      </a:r>
                    </a:p>
                  </a:txBody>
                  <a:tcPr marL="45133" marR="45133" marT="0" marB="0" anchor="ctr"/>
                </a:tc>
                <a:tc>
                  <a:txBody>
                    <a:bodyPr/>
                    <a:lstStyle/>
                    <a:p>
                      <a:pPr marL="0" marR="0" algn="just">
                        <a:lnSpc>
                          <a:spcPct val="115000"/>
                        </a:lnSpc>
                        <a:spcBef>
                          <a:spcPts val="0"/>
                        </a:spcBef>
                        <a:spcAft>
                          <a:spcPts val="0"/>
                        </a:spcAft>
                      </a:pPr>
                      <a:r>
                        <a:rPr lang="en-US" sz="1100" b="1" dirty="0">
                          <a:solidFill>
                            <a:srgbClr val="F64F22"/>
                          </a:solidFill>
                          <a:effectLst/>
                          <a:latin typeface="Rockwell" panose="02060603020205020403" pitchFamily="18" charset="0"/>
                        </a:rPr>
                        <a:t>-3</a:t>
                      </a:r>
                      <a:endParaRPr lang="en-US" sz="1100" b="1" dirty="0">
                        <a:solidFill>
                          <a:srgbClr val="F64F22"/>
                        </a:solidFill>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1418</a:t>
                      </a:r>
                    </a:p>
                  </a:txBody>
                  <a:tcPr marL="45133" marR="45133" marT="0" marB="0" anchor="ctr"/>
                </a:tc>
                <a:tc>
                  <a:txBody>
                    <a:bodyPr/>
                    <a:lstStyle/>
                    <a:p>
                      <a:pPr marL="0" marR="0" algn="just">
                        <a:lnSpc>
                          <a:spcPct val="115000"/>
                        </a:lnSpc>
                        <a:spcBef>
                          <a:spcPts val="0"/>
                        </a:spcBef>
                        <a:spcAft>
                          <a:spcPts val="0"/>
                        </a:spcAft>
                      </a:pPr>
                      <a:r>
                        <a:rPr lang="en-US" sz="1100" b="1" dirty="0">
                          <a:solidFill>
                            <a:srgbClr val="F64F22"/>
                          </a:solidFill>
                          <a:effectLst/>
                          <a:latin typeface="Rockwell" panose="02060603020205020403" pitchFamily="18" charset="0"/>
                        </a:rPr>
                        <a:t>1</a:t>
                      </a:r>
                      <a:endParaRPr lang="en-US" sz="1100" b="1" dirty="0">
                        <a:solidFill>
                          <a:srgbClr val="F64F22"/>
                        </a:solidFill>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1362</a:t>
                      </a:r>
                    </a:p>
                  </a:txBody>
                  <a:tcPr marL="45133" marR="45133" marT="0" marB="0" anchor="ctr"/>
                </a:tc>
                <a:tc>
                  <a:txBody>
                    <a:bodyPr/>
                    <a:lstStyle/>
                    <a:p>
                      <a:pPr marL="0" marR="0" algn="just">
                        <a:lnSpc>
                          <a:spcPct val="115000"/>
                        </a:lnSpc>
                        <a:spcBef>
                          <a:spcPts val="0"/>
                        </a:spcBef>
                        <a:spcAft>
                          <a:spcPts val="0"/>
                        </a:spcAft>
                      </a:pPr>
                      <a:r>
                        <a:rPr lang="en-US" sz="1100" b="1" dirty="0">
                          <a:solidFill>
                            <a:srgbClr val="F64F22"/>
                          </a:solidFill>
                          <a:effectLst/>
                          <a:latin typeface="Rockwell" panose="02060603020205020403" pitchFamily="18" charset="0"/>
                        </a:rPr>
                        <a:t>-3</a:t>
                      </a:r>
                      <a:endParaRPr lang="en-US" sz="1100" b="1" dirty="0">
                        <a:solidFill>
                          <a:srgbClr val="F64F22"/>
                        </a:solidFill>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1418</a:t>
                      </a:r>
                    </a:p>
                  </a:txBody>
                  <a:tcPr marL="45133" marR="45133" marT="0" marB="0" anchor="ctr"/>
                </a:tc>
                <a:tc>
                  <a:txBody>
                    <a:bodyPr/>
                    <a:lstStyle/>
                    <a:p>
                      <a:pPr marL="0" marR="0" algn="just">
                        <a:lnSpc>
                          <a:spcPct val="115000"/>
                        </a:lnSpc>
                        <a:spcBef>
                          <a:spcPts val="0"/>
                        </a:spcBef>
                        <a:spcAft>
                          <a:spcPts val="0"/>
                        </a:spcAft>
                      </a:pPr>
                      <a:r>
                        <a:rPr lang="en-US" sz="1100" b="1" dirty="0">
                          <a:solidFill>
                            <a:srgbClr val="F64F22"/>
                          </a:solidFill>
                          <a:effectLst/>
                          <a:latin typeface="Rockwell" panose="02060603020205020403" pitchFamily="18" charset="0"/>
                        </a:rPr>
                        <a:t>1</a:t>
                      </a:r>
                      <a:endParaRPr lang="en-US" sz="1100" b="1" dirty="0">
                        <a:solidFill>
                          <a:srgbClr val="F64F22"/>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10"/>
                  </a:ext>
                </a:extLst>
              </a:tr>
              <a:tr h="402833">
                <a:tc rowSpan="4">
                  <a:txBody>
                    <a:bodyPr/>
                    <a:lstStyle/>
                    <a:p>
                      <a:pPr marL="0" marR="0" algn="just" defTabSz="914400" rtl="0" eaLnBrk="1" latinLnBrk="0" hangingPunct="1">
                        <a:lnSpc>
                          <a:spcPct val="115000"/>
                        </a:lnSpc>
                        <a:spcBef>
                          <a:spcPts val="0"/>
                        </a:spcBef>
                        <a:spcAft>
                          <a:spcPts val="0"/>
                        </a:spcAft>
                      </a:pPr>
                      <a:r>
                        <a:rPr lang="en-US" sz="1100" b="1" kern="1200" dirty="0">
                          <a:solidFill>
                            <a:schemeClr val="lt1"/>
                          </a:solidFill>
                          <a:effectLst/>
                          <a:latin typeface="Rockwell" panose="02060603020205020403" pitchFamily="18" charset="0"/>
                          <a:ea typeface="+mn-ea"/>
                          <a:cs typeface="+mn-cs"/>
                        </a:rPr>
                        <a:t>Net benefits for generators</a:t>
                      </a:r>
                    </a:p>
                    <a:p>
                      <a:pPr marL="0" marR="0" algn="just" defTabSz="914400" rtl="0" eaLnBrk="1" latinLnBrk="0" hangingPunct="1">
                        <a:lnSpc>
                          <a:spcPct val="115000"/>
                        </a:lnSpc>
                        <a:spcBef>
                          <a:spcPts val="0"/>
                        </a:spcBef>
                        <a:spcAft>
                          <a:spcPts val="0"/>
                        </a:spcAft>
                      </a:pPr>
                      <a:r>
                        <a:rPr lang="en-US" sz="1100" b="1" kern="1200" dirty="0">
                          <a:solidFill>
                            <a:schemeClr val="lt1"/>
                          </a:solidFill>
                          <a:effectLst/>
                          <a:latin typeface="Rockwell" panose="02060603020205020403" pitchFamily="18" charset="0"/>
                          <a:ea typeface="+mn-ea"/>
                          <a:cs typeface="+mn-cs"/>
                        </a:rPr>
                        <a:t>($)</a:t>
                      </a:r>
                    </a:p>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 </a:t>
                      </a:r>
                    </a:p>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 </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Coal</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15292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5100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-67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8996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1329205</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8592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4010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-74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1282273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8285</a:t>
                      </a:r>
                    </a:p>
                  </a:txBody>
                  <a:tcPr marL="45133" marR="45133" marT="0" marB="0" anchor="ctr"/>
                </a:tc>
                <a:extLst>
                  <a:ext uri="{0D108BD9-81ED-4DB2-BD59-A6C34878D82A}">
                    <a16:rowId xmlns:a16="http://schemas.microsoft.com/office/drawing/2014/main" val="10011"/>
                  </a:ext>
                </a:extLst>
              </a:tr>
              <a:tr h="265885">
                <a:tc vMerge="1">
                  <a:txBody>
                    <a:bodyPr/>
                    <a:lstStyle/>
                    <a:p>
                      <a:pPr marL="0" marR="0" algn="just">
                        <a:lnSpc>
                          <a:spcPct val="115000"/>
                        </a:lnSpc>
                        <a:spcBef>
                          <a:spcPts val="0"/>
                        </a:spcBef>
                        <a:spcAft>
                          <a:spcPts val="0"/>
                        </a:spcAft>
                      </a:pPr>
                      <a:endParaRPr lang="en-US" sz="1100">
                        <a:effectLst/>
                        <a:latin typeface="Calibri"/>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Natural gas</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4391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4392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5975</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1259586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28588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6458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1243962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28232</a:t>
                      </a:r>
                    </a:p>
                  </a:txBody>
                  <a:tcPr marL="45133" marR="45133" marT="0" marB="0" anchor="ctr"/>
                </a:tc>
                <a:extLst>
                  <a:ext uri="{0D108BD9-81ED-4DB2-BD59-A6C34878D82A}">
                    <a16:rowId xmlns:a16="http://schemas.microsoft.com/office/drawing/2014/main" val="10012"/>
                  </a:ext>
                </a:extLst>
              </a:tr>
              <a:tr h="165938">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Nuclear</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18699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28299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51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6871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7430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22827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7430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-60</a:t>
                      </a:r>
                    </a:p>
                  </a:txBody>
                  <a:tcPr marL="45133" marR="45133" marT="0" marB="0" anchor="ctr"/>
                </a:tc>
                <a:extLst>
                  <a:ext uri="{0D108BD9-81ED-4DB2-BD59-A6C34878D82A}">
                    <a16:rowId xmlns:a16="http://schemas.microsoft.com/office/drawing/2014/main" val="10013"/>
                  </a:ext>
                </a:extLst>
              </a:tr>
              <a:tr h="265885">
                <a:tc vMerge="1">
                  <a:txBody>
                    <a:bodyPr/>
                    <a:lstStyle/>
                    <a:p>
                      <a:pPr marL="0" marR="0">
                        <a:lnSpc>
                          <a:spcPct val="115000"/>
                        </a:lnSpc>
                        <a:spcBef>
                          <a:spcPts val="0"/>
                        </a:spcBef>
                        <a:spcAft>
                          <a:spcPts val="0"/>
                        </a:spcAft>
                      </a:pPr>
                      <a:endParaRPr lang="en-US" sz="1100" dirty="0">
                        <a:effectLst/>
                        <a:latin typeface="Calibri"/>
                        <a:ea typeface="SimSun"/>
                        <a:cs typeface="Mangal"/>
                      </a:endParaRPr>
                    </a:p>
                  </a:txBody>
                  <a:tcPr marL="45133" marR="45133" marT="0" marB="0"/>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Renewables</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10722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17922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67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8109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667374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6124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17613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667374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6124</a:t>
                      </a:r>
                    </a:p>
                  </a:txBody>
                  <a:tcPr marL="45133" marR="45133" marT="0" marB="0" anchor="ctr"/>
                </a:tc>
                <a:extLst>
                  <a:ext uri="{0D108BD9-81ED-4DB2-BD59-A6C34878D82A}">
                    <a16:rowId xmlns:a16="http://schemas.microsoft.com/office/drawing/2014/main" val="10014"/>
                  </a:ext>
                </a:extLst>
              </a:tr>
              <a:tr h="402833">
                <a:tc rowSpan="2">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Revenues  for other participants</a:t>
                      </a:r>
                    </a:p>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Load</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t>
                      </a:r>
                      <a:r>
                        <a:rPr lang="en-US" sz="1100" b="1" kern="1200" dirty="0">
                          <a:solidFill>
                            <a:srgbClr val="F64F22"/>
                          </a:solidFill>
                          <a:effectLst/>
                          <a:latin typeface="Rockwell" panose="02060603020205020403" pitchFamily="18" charset="0"/>
                          <a:ea typeface="+mn-ea"/>
                          <a:cs typeface="+mn-cs"/>
                        </a:rPr>
                        <a:t>90507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128127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42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88907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4678337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5069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133824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4678337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5069</a:t>
                      </a:r>
                    </a:p>
                  </a:txBody>
                  <a:tcPr marL="45133" marR="45133" marT="0" marB="0" anchor="ctr"/>
                </a:tc>
                <a:extLst>
                  <a:ext uri="{0D108BD9-81ED-4DB2-BD59-A6C34878D82A}">
                    <a16:rowId xmlns:a16="http://schemas.microsoft.com/office/drawing/2014/main" val="10015"/>
                  </a:ext>
                </a:extLst>
              </a:tr>
              <a:tr h="291924">
                <a:tc vMerge="1">
                  <a:txBody>
                    <a:bodyPr/>
                    <a:lstStyle/>
                    <a:p>
                      <a:pPr marL="0" marR="0" algn="just">
                        <a:lnSpc>
                          <a:spcPct val="115000"/>
                        </a:lnSpc>
                        <a:spcBef>
                          <a:spcPts val="0"/>
                        </a:spcBef>
                        <a:spcAft>
                          <a:spcPts val="0"/>
                        </a:spcAft>
                      </a:pPr>
                      <a:endParaRPr lang="en-US" sz="1100" dirty="0">
                        <a:effectLst/>
                        <a:latin typeface="Calibri"/>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Government</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dk1"/>
                          </a:solidFill>
                          <a:effectLst/>
                          <a:latin typeface="Rockwell" panose="02060603020205020403" pitchFamily="18" charset="0"/>
                          <a:ea typeface="+mn-ea"/>
                          <a:cs typeface="+mn-cs"/>
                        </a:rPr>
                        <a:t>31017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 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15460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1369200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39412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 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1400478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N/A</a:t>
                      </a:r>
                    </a:p>
                  </a:txBody>
                  <a:tcPr marL="45133" marR="45133" marT="0" marB="0" anchor="ctr"/>
                </a:tc>
                <a:extLst>
                  <a:ext uri="{0D108BD9-81ED-4DB2-BD59-A6C34878D82A}">
                    <a16:rowId xmlns:a16="http://schemas.microsoft.com/office/drawing/2014/main" val="10016"/>
                  </a:ext>
                </a:extLst>
              </a:tr>
            </a:tbl>
          </a:graphicData>
        </a:graphic>
      </p:graphicFrame>
      <p:sp>
        <p:nvSpPr>
          <p:cNvPr id="9" name="Flowchart: Process 8"/>
          <p:cNvSpPr/>
          <p:nvPr/>
        </p:nvSpPr>
        <p:spPr>
          <a:xfrm>
            <a:off x="5220605" y="189232"/>
            <a:ext cx="6539023" cy="6424219"/>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2AC27A5A-7290-4DE1-BA94-4BE8A8E57DCF}" type="slidenum">
              <a:rPr lang="en-US" smtClean="0"/>
              <a:pPr/>
              <a:t>19</a:t>
            </a:fld>
            <a:endParaRPr lang="en-US" dirty="0"/>
          </a:p>
        </p:txBody>
      </p:sp>
      <p:sp>
        <p:nvSpPr>
          <p:cNvPr id="6" name="Flowchart: Process 5"/>
          <p:cNvSpPr/>
          <p:nvPr/>
        </p:nvSpPr>
        <p:spPr>
          <a:xfrm>
            <a:off x="1350335" y="3160124"/>
            <a:ext cx="12126432" cy="869616"/>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7" name="Flowchart: Process 6"/>
          <p:cNvSpPr/>
          <p:nvPr/>
        </p:nvSpPr>
        <p:spPr>
          <a:xfrm>
            <a:off x="1350335" y="4868656"/>
            <a:ext cx="13014251" cy="383214"/>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10" name="Flowchart: Process 9"/>
          <p:cNvSpPr/>
          <p:nvPr/>
        </p:nvSpPr>
        <p:spPr>
          <a:xfrm>
            <a:off x="1350335" y="5251870"/>
            <a:ext cx="13700052" cy="776790"/>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11" name="Flowchart: Process 10"/>
          <p:cNvSpPr/>
          <p:nvPr/>
        </p:nvSpPr>
        <p:spPr>
          <a:xfrm>
            <a:off x="1350335" y="4011596"/>
            <a:ext cx="12594265" cy="856796"/>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12" name="Title 1"/>
          <p:cNvSpPr>
            <a:spLocks noGrp="1"/>
          </p:cNvSpPr>
          <p:nvPr>
            <p:ph type="title"/>
          </p:nvPr>
        </p:nvSpPr>
        <p:spPr>
          <a:xfrm>
            <a:off x="4859080" y="3193141"/>
            <a:ext cx="6751673" cy="962733"/>
          </a:xfrm>
          <a:noFill/>
        </p:spPr>
        <p:txBody>
          <a:bodyPr>
            <a:normAutofit/>
          </a:bodyPr>
          <a:lstStyle/>
          <a:p>
            <a:r>
              <a:rPr lang="en-US" sz="1800" dirty="0">
                <a:solidFill>
                  <a:schemeClr val="tx2"/>
                </a:solidFill>
              </a:rPr>
              <a:t>Unless there is reduction in demand, a carbon </a:t>
            </a:r>
            <a:r>
              <a:rPr lang="en-US" sz="1800" dirty="0"/>
              <a:t>tax </a:t>
            </a:r>
            <a:r>
              <a:rPr lang="en-US" sz="1800" b="1" dirty="0">
                <a:solidFill>
                  <a:srgbClr val="F64F22"/>
                </a:solidFill>
              </a:rPr>
              <a:t>will not reduce emissions.</a:t>
            </a:r>
          </a:p>
        </p:txBody>
      </p:sp>
      <p:sp>
        <p:nvSpPr>
          <p:cNvPr id="13" name="Title 1"/>
          <p:cNvSpPr txBox="1">
            <a:spLocks/>
          </p:cNvSpPr>
          <p:nvPr/>
        </p:nvSpPr>
        <p:spPr>
          <a:xfrm>
            <a:off x="6073849" y="4868392"/>
            <a:ext cx="5544878" cy="766428"/>
          </a:xfrm>
          <a:prstGeom prst="rect">
            <a:avLst/>
          </a:prstGeom>
        </p:spPr>
        <p:txBody>
          <a:bodyPr vert="horz" lIns="91440" tIns="45720" rIns="91440" bIns="45720" rtlCol="0" anchor="t">
            <a:noAutofit/>
          </a:bodyPr>
          <a:lstStyle>
            <a:lvl1pPr algn="r" defTabSz="914400" rtl="0" eaLnBrk="1" latinLnBrk="0" hangingPunct="1">
              <a:lnSpc>
                <a:spcPct val="85000"/>
              </a:lnSpc>
              <a:spcBef>
                <a:spcPct val="0"/>
              </a:spcBef>
              <a:buNone/>
              <a:defRPr sz="7700" b="0" i="1" kern="1200" cap="all" baseline="0">
                <a:solidFill>
                  <a:schemeClr val="tx1">
                    <a:lumMod val="85000"/>
                    <a:lumOff val="15000"/>
                  </a:schemeClr>
                </a:solidFill>
                <a:latin typeface="Rockwell" panose="02060603020205020403" pitchFamily="18" charset="0"/>
                <a:ea typeface="+mj-ea"/>
                <a:cs typeface="+mj-cs"/>
              </a:defRPr>
            </a:lvl1pPr>
          </a:lstStyle>
          <a:p>
            <a:r>
              <a:rPr lang="en-US" sz="1800" b="1" dirty="0">
                <a:solidFill>
                  <a:srgbClr val="F64F22"/>
                </a:solidFill>
              </a:rPr>
              <a:t>Renewables could become the beneficiaries </a:t>
            </a:r>
            <a:r>
              <a:rPr lang="en-US" sz="1800" dirty="0">
                <a:solidFill>
                  <a:schemeClr val="tx2"/>
                </a:solidFill>
              </a:rPr>
              <a:t>of a carbon tax.</a:t>
            </a:r>
            <a:r>
              <a:rPr lang="en-US" sz="1800" b="1" dirty="0">
                <a:solidFill>
                  <a:srgbClr val="F64F22"/>
                </a:solidFill>
              </a:rPr>
              <a:t> </a:t>
            </a:r>
            <a:endParaRPr lang="en-US" sz="1800" dirty="0">
              <a:solidFill>
                <a:schemeClr val="tx2"/>
              </a:solidFill>
            </a:endParaRPr>
          </a:p>
        </p:txBody>
      </p:sp>
      <p:sp>
        <p:nvSpPr>
          <p:cNvPr id="16" name="Title 1"/>
          <p:cNvSpPr txBox="1">
            <a:spLocks/>
          </p:cNvSpPr>
          <p:nvPr/>
        </p:nvSpPr>
        <p:spPr>
          <a:xfrm>
            <a:off x="5348177" y="5424899"/>
            <a:ext cx="6270549" cy="765545"/>
          </a:xfrm>
          <a:prstGeom prst="rect">
            <a:avLst/>
          </a:prstGeom>
        </p:spPr>
        <p:txBody>
          <a:bodyPr vert="horz" lIns="91440" tIns="45720" rIns="91440" bIns="45720" rtlCol="0" anchor="t">
            <a:noAutofit/>
          </a:bodyPr>
          <a:lstStyle>
            <a:lvl1pPr algn="r" defTabSz="914400" rtl="0" eaLnBrk="1" latinLnBrk="0" hangingPunct="1">
              <a:lnSpc>
                <a:spcPct val="85000"/>
              </a:lnSpc>
              <a:spcBef>
                <a:spcPct val="0"/>
              </a:spcBef>
              <a:buNone/>
              <a:defRPr sz="7700" b="0" i="1" kern="1200" cap="all" baseline="0">
                <a:solidFill>
                  <a:schemeClr val="tx1">
                    <a:lumMod val="85000"/>
                    <a:lumOff val="15000"/>
                  </a:schemeClr>
                </a:solidFill>
                <a:latin typeface="Rockwell" panose="02060603020205020403" pitchFamily="18" charset="0"/>
                <a:ea typeface="+mj-ea"/>
                <a:cs typeface="+mj-cs"/>
              </a:defRPr>
            </a:lvl1pPr>
          </a:lstStyle>
          <a:p>
            <a:r>
              <a:rPr lang="en-US" sz="1800" b="1" dirty="0">
                <a:solidFill>
                  <a:srgbClr val="F64F22"/>
                </a:solidFill>
              </a:rPr>
              <a:t>If the revenues are not recycled </a:t>
            </a:r>
            <a:r>
              <a:rPr lang="en-US" sz="1800" dirty="0"/>
              <a:t>appropriately, the </a:t>
            </a:r>
            <a:r>
              <a:rPr lang="en-US" sz="1800" b="1" dirty="0">
                <a:solidFill>
                  <a:srgbClr val="F64F22"/>
                </a:solidFill>
              </a:rPr>
              <a:t>load pays it all. </a:t>
            </a:r>
            <a:endParaRPr lang="en-US" sz="1800" dirty="0">
              <a:solidFill>
                <a:schemeClr val="tx2"/>
              </a:solidFill>
            </a:endParaRPr>
          </a:p>
        </p:txBody>
      </p:sp>
      <p:sp>
        <p:nvSpPr>
          <p:cNvPr id="17" name="Title 1"/>
          <p:cNvSpPr txBox="1">
            <a:spLocks/>
          </p:cNvSpPr>
          <p:nvPr/>
        </p:nvSpPr>
        <p:spPr>
          <a:xfrm>
            <a:off x="5348177" y="4016614"/>
            <a:ext cx="6270550" cy="1002217"/>
          </a:xfrm>
          <a:prstGeom prst="rect">
            <a:avLst/>
          </a:prstGeom>
          <a:noFill/>
        </p:spPr>
        <p:txBody>
          <a:bodyPr vert="horz" lIns="91440" tIns="45720" rIns="91440" bIns="45720" rtlCol="0" anchor="t">
            <a:noAutofit/>
          </a:bodyPr>
          <a:lstStyle>
            <a:lvl1pPr algn="r" defTabSz="914400" rtl="0" eaLnBrk="1" latinLnBrk="0" hangingPunct="1">
              <a:lnSpc>
                <a:spcPct val="85000"/>
              </a:lnSpc>
              <a:spcBef>
                <a:spcPct val="0"/>
              </a:spcBef>
              <a:buNone/>
              <a:defRPr sz="7700" b="0" i="1" kern="1200" cap="all" baseline="0">
                <a:solidFill>
                  <a:schemeClr val="tx1">
                    <a:lumMod val="85000"/>
                    <a:lumOff val="15000"/>
                  </a:schemeClr>
                </a:solidFill>
                <a:latin typeface="Rockwell" panose="02060603020205020403" pitchFamily="18" charset="0"/>
                <a:ea typeface="+mj-ea"/>
                <a:cs typeface="+mj-cs"/>
              </a:defRPr>
            </a:lvl1pPr>
          </a:lstStyle>
          <a:p>
            <a:r>
              <a:rPr lang="en-US" sz="1800" dirty="0">
                <a:solidFill>
                  <a:schemeClr val="tx2"/>
                </a:solidFill>
              </a:rPr>
              <a:t>A carbon tax will normally </a:t>
            </a:r>
            <a:r>
              <a:rPr lang="en-US" sz="1800" b="1" dirty="0">
                <a:solidFill>
                  <a:srgbClr val="F64F22"/>
                </a:solidFill>
              </a:rPr>
              <a:t>reduce or levelize income of the coal and natural gas generators</a:t>
            </a:r>
            <a:endParaRPr lang="en-US" sz="1800" dirty="0">
              <a:solidFill>
                <a:schemeClr val="tx2"/>
              </a:solidFill>
            </a:endParaRPr>
          </a:p>
        </p:txBody>
      </p:sp>
      <p:sp>
        <p:nvSpPr>
          <p:cNvPr id="18" name="Flowchart: Process 17"/>
          <p:cNvSpPr/>
          <p:nvPr/>
        </p:nvSpPr>
        <p:spPr>
          <a:xfrm>
            <a:off x="1350334" y="1913657"/>
            <a:ext cx="3870271" cy="2097939"/>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19" name="Flowchart: Process 18"/>
          <p:cNvSpPr/>
          <p:nvPr/>
        </p:nvSpPr>
        <p:spPr>
          <a:xfrm>
            <a:off x="1350334" y="1913657"/>
            <a:ext cx="3862295" cy="2954735"/>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20" name="Flowchart: Process 19"/>
          <p:cNvSpPr/>
          <p:nvPr/>
        </p:nvSpPr>
        <p:spPr>
          <a:xfrm>
            <a:off x="1350334" y="1913657"/>
            <a:ext cx="3862294" cy="3243134"/>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Tree>
    <p:extLst>
      <p:ext uri="{BB962C8B-B14F-4D97-AF65-F5344CB8AC3E}">
        <p14:creationId xmlns:p14="http://schemas.microsoft.com/office/powerpoint/2010/main" val="788797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grpId="0" nodeType="clickEffect">
                                  <p:stCondLst>
                                    <p:cond delay="0"/>
                                  </p:stCondLst>
                                  <p:childTnLst>
                                    <p:animEffect transition="out" filter="fade">
                                      <p:cBhvr>
                                        <p:cTn id="14" dur="500"/>
                                        <p:tgtEl>
                                          <p:spTgt spid="11"/>
                                        </p:tgtEl>
                                      </p:cBhvr>
                                    </p:animEffect>
                                    <p:set>
                                      <p:cBhvr>
                                        <p:cTn id="15" dur="1" fill="hold">
                                          <p:stCondLst>
                                            <p:cond delay="499"/>
                                          </p:stCondLst>
                                        </p:cTn>
                                        <p:tgtEl>
                                          <p:spTgt spid="11"/>
                                        </p:tgtEl>
                                        <p:attrNameLst>
                                          <p:attrName>style.visibility</p:attrName>
                                        </p:attrNameLst>
                                      </p:cBhvr>
                                      <p:to>
                                        <p:strVal val="hidden"/>
                                      </p:to>
                                    </p:set>
                                  </p:childTnLst>
                                </p:cTn>
                              </p:par>
                              <p:par>
                                <p:cTn id="16" presetID="10" presetClass="entr" presetSubtype="0"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500"/>
                                        <p:tgtEl>
                                          <p:spTgt spid="18"/>
                                        </p:tgtEl>
                                      </p:cBhvr>
                                    </p:animEffect>
                                  </p:childTnLst>
                                </p:cTn>
                              </p:par>
                              <p:par>
                                <p:cTn id="19" presetID="10" presetClass="exit" presetSubtype="0" fill="hold" grpId="1" nodeType="withEffect">
                                  <p:stCondLst>
                                    <p:cond delay="0"/>
                                  </p:stCondLst>
                                  <p:childTnLst>
                                    <p:animEffect transition="out" filter="fade">
                                      <p:cBhvr>
                                        <p:cTn id="20" dur="500"/>
                                        <p:tgtEl>
                                          <p:spTgt spid="12"/>
                                        </p:tgtEl>
                                      </p:cBhvr>
                                    </p:animEffect>
                                    <p:set>
                                      <p:cBhvr>
                                        <p:cTn id="21" dur="1" fill="hold">
                                          <p:stCondLst>
                                            <p:cond delay="499"/>
                                          </p:stCondLst>
                                        </p:cTn>
                                        <p:tgtEl>
                                          <p:spTgt spid="12"/>
                                        </p:tgtEl>
                                        <p:attrNameLst>
                                          <p:attrName>style.visibility</p:attrName>
                                        </p:attrNameLst>
                                      </p:cBhvr>
                                      <p:to>
                                        <p:strVal val="hidden"/>
                                      </p:to>
                                    </p:se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grpId="0" nodeType="clickEffect">
                                  <p:stCondLst>
                                    <p:cond delay="0"/>
                                  </p:stCondLst>
                                  <p:childTnLst>
                                    <p:animEffect transition="out" filter="fade">
                                      <p:cBhvr>
                                        <p:cTn id="28" dur="500"/>
                                        <p:tgtEl>
                                          <p:spTgt spid="7"/>
                                        </p:tgtEl>
                                      </p:cBhvr>
                                    </p:animEffect>
                                    <p:set>
                                      <p:cBhvr>
                                        <p:cTn id="29" dur="1" fill="hold">
                                          <p:stCondLst>
                                            <p:cond delay="499"/>
                                          </p:stCondLst>
                                        </p:cTn>
                                        <p:tgtEl>
                                          <p:spTgt spid="7"/>
                                        </p:tgtEl>
                                        <p:attrNameLst>
                                          <p:attrName>style.visibility</p:attrName>
                                        </p:attrNameLst>
                                      </p:cBhvr>
                                      <p:to>
                                        <p:strVal val="hidden"/>
                                      </p:to>
                                    </p:set>
                                  </p:childTnLst>
                                </p:cTn>
                              </p:par>
                              <p:par>
                                <p:cTn id="30" presetID="10" presetClass="exit" presetSubtype="0" fill="hold" grpId="1" nodeType="with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0" nodeType="clickEffect">
                                  <p:stCondLst>
                                    <p:cond delay="0"/>
                                  </p:stCondLst>
                                  <p:childTnLst>
                                    <p:animEffect transition="out" filter="fade">
                                      <p:cBhvr>
                                        <p:cTn id="42" dur="500"/>
                                        <p:tgtEl>
                                          <p:spTgt spid="10"/>
                                        </p:tgtEl>
                                      </p:cBhvr>
                                    </p:animEffect>
                                    <p:set>
                                      <p:cBhvr>
                                        <p:cTn id="43" dur="1" fill="hold">
                                          <p:stCondLst>
                                            <p:cond delay="499"/>
                                          </p:stCondLst>
                                        </p:cTn>
                                        <p:tgtEl>
                                          <p:spTgt spid="10"/>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13"/>
                                        </p:tgtEl>
                                      </p:cBhvr>
                                    </p:animEffect>
                                    <p:set>
                                      <p:cBhvr>
                                        <p:cTn id="46" dur="1" fill="hold">
                                          <p:stCondLst>
                                            <p:cond delay="499"/>
                                          </p:stCondLst>
                                        </p:cTn>
                                        <p:tgtEl>
                                          <p:spTgt spid="13"/>
                                        </p:tgtEl>
                                        <p:attrNameLst>
                                          <p:attrName>style.visibility</p:attrName>
                                        </p:attrNameLst>
                                      </p:cBhvr>
                                      <p:to>
                                        <p:strVal val="hidden"/>
                                      </p:to>
                                    </p:set>
                                  </p:childTnLst>
                                </p:cTn>
                              </p:par>
                              <p:par>
                                <p:cTn id="47" presetID="10" presetClass="entr" presetSubtype="0" fill="hold" grpId="0"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1" grpId="0" animBg="1"/>
      <p:bldP spid="12" grpId="0"/>
      <p:bldP spid="12" grpId="1"/>
      <p:bldP spid="13" grpId="0"/>
      <p:bldP spid="13" grpId="1"/>
      <p:bldP spid="16" grpId="0"/>
      <p:bldP spid="17" grpId="0"/>
      <p:bldP spid="17" grpId="1"/>
      <p:bldP spid="18" grpId="0" animBg="1"/>
      <p:bldP spid="19" grpId="0" animBg="1"/>
      <p:bldP spid="2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idx="1"/>
          </p:nvPr>
        </p:nvSpPr>
        <p:spPr>
          <a:xfrm>
            <a:off x="508958" y="1531088"/>
            <a:ext cx="4956748" cy="4506155"/>
          </a:xfrm>
        </p:spPr>
        <p:txBody>
          <a:bodyPr>
            <a:noAutofit/>
          </a:bodyPr>
          <a:lstStyle/>
          <a:p>
            <a:pPr marL="0" indent="0">
              <a:buNone/>
            </a:pPr>
            <a:r>
              <a:rPr lang="en-US" sz="1800" i="1" dirty="0">
                <a:solidFill>
                  <a:schemeClr val="tx1">
                    <a:lumMod val="75000"/>
                    <a:lumOff val="25000"/>
                  </a:schemeClr>
                </a:solidFill>
                <a:ea typeface="+mj-ea"/>
                <a:cs typeface="+mj-cs"/>
              </a:rPr>
              <a:t>The essay on a carbon tax</a:t>
            </a:r>
            <a:r>
              <a:rPr lang="en-US" sz="1800" i="1" baseline="30000" dirty="0">
                <a:solidFill>
                  <a:schemeClr val="tx1">
                    <a:lumMod val="75000"/>
                    <a:lumOff val="25000"/>
                  </a:schemeClr>
                </a:solidFill>
                <a:ea typeface="+mj-ea"/>
                <a:cs typeface="+mj-cs"/>
              </a:rPr>
              <a:t>a</a:t>
            </a:r>
            <a:r>
              <a:rPr lang="en-US" sz="1800" i="1" dirty="0">
                <a:solidFill>
                  <a:schemeClr val="tx1">
                    <a:lumMod val="75000"/>
                    <a:lumOff val="25000"/>
                  </a:schemeClr>
                </a:solidFill>
                <a:ea typeface="+mj-ea"/>
                <a:cs typeface="+mj-cs"/>
              </a:rPr>
              <a:t> reveals that </a:t>
            </a:r>
            <a:r>
              <a:rPr lang="en-US" sz="1800" i="1" dirty="0">
                <a:solidFill>
                  <a:srgbClr val="F64F22"/>
                </a:solidFill>
              </a:rPr>
              <a:t>carbon tax would interact with Production Tax Credits and power system operating conditions</a:t>
            </a:r>
            <a:r>
              <a:rPr lang="en-US" sz="1800" i="1" dirty="0">
                <a:solidFill>
                  <a:schemeClr val="tx1">
                    <a:lumMod val="75000"/>
                    <a:lumOff val="25000"/>
                  </a:schemeClr>
                </a:solidFill>
              </a:rPr>
              <a:t> and </a:t>
            </a:r>
            <a:r>
              <a:rPr lang="en-US" sz="1800" i="1" dirty="0">
                <a:solidFill>
                  <a:srgbClr val="F64F22"/>
                </a:solidFill>
              </a:rPr>
              <a:t>it may not adequately reduce emissions.</a:t>
            </a:r>
          </a:p>
          <a:p>
            <a:pPr marL="0" indent="0">
              <a:buNone/>
            </a:pPr>
            <a:endParaRPr lang="en-US" sz="1800" i="1" dirty="0">
              <a:solidFill>
                <a:schemeClr val="tx1">
                  <a:lumMod val="75000"/>
                  <a:lumOff val="25000"/>
                </a:schemeClr>
              </a:solidFill>
              <a:ea typeface="+mj-ea"/>
              <a:cs typeface="+mj-cs"/>
            </a:endParaRPr>
          </a:p>
          <a:p>
            <a:pPr marL="0" indent="0">
              <a:buNone/>
            </a:pPr>
            <a:r>
              <a:rPr lang="en-US" sz="1800" i="1" dirty="0">
                <a:solidFill>
                  <a:schemeClr val="tx1">
                    <a:lumMod val="75000"/>
                    <a:lumOff val="25000"/>
                  </a:schemeClr>
                </a:solidFill>
                <a:ea typeface="+mj-ea"/>
                <a:cs typeface="+mj-cs"/>
              </a:rPr>
              <a:t>The essay on the market diffusion of Combined Heat and </a:t>
            </a:r>
            <a:r>
              <a:rPr lang="en-US" sz="1800" i="1" dirty="0" err="1">
                <a:solidFill>
                  <a:schemeClr val="tx1">
                    <a:lumMod val="75000"/>
                    <a:lumOff val="25000"/>
                  </a:schemeClr>
                </a:solidFill>
                <a:ea typeface="+mj-ea"/>
                <a:cs typeface="+mj-cs"/>
              </a:rPr>
              <a:t>Power</a:t>
            </a:r>
            <a:r>
              <a:rPr lang="en-US" sz="1800" i="1" baseline="30000" dirty="0" err="1">
                <a:solidFill>
                  <a:schemeClr val="tx1">
                    <a:lumMod val="75000"/>
                    <a:lumOff val="25000"/>
                  </a:schemeClr>
                </a:solidFill>
                <a:ea typeface="+mj-ea"/>
                <a:cs typeface="+mj-cs"/>
              </a:rPr>
              <a:t>b</a:t>
            </a:r>
            <a:r>
              <a:rPr lang="en-US" sz="1800" i="1" dirty="0">
                <a:solidFill>
                  <a:schemeClr val="tx1">
                    <a:lumMod val="75000"/>
                    <a:lumOff val="25000"/>
                  </a:schemeClr>
                </a:solidFill>
                <a:ea typeface="+mj-ea"/>
                <a:cs typeface="+mj-cs"/>
              </a:rPr>
              <a:t> reveals that </a:t>
            </a:r>
            <a:r>
              <a:rPr lang="en-US" sz="1800" i="1" dirty="0">
                <a:solidFill>
                  <a:srgbClr val="F64F22"/>
                </a:solidFill>
              </a:rPr>
              <a:t>subjective impressions could overrule rational economic behavior.</a:t>
            </a:r>
          </a:p>
          <a:p>
            <a:pPr marL="0" indent="0">
              <a:buNone/>
            </a:pPr>
            <a:endParaRPr lang="en-US" sz="1800" i="1" dirty="0">
              <a:solidFill>
                <a:schemeClr val="tx1">
                  <a:lumMod val="75000"/>
                  <a:lumOff val="25000"/>
                </a:schemeClr>
              </a:solidFill>
              <a:ea typeface="+mj-ea"/>
              <a:cs typeface="+mj-cs"/>
            </a:endParaRPr>
          </a:p>
          <a:p>
            <a:pPr marL="0" indent="0">
              <a:buNone/>
            </a:pPr>
            <a:r>
              <a:rPr lang="en-US" sz="1800" i="1" dirty="0">
                <a:solidFill>
                  <a:schemeClr val="tx1">
                    <a:lumMod val="75000"/>
                    <a:lumOff val="25000"/>
                  </a:schemeClr>
                </a:solidFill>
                <a:ea typeface="+mj-ea"/>
                <a:cs typeface="+mj-cs"/>
              </a:rPr>
              <a:t>The essay on the Vehicle to Grid (V2G)</a:t>
            </a:r>
            <a:r>
              <a:rPr lang="en-US" sz="1800" i="1" baseline="30000" dirty="0">
                <a:solidFill>
                  <a:schemeClr val="tx1">
                    <a:lumMod val="75000"/>
                    <a:lumOff val="25000"/>
                  </a:schemeClr>
                </a:solidFill>
                <a:ea typeface="+mj-ea"/>
                <a:cs typeface="+mj-cs"/>
              </a:rPr>
              <a:t>c</a:t>
            </a:r>
            <a:r>
              <a:rPr lang="en-US" sz="1800" i="1" dirty="0">
                <a:solidFill>
                  <a:schemeClr val="tx1">
                    <a:lumMod val="75000"/>
                    <a:lumOff val="25000"/>
                  </a:schemeClr>
                </a:solidFill>
                <a:ea typeface="+mj-ea"/>
                <a:cs typeface="+mj-cs"/>
              </a:rPr>
              <a:t> reveals that </a:t>
            </a:r>
            <a:r>
              <a:rPr lang="en-US" sz="1800" i="1" dirty="0">
                <a:solidFill>
                  <a:srgbClr val="F64F22"/>
                </a:solidFill>
                <a:ea typeface="+mj-ea"/>
                <a:cs typeface="+mj-cs"/>
              </a:rPr>
              <a:t>V2G may not be appealing to the Electric Vehicle owners</a:t>
            </a:r>
            <a:r>
              <a:rPr lang="en-US" sz="1800" i="1" dirty="0">
                <a:solidFill>
                  <a:schemeClr val="tx1">
                    <a:lumMod val="75000"/>
                    <a:lumOff val="25000"/>
                  </a:schemeClr>
                </a:solidFill>
                <a:ea typeface="+mj-ea"/>
                <a:cs typeface="+mj-cs"/>
              </a:rPr>
              <a:t>.</a:t>
            </a:r>
          </a:p>
          <a:p>
            <a:endParaRPr lang="en-US" sz="1800" i="1" dirty="0">
              <a:solidFill>
                <a:schemeClr val="tx1">
                  <a:lumMod val="75000"/>
                  <a:lumOff val="25000"/>
                </a:schemeClr>
              </a:solidFill>
              <a:ea typeface="+mj-ea"/>
              <a:cs typeface="+mj-cs"/>
            </a:endParaRPr>
          </a:p>
          <a:p>
            <a:endParaRPr lang="en-US" sz="1800" i="1" dirty="0">
              <a:solidFill>
                <a:schemeClr val="tx1">
                  <a:lumMod val="75000"/>
                  <a:lumOff val="25000"/>
                </a:schemeClr>
              </a:solidFill>
              <a:ea typeface="+mj-ea"/>
              <a:cs typeface="+mj-cs"/>
            </a:endParaRPr>
          </a:p>
          <a:p>
            <a:endParaRPr lang="en-US" sz="1800" i="1" dirty="0">
              <a:solidFill>
                <a:schemeClr val="tx1">
                  <a:lumMod val="75000"/>
                  <a:lumOff val="25000"/>
                </a:schemeClr>
              </a:solidFill>
              <a:ea typeface="+mj-ea"/>
              <a:cs typeface="+mj-cs"/>
            </a:endParaRPr>
          </a:p>
        </p:txBody>
      </p:sp>
      <p:pic>
        <p:nvPicPr>
          <p:cNvPr id="10246" name="Picture 6" descr="http://www.connectyourmeetings.com/wp-content/themes/standard-child-connect-meetings/php/timthumb.php?src=http://www.connectyourmeetings.com/wp-content/uploads/sites/6/2015/03/big-idea.jpg&amp;w=620&amp;h=349&amp;zc=1&amp;q=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2312" y="1922118"/>
            <a:ext cx="5905500" cy="332422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5862312" y="5246344"/>
            <a:ext cx="5905500" cy="246221"/>
          </a:xfrm>
          <a:prstGeom prst="rect">
            <a:avLst/>
          </a:prstGeom>
        </p:spPr>
        <p:txBody>
          <a:bodyPr wrap="square">
            <a:spAutoFit/>
          </a:bodyPr>
          <a:lstStyle/>
          <a:p>
            <a:pPr algn="ctr"/>
            <a:r>
              <a:rPr lang="en-US" sz="1000" dirty="0">
                <a:latin typeface="Rockwell" panose="02060603020205020403" pitchFamily="18" charset="0"/>
              </a:rPr>
              <a:t>Photo : http://www.connectyourmeetings.com/blogs/takeaways-from-great-ideas-conference/</a:t>
            </a:r>
          </a:p>
        </p:txBody>
      </p:sp>
      <p:sp>
        <p:nvSpPr>
          <p:cNvPr id="7" name="Title 1"/>
          <p:cNvSpPr>
            <a:spLocks noGrp="1"/>
          </p:cNvSpPr>
          <p:nvPr>
            <p:ph type="title"/>
          </p:nvPr>
        </p:nvSpPr>
        <p:spPr>
          <a:xfrm>
            <a:off x="762000" y="559678"/>
            <a:ext cx="10450364" cy="4952492"/>
          </a:xfrm>
        </p:spPr>
        <p:txBody>
          <a:bodyPr>
            <a:normAutofit/>
          </a:bodyPr>
          <a:lstStyle/>
          <a:p>
            <a:pPr algn="ctr"/>
            <a:r>
              <a:rPr lang="en-US" sz="4000" dirty="0"/>
              <a:t>Key Messages</a:t>
            </a:r>
          </a:p>
        </p:txBody>
      </p:sp>
      <p:sp>
        <p:nvSpPr>
          <p:cNvPr id="6" name="Rectangle 5"/>
          <p:cNvSpPr/>
          <p:nvPr/>
        </p:nvSpPr>
        <p:spPr>
          <a:xfrm>
            <a:off x="-14109" y="6257559"/>
            <a:ext cx="3958135" cy="600164"/>
          </a:xfrm>
          <a:prstGeom prst="rect">
            <a:avLst/>
          </a:prstGeom>
        </p:spPr>
        <p:txBody>
          <a:bodyPr wrap="none">
            <a:spAutoFit/>
          </a:bodyPr>
          <a:lstStyle/>
          <a:p>
            <a:r>
              <a:rPr lang="en-US" sz="1100" baseline="30000" dirty="0">
                <a:latin typeface="Rockwell" panose="02060603020205020403" pitchFamily="18" charset="0"/>
              </a:rPr>
              <a:t>a</a:t>
            </a:r>
            <a:r>
              <a:rPr lang="en-US" sz="1100" dirty="0">
                <a:latin typeface="Rockwell" panose="02060603020205020403" pitchFamily="18" charset="0"/>
              </a:rPr>
              <a:t> Published in </a:t>
            </a:r>
            <a:r>
              <a:rPr lang="en-US" sz="1100" i="1" dirty="0">
                <a:latin typeface="Rockwell" panose="02060603020205020403" pitchFamily="18" charset="0"/>
              </a:rPr>
              <a:t>The Electricity Journal, Elsevier</a:t>
            </a:r>
            <a:endParaRPr lang="en-US" sz="1100" dirty="0">
              <a:latin typeface="Rockwell" panose="02060603020205020403" pitchFamily="18" charset="0"/>
            </a:endParaRPr>
          </a:p>
          <a:p>
            <a:r>
              <a:rPr lang="en-US" sz="1100" baseline="30000" dirty="0">
                <a:latin typeface="Rockwell" panose="02060603020205020403" pitchFamily="18" charset="0"/>
              </a:rPr>
              <a:t>b</a:t>
            </a:r>
            <a:r>
              <a:rPr lang="en-US" sz="1100" dirty="0">
                <a:latin typeface="Rockwell" panose="02060603020205020403" pitchFamily="18" charset="0"/>
              </a:rPr>
              <a:t> Ready to be submitted to </a:t>
            </a:r>
            <a:r>
              <a:rPr lang="en-US" sz="1100" i="1" dirty="0">
                <a:latin typeface="Rockwell" panose="02060603020205020403" pitchFamily="18" charset="0"/>
              </a:rPr>
              <a:t>The Electricity Journal, Elsevier</a:t>
            </a:r>
            <a:endParaRPr lang="en-US" sz="1100" dirty="0">
              <a:latin typeface="Rockwell" panose="02060603020205020403" pitchFamily="18" charset="0"/>
            </a:endParaRPr>
          </a:p>
          <a:p>
            <a:r>
              <a:rPr lang="en-US" sz="1100" baseline="30000" dirty="0">
                <a:latin typeface="Rockwell" panose="02060603020205020403" pitchFamily="18" charset="0"/>
              </a:rPr>
              <a:t>c </a:t>
            </a:r>
            <a:r>
              <a:rPr lang="en-US" sz="1100" dirty="0">
                <a:latin typeface="Rockwell" panose="02060603020205020403" pitchFamily="18" charset="0"/>
              </a:rPr>
              <a:t>Published in </a:t>
            </a:r>
            <a:r>
              <a:rPr lang="en-US" sz="1100" i="1" dirty="0">
                <a:latin typeface="Rockwell" panose="02060603020205020403" pitchFamily="18" charset="0"/>
              </a:rPr>
              <a:t>Energy, Elsevier</a:t>
            </a:r>
            <a:endParaRPr lang="en-US" sz="1100"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2AC27A5A-7290-4DE1-BA94-4BE8A8E57DCF}" type="slidenum">
              <a:rPr lang="en-US" smtClean="0"/>
              <a:t>2</a:t>
            </a:fld>
            <a:endParaRPr lang="en-US" dirty="0"/>
          </a:p>
        </p:txBody>
      </p:sp>
    </p:spTree>
    <p:extLst>
      <p:ext uri="{BB962C8B-B14F-4D97-AF65-F5344CB8AC3E}">
        <p14:creationId xmlns:p14="http://schemas.microsoft.com/office/powerpoint/2010/main" val="16733768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093826414"/>
              </p:ext>
            </p:extLst>
          </p:nvPr>
        </p:nvGraphicFramePr>
        <p:xfrm>
          <a:off x="414670" y="435952"/>
          <a:ext cx="11382498" cy="5793524"/>
        </p:xfrm>
        <a:graphic>
          <a:graphicData uri="http://schemas.openxmlformats.org/drawingml/2006/table">
            <a:tbl>
              <a:tblPr firstRow="1" firstCol="1" bandRow="1">
                <a:tableStyleId>{5C22544A-7EE6-4342-B048-85BDC9FD1C3A}</a:tableStyleId>
              </a:tblPr>
              <a:tblGrid>
                <a:gridCol w="976915">
                  <a:extLst>
                    <a:ext uri="{9D8B030D-6E8A-4147-A177-3AD203B41FA5}">
                      <a16:colId xmlns:a16="http://schemas.microsoft.com/office/drawing/2014/main" val="20000"/>
                    </a:ext>
                  </a:extLst>
                </a:gridCol>
                <a:gridCol w="1209454">
                  <a:extLst>
                    <a:ext uri="{9D8B030D-6E8A-4147-A177-3AD203B41FA5}">
                      <a16:colId xmlns:a16="http://schemas.microsoft.com/office/drawing/2014/main" val="20001"/>
                    </a:ext>
                  </a:extLst>
                </a:gridCol>
                <a:gridCol w="805753">
                  <a:extLst>
                    <a:ext uri="{9D8B030D-6E8A-4147-A177-3AD203B41FA5}">
                      <a16:colId xmlns:a16="http://schemas.microsoft.com/office/drawing/2014/main" val="20002"/>
                    </a:ext>
                  </a:extLst>
                </a:gridCol>
                <a:gridCol w="1003300">
                  <a:extLst>
                    <a:ext uri="{9D8B030D-6E8A-4147-A177-3AD203B41FA5}">
                      <a16:colId xmlns:a16="http://schemas.microsoft.com/office/drawing/2014/main" val="20003"/>
                    </a:ext>
                  </a:extLst>
                </a:gridCol>
                <a:gridCol w="1003300">
                  <a:extLst>
                    <a:ext uri="{9D8B030D-6E8A-4147-A177-3AD203B41FA5}">
                      <a16:colId xmlns:a16="http://schemas.microsoft.com/office/drawing/2014/main" val="20004"/>
                    </a:ext>
                  </a:extLst>
                </a:gridCol>
                <a:gridCol w="843638">
                  <a:extLst>
                    <a:ext uri="{9D8B030D-6E8A-4147-A177-3AD203B41FA5}">
                      <a16:colId xmlns:a16="http://schemas.microsoft.com/office/drawing/2014/main" val="20005"/>
                    </a:ext>
                  </a:extLst>
                </a:gridCol>
                <a:gridCol w="843638">
                  <a:extLst>
                    <a:ext uri="{9D8B030D-6E8A-4147-A177-3AD203B41FA5}">
                      <a16:colId xmlns:a16="http://schemas.microsoft.com/office/drawing/2014/main" val="20006"/>
                    </a:ext>
                  </a:extLst>
                </a:gridCol>
                <a:gridCol w="660974">
                  <a:extLst>
                    <a:ext uri="{9D8B030D-6E8A-4147-A177-3AD203B41FA5}">
                      <a16:colId xmlns:a16="http://schemas.microsoft.com/office/drawing/2014/main" val="20007"/>
                    </a:ext>
                  </a:extLst>
                </a:gridCol>
                <a:gridCol w="660974">
                  <a:extLst>
                    <a:ext uri="{9D8B030D-6E8A-4147-A177-3AD203B41FA5}">
                      <a16:colId xmlns:a16="http://schemas.microsoft.com/office/drawing/2014/main" val="20008"/>
                    </a:ext>
                  </a:extLst>
                </a:gridCol>
                <a:gridCol w="843638">
                  <a:extLst>
                    <a:ext uri="{9D8B030D-6E8A-4147-A177-3AD203B41FA5}">
                      <a16:colId xmlns:a16="http://schemas.microsoft.com/office/drawing/2014/main" val="20009"/>
                    </a:ext>
                  </a:extLst>
                </a:gridCol>
                <a:gridCol w="843638">
                  <a:extLst>
                    <a:ext uri="{9D8B030D-6E8A-4147-A177-3AD203B41FA5}">
                      <a16:colId xmlns:a16="http://schemas.microsoft.com/office/drawing/2014/main" val="20010"/>
                    </a:ext>
                  </a:extLst>
                </a:gridCol>
                <a:gridCol w="843638">
                  <a:extLst>
                    <a:ext uri="{9D8B030D-6E8A-4147-A177-3AD203B41FA5}">
                      <a16:colId xmlns:a16="http://schemas.microsoft.com/office/drawing/2014/main" val="20011"/>
                    </a:ext>
                  </a:extLst>
                </a:gridCol>
                <a:gridCol w="843638">
                  <a:extLst>
                    <a:ext uri="{9D8B030D-6E8A-4147-A177-3AD203B41FA5}">
                      <a16:colId xmlns:a16="http://schemas.microsoft.com/office/drawing/2014/main" val="20012"/>
                    </a:ext>
                  </a:extLst>
                </a:gridCol>
              </a:tblGrid>
              <a:tr h="440570">
                <a:tc rowSpan="3" gridSpan="2">
                  <a:txBody>
                    <a:bodyPr/>
                    <a:lstStyle/>
                    <a:p>
                      <a:pPr>
                        <a:lnSpc>
                          <a:spcPct val="115000"/>
                        </a:lnSpc>
                      </a:pPr>
                      <a:endParaRPr lang="en-US" sz="1100" dirty="0">
                        <a:effectLst/>
                        <a:latin typeface="Rockwell" panose="02060603020205020403" pitchFamily="18" charset="0"/>
                      </a:endParaRPr>
                    </a:p>
                  </a:txBody>
                  <a:tcPr marL="45133" marR="45133" marT="0" marB="0" anchor="ctr"/>
                </a:tc>
                <a:tc rowSpan="3" hMerge="1">
                  <a:txBody>
                    <a:bodyPr/>
                    <a:lstStyle/>
                    <a:p>
                      <a:endParaRPr lang="en-US"/>
                    </a:p>
                  </a:txBody>
                  <a:tcP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1 – Base case</a:t>
                      </a:r>
                      <a:endParaRPr lang="en-US" sz="1100" dirty="0">
                        <a:effectLst/>
                        <a:latin typeface="Rockwell" panose="02060603020205020403" pitchFamily="18" charset="0"/>
                        <a:ea typeface="SimSun"/>
                        <a:cs typeface="Mangal"/>
                      </a:endParaRPr>
                    </a:p>
                  </a:txBody>
                  <a:tcPr marL="45133" marR="45133" marT="0" marB="0" anchor="ct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2 (uncongested with ~22$/tonCo</a:t>
                      </a:r>
                      <a:r>
                        <a:rPr lang="en-US" sz="1100" baseline="-25000" dirty="0">
                          <a:effectLst/>
                          <a:latin typeface="Rockwell" panose="02060603020205020403" pitchFamily="18" charset="0"/>
                        </a:rPr>
                        <a:t>2e</a:t>
                      </a:r>
                      <a:r>
                        <a:rPr lang="en-US" sz="1100" dirty="0">
                          <a:effectLst/>
                          <a:latin typeface="Rockwell" panose="02060603020205020403" pitchFamily="18" charset="0"/>
                        </a:rPr>
                        <a: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4">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3 (congested without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gridSpan="4">
                  <a:txBody>
                    <a:bodyPr/>
                    <a:lstStyle/>
                    <a:p>
                      <a:pPr marL="0" marR="0" algn="ctr">
                        <a:lnSpc>
                          <a:spcPct val="115000"/>
                        </a:lnSpc>
                        <a:spcBef>
                          <a:spcPts val="0"/>
                        </a:spcBef>
                        <a:spcAft>
                          <a:spcPts val="0"/>
                        </a:spcAft>
                      </a:pPr>
                      <a:r>
                        <a:rPr lang="en-US" sz="1100" dirty="0">
                          <a:effectLst/>
                          <a:latin typeface="Rockwell" panose="02060603020205020403" pitchFamily="18" charset="0"/>
                        </a:rPr>
                        <a:t>Scenario 4 (congested with 22$/tonCO</a:t>
                      </a:r>
                      <a:r>
                        <a:rPr lang="en-US" sz="1100" baseline="-25000" dirty="0">
                          <a:effectLst/>
                          <a:latin typeface="Rockwell" panose="02060603020205020403" pitchFamily="18" charset="0"/>
                        </a:rPr>
                        <a:t>2e</a:t>
                      </a:r>
                      <a:r>
                        <a:rPr lang="en-US" sz="1100" dirty="0">
                          <a:effectLst/>
                          <a:latin typeface="Rockwell" panose="02060603020205020403" pitchFamily="18" charset="0"/>
                        </a:rPr>
                        <a:t> tax)</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440570">
                <a:tc gridSpan="2" vMerge="1">
                  <a:txBody>
                    <a:bodyPr/>
                    <a:lstStyle/>
                    <a:p>
                      <a:endParaRPr lang="en-US"/>
                    </a:p>
                  </a:txBody>
                  <a:tcPr/>
                </a:tc>
                <a:tc hMerge="1" vMerge="1">
                  <a:txBody>
                    <a:bodyPr/>
                    <a:lstStyle/>
                    <a:p>
                      <a:endParaRPr lang="en-US"/>
                    </a:p>
                  </a:txBody>
                  <a:tcPr/>
                </a:tc>
                <a:tc rowSpan="2">
                  <a:txBody>
                    <a:bodyPr/>
                    <a:lstStyle/>
                    <a:p>
                      <a:pPr>
                        <a:lnSpc>
                          <a:spcPct val="115000"/>
                        </a:lnSpc>
                      </a:pPr>
                      <a:endParaRPr lang="en-US" sz="1100" dirty="0">
                        <a:effectLst/>
                        <a:latin typeface="Rockwell" panose="02060603020205020403" pitchFamily="18" charset="0"/>
                      </a:endParaRPr>
                    </a:p>
                  </a:txBody>
                  <a:tcPr marL="45133" marR="45133" marT="0" marB="0" anchor="ctr"/>
                </a:tc>
                <a:tc gridSpan="2">
                  <a:txBody>
                    <a:bodyPr/>
                    <a:lstStyle/>
                    <a:p>
                      <a:pPr>
                        <a:lnSpc>
                          <a:spcPct val="115000"/>
                        </a:lnSpc>
                      </a:pPr>
                      <a:endParaRPr lang="en-US" sz="1100" dirty="0">
                        <a:effectLst/>
                        <a:latin typeface="Rockwell" panose="02060603020205020403" pitchFamily="18" charset="0"/>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40 % transmission congestion</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50 % transmission congestion</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40% transmission derating</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tc gridSpan="2">
                  <a:txBody>
                    <a:bodyPr/>
                    <a:lstStyle/>
                    <a:p>
                      <a:pPr marL="0" marR="0" algn="ctr">
                        <a:lnSpc>
                          <a:spcPct val="115000"/>
                        </a:lnSpc>
                        <a:spcBef>
                          <a:spcPts val="0"/>
                        </a:spcBef>
                        <a:spcAft>
                          <a:spcPts val="0"/>
                        </a:spcAft>
                      </a:pPr>
                      <a:r>
                        <a:rPr lang="en-US" sz="1100" dirty="0">
                          <a:effectLst/>
                          <a:latin typeface="Rockwell" panose="02060603020205020403" pitchFamily="18" charset="0"/>
                        </a:rPr>
                        <a:t>50% transmission derating</a:t>
                      </a:r>
                      <a:endParaRPr lang="en-US" sz="1100" dirty="0">
                        <a:effectLst/>
                        <a:latin typeface="Rockwell" panose="02060603020205020403" pitchFamily="18" charset="0"/>
                        <a:ea typeface="SimSun"/>
                        <a:cs typeface="Mangal"/>
                      </a:endParaRPr>
                    </a:p>
                  </a:txBody>
                  <a:tcPr marL="45133" marR="45133" marT="0" marB="0" anchor="ctr"/>
                </a:tc>
                <a:tc hMerge="1">
                  <a:txBody>
                    <a:bodyPr/>
                    <a:lstStyle/>
                    <a:p>
                      <a:endParaRPr lang="en-US"/>
                    </a:p>
                  </a:txBody>
                  <a:tcPr/>
                </a:tc>
                <a:extLst>
                  <a:ext uri="{0D108BD9-81ED-4DB2-BD59-A6C34878D82A}">
                    <a16:rowId xmlns:a16="http://schemas.microsoft.com/office/drawing/2014/main" val="10001"/>
                  </a:ext>
                </a:extLst>
              </a:tr>
              <a:tr h="590346">
                <a:tc gridSpan="2" vMerge="1">
                  <a:txBody>
                    <a:bodyPr/>
                    <a:lstStyle/>
                    <a:p>
                      <a:endParaRPr lang="en-US"/>
                    </a:p>
                  </a:txBody>
                  <a:tcPr/>
                </a:tc>
                <a:tc hMerge="1" vMerge="1">
                  <a:txBody>
                    <a:bodyPr/>
                    <a:lstStyle/>
                    <a:p>
                      <a:endParaRPr lang="en-US"/>
                    </a:p>
                  </a:txBody>
                  <a:tcPr/>
                </a:tc>
                <a:tc vMerge="1">
                  <a:txBody>
                    <a:bodyPr/>
                    <a:lstStyle/>
                    <a:p>
                      <a:endParaRPr lang="en-US"/>
                    </a:p>
                  </a:txBody>
                  <a:tcP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Actual</a:t>
                      </a:r>
                    </a:p>
                  </a:txBody>
                  <a:tcPr marL="45133" marR="45133" marT="0" marB="0" anchor="ctr"/>
                </a:tc>
                <a:tc>
                  <a:txBody>
                    <a:bodyPr/>
                    <a:lstStyle/>
                    <a:p>
                      <a:pPr marL="0" marR="0" algn="ctr">
                        <a:lnSpc>
                          <a:spcPct val="115000"/>
                        </a:lnSpc>
                        <a:spcBef>
                          <a:spcPts val="0"/>
                        </a:spcBef>
                        <a:spcAft>
                          <a:spcPts val="0"/>
                        </a:spcAft>
                      </a:pPr>
                      <a:r>
                        <a:rPr lang="en-US" sz="1100" dirty="0">
                          <a:effectLst/>
                          <a:latin typeface="Rockwell" panose="02060603020205020403" pitchFamily="18" charset="0"/>
                        </a:rPr>
                        <a:t>%change from base</a:t>
                      </a:r>
                      <a:endParaRPr lang="en-US" sz="11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2"/>
                  </a:ext>
                </a:extLst>
              </a:tr>
              <a:tr h="290793">
                <a:tc rowSpan="5">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Total output </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(MW)</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 </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 </a:t>
                      </a:r>
                      <a:endParaRPr lang="en-US" sz="1100" dirty="0">
                        <a:solidFill>
                          <a:schemeClr val="tx2">
                            <a:lumMod val="10000"/>
                            <a:lumOff val="90000"/>
                          </a:schemeClr>
                        </a:solidFill>
                        <a:effectLst/>
                        <a:latin typeface="Rockwell" panose="02060603020205020403" pitchFamily="18" charset="0"/>
                        <a:ea typeface="SimSun"/>
                        <a:cs typeface="Mangal"/>
                      </a:endParaRPr>
                    </a:p>
                    <a:p>
                      <a:pPr marL="0" marR="0">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 </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Coal</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1274</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1274</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1153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-9</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1173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1152</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1173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3"/>
                  </a:ext>
                </a:extLst>
              </a:tr>
              <a:tr h="290793">
                <a:tc vMerge="1">
                  <a:txBody>
                    <a:bodyPr/>
                    <a:lstStyle/>
                    <a:p>
                      <a:pPr marL="0" marR="0" algn="just">
                        <a:lnSpc>
                          <a:spcPct val="115000"/>
                        </a:lnSpc>
                        <a:spcBef>
                          <a:spcPts val="0"/>
                        </a:spcBef>
                        <a:spcAft>
                          <a:spcPts val="0"/>
                        </a:spcAft>
                      </a:pPr>
                      <a:endParaRPr lang="en-US" sz="1100">
                        <a:effectLst/>
                        <a:latin typeface="Calibri"/>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Natural gas</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461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461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582</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26</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651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583</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26</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651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41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4"/>
                  </a:ext>
                </a:extLst>
              </a:tr>
              <a:tr h="160710">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Nuclear</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681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800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681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5"/>
                  </a:ext>
                </a:extLst>
              </a:tr>
              <a:tr h="290793">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Renewables</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600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6"/>
                  </a:ext>
                </a:extLst>
              </a:tr>
              <a:tr h="267850">
                <a:tc vMerge="1">
                  <a:txBody>
                    <a:bodyPr/>
                    <a:lstStyle/>
                    <a:p>
                      <a:pPr marL="0" marR="0">
                        <a:lnSpc>
                          <a:spcPct val="115000"/>
                        </a:lnSpc>
                        <a:spcBef>
                          <a:spcPts val="0"/>
                        </a:spcBef>
                        <a:spcAft>
                          <a:spcPts val="0"/>
                        </a:spcAft>
                      </a:pPr>
                      <a:endParaRPr lang="en-US" sz="1100" dirty="0">
                        <a:effectLst/>
                        <a:latin typeface="Calibri"/>
                        <a:ea typeface="SimSun"/>
                        <a:cs typeface="Mangal"/>
                      </a:endParaRPr>
                    </a:p>
                  </a:txBody>
                  <a:tcPr marL="45133" marR="45133" marT="0" marB="0"/>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Total</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3105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-0.95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3135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0</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3105</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tc>
                  <a:txBody>
                    <a:bodyPr/>
                    <a:lstStyle/>
                    <a:p>
                      <a:pPr marL="0" marR="0" algn="just">
                        <a:lnSpc>
                          <a:spcPct val="115000"/>
                        </a:lnSpc>
                        <a:spcBef>
                          <a:spcPts val="0"/>
                        </a:spcBef>
                        <a:spcAft>
                          <a:spcPts val="0"/>
                        </a:spcAft>
                      </a:pPr>
                      <a:r>
                        <a:rPr lang="en-US" sz="1100" dirty="0">
                          <a:solidFill>
                            <a:schemeClr val="tx2">
                              <a:lumMod val="10000"/>
                              <a:lumOff val="90000"/>
                            </a:schemeClr>
                          </a:solidFill>
                          <a:effectLst/>
                          <a:latin typeface="Rockwell" panose="02060603020205020403" pitchFamily="18" charset="0"/>
                        </a:rPr>
                        <a:t>~-1</a:t>
                      </a:r>
                      <a:endParaRPr lang="en-US" sz="1100" dirty="0">
                        <a:solidFill>
                          <a:schemeClr val="tx2">
                            <a:lumMod val="10000"/>
                            <a:lumOff val="90000"/>
                          </a:schemeClr>
                        </a:solidFill>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7"/>
                  </a:ext>
                </a:extLst>
              </a:tr>
              <a:tr h="290793">
                <a:tc rowSpan="3">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Total emissions </a:t>
                      </a:r>
                    </a:p>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(tons of CO2e)</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Coal</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1156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1156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1046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1064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1045</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1064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-8</a:t>
                      </a:r>
                    </a:p>
                  </a:txBody>
                  <a:tcPr marL="45133" marR="45133" marT="0" marB="0" anchor="ctr"/>
                </a:tc>
                <a:extLst>
                  <a:ext uri="{0D108BD9-81ED-4DB2-BD59-A6C34878D82A}">
                    <a16:rowId xmlns:a16="http://schemas.microsoft.com/office/drawing/2014/main" val="10008"/>
                  </a:ext>
                </a:extLst>
              </a:tr>
              <a:tr h="290793">
                <a:tc vMerge="1">
                  <a:txBody>
                    <a:bodyPr/>
                    <a:lstStyle/>
                    <a:p>
                      <a:pPr marL="0" marR="0" algn="just">
                        <a:lnSpc>
                          <a:spcPct val="115000"/>
                        </a:lnSpc>
                        <a:spcBef>
                          <a:spcPts val="0"/>
                        </a:spcBef>
                        <a:spcAft>
                          <a:spcPts val="0"/>
                        </a:spcAft>
                      </a:pPr>
                      <a:endParaRPr lang="en-US" sz="1100" dirty="0">
                        <a:effectLst/>
                        <a:latin typeface="Calibri"/>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Natural gas</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251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251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317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26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354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41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317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26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354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41</a:t>
                      </a:r>
                    </a:p>
                  </a:txBody>
                  <a:tcPr marL="45133" marR="45133" marT="0" marB="0" anchor="ctr"/>
                </a:tc>
                <a:extLst>
                  <a:ext uri="{0D108BD9-81ED-4DB2-BD59-A6C34878D82A}">
                    <a16:rowId xmlns:a16="http://schemas.microsoft.com/office/drawing/2014/main" val="10009"/>
                  </a:ext>
                </a:extLst>
              </a:tr>
              <a:tr h="290793">
                <a:tc vMerge="1">
                  <a:txBody>
                    <a:bodyPr/>
                    <a:lstStyle/>
                    <a:p>
                      <a:endParaRPr lang="en-US"/>
                    </a:p>
                  </a:txBody>
                  <a:tcP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Total emissions</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1407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1407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1363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1418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0.78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1362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1418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a:t>
                      </a:r>
                    </a:p>
                  </a:txBody>
                  <a:tcPr marL="45133" marR="45133" marT="0" marB="0" anchor="ctr"/>
                </a:tc>
                <a:extLst>
                  <a:ext uri="{0D108BD9-81ED-4DB2-BD59-A6C34878D82A}">
                    <a16:rowId xmlns:a16="http://schemas.microsoft.com/office/drawing/2014/main" val="10010"/>
                  </a:ext>
                </a:extLst>
              </a:tr>
              <a:tr h="440570">
                <a:tc rowSpan="4">
                  <a:txBody>
                    <a:bodyPr/>
                    <a:lstStyle/>
                    <a:p>
                      <a:pPr marL="0" marR="0" algn="just" defTabSz="914400" rtl="0" eaLnBrk="1" latinLnBrk="0" hangingPunct="1">
                        <a:lnSpc>
                          <a:spcPct val="115000"/>
                        </a:lnSpc>
                        <a:spcBef>
                          <a:spcPts val="0"/>
                        </a:spcBef>
                        <a:spcAft>
                          <a:spcPts val="0"/>
                        </a:spcAft>
                      </a:pPr>
                      <a:r>
                        <a:rPr lang="en-US" sz="1100" b="1" kern="1200" dirty="0">
                          <a:solidFill>
                            <a:schemeClr val="lt1"/>
                          </a:solidFill>
                          <a:effectLst/>
                          <a:latin typeface="Rockwell" panose="02060603020205020403" pitchFamily="18" charset="0"/>
                          <a:ea typeface="+mn-ea"/>
                          <a:cs typeface="+mn-cs"/>
                        </a:rPr>
                        <a:t>Net benefits for generators</a:t>
                      </a:r>
                    </a:p>
                    <a:p>
                      <a:pPr marL="0" marR="0" algn="just" defTabSz="914400" rtl="0" eaLnBrk="1" latinLnBrk="0" hangingPunct="1">
                        <a:lnSpc>
                          <a:spcPct val="115000"/>
                        </a:lnSpc>
                        <a:spcBef>
                          <a:spcPts val="0"/>
                        </a:spcBef>
                        <a:spcAft>
                          <a:spcPts val="0"/>
                        </a:spcAft>
                      </a:pPr>
                      <a:r>
                        <a:rPr lang="en-US" sz="1100" b="1" kern="1200" dirty="0">
                          <a:solidFill>
                            <a:schemeClr val="lt1"/>
                          </a:solidFill>
                          <a:effectLst/>
                          <a:latin typeface="Rockwell" panose="02060603020205020403" pitchFamily="18" charset="0"/>
                          <a:ea typeface="+mn-ea"/>
                          <a:cs typeface="+mn-cs"/>
                        </a:rPr>
                        <a:t>($)</a:t>
                      </a:r>
                    </a:p>
                    <a:p>
                      <a:pPr marL="0" marR="0" algn="just" defTabSz="914400" rtl="0" eaLnBrk="1" latinLnBrk="0" hangingPunct="1">
                        <a:lnSpc>
                          <a:spcPct val="115000"/>
                        </a:lnSpc>
                        <a:spcBef>
                          <a:spcPts val="0"/>
                        </a:spcBef>
                        <a:spcAft>
                          <a:spcPts val="0"/>
                        </a:spcAft>
                      </a:pPr>
                      <a:r>
                        <a:rPr lang="en-US" sz="1100" b="1" kern="1200" dirty="0">
                          <a:solidFill>
                            <a:schemeClr val="lt1"/>
                          </a:solidFill>
                          <a:effectLst/>
                          <a:latin typeface="Rockwell" panose="02060603020205020403" pitchFamily="18" charset="0"/>
                          <a:ea typeface="+mn-ea"/>
                          <a:cs typeface="+mn-cs"/>
                        </a:rPr>
                        <a:t> </a:t>
                      </a:r>
                    </a:p>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 </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Coal</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15292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5100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8996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-41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1329205</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8592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4010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-74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1282273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8285</a:t>
                      </a:r>
                    </a:p>
                  </a:txBody>
                  <a:tcPr marL="45133" marR="45133" marT="0" marB="0" anchor="ctr"/>
                </a:tc>
                <a:extLst>
                  <a:ext uri="{0D108BD9-81ED-4DB2-BD59-A6C34878D82A}">
                    <a16:rowId xmlns:a16="http://schemas.microsoft.com/office/drawing/2014/main" val="10011"/>
                  </a:ext>
                </a:extLst>
              </a:tr>
              <a:tr h="290793">
                <a:tc vMerge="1">
                  <a:txBody>
                    <a:bodyPr/>
                    <a:lstStyle/>
                    <a:p>
                      <a:pPr marL="0" marR="0" algn="just">
                        <a:lnSpc>
                          <a:spcPct val="115000"/>
                        </a:lnSpc>
                        <a:spcBef>
                          <a:spcPts val="0"/>
                        </a:spcBef>
                        <a:spcAft>
                          <a:spcPts val="0"/>
                        </a:spcAft>
                      </a:pPr>
                      <a:endParaRPr lang="en-US" sz="1100">
                        <a:effectLst/>
                        <a:latin typeface="Calibri"/>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Natural gas</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4391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4392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5975</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36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1259586</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28588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6458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47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1243962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28232</a:t>
                      </a:r>
                    </a:p>
                  </a:txBody>
                  <a:tcPr marL="45133" marR="45133" marT="0" marB="0" anchor="ctr"/>
                </a:tc>
                <a:extLst>
                  <a:ext uri="{0D108BD9-81ED-4DB2-BD59-A6C34878D82A}">
                    <a16:rowId xmlns:a16="http://schemas.microsoft.com/office/drawing/2014/main" val="10012"/>
                  </a:ext>
                </a:extLst>
              </a:tr>
              <a:tr h="160710">
                <a:tc vMerge="1">
                  <a:txBody>
                    <a:bodyPr/>
                    <a:lstStyle/>
                    <a:p>
                      <a:pPr marL="0" marR="0">
                        <a:lnSpc>
                          <a:spcPct val="115000"/>
                        </a:lnSpc>
                        <a:spcBef>
                          <a:spcPts val="0"/>
                        </a:spcBef>
                        <a:spcAft>
                          <a:spcPts val="0"/>
                        </a:spcAft>
                      </a:pPr>
                      <a:endParaRPr lang="en-US" sz="1100">
                        <a:effectLst/>
                        <a:latin typeface="Calibri"/>
                        <a:ea typeface="SimSun"/>
                        <a:cs typeface="Mangal"/>
                      </a:endParaRPr>
                    </a:p>
                  </a:txBody>
                  <a:tcPr marL="45133" marR="45133" marT="0" marB="0"/>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Nuclear</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18699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28299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51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6871</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7430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22827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7430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-60</a:t>
                      </a:r>
                    </a:p>
                  </a:txBody>
                  <a:tcPr marL="45133" marR="45133" marT="0" marB="0" anchor="ctr"/>
                </a:tc>
                <a:extLst>
                  <a:ext uri="{0D108BD9-81ED-4DB2-BD59-A6C34878D82A}">
                    <a16:rowId xmlns:a16="http://schemas.microsoft.com/office/drawing/2014/main" val="10013"/>
                  </a:ext>
                </a:extLst>
              </a:tr>
              <a:tr h="290793">
                <a:tc vMerge="1">
                  <a:txBody>
                    <a:bodyPr/>
                    <a:lstStyle/>
                    <a:p>
                      <a:pPr marL="0" marR="0">
                        <a:lnSpc>
                          <a:spcPct val="115000"/>
                        </a:lnSpc>
                        <a:spcBef>
                          <a:spcPts val="0"/>
                        </a:spcBef>
                        <a:spcAft>
                          <a:spcPts val="0"/>
                        </a:spcAft>
                      </a:pPr>
                      <a:endParaRPr lang="en-US" sz="1100" dirty="0">
                        <a:effectLst/>
                        <a:latin typeface="Calibri"/>
                        <a:ea typeface="SimSun"/>
                        <a:cs typeface="Mangal"/>
                      </a:endParaRPr>
                    </a:p>
                  </a:txBody>
                  <a:tcPr marL="45133" marR="45133" marT="0" marB="0"/>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Renewables</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10722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17922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8109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-24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667374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6124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17613</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667374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chemeClr val="tx2">
                              <a:lumMod val="10000"/>
                              <a:lumOff val="90000"/>
                            </a:schemeClr>
                          </a:solidFill>
                          <a:effectLst/>
                          <a:latin typeface="Rockwell" panose="02060603020205020403" pitchFamily="18" charset="0"/>
                          <a:ea typeface="+mn-ea"/>
                          <a:cs typeface="+mn-cs"/>
                        </a:rPr>
                        <a:t>6124</a:t>
                      </a:r>
                    </a:p>
                  </a:txBody>
                  <a:tcPr marL="45133" marR="45133" marT="0" marB="0" anchor="ctr"/>
                </a:tc>
                <a:extLst>
                  <a:ext uri="{0D108BD9-81ED-4DB2-BD59-A6C34878D82A}">
                    <a16:rowId xmlns:a16="http://schemas.microsoft.com/office/drawing/2014/main" val="10014"/>
                  </a:ext>
                </a:extLst>
              </a:tr>
              <a:tr h="440570">
                <a:tc rowSpan="2">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Revenues  for other participants</a:t>
                      </a:r>
                    </a:p>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Load</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a:t>
                      </a:r>
                      <a:r>
                        <a:rPr lang="en-US" sz="1100" kern="1200" dirty="0">
                          <a:solidFill>
                            <a:schemeClr val="tx1"/>
                          </a:solidFill>
                          <a:effectLst/>
                          <a:latin typeface="Rockwell" panose="02060603020205020403" pitchFamily="18" charset="0"/>
                          <a:ea typeface="+mn-ea"/>
                          <a:cs typeface="+mn-cs"/>
                        </a:rPr>
                        <a:t>90507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128127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88907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4678337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5069</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133824</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48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4678337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5069</a:t>
                      </a:r>
                    </a:p>
                  </a:txBody>
                  <a:tcPr marL="45133" marR="45133" marT="0" marB="0" anchor="ctr"/>
                </a:tc>
                <a:extLst>
                  <a:ext uri="{0D108BD9-81ED-4DB2-BD59-A6C34878D82A}">
                    <a16:rowId xmlns:a16="http://schemas.microsoft.com/office/drawing/2014/main" val="10015"/>
                  </a:ext>
                </a:extLst>
              </a:tr>
              <a:tr h="290793">
                <a:tc vMerge="1">
                  <a:txBody>
                    <a:bodyPr/>
                    <a:lstStyle/>
                    <a:p>
                      <a:pPr marL="0" marR="0" algn="just">
                        <a:lnSpc>
                          <a:spcPct val="115000"/>
                        </a:lnSpc>
                        <a:spcBef>
                          <a:spcPts val="0"/>
                        </a:spcBef>
                        <a:spcAft>
                          <a:spcPts val="0"/>
                        </a:spcAft>
                      </a:pPr>
                      <a:endParaRPr lang="en-US" sz="1100" dirty="0">
                        <a:effectLst/>
                        <a:latin typeface="Calibri"/>
                        <a:ea typeface="SimSun"/>
                        <a:cs typeface="Mangal"/>
                      </a:endParaRP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Government + FTR holders</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31017</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 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15460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1369200</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39412</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kern="1200" dirty="0">
                          <a:solidFill>
                            <a:schemeClr val="tx2">
                              <a:lumMod val="10000"/>
                              <a:lumOff val="90000"/>
                            </a:schemeClr>
                          </a:solidFill>
                          <a:effectLst/>
                          <a:latin typeface="Rockwell" panose="02060603020205020403" pitchFamily="18" charset="0"/>
                          <a:ea typeface="+mn-ea"/>
                          <a:cs typeface="+mn-cs"/>
                        </a:rPr>
                        <a:t> N/A</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1400478</a:t>
                      </a:r>
                    </a:p>
                  </a:txBody>
                  <a:tcPr marL="45133" marR="45133" marT="0" marB="0" anchor="ctr"/>
                </a:tc>
                <a:tc>
                  <a:txBody>
                    <a:bodyPr/>
                    <a:lstStyle/>
                    <a:p>
                      <a:pPr marL="0" marR="0" algn="just" defTabSz="914400" rtl="0" eaLnBrk="1" latinLnBrk="0" hangingPunct="1">
                        <a:lnSpc>
                          <a:spcPct val="115000"/>
                        </a:lnSpc>
                        <a:spcBef>
                          <a:spcPts val="0"/>
                        </a:spcBef>
                        <a:spcAft>
                          <a:spcPts val="0"/>
                        </a:spcAft>
                      </a:pPr>
                      <a:r>
                        <a:rPr lang="en-US" sz="1100" b="1" kern="1200" dirty="0">
                          <a:solidFill>
                            <a:srgbClr val="F64F22"/>
                          </a:solidFill>
                          <a:effectLst/>
                          <a:latin typeface="Rockwell" panose="02060603020205020403" pitchFamily="18" charset="0"/>
                          <a:ea typeface="+mn-ea"/>
                          <a:cs typeface="+mn-cs"/>
                        </a:rPr>
                        <a:t>N/A</a:t>
                      </a:r>
                    </a:p>
                  </a:txBody>
                  <a:tcPr marL="45133" marR="45133" marT="0" marB="0" anchor="ctr"/>
                </a:tc>
                <a:extLst>
                  <a:ext uri="{0D108BD9-81ED-4DB2-BD59-A6C34878D82A}">
                    <a16:rowId xmlns:a16="http://schemas.microsoft.com/office/drawing/2014/main" val="10016"/>
                  </a:ext>
                </a:extLst>
              </a:tr>
            </a:tbl>
          </a:graphicData>
        </a:graphic>
      </p:graphicFrame>
      <p:sp>
        <p:nvSpPr>
          <p:cNvPr id="8" name="Flowchart: Process 7"/>
          <p:cNvSpPr/>
          <p:nvPr/>
        </p:nvSpPr>
        <p:spPr>
          <a:xfrm>
            <a:off x="1405165" y="2015455"/>
            <a:ext cx="10386343" cy="3460323"/>
          </a:xfrm>
          <a:prstGeom prst="flowChartProcess">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2" name="Slide Number Placeholder 1"/>
          <p:cNvSpPr>
            <a:spLocks noGrp="1"/>
          </p:cNvSpPr>
          <p:nvPr>
            <p:ph type="sldNum" sz="quarter" idx="12"/>
          </p:nvPr>
        </p:nvSpPr>
        <p:spPr/>
        <p:txBody>
          <a:bodyPr/>
          <a:lstStyle/>
          <a:p>
            <a:fld id="{2AC27A5A-7290-4DE1-BA94-4BE8A8E57DCF}" type="slidenum">
              <a:rPr lang="en-US" smtClean="0"/>
              <a:pPr/>
              <a:t>20</a:t>
            </a:fld>
            <a:endParaRPr lang="en-US" dirty="0"/>
          </a:p>
        </p:txBody>
      </p:sp>
      <p:sp>
        <p:nvSpPr>
          <p:cNvPr id="7" name="Title 1"/>
          <p:cNvSpPr txBox="1">
            <a:spLocks/>
          </p:cNvSpPr>
          <p:nvPr/>
        </p:nvSpPr>
        <p:spPr>
          <a:xfrm>
            <a:off x="5520959" y="3466214"/>
            <a:ext cx="6270549" cy="1873625"/>
          </a:xfrm>
          <a:prstGeom prst="rect">
            <a:avLst/>
          </a:prstGeom>
        </p:spPr>
        <p:txBody>
          <a:bodyPr vert="horz" lIns="91440" tIns="45720" rIns="91440" bIns="45720" rtlCol="0" anchor="t">
            <a:noAutofit/>
          </a:bodyPr>
          <a:lstStyle>
            <a:lvl1pPr algn="r" defTabSz="914400" rtl="0" eaLnBrk="1" latinLnBrk="0" hangingPunct="1">
              <a:lnSpc>
                <a:spcPct val="85000"/>
              </a:lnSpc>
              <a:spcBef>
                <a:spcPct val="0"/>
              </a:spcBef>
              <a:buNone/>
              <a:defRPr sz="7700" b="0" i="1" kern="1200" cap="all" baseline="0">
                <a:solidFill>
                  <a:schemeClr val="tx1">
                    <a:lumMod val="85000"/>
                    <a:lumOff val="15000"/>
                  </a:schemeClr>
                </a:solidFill>
                <a:latin typeface="Rockwell" panose="02060603020205020403" pitchFamily="18" charset="0"/>
                <a:ea typeface="+mj-ea"/>
                <a:cs typeface="+mj-cs"/>
              </a:defRPr>
            </a:lvl1pPr>
          </a:lstStyle>
          <a:p>
            <a:r>
              <a:rPr lang="en-US" sz="3200" b="1" dirty="0">
                <a:solidFill>
                  <a:srgbClr val="F64F22"/>
                </a:solidFill>
              </a:rPr>
              <a:t>If the revenues are not recycled </a:t>
            </a:r>
            <a:r>
              <a:rPr lang="en-US" sz="3200" dirty="0"/>
              <a:t>appropriately, the </a:t>
            </a:r>
            <a:r>
              <a:rPr lang="en-US" sz="3200" b="1" dirty="0">
                <a:solidFill>
                  <a:srgbClr val="F64F22"/>
                </a:solidFill>
              </a:rPr>
              <a:t>load pays it all. </a:t>
            </a:r>
            <a:endParaRPr lang="en-US" sz="3200" dirty="0">
              <a:solidFill>
                <a:schemeClr val="tx2"/>
              </a:solidFill>
            </a:endParaRPr>
          </a:p>
        </p:txBody>
      </p:sp>
    </p:spTree>
    <p:extLst>
      <p:ext uri="{BB962C8B-B14F-4D97-AF65-F5344CB8AC3E}">
        <p14:creationId xmlns:p14="http://schemas.microsoft.com/office/powerpoint/2010/main" val="1920443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9545" y="559678"/>
            <a:ext cx="11468267" cy="4952492"/>
          </a:xfrm>
        </p:spPr>
        <p:txBody>
          <a:bodyPr>
            <a:normAutofit/>
          </a:bodyPr>
          <a:lstStyle/>
          <a:p>
            <a:pPr algn="ctr"/>
            <a:r>
              <a:rPr lang="en-US" sz="4000" dirty="0"/>
              <a:t>Conclusions</a:t>
            </a:r>
          </a:p>
        </p:txBody>
      </p:sp>
      <p:sp>
        <p:nvSpPr>
          <p:cNvPr id="3" name="Text Placeholder 2"/>
          <p:cNvSpPr>
            <a:spLocks noGrp="1"/>
          </p:cNvSpPr>
          <p:nvPr>
            <p:ph idx="1"/>
          </p:nvPr>
        </p:nvSpPr>
        <p:spPr>
          <a:xfrm>
            <a:off x="201978" y="1239644"/>
            <a:ext cx="5263728" cy="4797599"/>
          </a:xfrm>
        </p:spPr>
        <p:txBody>
          <a:bodyPr>
            <a:normAutofit fontScale="92500"/>
          </a:bodyPr>
          <a:lstStyle/>
          <a:p>
            <a:endParaRPr lang="en-US" sz="2800" i="1" dirty="0">
              <a:solidFill>
                <a:schemeClr val="tx2"/>
              </a:solidFill>
              <a:ea typeface="+mj-ea"/>
              <a:cs typeface="+mj-cs"/>
            </a:endParaRPr>
          </a:p>
          <a:p>
            <a:pPr marL="0" indent="0">
              <a:buNone/>
            </a:pPr>
            <a:r>
              <a:rPr lang="en-US" sz="2800" i="1" dirty="0">
                <a:solidFill>
                  <a:schemeClr val="tx2"/>
                </a:solidFill>
                <a:ea typeface="+mj-ea"/>
                <a:cs typeface="+mj-cs"/>
              </a:rPr>
              <a:t>In a short-term, </a:t>
            </a:r>
            <a:r>
              <a:rPr lang="en-US" sz="2800" b="1" i="1" dirty="0">
                <a:solidFill>
                  <a:srgbClr val="F64F22"/>
                </a:solidFill>
                <a:ea typeface="+mj-ea"/>
                <a:cs typeface="+mj-cs"/>
              </a:rPr>
              <a:t>due to power engineering aspect of a carbon tax</a:t>
            </a:r>
          </a:p>
          <a:p>
            <a:pPr marL="342900" lvl="1" indent="-342900">
              <a:buFont typeface="+mj-lt"/>
              <a:buAutoNum type="arabicPeriod"/>
            </a:pPr>
            <a:r>
              <a:rPr lang="en-US" sz="2800" i="1" dirty="0">
                <a:solidFill>
                  <a:schemeClr val="tx2"/>
                </a:solidFill>
                <a:ea typeface="+mj-ea"/>
                <a:cs typeface="+mj-cs"/>
              </a:rPr>
              <a:t>Emissions may not be reduced</a:t>
            </a:r>
          </a:p>
          <a:p>
            <a:pPr marL="342900" lvl="1" indent="-342900">
              <a:buFont typeface="+mj-lt"/>
              <a:buAutoNum type="arabicPeriod"/>
            </a:pPr>
            <a:r>
              <a:rPr lang="en-US" sz="2800" i="1" dirty="0">
                <a:solidFill>
                  <a:schemeClr val="tx2"/>
                </a:solidFill>
                <a:ea typeface="+mj-ea"/>
                <a:cs typeface="+mj-cs"/>
              </a:rPr>
              <a:t>Renewable generators may become the beneficiaries</a:t>
            </a:r>
          </a:p>
          <a:p>
            <a:pPr marL="342900" lvl="1" indent="-342900">
              <a:buFont typeface="+mj-lt"/>
              <a:buAutoNum type="arabicPeriod"/>
            </a:pPr>
            <a:r>
              <a:rPr lang="en-US" sz="2800" i="1" dirty="0">
                <a:solidFill>
                  <a:schemeClr val="tx2"/>
                </a:solidFill>
                <a:ea typeface="+mj-ea"/>
                <a:cs typeface="+mj-cs"/>
              </a:rPr>
              <a:t>Not only tax but also congestion rents need to be recycled</a:t>
            </a:r>
          </a:p>
        </p:txBody>
      </p:sp>
      <p:pic>
        <p:nvPicPr>
          <p:cNvPr id="10246" name="Picture 6" descr="http://www.connectyourmeetings.com/wp-content/themes/standard-child-connect-meetings/php/timthumb.php?src=http://www.connectyourmeetings.com/wp-content/uploads/sites/6/2015/03/big-idea.jpg&amp;w=620&amp;h=349&amp;zc=1&amp;q=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2312" y="1922118"/>
            <a:ext cx="5905500" cy="332422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http://www.connectyourmeetings.com/blogs/takeaways-from-great-ideas-conference/</a:t>
            </a:r>
          </a:p>
        </p:txBody>
      </p:sp>
      <p:sp>
        <p:nvSpPr>
          <p:cNvPr id="4" name="Slide Number Placeholder 3"/>
          <p:cNvSpPr>
            <a:spLocks noGrp="1"/>
          </p:cNvSpPr>
          <p:nvPr>
            <p:ph type="sldNum" sz="quarter" idx="12"/>
          </p:nvPr>
        </p:nvSpPr>
        <p:spPr/>
        <p:txBody>
          <a:bodyPr/>
          <a:lstStyle/>
          <a:p>
            <a:fld id="{2AC27A5A-7290-4DE1-BA94-4BE8A8E57DCF}" type="slidenum">
              <a:rPr lang="en-US" smtClean="0"/>
              <a:t>21</a:t>
            </a:fld>
            <a:endParaRPr lang="en-US" dirty="0"/>
          </a:p>
        </p:txBody>
      </p:sp>
    </p:spTree>
    <p:extLst>
      <p:ext uri="{BB962C8B-B14F-4D97-AF65-F5344CB8AC3E}">
        <p14:creationId xmlns:p14="http://schemas.microsoft.com/office/powerpoint/2010/main" val="1817285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669" y="559678"/>
            <a:ext cx="11342143" cy="4952492"/>
          </a:xfrm>
        </p:spPr>
        <p:txBody>
          <a:bodyPr>
            <a:normAutofit/>
          </a:bodyPr>
          <a:lstStyle/>
          <a:p>
            <a:pPr algn="ctr"/>
            <a:r>
              <a:rPr lang="en-US" sz="4000" dirty="0"/>
              <a:t>Policy Implications</a:t>
            </a:r>
          </a:p>
        </p:txBody>
      </p:sp>
      <p:sp>
        <p:nvSpPr>
          <p:cNvPr id="3" name="Text Placeholder 2"/>
          <p:cNvSpPr>
            <a:spLocks noGrp="1"/>
          </p:cNvSpPr>
          <p:nvPr>
            <p:ph idx="1"/>
          </p:nvPr>
        </p:nvSpPr>
        <p:spPr>
          <a:xfrm>
            <a:off x="201978" y="1239644"/>
            <a:ext cx="5263728" cy="4797599"/>
          </a:xfrm>
        </p:spPr>
        <p:txBody>
          <a:bodyPr>
            <a:normAutofit fontScale="70000" lnSpcReduction="20000"/>
          </a:bodyPr>
          <a:lstStyle/>
          <a:p>
            <a:endParaRPr lang="en-US" sz="2800" i="1" dirty="0">
              <a:solidFill>
                <a:schemeClr val="tx2"/>
              </a:solidFill>
              <a:ea typeface="+mj-ea"/>
              <a:cs typeface="+mj-cs"/>
            </a:endParaRPr>
          </a:p>
          <a:p>
            <a:pPr marL="0" indent="0">
              <a:buNone/>
            </a:pPr>
            <a:r>
              <a:rPr lang="en-US" sz="2800" i="1" dirty="0">
                <a:solidFill>
                  <a:schemeClr val="tx2"/>
                </a:solidFill>
                <a:ea typeface="+mj-ea"/>
                <a:cs typeface="+mj-cs"/>
              </a:rPr>
              <a:t>Any new energy policy involving dispatch, transmission, and distribution should be evaluated in context of </a:t>
            </a:r>
            <a:endParaRPr lang="en-US" sz="2800" b="1" i="1" dirty="0">
              <a:solidFill>
                <a:schemeClr val="tx2"/>
              </a:solidFill>
              <a:ea typeface="+mj-ea"/>
              <a:cs typeface="+mj-cs"/>
            </a:endParaRPr>
          </a:p>
          <a:p>
            <a:pPr marL="342900" lvl="1" indent="-342900">
              <a:buFont typeface="+mj-lt"/>
              <a:buAutoNum type="arabicPeriod"/>
            </a:pPr>
            <a:r>
              <a:rPr lang="en-US" sz="2800" i="1" dirty="0">
                <a:solidFill>
                  <a:schemeClr val="tx2"/>
                </a:solidFill>
                <a:ea typeface="+mj-ea"/>
                <a:cs typeface="+mj-cs"/>
              </a:rPr>
              <a:t>Power system operations</a:t>
            </a:r>
          </a:p>
          <a:p>
            <a:pPr marL="342900" lvl="1" indent="-342900">
              <a:buFont typeface="+mj-lt"/>
              <a:buAutoNum type="arabicPeriod"/>
            </a:pPr>
            <a:r>
              <a:rPr lang="en-US" sz="2800" i="1" dirty="0">
                <a:solidFill>
                  <a:schemeClr val="tx2"/>
                </a:solidFill>
                <a:ea typeface="+mj-ea"/>
                <a:cs typeface="+mj-cs"/>
              </a:rPr>
              <a:t>Existing policy environment</a:t>
            </a:r>
          </a:p>
          <a:p>
            <a:pPr marL="0" lvl="1" indent="0">
              <a:buNone/>
            </a:pPr>
            <a:endParaRPr lang="en-US" sz="2800" i="1" dirty="0">
              <a:solidFill>
                <a:schemeClr val="tx2"/>
              </a:solidFill>
              <a:ea typeface="+mj-ea"/>
              <a:cs typeface="+mj-cs"/>
            </a:endParaRPr>
          </a:p>
          <a:p>
            <a:pPr marL="0" lvl="1" indent="0">
              <a:buNone/>
            </a:pPr>
            <a:r>
              <a:rPr lang="en-US" sz="2800" i="1" dirty="0">
                <a:solidFill>
                  <a:schemeClr val="tx2"/>
                </a:solidFill>
                <a:ea typeface="+mj-ea"/>
                <a:cs typeface="+mj-cs"/>
              </a:rPr>
              <a:t>Power system operations and existing policies could undermine the implementation of a carbon tax. Therefore, states like Washington and Vermont that are exploring carbon tax should conduct a thorough analysis and look for mitigation measures.</a:t>
            </a:r>
          </a:p>
        </p:txBody>
      </p:sp>
      <p:sp>
        <p:nvSpPr>
          <p:cNvPr id="8" name="Rectangle 7"/>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http://www.connectyourmeetings.com/blogshttps://online.pointpark.edu/public-administration/policy-making-cycle//takeaways-from-great-ideas-conference/</a:t>
            </a:r>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2524" y="2601309"/>
            <a:ext cx="6004582" cy="255926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2AC27A5A-7290-4DE1-BA94-4BE8A8E57DCF}" type="slidenum">
              <a:rPr lang="en-US" smtClean="0"/>
              <a:t>22</a:t>
            </a:fld>
            <a:endParaRPr lang="en-US" dirty="0"/>
          </a:p>
        </p:txBody>
      </p:sp>
    </p:spTree>
    <p:extLst>
      <p:ext uri="{BB962C8B-B14F-4D97-AF65-F5344CB8AC3E}">
        <p14:creationId xmlns:p14="http://schemas.microsoft.com/office/powerpoint/2010/main" val="24783502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References</a:t>
            </a:r>
          </a:p>
        </p:txBody>
      </p:sp>
      <p:sp>
        <p:nvSpPr>
          <p:cNvPr id="3" name="Slide Number Placeholder 2"/>
          <p:cNvSpPr>
            <a:spLocks noGrp="1"/>
          </p:cNvSpPr>
          <p:nvPr>
            <p:ph type="sldNum" sz="quarter" idx="12"/>
          </p:nvPr>
        </p:nvSpPr>
        <p:spPr/>
        <p:txBody>
          <a:bodyPr/>
          <a:lstStyle/>
          <a:p>
            <a:fld id="{2AC27A5A-7290-4DE1-BA94-4BE8A8E57DCF}" type="slidenum">
              <a:rPr lang="en-US" smtClean="0"/>
              <a:t>23</a:t>
            </a:fld>
            <a:endParaRPr lang="en-US" dirty="0"/>
          </a:p>
        </p:txBody>
      </p:sp>
      <p:sp>
        <p:nvSpPr>
          <p:cNvPr id="5" name="Rectangle 4"/>
          <p:cNvSpPr/>
          <p:nvPr/>
        </p:nvSpPr>
        <p:spPr>
          <a:xfrm>
            <a:off x="4759842" y="430699"/>
            <a:ext cx="6096000" cy="6494085"/>
          </a:xfrm>
          <a:prstGeom prst="rect">
            <a:avLst/>
          </a:prstGeom>
        </p:spPr>
        <p:txBody>
          <a:bodyPr>
            <a:spAutoFit/>
          </a:bodyPr>
          <a:lstStyle/>
          <a:p>
            <a:r>
              <a:rPr lang="en-US" sz="1600" dirty="0">
                <a:solidFill>
                  <a:srgbClr val="F64F22"/>
                </a:solidFill>
                <a:latin typeface="Rockwell" panose="02060603020205020403" pitchFamily="18" charset="0"/>
              </a:rPr>
              <a:t>Vivek Bhandari, Anthony M Giacomoni, Bruce F Wollenberg, Elizabeth J Wilson, Interacting policies in power systems: Renewable subsidies and a carbon tax. The Electricity Journal Vol 30-6, pp. 80-84 2017.</a:t>
            </a:r>
          </a:p>
          <a:p>
            <a:endParaRPr lang="en-US" sz="1600" dirty="0">
              <a:latin typeface="Rockwell" panose="02060603020205020403" pitchFamily="18" charset="0"/>
            </a:endParaRPr>
          </a:p>
          <a:p>
            <a:r>
              <a:rPr lang="en-US" sz="1600" dirty="0">
                <a:latin typeface="Rockwell" panose="02060603020205020403" pitchFamily="18" charset="0"/>
              </a:rPr>
              <a:t>Paola </a:t>
            </a:r>
            <a:r>
              <a:rPr lang="en-US" sz="1600" dirty="0" err="1">
                <a:latin typeface="Rockwell" panose="02060603020205020403" pitchFamily="18" charset="0"/>
              </a:rPr>
              <a:t>Agostini</a:t>
            </a:r>
            <a:r>
              <a:rPr lang="en-US" sz="1600" dirty="0">
                <a:latin typeface="Rockwell" panose="02060603020205020403" pitchFamily="18" charset="0"/>
              </a:rPr>
              <a:t>, Michele </a:t>
            </a:r>
            <a:r>
              <a:rPr lang="en-US" sz="1600" dirty="0" err="1">
                <a:latin typeface="Rockwell" panose="02060603020205020403" pitchFamily="18" charset="0"/>
              </a:rPr>
              <a:t>Botteon</a:t>
            </a:r>
            <a:r>
              <a:rPr lang="en-US" sz="1600" dirty="0">
                <a:latin typeface="Rockwell" panose="02060603020205020403" pitchFamily="18" charset="0"/>
              </a:rPr>
              <a:t>, Carlo </a:t>
            </a:r>
            <a:r>
              <a:rPr lang="en-US" sz="1600" dirty="0" err="1">
                <a:latin typeface="Rockwell" panose="02060603020205020403" pitchFamily="18" charset="0"/>
              </a:rPr>
              <a:t>Carraro</a:t>
            </a:r>
            <a:r>
              <a:rPr lang="en-US" sz="1600" dirty="0">
                <a:latin typeface="Rockwell" panose="02060603020205020403" pitchFamily="18" charset="0"/>
              </a:rPr>
              <a:t>, A Carbon Tax to Reduce Co2 Emissions in Europe. Energy Economics Vol 14, pp. 279-290, 1992.</a:t>
            </a:r>
          </a:p>
          <a:p>
            <a:r>
              <a:rPr lang="en-US" sz="1600" dirty="0" err="1">
                <a:latin typeface="Rockwell" panose="02060603020205020403" pitchFamily="18" charset="0"/>
              </a:rPr>
              <a:t>Gillbert</a:t>
            </a:r>
            <a:r>
              <a:rPr lang="en-US" sz="1600" dirty="0">
                <a:latin typeface="Rockwell" panose="02060603020205020403" pitchFamily="18" charset="0"/>
              </a:rPr>
              <a:t> E Metcalf, David </a:t>
            </a:r>
            <a:r>
              <a:rPr lang="en-US" sz="1600" dirty="0" err="1">
                <a:latin typeface="Rockwell" panose="02060603020205020403" pitchFamily="18" charset="0"/>
              </a:rPr>
              <a:t>Weisbach</a:t>
            </a:r>
            <a:r>
              <a:rPr lang="en-US" sz="1600" dirty="0">
                <a:latin typeface="Rockwell" panose="02060603020205020403" pitchFamily="18" charset="0"/>
              </a:rPr>
              <a:t>, The Design of a Carbon Tax. </a:t>
            </a:r>
            <a:r>
              <a:rPr lang="en-US" sz="1600" dirty="0" err="1">
                <a:latin typeface="Rockwell" panose="02060603020205020403" pitchFamily="18" charset="0"/>
              </a:rPr>
              <a:t>Harv</a:t>
            </a:r>
            <a:r>
              <a:rPr lang="en-US" sz="1600" dirty="0">
                <a:latin typeface="Rockwell" panose="02060603020205020403" pitchFamily="18" charset="0"/>
              </a:rPr>
              <a:t>. </a:t>
            </a:r>
            <a:r>
              <a:rPr lang="en-US" sz="1600" dirty="0" err="1">
                <a:latin typeface="Rockwell" panose="02060603020205020403" pitchFamily="18" charset="0"/>
              </a:rPr>
              <a:t>Envtl</a:t>
            </a:r>
            <a:r>
              <a:rPr lang="en-US" sz="1600" dirty="0">
                <a:latin typeface="Rockwell" panose="02060603020205020403" pitchFamily="18" charset="0"/>
              </a:rPr>
              <a:t>. L. Rev. Vol 33, p. 499, 2009.</a:t>
            </a:r>
          </a:p>
          <a:p>
            <a:r>
              <a:rPr lang="en-US" sz="1600" dirty="0">
                <a:latin typeface="Rockwell" panose="02060603020205020403" pitchFamily="18" charset="0"/>
              </a:rPr>
              <a:t>A. </a:t>
            </a:r>
            <a:r>
              <a:rPr lang="en-US" sz="1600" dirty="0" err="1">
                <a:latin typeface="Rockwell" panose="02060603020205020403" pitchFamily="18" charset="0"/>
              </a:rPr>
              <a:t>Mathur</a:t>
            </a:r>
            <a:r>
              <a:rPr lang="en-US" sz="1600" dirty="0">
                <a:latin typeface="Rockwell" panose="02060603020205020403" pitchFamily="18" charset="0"/>
              </a:rPr>
              <a:t>, A. C. Morris, Distributional Effects of a Carbon Tax in Broader Us Fiscal Reform. Energy Policy Vol 66, pp. 326-334, 2014.</a:t>
            </a:r>
          </a:p>
          <a:p>
            <a:r>
              <a:rPr lang="en-US" sz="1600" dirty="0">
                <a:latin typeface="Rockwell" panose="02060603020205020403" pitchFamily="18" charset="0"/>
              </a:rPr>
              <a:t>Carolyn Fischer, Alan K. Fox, Comparing Policies to Combat Emissions Leakage: Border Tax Adjustments Versus Rebates. RFF Discussion Papers Vol, pp. 09-02, 2009.</a:t>
            </a:r>
          </a:p>
          <a:p>
            <a:r>
              <a:rPr lang="en-US" sz="1600" dirty="0">
                <a:latin typeface="Rockwell" panose="02060603020205020403" pitchFamily="18" charset="0"/>
              </a:rPr>
              <a:t>J Contreras, JB </a:t>
            </a:r>
            <a:r>
              <a:rPr lang="en-US" sz="1600" dirty="0" err="1">
                <a:latin typeface="Rockwell" panose="02060603020205020403" pitchFamily="18" charset="0"/>
              </a:rPr>
              <a:t>Krawczyk</a:t>
            </a:r>
            <a:r>
              <a:rPr lang="en-US" sz="1600" dirty="0">
                <a:latin typeface="Rockwell" panose="02060603020205020403" pitchFamily="18" charset="0"/>
              </a:rPr>
              <a:t>, J </a:t>
            </a:r>
            <a:r>
              <a:rPr lang="en-US" sz="1600" dirty="0" err="1">
                <a:latin typeface="Rockwell" panose="02060603020205020403" pitchFamily="18" charset="0"/>
              </a:rPr>
              <a:t>Zuccollo</a:t>
            </a:r>
            <a:r>
              <a:rPr lang="en-US" sz="1600" dirty="0">
                <a:latin typeface="Rockwell" panose="02060603020205020403" pitchFamily="18" charset="0"/>
              </a:rPr>
              <a:t>, Economics of Collective Monitoring: A Study of Environmentally Constrained Electricity Generators. Computational Management Science Vol, pp. 1-21, 2015.</a:t>
            </a:r>
          </a:p>
          <a:p>
            <a:r>
              <a:rPr lang="en-US" sz="1600" dirty="0">
                <a:latin typeface="Rockwell" panose="02060603020205020403" pitchFamily="18" charset="0"/>
              </a:rPr>
              <a:t>Anthony Downward, Carbon Charges in Electricity Markets with Strategic Behavior and Transmission. The Energy Journal Vol, pp. 159-166, 2010.</a:t>
            </a:r>
          </a:p>
          <a:p>
            <a:r>
              <a:rPr lang="en-US" sz="1600" dirty="0">
                <a:latin typeface="Rockwell" panose="02060603020205020403" pitchFamily="18" charset="0"/>
              </a:rPr>
              <a:t>Allen J Wood, Bruce F Wollenberg, Gerald B </a:t>
            </a:r>
            <a:r>
              <a:rPr lang="en-US" sz="1600" dirty="0" err="1">
                <a:latin typeface="Rockwell" panose="02060603020205020403" pitchFamily="18" charset="0"/>
              </a:rPr>
              <a:t>Sheble</a:t>
            </a:r>
            <a:r>
              <a:rPr lang="en-US" sz="1600" dirty="0">
                <a:latin typeface="Rockwell" panose="02060603020205020403" pitchFamily="18" charset="0"/>
              </a:rPr>
              <a:t>, Power Generation, Operation, and Control. 3rd ed. John Wiley &amp; Sons </a:t>
            </a:r>
            <a:r>
              <a:rPr lang="en-US" sz="1600" dirty="0" err="1">
                <a:latin typeface="Rockwell" panose="02060603020205020403" pitchFamily="18" charset="0"/>
              </a:rPr>
              <a:t>Inc</a:t>
            </a:r>
            <a:r>
              <a:rPr lang="en-US" sz="1600" dirty="0">
                <a:latin typeface="Rockwell" panose="02060603020205020403" pitchFamily="18" charset="0"/>
              </a:rPr>
              <a:t>, 2014.</a:t>
            </a:r>
          </a:p>
        </p:txBody>
      </p:sp>
    </p:spTree>
    <p:extLst>
      <p:ext uri="{BB962C8B-B14F-4D97-AF65-F5344CB8AC3E}">
        <p14:creationId xmlns:p14="http://schemas.microsoft.com/office/powerpoint/2010/main" val="36731752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7784"/>
            <a:ext cx="10072255" cy="4956048"/>
          </a:xfrm>
        </p:spPr>
        <p:txBody>
          <a:bodyPr>
            <a:normAutofit/>
          </a:bodyPr>
          <a:lstStyle/>
          <a:p>
            <a:pPr algn="ctr"/>
            <a:r>
              <a:rPr lang="en-US" sz="4000" dirty="0"/>
              <a:t>Grants</a:t>
            </a:r>
          </a:p>
        </p:txBody>
      </p:sp>
      <p:sp>
        <p:nvSpPr>
          <p:cNvPr id="3" name="Text Placeholder 2"/>
          <p:cNvSpPr>
            <a:spLocks noGrp="1"/>
          </p:cNvSpPr>
          <p:nvPr>
            <p:ph type="body" idx="1"/>
          </p:nvPr>
        </p:nvSpPr>
        <p:spPr>
          <a:xfrm>
            <a:off x="761999" y="1784195"/>
            <a:ext cx="10538690" cy="3152304"/>
          </a:xfrm>
        </p:spPr>
        <p:txBody>
          <a:bodyPr>
            <a:noAutofit/>
          </a:bodyPr>
          <a:lstStyle/>
          <a:p>
            <a:r>
              <a:rPr lang="en-US" dirty="0"/>
              <a:t>Innovating for sustainable electricity systems: Integrating renewables, reallocating transmission and driving demand, Initiative on Renewable Energy and the Environment – </a:t>
            </a:r>
            <a:r>
              <a:rPr lang="en-US" b="1" dirty="0"/>
              <a:t>IREE </a:t>
            </a:r>
            <a:r>
              <a:rPr lang="en-US" dirty="0"/>
              <a:t>(Awarded November 2012)</a:t>
            </a:r>
          </a:p>
          <a:p>
            <a:endParaRPr lang="en-US" dirty="0"/>
          </a:p>
          <a:p>
            <a:r>
              <a:rPr lang="en-US" dirty="0"/>
              <a:t>“Sustainable Energy Systems: Control Systems and Sensors to Link Rural Renewables and Demand for Sustainable Industrial Energy in Food Processing Systems” </a:t>
            </a:r>
            <a:r>
              <a:rPr lang="en-US" b="1" dirty="0"/>
              <a:t>MN-Drive</a:t>
            </a:r>
            <a:r>
              <a:rPr lang="en-US" dirty="0"/>
              <a:t> (Awarded June, 2014)</a:t>
            </a:r>
            <a:endParaRPr lang="en-US" dirty="0">
              <a:solidFill>
                <a:schemeClr val="accent2">
                  <a:lumMod val="75000"/>
                </a:schemeClr>
              </a:solidFill>
            </a:endParaRPr>
          </a:p>
        </p:txBody>
      </p:sp>
      <p:sp>
        <p:nvSpPr>
          <p:cNvPr id="4" name="Slide Number Placeholder 3"/>
          <p:cNvSpPr>
            <a:spLocks noGrp="1"/>
          </p:cNvSpPr>
          <p:nvPr>
            <p:ph type="sldNum" sz="quarter" idx="12"/>
          </p:nvPr>
        </p:nvSpPr>
        <p:spPr/>
        <p:txBody>
          <a:bodyPr/>
          <a:lstStyle/>
          <a:p>
            <a:fld id="{2AC27A5A-7290-4DE1-BA94-4BE8A8E57DCF}" type="slidenum">
              <a:rPr lang="en-US" smtClean="0"/>
              <a:t>24</a:t>
            </a:fld>
            <a:endParaRPr lang="en-US" dirty="0"/>
          </a:p>
        </p:txBody>
      </p:sp>
    </p:spTree>
    <p:extLst>
      <p:ext uri="{BB962C8B-B14F-4D97-AF65-F5344CB8AC3E}">
        <p14:creationId xmlns:p14="http://schemas.microsoft.com/office/powerpoint/2010/main" val="324255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25693" cy="6858000"/>
          </a:xfrm>
          <a:solidFill>
            <a:schemeClr val="tx1">
              <a:lumMod val="65000"/>
              <a:lumOff val="35000"/>
            </a:schemeClr>
          </a:solidFill>
        </p:spPr>
        <p:txBody>
          <a:bodyPr>
            <a:noAutofit/>
          </a:bodyPr>
          <a:lstStyle/>
          <a:p>
            <a:pPr>
              <a:lnSpc>
                <a:spcPct val="90000"/>
              </a:lnSpc>
            </a:pPr>
            <a:r>
              <a:rPr lang="en-US" sz="5000" dirty="0">
                <a:solidFill>
                  <a:schemeClr val="bg1"/>
                </a:solidFill>
              </a:rPr>
              <a:t>		</a:t>
            </a:r>
            <a:br>
              <a:rPr lang="en-US" sz="5000" dirty="0">
                <a:solidFill>
                  <a:schemeClr val="bg1"/>
                </a:solidFill>
              </a:rPr>
            </a:br>
            <a:br>
              <a:rPr lang="en-US" sz="5000" dirty="0">
                <a:solidFill>
                  <a:schemeClr val="bg1"/>
                </a:solidFill>
              </a:rPr>
            </a:br>
            <a:br>
              <a:rPr lang="en-US" sz="5000" dirty="0">
                <a:solidFill>
                  <a:schemeClr val="bg1"/>
                </a:solidFill>
              </a:rPr>
            </a:br>
            <a:r>
              <a:rPr lang="en-US" sz="5000" dirty="0">
                <a:solidFill>
                  <a:schemeClr val="bg1"/>
                </a:solidFill>
              </a:rPr>
              <a:t>Essay 2- </a:t>
            </a:r>
            <a:br>
              <a:rPr lang="en-US" sz="5000" dirty="0">
                <a:solidFill>
                  <a:schemeClr val="bg1"/>
                </a:solidFill>
              </a:rPr>
            </a:br>
            <a:r>
              <a:rPr lang="en-US" sz="5000" dirty="0">
                <a:solidFill>
                  <a:schemeClr val="bg1"/>
                </a:solidFill>
              </a:rPr>
              <a:t>Non-Financial Barriers to </a:t>
            </a:r>
            <a:br>
              <a:rPr lang="en-US" sz="5000" dirty="0">
                <a:solidFill>
                  <a:schemeClr val="bg1"/>
                </a:solidFill>
              </a:rPr>
            </a:br>
            <a:r>
              <a:rPr lang="en-US" sz="5000" dirty="0">
                <a:solidFill>
                  <a:schemeClr val="bg1"/>
                </a:solidFill>
              </a:rPr>
              <a:t>Market Diffusion of </a:t>
            </a:r>
            <a:br>
              <a:rPr lang="en-US" sz="5000" dirty="0">
                <a:solidFill>
                  <a:schemeClr val="bg1"/>
                </a:solidFill>
              </a:rPr>
            </a:br>
            <a:r>
              <a:rPr lang="en-US" sz="5000" dirty="0">
                <a:solidFill>
                  <a:schemeClr val="bg1"/>
                </a:solidFill>
              </a:rPr>
              <a:t>Combined Heat And Power</a:t>
            </a:r>
          </a:p>
        </p:txBody>
      </p:sp>
      <p:cxnSp>
        <p:nvCxnSpPr>
          <p:cNvPr id="5" name="Straight Connector 4"/>
          <p:cNvCxnSpPr/>
          <p:nvPr/>
        </p:nvCxnSpPr>
        <p:spPr>
          <a:xfrm flipH="1">
            <a:off x="2033516" y="1091820"/>
            <a:ext cx="68239" cy="451740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2AC27A5A-7290-4DE1-BA94-4BE8A8E57DCF}" type="slidenum">
              <a:rPr lang="en-US" smtClean="0"/>
              <a:pPr/>
              <a:t>25</a:t>
            </a:fld>
            <a:endParaRPr lang="en-US" dirty="0"/>
          </a:p>
        </p:txBody>
      </p:sp>
    </p:spTree>
    <p:extLst>
      <p:ext uri="{BB962C8B-B14F-4D97-AF65-F5344CB8AC3E}">
        <p14:creationId xmlns:p14="http://schemas.microsoft.com/office/powerpoint/2010/main" val="8310197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7784"/>
            <a:ext cx="10072255" cy="4956048"/>
          </a:xfrm>
        </p:spPr>
        <p:txBody>
          <a:bodyPr>
            <a:normAutofit/>
          </a:bodyPr>
          <a:lstStyle/>
          <a:p>
            <a:pPr algn="ctr"/>
            <a:r>
              <a:rPr lang="en-US" sz="4000" dirty="0"/>
              <a:t>Combined Heat and Power - Concept</a:t>
            </a:r>
          </a:p>
        </p:txBody>
      </p:sp>
      <p:sp>
        <p:nvSpPr>
          <p:cNvPr id="4" name="Slide Number Placeholder 3"/>
          <p:cNvSpPr>
            <a:spLocks noGrp="1"/>
          </p:cNvSpPr>
          <p:nvPr>
            <p:ph type="sldNum" sz="quarter" idx="12"/>
          </p:nvPr>
        </p:nvSpPr>
        <p:spPr/>
        <p:txBody>
          <a:bodyPr/>
          <a:lstStyle/>
          <a:p>
            <a:fld id="{2AC27A5A-7290-4DE1-BA94-4BE8A8E57DCF}" type="slidenum">
              <a:rPr lang="en-US" smtClean="0"/>
              <a:t>26</a:t>
            </a:fld>
            <a:endParaRPr lang="en-US" dirty="0"/>
          </a:p>
        </p:txBody>
      </p:sp>
      <p:sp>
        <p:nvSpPr>
          <p:cNvPr id="8" name="Text Placeholder 2"/>
          <p:cNvSpPr>
            <a:spLocks noGrp="1"/>
          </p:cNvSpPr>
          <p:nvPr>
            <p:ph type="body" idx="1"/>
          </p:nvPr>
        </p:nvSpPr>
        <p:spPr>
          <a:xfrm>
            <a:off x="585580" y="2087217"/>
            <a:ext cx="4135508" cy="2445026"/>
          </a:xfrm>
        </p:spPr>
        <p:txBody>
          <a:bodyPr>
            <a:noAutofit/>
          </a:bodyPr>
          <a:lstStyle/>
          <a:p>
            <a:r>
              <a:rPr lang="en-US" dirty="0"/>
              <a:t>Co-generate heat and power to a) reduce line losses and b) utilize waste heat for fulfilling heating and cooling needs</a:t>
            </a:r>
          </a:p>
        </p:txBody>
      </p:sp>
      <p:sp>
        <p:nvSpPr>
          <p:cNvPr id="6" name="Rectangle 5"/>
          <p:cNvSpPr/>
          <p:nvPr/>
        </p:nvSpPr>
        <p:spPr>
          <a:xfrm>
            <a:off x="93390" y="6285708"/>
            <a:ext cx="4257897" cy="253916"/>
          </a:xfrm>
          <a:prstGeom prst="rect">
            <a:avLst/>
          </a:prstGeom>
        </p:spPr>
        <p:txBody>
          <a:bodyPr wrap="none">
            <a:spAutoFit/>
          </a:bodyPr>
          <a:lstStyle/>
          <a:p>
            <a:r>
              <a:rPr lang="en-US" sz="1050" dirty="0">
                <a:latin typeface="Rockwell" panose="02060603020205020403" pitchFamily="18" charset="0"/>
              </a:rPr>
              <a:t>Picture: http://northernutilities.co.uk/combined-heat-and-power/</a:t>
            </a:r>
          </a:p>
        </p:txBody>
      </p:sp>
      <p:pic>
        <p:nvPicPr>
          <p:cNvPr id="2050" name="Picture 2" descr="http://northernutilities.co.uk/wp-content/uploads/2015/01/ADE-Generation-Efficiency.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4598" y="1759226"/>
            <a:ext cx="4777430" cy="39855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9139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Rationale </a:t>
            </a:r>
          </a:p>
        </p:txBody>
      </p:sp>
      <p:sp>
        <p:nvSpPr>
          <p:cNvPr id="3" name="Content Placeholder 2"/>
          <p:cNvSpPr>
            <a:spLocks noGrp="1"/>
          </p:cNvSpPr>
          <p:nvPr>
            <p:ph idx="1"/>
          </p:nvPr>
        </p:nvSpPr>
        <p:spPr/>
        <p:txBody>
          <a:bodyPr>
            <a:normAutofit/>
          </a:bodyPr>
          <a:lstStyle/>
          <a:p>
            <a:pPr marL="0" indent="0">
              <a:buNone/>
            </a:pPr>
            <a:r>
              <a:rPr lang="en-US" sz="2800" i="1" dirty="0">
                <a:ea typeface="+mj-ea"/>
                <a:cs typeface="+mj-cs"/>
              </a:rPr>
              <a:t>Combined Heat and Power (CHP) is a matured technology. However, the market diffusion of CHP in the United States remains problematic.  </a:t>
            </a:r>
          </a:p>
          <a:p>
            <a:pPr marL="0" indent="0">
              <a:buNone/>
            </a:pPr>
            <a:endParaRPr lang="en-US" sz="2800" i="1" dirty="0">
              <a:ea typeface="+mj-ea"/>
              <a:cs typeface="+mj-cs"/>
            </a:endParaRPr>
          </a:p>
          <a:p>
            <a:pPr marL="0" indent="0">
              <a:buNone/>
            </a:pPr>
            <a:r>
              <a:rPr lang="en-US" sz="2800" i="1" dirty="0"/>
              <a:t>Existing academic literature does not talk about such non-financial barriers</a:t>
            </a:r>
            <a:r>
              <a:rPr lang="en-US" sz="2800" i="1" dirty="0">
                <a:ea typeface="+mj-ea"/>
                <a:cs typeface="+mj-cs"/>
              </a:rPr>
              <a:t>. </a:t>
            </a:r>
          </a:p>
        </p:txBody>
      </p:sp>
      <p:sp>
        <p:nvSpPr>
          <p:cNvPr id="4" name="Slide Number Placeholder 3"/>
          <p:cNvSpPr>
            <a:spLocks noGrp="1"/>
          </p:cNvSpPr>
          <p:nvPr>
            <p:ph type="sldNum" sz="quarter" idx="12"/>
          </p:nvPr>
        </p:nvSpPr>
        <p:spPr/>
        <p:txBody>
          <a:bodyPr/>
          <a:lstStyle/>
          <a:p>
            <a:fld id="{2AC27A5A-7290-4DE1-BA94-4BE8A8E57DCF}" type="slidenum">
              <a:rPr lang="en-US" smtClean="0"/>
              <a:t>27</a:t>
            </a:fld>
            <a:endParaRPr lang="en-US" dirty="0"/>
          </a:p>
        </p:txBody>
      </p:sp>
    </p:spTree>
    <p:extLst>
      <p:ext uri="{BB962C8B-B14F-4D97-AF65-F5344CB8AC3E}">
        <p14:creationId xmlns:p14="http://schemas.microsoft.com/office/powerpoint/2010/main" val="21696086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Literature Review</a:t>
            </a:r>
          </a:p>
        </p:txBody>
      </p:sp>
      <p:sp>
        <p:nvSpPr>
          <p:cNvPr id="3" name="Content Placeholder 2"/>
          <p:cNvSpPr>
            <a:spLocks noGrp="1"/>
          </p:cNvSpPr>
          <p:nvPr>
            <p:ph idx="1"/>
          </p:nvPr>
        </p:nvSpPr>
        <p:spPr/>
        <p:txBody>
          <a:bodyPr>
            <a:noAutofit/>
          </a:bodyPr>
          <a:lstStyle/>
          <a:p>
            <a:pPr marL="0" indent="0">
              <a:buNone/>
            </a:pPr>
            <a:r>
              <a:rPr lang="en-US" sz="2800" i="1" dirty="0">
                <a:ea typeface="+mj-ea"/>
                <a:cs typeface="+mj-cs"/>
              </a:rPr>
              <a:t>“Energy-gap” for energy efficiency and other techs (Jaffe and </a:t>
            </a:r>
            <a:r>
              <a:rPr lang="en-US" sz="2800" i="1" dirty="0" err="1">
                <a:ea typeface="+mj-ea"/>
                <a:cs typeface="+mj-cs"/>
              </a:rPr>
              <a:t>Stavins</a:t>
            </a:r>
            <a:r>
              <a:rPr lang="en-US" sz="2800" i="1" dirty="0">
                <a:ea typeface="+mj-ea"/>
                <a:cs typeface="+mj-cs"/>
              </a:rPr>
              <a:t>, 1994; </a:t>
            </a:r>
            <a:r>
              <a:rPr lang="en-US" sz="2800" i="1" dirty="0" err="1">
                <a:ea typeface="+mj-ea"/>
                <a:cs typeface="+mj-cs"/>
              </a:rPr>
              <a:t>Shama</a:t>
            </a:r>
            <a:r>
              <a:rPr lang="en-US" sz="2800" i="1" dirty="0">
                <a:ea typeface="+mj-ea"/>
                <a:cs typeface="+mj-cs"/>
              </a:rPr>
              <a:t>, 1983)</a:t>
            </a:r>
          </a:p>
          <a:p>
            <a:pPr marL="0" indent="0">
              <a:buNone/>
            </a:pPr>
            <a:r>
              <a:rPr lang="en-US" sz="2800" i="1" dirty="0">
                <a:ea typeface="+mj-ea"/>
                <a:cs typeface="+mj-cs"/>
              </a:rPr>
              <a:t>Financial barriers of Combined Heat and Power (Kaufman, 2011; Several reports from Environment Protection Agency  and Department Of Energy)</a:t>
            </a:r>
          </a:p>
          <a:p>
            <a:pPr marL="0" indent="0">
              <a:buNone/>
            </a:pPr>
            <a:r>
              <a:rPr lang="en-US" sz="2800" i="1" dirty="0">
                <a:ea typeface="+mj-ea"/>
                <a:cs typeface="+mj-cs"/>
              </a:rPr>
              <a:t>Non-financial barriers in Europe (Vietor et al., 2015; Van Der Veen and </a:t>
            </a:r>
            <a:r>
              <a:rPr lang="en-US" sz="2800" i="1" dirty="0" err="1">
                <a:ea typeface="+mj-ea"/>
                <a:cs typeface="+mj-cs"/>
              </a:rPr>
              <a:t>Kasmire</a:t>
            </a:r>
            <a:r>
              <a:rPr lang="en-US" sz="2800" i="1" dirty="0">
                <a:ea typeface="+mj-ea"/>
                <a:cs typeface="+mj-cs"/>
              </a:rPr>
              <a:t>, 2015)</a:t>
            </a:r>
          </a:p>
          <a:p>
            <a:pPr marL="0" indent="0">
              <a:buNone/>
            </a:pPr>
            <a:endParaRPr lang="en-US" sz="2800" i="1" dirty="0">
              <a:ea typeface="+mj-ea"/>
              <a:cs typeface="+mj-cs"/>
            </a:endParaRPr>
          </a:p>
        </p:txBody>
      </p:sp>
      <p:sp>
        <p:nvSpPr>
          <p:cNvPr id="4" name="Slide Number Placeholder 3"/>
          <p:cNvSpPr>
            <a:spLocks noGrp="1"/>
          </p:cNvSpPr>
          <p:nvPr>
            <p:ph type="sldNum" sz="quarter" idx="12"/>
          </p:nvPr>
        </p:nvSpPr>
        <p:spPr/>
        <p:txBody>
          <a:bodyPr/>
          <a:lstStyle/>
          <a:p>
            <a:fld id="{2AC27A5A-7290-4DE1-BA94-4BE8A8E57DCF}" type="slidenum">
              <a:rPr lang="en-US" smtClean="0"/>
              <a:t>28</a:t>
            </a:fld>
            <a:endParaRPr lang="en-US" dirty="0"/>
          </a:p>
        </p:txBody>
      </p:sp>
    </p:spTree>
    <p:extLst>
      <p:ext uri="{BB962C8B-B14F-4D97-AF65-F5344CB8AC3E}">
        <p14:creationId xmlns:p14="http://schemas.microsoft.com/office/powerpoint/2010/main" val="2136526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Research Questions</a:t>
            </a:r>
          </a:p>
        </p:txBody>
      </p:sp>
      <p:sp>
        <p:nvSpPr>
          <p:cNvPr id="3" name="Content Placeholder 2"/>
          <p:cNvSpPr>
            <a:spLocks noGrp="1"/>
          </p:cNvSpPr>
          <p:nvPr>
            <p:ph idx="1"/>
          </p:nvPr>
        </p:nvSpPr>
        <p:spPr/>
        <p:txBody>
          <a:bodyPr>
            <a:normAutofit/>
          </a:bodyPr>
          <a:lstStyle/>
          <a:p>
            <a:pPr marL="0" lvl="0" indent="0">
              <a:buNone/>
            </a:pPr>
            <a:r>
              <a:rPr lang="en-US" sz="2800" i="1" dirty="0">
                <a:ea typeface="+mj-ea"/>
                <a:cs typeface="+mj-cs"/>
              </a:rPr>
              <a:t>What kinds of non-financial obstacles are faced during the Combined Heat and Power (CHP) installation process?</a:t>
            </a:r>
          </a:p>
          <a:p>
            <a:pPr marL="0" lvl="0" indent="0">
              <a:buNone/>
            </a:pPr>
            <a:endParaRPr lang="en-US" sz="2800" i="1" dirty="0">
              <a:ea typeface="+mj-ea"/>
              <a:cs typeface="+mj-cs"/>
            </a:endParaRPr>
          </a:p>
          <a:p>
            <a:pPr marL="0" lvl="0" indent="0">
              <a:buNone/>
            </a:pPr>
            <a:r>
              <a:rPr lang="en-US" sz="2800" i="1" dirty="0">
                <a:ea typeface="+mj-ea"/>
                <a:cs typeface="+mj-cs"/>
              </a:rPr>
              <a:t>How can an individual agency; opinion leadership and larger policies affect the decision to construct the CHP plant/facility?</a:t>
            </a:r>
          </a:p>
        </p:txBody>
      </p:sp>
      <p:sp>
        <p:nvSpPr>
          <p:cNvPr id="4" name="Slide Number Placeholder 3"/>
          <p:cNvSpPr>
            <a:spLocks noGrp="1"/>
          </p:cNvSpPr>
          <p:nvPr>
            <p:ph type="sldNum" sz="quarter" idx="12"/>
          </p:nvPr>
        </p:nvSpPr>
        <p:spPr/>
        <p:txBody>
          <a:bodyPr/>
          <a:lstStyle/>
          <a:p>
            <a:fld id="{2AC27A5A-7290-4DE1-BA94-4BE8A8E57DCF}" type="slidenum">
              <a:rPr lang="en-US" smtClean="0"/>
              <a:t>29</a:t>
            </a:fld>
            <a:endParaRPr lang="en-US" dirty="0"/>
          </a:p>
        </p:txBody>
      </p:sp>
    </p:spTree>
    <p:extLst>
      <p:ext uri="{BB962C8B-B14F-4D97-AF65-F5344CB8AC3E}">
        <p14:creationId xmlns:p14="http://schemas.microsoft.com/office/powerpoint/2010/main" val="31362413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1744" y="782971"/>
            <a:ext cx="3833906" cy="4952492"/>
          </a:xfrm>
        </p:spPr>
        <p:txBody>
          <a:bodyPr>
            <a:normAutofit/>
          </a:bodyPr>
          <a:lstStyle/>
          <a:p>
            <a:pPr algn="ctr"/>
            <a:r>
              <a:rPr lang="en-US" sz="4000" dirty="0"/>
              <a:t>Table of Contents</a:t>
            </a:r>
          </a:p>
        </p:txBody>
      </p:sp>
      <p:sp>
        <p:nvSpPr>
          <p:cNvPr id="3" name="Content Placeholder 2"/>
          <p:cNvSpPr>
            <a:spLocks noGrp="1"/>
          </p:cNvSpPr>
          <p:nvPr>
            <p:ph idx="1"/>
          </p:nvPr>
        </p:nvSpPr>
        <p:spPr>
          <a:xfrm>
            <a:off x="4655628" y="633205"/>
            <a:ext cx="3471184" cy="5655156"/>
          </a:xfrm>
        </p:spPr>
        <p:txBody>
          <a:bodyPr>
            <a:normAutofit/>
          </a:bodyPr>
          <a:lstStyle/>
          <a:p>
            <a:pPr marL="0" indent="0">
              <a:buNone/>
            </a:pPr>
            <a:r>
              <a:rPr lang="en-US" sz="1800" dirty="0"/>
              <a:t>Background and Intro</a:t>
            </a:r>
          </a:p>
          <a:p>
            <a:pPr marL="0" indent="0">
              <a:buNone/>
            </a:pPr>
            <a:endParaRPr lang="en-US" sz="1800" dirty="0"/>
          </a:p>
          <a:p>
            <a:pPr marL="0" indent="0">
              <a:buNone/>
            </a:pPr>
            <a:r>
              <a:rPr lang="en-US" sz="1800" dirty="0"/>
              <a:t>Essay 1 </a:t>
            </a:r>
            <a:r>
              <a:rPr lang="mr-IN" sz="1800" dirty="0"/>
              <a:t>–</a:t>
            </a:r>
            <a:r>
              <a:rPr lang="en-US" sz="1800" dirty="0"/>
              <a:t> Power Engineering Aspect Of A Carbon Tax</a:t>
            </a:r>
            <a:r>
              <a:rPr lang="en-US" sz="1800" baseline="30000" dirty="0"/>
              <a:t>a</a:t>
            </a:r>
          </a:p>
          <a:p>
            <a:pPr lvl="1"/>
            <a:r>
              <a:rPr lang="en-US" dirty="0"/>
              <a:t>Rationale</a:t>
            </a:r>
          </a:p>
          <a:p>
            <a:pPr lvl="1"/>
            <a:r>
              <a:rPr lang="en-US" dirty="0"/>
              <a:t>Literature Review</a:t>
            </a:r>
          </a:p>
          <a:p>
            <a:pPr lvl="1"/>
            <a:r>
              <a:rPr lang="en-US" dirty="0"/>
              <a:t>Methods</a:t>
            </a:r>
          </a:p>
          <a:p>
            <a:pPr lvl="1"/>
            <a:r>
              <a:rPr lang="en-US" dirty="0"/>
              <a:t>Results</a:t>
            </a:r>
          </a:p>
          <a:p>
            <a:pPr lvl="1"/>
            <a:r>
              <a:rPr lang="en-US" dirty="0"/>
              <a:t>Conclusions and Policy Implications</a:t>
            </a:r>
          </a:p>
        </p:txBody>
      </p:sp>
      <p:sp>
        <p:nvSpPr>
          <p:cNvPr id="4" name="Content Placeholder 2"/>
          <p:cNvSpPr txBox="1">
            <a:spLocks/>
          </p:cNvSpPr>
          <p:nvPr/>
        </p:nvSpPr>
        <p:spPr>
          <a:xfrm>
            <a:off x="8156296" y="631804"/>
            <a:ext cx="3901063" cy="5655156"/>
          </a:xfrm>
          <a:prstGeom prst="rect">
            <a:avLst/>
          </a:prstGeom>
        </p:spPr>
        <p:txBody>
          <a:bodyPr vert="horz" lIns="91440" tIns="45720" rIns="91440" bIns="45720" rtlCol="0">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lvl="2" indent="0">
              <a:buNone/>
            </a:pPr>
            <a:endParaRPr lang="en-US" sz="1800" dirty="0">
              <a:latin typeface="Rockwell" panose="02060603020205020403" pitchFamily="18" charset="0"/>
              <a:cs typeface="Corbel"/>
            </a:endParaRPr>
          </a:p>
          <a:p>
            <a:pPr marL="0" lvl="2" indent="0">
              <a:buNone/>
            </a:pPr>
            <a:endParaRPr lang="en-US" sz="1800" dirty="0">
              <a:latin typeface="Rockwell" panose="02060603020205020403" pitchFamily="18" charset="0"/>
              <a:cs typeface="Corbel"/>
            </a:endParaRPr>
          </a:p>
          <a:p>
            <a:pPr marL="0" lvl="2" indent="0">
              <a:lnSpc>
                <a:spcPct val="92000"/>
              </a:lnSpc>
              <a:buNone/>
            </a:pPr>
            <a:r>
              <a:rPr lang="en-US" sz="1800" dirty="0">
                <a:latin typeface="Rockwell" panose="02060603020205020403" pitchFamily="18" charset="0"/>
              </a:rPr>
              <a:t>Essay 2 </a:t>
            </a:r>
            <a:r>
              <a:rPr lang="mr-IN" sz="1800" dirty="0">
                <a:latin typeface="Rockwell" panose="02060603020205020403" pitchFamily="18" charset="0"/>
              </a:rPr>
              <a:t>–</a:t>
            </a:r>
            <a:r>
              <a:rPr lang="en-US" sz="1800" dirty="0">
                <a:latin typeface="Rockwell" panose="02060603020205020403" pitchFamily="18" charset="0"/>
              </a:rPr>
              <a:t> Non Financial Barriers To Market Diffusion Of Combined Heat And </a:t>
            </a:r>
            <a:r>
              <a:rPr lang="en-US" sz="1800" dirty="0" err="1">
                <a:latin typeface="Rockwell" panose="02060603020205020403" pitchFamily="18" charset="0"/>
              </a:rPr>
              <a:t>Power</a:t>
            </a:r>
            <a:r>
              <a:rPr lang="en-US" sz="1800" baseline="30000" dirty="0" err="1">
                <a:latin typeface="Rockwell" panose="02060603020205020403" pitchFamily="18" charset="0"/>
              </a:rPr>
              <a:t>b</a:t>
            </a:r>
            <a:endParaRPr lang="en-US" sz="1800" baseline="30000" dirty="0">
              <a:latin typeface="Rockwell" panose="02060603020205020403" pitchFamily="18" charset="0"/>
            </a:endParaRPr>
          </a:p>
          <a:p>
            <a:pPr marL="0" lvl="2" indent="0">
              <a:lnSpc>
                <a:spcPct val="92000"/>
              </a:lnSpc>
              <a:buNone/>
            </a:pPr>
            <a:endParaRPr lang="en-US" sz="1800" dirty="0">
              <a:latin typeface="Rockwell" panose="02060603020205020403" pitchFamily="18" charset="0"/>
            </a:endParaRPr>
          </a:p>
          <a:p>
            <a:pPr marL="0" lvl="2" indent="0">
              <a:lnSpc>
                <a:spcPct val="92000"/>
              </a:lnSpc>
              <a:buNone/>
            </a:pPr>
            <a:r>
              <a:rPr lang="en-US" sz="1800" dirty="0">
                <a:latin typeface="Rockwell" panose="02060603020205020403" pitchFamily="18" charset="0"/>
              </a:rPr>
              <a:t>Essay 3 </a:t>
            </a:r>
            <a:r>
              <a:rPr lang="mr-IN" sz="1800" dirty="0">
                <a:latin typeface="Rockwell" panose="02060603020205020403" pitchFamily="18" charset="0"/>
              </a:rPr>
              <a:t>–</a:t>
            </a:r>
            <a:r>
              <a:rPr lang="en-US" sz="1800" dirty="0">
                <a:latin typeface="Rockwell" panose="02060603020205020403" pitchFamily="18" charset="0"/>
              </a:rPr>
              <a:t> Profitability Of Electric Vehicles In Electricity Reliability Council Of Texas </a:t>
            </a:r>
            <a:r>
              <a:rPr lang="en-US" sz="1800" dirty="0" err="1">
                <a:latin typeface="Rockwell" panose="02060603020205020403" pitchFamily="18" charset="0"/>
              </a:rPr>
              <a:t>Market</a:t>
            </a:r>
            <a:r>
              <a:rPr lang="en-US" sz="1800" baseline="30000" dirty="0" err="1">
                <a:latin typeface="Rockwell" panose="02060603020205020403" pitchFamily="18" charset="0"/>
              </a:rPr>
              <a:t>c</a:t>
            </a:r>
            <a:endParaRPr lang="en-US" sz="1800" baseline="30000" dirty="0">
              <a:latin typeface="Rockwell" panose="02060603020205020403" pitchFamily="18" charset="0"/>
            </a:endParaRPr>
          </a:p>
          <a:p>
            <a:pPr marL="0" lvl="2" indent="0">
              <a:lnSpc>
                <a:spcPct val="92000"/>
              </a:lnSpc>
              <a:buNone/>
            </a:pPr>
            <a:endParaRPr lang="en-US" sz="1800" dirty="0">
              <a:latin typeface="Rockwell" panose="02060603020205020403" pitchFamily="18" charset="0"/>
            </a:endParaRPr>
          </a:p>
          <a:p>
            <a:pPr marL="0" lvl="2" indent="0">
              <a:lnSpc>
                <a:spcPct val="92000"/>
              </a:lnSpc>
              <a:buNone/>
            </a:pPr>
            <a:r>
              <a:rPr lang="en-US" sz="1800" dirty="0">
                <a:latin typeface="Rockwell" panose="02060603020205020403" pitchFamily="18" charset="0"/>
              </a:rPr>
              <a:t>Conclusions</a:t>
            </a:r>
          </a:p>
        </p:txBody>
      </p:sp>
      <p:sp>
        <p:nvSpPr>
          <p:cNvPr id="7" name="Slide Number Placeholder 6"/>
          <p:cNvSpPr>
            <a:spLocks noGrp="1"/>
          </p:cNvSpPr>
          <p:nvPr>
            <p:ph type="sldNum" sz="quarter" idx="12"/>
          </p:nvPr>
        </p:nvSpPr>
        <p:spPr/>
        <p:txBody>
          <a:bodyPr/>
          <a:lstStyle/>
          <a:p>
            <a:fld id="{2AC27A5A-7290-4DE1-BA94-4BE8A8E57DCF}" type="slidenum">
              <a:rPr lang="en-US" smtClean="0"/>
              <a:t>3</a:t>
            </a:fld>
            <a:endParaRPr lang="en-US" dirty="0"/>
          </a:p>
        </p:txBody>
      </p:sp>
      <p:sp>
        <p:nvSpPr>
          <p:cNvPr id="9" name="Rectangle 8"/>
          <p:cNvSpPr/>
          <p:nvPr/>
        </p:nvSpPr>
        <p:spPr>
          <a:xfrm>
            <a:off x="-14109" y="6257559"/>
            <a:ext cx="3958135" cy="600164"/>
          </a:xfrm>
          <a:prstGeom prst="rect">
            <a:avLst/>
          </a:prstGeom>
        </p:spPr>
        <p:txBody>
          <a:bodyPr wrap="none">
            <a:spAutoFit/>
          </a:bodyPr>
          <a:lstStyle/>
          <a:p>
            <a:r>
              <a:rPr lang="en-US" sz="1100" baseline="30000" dirty="0">
                <a:latin typeface="Rockwell" panose="02060603020205020403" pitchFamily="18" charset="0"/>
              </a:rPr>
              <a:t>a</a:t>
            </a:r>
            <a:r>
              <a:rPr lang="en-US" sz="1100" dirty="0">
                <a:latin typeface="Rockwell" panose="02060603020205020403" pitchFamily="18" charset="0"/>
              </a:rPr>
              <a:t> Published in </a:t>
            </a:r>
            <a:r>
              <a:rPr lang="en-US" sz="1100" i="1" dirty="0">
                <a:latin typeface="Rockwell" panose="02060603020205020403" pitchFamily="18" charset="0"/>
              </a:rPr>
              <a:t>The Electricity Journal, Elsevier</a:t>
            </a:r>
            <a:endParaRPr lang="en-US" sz="1100" dirty="0">
              <a:latin typeface="Rockwell" panose="02060603020205020403" pitchFamily="18" charset="0"/>
            </a:endParaRPr>
          </a:p>
          <a:p>
            <a:r>
              <a:rPr lang="en-US" sz="1100" baseline="30000" dirty="0">
                <a:latin typeface="Rockwell" panose="02060603020205020403" pitchFamily="18" charset="0"/>
              </a:rPr>
              <a:t>b</a:t>
            </a:r>
            <a:r>
              <a:rPr lang="en-US" sz="1100" dirty="0">
                <a:latin typeface="Rockwell" panose="02060603020205020403" pitchFamily="18" charset="0"/>
              </a:rPr>
              <a:t> Ready to be submitted to </a:t>
            </a:r>
            <a:r>
              <a:rPr lang="en-US" sz="1100" i="1" dirty="0">
                <a:latin typeface="Rockwell" panose="02060603020205020403" pitchFamily="18" charset="0"/>
              </a:rPr>
              <a:t>The Electricity Journal, Elsevier</a:t>
            </a:r>
            <a:endParaRPr lang="en-US" sz="1100" dirty="0">
              <a:latin typeface="Rockwell" panose="02060603020205020403" pitchFamily="18" charset="0"/>
            </a:endParaRPr>
          </a:p>
          <a:p>
            <a:r>
              <a:rPr lang="en-US" sz="1100" baseline="30000" dirty="0">
                <a:latin typeface="Rockwell" panose="02060603020205020403" pitchFamily="18" charset="0"/>
              </a:rPr>
              <a:t>c </a:t>
            </a:r>
            <a:r>
              <a:rPr lang="en-US" sz="1100" dirty="0">
                <a:latin typeface="Rockwell" panose="02060603020205020403" pitchFamily="18" charset="0"/>
              </a:rPr>
              <a:t>Published in </a:t>
            </a:r>
            <a:r>
              <a:rPr lang="en-US" sz="1100" i="1" dirty="0">
                <a:latin typeface="Rockwell" panose="02060603020205020403" pitchFamily="18" charset="0"/>
              </a:rPr>
              <a:t>Energy, Elsevier</a:t>
            </a:r>
            <a:endParaRPr lang="en-US" sz="1100" dirty="0">
              <a:latin typeface="Rockwell" panose="02060603020205020403" pitchFamily="18" charset="0"/>
            </a:endParaRPr>
          </a:p>
        </p:txBody>
      </p:sp>
    </p:spTree>
    <p:extLst>
      <p:ext uri="{BB962C8B-B14F-4D97-AF65-F5344CB8AC3E}">
        <p14:creationId xmlns:p14="http://schemas.microsoft.com/office/powerpoint/2010/main" val="68649478"/>
      </p:ext>
    </p:extLst>
  </p:cSld>
  <p:clrMapOvr>
    <a:masterClrMapping/>
  </p:clrMapOvr>
  <mc:AlternateContent xmlns:mc="http://schemas.openxmlformats.org/markup-compatibility/2006" xmlns:p14="http://schemas.microsoft.com/office/powerpoint/2010/main">
    <mc:Choice Requires="p14">
      <p:transition spd="slow" p14:dur="2000" advTm="12356"/>
    </mc:Choice>
    <mc:Fallback xmlns="">
      <p:transition spd="slow" advTm="12356"/>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a:xfrm>
            <a:off x="4705973" y="3149601"/>
            <a:ext cx="2848563" cy="2136422"/>
          </a:xfrm>
          <a:prstGeom prst="roundRect">
            <a:avLst/>
          </a:prstGeom>
          <a:solidFill>
            <a:schemeClr val="accent3"/>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3" name="Rounded Rectangle 42"/>
          <p:cNvSpPr/>
          <p:nvPr/>
        </p:nvSpPr>
        <p:spPr>
          <a:xfrm>
            <a:off x="4705973" y="2655712"/>
            <a:ext cx="2848563" cy="2136422"/>
          </a:xfrm>
          <a:prstGeom prst="roundRect">
            <a:avLst/>
          </a:prstGeom>
          <a:solidFill>
            <a:schemeClr val="accent2"/>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4" name="Rounded Rectangle 43"/>
          <p:cNvSpPr/>
          <p:nvPr/>
        </p:nvSpPr>
        <p:spPr>
          <a:xfrm>
            <a:off x="4705973" y="2161822"/>
            <a:ext cx="2848563" cy="2136422"/>
          </a:xfrm>
          <a:prstGeom prst="roundRect">
            <a:avLst/>
          </a:prstGeom>
          <a:solidFill>
            <a:schemeClr val="accent1"/>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pic>
        <p:nvPicPr>
          <p:cNvPr id="45" name="Picture 4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63691" y="2696957"/>
            <a:ext cx="2027032" cy="863982"/>
          </a:xfrm>
          <a:prstGeom prst="rect">
            <a:avLst/>
          </a:prstGeom>
          <a:noFill/>
          <a:ln>
            <a:noFill/>
          </a:ln>
          <a:effectLst/>
          <a:scene3d>
            <a:camera prst="perspectiveRelaxed" fov="2400000">
              <a:rot lat="19626000" lon="960000" rev="19092000"/>
            </a:camera>
            <a:lightRig rig="threePt" dir="t"/>
          </a:scene3d>
          <a:sp3d prstMaterial="matte"/>
        </p:spPr>
      </p:pic>
      <p:sp>
        <p:nvSpPr>
          <p:cNvPr id="46" name="Oval 12"/>
          <p:cNvSpPr>
            <a:spLocks noChangeArrowheads="1"/>
          </p:cNvSpPr>
          <p:nvPr/>
        </p:nvSpPr>
        <p:spPr bwMode="auto">
          <a:xfrm>
            <a:off x="3101709" y="3475043"/>
            <a:ext cx="791464" cy="593598"/>
          </a:xfrm>
          <a:prstGeom prst="ellipse">
            <a:avLst/>
          </a:pr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48" name="Straight Connector 47"/>
          <p:cNvCxnSpPr/>
          <p:nvPr/>
        </p:nvCxnSpPr>
        <p:spPr>
          <a:xfrm flipH="1" flipV="1">
            <a:off x="6613451" y="2655712"/>
            <a:ext cx="1872810" cy="812"/>
          </a:xfrm>
          <a:prstGeom prst="line">
            <a:avLst/>
          </a:prstGeom>
          <a:ln w="6350" cmpd="sng"/>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3893176" y="3771842"/>
            <a:ext cx="689457" cy="0"/>
          </a:xfrm>
          <a:prstGeom prst="line">
            <a:avLst/>
          </a:prstGeom>
          <a:ln w="6350"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0" name="Rectangle 49"/>
          <p:cNvSpPr/>
          <p:nvPr/>
        </p:nvSpPr>
        <p:spPr>
          <a:xfrm>
            <a:off x="674349" y="3381024"/>
            <a:ext cx="2402707" cy="735586"/>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Negative subject impressions</a:t>
            </a:r>
          </a:p>
        </p:txBody>
      </p:sp>
      <p:cxnSp>
        <p:nvCxnSpPr>
          <p:cNvPr id="51" name="Straight Connector 50"/>
          <p:cNvCxnSpPr/>
          <p:nvPr/>
        </p:nvCxnSpPr>
        <p:spPr>
          <a:xfrm flipH="1">
            <a:off x="7721601" y="4372329"/>
            <a:ext cx="764659" cy="0"/>
          </a:xfrm>
          <a:prstGeom prst="line">
            <a:avLst/>
          </a:prstGeom>
          <a:ln w="6350"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8910697" y="2277535"/>
            <a:ext cx="2438400" cy="1043363"/>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Complexity in allocating risks and benefits</a:t>
            </a:r>
          </a:p>
        </p:txBody>
      </p:sp>
      <p:sp>
        <p:nvSpPr>
          <p:cNvPr id="53" name="Oval 12"/>
          <p:cNvSpPr>
            <a:spLocks noChangeArrowheads="1"/>
          </p:cNvSpPr>
          <p:nvPr/>
        </p:nvSpPr>
        <p:spPr bwMode="auto">
          <a:xfrm>
            <a:off x="8130271" y="2359725"/>
            <a:ext cx="791464" cy="593598"/>
          </a:xfrm>
          <a:prstGeom prst="ellipse">
            <a:avLst/>
          </a:prstGeom>
          <a:solidFill>
            <a:schemeClr val="accent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54" name="Oval 12"/>
          <p:cNvSpPr>
            <a:spLocks noChangeArrowheads="1"/>
          </p:cNvSpPr>
          <p:nvPr/>
        </p:nvSpPr>
        <p:spPr bwMode="auto">
          <a:xfrm>
            <a:off x="8130271" y="4075530"/>
            <a:ext cx="791464" cy="593598"/>
          </a:xfrm>
          <a:prstGeom prst="ellipse">
            <a:avLst/>
          </a:prstGeom>
          <a:solidFill>
            <a:schemeClr val="accent3"/>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pic>
        <p:nvPicPr>
          <p:cNvPr id="55" name="Picture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210785" y="2522169"/>
            <a:ext cx="630435" cy="268710"/>
          </a:xfrm>
          <a:prstGeom prst="rect">
            <a:avLst/>
          </a:prstGeom>
        </p:spPr>
      </p:pic>
      <p:sp>
        <p:nvSpPr>
          <p:cNvPr id="57" name="Rectangle 56"/>
          <p:cNvSpPr/>
          <p:nvPr/>
        </p:nvSpPr>
        <p:spPr>
          <a:xfrm>
            <a:off x="8910697" y="3990624"/>
            <a:ext cx="2438400" cy="1043363"/>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The business model of the utility</a:t>
            </a:r>
          </a:p>
        </p:txBody>
      </p:sp>
      <p:pic>
        <p:nvPicPr>
          <p:cNvPr id="23" name="Picture 2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98844" y="4247282"/>
            <a:ext cx="630435" cy="268710"/>
          </a:xfrm>
          <a:prstGeom prst="rect">
            <a:avLst/>
          </a:prstGeom>
        </p:spPr>
      </p:pic>
      <p:pic>
        <p:nvPicPr>
          <p:cNvPr id="24" name="Picture 2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182223" y="3637487"/>
            <a:ext cx="630435" cy="268710"/>
          </a:xfrm>
          <a:prstGeom prst="rect">
            <a:avLst/>
          </a:prstGeom>
        </p:spPr>
      </p:pic>
      <p:sp>
        <p:nvSpPr>
          <p:cNvPr id="25" name="Title 1"/>
          <p:cNvSpPr>
            <a:spLocks noGrp="1"/>
          </p:cNvSpPr>
          <p:nvPr>
            <p:ph type="title"/>
          </p:nvPr>
        </p:nvSpPr>
        <p:spPr>
          <a:xfrm>
            <a:off x="299545" y="559678"/>
            <a:ext cx="11468267" cy="4952492"/>
          </a:xfrm>
        </p:spPr>
        <p:txBody>
          <a:bodyPr>
            <a:normAutofit/>
          </a:bodyPr>
          <a:lstStyle/>
          <a:p>
            <a:pPr algn="ctr"/>
            <a:r>
              <a:rPr lang="en-US" sz="4000" dirty="0" err="1"/>
              <a:t>TakeAways</a:t>
            </a:r>
            <a:endParaRPr lang="en-US" sz="4000" dirty="0"/>
          </a:p>
        </p:txBody>
      </p:sp>
      <p:sp>
        <p:nvSpPr>
          <p:cNvPr id="26" name="Text Placeholder 2"/>
          <p:cNvSpPr txBox="1">
            <a:spLocks/>
          </p:cNvSpPr>
          <p:nvPr/>
        </p:nvSpPr>
        <p:spPr>
          <a:xfrm>
            <a:off x="201978" y="1239644"/>
            <a:ext cx="5263728" cy="4797599"/>
          </a:xfrm>
          <a:prstGeom prst="rect">
            <a:avLst/>
          </a:prstGeom>
        </p:spPr>
        <p:txBody>
          <a:bodyPr>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Rockwell" panose="02060603020205020403" pitchFamily="18" charset="0"/>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Rockwell" panose="02060603020205020403" pitchFamily="18" charset="0"/>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Rockwell" panose="02060603020205020403" pitchFamily="18" charset="0"/>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Rockwell" panose="02060603020205020403" pitchFamily="18" charset="0"/>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Rockwell" panose="02060603020205020403" pitchFamily="18" charset="0"/>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buFont typeface="Arial" panose="020B0604020202020204" pitchFamily="34" charset="0"/>
              <a:buNone/>
            </a:pPr>
            <a:r>
              <a:rPr lang="en-US" sz="2800" i="1" dirty="0">
                <a:solidFill>
                  <a:schemeClr val="tx2"/>
                </a:solidFill>
                <a:ea typeface="+mj-ea"/>
                <a:cs typeface="+mj-cs"/>
              </a:rPr>
              <a:t>The non-financial barriers facing market diffusion of Combined Heat and Power</a:t>
            </a:r>
          </a:p>
        </p:txBody>
      </p:sp>
      <p:sp>
        <p:nvSpPr>
          <p:cNvPr id="6" name="Slide Number Placeholder 5"/>
          <p:cNvSpPr>
            <a:spLocks noGrp="1"/>
          </p:cNvSpPr>
          <p:nvPr>
            <p:ph type="sldNum" sz="quarter" idx="13"/>
          </p:nvPr>
        </p:nvSpPr>
        <p:spPr/>
        <p:txBody>
          <a:bodyPr/>
          <a:lstStyle/>
          <a:p>
            <a:fld id="{2AC27A5A-7290-4DE1-BA94-4BE8A8E57DCF}" type="slidenum">
              <a:rPr lang="en-US" smtClean="0"/>
              <a:t>30</a:t>
            </a:fld>
            <a:endParaRPr lang="en-US" dirty="0"/>
          </a:p>
        </p:txBody>
      </p:sp>
      <p:sp>
        <p:nvSpPr>
          <p:cNvPr id="7" name="TextBox 6"/>
          <p:cNvSpPr txBox="1"/>
          <p:nvPr/>
        </p:nvSpPr>
        <p:spPr>
          <a:xfrm>
            <a:off x="8381572" y="4199825"/>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1</a:t>
            </a:r>
          </a:p>
        </p:txBody>
      </p:sp>
      <p:sp>
        <p:nvSpPr>
          <p:cNvPr id="29" name="TextBox 28"/>
          <p:cNvSpPr txBox="1"/>
          <p:nvPr/>
        </p:nvSpPr>
        <p:spPr>
          <a:xfrm>
            <a:off x="8392204" y="2466717"/>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3</a:t>
            </a:r>
          </a:p>
        </p:txBody>
      </p:sp>
      <p:sp>
        <p:nvSpPr>
          <p:cNvPr id="30" name="TextBox 29"/>
          <p:cNvSpPr txBox="1"/>
          <p:nvPr/>
        </p:nvSpPr>
        <p:spPr>
          <a:xfrm>
            <a:off x="3353009" y="3568724"/>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2</a:t>
            </a:r>
            <a:endParaRPr lang="en-US" dirty="0">
              <a:solidFill>
                <a:schemeClr val="bg1"/>
              </a:solidFill>
              <a:latin typeface="Rockwell" panose="02060603020205020403" pitchFamily="18" charset="0"/>
            </a:endParaRPr>
          </a:p>
        </p:txBody>
      </p:sp>
    </p:spTree>
    <p:extLst>
      <p:ext uri="{BB962C8B-B14F-4D97-AF65-F5344CB8AC3E}">
        <p14:creationId xmlns:p14="http://schemas.microsoft.com/office/powerpoint/2010/main" val="2324048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400"/>
                                        <p:tgtEl>
                                          <p:spTgt spid="43"/>
                                        </p:tgtEl>
                                      </p:cBhvr>
                                    </p:animEffect>
                                  </p:childTnLst>
                                </p:cTn>
                              </p:par>
                              <p:par>
                                <p:cTn id="8" presetID="42" presetClass="path" presetSubtype="0" accel="50000" decel="50000" fill="hold" grpId="1" nodeType="withEffect">
                                  <p:stCondLst>
                                    <p:cond delay="0"/>
                                  </p:stCondLst>
                                  <p:childTnLst>
                                    <p:animMotion origin="layout" path="M -4.375E-6 2.59259E-6 L -4.375E-6 0.08426 " pathEditMode="relative" rAng="0" ptsTypes="AA">
                                      <p:cBhvr>
                                        <p:cTn id="9" dur="800" spd="-100000" fill="hold"/>
                                        <p:tgtEl>
                                          <p:spTgt spid="43"/>
                                        </p:tgtEl>
                                        <p:attrNameLst>
                                          <p:attrName>ppt_x</p:attrName>
                                          <p:attrName>ppt_y</p:attrName>
                                        </p:attrNameLst>
                                      </p:cBhvr>
                                      <p:rCtr x="0" y="4213"/>
                                    </p:animMotion>
                                  </p:childTnLst>
                                </p:cTn>
                              </p:par>
                              <p:par>
                                <p:cTn id="10" presetID="10" presetClass="entr" presetSubtype="0" fill="hold" grpId="0" nodeType="withEffect">
                                  <p:stCondLst>
                                    <p:cond delay="60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400"/>
                                        <p:tgtEl>
                                          <p:spTgt spid="44"/>
                                        </p:tgtEl>
                                      </p:cBhvr>
                                    </p:animEffect>
                                  </p:childTnLst>
                                </p:cTn>
                              </p:par>
                              <p:par>
                                <p:cTn id="13" presetID="42" presetClass="path" presetSubtype="0" accel="50000" decel="50000" fill="hold" grpId="1" nodeType="withEffect">
                                  <p:stCondLst>
                                    <p:cond delay="600"/>
                                  </p:stCondLst>
                                  <p:childTnLst>
                                    <p:animMotion origin="layout" path="M -4.375E-6 2.59259E-6 L -4.375E-6 0.08426 " pathEditMode="relative" rAng="0" ptsTypes="AA">
                                      <p:cBhvr>
                                        <p:cTn id="14" dur="800" spd="-100000" fill="hold"/>
                                        <p:tgtEl>
                                          <p:spTgt spid="44"/>
                                        </p:tgtEl>
                                        <p:attrNameLst>
                                          <p:attrName>ppt_x</p:attrName>
                                          <p:attrName>ppt_y</p:attrName>
                                        </p:attrNameLst>
                                      </p:cBhvr>
                                      <p:rCtr x="0" y="4213"/>
                                    </p:animMotion>
                                  </p:childTnLst>
                                </p:cTn>
                              </p:par>
                              <p:par>
                                <p:cTn id="15" presetID="10" presetClass="entr" presetSubtype="0" fill="hold" nodeType="withEffect">
                                  <p:stCondLst>
                                    <p:cond delay="110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nodeType="withEffect">
                                  <p:stCondLst>
                                    <p:cond delay="30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200"/>
                                        <p:tgtEl>
                                          <p:spTgt spid="51"/>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00"/>
                                        <p:tgtEl>
                                          <p:spTgt spid="54"/>
                                        </p:tgtEl>
                                      </p:cBhvr>
                                    </p:animEffect>
                                  </p:childTnLst>
                                </p:cTn>
                              </p:par>
                              <p:par>
                                <p:cTn id="24" presetID="10" presetClass="entr" presetSubtype="0" fill="hold" nodeType="withEffect">
                                  <p:stCondLst>
                                    <p:cond delay="5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200"/>
                                        <p:tgtEl>
                                          <p:spTgt spid="2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200"/>
                                        <p:tgtEl>
                                          <p:spTgt spid="57"/>
                                        </p:tgtEl>
                                      </p:cBhvr>
                                    </p:animEffect>
                                  </p:childTnLst>
                                </p:cTn>
                              </p:par>
                              <p:par>
                                <p:cTn id="33" presetID="10" presetClass="entr" presetSubtype="0" fill="hold" grpId="0" nodeType="withEffect">
                                  <p:stCondLst>
                                    <p:cond delay="7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200"/>
                                        <p:tgtEl>
                                          <p:spTgt spid="46"/>
                                        </p:tgtEl>
                                      </p:cBhvr>
                                    </p:animEffect>
                                  </p:childTnLst>
                                </p:cTn>
                              </p:par>
                              <p:par>
                                <p:cTn id="36" presetID="10" presetClass="entr" presetSubtype="0" fill="hold" nodeType="withEffect">
                                  <p:stCondLst>
                                    <p:cond delay="7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200"/>
                                        <p:tgtEl>
                                          <p:spTgt spid="24"/>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90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200"/>
                                        <p:tgtEl>
                                          <p:spTgt spid="49"/>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200"/>
                                        <p:tgtEl>
                                          <p:spTgt spid="50"/>
                                        </p:tgtEl>
                                      </p:cBhvr>
                                    </p:animEffect>
                                  </p:childTnLst>
                                </p:cTn>
                              </p:par>
                              <p:par>
                                <p:cTn id="48" presetID="10" presetClass="entr" presetSubtype="0" fill="hold" nodeType="withEffect">
                                  <p:stCondLst>
                                    <p:cond delay="11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200"/>
                                        <p:tgtEl>
                                          <p:spTgt spid="48"/>
                                        </p:tgtEl>
                                      </p:cBhvr>
                                    </p:animEffect>
                                  </p:childTnLst>
                                </p:cTn>
                              </p:par>
                              <p:par>
                                <p:cTn id="51" presetID="10" presetClass="entr" presetSubtype="0" fill="hold" grpId="0" nodeType="withEffect">
                                  <p:stCondLst>
                                    <p:cond delay="130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200"/>
                                        <p:tgtEl>
                                          <p:spTgt spid="52"/>
                                        </p:tgtEl>
                                      </p:cBhvr>
                                    </p:animEffect>
                                  </p:childTnLst>
                                </p:cTn>
                              </p:par>
                              <p:par>
                                <p:cTn id="54" presetID="10" presetClass="entr" presetSubtype="0" fill="hold" grpId="0" nodeType="withEffect">
                                  <p:stCondLst>
                                    <p:cond delay="130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200"/>
                                        <p:tgtEl>
                                          <p:spTgt spid="53"/>
                                        </p:tgtEl>
                                      </p:cBhvr>
                                    </p:animEffect>
                                  </p:childTnLst>
                                </p:cTn>
                              </p:par>
                              <p:par>
                                <p:cTn id="57" presetID="10" presetClass="entr" presetSubtype="0" fill="hold" nodeType="withEffect">
                                  <p:stCondLst>
                                    <p:cond delay="130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200"/>
                                        <p:tgtEl>
                                          <p:spTgt spid="55"/>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46" grpId="0" animBg="1"/>
      <p:bldP spid="50" grpId="0"/>
      <p:bldP spid="52" grpId="0"/>
      <p:bldP spid="53" grpId="0" animBg="1"/>
      <p:bldP spid="54" grpId="0" animBg="1"/>
      <p:bldP spid="57" grpId="0"/>
      <p:bldP spid="7" grpId="0"/>
      <p:bldP spid="29" grpId="0"/>
      <p:bldP spid="30"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5479"/>
            <a:ext cx="10731795" cy="1081935"/>
          </a:xfrm>
        </p:spPr>
        <p:txBody>
          <a:bodyPr/>
          <a:lstStyle/>
          <a:p>
            <a:pPr algn="ctr"/>
            <a:r>
              <a:rPr lang="en-US" dirty="0"/>
              <a:t>Methods</a:t>
            </a:r>
          </a:p>
        </p:txBody>
      </p:sp>
      <p:sp>
        <p:nvSpPr>
          <p:cNvPr id="29" name="Rectangle 28"/>
          <p:cNvSpPr/>
          <p:nvPr/>
        </p:nvSpPr>
        <p:spPr>
          <a:xfrm>
            <a:off x="0" y="6178666"/>
            <a:ext cx="102523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graphicFrame>
        <p:nvGraphicFramePr>
          <p:cNvPr id="3" name="Diagram 2"/>
          <p:cNvGraphicFramePr/>
          <p:nvPr>
            <p:extLst>
              <p:ext uri="{D42A27DB-BD31-4B8C-83A1-F6EECF244321}">
                <p14:modId xmlns:p14="http://schemas.microsoft.com/office/powerpoint/2010/main" val="556348302"/>
              </p:ext>
            </p:extLst>
          </p:nvPr>
        </p:nvGraphicFramePr>
        <p:xfrm>
          <a:off x="66102" y="1159334"/>
          <a:ext cx="12011247" cy="3763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1" name="Diagram 40"/>
          <p:cNvGraphicFramePr/>
          <p:nvPr>
            <p:extLst>
              <p:ext uri="{D42A27DB-BD31-4B8C-83A1-F6EECF244321}">
                <p14:modId xmlns:p14="http://schemas.microsoft.com/office/powerpoint/2010/main" val="59962729"/>
              </p:ext>
            </p:extLst>
          </p:nvPr>
        </p:nvGraphicFramePr>
        <p:xfrm>
          <a:off x="3391302" y="3940249"/>
          <a:ext cx="1941780" cy="175225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1" name="Diagram 50"/>
          <p:cNvGraphicFramePr/>
          <p:nvPr>
            <p:extLst>
              <p:ext uri="{D42A27DB-BD31-4B8C-83A1-F6EECF244321}">
                <p14:modId xmlns:p14="http://schemas.microsoft.com/office/powerpoint/2010/main" val="142205665"/>
              </p:ext>
            </p:extLst>
          </p:nvPr>
        </p:nvGraphicFramePr>
        <p:xfrm>
          <a:off x="6756688" y="3868524"/>
          <a:ext cx="1842628" cy="163107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 name="Slide Number Placeholder 3"/>
          <p:cNvSpPr>
            <a:spLocks noGrp="1"/>
          </p:cNvSpPr>
          <p:nvPr>
            <p:ph type="sldNum" sz="quarter" idx="12"/>
          </p:nvPr>
        </p:nvSpPr>
        <p:spPr/>
        <p:txBody>
          <a:bodyPr/>
          <a:lstStyle/>
          <a:p>
            <a:fld id="{2AC27A5A-7290-4DE1-BA94-4BE8A8E57DCF}" type="slidenum">
              <a:rPr lang="en-US" smtClean="0"/>
              <a:t>31</a:t>
            </a:fld>
            <a:endParaRPr lang="en-US" dirty="0"/>
          </a:p>
        </p:txBody>
      </p:sp>
    </p:spTree>
    <p:extLst>
      <p:ext uri="{BB962C8B-B14F-4D97-AF65-F5344CB8AC3E}">
        <p14:creationId xmlns:p14="http://schemas.microsoft.com/office/powerpoint/2010/main" val="665689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BCC2FAE3-E175-4FD3-B0F2-AA2644C5A82D}"/>
                                            </p:graphicEl>
                                          </p:spTgt>
                                        </p:tgtEl>
                                        <p:attrNameLst>
                                          <p:attrName>style.visibility</p:attrName>
                                        </p:attrNameLst>
                                      </p:cBhvr>
                                      <p:to>
                                        <p:strVal val="visible"/>
                                      </p:to>
                                    </p:set>
                                    <p:animEffect transition="in" filter="fade">
                                      <p:cBhvr>
                                        <p:cTn id="7" dur="500"/>
                                        <p:tgtEl>
                                          <p:spTgt spid="3">
                                            <p:graphicEl>
                                              <a:dgm id="{BCC2FAE3-E175-4FD3-B0F2-AA2644C5A82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90D20268-1A16-437C-B7A1-4094DB69158E}"/>
                                            </p:graphicEl>
                                          </p:spTgt>
                                        </p:tgtEl>
                                        <p:attrNameLst>
                                          <p:attrName>style.visibility</p:attrName>
                                        </p:attrNameLst>
                                      </p:cBhvr>
                                      <p:to>
                                        <p:strVal val="visible"/>
                                      </p:to>
                                    </p:set>
                                    <p:animEffect transition="in" filter="fade">
                                      <p:cBhvr>
                                        <p:cTn id="12" dur="500"/>
                                        <p:tgtEl>
                                          <p:spTgt spid="3">
                                            <p:graphicEl>
                                              <a:dgm id="{90D20268-1A16-437C-B7A1-4094DB69158E}"/>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BA653918-FF38-4575-9773-38079074B9B2}"/>
                                            </p:graphicEl>
                                          </p:spTgt>
                                        </p:tgtEl>
                                        <p:attrNameLst>
                                          <p:attrName>style.visibility</p:attrName>
                                        </p:attrNameLst>
                                      </p:cBhvr>
                                      <p:to>
                                        <p:strVal val="visible"/>
                                      </p:to>
                                    </p:set>
                                    <p:animEffect transition="in" filter="fade">
                                      <p:cBhvr>
                                        <p:cTn id="15" dur="500"/>
                                        <p:tgtEl>
                                          <p:spTgt spid="3">
                                            <p:graphicEl>
                                              <a:dgm id="{BA653918-FF38-4575-9773-38079074B9B2}"/>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1"/>
                                        </p:tgtEl>
                                        <p:attrNameLst>
                                          <p:attrName>style.visibility</p:attrName>
                                        </p:attrNameLst>
                                      </p:cBhvr>
                                      <p:to>
                                        <p:strVal val="visible"/>
                                      </p:to>
                                    </p:set>
                                    <p:animEffect transition="in" filter="fade">
                                      <p:cBhvr>
                                        <p:cTn id="18" dur="500"/>
                                        <p:tgtEl>
                                          <p:spTgt spid="41"/>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3">
                                            <p:graphicEl>
                                              <a:dgm id="{D8CED1EA-DB6C-4A53-8333-164C7AA8A267}"/>
                                            </p:graphicEl>
                                          </p:spTgt>
                                        </p:tgtEl>
                                        <p:attrNameLst>
                                          <p:attrName>style.visibility</p:attrName>
                                        </p:attrNameLst>
                                      </p:cBhvr>
                                      <p:to>
                                        <p:strVal val="visible"/>
                                      </p:to>
                                    </p:set>
                                    <p:animEffect transition="in" filter="fade">
                                      <p:cBhvr>
                                        <p:cTn id="23" dur="500"/>
                                        <p:tgtEl>
                                          <p:spTgt spid="3">
                                            <p:graphicEl>
                                              <a:dgm id="{D8CED1EA-DB6C-4A53-8333-164C7AA8A267}"/>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graphicEl>
                                              <a:dgm id="{F38D2D0E-8CB6-4ACC-9D95-065EE524EB80}"/>
                                            </p:graphicEl>
                                          </p:spTgt>
                                        </p:tgtEl>
                                        <p:attrNameLst>
                                          <p:attrName>style.visibility</p:attrName>
                                        </p:attrNameLst>
                                      </p:cBhvr>
                                      <p:to>
                                        <p:strVal val="visible"/>
                                      </p:to>
                                    </p:set>
                                    <p:animEffect transition="in" filter="fade">
                                      <p:cBhvr>
                                        <p:cTn id="26" dur="500"/>
                                        <p:tgtEl>
                                          <p:spTgt spid="3">
                                            <p:graphicEl>
                                              <a:dgm id="{F38D2D0E-8CB6-4ACC-9D95-065EE524EB80}"/>
                                            </p:graphic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graphicEl>
                                              <a:dgm id="{CD42BE44-CB08-4EEC-A1F1-893173F6A37C}"/>
                                            </p:graphicEl>
                                          </p:spTgt>
                                        </p:tgtEl>
                                        <p:attrNameLst>
                                          <p:attrName>style.visibility</p:attrName>
                                        </p:attrNameLst>
                                      </p:cBhvr>
                                      <p:to>
                                        <p:strVal val="visible"/>
                                      </p:to>
                                    </p:set>
                                    <p:animEffect transition="in" filter="fade">
                                      <p:cBhvr>
                                        <p:cTn id="34" dur="500"/>
                                        <p:tgtEl>
                                          <p:spTgt spid="3">
                                            <p:graphicEl>
                                              <a:dgm id="{CD42BE44-CB08-4EEC-A1F1-893173F6A37C}"/>
                                            </p:graphic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
                                            <p:graphicEl>
                                              <a:dgm id="{48CC2648-42CF-455E-A2B3-691CBE808D59}"/>
                                            </p:graphicEl>
                                          </p:spTgt>
                                        </p:tgtEl>
                                        <p:attrNameLst>
                                          <p:attrName>style.visibility</p:attrName>
                                        </p:attrNameLst>
                                      </p:cBhvr>
                                      <p:to>
                                        <p:strVal val="visible"/>
                                      </p:to>
                                    </p:set>
                                    <p:animEffect transition="in" filter="fade">
                                      <p:cBhvr>
                                        <p:cTn id="37" dur="500"/>
                                        <p:tgtEl>
                                          <p:spTgt spid="3">
                                            <p:graphicEl>
                                              <a:dgm id="{48CC2648-42CF-455E-A2B3-691CBE808D59}"/>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Graphic spid="41" grpId="0" uiExpand="1">
        <p:bldAsOne/>
      </p:bldGraphic>
      <p:bldGraphic spid="51"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5479"/>
            <a:ext cx="10731795" cy="1081935"/>
          </a:xfrm>
        </p:spPr>
        <p:txBody>
          <a:bodyPr/>
          <a:lstStyle/>
          <a:p>
            <a:pPr algn="ctr"/>
            <a:r>
              <a:rPr lang="en-US" dirty="0"/>
              <a:t>Methods</a:t>
            </a:r>
          </a:p>
        </p:txBody>
      </p:sp>
      <p:sp>
        <p:nvSpPr>
          <p:cNvPr id="7" name="Text Placeholder 2"/>
          <p:cNvSpPr>
            <a:spLocks noGrp="1"/>
          </p:cNvSpPr>
          <p:nvPr>
            <p:ph idx="1"/>
          </p:nvPr>
        </p:nvSpPr>
        <p:spPr>
          <a:xfrm>
            <a:off x="201978" y="1239644"/>
            <a:ext cx="5489374" cy="4797599"/>
          </a:xfrm>
        </p:spPr>
        <p:txBody>
          <a:bodyPr>
            <a:normAutofit/>
          </a:bodyPr>
          <a:lstStyle/>
          <a:p>
            <a:r>
              <a:rPr lang="en-US" sz="2800" i="1" dirty="0">
                <a:solidFill>
                  <a:schemeClr val="tx2"/>
                </a:solidFill>
                <a:ea typeface="+mj-ea"/>
                <a:cs typeface="+mj-cs"/>
              </a:rPr>
              <a:t>Interview  protocol</a:t>
            </a:r>
          </a:p>
          <a:p>
            <a:r>
              <a:rPr lang="en-US" sz="2800" i="1" dirty="0">
                <a:solidFill>
                  <a:schemeClr val="tx2"/>
                </a:solidFill>
                <a:ea typeface="+mj-ea"/>
                <a:cs typeface="+mj-cs"/>
              </a:rPr>
              <a:t>Data analysis</a:t>
            </a:r>
          </a:p>
          <a:p>
            <a:pPr lvl="1"/>
            <a:r>
              <a:rPr lang="en-US" sz="2600" i="1" dirty="0">
                <a:solidFill>
                  <a:schemeClr val="tx2"/>
                </a:solidFill>
                <a:ea typeface="+mj-ea"/>
                <a:cs typeface="+mj-cs"/>
              </a:rPr>
              <a:t>Coding/triangulation/themes</a:t>
            </a:r>
          </a:p>
          <a:p>
            <a:endParaRPr lang="en-US" sz="2800" i="1" dirty="0">
              <a:solidFill>
                <a:schemeClr val="tx2"/>
              </a:solidFill>
              <a:ea typeface="+mj-ea"/>
              <a:cs typeface="+mj-cs"/>
            </a:endParaRPr>
          </a:p>
        </p:txBody>
      </p:sp>
      <p:sp>
        <p:nvSpPr>
          <p:cNvPr id="3" name="Slide Number Placeholder 2"/>
          <p:cNvSpPr>
            <a:spLocks noGrp="1"/>
          </p:cNvSpPr>
          <p:nvPr>
            <p:ph type="sldNum" sz="quarter" idx="12"/>
          </p:nvPr>
        </p:nvSpPr>
        <p:spPr/>
        <p:txBody>
          <a:bodyPr/>
          <a:lstStyle/>
          <a:p>
            <a:fld id="{2AC27A5A-7290-4DE1-BA94-4BE8A8E57DCF}" type="slidenum">
              <a:rPr lang="en-US" smtClean="0"/>
              <a:t>32</a:t>
            </a:fld>
            <a:endParaRPr lang="en-US" dirty="0"/>
          </a:p>
        </p:txBody>
      </p:sp>
    </p:spTree>
    <p:extLst>
      <p:ext uri="{BB962C8B-B14F-4D97-AF65-F5344CB8AC3E}">
        <p14:creationId xmlns:p14="http://schemas.microsoft.com/office/powerpoint/2010/main" val="29038006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p:cNvSpPr/>
          <p:nvPr/>
        </p:nvSpPr>
        <p:spPr>
          <a:xfrm>
            <a:off x="1117602" y="2225489"/>
            <a:ext cx="4583289" cy="3325283"/>
          </a:xfrm>
          <a:prstGeom prst="rect">
            <a:avLst/>
          </a:prstGeom>
          <a:gradFill flip="none" rotWithShape="1">
            <a:gsLst>
              <a:gs pos="0">
                <a:schemeClr val="accent1"/>
              </a:gs>
              <a:gs pos="100000">
                <a:schemeClr val="bg2"/>
              </a:gs>
            </a:gsLst>
            <a:lin ang="54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useBgFill="1">
        <p:nvSpPr>
          <p:cNvPr id="31" name="Freeform 35"/>
          <p:cNvSpPr>
            <a:spLocks/>
          </p:cNvSpPr>
          <p:nvPr/>
        </p:nvSpPr>
        <p:spPr bwMode="auto">
          <a:xfrm flipH="1">
            <a:off x="4267201" y="1762118"/>
            <a:ext cx="3068891" cy="6823645"/>
          </a:xfrm>
          <a:custGeom>
            <a:avLst/>
            <a:gdLst>
              <a:gd name="T0" fmla="*/ 901 w 1398"/>
              <a:gd name="T1" fmla="*/ 142 h 4117"/>
              <a:gd name="T2" fmla="*/ 627 w 1398"/>
              <a:gd name="T3" fmla="*/ 341 h 4117"/>
              <a:gd name="T4" fmla="*/ 477 w 1398"/>
              <a:gd name="T5" fmla="*/ 611 h 4117"/>
              <a:gd name="T6" fmla="*/ 477 w 1398"/>
              <a:gd name="T7" fmla="*/ 950 h 4117"/>
              <a:gd name="T8" fmla="*/ 608 w 1398"/>
              <a:gd name="T9" fmla="*/ 1279 h 4117"/>
              <a:gd name="T10" fmla="*/ 690 w 1398"/>
              <a:gd name="T11" fmla="*/ 1853 h 4117"/>
              <a:gd name="T12" fmla="*/ 1176 w 1398"/>
              <a:gd name="T13" fmla="*/ 1888 h 4117"/>
              <a:gd name="T14" fmla="*/ 1398 w 1398"/>
              <a:gd name="T15" fmla="*/ 2588 h 4117"/>
              <a:gd name="T16" fmla="*/ 1042 w 1398"/>
              <a:gd name="T17" fmla="*/ 3142 h 4117"/>
              <a:gd name="T18" fmla="*/ 901 w 1398"/>
              <a:gd name="T19" fmla="*/ 3441 h 4117"/>
              <a:gd name="T20" fmla="*/ 690 w 1398"/>
              <a:gd name="T21" fmla="*/ 4117 h 4117"/>
              <a:gd name="T22" fmla="*/ 0 w 1398"/>
              <a:gd name="T23" fmla="*/ 4117 h 4117"/>
              <a:gd name="T24" fmla="*/ 0 w 1398"/>
              <a:gd name="T25" fmla="*/ 0 h 4117"/>
              <a:gd name="T26" fmla="*/ 699 w 1398"/>
              <a:gd name="T27" fmla="*/ 0 h 4117"/>
              <a:gd name="T28" fmla="*/ 901 w 1398"/>
              <a:gd name="T29" fmla="*/ 142 h 4117"/>
              <a:gd name="connsiteX0" fmla="*/ 6445 w 10000"/>
              <a:gd name="connsiteY0" fmla="*/ 412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0 w 10000"/>
              <a:gd name="connsiteY12" fmla="*/ 67 h 10067"/>
              <a:gd name="connsiteX13" fmla="*/ 5315 w 10000"/>
              <a:gd name="connsiteY13" fmla="*/ 0 h 10067"/>
              <a:gd name="connsiteX14" fmla="*/ 6445 w 10000"/>
              <a:gd name="connsiteY14" fmla="*/ 412 h 10067"/>
              <a:gd name="connsiteX0" fmla="*/ 6445 w 10000"/>
              <a:gd name="connsiteY0" fmla="*/ 412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6445 w 10000"/>
              <a:gd name="connsiteY14" fmla="*/ 412 h 10067"/>
              <a:gd name="connsiteX0" fmla="*/ 9519 w 10000"/>
              <a:gd name="connsiteY0" fmla="*/ 11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6278 w 10000"/>
              <a:gd name="connsiteY1" fmla="*/ 786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6278 w 10000"/>
              <a:gd name="connsiteY1" fmla="*/ 786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6278 w 10000"/>
              <a:gd name="connsiteY1" fmla="*/ 786 h 10067"/>
              <a:gd name="connsiteX2" fmla="*/ 5435 w 10000"/>
              <a:gd name="connsiteY2" fmla="*/ 1707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6278 w 10000"/>
              <a:gd name="connsiteY1" fmla="*/ 786 h 10067"/>
              <a:gd name="connsiteX2" fmla="*/ 5435 w 10000"/>
              <a:gd name="connsiteY2" fmla="*/ 1707 h 10067"/>
              <a:gd name="connsiteX3" fmla="*/ 5481 w 10000"/>
              <a:gd name="connsiteY3" fmla="*/ 2547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6278 w 10000"/>
              <a:gd name="connsiteY1" fmla="*/ 786 h 10067"/>
              <a:gd name="connsiteX2" fmla="*/ 5435 w 10000"/>
              <a:gd name="connsiteY2" fmla="*/ 1707 h 10067"/>
              <a:gd name="connsiteX3" fmla="*/ 5481 w 10000"/>
              <a:gd name="connsiteY3" fmla="*/ 2547 h 10067"/>
              <a:gd name="connsiteX4" fmla="*/ 6326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6278 w 10000"/>
              <a:gd name="connsiteY1" fmla="*/ 786 h 10067"/>
              <a:gd name="connsiteX2" fmla="*/ 5435 w 10000"/>
              <a:gd name="connsiteY2" fmla="*/ 1707 h 10067"/>
              <a:gd name="connsiteX3" fmla="*/ 5481 w 10000"/>
              <a:gd name="connsiteY3" fmla="*/ 2547 h 10067"/>
              <a:gd name="connsiteX4" fmla="*/ 6326 w 10000"/>
              <a:gd name="connsiteY4" fmla="*/ 3174 h 10067"/>
              <a:gd name="connsiteX5" fmla="*/ 7879 w 10000"/>
              <a:gd name="connsiteY5" fmla="*/ 392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6278 w 10000"/>
              <a:gd name="connsiteY1" fmla="*/ 786 h 10067"/>
              <a:gd name="connsiteX2" fmla="*/ 5435 w 10000"/>
              <a:gd name="connsiteY2" fmla="*/ 1707 h 10067"/>
              <a:gd name="connsiteX3" fmla="*/ 5481 w 10000"/>
              <a:gd name="connsiteY3" fmla="*/ 2547 h 10067"/>
              <a:gd name="connsiteX4" fmla="*/ 6326 w 10000"/>
              <a:gd name="connsiteY4" fmla="*/ 3174 h 10067"/>
              <a:gd name="connsiteX5" fmla="*/ 7879 w 10000"/>
              <a:gd name="connsiteY5" fmla="*/ 3928 h 10067"/>
              <a:gd name="connsiteX6" fmla="*/ 8918 w 10000"/>
              <a:gd name="connsiteY6" fmla="*/ 4669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67">
                <a:moveTo>
                  <a:pt x="9519" y="11"/>
                </a:moveTo>
                <a:cubicBezTo>
                  <a:pt x="6737" y="306"/>
                  <a:pt x="7680" y="491"/>
                  <a:pt x="6278" y="786"/>
                </a:cubicBezTo>
                <a:lnTo>
                  <a:pt x="5435" y="1707"/>
                </a:lnTo>
                <a:cubicBezTo>
                  <a:pt x="5450" y="1987"/>
                  <a:pt x="5466" y="2267"/>
                  <a:pt x="5481" y="2547"/>
                </a:cubicBezTo>
                <a:lnTo>
                  <a:pt x="6326" y="3174"/>
                </a:lnTo>
                <a:lnTo>
                  <a:pt x="7879" y="3928"/>
                </a:lnTo>
                <a:lnTo>
                  <a:pt x="8918" y="4669"/>
                </a:lnTo>
                <a:lnTo>
                  <a:pt x="10000" y="6353"/>
                </a:lnTo>
                <a:lnTo>
                  <a:pt x="7454" y="7699"/>
                </a:lnTo>
                <a:lnTo>
                  <a:pt x="6445" y="8425"/>
                </a:lnTo>
                <a:lnTo>
                  <a:pt x="4936" y="10067"/>
                </a:lnTo>
                <a:lnTo>
                  <a:pt x="0" y="10067"/>
                </a:lnTo>
                <a:cubicBezTo>
                  <a:pt x="13" y="6711"/>
                  <a:pt x="26" y="3356"/>
                  <a:pt x="39" y="0"/>
                </a:cubicBezTo>
                <a:lnTo>
                  <a:pt x="5315" y="0"/>
                </a:lnTo>
                <a:lnTo>
                  <a:pt x="9519" y="11"/>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373737"/>
              </a:solidFill>
              <a:latin typeface="Gotham Light"/>
              <a:cs typeface="Gotham Light"/>
            </a:endParaRPr>
          </a:p>
        </p:txBody>
      </p:sp>
      <p:sp useBgFill="1">
        <p:nvSpPr>
          <p:cNvPr id="8" name="Freeform 35"/>
          <p:cNvSpPr>
            <a:spLocks/>
          </p:cNvSpPr>
          <p:nvPr/>
        </p:nvSpPr>
        <p:spPr bwMode="auto">
          <a:xfrm>
            <a:off x="1" y="1762118"/>
            <a:ext cx="3068891" cy="6823645"/>
          </a:xfrm>
          <a:custGeom>
            <a:avLst/>
            <a:gdLst>
              <a:gd name="T0" fmla="*/ 901 w 1398"/>
              <a:gd name="T1" fmla="*/ 142 h 4117"/>
              <a:gd name="T2" fmla="*/ 627 w 1398"/>
              <a:gd name="T3" fmla="*/ 341 h 4117"/>
              <a:gd name="T4" fmla="*/ 477 w 1398"/>
              <a:gd name="T5" fmla="*/ 611 h 4117"/>
              <a:gd name="T6" fmla="*/ 477 w 1398"/>
              <a:gd name="T7" fmla="*/ 950 h 4117"/>
              <a:gd name="T8" fmla="*/ 608 w 1398"/>
              <a:gd name="T9" fmla="*/ 1279 h 4117"/>
              <a:gd name="T10" fmla="*/ 690 w 1398"/>
              <a:gd name="T11" fmla="*/ 1853 h 4117"/>
              <a:gd name="T12" fmla="*/ 1176 w 1398"/>
              <a:gd name="T13" fmla="*/ 1888 h 4117"/>
              <a:gd name="T14" fmla="*/ 1398 w 1398"/>
              <a:gd name="T15" fmla="*/ 2588 h 4117"/>
              <a:gd name="T16" fmla="*/ 1042 w 1398"/>
              <a:gd name="T17" fmla="*/ 3142 h 4117"/>
              <a:gd name="T18" fmla="*/ 901 w 1398"/>
              <a:gd name="T19" fmla="*/ 3441 h 4117"/>
              <a:gd name="T20" fmla="*/ 690 w 1398"/>
              <a:gd name="T21" fmla="*/ 4117 h 4117"/>
              <a:gd name="T22" fmla="*/ 0 w 1398"/>
              <a:gd name="T23" fmla="*/ 4117 h 4117"/>
              <a:gd name="T24" fmla="*/ 0 w 1398"/>
              <a:gd name="T25" fmla="*/ 0 h 4117"/>
              <a:gd name="T26" fmla="*/ 699 w 1398"/>
              <a:gd name="T27" fmla="*/ 0 h 4117"/>
              <a:gd name="T28" fmla="*/ 901 w 1398"/>
              <a:gd name="T29" fmla="*/ 142 h 4117"/>
              <a:gd name="connsiteX0" fmla="*/ 6445 w 10000"/>
              <a:gd name="connsiteY0" fmla="*/ 412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0 w 10000"/>
              <a:gd name="connsiteY12" fmla="*/ 67 h 10067"/>
              <a:gd name="connsiteX13" fmla="*/ 5315 w 10000"/>
              <a:gd name="connsiteY13" fmla="*/ 0 h 10067"/>
              <a:gd name="connsiteX14" fmla="*/ 6445 w 10000"/>
              <a:gd name="connsiteY14" fmla="*/ 412 h 10067"/>
              <a:gd name="connsiteX0" fmla="*/ 6445 w 10000"/>
              <a:gd name="connsiteY0" fmla="*/ 412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6445 w 10000"/>
              <a:gd name="connsiteY14" fmla="*/ 412 h 10067"/>
              <a:gd name="connsiteX0" fmla="*/ 9519 w 10000"/>
              <a:gd name="connsiteY0" fmla="*/ 11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 name="connsiteX0" fmla="*/ 9519 w 10000"/>
              <a:gd name="connsiteY0" fmla="*/ 11 h 10067"/>
              <a:gd name="connsiteX1" fmla="*/ 4485 w 10000"/>
              <a:gd name="connsiteY1" fmla="*/ 895 h 10067"/>
              <a:gd name="connsiteX2" fmla="*/ 3412 w 10000"/>
              <a:gd name="connsiteY2" fmla="*/ 1551 h 10067"/>
              <a:gd name="connsiteX3" fmla="*/ 3412 w 10000"/>
              <a:gd name="connsiteY3" fmla="*/ 2375 h 10067"/>
              <a:gd name="connsiteX4" fmla="*/ 4349 w 10000"/>
              <a:gd name="connsiteY4" fmla="*/ 3174 h 10067"/>
              <a:gd name="connsiteX5" fmla="*/ 4936 w 10000"/>
              <a:gd name="connsiteY5" fmla="*/ 4568 h 10067"/>
              <a:gd name="connsiteX6" fmla="*/ 8412 w 10000"/>
              <a:gd name="connsiteY6" fmla="*/ 4653 h 10067"/>
              <a:gd name="connsiteX7" fmla="*/ 10000 w 10000"/>
              <a:gd name="connsiteY7" fmla="*/ 6353 h 10067"/>
              <a:gd name="connsiteX8" fmla="*/ 7454 w 10000"/>
              <a:gd name="connsiteY8" fmla="*/ 7699 h 10067"/>
              <a:gd name="connsiteX9" fmla="*/ 6445 w 10000"/>
              <a:gd name="connsiteY9" fmla="*/ 8425 h 10067"/>
              <a:gd name="connsiteX10" fmla="*/ 4936 w 10000"/>
              <a:gd name="connsiteY10" fmla="*/ 10067 h 10067"/>
              <a:gd name="connsiteX11" fmla="*/ 0 w 10000"/>
              <a:gd name="connsiteY11" fmla="*/ 10067 h 10067"/>
              <a:gd name="connsiteX12" fmla="*/ 39 w 10000"/>
              <a:gd name="connsiteY12" fmla="*/ 0 h 10067"/>
              <a:gd name="connsiteX13" fmla="*/ 5315 w 10000"/>
              <a:gd name="connsiteY13" fmla="*/ 0 h 10067"/>
              <a:gd name="connsiteX14" fmla="*/ 9519 w 10000"/>
              <a:gd name="connsiteY14" fmla="*/ 11 h 10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000" h="10067">
                <a:moveTo>
                  <a:pt x="9519" y="11"/>
                </a:moveTo>
                <a:cubicBezTo>
                  <a:pt x="6737" y="306"/>
                  <a:pt x="6163" y="600"/>
                  <a:pt x="4485" y="895"/>
                </a:cubicBezTo>
                <a:lnTo>
                  <a:pt x="3412" y="1551"/>
                </a:lnTo>
                <a:lnTo>
                  <a:pt x="3412" y="2375"/>
                </a:lnTo>
                <a:lnTo>
                  <a:pt x="4349" y="3174"/>
                </a:lnTo>
                <a:lnTo>
                  <a:pt x="4936" y="4568"/>
                </a:lnTo>
                <a:lnTo>
                  <a:pt x="8412" y="4653"/>
                </a:lnTo>
                <a:lnTo>
                  <a:pt x="10000" y="6353"/>
                </a:lnTo>
                <a:lnTo>
                  <a:pt x="7454" y="7699"/>
                </a:lnTo>
                <a:lnTo>
                  <a:pt x="6445" y="8425"/>
                </a:lnTo>
                <a:lnTo>
                  <a:pt x="4936" y="10067"/>
                </a:lnTo>
                <a:lnTo>
                  <a:pt x="0" y="10067"/>
                </a:lnTo>
                <a:cubicBezTo>
                  <a:pt x="13" y="6711"/>
                  <a:pt x="26" y="3356"/>
                  <a:pt x="39" y="0"/>
                </a:cubicBezTo>
                <a:lnTo>
                  <a:pt x="5315" y="0"/>
                </a:lnTo>
                <a:lnTo>
                  <a:pt x="9519" y="11"/>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rgbClr val="373737"/>
              </a:solidFill>
              <a:latin typeface="Gotham Light"/>
              <a:cs typeface="Gotham Light"/>
            </a:endParaRPr>
          </a:p>
        </p:txBody>
      </p:sp>
      <p:sp>
        <p:nvSpPr>
          <p:cNvPr id="10" name="Freeform 37"/>
          <p:cNvSpPr>
            <a:spLocks/>
          </p:cNvSpPr>
          <p:nvPr/>
        </p:nvSpPr>
        <p:spPr bwMode="auto">
          <a:xfrm>
            <a:off x="1196638" y="5589430"/>
            <a:ext cx="5000668" cy="3327375"/>
          </a:xfrm>
          <a:custGeom>
            <a:avLst/>
            <a:gdLst>
              <a:gd name="T0" fmla="*/ 1178 w 1554"/>
              <a:gd name="T1" fmla="*/ 59 h 1379"/>
              <a:gd name="T2" fmla="*/ 1171 w 1554"/>
              <a:gd name="T3" fmla="*/ 26 h 1379"/>
              <a:gd name="T4" fmla="*/ 1149 w 1554"/>
              <a:gd name="T5" fmla="*/ 0 h 1379"/>
              <a:gd name="T6" fmla="*/ 1120 w 1554"/>
              <a:gd name="T7" fmla="*/ 7 h 1379"/>
              <a:gd name="T8" fmla="*/ 1085 w 1554"/>
              <a:gd name="T9" fmla="*/ 8 h 1379"/>
              <a:gd name="T10" fmla="*/ 1038 w 1554"/>
              <a:gd name="T11" fmla="*/ 24 h 1379"/>
              <a:gd name="T12" fmla="*/ 960 w 1554"/>
              <a:gd name="T13" fmla="*/ 59 h 1379"/>
              <a:gd name="T14" fmla="*/ 902 w 1554"/>
              <a:gd name="T15" fmla="*/ 98 h 1379"/>
              <a:gd name="T16" fmla="*/ 864 w 1554"/>
              <a:gd name="T17" fmla="*/ 118 h 1379"/>
              <a:gd name="T18" fmla="*/ 757 w 1554"/>
              <a:gd name="T19" fmla="*/ 209 h 1379"/>
              <a:gd name="T20" fmla="*/ 653 w 1554"/>
              <a:gd name="T21" fmla="*/ 295 h 1379"/>
              <a:gd name="T22" fmla="*/ 607 w 1554"/>
              <a:gd name="T23" fmla="*/ 352 h 1379"/>
              <a:gd name="T24" fmla="*/ 543 w 1554"/>
              <a:gd name="T25" fmla="*/ 404 h 1379"/>
              <a:gd name="T26" fmla="*/ 502 w 1554"/>
              <a:gd name="T27" fmla="*/ 444 h 1379"/>
              <a:gd name="T28" fmla="*/ 469 w 1554"/>
              <a:gd name="T29" fmla="*/ 479 h 1379"/>
              <a:gd name="T30" fmla="*/ 528 w 1554"/>
              <a:gd name="T31" fmla="*/ 366 h 1379"/>
              <a:gd name="T32" fmla="*/ 558 w 1554"/>
              <a:gd name="T33" fmla="*/ 304 h 1379"/>
              <a:gd name="T34" fmla="*/ 524 w 1554"/>
              <a:gd name="T35" fmla="*/ 181 h 1379"/>
              <a:gd name="T36" fmla="*/ 406 w 1554"/>
              <a:gd name="T37" fmla="*/ 272 h 1379"/>
              <a:gd name="T38" fmla="*/ 379 w 1554"/>
              <a:gd name="T39" fmla="*/ 397 h 1379"/>
              <a:gd name="T40" fmla="*/ 263 w 1554"/>
              <a:gd name="T41" fmla="*/ 581 h 1379"/>
              <a:gd name="T42" fmla="*/ 214 w 1554"/>
              <a:gd name="T43" fmla="*/ 697 h 1379"/>
              <a:gd name="T44" fmla="*/ 133 w 1554"/>
              <a:gd name="T45" fmla="*/ 878 h 1379"/>
              <a:gd name="T46" fmla="*/ 77 w 1554"/>
              <a:gd name="T47" fmla="*/ 1078 h 1379"/>
              <a:gd name="T48" fmla="*/ 0 w 1554"/>
              <a:gd name="T49" fmla="*/ 1293 h 1379"/>
              <a:gd name="T50" fmla="*/ 1477 w 1554"/>
              <a:gd name="T51" fmla="*/ 1379 h 1379"/>
              <a:gd name="T52" fmla="*/ 1495 w 1554"/>
              <a:gd name="T53" fmla="*/ 1298 h 1379"/>
              <a:gd name="T54" fmla="*/ 1509 w 1554"/>
              <a:gd name="T55" fmla="*/ 1188 h 1379"/>
              <a:gd name="T56" fmla="*/ 1503 w 1554"/>
              <a:gd name="T57" fmla="*/ 1122 h 1379"/>
              <a:gd name="T58" fmla="*/ 1542 w 1554"/>
              <a:gd name="T59" fmla="*/ 1006 h 1379"/>
              <a:gd name="T60" fmla="*/ 1542 w 1554"/>
              <a:gd name="T61" fmla="*/ 953 h 1379"/>
              <a:gd name="T62" fmla="*/ 1543 w 1554"/>
              <a:gd name="T63" fmla="*/ 898 h 1379"/>
              <a:gd name="T64" fmla="*/ 1537 w 1554"/>
              <a:gd name="T65" fmla="*/ 841 h 1379"/>
              <a:gd name="T66" fmla="*/ 1509 w 1554"/>
              <a:gd name="T67" fmla="*/ 764 h 1379"/>
              <a:gd name="T68" fmla="*/ 1472 w 1554"/>
              <a:gd name="T69" fmla="*/ 716 h 1379"/>
              <a:gd name="T70" fmla="*/ 1468 w 1554"/>
              <a:gd name="T71" fmla="*/ 673 h 1379"/>
              <a:gd name="T72" fmla="*/ 1427 w 1554"/>
              <a:gd name="T73" fmla="*/ 574 h 1379"/>
              <a:gd name="T74" fmla="*/ 1399 w 1554"/>
              <a:gd name="T75" fmla="*/ 550 h 1379"/>
              <a:gd name="T76" fmla="*/ 1405 w 1554"/>
              <a:gd name="T77" fmla="*/ 495 h 1379"/>
              <a:gd name="T78" fmla="*/ 1384 w 1554"/>
              <a:gd name="T79" fmla="*/ 448 h 1379"/>
              <a:gd name="T80" fmla="*/ 1352 w 1554"/>
              <a:gd name="T81" fmla="*/ 359 h 1379"/>
              <a:gd name="T82" fmla="*/ 1314 w 1554"/>
              <a:gd name="T83" fmla="*/ 287 h 1379"/>
              <a:gd name="T84" fmla="*/ 1245 w 1554"/>
              <a:gd name="T85" fmla="*/ 181 h 1379"/>
              <a:gd name="T86" fmla="*/ 1237 w 1554"/>
              <a:gd name="T87" fmla="*/ 145 h 1379"/>
              <a:gd name="T88" fmla="*/ 1241 w 1554"/>
              <a:gd name="T89" fmla="*/ 81 h 1379"/>
              <a:gd name="T90" fmla="*/ 1178 w 1554"/>
              <a:gd name="T91" fmla="*/ 59 h 1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54" h="1379">
                <a:moveTo>
                  <a:pt x="1178" y="59"/>
                </a:moveTo>
                <a:cubicBezTo>
                  <a:pt x="1178" y="59"/>
                  <a:pt x="1176" y="36"/>
                  <a:pt x="1171" y="26"/>
                </a:cubicBezTo>
                <a:cubicBezTo>
                  <a:pt x="1167" y="16"/>
                  <a:pt x="1166" y="0"/>
                  <a:pt x="1149" y="0"/>
                </a:cubicBezTo>
                <a:cubicBezTo>
                  <a:pt x="1132" y="0"/>
                  <a:pt x="1126" y="6"/>
                  <a:pt x="1120" y="7"/>
                </a:cubicBezTo>
                <a:cubicBezTo>
                  <a:pt x="1113" y="8"/>
                  <a:pt x="1099" y="7"/>
                  <a:pt x="1085" y="8"/>
                </a:cubicBezTo>
                <a:cubicBezTo>
                  <a:pt x="1070" y="9"/>
                  <a:pt x="1065" y="19"/>
                  <a:pt x="1038" y="24"/>
                </a:cubicBezTo>
                <a:cubicBezTo>
                  <a:pt x="1011" y="28"/>
                  <a:pt x="975" y="46"/>
                  <a:pt x="960" y="59"/>
                </a:cubicBezTo>
                <a:cubicBezTo>
                  <a:pt x="944" y="71"/>
                  <a:pt x="914" y="88"/>
                  <a:pt x="902" y="98"/>
                </a:cubicBezTo>
                <a:cubicBezTo>
                  <a:pt x="890" y="108"/>
                  <a:pt x="875" y="104"/>
                  <a:pt x="864" y="118"/>
                </a:cubicBezTo>
                <a:cubicBezTo>
                  <a:pt x="852" y="133"/>
                  <a:pt x="779" y="187"/>
                  <a:pt x="757" y="209"/>
                </a:cubicBezTo>
                <a:cubicBezTo>
                  <a:pt x="734" y="230"/>
                  <a:pt x="663" y="268"/>
                  <a:pt x="653" y="295"/>
                </a:cubicBezTo>
                <a:cubicBezTo>
                  <a:pt x="643" y="323"/>
                  <a:pt x="627" y="345"/>
                  <a:pt x="607" y="352"/>
                </a:cubicBezTo>
                <a:cubicBezTo>
                  <a:pt x="586" y="359"/>
                  <a:pt x="551" y="388"/>
                  <a:pt x="543" y="404"/>
                </a:cubicBezTo>
                <a:cubicBezTo>
                  <a:pt x="536" y="419"/>
                  <a:pt x="513" y="428"/>
                  <a:pt x="502" y="444"/>
                </a:cubicBezTo>
                <a:cubicBezTo>
                  <a:pt x="490" y="460"/>
                  <a:pt x="469" y="479"/>
                  <a:pt x="469" y="479"/>
                </a:cubicBezTo>
                <a:cubicBezTo>
                  <a:pt x="469" y="479"/>
                  <a:pt x="514" y="385"/>
                  <a:pt x="528" y="366"/>
                </a:cubicBezTo>
                <a:cubicBezTo>
                  <a:pt x="541" y="348"/>
                  <a:pt x="546" y="314"/>
                  <a:pt x="558" y="304"/>
                </a:cubicBezTo>
                <a:cubicBezTo>
                  <a:pt x="552" y="279"/>
                  <a:pt x="534" y="216"/>
                  <a:pt x="524" y="181"/>
                </a:cubicBezTo>
                <a:cubicBezTo>
                  <a:pt x="483" y="203"/>
                  <a:pt x="418" y="248"/>
                  <a:pt x="406" y="272"/>
                </a:cubicBezTo>
                <a:cubicBezTo>
                  <a:pt x="394" y="295"/>
                  <a:pt x="382" y="373"/>
                  <a:pt x="379" y="397"/>
                </a:cubicBezTo>
                <a:cubicBezTo>
                  <a:pt x="345" y="416"/>
                  <a:pt x="272" y="552"/>
                  <a:pt x="263" y="581"/>
                </a:cubicBezTo>
                <a:cubicBezTo>
                  <a:pt x="254" y="609"/>
                  <a:pt x="219" y="652"/>
                  <a:pt x="214" y="697"/>
                </a:cubicBezTo>
                <a:cubicBezTo>
                  <a:pt x="208" y="743"/>
                  <a:pt x="151" y="831"/>
                  <a:pt x="133" y="878"/>
                </a:cubicBezTo>
                <a:cubicBezTo>
                  <a:pt x="115" y="924"/>
                  <a:pt x="87" y="1041"/>
                  <a:pt x="77" y="1078"/>
                </a:cubicBezTo>
                <a:cubicBezTo>
                  <a:pt x="67" y="1115"/>
                  <a:pt x="0" y="1293"/>
                  <a:pt x="0" y="1293"/>
                </a:cubicBezTo>
                <a:cubicBezTo>
                  <a:pt x="1477" y="1379"/>
                  <a:pt x="1477" y="1379"/>
                  <a:pt x="1477" y="1379"/>
                </a:cubicBezTo>
                <a:cubicBezTo>
                  <a:pt x="1477" y="1379"/>
                  <a:pt x="1493" y="1335"/>
                  <a:pt x="1495" y="1298"/>
                </a:cubicBezTo>
                <a:cubicBezTo>
                  <a:pt x="1497" y="1262"/>
                  <a:pt x="1510" y="1219"/>
                  <a:pt x="1509" y="1188"/>
                </a:cubicBezTo>
                <a:cubicBezTo>
                  <a:pt x="1508" y="1158"/>
                  <a:pt x="1500" y="1150"/>
                  <a:pt x="1503" y="1122"/>
                </a:cubicBezTo>
                <a:cubicBezTo>
                  <a:pt x="1507" y="1094"/>
                  <a:pt x="1539" y="1032"/>
                  <a:pt x="1542" y="1006"/>
                </a:cubicBezTo>
                <a:cubicBezTo>
                  <a:pt x="1544" y="980"/>
                  <a:pt x="1541" y="973"/>
                  <a:pt x="1542" y="953"/>
                </a:cubicBezTo>
                <a:cubicBezTo>
                  <a:pt x="1543" y="933"/>
                  <a:pt x="1554" y="910"/>
                  <a:pt x="1543" y="898"/>
                </a:cubicBezTo>
                <a:cubicBezTo>
                  <a:pt x="1531" y="886"/>
                  <a:pt x="1542" y="860"/>
                  <a:pt x="1537" y="841"/>
                </a:cubicBezTo>
                <a:cubicBezTo>
                  <a:pt x="1532" y="822"/>
                  <a:pt x="1527" y="782"/>
                  <a:pt x="1509" y="764"/>
                </a:cubicBezTo>
                <a:cubicBezTo>
                  <a:pt x="1491" y="745"/>
                  <a:pt x="1468" y="725"/>
                  <a:pt x="1472" y="716"/>
                </a:cubicBezTo>
                <a:cubicBezTo>
                  <a:pt x="1475" y="706"/>
                  <a:pt x="1474" y="692"/>
                  <a:pt x="1468" y="673"/>
                </a:cubicBezTo>
                <a:cubicBezTo>
                  <a:pt x="1461" y="653"/>
                  <a:pt x="1434" y="584"/>
                  <a:pt x="1427" y="574"/>
                </a:cubicBezTo>
                <a:cubicBezTo>
                  <a:pt x="1420" y="565"/>
                  <a:pt x="1405" y="559"/>
                  <a:pt x="1399" y="550"/>
                </a:cubicBezTo>
                <a:cubicBezTo>
                  <a:pt x="1394" y="541"/>
                  <a:pt x="1409" y="513"/>
                  <a:pt x="1405" y="495"/>
                </a:cubicBezTo>
                <a:cubicBezTo>
                  <a:pt x="1402" y="477"/>
                  <a:pt x="1391" y="468"/>
                  <a:pt x="1384" y="448"/>
                </a:cubicBezTo>
                <a:cubicBezTo>
                  <a:pt x="1369" y="411"/>
                  <a:pt x="1351" y="375"/>
                  <a:pt x="1352" y="359"/>
                </a:cubicBezTo>
                <a:cubicBezTo>
                  <a:pt x="1352" y="342"/>
                  <a:pt x="1319" y="311"/>
                  <a:pt x="1314" y="287"/>
                </a:cubicBezTo>
                <a:cubicBezTo>
                  <a:pt x="1309" y="262"/>
                  <a:pt x="1251" y="201"/>
                  <a:pt x="1245" y="181"/>
                </a:cubicBezTo>
                <a:cubicBezTo>
                  <a:pt x="1239" y="161"/>
                  <a:pt x="1233" y="161"/>
                  <a:pt x="1237" y="145"/>
                </a:cubicBezTo>
                <a:cubicBezTo>
                  <a:pt x="1241" y="130"/>
                  <a:pt x="1255" y="98"/>
                  <a:pt x="1241" y="81"/>
                </a:cubicBezTo>
                <a:cubicBezTo>
                  <a:pt x="1228" y="64"/>
                  <a:pt x="1197" y="59"/>
                  <a:pt x="1178" y="59"/>
                </a:cubicBezTo>
                <a:close/>
              </a:path>
            </a:pathLst>
          </a:custGeom>
          <a:solidFill>
            <a:schemeClr val="bg1">
              <a:lumMod val="85000"/>
            </a:schemeClr>
          </a:solidFill>
          <a:ln w="3175">
            <a:noFill/>
          </a:ln>
        </p:spPr>
        <p:txBody>
          <a:bodyPr vert="horz" wrap="square" lIns="91440" tIns="45720" rIns="91440" bIns="45720" numCol="1" anchor="t" anchorCtr="0" compatLnSpc="1">
            <a:prstTxWarp prst="textNoShape">
              <a:avLst/>
            </a:prstTxWarp>
          </a:bodyPr>
          <a:lstStyle/>
          <a:p>
            <a:endParaRPr lang="en-US">
              <a:ln>
                <a:solidFill>
                  <a:schemeClr val="accent2"/>
                </a:solidFill>
              </a:ln>
              <a:solidFill>
                <a:srgbClr val="373737"/>
              </a:solidFill>
              <a:latin typeface="Gotham Light"/>
              <a:cs typeface="Gotham Light"/>
            </a:endParaRPr>
          </a:p>
        </p:txBody>
      </p:sp>
      <p:sp>
        <p:nvSpPr>
          <p:cNvPr id="2" name="Oval 1"/>
          <p:cNvSpPr/>
          <p:nvPr/>
        </p:nvSpPr>
        <p:spPr>
          <a:xfrm>
            <a:off x="6502400" y="2451550"/>
            <a:ext cx="993421" cy="745066"/>
          </a:xfrm>
          <a:prstGeom prst="ellipse">
            <a:avLst/>
          </a:prstGeom>
          <a:solidFill>
            <a:schemeClr val="accent2"/>
          </a:solidFill>
          <a:ln>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33" name="Rectangle 32"/>
          <p:cNvSpPr/>
          <p:nvPr/>
        </p:nvSpPr>
        <p:spPr>
          <a:xfrm>
            <a:off x="7721600" y="2528409"/>
            <a:ext cx="3454400" cy="694036"/>
          </a:xfrm>
          <a:prstGeom prst="rect">
            <a:avLst/>
          </a:prstGeom>
        </p:spPr>
        <p:txBody>
          <a:bodyPr wrap="square" lIns="0" rIns="0">
            <a:spAutoFit/>
          </a:bodyPr>
          <a:lstStyle/>
          <a:p>
            <a:pPr>
              <a:lnSpc>
                <a:spcPct val="85000"/>
              </a:lnSpc>
            </a:pPr>
            <a:r>
              <a:rPr lang="en-US" sz="2400" dirty="0">
                <a:solidFill>
                  <a:srgbClr val="373737"/>
                </a:solidFill>
                <a:latin typeface="Rockwell" panose="02060603020205020403" pitchFamily="18" charset="0"/>
              </a:rPr>
              <a:t>Policy problem</a:t>
            </a:r>
          </a:p>
          <a:p>
            <a:pPr>
              <a:lnSpc>
                <a:spcPct val="85000"/>
              </a:lnSpc>
            </a:pPr>
            <a:r>
              <a:rPr lang="en-US" sz="1100" dirty="0">
                <a:solidFill>
                  <a:srgbClr val="373737"/>
                </a:solidFill>
                <a:latin typeface="Rockwell" panose="02060603020205020403" pitchFamily="18" charset="0"/>
              </a:rPr>
              <a:t>Problem perception, viable solutions, desired outcome</a:t>
            </a:r>
          </a:p>
        </p:txBody>
      </p:sp>
      <p:pic>
        <p:nvPicPr>
          <p:cNvPr id="64" name="Picture 6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99819" y="2690640"/>
            <a:ext cx="798588" cy="266886"/>
          </a:xfrm>
          <a:prstGeom prst="rect">
            <a:avLst/>
          </a:prstGeom>
          <a:ln>
            <a:noFill/>
          </a:ln>
        </p:spPr>
      </p:pic>
      <p:cxnSp>
        <p:nvCxnSpPr>
          <p:cNvPr id="4" name="Straight Connector 3"/>
          <p:cNvCxnSpPr/>
          <p:nvPr/>
        </p:nvCxnSpPr>
        <p:spPr>
          <a:xfrm flipH="1">
            <a:off x="5550195" y="2837388"/>
            <a:ext cx="1031229" cy="0"/>
          </a:xfrm>
          <a:prstGeom prst="line">
            <a:avLst/>
          </a:prstGeom>
          <a:ln w="19050"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83" name="Oval 82"/>
          <p:cNvSpPr/>
          <p:nvPr/>
        </p:nvSpPr>
        <p:spPr>
          <a:xfrm>
            <a:off x="6502400" y="3289750"/>
            <a:ext cx="993421" cy="745066"/>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34" name="Rectangle 33"/>
          <p:cNvSpPr/>
          <p:nvPr/>
        </p:nvSpPr>
        <p:spPr>
          <a:xfrm>
            <a:off x="7721600" y="3410637"/>
            <a:ext cx="3454400" cy="550151"/>
          </a:xfrm>
          <a:prstGeom prst="rect">
            <a:avLst/>
          </a:prstGeom>
        </p:spPr>
        <p:txBody>
          <a:bodyPr wrap="square" lIns="0" rIns="0">
            <a:spAutoFit/>
          </a:bodyPr>
          <a:lstStyle/>
          <a:p>
            <a:pPr>
              <a:lnSpc>
                <a:spcPct val="85000"/>
              </a:lnSpc>
            </a:pPr>
            <a:r>
              <a:rPr lang="en-US" sz="2400" dirty="0">
                <a:solidFill>
                  <a:srgbClr val="373737"/>
                </a:solidFill>
                <a:latin typeface="Rockwell" panose="02060603020205020403" pitchFamily="18" charset="0"/>
              </a:rPr>
              <a:t>Existing system</a:t>
            </a:r>
          </a:p>
          <a:p>
            <a:pPr>
              <a:lnSpc>
                <a:spcPct val="85000"/>
              </a:lnSpc>
            </a:pPr>
            <a:r>
              <a:rPr lang="en-US" sz="1100" dirty="0">
                <a:solidFill>
                  <a:srgbClr val="373737"/>
                </a:solidFill>
                <a:latin typeface="Rockwell" panose="02060603020205020403" pitchFamily="18" charset="0"/>
              </a:rPr>
              <a:t>Structure, power and authority, culture</a:t>
            </a:r>
          </a:p>
        </p:txBody>
      </p:sp>
      <p:pic>
        <p:nvPicPr>
          <p:cNvPr id="60" name="Picture 5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49452" y="3424630"/>
            <a:ext cx="499317" cy="475311"/>
          </a:xfrm>
          <a:prstGeom prst="rect">
            <a:avLst/>
          </a:prstGeom>
          <a:ln>
            <a:noFill/>
          </a:ln>
        </p:spPr>
      </p:pic>
      <p:cxnSp>
        <p:nvCxnSpPr>
          <p:cNvPr id="86" name="Straight Connector 85"/>
          <p:cNvCxnSpPr/>
          <p:nvPr/>
        </p:nvCxnSpPr>
        <p:spPr>
          <a:xfrm flipH="1">
            <a:off x="5725080" y="3668868"/>
            <a:ext cx="856344" cy="0"/>
          </a:xfrm>
          <a:prstGeom prst="line">
            <a:avLst/>
          </a:prstGeom>
          <a:ln w="19050"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84" name="Oval 83"/>
          <p:cNvSpPr/>
          <p:nvPr/>
        </p:nvSpPr>
        <p:spPr>
          <a:xfrm>
            <a:off x="6502400" y="4127950"/>
            <a:ext cx="993421" cy="745066"/>
          </a:xfrm>
          <a:prstGeom prst="ellipse">
            <a:avLst/>
          </a:prstGeom>
          <a:solidFill>
            <a:schemeClr val="accent4"/>
          </a:solid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39" name="Rectangle 38"/>
          <p:cNvSpPr/>
          <p:nvPr/>
        </p:nvSpPr>
        <p:spPr>
          <a:xfrm>
            <a:off x="7721600" y="4282281"/>
            <a:ext cx="3454400" cy="550151"/>
          </a:xfrm>
          <a:prstGeom prst="rect">
            <a:avLst/>
          </a:prstGeom>
        </p:spPr>
        <p:txBody>
          <a:bodyPr wrap="square" lIns="0" rIns="0">
            <a:spAutoFit/>
          </a:bodyPr>
          <a:lstStyle/>
          <a:p>
            <a:pPr>
              <a:lnSpc>
                <a:spcPct val="85000"/>
              </a:lnSpc>
            </a:pPr>
            <a:r>
              <a:rPr lang="en-US" sz="2400" dirty="0">
                <a:solidFill>
                  <a:srgbClr val="373737"/>
                </a:solidFill>
                <a:latin typeface="Rockwell" panose="02060603020205020403" pitchFamily="18" charset="0"/>
              </a:rPr>
              <a:t>Actual implementation</a:t>
            </a:r>
          </a:p>
          <a:p>
            <a:pPr>
              <a:lnSpc>
                <a:spcPct val="85000"/>
              </a:lnSpc>
            </a:pPr>
            <a:r>
              <a:rPr lang="en-US" sz="1100" dirty="0">
                <a:solidFill>
                  <a:srgbClr val="373737"/>
                </a:solidFill>
                <a:latin typeface="Rockwell" panose="02060603020205020403" pitchFamily="18" charset="0"/>
              </a:rPr>
              <a:t>Integration challenge, design challenge</a:t>
            </a:r>
          </a:p>
        </p:txBody>
      </p:sp>
      <p:cxnSp>
        <p:nvCxnSpPr>
          <p:cNvPr id="87" name="Straight Connector 86"/>
          <p:cNvCxnSpPr/>
          <p:nvPr/>
        </p:nvCxnSpPr>
        <p:spPr>
          <a:xfrm flipH="1">
            <a:off x="4997669" y="4488253"/>
            <a:ext cx="1583755" cy="0"/>
          </a:xfrm>
          <a:prstGeom prst="line">
            <a:avLst/>
          </a:prstGeom>
          <a:ln w="19050" cmpd="sng">
            <a:solidFill>
              <a:schemeClr val="accent4"/>
            </a:solidFill>
          </a:ln>
          <a:effectLst/>
        </p:spPr>
        <p:style>
          <a:lnRef idx="2">
            <a:schemeClr val="accent1"/>
          </a:lnRef>
          <a:fillRef idx="0">
            <a:schemeClr val="accent1"/>
          </a:fillRef>
          <a:effectRef idx="1">
            <a:schemeClr val="accent1"/>
          </a:effectRef>
          <a:fontRef idx="minor">
            <a:schemeClr val="tx1"/>
          </a:fontRef>
        </p:style>
      </p:cxnSp>
      <p:sp>
        <p:nvSpPr>
          <p:cNvPr id="85" name="Oval 84"/>
          <p:cNvSpPr/>
          <p:nvPr/>
        </p:nvSpPr>
        <p:spPr>
          <a:xfrm>
            <a:off x="6502400" y="4966150"/>
            <a:ext cx="993421" cy="745066"/>
          </a:xfrm>
          <a:prstGeom prst="ellipse">
            <a:avLst/>
          </a:prstGeom>
          <a:solidFill>
            <a:schemeClr val="accent6"/>
          </a:solidFill>
          <a:ln>
            <a:solidFill>
              <a:schemeClr val="accent6"/>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2" name="Rectangle 41"/>
          <p:cNvSpPr/>
          <p:nvPr/>
        </p:nvSpPr>
        <p:spPr>
          <a:xfrm>
            <a:off x="7721600" y="5175748"/>
            <a:ext cx="3454400" cy="550151"/>
          </a:xfrm>
          <a:prstGeom prst="rect">
            <a:avLst/>
          </a:prstGeom>
        </p:spPr>
        <p:txBody>
          <a:bodyPr wrap="square" lIns="0" rIns="0">
            <a:spAutoFit/>
          </a:bodyPr>
          <a:lstStyle/>
          <a:p>
            <a:pPr>
              <a:lnSpc>
                <a:spcPct val="85000"/>
              </a:lnSpc>
            </a:pPr>
            <a:r>
              <a:rPr lang="en-US" sz="2400" dirty="0">
                <a:solidFill>
                  <a:srgbClr val="373737"/>
                </a:solidFill>
                <a:latin typeface="Rockwell" panose="02060603020205020403" pitchFamily="18" charset="0"/>
              </a:rPr>
              <a:t>Post evaluation</a:t>
            </a:r>
          </a:p>
          <a:p>
            <a:pPr>
              <a:lnSpc>
                <a:spcPct val="85000"/>
              </a:lnSpc>
            </a:pPr>
            <a:r>
              <a:rPr lang="en-US" sz="1100" dirty="0">
                <a:solidFill>
                  <a:srgbClr val="373737"/>
                </a:solidFill>
                <a:latin typeface="Rockwell" panose="02060603020205020403" pitchFamily="18" charset="0"/>
              </a:rPr>
              <a:t>Evaluations? Then vs now description</a:t>
            </a:r>
          </a:p>
        </p:txBody>
      </p:sp>
      <p:pic>
        <p:nvPicPr>
          <p:cNvPr id="63" name="Picture 62"/>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684001" y="5171861"/>
            <a:ext cx="630225" cy="333649"/>
          </a:xfrm>
          <a:prstGeom prst="rect">
            <a:avLst/>
          </a:prstGeom>
          <a:ln>
            <a:noFill/>
          </a:ln>
        </p:spPr>
      </p:pic>
      <p:cxnSp>
        <p:nvCxnSpPr>
          <p:cNvPr id="88" name="Straight Connector 87"/>
          <p:cNvCxnSpPr/>
          <p:nvPr/>
        </p:nvCxnSpPr>
        <p:spPr>
          <a:xfrm flipH="1">
            <a:off x="4673600" y="5343923"/>
            <a:ext cx="1907824" cy="0"/>
          </a:xfrm>
          <a:prstGeom prst="line">
            <a:avLst/>
          </a:prstGeom>
          <a:ln w="190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9" name="Freeform 36"/>
          <p:cNvSpPr>
            <a:spLocks noEditPoints="1"/>
          </p:cNvSpPr>
          <p:nvPr/>
        </p:nvSpPr>
        <p:spPr bwMode="auto">
          <a:xfrm>
            <a:off x="696131" y="1600202"/>
            <a:ext cx="5110428" cy="5233907"/>
          </a:xfrm>
          <a:custGeom>
            <a:avLst/>
            <a:gdLst>
              <a:gd name="T0" fmla="*/ 913 w 1589"/>
              <a:gd name="T1" fmla="*/ 29 h 2169"/>
              <a:gd name="T2" fmla="*/ 126 w 1589"/>
              <a:gd name="T3" fmla="*/ 393 h 2169"/>
              <a:gd name="T4" fmla="*/ 89 w 1589"/>
              <a:gd name="T5" fmla="*/ 690 h 2169"/>
              <a:gd name="T6" fmla="*/ 103 w 1589"/>
              <a:gd name="T7" fmla="*/ 930 h 2169"/>
              <a:gd name="T8" fmla="*/ 20 w 1589"/>
              <a:gd name="T9" fmla="*/ 1132 h 2169"/>
              <a:gd name="T10" fmla="*/ 99 w 1589"/>
              <a:gd name="T11" fmla="*/ 1174 h 2169"/>
              <a:gd name="T12" fmla="*/ 69 w 1589"/>
              <a:gd name="T13" fmla="*/ 1255 h 2169"/>
              <a:gd name="T14" fmla="*/ 107 w 1589"/>
              <a:gd name="T15" fmla="*/ 1335 h 2169"/>
              <a:gd name="T16" fmla="*/ 90 w 1589"/>
              <a:gd name="T17" fmla="*/ 1427 h 2169"/>
              <a:gd name="T18" fmla="*/ 153 w 1589"/>
              <a:gd name="T19" fmla="*/ 1482 h 2169"/>
              <a:gd name="T20" fmla="*/ 229 w 1589"/>
              <a:gd name="T21" fmla="*/ 1642 h 2169"/>
              <a:gd name="T22" fmla="*/ 583 w 1589"/>
              <a:gd name="T23" fmla="*/ 1567 h 2169"/>
              <a:gd name="T24" fmla="*/ 675 w 1589"/>
              <a:gd name="T25" fmla="*/ 1816 h 2169"/>
              <a:gd name="T26" fmla="*/ 630 w 1589"/>
              <a:gd name="T27" fmla="*/ 2057 h 2169"/>
              <a:gd name="T28" fmla="*/ 696 w 1589"/>
              <a:gd name="T29" fmla="*/ 2163 h 2169"/>
              <a:gd name="T30" fmla="*/ 1299 w 1589"/>
              <a:gd name="T31" fmla="*/ 1653 h 2169"/>
              <a:gd name="T32" fmla="*/ 1589 w 1589"/>
              <a:gd name="T33" fmla="*/ 633 h 2169"/>
              <a:gd name="T34" fmla="*/ 1216 w 1589"/>
              <a:gd name="T35" fmla="*/ 1223 h 2169"/>
              <a:gd name="T36" fmla="*/ 1103 w 1589"/>
              <a:gd name="T37" fmla="*/ 1202 h 2169"/>
              <a:gd name="T38" fmla="*/ 1051 w 1589"/>
              <a:gd name="T39" fmla="*/ 1111 h 2169"/>
              <a:gd name="T40" fmla="*/ 975 w 1589"/>
              <a:gd name="T41" fmla="*/ 1004 h 2169"/>
              <a:gd name="T42" fmla="*/ 818 w 1589"/>
              <a:gd name="T43" fmla="*/ 995 h 2169"/>
              <a:gd name="T44" fmla="*/ 630 w 1589"/>
              <a:gd name="T45" fmla="*/ 887 h 2169"/>
              <a:gd name="T46" fmla="*/ 551 w 1589"/>
              <a:gd name="T47" fmla="*/ 808 h 2169"/>
              <a:gd name="T48" fmla="*/ 442 w 1589"/>
              <a:gd name="T49" fmla="*/ 755 h 2169"/>
              <a:gd name="T50" fmla="*/ 341 w 1589"/>
              <a:gd name="T51" fmla="*/ 708 h 2169"/>
              <a:gd name="T52" fmla="*/ 171 w 1589"/>
              <a:gd name="T53" fmla="*/ 590 h 2169"/>
              <a:gd name="T54" fmla="*/ 198 w 1589"/>
              <a:gd name="T55" fmla="*/ 482 h 2169"/>
              <a:gd name="T56" fmla="*/ 244 w 1589"/>
              <a:gd name="T57" fmla="*/ 409 h 2169"/>
              <a:gd name="T58" fmla="*/ 370 w 1589"/>
              <a:gd name="T59" fmla="*/ 283 h 2169"/>
              <a:gd name="T60" fmla="*/ 457 w 1589"/>
              <a:gd name="T61" fmla="*/ 211 h 2169"/>
              <a:gd name="T62" fmla="*/ 592 w 1589"/>
              <a:gd name="T63" fmla="*/ 147 h 2169"/>
              <a:gd name="T64" fmla="*/ 782 w 1589"/>
              <a:gd name="T65" fmla="*/ 96 h 2169"/>
              <a:gd name="T66" fmla="*/ 936 w 1589"/>
              <a:gd name="T67" fmla="*/ 87 h 2169"/>
              <a:gd name="T68" fmla="*/ 1105 w 1589"/>
              <a:gd name="T69" fmla="*/ 108 h 2169"/>
              <a:gd name="T70" fmla="*/ 1373 w 1589"/>
              <a:gd name="T71" fmla="*/ 309 h 2169"/>
              <a:gd name="T72" fmla="*/ 1523 w 1589"/>
              <a:gd name="T73" fmla="*/ 620 h 2169"/>
              <a:gd name="T74" fmla="*/ 1529 w 1589"/>
              <a:gd name="T75" fmla="*/ 754 h 2169"/>
              <a:gd name="T76" fmla="*/ 1439 w 1589"/>
              <a:gd name="T77" fmla="*/ 910 h 2169"/>
              <a:gd name="T78" fmla="*/ 1297 w 1589"/>
              <a:gd name="T79" fmla="*/ 110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9" h="2169">
                <a:moveTo>
                  <a:pt x="1589" y="633"/>
                </a:moveTo>
                <a:cubicBezTo>
                  <a:pt x="1589" y="257"/>
                  <a:pt x="1275" y="0"/>
                  <a:pt x="913" y="29"/>
                </a:cubicBezTo>
                <a:cubicBezTo>
                  <a:pt x="552" y="57"/>
                  <a:pt x="378" y="162"/>
                  <a:pt x="302" y="210"/>
                </a:cubicBezTo>
                <a:cubicBezTo>
                  <a:pt x="226" y="257"/>
                  <a:pt x="152" y="341"/>
                  <a:pt x="126" y="393"/>
                </a:cubicBezTo>
                <a:cubicBezTo>
                  <a:pt x="99" y="445"/>
                  <a:pt x="83" y="542"/>
                  <a:pt x="80" y="587"/>
                </a:cubicBezTo>
                <a:cubicBezTo>
                  <a:pt x="77" y="632"/>
                  <a:pt x="82" y="660"/>
                  <a:pt x="89" y="690"/>
                </a:cubicBezTo>
                <a:cubicBezTo>
                  <a:pt x="96" y="720"/>
                  <a:pt x="126" y="769"/>
                  <a:pt x="135" y="806"/>
                </a:cubicBezTo>
                <a:cubicBezTo>
                  <a:pt x="143" y="842"/>
                  <a:pt x="120" y="904"/>
                  <a:pt x="103" y="930"/>
                </a:cubicBezTo>
                <a:cubicBezTo>
                  <a:pt x="87" y="955"/>
                  <a:pt x="29" y="1039"/>
                  <a:pt x="15" y="1060"/>
                </a:cubicBezTo>
                <a:cubicBezTo>
                  <a:pt x="0" y="1081"/>
                  <a:pt x="10" y="1109"/>
                  <a:pt x="20" y="1132"/>
                </a:cubicBezTo>
                <a:cubicBezTo>
                  <a:pt x="30" y="1156"/>
                  <a:pt x="67" y="1165"/>
                  <a:pt x="75" y="1168"/>
                </a:cubicBezTo>
                <a:cubicBezTo>
                  <a:pt x="83" y="1171"/>
                  <a:pt x="96" y="1171"/>
                  <a:pt x="99" y="1174"/>
                </a:cubicBezTo>
                <a:cubicBezTo>
                  <a:pt x="101" y="1177"/>
                  <a:pt x="97" y="1202"/>
                  <a:pt x="92" y="1217"/>
                </a:cubicBezTo>
                <a:cubicBezTo>
                  <a:pt x="88" y="1231"/>
                  <a:pt x="74" y="1247"/>
                  <a:pt x="69" y="1255"/>
                </a:cubicBezTo>
                <a:cubicBezTo>
                  <a:pt x="64" y="1264"/>
                  <a:pt x="72" y="1292"/>
                  <a:pt x="80" y="1309"/>
                </a:cubicBezTo>
                <a:cubicBezTo>
                  <a:pt x="87" y="1326"/>
                  <a:pt x="107" y="1335"/>
                  <a:pt x="107" y="1335"/>
                </a:cubicBezTo>
                <a:cubicBezTo>
                  <a:pt x="107" y="1335"/>
                  <a:pt x="79" y="1358"/>
                  <a:pt x="80" y="1384"/>
                </a:cubicBezTo>
                <a:cubicBezTo>
                  <a:pt x="80" y="1410"/>
                  <a:pt x="84" y="1423"/>
                  <a:pt x="90" y="1427"/>
                </a:cubicBezTo>
                <a:cubicBezTo>
                  <a:pt x="95" y="1431"/>
                  <a:pt x="127" y="1439"/>
                  <a:pt x="135" y="1451"/>
                </a:cubicBezTo>
                <a:cubicBezTo>
                  <a:pt x="143" y="1462"/>
                  <a:pt x="151" y="1473"/>
                  <a:pt x="153" y="1482"/>
                </a:cubicBezTo>
                <a:cubicBezTo>
                  <a:pt x="154" y="1488"/>
                  <a:pt x="150" y="1502"/>
                  <a:pt x="149" y="1511"/>
                </a:cubicBezTo>
                <a:cubicBezTo>
                  <a:pt x="145" y="1553"/>
                  <a:pt x="162" y="1638"/>
                  <a:pt x="229" y="1642"/>
                </a:cubicBezTo>
                <a:cubicBezTo>
                  <a:pt x="282" y="1645"/>
                  <a:pt x="365" y="1614"/>
                  <a:pt x="396" y="1607"/>
                </a:cubicBezTo>
                <a:cubicBezTo>
                  <a:pt x="426" y="1601"/>
                  <a:pt x="559" y="1551"/>
                  <a:pt x="583" y="1567"/>
                </a:cubicBezTo>
                <a:cubicBezTo>
                  <a:pt x="608" y="1584"/>
                  <a:pt x="612" y="1609"/>
                  <a:pt x="619" y="1632"/>
                </a:cubicBezTo>
                <a:cubicBezTo>
                  <a:pt x="627" y="1656"/>
                  <a:pt x="665" y="1773"/>
                  <a:pt x="675" y="1816"/>
                </a:cubicBezTo>
                <a:cubicBezTo>
                  <a:pt x="685" y="1858"/>
                  <a:pt x="708" y="1934"/>
                  <a:pt x="714" y="1957"/>
                </a:cubicBezTo>
                <a:cubicBezTo>
                  <a:pt x="675" y="1967"/>
                  <a:pt x="635" y="2046"/>
                  <a:pt x="630" y="2057"/>
                </a:cubicBezTo>
                <a:cubicBezTo>
                  <a:pt x="609" y="2163"/>
                  <a:pt x="609" y="2163"/>
                  <a:pt x="609" y="2163"/>
                </a:cubicBezTo>
                <a:cubicBezTo>
                  <a:pt x="609" y="2163"/>
                  <a:pt x="697" y="2169"/>
                  <a:pt x="696" y="2163"/>
                </a:cubicBezTo>
                <a:cubicBezTo>
                  <a:pt x="695" y="2158"/>
                  <a:pt x="1263" y="1721"/>
                  <a:pt x="1263" y="1721"/>
                </a:cubicBezTo>
                <a:cubicBezTo>
                  <a:pt x="1299" y="1653"/>
                  <a:pt x="1299" y="1653"/>
                  <a:pt x="1299" y="1653"/>
                </a:cubicBezTo>
                <a:cubicBezTo>
                  <a:pt x="1219" y="1406"/>
                  <a:pt x="1279" y="1307"/>
                  <a:pt x="1355" y="1193"/>
                </a:cubicBezTo>
                <a:cubicBezTo>
                  <a:pt x="1426" y="1087"/>
                  <a:pt x="1589" y="1008"/>
                  <a:pt x="1589" y="633"/>
                </a:cubicBezTo>
                <a:close/>
                <a:moveTo>
                  <a:pt x="1297" y="1119"/>
                </a:moveTo>
                <a:cubicBezTo>
                  <a:pt x="1297" y="1169"/>
                  <a:pt x="1263" y="1211"/>
                  <a:pt x="1216" y="1223"/>
                </a:cubicBezTo>
                <a:cubicBezTo>
                  <a:pt x="1208" y="1245"/>
                  <a:pt x="1187" y="1261"/>
                  <a:pt x="1162" y="1261"/>
                </a:cubicBezTo>
                <a:cubicBezTo>
                  <a:pt x="1129" y="1261"/>
                  <a:pt x="1103" y="1234"/>
                  <a:pt x="1103" y="1202"/>
                </a:cubicBezTo>
                <a:cubicBezTo>
                  <a:pt x="1103" y="1197"/>
                  <a:pt x="1104" y="1191"/>
                  <a:pt x="1106" y="1186"/>
                </a:cubicBezTo>
                <a:cubicBezTo>
                  <a:pt x="1074" y="1176"/>
                  <a:pt x="1051" y="1146"/>
                  <a:pt x="1051" y="1111"/>
                </a:cubicBezTo>
                <a:cubicBezTo>
                  <a:pt x="1051" y="1107"/>
                  <a:pt x="1052" y="1103"/>
                  <a:pt x="1052" y="1099"/>
                </a:cubicBezTo>
                <a:cubicBezTo>
                  <a:pt x="1010" y="1087"/>
                  <a:pt x="978" y="1050"/>
                  <a:pt x="975" y="1004"/>
                </a:cubicBezTo>
                <a:cubicBezTo>
                  <a:pt x="946" y="1001"/>
                  <a:pt x="920" y="993"/>
                  <a:pt x="895" y="981"/>
                </a:cubicBezTo>
                <a:cubicBezTo>
                  <a:pt x="871" y="990"/>
                  <a:pt x="845" y="995"/>
                  <a:pt x="818" y="995"/>
                </a:cubicBezTo>
                <a:cubicBezTo>
                  <a:pt x="738" y="995"/>
                  <a:pt x="668" y="952"/>
                  <a:pt x="631" y="887"/>
                </a:cubicBezTo>
                <a:cubicBezTo>
                  <a:pt x="631" y="887"/>
                  <a:pt x="630" y="887"/>
                  <a:pt x="630" y="887"/>
                </a:cubicBezTo>
                <a:cubicBezTo>
                  <a:pt x="586" y="887"/>
                  <a:pt x="551" y="852"/>
                  <a:pt x="551" y="809"/>
                </a:cubicBezTo>
                <a:cubicBezTo>
                  <a:pt x="551" y="809"/>
                  <a:pt x="551" y="809"/>
                  <a:pt x="551" y="808"/>
                </a:cubicBezTo>
                <a:cubicBezTo>
                  <a:pt x="549" y="809"/>
                  <a:pt x="547" y="809"/>
                  <a:pt x="545" y="809"/>
                </a:cubicBezTo>
                <a:cubicBezTo>
                  <a:pt x="502" y="809"/>
                  <a:pt x="465" y="787"/>
                  <a:pt x="442" y="755"/>
                </a:cubicBezTo>
                <a:cubicBezTo>
                  <a:pt x="433" y="758"/>
                  <a:pt x="424" y="760"/>
                  <a:pt x="414" y="760"/>
                </a:cubicBezTo>
                <a:cubicBezTo>
                  <a:pt x="380" y="760"/>
                  <a:pt x="352" y="738"/>
                  <a:pt x="341" y="708"/>
                </a:cubicBezTo>
                <a:cubicBezTo>
                  <a:pt x="327" y="713"/>
                  <a:pt x="312" y="716"/>
                  <a:pt x="297" y="716"/>
                </a:cubicBezTo>
                <a:cubicBezTo>
                  <a:pt x="227" y="716"/>
                  <a:pt x="171" y="660"/>
                  <a:pt x="171" y="590"/>
                </a:cubicBezTo>
                <a:cubicBezTo>
                  <a:pt x="171" y="559"/>
                  <a:pt x="183" y="530"/>
                  <a:pt x="202" y="508"/>
                </a:cubicBezTo>
                <a:cubicBezTo>
                  <a:pt x="199" y="500"/>
                  <a:pt x="198" y="491"/>
                  <a:pt x="198" y="482"/>
                </a:cubicBezTo>
                <a:cubicBezTo>
                  <a:pt x="198" y="450"/>
                  <a:pt x="217" y="422"/>
                  <a:pt x="244" y="410"/>
                </a:cubicBezTo>
                <a:cubicBezTo>
                  <a:pt x="244" y="410"/>
                  <a:pt x="244" y="409"/>
                  <a:pt x="244" y="409"/>
                </a:cubicBezTo>
                <a:cubicBezTo>
                  <a:pt x="244" y="340"/>
                  <a:pt x="300" y="283"/>
                  <a:pt x="370" y="283"/>
                </a:cubicBezTo>
                <a:cubicBezTo>
                  <a:pt x="370" y="283"/>
                  <a:pt x="370" y="283"/>
                  <a:pt x="370" y="283"/>
                </a:cubicBezTo>
                <a:cubicBezTo>
                  <a:pt x="370" y="282"/>
                  <a:pt x="370" y="281"/>
                  <a:pt x="370" y="280"/>
                </a:cubicBezTo>
                <a:cubicBezTo>
                  <a:pt x="370" y="236"/>
                  <a:pt x="414" y="211"/>
                  <a:pt x="457" y="211"/>
                </a:cubicBezTo>
                <a:cubicBezTo>
                  <a:pt x="470" y="211"/>
                  <a:pt x="481" y="214"/>
                  <a:pt x="492" y="219"/>
                </a:cubicBezTo>
                <a:cubicBezTo>
                  <a:pt x="514" y="181"/>
                  <a:pt x="545" y="147"/>
                  <a:pt x="592" y="147"/>
                </a:cubicBezTo>
                <a:cubicBezTo>
                  <a:pt x="609" y="147"/>
                  <a:pt x="626" y="151"/>
                  <a:pt x="641" y="157"/>
                </a:cubicBezTo>
                <a:cubicBezTo>
                  <a:pt x="679" y="125"/>
                  <a:pt x="728" y="96"/>
                  <a:pt x="782" y="96"/>
                </a:cubicBezTo>
                <a:cubicBezTo>
                  <a:pt x="817" y="96"/>
                  <a:pt x="841" y="99"/>
                  <a:pt x="871" y="114"/>
                </a:cubicBezTo>
                <a:cubicBezTo>
                  <a:pt x="888" y="105"/>
                  <a:pt x="916" y="87"/>
                  <a:pt x="936" y="87"/>
                </a:cubicBezTo>
                <a:cubicBezTo>
                  <a:pt x="980" y="87"/>
                  <a:pt x="1011" y="86"/>
                  <a:pt x="1033" y="120"/>
                </a:cubicBezTo>
                <a:cubicBezTo>
                  <a:pt x="1046" y="111"/>
                  <a:pt x="1088" y="108"/>
                  <a:pt x="1105" y="108"/>
                </a:cubicBezTo>
                <a:cubicBezTo>
                  <a:pt x="1139" y="108"/>
                  <a:pt x="1188" y="156"/>
                  <a:pt x="1199" y="186"/>
                </a:cubicBezTo>
                <a:cubicBezTo>
                  <a:pt x="1279" y="152"/>
                  <a:pt x="1357" y="225"/>
                  <a:pt x="1373" y="309"/>
                </a:cubicBezTo>
                <a:cubicBezTo>
                  <a:pt x="1432" y="305"/>
                  <a:pt x="1485" y="391"/>
                  <a:pt x="1462" y="442"/>
                </a:cubicBezTo>
                <a:cubicBezTo>
                  <a:pt x="1513" y="483"/>
                  <a:pt x="1523" y="549"/>
                  <a:pt x="1523" y="620"/>
                </a:cubicBezTo>
                <a:cubicBezTo>
                  <a:pt x="1523" y="645"/>
                  <a:pt x="1519" y="669"/>
                  <a:pt x="1512" y="692"/>
                </a:cubicBezTo>
                <a:cubicBezTo>
                  <a:pt x="1522" y="710"/>
                  <a:pt x="1529" y="731"/>
                  <a:pt x="1529" y="754"/>
                </a:cubicBezTo>
                <a:cubicBezTo>
                  <a:pt x="1529" y="814"/>
                  <a:pt x="1487" y="864"/>
                  <a:pt x="1432" y="877"/>
                </a:cubicBezTo>
                <a:cubicBezTo>
                  <a:pt x="1437" y="887"/>
                  <a:pt x="1439" y="898"/>
                  <a:pt x="1439" y="910"/>
                </a:cubicBezTo>
                <a:cubicBezTo>
                  <a:pt x="1439" y="946"/>
                  <a:pt x="1415" y="976"/>
                  <a:pt x="1383" y="985"/>
                </a:cubicBezTo>
                <a:cubicBezTo>
                  <a:pt x="1381" y="1040"/>
                  <a:pt x="1346" y="1087"/>
                  <a:pt x="1297" y="1105"/>
                </a:cubicBezTo>
                <a:cubicBezTo>
                  <a:pt x="1297" y="1110"/>
                  <a:pt x="1297" y="1114"/>
                  <a:pt x="1297" y="1119"/>
                </a:cubicBezTo>
                <a:close/>
              </a:path>
            </a:pathLst>
          </a:custGeom>
          <a:solidFill>
            <a:schemeClr val="bg1">
              <a:lumMod val="85000"/>
            </a:schemeClr>
          </a:solidFill>
          <a:ln w="3175">
            <a:noFill/>
          </a:ln>
        </p:spPr>
        <p:txBody>
          <a:bodyPr vert="horz" wrap="square" lIns="91440" tIns="45720" rIns="91440" bIns="45720" numCol="1" anchor="t" anchorCtr="0" compatLnSpc="1">
            <a:prstTxWarp prst="textNoShape">
              <a:avLst/>
            </a:prstTxWarp>
          </a:bodyPr>
          <a:lstStyle/>
          <a:p>
            <a:endParaRPr lang="en-US">
              <a:ln>
                <a:solidFill>
                  <a:schemeClr val="accent2"/>
                </a:solidFill>
              </a:ln>
              <a:solidFill>
                <a:srgbClr val="373737"/>
              </a:solidFill>
              <a:latin typeface="Gotham Light"/>
              <a:cs typeface="Gotham Light"/>
            </a:endParaRPr>
          </a:p>
        </p:txBody>
      </p:sp>
      <p:grpSp>
        <p:nvGrpSpPr>
          <p:cNvPr id="65" name="Group 64"/>
          <p:cNvGrpSpPr/>
          <p:nvPr/>
        </p:nvGrpSpPr>
        <p:grpSpPr>
          <a:xfrm>
            <a:off x="3186752" y="2565810"/>
            <a:ext cx="801989" cy="992266"/>
            <a:chOff x="6531329" y="2691707"/>
            <a:chExt cx="444716" cy="733318"/>
          </a:xfrm>
        </p:grpSpPr>
        <p:sp>
          <p:nvSpPr>
            <p:cNvPr id="66" name="Freeform 95"/>
            <p:cNvSpPr>
              <a:spLocks/>
            </p:cNvSpPr>
            <p:nvPr/>
          </p:nvSpPr>
          <p:spPr bwMode="auto">
            <a:xfrm>
              <a:off x="6652002" y="3283678"/>
              <a:ext cx="203371" cy="52742"/>
            </a:xfrm>
            <a:custGeom>
              <a:avLst/>
              <a:gdLst>
                <a:gd name="T0" fmla="*/ 177 w 204"/>
                <a:gd name="T1" fmla="*/ 0 h 53"/>
                <a:gd name="T2" fmla="*/ 26 w 204"/>
                <a:gd name="T3" fmla="*/ 0 h 53"/>
                <a:gd name="T4" fmla="*/ 0 w 204"/>
                <a:gd name="T5" fmla="*/ 26 h 53"/>
                <a:gd name="T6" fmla="*/ 26 w 204"/>
                <a:gd name="T7" fmla="*/ 53 h 53"/>
                <a:gd name="T8" fmla="*/ 177 w 204"/>
                <a:gd name="T9" fmla="*/ 53 h 53"/>
                <a:gd name="T10" fmla="*/ 204 w 204"/>
                <a:gd name="T11" fmla="*/ 26 h 53"/>
                <a:gd name="T12" fmla="*/ 177 w 204"/>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204" h="53">
                  <a:moveTo>
                    <a:pt x="177" y="0"/>
                  </a:moveTo>
                  <a:cubicBezTo>
                    <a:pt x="26" y="0"/>
                    <a:pt x="26" y="0"/>
                    <a:pt x="26" y="0"/>
                  </a:cubicBezTo>
                  <a:cubicBezTo>
                    <a:pt x="12" y="0"/>
                    <a:pt x="0" y="12"/>
                    <a:pt x="0" y="26"/>
                  </a:cubicBezTo>
                  <a:cubicBezTo>
                    <a:pt x="0" y="41"/>
                    <a:pt x="12" y="53"/>
                    <a:pt x="26" y="53"/>
                  </a:cubicBezTo>
                  <a:cubicBezTo>
                    <a:pt x="177" y="53"/>
                    <a:pt x="177" y="53"/>
                    <a:pt x="177" y="53"/>
                  </a:cubicBezTo>
                  <a:cubicBezTo>
                    <a:pt x="192" y="53"/>
                    <a:pt x="204" y="41"/>
                    <a:pt x="204" y="26"/>
                  </a:cubicBezTo>
                  <a:cubicBezTo>
                    <a:pt x="204" y="12"/>
                    <a:pt x="192" y="0"/>
                    <a:pt x="177" y="0"/>
                  </a:cubicBez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dirty="0">
                <a:latin typeface="Rockwell" panose="02060603020205020403" pitchFamily="18" charset="0"/>
              </a:endParaRPr>
            </a:p>
          </p:txBody>
        </p:sp>
        <p:sp>
          <p:nvSpPr>
            <p:cNvPr id="67" name="Freeform 96"/>
            <p:cNvSpPr>
              <a:spLocks/>
            </p:cNvSpPr>
            <p:nvPr/>
          </p:nvSpPr>
          <p:spPr bwMode="auto">
            <a:xfrm>
              <a:off x="6652002" y="3336419"/>
              <a:ext cx="203371" cy="54007"/>
            </a:xfrm>
            <a:custGeom>
              <a:avLst/>
              <a:gdLst>
                <a:gd name="T0" fmla="*/ 177 w 204"/>
                <a:gd name="T1" fmla="*/ 0 h 54"/>
                <a:gd name="T2" fmla="*/ 26 w 204"/>
                <a:gd name="T3" fmla="*/ 0 h 54"/>
                <a:gd name="T4" fmla="*/ 0 w 204"/>
                <a:gd name="T5" fmla="*/ 27 h 54"/>
                <a:gd name="T6" fmla="*/ 26 w 204"/>
                <a:gd name="T7" fmla="*/ 54 h 54"/>
                <a:gd name="T8" fmla="*/ 177 w 204"/>
                <a:gd name="T9" fmla="*/ 54 h 54"/>
                <a:gd name="T10" fmla="*/ 204 w 204"/>
                <a:gd name="T11" fmla="*/ 27 h 54"/>
                <a:gd name="T12" fmla="*/ 177 w 204"/>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4" h="54">
                  <a:moveTo>
                    <a:pt x="177" y="0"/>
                  </a:moveTo>
                  <a:cubicBezTo>
                    <a:pt x="26" y="0"/>
                    <a:pt x="26" y="0"/>
                    <a:pt x="26" y="0"/>
                  </a:cubicBezTo>
                  <a:cubicBezTo>
                    <a:pt x="12" y="0"/>
                    <a:pt x="0" y="12"/>
                    <a:pt x="0" y="27"/>
                  </a:cubicBezTo>
                  <a:cubicBezTo>
                    <a:pt x="0" y="42"/>
                    <a:pt x="12" y="54"/>
                    <a:pt x="26" y="54"/>
                  </a:cubicBezTo>
                  <a:cubicBezTo>
                    <a:pt x="177" y="54"/>
                    <a:pt x="177" y="54"/>
                    <a:pt x="177" y="54"/>
                  </a:cubicBezTo>
                  <a:cubicBezTo>
                    <a:pt x="192" y="54"/>
                    <a:pt x="204" y="42"/>
                    <a:pt x="204" y="27"/>
                  </a:cubicBezTo>
                  <a:cubicBezTo>
                    <a:pt x="204" y="12"/>
                    <a:pt x="192" y="0"/>
                    <a:pt x="177" y="0"/>
                  </a:cubicBez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dirty="0">
                <a:latin typeface="Rockwell" panose="02060603020205020403" pitchFamily="18" charset="0"/>
              </a:endParaRPr>
            </a:p>
          </p:txBody>
        </p:sp>
        <p:sp>
          <p:nvSpPr>
            <p:cNvPr id="68" name="Freeform 97"/>
            <p:cNvSpPr>
              <a:spLocks/>
            </p:cNvSpPr>
            <p:nvPr/>
          </p:nvSpPr>
          <p:spPr bwMode="auto">
            <a:xfrm>
              <a:off x="6687866" y="3390427"/>
              <a:ext cx="131643" cy="34598"/>
            </a:xfrm>
            <a:custGeom>
              <a:avLst/>
              <a:gdLst>
                <a:gd name="T0" fmla="*/ 0 w 132"/>
                <a:gd name="T1" fmla="*/ 0 h 35"/>
                <a:gd name="T2" fmla="*/ 66 w 132"/>
                <a:gd name="T3" fmla="*/ 35 h 35"/>
                <a:gd name="T4" fmla="*/ 132 w 132"/>
                <a:gd name="T5" fmla="*/ 0 h 35"/>
              </a:gdLst>
              <a:ahLst/>
              <a:cxnLst>
                <a:cxn ang="0">
                  <a:pos x="T0" y="T1"/>
                </a:cxn>
                <a:cxn ang="0">
                  <a:pos x="T2" y="T3"/>
                </a:cxn>
                <a:cxn ang="0">
                  <a:pos x="T4" y="T5"/>
                </a:cxn>
              </a:cxnLst>
              <a:rect l="0" t="0" r="r" b="b"/>
              <a:pathLst>
                <a:path w="132" h="35">
                  <a:moveTo>
                    <a:pt x="0" y="0"/>
                  </a:moveTo>
                  <a:cubicBezTo>
                    <a:pt x="0" y="19"/>
                    <a:pt x="29" y="35"/>
                    <a:pt x="66" y="35"/>
                  </a:cubicBezTo>
                  <a:cubicBezTo>
                    <a:pt x="102" y="35"/>
                    <a:pt x="132" y="19"/>
                    <a:pt x="132" y="0"/>
                  </a:cubicBezTo>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dirty="0">
                <a:latin typeface="Rockwell" panose="02060603020205020403" pitchFamily="18" charset="0"/>
              </a:endParaRPr>
            </a:p>
          </p:txBody>
        </p:sp>
        <p:sp>
          <p:nvSpPr>
            <p:cNvPr id="69" name="Freeform 98"/>
            <p:cNvSpPr>
              <a:spLocks/>
            </p:cNvSpPr>
            <p:nvPr/>
          </p:nvSpPr>
          <p:spPr bwMode="auto">
            <a:xfrm>
              <a:off x="6531329" y="2691707"/>
              <a:ext cx="444716" cy="537964"/>
            </a:xfrm>
            <a:custGeom>
              <a:avLst/>
              <a:gdLst>
                <a:gd name="T0" fmla="*/ 223 w 446"/>
                <a:gd name="T1" fmla="*/ 0 h 540"/>
                <a:gd name="T2" fmla="*/ 0 w 446"/>
                <a:gd name="T3" fmla="*/ 223 h 540"/>
                <a:gd name="T4" fmla="*/ 62 w 446"/>
                <a:gd name="T5" fmla="*/ 379 h 540"/>
                <a:gd name="T6" fmla="*/ 94 w 446"/>
                <a:gd name="T7" fmla="*/ 440 h 540"/>
                <a:gd name="T8" fmla="*/ 94 w 446"/>
                <a:gd name="T9" fmla="*/ 484 h 540"/>
                <a:gd name="T10" fmla="*/ 150 w 446"/>
                <a:gd name="T11" fmla="*/ 540 h 540"/>
                <a:gd name="T12" fmla="*/ 296 w 446"/>
                <a:gd name="T13" fmla="*/ 540 h 540"/>
                <a:gd name="T14" fmla="*/ 352 w 446"/>
                <a:gd name="T15" fmla="*/ 484 h 540"/>
                <a:gd name="T16" fmla="*/ 352 w 446"/>
                <a:gd name="T17" fmla="*/ 440 h 540"/>
                <a:gd name="T18" fmla="*/ 383 w 446"/>
                <a:gd name="T19" fmla="*/ 379 h 540"/>
                <a:gd name="T20" fmla="*/ 446 w 446"/>
                <a:gd name="T21" fmla="*/ 223 h 540"/>
                <a:gd name="T22" fmla="*/ 223 w 446"/>
                <a:gd name="T23" fmla="*/ 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46" h="540">
                  <a:moveTo>
                    <a:pt x="223" y="0"/>
                  </a:moveTo>
                  <a:cubicBezTo>
                    <a:pt x="99" y="0"/>
                    <a:pt x="0" y="100"/>
                    <a:pt x="0" y="223"/>
                  </a:cubicBezTo>
                  <a:cubicBezTo>
                    <a:pt x="0" y="284"/>
                    <a:pt x="22" y="339"/>
                    <a:pt x="62" y="379"/>
                  </a:cubicBezTo>
                  <a:cubicBezTo>
                    <a:pt x="83" y="399"/>
                    <a:pt x="94" y="415"/>
                    <a:pt x="94" y="440"/>
                  </a:cubicBezTo>
                  <a:cubicBezTo>
                    <a:pt x="94" y="466"/>
                    <a:pt x="94" y="484"/>
                    <a:pt x="94" y="484"/>
                  </a:cubicBezTo>
                  <a:cubicBezTo>
                    <a:pt x="94" y="515"/>
                    <a:pt x="119" y="540"/>
                    <a:pt x="150" y="540"/>
                  </a:cubicBezTo>
                  <a:cubicBezTo>
                    <a:pt x="296" y="540"/>
                    <a:pt x="296" y="540"/>
                    <a:pt x="296" y="540"/>
                  </a:cubicBezTo>
                  <a:cubicBezTo>
                    <a:pt x="327" y="540"/>
                    <a:pt x="352" y="515"/>
                    <a:pt x="352" y="484"/>
                  </a:cubicBezTo>
                  <a:cubicBezTo>
                    <a:pt x="352" y="484"/>
                    <a:pt x="352" y="466"/>
                    <a:pt x="352" y="440"/>
                  </a:cubicBezTo>
                  <a:cubicBezTo>
                    <a:pt x="352" y="415"/>
                    <a:pt x="362" y="399"/>
                    <a:pt x="383" y="379"/>
                  </a:cubicBezTo>
                  <a:cubicBezTo>
                    <a:pt x="423" y="339"/>
                    <a:pt x="446" y="284"/>
                    <a:pt x="446" y="223"/>
                  </a:cubicBezTo>
                  <a:cubicBezTo>
                    <a:pt x="446" y="100"/>
                    <a:pt x="347" y="0"/>
                    <a:pt x="223" y="0"/>
                  </a:cubicBez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dirty="0">
                <a:latin typeface="Rockwell" panose="02060603020205020403" pitchFamily="18" charset="0"/>
              </a:endParaRPr>
            </a:p>
          </p:txBody>
        </p:sp>
        <p:sp>
          <p:nvSpPr>
            <p:cNvPr id="70" name="Freeform 99"/>
            <p:cNvSpPr>
              <a:spLocks/>
            </p:cNvSpPr>
            <p:nvPr/>
          </p:nvSpPr>
          <p:spPr bwMode="auto">
            <a:xfrm>
              <a:off x="6652002" y="3229670"/>
              <a:ext cx="203371" cy="54007"/>
            </a:xfrm>
            <a:custGeom>
              <a:avLst/>
              <a:gdLst>
                <a:gd name="T0" fmla="*/ 177 w 204"/>
                <a:gd name="T1" fmla="*/ 0 h 54"/>
                <a:gd name="T2" fmla="*/ 26 w 204"/>
                <a:gd name="T3" fmla="*/ 0 h 54"/>
                <a:gd name="T4" fmla="*/ 0 w 204"/>
                <a:gd name="T5" fmla="*/ 27 h 54"/>
                <a:gd name="T6" fmla="*/ 26 w 204"/>
                <a:gd name="T7" fmla="*/ 54 h 54"/>
                <a:gd name="T8" fmla="*/ 177 w 204"/>
                <a:gd name="T9" fmla="*/ 54 h 54"/>
                <a:gd name="T10" fmla="*/ 204 w 204"/>
                <a:gd name="T11" fmla="*/ 27 h 54"/>
                <a:gd name="T12" fmla="*/ 177 w 204"/>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204" h="54">
                  <a:moveTo>
                    <a:pt x="177" y="0"/>
                  </a:moveTo>
                  <a:cubicBezTo>
                    <a:pt x="26" y="0"/>
                    <a:pt x="26" y="0"/>
                    <a:pt x="26" y="0"/>
                  </a:cubicBezTo>
                  <a:cubicBezTo>
                    <a:pt x="12" y="0"/>
                    <a:pt x="0" y="12"/>
                    <a:pt x="0" y="27"/>
                  </a:cubicBezTo>
                  <a:cubicBezTo>
                    <a:pt x="0" y="42"/>
                    <a:pt x="12" y="54"/>
                    <a:pt x="26" y="54"/>
                  </a:cubicBezTo>
                  <a:cubicBezTo>
                    <a:pt x="177" y="54"/>
                    <a:pt x="177" y="54"/>
                    <a:pt x="177" y="54"/>
                  </a:cubicBezTo>
                  <a:cubicBezTo>
                    <a:pt x="192" y="54"/>
                    <a:pt x="204" y="42"/>
                    <a:pt x="204" y="27"/>
                  </a:cubicBezTo>
                  <a:cubicBezTo>
                    <a:pt x="204" y="12"/>
                    <a:pt x="192" y="0"/>
                    <a:pt x="177" y="0"/>
                  </a:cubicBezTo>
                  <a:close/>
                </a:path>
              </a:pathLst>
            </a:custGeom>
            <a:noFill/>
            <a:ln w="19050" cap="rnd">
              <a:solidFill>
                <a:schemeClr val="bg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1600" dirty="0">
                <a:latin typeface="Rockwell" panose="02060603020205020403" pitchFamily="18" charset="0"/>
              </a:endParaRPr>
            </a:p>
          </p:txBody>
        </p:sp>
      </p:grpSp>
      <p:sp>
        <p:nvSpPr>
          <p:cNvPr id="32" name="Title 1"/>
          <p:cNvSpPr>
            <a:spLocks noGrp="1"/>
          </p:cNvSpPr>
          <p:nvPr>
            <p:ph type="title"/>
          </p:nvPr>
        </p:nvSpPr>
        <p:spPr>
          <a:xfrm>
            <a:off x="761999" y="555479"/>
            <a:ext cx="10731795" cy="1081935"/>
          </a:xfrm>
        </p:spPr>
        <p:txBody>
          <a:bodyPr/>
          <a:lstStyle/>
          <a:p>
            <a:pPr algn="ctr"/>
            <a:r>
              <a:rPr lang="en-US" sz="4000" dirty="0"/>
              <a:t>Methods</a:t>
            </a:r>
            <a:endParaRPr lang="en-US" dirty="0"/>
          </a:p>
        </p:txBody>
      </p:sp>
      <p:sp>
        <p:nvSpPr>
          <p:cNvPr id="48" name="Text Placeholder 2"/>
          <p:cNvSpPr txBox="1">
            <a:spLocks/>
          </p:cNvSpPr>
          <p:nvPr/>
        </p:nvSpPr>
        <p:spPr>
          <a:xfrm>
            <a:off x="201978" y="1239644"/>
            <a:ext cx="5489374" cy="4797599"/>
          </a:xfrm>
          <a:prstGeom prst="rect">
            <a:avLst/>
          </a:prstGeom>
        </p:spPr>
        <p:txBody>
          <a:bodyPr>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US" sz="2800" i="1" dirty="0">
                <a:solidFill>
                  <a:schemeClr val="tx2"/>
                </a:solidFill>
                <a:latin typeface="Rockwell" panose="02060603020205020403" pitchFamily="18" charset="0"/>
                <a:ea typeface="+mj-ea"/>
                <a:cs typeface="+mj-cs"/>
              </a:rPr>
              <a:t>Interview Protocol</a:t>
            </a:r>
          </a:p>
          <a:p>
            <a:pPr marL="0" indent="0">
              <a:buFont typeface="Arial" panose="020B0604020202020204" pitchFamily="34" charset="0"/>
              <a:buNone/>
            </a:pPr>
            <a:endParaRPr lang="en-US" sz="2800" i="1" dirty="0">
              <a:solidFill>
                <a:schemeClr val="tx1">
                  <a:lumMod val="75000"/>
                  <a:lumOff val="25000"/>
                </a:schemeClr>
              </a:solidFill>
              <a:latin typeface="Rockwell" panose="02060603020205020403" pitchFamily="18" charset="0"/>
              <a:ea typeface="+mj-ea"/>
              <a:cs typeface="+mj-cs"/>
            </a:endParaRPr>
          </a:p>
        </p:txBody>
      </p:sp>
      <p:sp>
        <p:nvSpPr>
          <p:cNvPr id="54" name="Oval 53"/>
          <p:cNvSpPr/>
          <p:nvPr/>
        </p:nvSpPr>
        <p:spPr>
          <a:xfrm>
            <a:off x="6502400" y="1600186"/>
            <a:ext cx="993421" cy="745066"/>
          </a:xfrm>
          <a:prstGeom prst="ellipse">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55" name="Rectangle 54"/>
          <p:cNvSpPr/>
          <p:nvPr/>
        </p:nvSpPr>
        <p:spPr>
          <a:xfrm>
            <a:off x="7721600" y="1677045"/>
            <a:ext cx="3454400" cy="550151"/>
          </a:xfrm>
          <a:prstGeom prst="rect">
            <a:avLst/>
          </a:prstGeom>
        </p:spPr>
        <p:txBody>
          <a:bodyPr wrap="square" lIns="0" rIns="0">
            <a:spAutoFit/>
          </a:bodyPr>
          <a:lstStyle/>
          <a:p>
            <a:pPr>
              <a:lnSpc>
                <a:spcPct val="85000"/>
              </a:lnSpc>
            </a:pPr>
            <a:r>
              <a:rPr lang="en-US" sz="2400" dirty="0">
                <a:solidFill>
                  <a:srgbClr val="373737"/>
                </a:solidFill>
                <a:latin typeface="Rockwell" panose="02060603020205020403" pitchFamily="18" charset="0"/>
              </a:rPr>
              <a:t>Introduction</a:t>
            </a:r>
          </a:p>
          <a:p>
            <a:pPr>
              <a:lnSpc>
                <a:spcPct val="85000"/>
              </a:lnSpc>
            </a:pPr>
            <a:r>
              <a:rPr lang="en-US" sz="1100" dirty="0">
                <a:solidFill>
                  <a:srgbClr val="373737"/>
                </a:solidFill>
                <a:latin typeface="Rockwell" panose="02060603020205020403" pitchFamily="18" charset="0"/>
              </a:rPr>
              <a:t>Icebreaker questions</a:t>
            </a:r>
          </a:p>
        </p:txBody>
      </p:sp>
      <p:cxnSp>
        <p:nvCxnSpPr>
          <p:cNvPr id="57" name="Straight Connector 56"/>
          <p:cNvCxnSpPr/>
          <p:nvPr/>
        </p:nvCxnSpPr>
        <p:spPr>
          <a:xfrm flipH="1" flipV="1">
            <a:off x="4997669" y="1972719"/>
            <a:ext cx="1583755" cy="13305"/>
          </a:xfrm>
          <a:prstGeom prst="line">
            <a:avLst/>
          </a:prstGeom>
          <a:ln w="19050" cmpd="sng">
            <a:solidFill>
              <a:schemeClr val="accent1"/>
            </a:solidFill>
          </a:ln>
          <a:effectLst/>
        </p:spPr>
        <p:style>
          <a:lnRef idx="2">
            <a:schemeClr val="accent1"/>
          </a:lnRef>
          <a:fillRef idx="0">
            <a:schemeClr val="accent1"/>
          </a:fillRef>
          <a:effectRef idx="1">
            <a:schemeClr val="accent1"/>
          </a:effectRef>
          <a:fontRef idx="minor">
            <a:schemeClr val="tx1"/>
          </a:fontRef>
        </p:style>
      </p:cxnSp>
      <p:sp>
        <p:nvSpPr>
          <p:cNvPr id="59" name="Oval 58"/>
          <p:cNvSpPr/>
          <p:nvPr/>
        </p:nvSpPr>
        <p:spPr>
          <a:xfrm>
            <a:off x="6528672" y="5875318"/>
            <a:ext cx="993421" cy="745066"/>
          </a:xfrm>
          <a:prstGeom prst="ellipse">
            <a:avLst/>
          </a:prstGeom>
          <a:solidFill>
            <a:schemeClr val="accent5"/>
          </a:solidFill>
          <a:ln>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62" name="Rectangle 61"/>
          <p:cNvSpPr/>
          <p:nvPr/>
        </p:nvSpPr>
        <p:spPr>
          <a:xfrm>
            <a:off x="7747872" y="6084916"/>
            <a:ext cx="3454400" cy="550151"/>
          </a:xfrm>
          <a:prstGeom prst="rect">
            <a:avLst/>
          </a:prstGeom>
        </p:spPr>
        <p:txBody>
          <a:bodyPr wrap="square" lIns="0" rIns="0">
            <a:spAutoFit/>
          </a:bodyPr>
          <a:lstStyle/>
          <a:p>
            <a:pPr>
              <a:lnSpc>
                <a:spcPct val="85000"/>
              </a:lnSpc>
            </a:pPr>
            <a:r>
              <a:rPr lang="en-US" sz="2400" dirty="0">
                <a:solidFill>
                  <a:srgbClr val="373737"/>
                </a:solidFill>
                <a:latin typeface="Rockwell" panose="02060603020205020403" pitchFamily="18" charset="0"/>
              </a:rPr>
              <a:t>Conclusion</a:t>
            </a:r>
          </a:p>
          <a:p>
            <a:pPr>
              <a:lnSpc>
                <a:spcPct val="85000"/>
              </a:lnSpc>
            </a:pPr>
            <a:r>
              <a:rPr lang="en-US" sz="1100" dirty="0">
                <a:solidFill>
                  <a:srgbClr val="373737"/>
                </a:solidFill>
                <a:latin typeface="Rockwell" panose="02060603020205020403" pitchFamily="18" charset="0"/>
              </a:rPr>
              <a:t>Opportunities/barriers, innovation at each stage</a:t>
            </a:r>
          </a:p>
        </p:txBody>
      </p:sp>
      <p:cxnSp>
        <p:nvCxnSpPr>
          <p:cNvPr id="72" name="Straight Connector 71"/>
          <p:cNvCxnSpPr>
            <a:endCxn id="10" idx="41"/>
          </p:cNvCxnSpPr>
          <p:nvPr/>
        </p:nvCxnSpPr>
        <p:spPr>
          <a:xfrm flipH="1">
            <a:off x="5425002" y="6253091"/>
            <a:ext cx="1182694" cy="28838"/>
          </a:xfrm>
          <a:prstGeom prst="line">
            <a:avLst/>
          </a:prstGeom>
          <a:ln w="19050" cmpd="sng">
            <a:solidFill>
              <a:schemeClr val="accent5"/>
            </a:solidFill>
          </a:ln>
          <a:effectLst/>
        </p:spPr>
        <p:style>
          <a:lnRef idx="2">
            <a:schemeClr val="accent1"/>
          </a:lnRef>
          <a:fillRef idx="0">
            <a:schemeClr val="accent1"/>
          </a:fillRef>
          <a:effectRef idx="1">
            <a:schemeClr val="accent1"/>
          </a:effectRef>
          <a:fontRef idx="minor">
            <a:schemeClr val="tx1"/>
          </a:fontRef>
        </p:style>
      </p:cxnSp>
      <p:pic>
        <p:nvPicPr>
          <p:cNvPr id="73" name="Picture 72"/>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790194" y="4245288"/>
            <a:ext cx="489132" cy="519491"/>
          </a:xfrm>
          <a:prstGeom prst="rect">
            <a:avLst/>
          </a:prstGeom>
        </p:spPr>
      </p:pic>
      <p:grpSp>
        <p:nvGrpSpPr>
          <p:cNvPr id="81" name="Group 80"/>
          <p:cNvGrpSpPr/>
          <p:nvPr/>
        </p:nvGrpSpPr>
        <p:grpSpPr>
          <a:xfrm>
            <a:off x="6840436" y="1800982"/>
            <a:ext cx="343989" cy="343474"/>
            <a:chOff x="6131296" y="4321478"/>
            <a:chExt cx="387563" cy="386984"/>
          </a:xfrm>
        </p:grpSpPr>
        <p:sp>
          <p:nvSpPr>
            <p:cNvPr id="82" name="Freeform 126"/>
            <p:cNvSpPr>
              <a:spLocks/>
            </p:cNvSpPr>
            <p:nvPr/>
          </p:nvSpPr>
          <p:spPr bwMode="auto">
            <a:xfrm>
              <a:off x="6218258" y="4321478"/>
              <a:ext cx="300601" cy="300021"/>
            </a:xfrm>
            <a:custGeom>
              <a:avLst/>
              <a:gdLst>
                <a:gd name="T0" fmla="*/ 205 w 439"/>
                <a:gd name="T1" fmla="*/ 96 h 438"/>
                <a:gd name="T2" fmla="*/ 422 w 439"/>
                <a:gd name="T3" fmla="*/ 16 h 438"/>
                <a:gd name="T4" fmla="*/ 342 w 439"/>
                <a:gd name="T5" fmla="*/ 233 h 438"/>
                <a:gd name="T6" fmla="*/ 126 w 439"/>
                <a:gd name="T7" fmla="*/ 429 h 438"/>
                <a:gd name="T8" fmla="*/ 51 w 439"/>
                <a:gd name="T9" fmla="*/ 387 h 438"/>
                <a:gd name="T10" fmla="*/ 9 w 439"/>
                <a:gd name="T11" fmla="*/ 312 h 438"/>
                <a:gd name="T12" fmla="*/ 205 w 439"/>
                <a:gd name="T13" fmla="*/ 96 h 438"/>
              </a:gdLst>
              <a:ahLst/>
              <a:cxnLst>
                <a:cxn ang="0">
                  <a:pos x="T0" y="T1"/>
                </a:cxn>
                <a:cxn ang="0">
                  <a:pos x="T2" y="T3"/>
                </a:cxn>
                <a:cxn ang="0">
                  <a:pos x="T4" y="T5"/>
                </a:cxn>
                <a:cxn ang="0">
                  <a:pos x="T6" y="T7"/>
                </a:cxn>
                <a:cxn ang="0">
                  <a:pos x="T8" y="T9"/>
                </a:cxn>
                <a:cxn ang="0">
                  <a:pos x="T10" y="T11"/>
                </a:cxn>
                <a:cxn ang="0">
                  <a:pos x="T12" y="T13"/>
                </a:cxn>
              </a:cxnLst>
              <a:rect l="0" t="0" r="r" b="b"/>
              <a:pathLst>
                <a:path w="439" h="438">
                  <a:moveTo>
                    <a:pt x="205" y="96"/>
                  </a:moveTo>
                  <a:cubicBezTo>
                    <a:pt x="287" y="14"/>
                    <a:pt x="405" y="0"/>
                    <a:pt x="422" y="16"/>
                  </a:cubicBezTo>
                  <a:cubicBezTo>
                    <a:pt x="439" y="33"/>
                    <a:pt x="424" y="151"/>
                    <a:pt x="342" y="233"/>
                  </a:cubicBezTo>
                  <a:cubicBezTo>
                    <a:pt x="126" y="429"/>
                    <a:pt x="126" y="429"/>
                    <a:pt x="126" y="429"/>
                  </a:cubicBezTo>
                  <a:cubicBezTo>
                    <a:pt x="117" y="438"/>
                    <a:pt x="83" y="419"/>
                    <a:pt x="51" y="387"/>
                  </a:cubicBezTo>
                  <a:cubicBezTo>
                    <a:pt x="19" y="355"/>
                    <a:pt x="0" y="322"/>
                    <a:pt x="9" y="312"/>
                  </a:cubicBezTo>
                  <a:lnTo>
                    <a:pt x="205" y="96"/>
                  </a:lnTo>
                  <a:close/>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89" name="Freeform 127"/>
            <p:cNvSpPr>
              <a:spLocks/>
            </p:cNvSpPr>
            <p:nvPr/>
          </p:nvSpPr>
          <p:spPr bwMode="auto">
            <a:xfrm>
              <a:off x="6198257" y="4551639"/>
              <a:ext cx="89572" cy="89572"/>
            </a:xfrm>
            <a:custGeom>
              <a:avLst/>
              <a:gdLst>
                <a:gd name="T0" fmla="*/ 41 w 131"/>
                <a:gd name="T1" fmla="*/ 0 h 131"/>
                <a:gd name="T2" fmla="*/ 8 w 131"/>
                <a:gd name="T3" fmla="*/ 34 h 131"/>
                <a:gd name="T4" fmla="*/ 38 w 131"/>
                <a:gd name="T5" fmla="*/ 93 h 131"/>
                <a:gd name="T6" fmla="*/ 97 w 131"/>
                <a:gd name="T7" fmla="*/ 123 h 131"/>
                <a:gd name="T8" fmla="*/ 131 w 131"/>
                <a:gd name="T9" fmla="*/ 90 h 131"/>
              </a:gdLst>
              <a:ahLst/>
              <a:cxnLst>
                <a:cxn ang="0">
                  <a:pos x="T0" y="T1"/>
                </a:cxn>
                <a:cxn ang="0">
                  <a:pos x="T2" y="T3"/>
                </a:cxn>
                <a:cxn ang="0">
                  <a:pos x="T4" y="T5"/>
                </a:cxn>
                <a:cxn ang="0">
                  <a:pos x="T6" y="T7"/>
                </a:cxn>
                <a:cxn ang="0">
                  <a:pos x="T8" y="T9"/>
                </a:cxn>
              </a:cxnLst>
              <a:rect l="0" t="0" r="r" b="b"/>
              <a:pathLst>
                <a:path w="131" h="131">
                  <a:moveTo>
                    <a:pt x="41" y="0"/>
                  </a:moveTo>
                  <a:cubicBezTo>
                    <a:pt x="8" y="34"/>
                    <a:pt x="8" y="34"/>
                    <a:pt x="8" y="34"/>
                  </a:cubicBezTo>
                  <a:cubicBezTo>
                    <a:pt x="0" y="42"/>
                    <a:pt x="14" y="68"/>
                    <a:pt x="38" y="93"/>
                  </a:cubicBezTo>
                  <a:cubicBezTo>
                    <a:pt x="63" y="117"/>
                    <a:pt x="89" y="131"/>
                    <a:pt x="97" y="123"/>
                  </a:cubicBezTo>
                  <a:cubicBezTo>
                    <a:pt x="131" y="90"/>
                    <a:pt x="131" y="90"/>
                    <a:pt x="131" y="90"/>
                  </a:cubicBez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90" name="Freeform 128"/>
            <p:cNvSpPr>
              <a:spLocks/>
            </p:cNvSpPr>
            <p:nvPr/>
          </p:nvSpPr>
          <p:spPr bwMode="auto">
            <a:xfrm>
              <a:off x="6315367" y="4549610"/>
              <a:ext cx="66382" cy="129864"/>
            </a:xfrm>
            <a:custGeom>
              <a:avLst/>
              <a:gdLst>
                <a:gd name="T0" fmla="*/ 90 w 97"/>
                <a:gd name="T1" fmla="*/ 0 h 190"/>
                <a:gd name="T2" fmla="*/ 82 w 97"/>
                <a:gd name="T3" fmla="*/ 121 h 190"/>
                <a:gd name="T4" fmla="*/ 5 w 97"/>
                <a:gd name="T5" fmla="*/ 190 h 190"/>
                <a:gd name="T6" fmla="*/ 0 w 97"/>
                <a:gd name="T7" fmla="*/ 82 h 190"/>
              </a:gdLst>
              <a:ahLst/>
              <a:cxnLst>
                <a:cxn ang="0">
                  <a:pos x="T0" y="T1"/>
                </a:cxn>
                <a:cxn ang="0">
                  <a:pos x="T2" y="T3"/>
                </a:cxn>
                <a:cxn ang="0">
                  <a:pos x="T4" y="T5"/>
                </a:cxn>
                <a:cxn ang="0">
                  <a:pos x="T6" y="T7"/>
                </a:cxn>
              </a:cxnLst>
              <a:rect l="0" t="0" r="r" b="b"/>
              <a:pathLst>
                <a:path w="97" h="190">
                  <a:moveTo>
                    <a:pt x="90" y="0"/>
                  </a:moveTo>
                  <a:cubicBezTo>
                    <a:pt x="90" y="0"/>
                    <a:pt x="97" y="81"/>
                    <a:pt x="82" y="121"/>
                  </a:cubicBezTo>
                  <a:cubicBezTo>
                    <a:pt x="68" y="161"/>
                    <a:pt x="5" y="190"/>
                    <a:pt x="5" y="190"/>
                  </a:cubicBezTo>
                  <a:cubicBezTo>
                    <a:pt x="22" y="136"/>
                    <a:pt x="0" y="82"/>
                    <a:pt x="0" y="82"/>
                  </a:cubicBez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91" name="Freeform 129"/>
            <p:cNvSpPr>
              <a:spLocks/>
            </p:cNvSpPr>
            <p:nvPr/>
          </p:nvSpPr>
          <p:spPr bwMode="auto">
            <a:xfrm>
              <a:off x="6159993" y="4457720"/>
              <a:ext cx="130154" cy="66961"/>
            </a:xfrm>
            <a:custGeom>
              <a:avLst/>
              <a:gdLst>
                <a:gd name="T0" fmla="*/ 190 w 190"/>
                <a:gd name="T1" fmla="*/ 7 h 98"/>
                <a:gd name="T2" fmla="*/ 69 w 190"/>
                <a:gd name="T3" fmla="*/ 15 h 98"/>
                <a:gd name="T4" fmla="*/ 0 w 190"/>
                <a:gd name="T5" fmla="*/ 92 h 98"/>
                <a:gd name="T6" fmla="*/ 108 w 190"/>
                <a:gd name="T7" fmla="*/ 98 h 98"/>
              </a:gdLst>
              <a:ahLst/>
              <a:cxnLst>
                <a:cxn ang="0">
                  <a:pos x="T0" y="T1"/>
                </a:cxn>
                <a:cxn ang="0">
                  <a:pos x="T2" y="T3"/>
                </a:cxn>
                <a:cxn ang="0">
                  <a:pos x="T4" y="T5"/>
                </a:cxn>
                <a:cxn ang="0">
                  <a:pos x="T6" y="T7"/>
                </a:cxn>
              </a:cxnLst>
              <a:rect l="0" t="0" r="r" b="b"/>
              <a:pathLst>
                <a:path w="190" h="98">
                  <a:moveTo>
                    <a:pt x="190" y="7"/>
                  </a:moveTo>
                  <a:cubicBezTo>
                    <a:pt x="190" y="7"/>
                    <a:pt x="109" y="0"/>
                    <a:pt x="69" y="15"/>
                  </a:cubicBezTo>
                  <a:cubicBezTo>
                    <a:pt x="29" y="30"/>
                    <a:pt x="0" y="92"/>
                    <a:pt x="0" y="92"/>
                  </a:cubicBezTo>
                  <a:cubicBezTo>
                    <a:pt x="54" y="75"/>
                    <a:pt x="108" y="98"/>
                    <a:pt x="108" y="98"/>
                  </a:cubicBez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92" name="Freeform 130"/>
            <p:cNvSpPr>
              <a:spLocks/>
            </p:cNvSpPr>
            <p:nvPr/>
          </p:nvSpPr>
          <p:spPr bwMode="auto">
            <a:xfrm>
              <a:off x="6366675" y="4411919"/>
              <a:ext cx="60874" cy="60874"/>
            </a:xfrm>
            <a:custGeom>
              <a:avLst/>
              <a:gdLst>
                <a:gd name="T0" fmla="*/ 73 w 89"/>
                <a:gd name="T1" fmla="*/ 73 h 89"/>
                <a:gd name="T2" fmla="*/ 16 w 89"/>
                <a:gd name="T3" fmla="*/ 73 h 89"/>
                <a:gd name="T4" fmla="*/ 16 w 89"/>
                <a:gd name="T5" fmla="*/ 16 h 89"/>
                <a:gd name="T6" fmla="*/ 73 w 89"/>
                <a:gd name="T7" fmla="*/ 16 h 89"/>
                <a:gd name="T8" fmla="*/ 73 w 89"/>
                <a:gd name="T9" fmla="*/ 73 h 89"/>
              </a:gdLst>
              <a:ahLst/>
              <a:cxnLst>
                <a:cxn ang="0">
                  <a:pos x="T0" y="T1"/>
                </a:cxn>
                <a:cxn ang="0">
                  <a:pos x="T2" y="T3"/>
                </a:cxn>
                <a:cxn ang="0">
                  <a:pos x="T4" y="T5"/>
                </a:cxn>
                <a:cxn ang="0">
                  <a:pos x="T6" y="T7"/>
                </a:cxn>
                <a:cxn ang="0">
                  <a:pos x="T8" y="T9"/>
                </a:cxn>
              </a:cxnLst>
              <a:rect l="0" t="0" r="r" b="b"/>
              <a:pathLst>
                <a:path w="89" h="89">
                  <a:moveTo>
                    <a:pt x="73" y="73"/>
                  </a:moveTo>
                  <a:cubicBezTo>
                    <a:pt x="57" y="89"/>
                    <a:pt x="32" y="89"/>
                    <a:pt x="16" y="73"/>
                  </a:cubicBezTo>
                  <a:cubicBezTo>
                    <a:pt x="0" y="57"/>
                    <a:pt x="0" y="32"/>
                    <a:pt x="16" y="16"/>
                  </a:cubicBezTo>
                  <a:cubicBezTo>
                    <a:pt x="32" y="0"/>
                    <a:pt x="57" y="0"/>
                    <a:pt x="73" y="16"/>
                  </a:cubicBezTo>
                  <a:cubicBezTo>
                    <a:pt x="89" y="32"/>
                    <a:pt x="89" y="57"/>
                    <a:pt x="73" y="73"/>
                  </a:cubicBezTo>
                  <a:close/>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93" name="Freeform 131"/>
            <p:cNvSpPr>
              <a:spLocks/>
            </p:cNvSpPr>
            <p:nvPr/>
          </p:nvSpPr>
          <p:spPr bwMode="auto">
            <a:xfrm>
              <a:off x="6131296" y="4613093"/>
              <a:ext cx="95079" cy="95369"/>
            </a:xfrm>
            <a:custGeom>
              <a:avLst/>
              <a:gdLst>
                <a:gd name="T0" fmla="*/ 92 w 139"/>
                <a:gd name="T1" fmla="*/ 5 h 139"/>
                <a:gd name="T2" fmla="*/ 35 w 139"/>
                <a:gd name="T3" fmla="*/ 24 h 139"/>
                <a:gd name="T4" fmla="*/ 0 w 139"/>
                <a:gd name="T5" fmla="*/ 139 h 139"/>
                <a:gd name="T6" fmla="*/ 115 w 139"/>
                <a:gd name="T7" fmla="*/ 104 h 139"/>
                <a:gd name="T8" fmla="*/ 134 w 139"/>
                <a:gd name="T9" fmla="*/ 47 h 139"/>
              </a:gdLst>
              <a:ahLst/>
              <a:cxnLst>
                <a:cxn ang="0">
                  <a:pos x="T0" y="T1"/>
                </a:cxn>
                <a:cxn ang="0">
                  <a:pos x="T2" y="T3"/>
                </a:cxn>
                <a:cxn ang="0">
                  <a:pos x="T4" y="T5"/>
                </a:cxn>
                <a:cxn ang="0">
                  <a:pos x="T6" y="T7"/>
                </a:cxn>
                <a:cxn ang="0">
                  <a:pos x="T8" y="T9"/>
                </a:cxn>
              </a:cxnLst>
              <a:rect l="0" t="0" r="r" b="b"/>
              <a:pathLst>
                <a:path w="139" h="139">
                  <a:moveTo>
                    <a:pt x="92" y="5"/>
                  </a:moveTo>
                  <a:cubicBezTo>
                    <a:pt x="74" y="0"/>
                    <a:pt x="54" y="5"/>
                    <a:pt x="35" y="24"/>
                  </a:cubicBezTo>
                  <a:cubicBezTo>
                    <a:pt x="7" y="53"/>
                    <a:pt x="11" y="103"/>
                    <a:pt x="0" y="139"/>
                  </a:cubicBezTo>
                  <a:cubicBezTo>
                    <a:pt x="37" y="125"/>
                    <a:pt x="86" y="132"/>
                    <a:pt x="115" y="104"/>
                  </a:cubicBezTo>
                  <a:cubicBezTo>
                    <a:pt x="134" y="85"/>
                    <a:pt x="139" y="65"/>
                    <a:pt x="134" y="47"/>
                  </a:cubicBez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grpSp>
        <p:nvGrpSpPr>
          <p:cNvPr id="100" name="Group 99"/>
          <p:cNvGrpSpPr/>
          <p:nvPr/>
        </p:nvGrpSpPr>
        <p:grpSpPr>
          <a:xfrm>
            <a:off x="6820702" y="6053640"/>
            <a:ext cx="428115" cy="291011"/>
            <a:chOff x="4232322" y="3438808"/>
            <a:chExt cx="553952" cy="376548"/>
          </a:xfrm>
        </p:grpSpPr>
        <p:sp>
          <p:nvSpPr>
            <p:cNvPr id="101" name="Freeform 96"/>
            <p:cNvSpPr>
              <a:spLocks/>
            </p:cNvSpPr>
            <p:nvPr/>
          </p:nvSpPr>
          <p:spPr bwMode="auto">
            <a:xfrm>
              <a:off x="4237829" y="3564034"/>
              <a:ext cx="521196" cy="209000"/>
            </a:xfrm>
            <a:custGeom>
              <a:avLst/>
              <a:gdLst>
                <a:gd name="T0" fmla="*/ 580 w 761"/>
                <a:gd name="T1" fmla="*/ 305 h 305"/>
                <a:gd name="T2" fmla="*/ 694 w 761"/>
                <a:gd name="T3" fmla="*/ 185 h 305"/>
                <a:gd name="T4" fmla="*/ 733 w 761"/>
                <a:gd name="T5" fmla="*/ 0 h 305"/>
                <a:gd name="T6" fmla="*/ 509 w 761"/>
                <a:gd name="T7" fmla="*/ 0 h 305"/>
                <a:gd name="T8" fmla="*/ 443 w 761"/>
                <a:gd name="T9" fmla="*/ 81 h 305"/>
                <a:gd name="T10" fmla="*/ 40 w 761"/>
                <a:gd name="T11" fmla="*/ 81 h 305"/>
                <a:gd name="T12" fmla="*/ 9 w 761"/>
                <a:gd name="T13" fmla="*/ 165 h 305"/>
                <a:gd name="T14" fmla="*/ 106 w 761"/>
                <a:gd name="T15" fmla="*/ 303 h 3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1" h="305">
                  <a:moveTo>
                    <a:pt x="580" y="305"/>
                  </a:moveTo>
                  <a:cubicBezTo>
                    <a:pt x="616" y="281"/>
                    <a:pt x="667" y="239"/>
                    <a:pt x="694" y="185"/>
                  </a:cubicBezTo>
                  <a:cubicBezTo>
                    <a:pt x="749" y="73"/>
                    <a:pt x="761" y="0"/>
                    <a:pt x="733" y="0"/>
                  </a:cubicBezTo>
                  <a:cubicBezTo>
                    <a:pt x="705" y="0"/>
                    <a:pt x="548" y="0"/>
                    <a:pt x="509" y="0"/>
                  </a:cubicBezTo>
                  <a:cubicBezTo>
                    <a:pt x="471" y="0"/>
                    <a:pt x="473" y="81"/>
                    <a:pt x="443" y="81"/>
                  </a:cubicBezTo>
                  <a:cubicBezTo>
                    <a:pt x="414" y="81"/>
                    <a:pt x="80" y="81"/>
                    <a:pt x="40" y="81"/>
                  </a:cubicBezTo>
                  <a:cubicBezTo>
                    <a:pt x="0" y="81"/>
                    <a:pt x="2" y="138"/>
                    <a:pt x="9" y="165"/>
                  </a:cubicBezTo>
                  <a:cubicBezTo>
                    <a:pt x="16" y="190"/>
                    <a:pt x="48" y="263"/>
                    <a:pt x="106" y="303"/>
                  </a:cubicBez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02" name="Freeform 97"/>
            <p:cNvSpPr>
              <a:spLocks/>
            </p:cNvSpPr>
            <p:nvPr/>
          </p:nvSpPr>
          <p:spPr bwMode="auto">
            <a:xfrm>
              <a:off x="4287978" y="3803181"/>
              <a:ext cx="442930" cy="12175"/>
            </a:xfrm>
            <a:custGeom>
              <a:avLst/>
              <a:gdLst>
                <a:gd name="T0" fmla="*/ 647 w 647"/>
                <a:gd name="T1" fmla="*/ 18 h 18"/>
                <a:gd name="T2" fmla="*/ 566 w 647"/>
                <a:gd name="T3" fmla="*/ 0 h 18"/>
                <a:gd name="T4" fmla="*/ 485 w 647"/>
                <a:gd name="T5" fmla="*/ 18 h 18"/>
                <a:gd name="T6" fmla="*/ 404 w 647"/>
                <a:gd name="T7" fmla="*/ 0 h 18"/>
                <a:gd name="T8" fmla="*/ 323 w 647"/>
                <a:gd name="T9" fmla="*/ 18 h 18"/>
                <a:gd name="T10" fmla="*/ 243 w 647"/>
                <a:gd name="T11" fmla="*/ 0 h 18"/>
                <a:gd name="T12" fmla="*/ 162 w 647"/>
                <a:gd name="T13" fmla="*/ 18 h 18"/>
                <a:gd name="T14" fmla="*/ 81 w 647"/>
                <a:gd name="T15" fmla="*/ 0 h 18"/>
                <a:gd name="T16" fmla="*/ 0 w 647"/>
                <a:gd name="T17" fmla="*/ 18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7" h="18">
                  <a:moveTo>
                    <a:pt x="647" y="18"/>
                  </a:moveTo>
                  <a:cubicBezTo>
                    <a:pt x="618" y="18"/>
                    <a:pt x="590" y="12"/>
                    <a:pt x="566" y="0"/>
                  </a:cubicBezTo>
                  <a:cubicBezTo>
                    <a:pt x="542" y="12"/>
                    <a:pt x="514" y="18"/>
                    <a:pt x="485" y="18"/>
                  </a:cubicBezTo>
                  <a:cubicBezTo>
                    <a:pt x="456" y="18"/>
                    <a:pt x="429" y="12"/>
                    <a:pt x="404" y="0"/>
                  </a:cubicBezTo>
                  <a:cubicBezTo>
                    <a:pt x="380" y="12"/>
                    <a:pt x="353" y="18"/>
                    <a:pt x="323" y="18"/>
                  </a:cubicBezTo>
                  <a:cubicBezTo>
                    <a:pt x="294" y="18"/>
                    <a:pt x="267" y="12"/>
                    <a:pt x="243" y="0"/>
                  </a:cubicBezTo>
                  <a:cubicBezTo>
                    <a:pt x="218" y="12"/>
                    <a:pt x="191" y="18"/>
                    <a:pt x="162" y="18"/>
                  </a:cubicBezTo>
                  <a:cubicBezTo>
                    <a:pt x="133" y="18"/>
                    <a:pt x="105" y="12"/>
                    <a:pt x="81" y="0"/>
                  </a:cubicBezTo>
                  <a:cubicBezTo>
                    <a:pt x="57" y="12"/>
                    <a:pt x="29" y="18"/>
                    <a:pt x="0" y="18"/>
                  </a:cubicBez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03" name="Freeform 98"/>
            <p:cNvSpPr>
              <a:spLocks/>
            </p:cNvSpPr>
            <p:nvPr/>
          </p:nvSpPr>
          <p:spPr bwMode="auto">
            <a:xfrm>
              <a:off x="4232322" y="3753902"/>
              <a:ext cx="553952" cy="20291"/>
            </a:xfrm>
            <a:custGeom>
              <a:avLst/>
              <a:gdLst>
                <a:gd name="T0" fmla="*/ 0 w 809"/>
                <a:gd name="T1" fmla="*/ 0 h 30"/>
                <a:gd name="T2" fmla="*/ 81 w 809"/>
                <a:gd name="T3" fmla="*/ 30 h 30"/>
                <a:gd name="T4" fmla="*/ 162 w 809"/>
                <a:gd name="T5" fmla="*/ 0 h 30"/>
                <a:gd name="T6" fmla="*/ 243 w 809"/>
                <a:gd name="T7" fmla="*/ 30 h 30"/>
                <a:gd name="T8" fmla="*/ 324 w 809"/>
                <a:gd name="T9" fmla="*/ 0 h 30"/>
                <a:gd name="T10" fmla="*/ 404 w 809"/>
                <a:gd name="T11" fmla="*/ 30 h 30"/>
                <a:gd name="T12" fmla="*/ 485 w 809"/>
                <a:gd name="T13" fmla="*/ 0 h 30"/>
                <a:gd name="T14" fmla="*/ 566 w 809"/>
                <a:gd name="T15" fmla="*/ 30 h 30"/>
                <a:gd name="T16" fmla="*/ 647 w 809"/>
                <a:gd name="T17" fmla="*/ 0 h 30"/>
                <a:gd name="T18" fmla="*/ 728 w 809"/>
                <a:gd name="T19" fmla="*/ 30 h 30"/>
                <a:gd name="T20" fmla="*/ 809 w 809"/>
                <a:gd name="T21" fmla="*/ 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9" h="30">
                  <a:moveTo>
                    <a:pt x="0" y="0"/>
                  </a:moveTo>
                  <a:cubicBezTo>
                    <a:pt x="18" y="18"/>
                    <a:pt x="47" y="30"/>
                    <a:pt x="81" y="30"/>
                  </a:cubicBezTo>
                  <a:cubicBezTo>
                    <a:pt x="114" y="30"/>
                    <a:pt x="144" y="18"/>
                    <a:pt x="162" y="0"/>
                  </a:cubicBezTo>
                  <a:cubicBezTo>
                    <a:pt x="180" y="18"/>
                    <a:pt x="209" y="30"/>
                    <a:pt x="243" y="30"/>
                  </a:cubicBezTo>
                  <a:cubicBezTo>
                    <a:pt x="276" y="30"/>
                    <a:pt x="306" y="18"/>
                    <a:pt x="324" y="0"/>
                  </a:cubicBezTo>
                  <a:cubicBezTo>
                    <a:pt x="342" y="18"/>
                    <a:pt x="371" y="30"/>
                    <a:pt x="404" y="30"/>
                  </a:cubicBezTo>
                  <a:cubicBezTo>
                    <a:pt x="438" y="30"/>
                    <a:pt x="467" y="18"/>
                    <a:pt x="485" y="0"/>
                  </a:cubicBezTo>
                  <a:cubicBezTo>
                    <a:pt x="503" y="18"/>
                    <a:pt x="533" y="30"/>
                    <a:pt x="566" y="30"/>
                  </a:cubicBezTo>
                  <a:cubicBezTo>
                    <a:pt x="600" y="30"/>
                    <a:pt x="629" y="18"/>
                    <a:pt x="647" y="0"/>
                  </a:cubicBezTo>
                  <a:cubicBezTo>
                    <a:pt x="665" y="18"/>
                    <a:pt x="695" y="30"/>
                    <a:pt x="728" y="30"/>
                  </a:cubicBezTo>
                  <a:cubicBezTo>
                    <a:pt x="762" y="30"/>
                    <a:pt x="791" y="18"/>
                    <a:pt x="809" y="0"/>
                  </a:cubicBez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04" name="Freeform 99"/>
            <p:cNvSpPr>
              <a:spLocks/>
            </p:cNvSpPr>
            <p:nvPr/>
          </p:nvSpPr>
          <p:spPr bwMode="auto">
            <a:xfrm>
              <a:off x="4279572" y="3487507"/>
              <a:ext cx="151315" cy="132183"/>
            </a:xfrm>
            <a:custGeom>
              <a:avLst/>
              <a:gdLst>
                <a:gd name="T0" fmla="*/ 57 w 522"/>
                <a:gd name="T1" fmla="*/ 456 h 456"/>
                <a:gd name="T2" fmla="*/ 57 w 522"/>
                <a:gd name="T3" fmla="*/ 248 h 456"/>
                <a:gd name="T4" fmla="*/ 0 w 522"/>
                <a:gd name="T5" fmla="*/ 248 h 456"/>
                <a:gd name="T6" fmla="*/ 0 w 522"/>
                <a:gd name="T7" fmla="*/ 0 h 456"/>
                <a:gd name="T8" fmla="*/ 522 w 522"/>
                <a:gd name="T9" fmla="*/ 0 h 456"/>
                <a:gd name="T10" fmla="*/ 466 w 522"/>
                <a:gd name="T11" fmla="*/ 241 h 456"/>
                <a:gd name="T12" fmla="*/ 385 w 522"/>
                <a:gd name="T13" fmla="*/ 241 h 456"/>
                <a:gd name="T14" fmla="*/ 385 w 522"/>
                <a:gd name="T15" fmla="*/ 456 h 45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2" h="456">
                  <a:moveTo>
                    <a:pt x="57" y="456"/>
                  </a:moveTo>
                  <a:lnTo>
                    <a:pt x="57" y="248"/>
                  </a:lnTo>
                  <a:lnTo>
                    <a:pt x="0" y="248"/>
                  </a:lnTo>
                  <a:lnTo>
                    <a:pt x="0" y="0"/>
                  </a:lnTo>
                  <a:lnTo>
                    <a:pt x="522" y="0"/>
                  </a:lnTo>
                  <a:lnTo>
                    <a:pt x="466" y="241"/>
                  </a:lnTo>
                  <a:lnTo>
                    <a:pt x="385" y="241"/>
                  </a:lnTo>
                  <a:lnTo>
                    <a:pt x="385" y="456"/>
                  </a:lnTo>
                </a:path>
              </a:pathLst>
            </a:custGeom>
            <a:noFill/>
            <a:ln w="12700" cap="rnd" cmpd="sng">
              <a:solidFill>
                <a:srgbClr val="FFFF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05" name="Line 100"/>
            <p:cNvSpPr>
              <a:spLocks noChangeShapeType="1"/>
            </p:cNvSpPr>
            <p:nvPr/>
          </p:nvSpPr>
          <p:spPr bwMode="auto">
            <a:xfrm flipV="1">
              <a:off x="4390014" y="3438808"/>
              <a:ext cx="0" cy="48699"/>
            </a:xfrm>
            <a:prstGeom prst="line">
              <a:avLst/>
            </a:prstGeom>
            <a:noFill/>
            <a:ln w="12700" cap="rnd" cmpd="sng">
              <a:solidFill>
                <a:srgbClr val="FFFFFF"/>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sp>
        <p:nvSpPr>
          <p:cNvPr id="3" name="Slide Number Placeholder 2"/>
          <p:cNvSpPr>
            <a:spLocks noGrp="1"/>
          </p:cNvSpPr>
          <p:nvPr>
            <p:ph type="sldNum" sz="quarter" idx="12"/>
          </p:nvPr>
        </p:nvSpPr>
        <p:spPr/>
        <p:txBody>
          <a:bodyPr/>
          <a:lstStyle/>
          <a:p>
            <a:fld id="{2AC27A5A-7290-4DE1-BA94-4BE8A8E57DCF}" type="slidenum">
              <a:rPr lang="en-US" smtClean="0"/>
              <a:t>33</a:t>
            </a:fld>
            <a:endParaRPr lang="en-US" dirty="0"/>
          </a:p>
        </p:txBody>
      </p:sp>
    </p:spTree>
    <p:extLst>
      <p:ext uri="{BB962C8B-B14F-4D97-AF65-F5344CB8AC3E}">
        <p14:creationId xmlns:p14="http://schemas.microsoft.com/office/powerpoint/2010/main" val="3061876609"/>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14:presetBounceEnd="6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60000">
                                          <p:cBhvr additive="base">
                                            <p:cTn id="7" dur="1000" fill="hold"/>
                                            <p:tgtEl>
                                              <p:spTgt spid="20"/>
                                            </p:tgtEl>
                                            <p:attrNameLst>
                                              <p:attrName>ppt_x</p:attrName>
                                            </p:attrNameLst>
                                          </p:cBhvr>
                                          <p:tavLst>
                                            <p:tav tm="0">
                                              <p:val>
                                                <p:strVal val="#ppt_x"/>
                                              </p:val>
                                            </p:tav>
                                            <p:tav tm="100000">
                                              <p:val>
                                                <p:strVal val="#ppt_x"/>
                                              </p:val>
                                            </p:tav>
                                          </p:tavLst>
                                        </p:anim>
                                        <p:anim calcmode="lin" valueType="num" p14:bounceEnd="60000">
                                          <p:cBhvr additive="base">
                                            <p:cTn id="8" dur="1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200"/>
                                            <p:tgtEl>
                                              <p:spTgt spid="57"/>
                                            </p:tgtEl>
                                          </p:cBhvr>
                                        </p:animEffect>
                                      </p:childTnLst>
                                    </p:cTn>
                                  </p:par>
                                  <p:par>
                                    <p:cTn id="13" presetID="10" presetClass="entr" presetSubtype="0" fill="hold"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200"/>
                                            <p:tgtEl>
                                              <p:spTgt spid="81"/>
                                            </p:tgtEl>
                                          </p:cBhvr>
                                        </p:animEffect>
                                      </p:childTnLst>
                                    </p:cTn>
                                  </p:par>
                                </p:childTnLst>
                              </p:cTn>
                            </p:par>
                            <p:par>
                              <p:cTn id="16" fill="hold">
                                <p:stCondLst>
                                  <p:cond delay="12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200"/>
                                            <p:tgtEl>
                                              <p:spTgt spid="5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200"/>
                                            <p:tgtEl>
                                              <p:spTgt spid="55"/>
                                            </p:tgtEl>
                                          </p:cBhvr>
                                        </p:animEffect>
                                      </p:childTnLst>
                                    </p:cTn>
                                  </p:par>
                                </p:childTnLst>
                              </p:cTn>
                            </p:par>
                            <p:par>
                              <p:cTn id="23" fill="hold">
                                <p:stCondLst>
                                  <p:cond delay="1400"/>
                                </p:stCondLst>
                                <p:childTnLst>
                                  <p:par>
                                    <p:cTn id="24" presetID="22" presetClass="entr" presetSubtype="8"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200"/>
                                            <p:tgtEl>
                                              <p:spTgt spid="4"/>
                                            </p:tgtEl>
                                          </p:cBhvr>
                                        </p:animEffect>
                                      </p:childTnLst>
                                    </p:cTn>
                                  </p:par>
                                </p:childTnLst>
                              </p:cTn>
                            </p:par>
                            <p:par>
                              <p:cTn id="27" fill="hold">
                                <p:stCondLst>
                                  <p:cond delay="1600"/>
                                </p:stCondLst>
                                <p:childTnLst>
                                  <p:par>
                                    <p:cTn id="28" presetID="10" presetClass="entr" presetSubtype="0"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200"/>
                                            <p:tgtEl>
                                              <p:spTgt spid="2"/>
                                            </p:tgtEl>
                                          </p:cBhvr>
                                        </p:animEffect>
                                      </p:childTnLst>
                                    </p:cTn>
                                  </p:par>
                                  <p:par>
                                    <p:cTn id="31" presetID="10"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200"/>
                                            <p:tgtEl>
                                              <p:spTgt spid="6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200"/>
                                            <p:tgtEl>
                                              <p:spTgt spid="33"/>
                                            </p:tgtEl>
                                          </p:cBhvr>
                                        </p:animEffect>
                                      </p:childTnLst>
                                    </p:cTn>
                                  </p:par>
                                </p:childTnLst>
                              </p:cTn>
                            </p:par>
                            <p:par>
                              <p:cTn id="37" fill="hold">
                                <p:stCondLst>
                                  <p:cond delay="1800"/>
                                </p:stCondLst>
                                <p:childTnLst>
                                  <p:par>
                                    <p:cTn id="38" presetID="22" presetClass="entr" presetSubtype="8" fill="hold" nodeType="afterEffect">
                                      <p:stCondLst>
                                        <p:cond delay="0"/>
                                      </p:stCondLst>
                                      <p:childTnLst>
                                        <p:set>
                                          <p:cBhvr>
                                            <p:cTn id="39" dur="1" fill="hold">
                                              <p:stCondLst>
                                                <p:cond delay="0"/>
                                              </p:stCondLst>
                                            </p:cTn>
                                            <p:tgtEl>
                                              <p:spTgt spid="86"/>
                                            </p:tgtEl>
                                            <p:attrNameLst>
                                              <p:attrName>style.visibility</p:attrName>
                                            </p:attrNameLst>
                                          </p:cBhvr>
                                          <p:to>
                                            <p:strVal val="visible"/>
                                          </p:to>
                                        </p:set>
                                        <p:animEffect transition="in" filter="wipe(left)">
                                          <p:cBhvr>
                                            <p:cTn id="40" dur="200"/>
                                            <p:tgtEl>
                                              <p:spTgt spid="86"/>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00"/>
                                            <p:tgtEl>
                                              <p:spTgt spid="8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200"/>
                                            <p:tgtEl>
                                              <p:spTgt spid="34"/>
                                            </p:tgtEl>
                                          </p:cBhvr>
                                        </p:animEffect>
                                      </p:childTnLst>
                                    </p:cTn>
                                  </p:par>
                                  <p:par>
                                    <p:cTn id="48" presetID="10" presetClass="entr" presetSubtype="0" fill="hold"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200"/>
                                            <p:tgtEl>
                                              <p:spTgt spid="60"/>
                                            </p:tgtEl>
                                          </p:cBhvr>
                                        </p:animEffect>
                                      </p:childTnLst>
                                    </p:cTn>
                                  </p:par>
                                </p:childTnLst>
                              </p:cTn>
                            </p:par>
                            <p:par>
                              <p:cTn id="51" fill="hold">
                                <p:stCondLst>
                                  <p:cond delay="2200"/>
                                </p:stCondLst>
                                <p:childTnLst>
                                  <p:par>
                                    <p:cTn id="52" presetID="22" presetClass="entr" presetSubtype="8" fill="hold" nodeType="after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wipe(left)">
                                          <p:cBhvr>
                                            <p:cTn id="54" dur="200"/>
                                            <p:tgtEl>
                                              <p:spTgt spid="87"/>
                                            </p:tgtEl>
                                          </p:cBhvr>
                                        </p:animEffect>
                                      </p:childTnLst>
                                    </p:cTn>
                                  </p:par>
                                </p:childTnLst>
                              </p:cTn>
                            </p:par>
                            <p:par>
                              <p:cTn id="55" fill="hold">
                                <p:stCondLst>
                                  <p:cond delay="2400"/>
                                </p:stCondLst>
                                <p:childTnLst>
                                  <p:par>
                                    <p:cTn id="56" presetID="10" presetClass="entr" presetSubtype="0" fill="hold" grpId="0" nodeType="afterEffect">
                                      <p:stCondLst>
                                        <p:cond delay="0"/>
                                      </p:stCondLst>
                                      <p:childTnLst>
                                        <p:set>
                                          <p:cBhvr>
                                            <p:cTn id="57" dur="1" fill="hold">
                                              <p:stCondLst>
                                                <p:cond delay="0"/>
                                              </p:stCondLst>
                                            </p:cTn>
                                            <p:tgtEl>
                                              <p:spTgt spid="84"/>
                                            </p:tgtEl>
                                            <p:attrNameLst>
                                              <p:attrName>style.visibility</p:attrName>
                                            </p:attrNameLst>
                                          </p:cBhvr>
                                          <p:to>
                                            <p:strVal val="visible"/>
                                          </p:to>
                                        </p:set>
                                        <p:animEffect transition="in" filter="fade">
                                          <p:cBhvr>
                                            <p:cTn id="58" dur="200"/>
                                            <p:tgtEl>
                                              <p:spTgt spid="8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200"/>
                                            <p:tgtEl>
                                              <p:spTgt spid="39"/>
                                            </p:tgtEl>
                                          </p:cBhvr>
                                        </p:animEffect>
                                      </p:childTnLst>
                                    </p:cTn>
                                  </p:par>
                                  <p:par>
                                    <p:cTn id="62" presetID="10" presetClass="entr" presetSubtype="0" fill="hold"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fade">
                                          <p:cBhvr>
                                            <p:cTn id="64" dur="500"/>
                                            <p:tgtEl>
                                              <p:spTgt spid="73"/>
                                            </p:tgtEl>
                                          </p:cBhvr>
                                        </p:animEffect>
                                      </p:childTnLst>
                                    </p:cTn>
                                  </p:par>
                                </p:childTnLst>
                              </p:cTn>
                            </p:par>
                            <p:par>
                              <p:cTn id="65" fill="hold">
                                <p:stCondLst>
                                  <p:cond delay="2900"/>
                                </p:stCondLst>
                                <p:childTnLst>
                                  <p:par>
                                    <p:cTn id="66" presetID="22" presetClass="entr" presetSubtype="8" fill="hold" nodeType="afterEffect">
                                      <p:stCondLst>
                                        <p:cond delay="0"/>
                                      </p:stCondLst>
                                      <p:childTnLst>
                                        <p:set>
                                          <p:cBhvr>
                                            <p:cTn id="67" dur="1" fill="hold">
                                              <p:stCondLst>
                                                <p:cond delay="0"/>
                                              </p:stCondLst>
                                            </p:cTn>
                                            <p:tgtEl>
                                              <p:spTgt spid="88"/>
                                            </p:tgtEl>
                                            <p:attrNameLst>
                                              <p:attrName>style.visibility</p:attrName>
                                            </p:attrNameLst>
                                          </p:cBhvr>
                                          <p:to>
                                            <p:strVal val="visible"/>
                                          </p:to>
                                        </p:set>
                                        <p:animEffect transition="in" filter="wipe(left)">
                                          <p:cBhvr>
                                            <p:cTn id="68" dur="200"/>
                                            <p:tgtEl>
                                              <p:spTgt spid="88"/>
                                            </p:tgtEl>
                                          </p:cBhvr>
                                        </p:animEffect>
                                      </p:childTnLst>
                                    </p:cTn>
                                  </p:par>
                                </p:childTnLst>
                              </p:cTn>
                            </p:par>
                            <p:par>
                              <p:cTn id="69" fill="hold">
                                <p:stCondLst>
                                  <p:cond delay="3100"/>
                                </p:stCondLst>
                                <p:childTnLst>
                                  <p:par>
                                    <p:cTn id="70" presetID="10" presetClass="entr" presetSubtype="0" fill="hold" grpId="0" nodeType="afterEffect">
                                      <p:stCondLst>
                                        <p:cond delay="0"/>
                                      </p:stCondLst>
                                      <p:childTnLst>
                                        <p:set>
                                          <p:cBhvr>
                                            <p:cTn id="71" dur="1" fill="hold">
                                              <p:stCondLst>
                                                <p:cond delay="0"/>
                                              </p:stCondLst>
                                            </p:cTn>
                                            <p:tgtEl>
                                              <p:spTgt spid="85"/>
                                            </p:tgtEl>
                                            <p:attrNameLst>
                                              <p:attrName>style.visibility</p:attrName>
                                            </p:attrNameLst>
                                          </p:cBhvr>
                                          <p:to>
                                            <p:strVal val="visible"/>
                                          </p:to>
                                        </p:set>
                                        <p:animEffect transition="in" filter="fade">
                                          <p:cBhvr>
                                            <p:cTn id="72" dur="200"/>
                                            <p:tgtEl>
                                              <p:spTgt spid="8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200"/>
                                            <p:tgtEl>
                                              <p:spTgt spid="42"/>
                                            </p:tgtEl>
                                          </p:cBhvr>
                                        </p:animEffect>
                                      </p:childTnLst>
                                    </p:cTn>
                                  </p:par>
                                  <p:par>
                                    <p:cTn id="76" presetID="10" presetClass="entr" presetSubtype="0" fill="hold"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200"/>
                                            <p:tgtEl>
                                              <p:spTgt spid="63"/>
                                            </p:tgtEl>
                                          </p:cBhvr>
                                        </p:animEffect>
                                      </p:childTnLst>
                                    </p:cTn>
                                  </p:par>
                                </p:childTnLst>
                              </p:cTn>
                            </p:par>
                            <p:par>
                              <p:cTn id="79" fill="hold">
                                <p:stCondLst>
                                  <p:cond delay="3300"/>
                                </p:stCondLst>
                                <p:childTnLst>
                                  <p:par>
                                    <p:cTn id="80" presetID="22" presetClass="entr" presetSubtype="8" fill="hold"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wipe(left)">
                                          <p:cBhvr>
                                            <p:cTn id="82" dur="200"/>
                                            <p:tgtEl>
                                              <p:spTgt spid="72"/>
                                            </p:tgtEl>
                                          </p:cBhvr>
                                        </p:animEffect>
                                      </p:childTnLst>
                                    </p:cTn>
                                  </p:par>
                                  <p:par>
                                    <p:cTn id="83" presetID="10" presetClass="entr" presetSubtype="0" fill="hold" nodeType="withEffect">
                                      <p:stCondLst>
                                        <p:cond delay="0"/>
                                      </p:stCondLst>
                                      <p:childTnLst>
                                        <p:set>
                                          <p:cBhvr>
                                            <p:cTn id="84" dur="1" fill="hold">
                                              <p:stCondLst>
                                                <p:cond delay="0"/>
                                              </p:stCondLst>
                                            </p:cTn>
                                            <p:tgtEl>
                                              <p:spTgt spid="100"/>
                                            </p:tgtEl>
                                            <p:attrNameLst>
                                              <p:attrName>style.visibility</p:attrName>
                                            </p:attrNameLst>
                                          </p:cBhvr>
                                          <p:to>
                                            <p:strVal val="visible"/>
                                          </p:to>
                                        </p:set>
                                        <p:animEffect transition="in" filter="fade">
                                          <p:cBhvr>
                                            <p:cTn id="85" dur="200"/>
                                            <p:tgtEl>
                                              <p:spTgt spid="100"/>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59"/>
                                            </p:tgtEl>
                                            <p:attrNameLst>
                                              <p:attrName>style.visibility</p:attrName>
                                            </p:attrNameLst>
                                          </p:cBhvr>
                                          <p:to>
                                            <p:strVal val="visible"/>
                                          </p:to>
                                        </p:set>
                                        <p:animEffect transition="in" filter="fade">
                                          <p:cBhvr>
                                            <p:cTn id="89" dur="200"/>
                                            <p:tgtEl>
                                              <p:spTgt spid="59"/>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2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animBg="1"/>
          <p:bldP spid="33" grpId="0"/>
          <p:bldP spid="83" grpId="0" animBg="1"/>
          <p:bldP spid="34" grpId="0"/>
          <p:bldP spid="84" grpId="0" animBg="1"/>
          <p:bldP spid="39" grpId="0"/>
          <p:bldP spid="85" grpId="0" animBg="1"/>
          <p:bldP spid="42" grpId="0"/>
          <p:bldP spid="54" grpId="0" animBg="1"/>
          <p:bldP spid="55" grpId="0"/>
          <p:bldP spid="59" grpId="0" animBg="1"/>
          <p:bldP spid="6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1000" fill="hold"/>
                                            <p:tgtEl>
                                              <p:spTgt spid="20"/>
                                            </p:tgtEl>
                                            <p:attrNameLst>
                                              <p:attrName>ppt_x</p:attrName>
                                            </p:attrNameLst>
                                          </p:cBhvr>
                                          <p:tavLst>
                                            <p:tav tm="0">
                                              <p:val>
                                                <p:strVal val="#ppt_x"/>
                                              </p:val>
                                            </p:tav>
                                            <p:tav tm="100000">
                                              <p:val>
                                                <p:strVal val="#ppt_x"/>
                                              </p:val>
                                            </p:tav>
                                          </p:tavLst>
                                        </p:anim>
                                        <p:anim calcmode="lin" valueType="num">
                                          <p:cBhvr additive="base">
                                            <p:cTn id="8" dur="10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1000"/>
                                </p:stCondLst>
                                <p:childTnLst>
                                  <p:par>
                                    <p:cTn id="10" presetID="22" presetClass="entr" presetSubtype="8" fill="hold" nodeType="afterEffect">
                                      <p:stCondLst>
                                        <p:cond delay="0"/>
                                      </p:stCondLst>
                                      <p:childTnLst>
                                        <p:set>
                                          <p:cBhvr>
                                            <p:cTn id="11" dur="1" fill="hold">
                                              <p:stCondLst>
                                                <p:cond delay="0"/>
                                              </p:stCondLst>
                                            </p:cTn>
                                            <p:tgtEl>
                                              <p:spTgt spid="57"/>
                                            </p:tgtEl>
                                            <p:attrNameLst>
                                              <p:attrName>style.visibility</p:attrName>
                                            </p:attrNameLst>
                                          </p:cBhvr>
                                          <p:to>
                                            <p:strVal val="visible"/>
                                          </p:to>
                                        </p:set>
                                        <p:animEffect transition="in" filter="wipe(left)">
                                          <p:cBhvr>
                                            <p:cTn id="12" dur="200"/>
                                            <p:tgtEl>
                                              <p:spTgt spid="57"/>
                                            </p:tgtEl>
                                          </p:cBhvr>
                                        </p:animEffect>
                                      </p:childTnLst>
                                    </p:cTn>
                                  </p:par>
                                  <p:par>
                                    <p:cTn id="13" presetID="10" presetClass="entr" presetSubtype="0" fill="hold" nodeType="withEffect">
                                      <p:stCondLst>
                                        <p:cond delay="0"/>
                                      </p:stCondLst>
                                      <p:childTnLst>
                                        <p:set>
                                          <p:cBhvr>
                                            <p:cTn id="14" dur="1" fill="hold">
                                              <p:stCondLst>
                                                <p:cond delay="0"/>
                                              </p:stCondLst>
                                            </p:cTn>
                                            <p:tgtEl>
                                              <p:spTgt spid="81"/>
                                            </p:tgtEl>
                                            <p:attrNameLst>
                                              <p:attrName>style.visibility</p:attrName>
                                            </p:attrNameLst>
                                          </p:cBhvr>
                                          <p:to>
                                            <p:strVal val="visible"/>
                                          </p:to>
                                        </p:set>
                                        <p:animEffect transition="in" filter="fade">
                                          <p:cBhvr>
                                            <p:cTn id="15" dur="200"/>
                                            <p:tgtEl>
                                              <p:spTgt spid="81"/>
                                            </p:tgtEl>
                                          </p:cBhvr>
                                        </p:animEffect>
                                      </p:childTnLst>
                                    </p:cTn>
                                  </p:par>
                                </p:childTnLst>
                              </p:cTn>
                            </p:par>
                            <p:par>
                              <p:cTn id="16" fill="hold">
                                <p:stCondLst>
                                  <p:cond delay="1200"/>
                                </p:stCondLst>
                                <p:childTnLst>
                                  <p:par>
                                    <p:cTn id="17" presetID="10" presetClass="entr" presetSubtype="0" fill="hold" grpId="0" nodeType="afterEffect">
                                      <p:stCondLst>
                                        <p:cond delay="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200"/>
                                            <p:tgtEl>
                                              <p:spTgt spid="5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200"/>
                                            <p:tgtEl>
                                              <p:spTgt spid="55"/>
                                            </p:tgtEl>
                                          </p:cBhvr>
                                        </p:animEffect>
                                      </p:childTnLst>
                                    </p:cTn>
                                  </p:par>
                                </p:childTnLst>
                              </p:cTn>
                            </p:par>
                            <p:par>
                              <p:cTn id="23" fill="hold">
                                <p:stCondLst>
                                  <p:cond delay="1400"/>
                                </p:stCondLst>
                                <p:childTnLst>
                                  <p:par>
                                    <p:cTn id="24" presetID="22" presetClass="entr" presetSubtype="8"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200"/>
                                            <p:tgtEl>
                                              <p:spTgt spid="4"/>
                                            </p:tgtEl>
                                          </p:cBhvr>
                                        </p:animEffect>
                                      </p:childTnLst>
                                    </p:cTn>
                                  </p:par>
                                </p:childTnLst>
                              </p:cTn>
                            </p:par>
                            <p:par>
                              <p:cTn id="27" fill="hold">
                                <p:stCondLst>
                                  <p:cond delay="1600"/>
                                </p:stCondLst>
                                <p:childTnLst>
                                  <p:par>
                                    <p:cTn id="28" presetID="10" presetClass="entr" presetSubtype="0" fill="hold" grpId="0" nodeType="after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fade">
                                          <p:cBhvr>
                                            <p:cTn id="30" dur="200"/>
                                            <p:tgtEl>
                                              <p:spTgt spid="2"/>
                                            </p:tgtEl>
                                          </p:cBhvr>
                                        </p:animEffect>
                                      </p:childTnLst>
                                    </p:cTn>
                                  </p:par>
                                  <p:par>
                                    <p:cTn id="31" presetID="10" presetClass="entr" presetSubtype="0" fill="hold" nodeType="withEffect">
                                      <p:stCondLst>
                                        <p:cond delay="0"/>
                                      </p:stCondLst>
                                      <p:childTnLst>
                                        <p:set>
                                          <p:cBhvr>
                                            <p:cTn id="32" dur="1" fill="hold">
                                              <p:stCondLst>
                                                <p:cond delay="0"/>
                                              </p:stCondLst>
                                            </p:cTn>
                                            <p:tgtEl>
                                              <p:spTgt spid="64"/>
                                            </p:tgtEl>
                                            <p:attrNameLst>
                                              <p:attrName>style.visibility</p:attrName>
                                            </p:attrNameLst>
                                          </p:cBhvr>
                                          <p:to>
                                            <p:strVal val="visible"/>
                                          </p:to>
                                        </p:set>
                                        <p:animEffect transition="in" filter="fade">
                                          <p:cBhvr>
                                            <p:cTn id="33" dur="200"/>
                                            <p:tgtEl>
                                              <p:spTgt spid="64"/>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3"/>
                                            </p:tgtEl>
                                            <p:attrNameLst>
                                              <p:attrName>style.visibility</p:attrName>
                                            </p:attrNameLst>
                                          </p:cBhvr>
                                          <p:to>
                                            <p:strVal val="visible"/>
                                          </p:to>
                                        </p:set>
                                        <p:animEffect transition="in" filter="fade">
                                          <p:cBhvr>
                                            <p:cTn id="36" dur="200"/>
                                            <p:tgtEl>
                                              <p:spTgt spid="33"/>
                                            </p:tgtEl>
                                          </p:cBhvr>
                                        </p:animEffect>
                                      </p:childTnLst>
                                    </p:cTn>
                                  </p:par>
                                </p:childTnLst>
                              </p:cTn>
                            </p:par>
                            <p:par>
                              <p:cTn id="37" fill="hold">
                                <p:stCondLst>
                                  <p:cond delay="1800"/>
                                </p:stCondLst>
                                <p:childTnLst>
                                  <p:par>
                                    <p:cTn id="38" presetID="22" presetClass="entr" presetSubtype="8" fill="hold" nodeType="afterEffect">
                                      <p:stCondLst>
                                        <p:cond delay="0"/>
                                      </p:stCondLst>
                                      <p:childTnLst>
                                        <p:set>
                                          <p:cBhvr>
                                            <p:cTn id="39" dur="1" fill="hold">
                                              <p:stCondLst>
                                                <p:cond delay="0"/>
                                              </p:stCondLst>
                                            </p:cTn>
                                            <p:tgtEl>
                                              <p:spTgt spid="86"/>
                                            </p:tgtEl>
                                            <p:attrNameLst>
                                              <p:attrName>style.visibility</p:attrName>
                                            </p:attrNameLst>
                                          </p:cBhvr>
                                          <p:to>
                                            <p:strVal val="visible"/>
                                          </p:to>
                                        </p:set>
                                        <p:animEffect transition="in" filter="wipe(left)">
                                          <p:cBhvr>
                                            <p:cTn id="40" dur="200"/>
                                            <p:tgtEl>
                                              <p:spTgt spid="86"/>
                                            </p:tgtEl>
                                          </p:cBhvr>
                                        </p:animEffect>
                                      </p:childTnLst>
                                    </p:cTn>
                                  </p:par>
                                </p:childTnLst>
                              </p:cTn>
                            </p:par>
                            <p:par>
                              <p:cTn id="41" fill="hold">
                                <p:stCondLst>
                                  <p:cond delay="2000"/>
                                </p:stCondLst>
                                <p:childTnLst>
                                  <p:par>
                                    <p:cTn id="42" presetID="10" presetClass="entr" presetSubtype="0" fill="hold" grpId="0" nodeType="afterEffect">
                                      <p:stCondLst>
                                        <p:cond delay="0"/>
                                      </p:stCondLst>
                                      <p:childTnLst>
                                        <p:set>
                                          <p:cBhvr>
                                            <p:cTn id="43" dur="1" fill="hold">
                                              <p:stCondLst>
                                                <p:cond delay="0"/>
                                              </p:stCondLst>
                                            </p:cTn>
                                            <p:tgtEl>
                                              <p:spTgt spid="83"/>
                                            </p:tgtEl>
                                            <p:attrNameLst>
                                              <p:attrName>style.visibility</p:attrName>
                                            </p:attrNameLst>
                                          </p:cBhvr>
                                          <p:to>
                                            <p:strVal val="visible"/>
                                          </p:to>
                                        </p:set>
                                        <p:animEffect transition="in" filter="fade">
                                          <p:cBhvr>
                                            <p:cTn id="44" dur="200"/>
                                            <p:tgtEl>
                                              <p:spTgt spid="8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fade">
                                          <p:cBhvr>
                                            <p:cTn id="47" dur="200"/>
                                            <p:tgtEl>
                                              <p:spTgt spid="34"/>
                                            </p:tgtEl>
                                          </p:cBhvr>
                                        </p:animEffect>
                                      </p:childTnLst>
                                    </p:cTn>
                                  </p:par>
                                  <p:par>
                                    <p:cTn id="48" presetID="10" presetClass="entr" presetSubtype="0" fill="hold" nodeType="withEffect">
                                      <p:stCondLst>
                                        <p:cond delay="0"/>
                                      </p:stCondLst>
                                      <p:childTnLst>
                                        <p:set>
                                          <p:cBhvr>
                                            <p:cTn id="49" dur="1" fill="hold">
                                              <p:stCondLst>
                                                <p:cond delay="0"/>
                                              </p:stCondLst>
                                            </p:cTn>
                                            <p:tgtEl>
                                              <p:spTgt spid="60"/>
                                            </p:tgtEl>
                                            <p:attrNameLst>
                                              <p:attrName>style.visibility</p:attrName>
                                            </p:attrNameLst>
                                          </p:cBhvr>
                                          <p:to>
                                            <p:strVal val="visible"/>
                                          </p:to>
                                        </p:set>
                                        <p:animEffect transition="in" filter="fade">
                                          <p:cBhvr>
                                            <p:cTn id="50" dur="200"/>
                                            <p:tgtEl>
                                              <p:spTgt spid="60"/>
                                            </p:tgtEl>
                                          </p:cBhvr>
                                        </p:animEffect>
                                      </p:childTnLst>
                                    </p:cTn>
                                  </p:par>
                                </p:childTnLst>
                              </p:cTn>
                            </p:par>
                            <p:par>
                              <p:cTn id="51" fill="hold">
                                <p:stCondLst>
                                  <p:cond delay="2200"/>
                                </p:stCondLst>
                                <p:childTnLst>
                                  <p:par>
                                    <p:cTn id="52" presetID="22" presetClass="entr" presetSubtype="8" fill="hold" nodeType="afterEffect">
                                      <p:stCondLst>
                                        <p:cond delay="0"/>
                                      </p:stCondLst>
                                      <p:childTnLst>
                                        <p:set>
                                          <p:cBhvr>
                                            <p:cTn id="53" dur="1" fill="hold">
                                              <p:stCondLst>
                                                <p:cond delay="0"/>
                                              </p:stCondLst>
                                            </p:cTn>
                                            <p:tgtEl>
                                              <p:spTgt spid="87"/>
                                            </p:tgtEl>
                                            <p:attrNameLst>
                                              <p:attrName>style.visibility</p:attrName>
                                            </p:attrNameLst>
                                          </p:cBhvr>
                                          <p:to>
                                            <p:strVal val="visible"/>
                                          </p:to>
                                        </p:set>
                                        <p:animEffect transition="in" filter="wipe(left)">
                                          <p:cBhvr>
                                            <p:cTn id="54" dur="200"/>
                                            <p:tgtEl>
                                              <p:spTgt spid="87"/>
                                            </p:tgtEl>
                                          </p:cBhvr>
                                        </p:animEffect>
                                      </p:childTnLst>
                                    </p:cTn>
                                  </p:par>
                                </p:childTnLst>
                              </p:cTn>
                            </p:par>
                            <p:par>
                              <p:cTn id="55" fill="hold">
                                <p:stCondLst>
                                  <p:cond delay="2400"/>
                                </p:stCondLst>
                                <p:childTnLst>
                                  <p:par>
                                    <p:cTn id="56" presetID="10" presetClass="entr" presetSubtype="0" fill="hold" grpId="0" nodeType="afterEffect">
                                      <p:stCondLst>
                                        <p:cond delay="0"/>
                                      </p:stCondLst>
                                      <p:childTnLst>
                                        <p:set>
                                          <p:cBhvr>
                                            <p:cTn id="57" dur="1" fill="hold">
                                              <p:stCondLst>
                                                <p:cond delay="0"/>
                                              </p:stCondLst>
                                            </p:cTn>
                                            <p:tgtEl>
                                              <p:spTgt spid="84"/>
                                            </p:tgtEl>
                                            <p:attrNameLst>
                                              <p:attrName>style.visibility</p:attrName>
                                            </p:attrNameLst>
                                          </p:cBhvr>
                                          <p:to>
                                            <p:strVal val="visible"/>
                                          </p:to>
                                        </p:set>
                                        <p:animEffect transition="in" filter="fade">
                                          <p:cBhvr>
                                            <p:cTn id="58" dur="200"/>
                                            <p:tgtEl>
                                              <p:spTgt spid="84"/>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200"/>
                                            <p:tgtEl>
                                              <p:spTgt spid="39"/>
                                            </p:tgtEl>
                                          </p:cBhvr>
                                        </p:animEffect>
                                      </p:childTnLst>
                                    </p:cTn>
                                  </p:par>
                                  <p:par>
                                    <p:cTn id="62" presetID="10" presetClass="entr" presetSubtype="0" fill="hold" nodeType="withEffect">
                                      <p:stCondLst>
                                        <p:cond delay="0"/>
                                      </p:stCondLst>
                                      <p:childTnLst>
                                        <p:set>
                                          <p:cBhvr>
                                            <p:cTn id="63" dur="1" fill="hold">
                                              <p:stCondLst>
                                                <p:cond delay="0"/>
                                              </p:stCondLst>
                                            </p:cTn>
                                            <p:tgtEl>
                                              <p:spTgt spid="73"/>
                                            </p:tgtEl>
                                            <p:attrNameLst>
                                              <p:attrName>style.visibility</p:attrName>
                                            </p:attrNameLst>
                                          </p:cBhvr>
                                          <p:to>
                                            <p:strVal val="visible"/>
                                          </p:to>
                                        </p:set>
                                        <p:animEffect transition="in" filter="fade">
                                          <p:cBhvr>
                                            <p:cTn id="64" dur="500"/>
                                            <p:tgtEl>
                                              <p:spTgt spid="73"/>
                                            </p:tgtEl>
                                          </p:cBhvr>
                                        </p:animEffect>
                                      </p:childTnLst>
                                    </p:cTn>
                                  </p:par>
                                </p:childTnLst>
                              </p:cTn>
                            </p:par>
                            <p:par>
                              <p:cTn id="65" fill="hold">
                                <p:stCondLst>
                                  <p:cond delay="2900"/>
                                </p:stCondLst>
                                <p:childTnLst>
                                  <p:par>
                                    <p:cTn id="66" presetID="22" presetClass="entr" presetSubtype="8" fill="hold" nodeType="afterEffect">
                                      <p:stCondLst>
                                        <p:cond delay="0"/>
                                      </p:stCondLst>
                                      <p:childTnLst>
                                        <p:set>
                                          <p:cBhvr>
                                            <p:cTn id="67" dur="1" fill="hold">
                                              <p:stCondLst>
                                                <p:cond delay="0"/>
                                              </p:stCondLst>
                                            </p:cTn>
                                            <p:tgtEl>
                                              <p:spTgt spid="88"/>
                                            </p:tgtEl>
                                            <p:attrNameLst>
                                              <p:attrName>style.visibility</p:attrName>
                                            </p:attrNameLst>
                                          </p:cBhvr>
                                          <p:to>
                                            <p:strVal val="visible"/>
                                          </p:to>
                                        </p:set>
                                        <p:animEffect transition="in" filter="wipe(left)">
                                          <p:cBhvr>
                                            <p:cTn id="68" dur="200"/>
                                            <p:tgtEl>
                                              <p:spTgt spid="88"/>
                                            </p:tgtEl>
                                          </p:cBhvr>
                                        </p:animEffect>
                                      </p:childTnLst>
                                    </p:cTn>
                                  </p:par>
                                </p:childTnLst>
                              </p:cTn>
                            </p:par>
                            <p:par>
                              <p:cTn id="69" fill="hold">
                                <p:stCondLst>
                                  <p:cond delay="3100"/>
                                </p:stCondLst>
                                <p:childTnLst>
                                  <p:par>
                                    <p:cTn id="70" presetID="10" presetClass="entr" presetSubtype="0" fill="hold" grpId="0" nodeType="afterEffect">
                                      <p:stCondLst>
                                        <p:cond delay="0"/>
                                      </p:stCondLst>
                                      <p:childTnLst>
                                        <p:set>
                                          <p:cBhvr>
                                            <p:cTn id="71" dur="1" fill="hold">
                                              <p:stCondLst>
                                                <p:cond delay="0"/>
                                              </p:stCondLst>
                                            </p:cTn>
                                            <p:tgtEl>
                                              <p:spTgt spid="85"/>
                                            </p:tgtEl>
                                            <p:attrNameLst>
                                              <p:attrName>style.visibility</p:attrName>
                                            </p:attrNameLst>
                                          </p:cBhvr>
                                          <p:to>
                                            <p:strVal val="visible"/>
                                          </p:to>
                                        </p:set>
                                        <p:animEffect transition="in" filter="fade">
                                          <p:cBhvr>
                                            <p:cTn id="72" dur="200"/>
                                            <p:tgtEl>
                                              <p:spTgt spid="85"/>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2"/>
                                            </p:tgtEl>
                                            <p:attrNameLst>
                                              <p:attrName>style.visibility</p:attrName>
                                            </p:attrNameLst>
                                          </p:cBhvr>
                                          <p:to>
                                            <p:strVal val="visible"/>
                                          </p:to>
                                        </p:set>
                                        <p:animEffect transition="in" filter="fade">
                                          <p:cBhvr>
                                            <p:cTn id="75" dur="200"/>
                                            <p:tgtEl>
                                              <p:spTgt spid="42"/>
                                            </p:tgtEl>
                                          </p:cBhvr>
                                        </p:animEffect>
                                      </p:childTnLst>
                                    </p:cTn>
                                  </p:par>
                                  <p:par>
                                    <p:cTn id="76" presetID="10" presetClass="entr" presetSubtype="0" fill="hold" nodeType="withEffect">
                                      <p:stCondLst>
                                        <p:cond delay="0"/>
                                      </p:stCondLst>
                                      <p:childTnLst>
                                        <p:set>
                                          <p:cBhvr>
                                            <p:cTn id="77" dur="1" fill="hold">
                                              <p:stCondLst>
                                                <p:cond delay="0"/>
                                              </p:stCondLst>
                                            </p:cTn>
                                            <p:tgtEl>
                                              <p:spTgt spid="63"/>
                                            </p:tgtEl>
                                            <p:attrNameLst>
                                              <p:attrName>style.visibility</p:attrName>
                                            </p:attrNameLst>
                                          </p:cBhvr>
                                          <p:to>
                                            <p:strVal val="visible"/>
                                          </p:to>
                                        </p:set>
                                        <p:animEffect transition="in" filter="fade">
                                          <p:cBhvr>
                                            <p:cTn id="78" dur="200"/>
                                            <p:tgtEl>
                                              <p:spTgt spid="63"/>
                                            </p:tgtEl>
                                          </p:cBhvr>
                                        </p:animEffect>
                                      </p:childTnLst>
                                    </p:cTn>
                                  </p:par>
                                </p:childTnLst>
                              </p:cTn>
                            </p:par>
                            <p:par>
                              <p:cTn id="79" fill="hold">
                                <p:stCondLst>
                                  <p:cond delay="3300"/>
                                </p:stCondLst>
                                <p:childTnLst>
                                  <p:par>
                                    <p:cTn id="80" presetID="22" presetClass="entr" presetSubtype="8" fill="hold" nodeType="afterEffect">
                                      <p:stCondLst>
                                        <p:cond delay="0"/>
                                      </p:stCondLst>
                                      <p:childTnLst>
                                        <p:set>
                                          <p:cBhvr>
                                            <p:cTn id="81" dur="1" fill="hold">
                                              <p:stCondLst>
                                                <p:cond delay="0"/>
                                              </p:stCondLst>
                                            </p:cTn>
                                            <p:tgtEl>
                                              <p:spTgt spid="72"/>
                                            </p:tgtEl>
                                            <p:attrNameLst>
                                              <p:attrName>style.visibility</p:attrName>
                                            </p:attrNameLst>
                                          </p:cBhvr>
                                          <p:to>
                                            <p:strVal val="visible"/>
                                          </p:to>
                                        </p:set>
                                        <p:animEffect transition="in" filter="wipe(left)">
                                          <p:cBhvr>
                                            <p:cTn id="82" dur="200"/>
                                            <p:tgtEl>
                                              <p:spTgt spid="72"/>
                                            </p:tgtEl>
                                          </p:cBhvr>
                                        </p:animEffect>
                                      </p:childTnLst>
                                    </p:cTn>
                                  </p:par>
                                  <p:par>
                                    <p:cTn id="83" presetID="10" presetClass="entr" presetSubtype="0" fill="hold" nodeType="withEffect">
                                      <p:stCondLst>
                                        <p:cond delay="0"/>
                                      </p:stCondLst>
                                      <p:childTnLst>
                                        <p:set>
                                          <p:cBhvr>
                                            <p:cTn id="84" dur="1" fill="hold">
                                              <p:stCondLst>
                                                <p:cond delay="0"/>
                                              </p:stCondLst>
                                            </p:cTn>
                                            <p:tgtEl>
                                              <p:spTgt spid="100"/>
                                            </p:tgtEl>
                                            <p:attrNameLst>
                                              <p:attrName>style.visibility</p:attrName>
                                            </p:attrNameLst>
                                          </p:cBhvr>
                                          <p:to>
                                            <p:strVal val="visible"/>
                                          </p:to>
                                        </p:set>
                                        <p:animEffect transition="in" filter="fade">
                                          <p:cBhvr>
                                            <p:cTn id="85" dur="200"/>
                                            <p:tgtEl>
                                              <p:spTgt spid="100"/>
                                            </p:tgtEl>
                                          </p:cBhvr>
                                        </p:animEffect>
                                      </p:childTnLst>
                                    </p:cTn>
                                  </p:par>
                                </p:childTnLst>
                              </p:cTn>
                            </p:par>
                            <p:par>
                              <p:cTn id="86" fill="hold">
                                <p:stCondLst>
                                  <p:cond delay="3500"/>
                                </p:stCondLst>
                                <p:childTnLst>
                                  <p:par>
                                    <p:cTn id="87" presetID="10" presetClass="entr" presetSubtype="0" fill="hold" grpId="0" nodeType="afterEffect">
                                      <p:stCondLst>
                                        <p:cond delay="0"/>
                                      </p:stCondLst>
                                      <p:childTnLst>
                                        <p:set>
                                          <p:cBhvr>
                                            <p:cTn id="88" dur="1" fill="hold">
                                              <p:stCondLst>
                                                <p:cond delay="0"/>
                                              </p:stCondLst>
                                            </p:cTn>
                                            <p:tgtEl>
                                              <p:spTgt spid="59"/>
                                            </p:tgtEl>
                                            <p:attrNameLst>
                                              <p:attrName>style.visibility</p:attrName>
                                            </p:attrNameLst>
                                          </p:cBhvr>
                                          <p:to>
                                            <p:strVal val="visible"/>
                                          </p:to>
                                        </p:set>
                                        <p:animEffect transition="in" filter="fade">
                                          <p:cBhvr>
                                            <p:cTn id="89" dur="200"/>
                                            <p:tgtEl>
                                              <p:spTgt spid="59"/>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62"/>
                                            </p:tgtEl>
                                            <p:attrNameLst>
                                              <p:attrName>style.visibility</p:attrName>
                                            </p:attrNameLst>
                                          </p:cBhvr>
                                          <p:to>
                                            <p:strVal val="visible"/>
                                          </p:to>
                                        </p:set>
                                        <p:animEffect transition="in" filter="fade">
                                          <p:cBhvr>
                                            <p:cTn id="92" dur="2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animBg="1"/>
          <p:bldP spid="33" grpId="0"/>
          <p:bldP spid="83" grpId="0" animBg="1"/>
          <p:bldP spid="34" grpId="0"/>
          <p:bldP spid="84" grpId="0" animBg="1"/>
          <p:bldP spid="39" grpId="0"/>
          <p:bldP spid="85" grpId="0" animBg="1"/>
          <p:bldP spid="42" grpId="0"/>
          <p:bldP spid="54" grpId="0" animBg="1"/>
          <p:bldP spid="55" grpId="0"/>
          <p:bldP spid="59" grpId="0" animBg="1"/>
          <p:bldP spid="62" grpId="0"/>
        </p:bldLst>
      </p:timing>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 Placeholder 2"/>
          <p:cNvSpPr txBox="1">
            <a:spLocks/>
          </p:cNvSpPr>
          <p:nvPr/>
        </p:nvSpPr>
        <p:spPr>
          <a:xfrm>
            <a:off x="201978" y="1239644"/>
            <a:ext cx="5489374" cy="4797599"/>
          </a:xfrm>
          <a:prstGeom prst="rect">
            <a:avLst/>
          </a:prstGeom>
        </p:spPr>
        <p:txBody>
          <a:bodyPr>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US" sz="2800" i="1" dirty="0">
                <a:solidFill>
                  <a:schemeClr val="tx2"/>
                </a:solidFill>
                <a:latin typeface="Rockwell" panose="02060603020205020403" pitchFamily="18" charset="0"/>
                <a:ea typeface="+mj-ea"/>
                <a:cs typeface="+mj-cs"/>
              </a:rPr>
              <a:t>Data analysis</a:t>
            </a:r>
          </a:p>
          <a:p>
            <a:pPr marL="0" indent="0">
              <a:buFont typeface="Arial" panose="020B0604020202020204" pitchFamily="34" charset="0"/>
              <a:buNone/>
            </a:pPr>
            <a:endParaRPr lang="en-US" sz="2800" i="1" dirty="0">
              <a:solidFill>
                <a:schemeClr val="tx1">
                  <a:lumMod val="75000"/>
                  <a:lumOff val="25000"/>
                </a:schemeClr>
              </a:solidFill>
              <a:latin typeface="Rockwell" panose="02060603020205020403" pitchFamily="18" charset="0"/>
              <a:ea typeface="+mj-ea"/>
              <a:cs typeface="+mj-cs"/>
            </a:endParaRPr>
          </a:p>
        </p:txBody>
      </p:sp>
      <p:sp>
        <p:nvSpPr>
          <p:cNvPr id="9" name="Freeform 5"/>
          <p:cNvSpPr>
            <a:spLocks/>
          </p:cNvSpPr>
          <p:nvPr/>
        </p:nvSpPr>
        <p:spPr bwMode="auto">
          <a:xfrm>
            <a:off x="5815544" y="3456288"/>
            <a:ext cx="551392" cy="2077645"/>
          </a:xfrm>
          <a:custGeom>
            <a:avLst/>
            <a:gdLst>
              <a:gd name="T0" fmla="*/ 0 w 62"/>
              <a:gd name="T1" fmla="*/ 0 h 250"/>
              <a:gd name="T2" fmla="*/ 0 w 62"/>
              <a:gd name="T3" fmla="*/ 250 h 250"/>
              <a:gd name="T4" fmla="*/ 29 w 62"/>
              <a:gd name="T5" fmla="*/ 242 h 250"/>
              <a:gd name="T6" fmla="*/ 62 w 62"/>
              <a:gd name="T7" fmla="*/ 250 h 250"/>
              <a:gd name="T8" fmla="*/ 62 w 62"/>
              <a:gd name="T9" fmla="*/ 0 h 250"/>
              <a:gd name="T10" fmla="*/ 0 w 62"/>
              <a:gd name="T11" fmla="*/ 0 h 250"/>
            </a:gdLst>
            <a:ahLst/>
            <a:cxnLst>
              <a:cxn ang="0">
                <a:pos x="T0" y="T1"/>
              </a:cxn>
              <a:cxn ang="0">
                <a:pos x="T2" y="T3"/>
              </a:cxn>
              <a:cxn ang="0">
                <a:pos x="T4" y="T5"/>
              </a:cxn>
              <a:cxn ang="0">
                <a:pos x="T6" y="T7"/>
              </a:cxn>
              <a:cxn ang="0">
                <a:pos x="T8" y="T9"/>
              </a:cxn>
              <a:cxn ang="0">
                <a:pos x="T10" y="T11"/>
              </a:cxn>
            </a:cxnLst>
            <a:rect l="0" t="0" r="r" b="b"/>
            <a:pathLst>
              <a:path w="62" h="250">
                <a:moveTo>
                  <a:pt x="0" y="0"/>
                </a:moveTo>
                <a:cubicBezTo>
                  <a:pt x="0" y="250"/>
                  <a:pt x="0" y="250"/>
                  <a:pt x="0" y="250"/>
                </a:cubicBezTo>
                <a:cubicBezTo>
                  <a:pt x="13" y="250"/>
                  <a:pt x="17" y="242"/>
                  <a:pt x="29" y="242"/>
                </a:cubicBezTo>
                <a:cubicBezTo>
                  <a:pt x="41" y="242"/>
                  <a:pt x="48" y="250"/>
                  <a:pt x="62" y="250"/>
                </a:cubicBezTo>
                <a:cubicBezTo>
                  <a:pt x="62" y="0"/>
                  <a:pt x="62" y="0"/>
                  <a:pt x="62" y="0"/>
                </a:cubicBezTo>
                <a:lnTo>
                  <a:pt x="0" y="0"/>
                </a:lnTo>
                <a:close/>
              </a:path>
            </a:pathLst>
          </a:custGeom>
          <a:solidFill>
            <a:schemeClr val="accent2"/>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0" name="Freeform 6"/>
          <p:cNvSpPr>
            <a:spLocks/>
          </p:cNvSpPr>
          <p:nvPr/>
        </p:nvSpPr>
        <p:spPr bwMode="auto">
          <a:xfrm>
            <a:off x="5598586" y="4205184"/>
            <a:ext cx="226484" cy="1318973"/>
          </a:xfrm>
          <a:custGeom>
            <a:avLst/>
            <a:gdLst>
              <a:gd name="T0" fmla="*/ 0 w 26"/>
              <a:gd name="T1" fmla="*/ 0 h 250"/>
              <a:gd name="T2" fmla="*/ 0 w 26"/>
              <a:gd name="T3" fmla="*/ 242 h 250"/>
              <a:gd name="T4" fmla="*/ 0 w 26"/>
              <a:gd name="T5" fmla="*/ 243 h 250"/>
              <a:gd name="T6" fmla="*/ 26 w 26"/>
              <a:gd name="T7" fmla="*/ 250 h 250"/>
              <a:gd name="T8" fmla="*/ 26 w 26"/>
              <a:gd name="T9" fmla="*/ 0 h 250"/>
              <a:gd name="T10" fmla="*/ 0 w 26"/>
              <a:gd name="T11" fmla="*/ 0 h 250"/>
            </a:gdLst>
            <a:ahLst/>
            <a:cxnLst>
              <a:cxn ang="0">
                <a:pos x="T0" y="T1"/>
              </a:cxn>
              <a:cxn ang="0">
                <a:pos x="T2" y="T3"/>
              </a:cxn>
              <a:cxn ang="0">
                <a:pos x="T4" y="T5"/>
              </a:cxn>
              <a:cxn ang="0">
                <a:pos x="T6" y="T7"/>
              </a:cxn>
              <a:cxn ang="0">
                <a:pos x="T8" y="T9"/>
              </a:cxn>
              <a:cxn ang="0">
                <a:pos x="T10" y="T11"/>
              </a:cxn>
            </a:cxnLst>
            <a:rect l="0" t="0" r="r" b="b"/>
            <a:pathLst>
              <a:path w="26" h="250">
                <a:moveTo>
                  <a:pt x="0" y="0"/>
                </a:moveTo>
                <a:cubicBezTo>
                  <a:pt x="0" y="242"/>
                  <a:pt x="0" y="242"/>
                  <a:pt x="0" y="242"/>
                </a:cubicBezTo>
                <a:cubicBezTo>
                  <a:pt x="0" y="243"/>
                  <a:pt x="0" y="243"/>
                  <a:pt x="0" y="243"/>
                </a:cubicBezTo>
                <a:cubicBezTo>
                  <a:pt x="9" y="244"/>
                  <a:pt x="15" y="250"/>
                  <a:pt x="26" y="250"/>
                </a:cubicBezTo>
                <a:cubicBezTo>
                  <a:pt x="26" y="0"/>
                  <a:pt x="26" y="0"/>
                  <a:pt x="26" y="0"/>
                </a:cubicBezTo>
                <a:lnTo>
                  <a:pt x="0" y="0"/>
                </a:lnTo>
                <a:close/>
              </a:path>
            </a:pathLst>
          </a:custGeom>
          <a:solidFill>
            <a:schemeClr val="accent1"/>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5" name="Freeform 11"/>
          <p:cNvSpPr>
            <a:spLocks/>
          </p:cNvSpPr>
          <p:nvPr/>
        </p:nvSpPr>
        <p:spPr bwMode="auto">
          <a:xfrm>
            <a:off x="5598586" y="5472434"/>
            <a:ext cx="994833" cy="566738"/>
          </a:xfrm>
          <a:custGeom>
            <a:avLst/>
            <a:gdLst>
              <a:gd name="T0" fmla="*/ 114 w 114"/>
              <a:gd name="T1" fmla="*/ 1 h 87"/>
              <a:gd name="T2" fmla="*/ 88 w 114"/>
              <a:gd name="T3" fmla="*/ 8 h 87"/>
              <a:gd name="T4" fmla="*/ 55 w 114"/>
              <a:gd name="T5" fmla="*/ 0 h 87"/>
              <a:gd name="T6" fmla="*/ 26 w 114"/>
              <a:gd name="T7" fmla="*/ 8 h 87"/>
              <a:gd name="T8" fmla="*/ 0 w 114"/>
              <a:gd name="T9" fmla="*/ 1 h 87"/>
              <a:gd name="T10" fmla="*/ 53 w 114"/>
              <a:gd name="T11" fmla="*/ 83 h 87"/>
              <a:gd name="T12" fmla="*/ 61 w 114"/>
              <a:gd name="T13" fmla="*/ 83 h 87"/>
              <a:gd name="T14" fmla="*/ 114 w 114"/>
              <a:gd name="T15" fmla="*/ 1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4" h="87">
                <a:moveTo>
                  <a:pt x="114" y="1"/>
                </a:moveTo>
                <a:cubicBezTo>
                  <a:pt x="103" y="1"/>
                  <a:pt x="100" y="8"/>
                  <a:pt x="88" y="8"/>
                </a:cubicBezTo>
                <a:cubicBezTo>
                  <a:pt x="74" y="8"/>
                  <a:pt x="67" y="0"/>
                  <a:pt x="55" y="0"/>
                </a:cubicBezTo>
                <a:cubicBezTo>
                  <a:pt x="43" y="0"/>
                  <a:pt x="39" y="8"/>
                  <a:pt x="26" y="8"/>
                </a:cubicBezTo>
                <a:cubicBezTo>
                  <a:pt x="15" y="8"/>
                  <a:pt x="9" y="2"/>
                  <a:pt x="0" y="1"/>
                </a:cubicBezTo>
                <a:cubicBezTo>
                  <a:pt x="53" y="83"/>
                  <a:pt x="53" y="83"/>
                  <a:pt x="53" y="83"/>
                </a:cubicBezTo>
                <a:cubicBezTo>
                  <a:pt x="55" y="87"/>
                  <a:pt x="59" y="87"/>
                  <a:pt x="61" y="83"/>
                </a:cubicBezTo>
                <a:lnTo>
                  <a:pt x="114" y="1"/>
                </a:lnTo>
                <a:close/>
              </a:path>
            </a:pathLst>
          </a:custGeom>
          <a:solidFill>
            <a:srgbClr val="DCC9A4"/>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 name="Freeform 12"/>
          <p:cNvSpPr>
            <a:spLocks/>
          </p:cNvSpPr>
          <p:nvPr/>
        </p:nvSpPr>
        <p:spPr bwMode="auto">
          <a:xfrm>
            <a:off x="5973235" y="5914684"/>
            <a:ext cx="226484" cy="123825"/>
          </a:xfrm>
          <a:custGeom>
            <a:avLst/>
            <a:gdLst>
              <a:gd name="T0" fmla="*/ 0 w 26"/>
              <a:gd name="T1" fmla="*/ 0 h 19"/>
              <a:gd name="T2" fmla="*/ 10 w 26"/>
              <a:gd name="T3" fmla="*/ 15 h 19"/>
              <a:gd name="T4" fmla="*/ 18 w 26"/>
              <a:gd name="T5" fmla="*/ 15 h 19"/>
              <a:gd name="T6" fmla="*/ 26 w 26"/>
              <a:gd name="T7" fmla="*/ 4 h 19"/>
              <a:gd name="T8" fmla="*/ 3 w 26"/>
              <a:gd name="T9" fmla="*/ 0 h 19"/>
              <a:gd name="T10" fmla="*/ 0 w 26"/>
              <a:gd name="T11" fmla="*/ 0 h 19"/>
            </a:gdLst>
            <a:ahLst/>
            <a:cxnLst>
              <a:cxn ang="0">
                <a:pos x="T0" y="T1"/>
              </a:cxn>
              <a:cxn ang="0">
                <a:pos x="T2" y="T3"/>
              </a:cxn>
              <a:cxn ang="0">
                <a:pos x="T4" y="T5"/>
              </a:cxn>
              <a:cxn ang="0">
                <a:pos x="T6" y="T7"/>
              </a:cxn>
              <a:cxn ang="0">
                <a:pos x="T8" y="T9"/>
              </a:cxn>
              <a:cxn ang="0">
                <a:pos x="T10" y="T11"/>
              </a:cxn>
            </a:cxnLst>
            <a:rect l="0" t="0" r="r" b="b"/>
            <a:pathLst>
              <a:path w="26" h="19">
                <a:moveTo>
                  <a:pt x="0" y="0"/>
                </a:moveTo>
                <a:cubicBezTo>
                  <a:pt x="10" y="15"/>
                  <a:pt x="10" y="15"/>
                  <a:pt x="10" y="15"/>
                </a:cubicBezTo>
                <a:cubicBezTo>
                  <a:pt x="12" y="19"/>
                  <a:pt x="16" y="19"/>
                  <a:pt x="18" y="15"/>
                </a:cubicBezTo>
                <a:cubicBezTo>
                  <a:pt x="26" y="4"/>
                  <a:pt x="26" y="4"/>
                  <a:pt x="26" y="4"/>
                </a:cubicBezTo>
                <a:cubicBezTo>
                  <a:pt x="17" y="3"/>
                  <a:pt x="11" y="0"/>
                  <a:pt x="3" y="0"/>
                </a:cubicBezTo>
                <a:cubicBezTo>
                  <a:pt x="2" y="0"/>
                  <a:pt x="1" y="0"/>
                  <a:pt x="0" y="0"/>
                </a:cubicBezTo>
                <a:close/>
              </a:path>
            </a:pathLst>
          </a:custGeom>
          <a:solidFill>
            <a:schemeClr val="tx1"/>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7" name="Freeform 9"/>
          <p:cNvSpPr>
            <a:spLocks/>
          </p:cNvSpPr>
          <p:nvPr/>
        </p:nvSpPr>
        <p:spPr bwMode="auto">
          <a:xfrm>
            <a:off x="1391479" y="1954934"/>
            <a:ext cx="4433591" cy="2250251"/>
          </a:xfrm>
          <a:custGeom>
            <a:avLst/>
            <a:gdLst>
              <a:gd name="T0" fmla="*/ 0 w 26"/>
              <a:gd name="T1" fmla="*/ 0 h 84"/>
              <a:gd name="T2" fmla="*/ 0 w 26"/>
              <a:gd name="T3" fmla="*/ 84 h 84"/>
              <a:gd name="T4" fmla="*/ 0 w 26"/>
              <a:gd name="T5" fmla="*/ 84 h 84"/>
              <a:gd name="T6" fmla="*/ 26 w 26"/>
              <a:gd name="T7" fmla="*/ 84 h 84"/>
              <a:gd name="T8" fmla="*/ 26 w 26"/>
              <a:gd name="T9" fmla="*/ 0 h 84"/>
              <a:gd name="T10" fmla="*/ 0 w 26"/>
              <a:gd name="T11" fmla="*/ 0 h 84"/>
            </a:gdLst>
            <a:ahLst/>
            <a:cxnLst>
              <a:cxn ang="0">
                <a:pos x="T0" y="T1"/>
              </a:cxn>
              <a:cxn ang="0">
                <a:pos x="T2" y="T3"/>
              </a:cxn>
              <a:cxn ang="0">
                <a:pos x="T4" y="T5"/>
              </a:cxn>
              <a:cxn ang="0">
                <a:pos x="T6" y="T7"/>
              </a:cxn>
              <a:cxn ang="0">
                <a:pos x="T8" y="T9"/>
              </a:cxn>
              <a:cxn ang="0">
                <a:pos x="T10" y="T11"/>
              </a:cxn>
            </a:cxnLst>
            <a:rect l="0" t="0" r="r" b="b"/>
            <a:pathLst>
              <a:path w="26" h="84">
                <a:moveTo>
                  <a:pt x="0" y="0"/>
                </a:moveTo>
                <a:cubicBezTo>
                  <a:pt x="0" y="84"/>
                  <a:pt x="0" y="84"/>
                  <a:pt x="0" y="84"/>
                </a:cubicBezTo>
                <a:cubicBezTo>
                  <a:pt x="0" y="84"/>
                  <a:pt x="0" y="84"/>
                  <a:pt x="0" y="84"/>
                </a:cubicBezTo>
                <a:cubicBezTo>
                  <a:pt x="0" y="84"/>
                  <a:pt x="26" y="84"/>
                  <a:pt x="26" y="84"/>
                </a:cubicBezTo>
                <a:cubicBezTo>
                  <a:pt x="26" y="0"/>
                  <a:pt x="26" y="0"/>
                  <a:pt x="26" y="0"/>
                </a:cubicBezTo>
                <a:lnTo>
                  <a:pt x="0" y="0"/>
                </a:lnTo>
                <a:close/>
              </a:path>
            </a:pathLst>
          </a:custGeom>
          <a:solidFill>
            <a:schemeClr val="accent1"/>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9" name="Freeform 10"/>
          <p:cNvSpPr>
            <a:spLocks/>
          </p:cNvSpPr>
          <p:nvPr/>
        </p:nvSpPr>
        <p:spPr bwMode="auto">
          <a:xfrm>
            <a:off x="5825070" y="2268156"/>
            <a:ext cx="4399391" cy="1188132"/>
          </a:xfrm>
          <a:custGeom>
            <a:avLst/>
            <a:gdLst>
              <a:gd name="T0" fmla="*/ 0 w 26"/>
              <a:gd name="T1" fmla="*/ 0 h 84"/>
              <a:gd name="T2" fmla="*/ 0 w 26"/>
              <a:gd name="T3" fmla="*/ 84 h 84"/>
              <a:gd name="T4" fmla="*/ 26 w 26"/>
              <a:gd name="T5" fmla="*/ 84 h 84"/>
              <a:gd name="T6" fmla="*/ 26 w 26"/>
              <a:gd name="T7" fmla="*/ 84 h 84"/>
              <a:gd name="T8" fmla="*/ 26 w 26"/>
              <a:gd name="T9" fmla="*/ 0 h 84"/>
              <a:gd name="T10" fmla="*/ 0 w 26"/>
              <a:gd name="T11" fmla="*/ 0 h 84"/>
            </a:gdLst>
            <a:ahLst/>
            <a:cxnLst>
              <a:cxn ang="0">
                <a:pos x="T0" y="T1"/>
              </a:cxn>
              <a:cxn ang="0">
                <a:pos x="T2" y="T3"/>
              </a:cxn>
              <a:cxn ang="0">
                <a:pos x="T4" y="T5"/>
              </a:cxn>
              <a:cxn ang="0">
                <a:pos x="T6" y="T7"/>
              </a:cxn>
              <a:cxn ang="0">
                <a:pos x="T8" y="T9"/>
              </a:cxn>
              <a:cxn ang="0">
                <a:pos x="T10" y="T11"/>
              </a:cxn>
            </a:cxnLst>
            <a:rect l="0" t="0" r="r" b="b"/>
            <a:pathLst>
              <a:path w="26" h="84">
                <a:moveTo>
                  <a:pt x="0" y="0"/>
                </a:moveTo>
                <a:cubicBezTo>
                  <a:pt x="0" y="84"/>
                  <a:pt x="0" y="84"/>
                  <a:pt x="0" y="84"/>
                </a:cubicBezTo>
                <a:cubicBezTo>
                  <a:pt x="0" y="84"/>
                  <a:pt x="15" y="84"/>
                  <a:pt x="26" y="84"/>
                </a:cubicBezTo>
                <a:cubicBezTo>
                  <a:pt x="26" y="84"/>
                  <a:pt x="26" y="84"/>
                  <a:pt x="26" y="84"/>
                </a:cubicBezTo>
                <a:cubicBezTo>
                  <a:pt x="26" y="0"/>
                  <a:pt x="26" y="0"/>
                  <a:pt x="26" y="0"/>
                </a:cubicBezTo>
                <a:lnTo>
                  <a:pt x="0" y="0"/>
                </a:lnTo>
                <a:close/>
              </a:path>
            </a:pathLst>
          </a:custGeom>
          <a:solidFill>
            <a:schemeClr val="accent2"/>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0" name="Rectangle 19"/>
          <p:cNvSpPr/>
          <p:nvPr/>
        </p:nvSpPr>
        <p:spPr>
          <a:xfrm>
            <a:off x="7094501" y="2409572"/>
            <a:ext cx="2477851" cy="144409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r>
              <a:rPr lang="en-US" sz="1600" dirty="0">
                <a:latin typeface="Rockwell" panose="02060603020205020403" pitchFamily="18" charset="0"/>
              </a:rPr>
              <a:t>Reconcile  and triangulate</a:t>
            </a:r>
          </a:p>
          <a:p>
            <a:r>
              <a:rPr lang="da-DK" sz="1100" dirty="0">
                <a:latin typeface="Rockwell" panose="02060603020205020403" pitchFamily="18" charset="0"/>
              </a:rPr>
              <a:t>Look into literature and documents Look for codes that can be grouped</a:t>
            </a:r>
          </a:p>
          <a:p>
            <a:r>
              <a:rPr lang="da-DK" sz="1100" dirty="0">
                <a:latin typeface="Rockwell" panose="02060603020205020403" pitchFamily="18" charset="0"/>
              </a:rPr>
              <a:t>Derive themes</a:t>
            </a:r>
            <a:endParaRPr lang="en-US" sz="1600" dirty="0">
              <a:latin typeface="Rockwell" panose="02060603020205020403" pitchFamily="18" charset="0"/>
            </a:endParaRPr>
          </a:p>
        </p:txBody>
      </p:sp>
      <p:sp>
        <p:nvSpPr>
          <p:cNvPr id="21" name="Rectangle 20"/>
          <p:cNvSpPr/>
          <p:nvPr/>
        </p:nvSpPr>
        <p:spPr>
          <a:xfrm>
            <a:off x="6037325" y="2340165"/>
            <a:ext cx="1786867" cy="830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0" tIns="0" rIns="0" bIns="0" rtlCol="0" anchor="t" anchorCtr="0">
            <a:spAutoFit/>
          </a:bodyPr>
          <a:lstStyle/>
          <a:p>
            <a:r>
              <a:rPr lang="en-US" sz="5400" dirty="0">
                <a:latin typeface="Rockwell" panose="02060603020205020403" pitchFamily="18" charset="0"/>
              </a:rPr>
              <a:t>02</a:t>
            </a:r>
          </a:p>
        </p:txBody>
      </p:sp>
      <p:sp>
        <p:nvSpPr>
          <p:cNvPr id="22" name="Rectangle 21"/>
          <p:cNvSpPr/>
          <p:nvPr/>
        </p:nvSpPr>
        <p:spPr>
          <a:xfrm>
            <a:off x="3877085" y="2950251"/>
            <a:ext cx="1786867" cy="830997"/>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wrap="square" lIns="0" tIns="0" rIns="0" bIns="0" rtlCol="0" anchor="t" anchorCtr="0">
            <a:spAutoFit/>
          </a:bodyPr>
          <a:lstStyle/>
          <a:p>
            <a:pPr algn="r"/>
            <a:r>
              <a:rPr lang="en-US" sz="5400" dirty="0">
                <a:latin typeface="Rockwell" panose="02060603020205020403" pitchFamily="18" charset="0"/>
              </a:rPr>
              <a:t>01</a:t>
            </a:r>
          </a:p>
        </p:txBody>
      </p:sp>
      <p:sp>
        <p:nvSpPr>
          <p:cNvPr id="25" name="Rectangle 24"/>
          <p:cNvSpPr/>
          <p:nvPr/>
        </p:nvSpPr>
        <p:spPr>
          <a:xfrm>
            <a:off x="2159564" y="2195621"/>
            <a:ext cx="2477851" cy="1866478"/>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t" anchorCtr="0"/>
          <a:lstStyle/>
          <a:p>
            <a:pPr algn="r"/>
            <a:r>
              <a:rPr lang="en-US" sz="1600" dirty="0">
                <a:latin typeface="Rockwell" panose="02060603020205020403" pitchFamily="18" charset="0"/>
              </a:rPr>
              <a:t>Transcribe/code</a:t>
            </a:r>
          </a:p>
          <a:p>
            <a:pPr algn="r"/>
            <a:r>
              <a:rPr lang="da-DK" sz="1100" dirty="0">
                <a:latin typeface="Rockwell" panose="02060603020205020403" pitchFamily="18" charset="0"/>
              </a:rPr>
              <a:t>Code 10-random interviews using themes from the literature review and document analysis</a:t>
            </a:r>
          </a:p>
          <a:p>
            <a:pPr algn="r"/>
            <a:endParaRPr lang="da-DK" sz="1100" dirty="0">
              <a:latin typeface="Rockwell" panose="02060603020205020403" pitchFamily="18" charset="0"/>
            </a:endParaRPr>
          </a:p>
          <a:p>
            <a:pPr algn="r"/>
            <a:r>
              <a:rPr lang="da-DK" sz="1100" dirty="0">
                <a:latin typeface="Rockwell" panose="02060603020205020403" pitchFamily="18" charset="0"/>
              </a:rPr>
              <a:t>Newer codes emerge</a:t>
            </a:r>
          </a:p>
          <a:p>
            <a:pPr algn="r"/>
            <a:endParaRPr lang="da-DK" sz="1100" dirty="0">
              <a:latin typeface="Rockwell" panose="02060603020205020403" pitchFamily="18" charset="0"/>
            </a:endParaRPr>
          </a:p>
          <a:p>
            <a:pPr algn="r"/>
            <a:r>
              <a:rPr lang="da-DK" sz="1100" dirty="0">
                <a:latin typeface="Rockwell" panose="02060603020205020403" pitchFamily="18" charset="0"/>
              </a:rPr>
              <a:t>Code another 10 interviews</a:t>
            </a:r>
          </a:p>
          <a:p>
            <a:pPr algn="r"/>
            <a:endParaRPr lang="da-DK" sz="1100" dirty="0">
              <a:latin typeface="Rockwell" panose="02060603020205020403" pitchFamily="18" charset="0"/>
            </a:endParaRPr>
          </a:p>
          <a:p>
            <a:pPr algn="r"/>
            <a:r>
              <a:rPr lang="da-DK" sz="1100" dirty="0">
                <a:latin typeface="Rockwell" panose="02060603020205020403" pitchFamily="18" charset="0"/>
              </a:rPr>
              <a:t>Repeat until all interviews are coded</a:t>
            </a:r>
            <a:endParaRPr lang="en-US" sz="1600" dirty="0">
              <a:latin typeface="Rockwell" panose="02060603020205020403" pitchFamily="18" charset="0"/>
            </a:endParaRPr>
          </a:p>
        </p:txBody>
      </p:sp>
      <p:sp>
        <p:nvSpPr>
          <p:cNvPr id="26" name="Freeform 147"/>
          <p:cNvSpPr>
            <a:spLocks noEditPoints="1"/>
          </p:cNvSpPr>
          <p:nvPr/>
        </p:nvSpPr>
        <p:spPr bwMode="auto">
          <a:xfrm>
            <a:off x="9446862" y="2806323"/>
            <a:ext cx="517039" cy="489823"/>
          </a:xfrm>
          <a:custGeom>
            <a:avLst/>
            <a:gdLst>
              <a:gd name="T0" fmla="*/ 484 w 800"/>
              <a:gd name="T1" fmla="*/ 0 h 1011"/>
              <a:gd name="T2" fmla="*/ 463 w 800"/>
              <a:gd name="T3" fmla="*/ 990 h 1011"/>
              <a:gd name="T4" fmla="*/ 779 w 800"/>
              <a:gd name="T5" fmla="*/ 1011 h 1011"/>
              <a:gd name="T6" fmla="*/ 800 w 800"/>
              <a:gd name="T7" fmla="*/ 21 h 1011"/>
              <a:gd name="T8" fmla="*/ 758 w 800"/>
              <a:gd name="T9" fmla="*/ 969 h 1011"/>
              <a:gd name="T10" fmla="*/ 505 w 800"/>
              <a:gd name="T11" fmla="*/ 843 h 1011"/>
              <a:gd name="T12" fmla="*/ 589 w 800"/>
              <a:gd name="T13" fmla="*/ 800 h 1011"/>
              <a:gd name="T14" fmla="*/ 505 w 800"/>
              <a:gd name="T15" fmla="*/ 716 h 1011"/>
              <a:gd name="T16" fmla="*/ 589 w 800"/>
              <a:gd name="T17" fmla="*/ 674 h 1011"/>
              <a:gd name="T18" fmla="*/ 505 w 800"/>
              <a:gd name="T19" fmla="*/ 590 h 1011"/>
              <a:gd name="T20" fmla="*/ 589 w 800"/>
              <a:gd name="T21" fmla="*/ 548 h 1011"/>
              <a:gd name="T22" fmla="*/ 505 w 800"/>
              <a:gd name="T23" fmla="*/ 464 h 1011"/>
              <a:gd name="T24" fmla="*/ 589 w 800"/>
              <a:gd name="T25" fmla="*/ 421 h 1011"/>
              <a:gd name="T26" fmla="*/ 505 w 800"/>
              <a:gd name="T27" fmla="*/ 337 h 1011"/>
              <a:gd name="T28" fmla="*/ 589 w 800"/>
              <a:gd name="T29" fmla="*/ 295 h 1011"/>
              <a:gd name="T30" fmla="*/ 505 w 800"/>
              <a:gd name="T31" fmla="*/ 211 h 1011"/>
              <a:gd name="T32" fmla="*/ 589 w 800"/>
              <a:gd name="T33" fmla="*/ 169 h 1011"/>
              <a:gd name="T34" fmla="*/ 505 w 800"/>
              <a:gd name="T35" fmla="*/ 43 h 1011"/>
              <a:gd name="T36" fmla="*/ 758 w 800"/>
              <a:gd name="T37" fmla="*/ 969 h 1011"/>
              <a:gd name="T38" fmla="*/ 130 w 800"/>
              <a:gd name="T39" fmla="*/ 52 h 1011"/>
              <a:gd name="T40" fmla="*/ 0 w 800"/>
              <a:gd name="T41" fmla="*/ 253 h 1011"/>
              <a:gd name="T42" fmla="*/ 105 w 800"/>
              <a:gd name="T43" fmla="*/ 969 h 1011"/>
              <a:gd name="T44" fmla="*/ 295 w 800"/>
              <a:gd name="T45" fmla="*/ 864 h 1011"/>
              <a:gd name="T46" fmla="*/ 291 w 800"/>
              <a:gd name="T47" fmla="*/ 241 h 1011"/>
              <a:gd name="T48" fmla="*/ 147 w 800"/>
              <a:gd name="T49" fmla="*/ 102 h 1011"/>
              <a:gd name="T50" fmla="*/ 117 w 800"/>
              <a:gd name="T51" fmla="*/ 148 h 1011"/>
              <a:gd name="T52" fmla="*/ 42 w 800"/>
              <a:gd name="T53" fmla="*/ 347 h 1011"/>
              <a:gd name="T54" fmla="*/ 84 w 800"/>
              <a:gd name="T55" fmla="*/ 716 h 1011"/>
              <a:gd name="T56" fmla="*/ 42 w 800"/>
              <a:gd name="T57" fmla="*/ 347 h 1011"/>
              <a:gd name="T58" fmla="*/ 189 w 800"/>
              <a:gd name="T59" fmla="*/ 927 h 1011"/>
              <a:gd name="T60" fmla="*/ 42 w 800"/>
              <a:gd name="T61" fmla="*/ 864 h 1011"/>
              <a:gd name="T62" fmla="*/ 253 w 800"/>
              <a:gd name="T63" fmla="*/ 843 h 1011"/>
              <a:gd name="T64" fmla="*/ 253 w 800"/>
              <a:gd name="T65" fmla="*/ 800 h 1011"/>
              <a:gd name="T66" fmla="*/ 42 w 800"/>
              <a:gd name="T67" fmla="*/ 758 h 1011"/>
              <a:gd name="T68" fmla="*/ 253 w 800"/>
              <a:gd name="T69" fmla="*/ 800 h 1011"/>
              <a:gd name="T70" fmla="*/ 126 w 800"/>
              <a:gd name="T71" fmla="*/ 347 h 1011"/>
              <a:gd name="T72" fmla="*/ 168 w 800"/>
              <a:gd name="T73" fmla="*/ 347 h 1011"/>
              <a:gd name="T74" fmla="*/ 126 w 800"/>
              <a:gd name="T75" fmla="*/ 716 h 1011"/>
              <a:gd name="T76" fmla="*/ 211 w 800"/>
              <a:gd name="T77" fmla="*/ 716 h 1011"/>
              <a:gd name="T78" fmla="*/ 253 w 800"/>
              <a:gd name="T79" fmla="*/ 347 h 1011"/>
              <a:gd name="T80" fmla="*/ 253 w 800"/>
              <a:gd name="T81" fmla="*/ 274 h 1011"/>
              <a:gd name="T82" fmla="*/ 168 w 800"/>
              <a:gd name="T83" fmla="*/ 274 h 1011"/>
              <a:gd name="T84" fmla="*/ 126 w 800"/>
              <a:gd name="T85" fmla="*/ 274 h 1011"/>
              <a:gd name="T86" fmla="*/ 42 w 800"/>
              <a:gd name="T87" fmla="*/ 274 h 1011"/>
              <a:gd name="T88" fmla="*/ 88 w 800"/>
              <a:gd name="T89" fmla="*/ 190 h 1011"/>
              <a:gd name="T90" fmla="*/ 253 w 800"/>
              <a:gd name="T91" fmla="*/ 259 h 10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800" h="1011">
                <a:moveTo>
                  <a:pt x="779" y="0"/>
                </a:moveTo>
                <a:cubicBezTo>
                  <a:pt x="484" y="0"/>
                  <a:pt x="484" y="0"/>
                  <a:pt x="484" y="0"/>
                </a:cubicBezTo>
                <a:cubicBezTo>
                  <a:pt x="473" y="0"/>
                  <a:pt x="463" y="10"/>
                  <a:pt x="463" y="21"/>
                </a:cubicBezTo>
                <a:cubicBezTo>
                  <a:pt x="463" y="990"/>
                  <a:pt x="463" y="990"/>
                  <a:pt x="463" y="990"/>
                </a:cubicBezTo>
                <a:cubicBezTo>
                  <a:pt x="463" y="1001"/>
                  <a:pt x="473" y="1011"/>
                  <a:pt x="484" y="1011"/>
                </a:cubicBezTo>
                <a:cubicBezTo>
                  <a:pt x="779" y="1011"/>
                  <a:pt x="779" y="1011"/>
                  <a:pt x="779" y="1011"/>
                </a:cubicBezTo>
                <a:cubicBezTo>
                  <a:pt x="791" y="1011"/>
                  <a:pt x="800" y="1001"/>
                  <a:pt x="800" y="990"/>
                </a:cubicBezTo>
                <a:cubicBezTo>
                  <a:pt x="800" y="21"/>
                  <a:pt x="800" y="21"/>
                  <a:pt x="800" y="21"/>
                </a:cubicBezTo>
                <a:cubicBezTo>
                  <a:pt x="800" y="10"/>
                  <a:pt x="791" y="0"/>
                  <a:pt x="779" y="0"/>
                </a:cubicBezTo>
                <a:close/>
                <a:moveTo>
                  <a:pt x="758" y="969"/>
                </a:moveTo>
                <a:cubicBezTo>
                  <a:pt x="505" y="969"/>
                  <a:pt x="505" y="969"/>
                  <a:pt x="505" y="969"/>
                </a:cubicBezTo>
                <a:cubicBezTo>
                  <a:pt x="505" y="843"/>
                  <a:pt x="505" y="843"/>
                  <a:pt x="505" y="843"/>
                </a:cubicBezTo>
                <a:cubicBezTo>
                  <a:pt x="589" y="843"/>
                  <a:pt x="589" y="843"/>
                  <a:pt x="589" y="843"/>
                </a:cubicBezTo>
                <a:cubicBezTo>
                  <a:pt x="589" y="800"/>
                  <a:pt x="589" y="800"/>
                  <a:pt x="589" y="800"/>
                </a:cubicBezTo>
                <a:cubicBezTo>
                  <a:pt x="505" y="800"/>
                  <a:pt x="505" y="800"/>
                  <a:pt x="505" y="800"/>
                </a:cubicBezTo>
                <a:cubicBezTo>
                  <a:pt x="505" y="716"/>
                  <a:pt x="505" y="716"/>
                  <a:pt x="505" y="716"/>
                </a:cubicBezTo>
                <a:cubicBezTo>
                  <a:pt x="589" y="716"/>
                  <a:pt x="589" y="716"/>
                  <a:pt x="589" y="716"/>
                </a:cubicBezTo>
                <a:cubicBezTo>
                  <a:pt x="589" y="674"/>
                  <a:pt x="589" y="674"/>
                  <a:pt x="589" y="674"/>
                </a:cubicBezTo>
                <a:cubicBezTo>
                  <a:pt x="505" y="674"/>
                  <a:pt x="505" y="674"/>
                  <a:pt x="505" y="674"/>
                </a:cubicBezTo>
                <a:cubicBezTo>
                  <a:pt x="505" y="590"/>
                  <a:pt x="505" y="590"/>
                  <a:pt x="505" y="590"/>
                </a:cubicBezTo>
                <a:cubicBezTo>
                  <a:pt x="589" y="590"/>
                  <a:pt x="589" y="590"/>
                  <a:pt x="589" y="590"/>
                </a:cubicBezTo>
                <a:cubicBezTo>
                  <a:pt x="589" y="548"/>
                  <a:pt x="589" y="548"/>
                  <a:pt x="589" y="548"/>
                </a:cubicBezTo>
                <a:cubicBezTo>
                  <a:pt x="505" y="548"/>
                  <a:pt x="505" y="548"/>
                  <a:pt x="505" y="548"/>
                </a:cubicBezTo>
                <a:cubicBezTo>
                  <a:pt x="505" y="464"/>
                  <a:pt x="505" y="464"/>
                  <a:pt x="505" y="464"/>
                </a:cubicBezTo>
                <a:cubicBezTo>
                  <a:pt x="589" y="464"/>
                  <a:pt x="589" y="464"/>
                  <a:pt x="589" y="464"/>
                </a:cubicBezTo>
                <a:cubicBezTo>
                  <a:pt x="589" y="421"/>
                  <a:pt x="589" y="421"/>
                  <a:pt x="589" y="421"/>
                </a:cubicBezTo>
                <a:cubicBezTo>
                  <a:pt x="505" y="421"/>
                  <a:pt x="505" y="421"/>
                  <a:pt x="505" y="421"/>
                </a:cubicBezTo>
                <a:cubicBezTo>
                  <a:pt x="505" y="337"/>
                  <a:pt x="505" y="337"/>
                  <a:pt x="505" y="337"/>
                </a:cubicBezTo>
                <a:cubicBezTo>
                  <a:pt x="589" y="337"/>
                  <a:pt x="589" y="337"/>
                  <a:pt x="589" y="337"/>
                </a:cubicBezTo>
                <a:cubicBezTo>
                  <a:pt x="589" y="295"/>
                  <a:pt x="589" y="295"/>
                  <a:pt x="589" y="295"/>
                </a:cubicBezTo>
                <a:cubicBezTo>
                  <a:pt x="505" y="295"/>
                  <a:pt x="505" y="295"/>
                  <a:pt x="505" y="295"/>
                </a:cubicBezTo>
                <a:cubicBezTo>
                  <a:pt x="505" y="211"/>
                  <a:pt x="505" y="211"/>
                  <a:pt x="505" y="211"/>
                </a:cubicBezTo>
                <a:cubicBezTo>
                  <a:pt x="589" y="211"/>
                  <a:pt x="589" y="211"/>
                  <a:pt x="589" y="211"/>
                </a:cubicBezTo>
                <a:cubicBezTo>
                  <a:pt x="589" y="169"/>
                  <a:pt x="589" y="169"/>
                  <a:pt x="589" y="169"/>
                </a:cubicBezTo>
                <a:cubicBezTo>
                  <a:pt x="505" y="169"/>
                  <a:pt x="505" y="169"/>
                  <a:pt x="505" y="169"/>
                </a:cubicBezTo>
                <a:cubicBezTo>
                  <a:pt x="505" y="43"/>
                  <a:pt x="505" y="43"/>
                  <a:pt x="505" y="43"/>
                </a:cubicBezTo>
                <a:cubicBezTo>
                  <a:pt x="758" y="43"/>
                  <a:pt x="758" y="43"/>
                  <a:pt x="758" y="43"/>
                </a:cubicBezTo>
                <a:lnTo>
                  <a:pt x="758" y="969"/>
                </a:lnTo>
                <a:close/>
                <a:moveTo>
                  <a:pt x="165" y="52"/>
                </a:moveTo>
                <a:cubicBezTo>
                  <a:pt x="157" y="40"/>
                  <a:pt x="138" y="40"/>
                  <a:pt x="130" y="52"/>
                </a:cubicBezTo>
                <a:cubicBezTo>
                  <a:pt x="4" y="241"/>
                  <a:pt x="4" y="241"/>
                  <a:pt x="4" y="241"/>
                </a:cubicBezTo>
                <a:cubicBezTo>
                  <a:pt x="1" y="245"/>
                  <a:pt x="0" y="249"/>
                  <a:pt x="0" y="253"/>
                </a:cubicBezTo>
                <a:cubicBezTo>
                  <a:pt x="0" y="864"/>
                  <a:pt x="0" y="864"/>
                  <a:pt x="0" y="864"/>
                </a:cubicBezTo>
                <a:cubicBezTo>
                  <a:pt x="0" y="922"/>
                  <a:pt x="47" y="969"/>
                  <a:pt x="105" y="969"/>
                </a:cubicBezTo>
                <a:cubicBezTo>
                  <a:pt x="189" y="969"/>
                  <a:pt x="189" y="969"/>
                  <a:pt x="189" y="969"/>
                </a:cubicBezTo>
                <a:cubicBezTo>
                  <a:pt x="248" y="969"/>
                  <a:pt x="295" y="922"/>
                  <a:pt x="295" y="864"/>
                </a:cubicBezTo>
                <a:cubicBezTo>
                  <a:pt x="295" y="253"/>
                  <a:pt x="295" y="253"/>
                  <a:pt x="295" y="253"/>
                </a:cubicBezTo>
                <a:cubicBezTo>
                  <a:pt x="295" y="249"/>
                  <a:pt x="293" y="245"/>
                  <a:pt x="291" y="241"/>
                </a:cubicBezTo>
                <a:lnTo>
                  <a:pt x="165" y="52"/>
                </a:lnTo>
                <a:close/>
                <a:moveTo>
                  <a:pt x="147" y="102"/>
                </a:moveTo>
                <a:cubicBezTo>
                  <a:pt x="178" y="148"/>
                  <a:pt x="178" y="148"/>
                  <a:pt x="178" y="148"/>
                </a:cubicBezTo>
                <a:cubicBezTo>
                  <a:pt x="117" y="148"/>
                  <a:pt x="117" y="148"/>
                  <a:pt x="117" y="148"/>
                </a:cubicBezTo>
                <a:lnTo>
                  <a:pt x="147" y="102"/>
                </a:lnTo>
                <a:close/>
                <a:moveTo>
                  <a:pt x="42" y="347"/>
                </a:moveTo>
                <a:cubicBezTo>
                  <a:pt x="55" y="354"/>
                  <a:pt x="69" y="358"/>
                  <a:pt x="84" y="358"/>
                </a:cubicBezTo>
                <a:cubicBezTo>
                  <a:pt x="84" y="716"/>
                  <a:pt x="84" y="716"/>
                  <a:pt x="84" y="716"/>
                </a:cubicBezTo>
                <a:cubicBezTo>
                  <a:pt x="42" y="716"/>
                  <a:pt x="42" y="716"/>
                  <a:pt x="42" y="716"/>
                </a:cubicBezTo>
                <a:lnTo>
                  <a:pt x="42" y="347"/>
                </a:lnTo>
                <a:close/>
                <a:moveTo>
                  <a:pt x="253" y="864"/>
                </a:moveTo>
                <a:cubicBezTo>
                  <a:pt x="253" y="898"/>
                  <a:pt x="224" y="927"/>
                  <a:pt x="189" y="927"/>
                </a:cubicBezTo>
                <a:cubicBezTo>
                  <a:pt x="105" y="927"/>
                  <a:pt x="105" y="927"/>
                  <a:pt x="105" y="927"/>
                </a:cubicBezTo>
                <a:cubicBezTo>
                  <a:pt x="70" y="927"/>
                  <a:pt x="42" y="898"/>
                  <a:pt x="42" y="864"/>
                </a:cubicBezTo>
                <a:cubicBezTo>
                  <a:pt x="42" y="843"/>
                  <a:pt x="42" y="843"/>
                  <a:pt x="42" y="843"/>
                </a:cubicBezTo>
                <a:cubicBezTo>
                  <a:pt x="253" y="843"/>
                  <a:pt x="253" y="843"/>
                  <a:pt x="253" y="843"/>
                </a:cubicBezTo>
                <a:lnTo>
                  <a:pt x="253" y="864"/>
                </a:lnTo>
                <a:close/>
                <a:moveTo>
                  <a:pt x="253" y="800"/>
                </a:moveTo>
                <a:cubicBezTo>
                  <a:pt x="42" y="800"/>
                  <a:pt x="42" y="800"/>
                  <a:pt x="42" y="800"/>
                </a:cubicBezTo>
                <a:cubicBezTo>
                  <a:pt x="42" y="758"/>
                  <a:pt x="42" y="758"/>
                  <a:pt x="42" y="758"/>
                </a:cubicBezTo>
                <a:cubicBezTo>
                  <a:pt x="253" y="758"/>
                  <a:pt x="253" y="758"/>
                  <a:pt x="253" y="758"/>
                </a:cubicBezTo>
                <a:lnTo>
                  <a:pt x="253" y="800"/>
                </a:lnTo>
                <a:close/>
                <a:moveTo>
                  <a:pt x="126" y="716"/>
                </a:moveTo>
                <a:cubicBezTo>
                  <a:pt x="126" y="347"/>
                  <a:pt x="126" y="347"/>
                  <a:pt x="126" y="347"/>
                </a:cubicBezTo>
                <a:cubicBezTo>
                  <a:pt x="134" y="342"/>
                  <a:pt x="141" y="337"/>
                  <a:pt x="147" y="330"/>
                </a:cubicBezTo>
                <a:cubicBezTo>
                  <a:pt x="153" y="337"/>
                  <a:pt x="160" y="342"/>
                  <a:pt x="168" y="347"/>
                </a:cubicBezTo>
                <a:cubicBezTo>
                  <a:pt x="168" y="716"/>
                  <a:pt x="168" y="716"/>
                  <a:pt x="168" y="716"/>
                </a:cubicBezTo>
                <a:lnTo>
                  <a:pt x="126" y="716"/>
                </a:lnTo>
                <a:close/>
                <a:moveTo>
                  <a:pt x="253" y="716"/>
                </a:moveTo>
                <a:cubicBezTo>
                  <a:pt x="211" y="716"/>
                  <a:pt x="211" y="716"/>
                  <a:pt x="211" y="716"/>
                </a:cubicBezTo>
                <a:cubicBezTo>
                  <a:pt x="211" y="358"/>
                  <a:pt x="211" y="358"/>
                  <a:pt x="211" y="358"/>
                </a:cubicBezTo>
                <a:cubicBezTo>
                  <a:pt x="226" y="358"/>
                  <a:pt x="240" y="354"/>
                  <a:pt x="253" y="347"/>
                </a:cubicBezTo>
                <a:lnTo>
                  <a:pt x="253" y="716"/>
                </a:lnTo>
                <a:close/>
                <a:moveTo>
                  <a:pt x="253" y="274"/>
                </a:moveTo>
                <a:cubicBezTo>
                  <a:pt x="253" y="297"/>
                  <a:pt x="234" y="316"/>
                  <a:pt x="211" y="316"/>
                </a:cubicBezTo>
                <a:cubicBezTo>
                  <a:pt x="187" y="316"/>
                  <a:pt x="168" y="297"/>
                  <a:pt x="168" y="274"/>
                </a:cubicBezTo>
                <a:cubicBezTo>
                  <a:pt x="168" y="262"/>
                  <a:pt x="159" y="253"/>
                  <a:pt x="147" y="253"/>
                </a:cubicBezTo>
                <a:cubicBezTo>
                  <a:pt x="136" y="253"/>
                  <a:pt x="126" y="262"/>
                  <a:pt x="126" y="274"/>
                </a:cubicBezTo>
                <a:cubicBezTo>
                  <a:pt x="126" y="297"/>
                  <a:pt x="107" y="316"/>
                  <a:pt x="84" y="316"/>
                </a:cubicBezTo>
                <a:cubicBezTo>
                  <a:pt x="61" y="316"/>
                  <a:pt x="42" y="297"/>
                  <a:pt x="42" y="274"/>
                </a:cubicBezTo>
                <a:cubicBezTo>
                  <a:pt x="42" y="259"/>
                  <a:pt x="42" y="259"/>
                  <a:pt x="42" y="259"/>
                </a:cubicBezTo>
                <a:cubicBezTo>
                  <a:pt x="88" y="190"/>
                  <a:pt x="88" y="190"/>
                  <a:pt x="88" y="190"/>
                </a:cubicBezTo>
                <a:cubicBezTo>
                  <a:pt x="206" y="190"/>
                  <a:pt x="206" y="190"/>
                  <a:pt x="206" y="190"/>
                </a:cubicBezTo>
                <a:cubicBezTo>
                  <a:pt x="253" y="259"/>
                  <a:pt x="253" y="259"/>
                  <a:pt x="253" y="259"/>
                </a:cubicBezTo>
                <a:lnTo>
                  <a:pt x="253" y="27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8" name="Freeform 17"/>
          <p:cNvSpPr>
            <a:spLocks noEditPoints="1"/>
          </p:cNvSpPr>
          <p:nvPr/>
        </p:nvSpPr>
        <p:spPr bwMode="auto">
          <a:xfrm>
            <a:off x="1611228" y="3554247"/>
            <a:ext cx="707464" cy="519546"/>
          </a:xfrm>
          <a:custGeom>
            <a:avLst/>
            <a:gdLst>
              <a:gd name="T0" fmla="*/ 260 w 800"/>
              <a:gd name="T1" fmla="*/ 392 h 784"/>
              <a:gd name="T2" fmla="*/ 539 w 800"/>
              <a:gd name="T3" fmla="*/ 392 h 784"/>
              <a:gd name="T4" fmla="*/ 400 w 800"/>
              <a:gd name="T5" fmla="*/ 495 h 784"/>
              <a:gd name="T6" fmla="*/ 400 w 800"/>
              <a:gd name="T7" fmla="*/ 289 h 784"/>
              <a:gd name="T8" fmla="*/ 400 w 800"/>
              <a:gd name="T9" fmla="*/ 495 h 784"/>
              <a:gd name="T10" fmla="*/ 676 w 800"/>
              <a:gd name="T11" fmla="*/ 260 h 784"/>
              <a:gd name="T12" fmla="*/ 651 w 800"/>
              <a:gd name="T13" fmla="*/ 84 h 784"/>
              <a:gd name="T14" fmla="*/ 638 w 800"/>
              <a:gd name="T15" fmla="*/ 79 h 784"/>
              <a:gd name="T16" fmla="*/ 500 w 800"/>
              <a:gd name="T17" fmla="*/ 107 h 784"/>
              <a:gd name="T18" fmla="*/ 356 w 800"/>
              <a:gd name="T19" fmla="*/ 0 h 784"/>
              <a:gd name="T20" fmla="*/ 265 w 800"/>
              <a:gd name="T21" fmla="*/ 121 h 784"/>
              <a:gd name="T22" fmla="*/ 150 w 800"/>
              <a:gd name="T23" fmla="*/ 82 h 784"/>
              <a:gd name="T24" fmla="*/ 122 w 800"/>
              <a:gd name="T25" fmla="*/ 261 h 784"/>
              <a:gd name="T26" fmla="*/ 0 w 800"/>
              <a:gd name="T27" fmla="*/ 353 h 784"/>
              <a:gd name="T28" fmla="*/ 109 w 800"/>
              <a:gd name="T29" fmla="*/ 492 h 784"/>
              <a:gd name="T30" fmla="*/ 88 w 800"/>
              <a:gd name="T31" fmla="*/ 642 h 784"/>
              <a:gd name="T32" fmla="*/ 154 w 800"/>
              <a:gd name="T33" fmla="*/ 705 h 784"/>
              <a:gd name="T34" fmla="*/ 266 w 800"/>
              <a:gd name="T35" fmla="*/ 664 h 784"/>
              <a:gd name="T36" fmla="*/ 359 w 800"/>
              <a:gd name="T37" fmla="*/ 784 h 784"/>
              <a:gd name="T38" fmla="*/ 501 w 800"/>
              <a:gd name="T39" fmla="*/ 677 h 784"/>
              <a:gd name="T40" fmla="*/ 641 w 800"/>
              <a:gd name="T41" fmla="*/ 703 h 784"/>
              <a:gd name="T42" fmla="*/ 714 w 800"/>
              <a:gd name="T43" fmla="*/ 639 h 784"/>
              <a:gd name="T44" fmla="*/ 690 w 800"/>
              <a:gd name="T45" fmla="*/ 491 h 784"/>
              <a:gd name="T46" fmla="*/ 800 w 800"/>
              <a:gd name="T47" fmla="*/ 349 h 784"/>
              <a:gd name="T48" fmla="*/ 766 w 800"/>
              <a:gd name="T49" fmla="*/ 423 h 784"/>
              <a:gd name="T50" fmla="*/ 665 w 800"/>
              <a:gd name="T51" fmla="*/ 464 h 784"/>
              <a:gd name="T52" fmla="*/ 643 w 800"/>
              <a:gd name="T53" fmla="*/ 531 h 784"/>
              <a:gd name="T54" fmla="*/ 636 w 800"/>
              <a:gd name="T55" fmla="*/ 667 h 784"/>
              <a:gd name="T56" fmla="*/ 535 w 800"/>
              <a:gd name="T57" fmla="*/ 627 h 784"/>
              <a:gd name="T58" fmla="*/ 472 w 800"/>
              <a:gd name="T59" fmla="*/ 658 h 784"/>
              <a:gd name="T60" fmla="*/ 368 w 800"/>
              <a:gd name="T61" fmla="*/ 750 h 784"/>
              <a:gd name="T62" fmla="*/ 325 w 800"/>
              <a:gd name="T63" fmla="*/ 651 h 784"/>
              <a:gd name="T64" fmla="*/ 258 w 800"/>
              <a:gd name="T65" fmla="*/ 630 h 784"/>
              <a:gd name="T66" fmla="*/ 119 w 800"/>
              <a:gd name="T67" fmla="*/ 624 h 784"/>
              <a:gd name="T68" fmla="*/ 160 w 800"/>
              <a:gd name="T69" fmla="*/ 524 h 784"/>
              <a:gd name="T70" fmla="*/ 128 w 800"/>
              <a:gd name="T71" fmla="*/ 462 h 784"/>
              <a:gd name="T72" fmla="*/ 34 w 800"/>
              <a:gd name="T73" fmla="*/ 362 h 784"/>
              <a:gd name="T74" fmla="*/ 135 w 800"/>
              <a:gd name="T75" fmla="*/ 320 h 784"/>
              <a:gd name="T76" fmla="*/ 156 w 800"/>
              <a:gd name="T77" fmla="*/ 254 h 784"/>
              <a:gd name="T78" fmla="*/ 163 w 800"/>
              <a:gd name="T79" fmla="*/ 118 h 784"/>
              <a:gd name="T80" fmla="*/ 265 w 800"/>
              <a:gd name="T81" fmla="*/ 158 h 784"/>
              <a:gd name="T82" fmla="*/ 328 w 800"/>
              <a:gd name="T83" fmla="*/ 126 h 784"/>
              <a:gd name="T84" fmla="*/ 431 w 800"/>
              <a:gd name="T85" fmla="*/ 34 h 784"/>
              <a:gd name="T86" fmla="*/ 474 w 800"/>
              <a:gd name="T87" fmla="*/ 133 h 784"/>
              <a:gd name="T88" fmla="*/ 541 w 800"/>
              <a:gd name="T89" fmla="*/ 155 h 784"/>
              <a:gd name="T90" fmla="*/ 681 w 800"/>
              <a:gd name="T91" fmla="*/ 161 h 784"/>
              <a:gd name="T92" fmla="*/ 639 w 800"/>
              <a:gd name="T93" fmla="*/ 260 h 784"/>
              <a:gd name="T94" fmla="*/ 672 w 800"/>
              <a:gd name="T95" fmla="*/ 322 h 784"/>
              <a:gd name="T96" fmla="*/ 766 w 800"/>
              <a:gd name="T97" fmla="*/ 423 h 7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0" h="784">
                <a:moveTo>
                  <a:pt x="400" y="255"/>
                </a:moveTo>
                <a:cubicBezTo>
                  <a:pt x="323" y="255"/>
                  <a:pt x="260" y="317"/>
                  <a:pt x="260" y="392"/>
                </a:cubicBezTo>
                <a:cubicBezTo>
                  <a:pt x="260" y="468"/>
                  <a:pt x="323" y="529"/>
                  <a:pt x="400" y="529"/>
                </a:cubicBezTo>
                <a:cubicBezTo>
                  <a:pt x="477" y="529"/>
                  <a:pt x="539" y="468"/>
                  <a:pt x="539" y="392"/>
                </a:cubicBezTo>
                <a:cubicBezTo>
                  <a:pt x="539" y="317"/>
                  <a:pt x="477" y="255"/>
                  <a:pt x="400" y="255"/>
                </a:cubicBezTo>
                <a:close/>
                <a:moveTo>
                  <a:pt x="400" y="495"/>
                </a:moveTo>
                <a:cubicBezTo>
                  <a:pt x="341" y="495"/>
                  <a:pt x="294" y="449"/>
                  <a:pt x="294" y="392"/>
                </a:cubicBezTo>
                <a:cubicBezTo>
                  <a:pt x="294" y="335"/>
                  <a:pt x="341" y="289"/>
                  <a:pt x="400" y="289"/>
                </a:cubicBezTo>
                <a:cubicBezTo>
                  <a:pt x="458" y="289"/>
                  <a:pt x="505" y="335"/>
                  <a:pt x="505" y="392"/>
                </a:cubicBezTo>
                <a:cubicBezTo>
                  <a:pt x="505" y="449"/>
                  <a:pt x="458" y="495"/>
                  <a:pt x="400" y="495"/>
                </a:cubicBezTo>
                <a:close/>
                <a:moveTo>
                  <a:pt x="690" y="293"/>
                </a:moveTo>
                <a:cubicBezTo>
                  <a:pt x="676" y="260"/>
                  <a:pt x="676" y="260"/>
                  <a:pt x="676" y="260"/>
                </a:cubicBezTo>
                <a:cubicBezTo>
                  <a:pt x="723" y="155"/>
                  <a:pt x="720" y="152"/>
                  <a:pt x="711" y="143"/>
                </a:cubicBezTo>
                <a:cubicBezTo>
                  <a:pt x="651" y="84"/>
                  <a:pt x="651" y="84"/>
                  <a:pt x="651" y="84"/>
                </a:cubicBezTo>
                <a:cubicBezTo>
                  <a:pt x="645" y="79"/>
                  <a:pt x="645" y="79"/>
                  <a:pt x="645" y="79"/>
                </a:cubicBezTo>
                <a:cubicBezTo>
                  <a:pt x="638" y="79"/>
                  <a:pt x="638" y="79"/>
                  <a:pt x="638" y="79"/>
                </a:cubicBezTo>
                <a:cubicBezTo>
                  <a:pt x="635" y="79"/>
                  <a:pt x="624" y="79"/>
                  <a:pt x="533" y="121"/>
                </a:cubicBezTo>
                <a:cubicBezTo>
                  <a:pt x="500" y="107"/>
                  <a:pt x="500" y="107"/>
                  <a:pt x="500" y="107"/>
                </a:cubicBezTo>
                <a:cubicBezTo>
                  <a:pt x="457" y="0"/>
                  <a:pt x="452" y="0"/>
                  <a:pt x="440" y="0"/>
                </a:cubicBezTo>
                <a:cubicBezTo>
                  <a:pt x="356" y="0"/>
                  <a:pt x="356" y="0"/>
                  <a:pt x="356" y="0"/>
                </a:cubicBezTo>
                <a:cubicBezTo>
                  <a:pt x="343" y="0"/>
                  <a:pt x="338" y="0"/>
                  <a:pt x="298" y="108"/>
                </a:cubicBezTo>
                <a:cubicBezTo>
                  <a:pt x="265" y="121"/>
                  <a:pt x="265" y="121"/>
                  <a:pt x="265" y="121"/>
                </a:cubicBezTo>
                <a:cubicBezTo>
                  <a:pt x="204" y="95"/>
                  <a:pt x="168" y="82"/>
                  <a:pt x="158" y="82"/>
                </a:cubicBezTo>
                <a:cubicBezTo>
                  <a:pt x="150" y="82"/>
                  <a:pt x="150" y="82"/>
                  <a:pt x="150" y="82"/>
                </a:cubicBezTo>
                <a:cubicBezTo>
                  <a:pt x="86" y="145"/>
                  <a:pt x="86" y="145"/>
                  <a:pt x="86" y="145"/>
                </a:cubicBezTo>
                <a:cubicBezTo>
                  <a:pt x="76" y="154"/>
                  <a:pt x="73" y="158"/>
                  <a:pt x="122" y="261"/>
                </a:cubicBezTo>
                <a:cubicBezTo>
                  <a:pt x="109" y="294"/>
                  <a:pt x="109" y="294"/>
                  <a:pt x="109" y="294"/>
                </a:cubicBezTo>
                <a:cubicBezTo>
                  <a:pt x="0" y="336"/>
                  <a:pt x="0" y="340"/>
                  <a:pt x="0" y="353"/>
                </a:cubicBezTo>
                <a:cubicBezTo>
                  <a:pt x="0" y="435"/>
                  <a:pt x="0" y="435"/>
                  <a:pt x="0" y="435"/>
                </a:cubicBezTo>
                <a:cubicBezTo>
                  <a:pt x="0" y="448"/>
                  <a:pt x="0" y="453"/>
                  <a:pt x="109" y="492"/>
                </a:cubicBezTo>
                <a:cubicBezTo>
                  <a:pt x="123" y="524"/>
                  <a:pt x="123" y="524"/>
                  <a:pt x="123" y="524"/>
                </a:cubicBezTo>
                <a:cubicBezTo>
                  <a:pt x="76" y="629"/>
                  <a:pt x="79" y="633"/>
                  <a:pt x="88" y="642"/>
                </a:cubicBezTo>
                <a:cubicBezTo>
                  <a:pt x="148" y="700"/>
                  <a:pt x="148" y="700"/>
                  <a:pt x="148" y="700"/>
                </a:cubicBezTo>
                <a:cubicBezTo>
                  <a:pt x="154" y="705"/>
                  <a:pt x="154" y="705"/>
                  <a:pt x="154" y="705"/>
                </a:cubicBezTo>
                <a:cubicBezTo>
                  <a:pt x="161" y="705"/>
                  <a:pt x="161" y="705"/>
                  <a:pt x="161" y="705"/>
                </a:cubicBezTo>
                <a:cubicBezTo>
                  <a:pt x="164" y="705"/>
                  <a:pt x="175" y="705"/>
                  <a:pt x="266" y="664"/>
                </a:cubicBezTo>
                <a:cubicBezTo>
                  <a:pt x="299" y="677"/>
                  <a:pt x="299" y="677"/>
                  <a:pt x="299" y="677"/>
                </a:cubicBezTo>
                <a:cubicBezTo>
                  <a:pt x="342" y="784"/>
                  <a:pt x="347" y="784"/>
                  <a:pt x="359" y="784"/>
                </a:cubicBezTo>
                <a:cubicBezTo>
                  <a:pt x="443" y="784"/>
                  <a:pt x="443" y="784"/>
                  <a:pt x="443" y="784"/>
                </a:cubicBezTo>
                <a:cubicBezTo>
                  <a:pt x="456" y="784"/>
                  <a:pt x="461" y="784"/>
                  <a:pt x="501" y="677"/>
                </a:cubicBezTo>
                <a:cubicBezTo>
                  <a:pt x="534" y="664"/>
                  <a:pt x="534" y="664"/>
                  <a:pt x="534" y="664"/>
                </a:cubicBezTo>
                <a:cubicBezTo>
                  <a:pt x="595" y="689"/>
                  <a:pt x="631" y="703"/>
                  <a:pt x="641" y="703"/>
                </a:cubicBezTo>
                <a:cubicBezTo>
                  <a:pt x="649" y="702"/>
                  <a:pt x="649" y="702"/>
                  <a:pt x="649" y="702"/>
                </a:cubicBezTo>
                <a:cubicBezTo>
                  <a:pt x="714" y="639"/>
                  <a:pt x="714" y="639"/>
                  <a:pt x="714" y="639"/>
                </a:cubicBezTo>
                <a:cubicBezTo>
                  <a:pt x="723" y="630"/>
                  <a:pt x="726" y="627"/>
                  <a:pt x="677" y="523"/>
                </a:cubicBezTo>
                <a:cubicBezTo>
                  <a:pt x="690" y="491"/>
                  <a:pt x="690" y="491"/>
                  <a:pt x="690" y="491"/>
                </a:cubicBezTo>
                <a:cubicBezTo>
                  <a:pt x="800" y="449"/>
                  <a:pt x="800" y="444"/>
                  <a:pt x="800" y="432"/>
                </a:cubicBezTo>
                <a:cubicBezTo>
                  <a:pt x="800" y="349"/>
                  <a:pt x="800" y="349"/>
                  <a:pt x="800" y="349"/>
                </a:cubicBezTo>
                <a:cubicBezTo>
                  <a:pt x="800" y="336"/>
                  <a:pt x="800" y="332"/>
                  <a:pt x="690" y="293"/>
                </a:cubicBezTo>
                <a:close/>
                <a:moveTo>
                  <a:pt x="766" y="423"/>
                </a:moveTo>
                <a:cubicBezTo>
                  <a:pt x="750" y="431"/>
                  <a:pt x="708" y="448"/>
                  <a:pt x="671" y="462"/>
                </a:cubicBezTo>
                <a:cubicBezTo>
                  <a:pt x="665" y="464"/>
                  <a:pt x="665" y="464"/>
                  <a:pt x="665" y="464"/>
                </a:cubicBezTo>
                <a:cubicBezTo>
                  <a:pt x="640" y="524"/>
                  <a:pt x="640" y="524"/>
                  <a:pt x="640" y="524"/>
                </a:cubicBezTo>
                <a:cubicBezTo>
                  <a:pt x="643" y="531"/>
                  <a:pt x="643" y="531"/>
                  <a:pt x="643" y="531"/>
                </a:cubicBezTo>
                <a:cubicBezTo>
                  <a:pt x="659" y="565"/>
                  <a:pt x="677" y="605"/>
                  <a:pt x="683" y="621"/>
                </a:cubicBezTo>
                <a:cubicBezTo>
                  <a:pt x="636" y="667"/>
                  <a:pt x="636" y="667"/>
                  <a:pt x="636" y="667"/>
                </a:cubicBezTo>
                <a:cubicBezTo>
                  <a:pt x="620" y="662"/>
                  <a:pt x="577" y="645"/>
                  <a:pt x="541" y="629"/>
                </a:cubicBezTo>
                <a:cubicBezTo>
                  <a:pt x="535" y="627"/>
                  <a:pt x="535" y="627"/>
                  <a:pt x="535" y="627"/>
                </a:cubicBezTo>
                <a:cubicBezTo>
                  <a:pt x="474" y="651"/>
                  <a:pt x="474" y="651"/>
                  <a:pt x="474" y="651"/>
                </a:cubicBezTo>
                <a:cubicBezTo>
                  <a:pt x="472" y="658"/>
                  <a:pt x="472" y="658"/>
                  <a:pt x="472" y="658"/>
                </a:cubicBezTo>
                <a:cubicBezTo>
                  <a:pt x="458" y="694"/>
                  <a:pt x="442" y="735"/>
                  <a:pt x="434" y="750"/>
                </a:cubicBezTo>
                <a:cubicBezTo>
                  <a:pt x="368" y="750"/>
                  <a:pt x="368" y="750"/>
                  <a:pt x="368" y="750"/>
                </a:cubicBezTo>
                <a:cubicBezTo>
                  <a:pt x="360" y="735"/>
                  <a:pt x="342" y="694"/>
                  <a:pt x="328" y="658"/>
                </a:cubicBezTo>
                <a:cubicBezTo>
                  <a:pt x="325" y="651"/>
                  <a:pt x="325" y="651"/>
                  <a:pt x="325" y="651"/>
                </a:cubicBezTo>
                <a:cubicBezTo>
                  <a:pt x="265" y="627"/>
                  <a:pt x="265" y="627"/>
                  <a:pt x="265" y="627"/>
                </a:cubicBezTo>
                <a:cubicBezTo>
                  <a:pt x="258" y="630"/>
                  <a:pt x="258" y="630"/>
                  <a:pt x="258" y="630"/>
                </a:cubicBezTo>
                <a:cubicBezTo>
                  <a:pt x="223" y="646"/>
                  <a:pt x="181" y="664"/>
                  <a:pt x="166" y="670"/>
                </a:cubicBezTo>
                <a:cubicBezTo>
                  <a:pt x="119" y="624"/>
                  <a:pt x="119" y="624"/>
                  <a:pt x="119" y="624"/>
                </a:cubicBezTo>
                <a:cubicBezTo>
                  <a:pt x="124" y="607"/>
                  <a:pt x="141" y="566"/>
                  <a:pt x="157" y="531"/>
                </a:cubicBezTo>
                <a:cubicBezTo>
                  <a:pt x="160" y="524"/>
                  <a:pt x="160" y="524"/>
                  <a:pt x="160" y="524"/>
                </a:cubicBezTo>
                <a:cubicBezTo>
                  <a:pt x="135" y="465"/>
                  <a:pt x="135" y="465"/>
                  <a:pt x="135" y="465"/>
                </a:cubicBezTo>
                <a:cubicBezTo>
                  <a:pt x="128" y="462"/>
                  <a:pt x="128" y="462"/>
                  <a:pt x="128" y="462"/>
                </a:cubicBezTo>
                <a:cubicBezTo>
                  <a:pt x="92" y="449"/>
                  <a:pt x="50" y="433"/>
                  <a:pt x="34" y="426"/>
                </a:cubicBezTo>
                <a:cubicBezTo>
                  <a:pt x="34" y="362"/>
                  <a:pt x="34" y="362"/>
                  <a:pt x="34" y="362"/>
                </a:cubicBezTo>
                <a:cubicBezTo>
                  <a:pt x="49" y="354"/>
                  <a:pt x="92" y="337"/>
                  <a:pt x="128" y="323"/>
                </a:cubicBezTo>
                <a:cubicBezTo>
                  <a:pt x="135" y="320"/>
                  <a:pt x="135" y="320"/>
                  <a:pt x="135" y="320"/>
                </a:cubicBezTo>
                <a:cubicBezTo>
                  <a:pt x="160" y="260"/>
                  <a:pt x="160" y="260"/>
                  <a:pt x="160" y="260"/>
                </a:cubicBezTo>
                <a:cubicBezTo>
                  <a:pt x="156" y="254"/>
                  <a:pt x="156" y="254"/>
                  <a:pt x="156" y="254"/>
                </a:cubicBezTo>
                <a:cubicBezTo>
                  <a:pt x="140" y="220"/>
                  <a:pt x="122" y="180"/>
                  <a:pt x="116" y="163"/>
                </a:cubicBezTo>
                <a:cubicBezTo>
                  <a:pt x="163" y="118"/>
                  <a:pt x="163" y="118"/>
                  <a:pt x="163" y="118"/>
                </a:cubicBezTo>
                <a:cubicBezTo>
                  <a:pt x="180" y="123"/>
                  <a:pt x="222" y="140"/>
                  <a:pt x="258" y="155"/>
                </a:cubicBezTo>
                <a:cubicBezTo>
                  <a:pt x="265" y="158"/>
                  <a:pt x="265" y="158"/>
                  <a:pt x="265" y="158"/>
                </a:cubicBezTo>
                <a:cubicBezTo>
                  <a:pt x="325" y="133"/>
                  <a:pt x="325" y="133"/>
                  <a:pt x="325" y="133"/>
                </a:cubicBezTo>
                <a:cubicBezTo>
                  <a:pt x="328" y="126"/>
                  <a:pt x="328" y="126"/>
                  <a:pt x="328" y="126"/>
                </a:cubicBezTo>
                <a:cubicBezTo>
                  <a:pt x="341" y="91"/>
                  <a:pt x="357" y="50"/>
                  <a:pt x="365" y="34"/>
                </a:cubicBezTo>
                <a:cubicBezTo>
                  <a:pt x="431" y="34"/>
                  <a:pt x="431" y="34"/>
                  <a:pt x="431" y="34"/>
                </a:cubicBezTo>
                <a:cubicBezTo>
                  <a:pt x="439" y="50"/>
                  <a:pt x="457" y="91"/>
                  <a:pt x="471" y="127"/>
                </a:cubicBezTo>
                <a:cubicBezTo>
                  <a:pt x="474" y="133"/>
                  <a:pt x="474" y="133"/>
                  <a:pt x="474" y="133"/>
                </a:cubicBezTo>
                <a:cubicBezTo>
                  <a:pt x="534" y="158"/>
                  <a:pt x="534" y="158"/>
                  <a:pt x="534" y="158"/>
                </a:cubicBezTo>
                <a:cubicBezTo>
                  <a:pt x="541" y="155"/>
                  <a:pt x="541" y="155"/>
                  <a:pt x="541" y="155"/>
                </a:cubicBezTo>
                <a:cubicBezTo>
                  <a:pt x="576" y="138"/>
                  <a:pt x="619" y="120"/>
                  <a:pt x="634" y="115"/>
                </a:cubicBezTo>
                <a:cubicBezTo>
                  <a:pt x="681" y="161"/>
                  <a:pt x="681" y="161"/>
                  <a:pt x="681" y="161"/>
                </a:cubicBezTo>
                <a:cubicBezTo>
                  <a:pt x="675" y="177"/>
                  <a:pt x="658" y="218"/>
                  <a:pt x="642" y="253"/>
                </a:cubicBezTo>
                <a:cubicBezTo>
                  <a:pt x="639" y="260"/>
                  <a:pt x="639" y="260"/>
                  <a:pt x="639" y="260"/>
                </a:cubicBezTo>
                <a:cubicBezTo>
                  <a:pt x="664" y="320"/>
                  <a:pt x="664" y="320"/>
                  <a:pt x="664" y="320"/>
                </a:cubicBezTo>
                <a:cubicBezTo>
                  <a:pt x="672" y="322"/>
                  <a:pt x="672" y="322"/>
                  <a:pt x="672" y="322"/>
                </a:cubicBezTo>
                <a:cubicBezTo>
                  <a:pt x="708" y="335"/>
                  <a:pt x="750" y="351"/>
                  <a:pt x="766" y="359"/>
                </a:cubicBezTo>
                <a:lnTo>
                  <a:pt x="766" y="4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9" name="Title 1"/>
          <p:cNvSpPr>
            <a:spLocks noGrp="1"/>
          </p:cNvSpPr>
          <p:nvPr>
            <p:ph type="title"/>
          </p:nvPr>
        </p:nvSpPr>
        <p:spPr>
          <a:xfrm>
            <a:off x="761999" y="555479"/>
            <a:ext cx="10731795" cy="1081935"/>
          </a:xfrm>
        </p:spPr>
        <p:txBody>
          <a:bodyPr>
            <a:normAutofit/>
          </a:bodyPr>
          <a:lstStyle/>
          <a:p>
            <a:pPr algn="ctr"/>
            <a:r>
              <a:rPr lang="en-US" sz="4000" dirty="0"/>
              <a:t>Methods</a:t>
            </a:r>
          </a:p>
        </p:txBody>
      </p:sp>
      <p:sp>
        <p:nvSpPr>
          <p:cNvPr id="31" name="Freeform 6"/>
          <p:cNvSpPr>
            <a:spLocks/>
          </p:cNvSpPr>
          <p:nvPr/>
        </p:nvSpPr>
        <p:spPr bwMode="auto">
          <a:xfrm flipH="1">
            <a:off x="6366934" y="3456288"/>
            <a:ext cx="222249" cy="2074309"/>
          </a:xfrm>
          <a:custGeom>
            <a:avLst/>
            <a:gdLst>
              <a:gd name="T0" fmla="*/ 0 w 26"/>
              <a:gd name="T1" fmla="*/ 0 h 250"/>
              <a:gd name="T2" fmla="*/ 0 w 26"/>
              <a:gd name="T3" fmla="*/ 242 h 250"/>
              <a:gd name="T4" fmla="*/ 0 w 26"/>
              <a:gd name="T5" fmla="*/ 243 h 250"/>
              <a:gd name="T6" fmla="*/ 26 w 26"/>
              <a:gd name="T7" fmla="*/ 250 h 250"/>
              <a:gd name="T8" fmla="*/ 26 w 26"/>
              <a:gd name="T9" fmla="*/ 0 h 250"/>
              <a:gd name="T10" fmla="*/ 0 w 26"/>
              <a:gd name="T11" fmla="*/ 0 h 250"/>
            </a:gdLst>
            <a:ahLst/>
            <a:cxnLst>
              <a:cxn ang="0">
                <a:pos x="T0" y="T1"/>
              </a:cxn>
              <a:cxn ang="0">
                <a:pos x="T2" y="T3"/>
              </a:cxn>
              <a:cxn ang="0">
                <a:pos x="T4" y="T5"/>
              </a:cxn>
              <a:cxn ang="0">
                <a:pos x="T6" y="T7"/>
              </a:cxn>
              <a:cxn ang="0">
                <a:pos x="T8" y="T9"/>
              </a:cxn>
              <a:cxn ang="0">
                <a:pos x="T10" y="T11"/>
              </a:cxn>
            </a:cxnLst>
            <a:rect l="0" t="0" r="r" b="b"/>
            <a:pathLst>
              <a:path w="26" h="250">
                <a:moveTo>
                  <a:pt x="0" y="0"/>
                </a:moveTo>
                <a:cubicBezTo>
                  <a:pt x="0" y="242"/>
                  <a:pt x="0" y="242"/>
                  <a:pt x="0" y="242"/>
                </a:cubicBezTo>
                <a:cubicBezTo>
                  <a:pt x="0" y="243"/>
                  <a:pt x="0" y="243"/>
                  <a:pt x="0" y="243"/>
                </a:cubicBezTo>
                <a:cubicBezTo>
                  <a:pt x="9" y="244"/>
                  <a:pt x="15" y="250"/>
                  <a:pt x="26" y="250"/>
                </a:cubicBezTo>
                <a:cubicBezTo>
                  <a:pt x="26" y="0"/>
                  <a:pt x="26" y="0"/>
                  <a:pt x="26" y="0"/>
                </a:cubicBezTo>
                <a:lnTo>
                  <a:pt x="0" y="0"/>
                </a:lnTo>
                <a:close/>
              </a:path>
            </a:pathLst>
          </a:custGeom>
          <a:solidFill>
            <a:schemeClr val="accent2"/>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 name="Slide Number Placeholder 1"/>
          <p:cNvSpPr>
            <a:spLocks noGrp="1"/>
          </p:cNvSpPr>
          <p:nvPr>
            <p:ph type="sldNum" sz="quarter" idx="13"/>
          </p:nvPr>
        </p:nvSpPr>
        <p:spPr/>
        <p:txBody>
          <a:bodyPr/>
          <a:lstStyle/>
          <a:p>
            <a:fld id="{2AC27A5A-7290-4DE1-BA94-4BE8A8E57DCF}" type="slidenum">
              <a:rPr lang="en-US" smtClean="0"/>
              <a:t>34</a:t>
            </a:fld>
            <a:endParaRPr lang="en-US" dirty="0"/>
          </a:p>
        </p:txBody>
      </p:sp>
    </p:spTree>
    <p:extLst>
      <p:ext uri="{BB962C8B-B14F-4D97-AF65-F5344CB8AC3E}">
        <p14:creationId xmlns:p14="http://schemas.microsoft.com/office/powerpoint/2010/main" val="1833104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wipe(down)">
                                      <p:cBhvr>
                                        <p:cTn id="10" dur="500"/>
                                        <p:tgtEl>
                                          <p:spTgt spid="15"/>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down)">
                                      <p:cBhvr>
                                        <p:cTn id="16" dur="500"/>
                                        <p:tgtEl>
                                          <p:spTgt spid="1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8"/>
                                        </p:tgtEl>
                                        <p:attrNameLst>
                                          <p:attrName>style.visibility</p:attrName>
                                        </p:attrNameLst>
                                      </p:cBhvr>
                                      <p:to>
                                        <p:strVal val="visible"/>
                                      </p:to>
                                    </p:set>
                                    <p:animEffect transition="in" filter="wipe(down)">
                                      <p:cBhvr>
                                        <p:cTn id="22" dur="500"/>
                                        <p:tgtEl>
                                          <p:spTgt spid="2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down)">
                                      <p:cBhvr>
                                        <p:cTn id="25" dur="500"/>
                                        <p:tgtEl>
                                          <p:spTgt spid="22"/>
                                        </p:tgtEl>
                                      </p:cBhvr>
                                    </p:animEffect>
                                  </p:childTnLst>
                                </p:cTn>
                              </p:par>
                            </p:childTnLst>
                          </p:cTn>
                        </p:par>
                        <p:par>
                          <p:cTn id="26" fill="hold">
                            <p:stCondLst>
                              <p:cond delay="500"/>
                            </p:stCondLst>
                            <p:childTnLst>
                              <p:par>
                                <p:cTn id="27" presetID="22" presetClass="entr" presetSubtype="4"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down)">
                                      <p:cBhvr>
                                        <p:cTn id="29" dur="500"/>
                                        <p:tgtEl>
                                          <p:spTgt spid="31"/>
                                        </p:tgtEl>
                                      </p:cBhvr>
                                    </p:animEffect>
                                  </p:childTnLst>
                                </p:cTn>
                              </p:par>
                              <p:par>
                                <p:cTn id="30" presetID="22" presetClass="entr" presetSubtype="4"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00"/>
                                        <p:tgtEl>
                                          <p:spTgt spid="9"/>
                                        </p:tgtEl>
                                      </p:cBhvr>
                                    </p:animEffect>
                                  </p:childTnLst>
                                </p:cTn>
                              </p:par>
                              <p:par>
                                <p:cTn id="33" presetID="22" presetClass="entr" presetSubtype="4"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wipe(down)">
                                      <p:cBhvr>
                                        <p:cTn id="35" dur="500"/>
                                        <p:tgtEl>
                                          <p:spTgt spid="19"/>
                                        </p:tgtEl>
                                      </p:cBhvr>
                                    </p:animEffect>
                                  </p:childTnLst>
                                </p:cTn>
                              </p:par>
                              <p:par>
                                <p:cTn id="36" presetID="22" presetClass="entr" presetSubtype="4" fill="hold" grpId="0" nodeType="with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down)">
                                      <p:cBhvr>
                                        <p:cTn id="38" dur="500"/>
                                        <p:tgtEl>
                                          <p:spTgt spid="21"/>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wipe(down)">
                                      <p:cBhvr>
                                        <p:cTn id="41" dur="500"/>
                                        <p:tgtEl>
                                          <p:spTgt spid="20"/>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wipe(down)">
                                      <p:cBhvr>
                                        <p:cTn id="44"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5" grpId="0" animBg="1"/>
      <p:bldP spid="16" grpId="0" animBg="1"/>
      <p:bldP spid="17" grpId="0" animBg="1"/>
      <p:bldP spid="19" grpId="0" animBg="1"/>
      <p:bldP spid="20" grpId="0"/>
      <p:bldP spid="21" grpId="0"/>
      <p:bldP spid="22" grpId="0"/>
      <p:bldP spid="25" grpId="0"/>
      <p:bldP spid="26" grpId="0" animBg="1"/>
      <p:bldP spid="28" grpId="0" animBg="1"/>
      <p:bldP spid="31"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3594012"/>
              </p:ext>
            </p:extLst>
          </p:nvPr>
        </p:nvGraphicFramePr>
        <p:xfrm>
          <a:off x="567070" y="1857375"/>
          <a:ext cx="10786731" cy="3898368"/>
        </p:xfrm>
        <a:graphic>
          <a:graphicData uri="http://schemas.openxmlformats.org/drawingml/2006/table">
            <a:tbl>
              <a:tblPr firstRow="1" firstCol="1" bandRow="1">
                <a:tableStyleId>{5C22544A-7EE6-4342-B048-85BDC9FD1C3A}</a:tableStyleId>
              </a:tblPr>
              <a:tblGrid>
                <a:gridCol w="3719180">
                  <a:extLst>
                    <a:ext uri="{9D8B030D-6E8A-4147-A177-3AD203B41FA5}">
                      <a16:colId xmlns:a16="http://schemas.microsoft.com/office/drawing/2014/main" val="20000"/>
                    </a:ext>
                  </a:extLst>
                </a:gridCol>
                <a:gridCol w="3672896">
                  <a:extLst>
                    <a:ext uri="{9D8B030D-6E8A-4147-A177-3AD203B41FA5}">
                      <a16:colId xmlns:a16="http://schemas.microsoft.com/office/drawing/2014/main" val="20001"/>
                    </a:ext>
                  </a:extLst>
                </a:gridCol>
                <a:gridCol w="3394655">
                  <a:extLst>
                    <a:ext uri="{9D8B030D-6E8A-4147-A177-3AD203B41FA5}">
                      <a16:colId xmlns:a16="http://schemas.microsoft.com/office/drawing/2014/main" val="20002"/>
                    </a:ext>
                  </a:extLst>
                </a:gridCol>
              </a:tblGrid>
              <a:tr h="585558">
                <a:tc>
                  <a:txBody>
                    <a:bodyPr/>
                    <a:lstStyle/>
                    <a:p>
                      <a:pPr>
                        <a:lnSpc>
                          <a:spcPct val="115000"/>
                        </a:lnSpc>
                      </a:pPr>
                      <a:r>
                        <a:rPr lang="en-US" sz="2400" b="1" kern="1200" dirty="0">
                          <a:solidFill>
                            <a:schemeClr val="lt1"/>
                          </a:solidFill>
                          <a:effectLst/>
                          <a:latin typeface="Rockwell" panose="02060603020205020403" pitchFamily="18" charset="0"/>
                          <a:ea typeface="+mn-ea"/>
                          <a:cs typeface="+mn-cs"/>
                        </a:rPr>
                        <a:t>Results (Final Themes)</a:t>
                      </a:r>
                    </a:p>
                  </a:txBody>
                  <a:tcPr marL="45133" marR="45133" marT="0" marB="0" anchor="ctr"/>
                </a:tc>
                <a:tc>
                  <a:txBody>
                    <a:bodyPr/>
                    <a:lstStyle/>
                    <a:p>
                      <a:pPr marL="0" marR="0" algn="l">
                        <a:lnSpc>
                          <a:spcPct val="115000"/>
                        </a:lnSpc>
                        <a:spcBef>
                          <a:spcPts val="0"/>
                        </a:spcBef>
                        <a:spcAft>
                          <a:spcPts val="0"/>
                        </a:spcAft>
                      </a:pPr>
                      <a:r>
                        <a:rPr lang="en-US" sz="2400">
                          <a:effectLst/>
                          <a:latin typeface="Rockwell" panose="02060603020205020403" pitchFamily="18" charset="0"/>
                        </a:rPr>
                        <a:t>Codes from Transcripts</a:t>
                      </a:r>
                      <a:endParaRPr lang="en-US" sz="2400" dirty="0">
                        <a:effectLst/>
                        <a:latin typeface="Rockwell" panose="02060603020205020403" pitchFamily="18" charset="0"/>
                        <a:ea typeface="SimSun"/>
                        <a:cs typeface="Mangal"/>
                      </a:endParaRPr>
                    </a:p>
                  </a:txBody>
                  <a:tcPr marL="45133" marR="45133" marT="0" marB="0" anchor="ctr"/>
                </a:tc>
                <a:tc>
                  <a:txBody>
                    <a:bodyPr/>
                    <a:lstStyle/>
                    <a:p>
                      <a:pPr marL="0" marR="0" algn="l">
                        <a:lnSpc>
                          <a:spcPct val="115000"/>
                        </a:lnSpc>
                        <a:spcBef>
                          <a:spcPts val="0"/>
                        </a:spcBef>
                        <a:spcAft>
                          <a:spcPts val="0"/>
                        </a:spcAft>
                      </a:pPr>
                      <a:r>
                        <a:rPr lang="en-US" sz="2400" dirty="0">
                          <a:effectLst/>
                          <a:latin typeface="Rockwell" panose="02060603020205020403" pitchFamily="18" charset="0"/>
                        </a:rPr>
                        <a:t>Codes from Document Analysis</a:t>
                      </a:r>
                      <a:endParaRPr lang="en-US" sz="24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0"/>
                  </a:ext>
                </a:extLst>
              </a:tr>
              <a:tr h="1147992">
                <a:tc>
                  <a:txBody>
                    <a:bodyPr/>
                    <a:lstStyle/>
                    <a:p>
                      <a:pPr>
                        <a:lnSpc>
                          <a:spcPct val="115000"/>
                        </a:lnSpc>
                      </a:pPr>
                      <a:r>
                        <a:rPr lang="en-US" sz="2400" dirty="0">
                          <a:effectLst/>
                          <a:latin typeface="Rockwell" panose="02060603020205020403" pitchFamily="18" charset="0"/>
                        </a:rPr>
                        <a:t>Business</a:t>
                      </a:r>
                      <a:r>
                        <a:rPr lang="en-US" sz="2400" baseline="0" dirty="0">
                          <a:effectLst/>
                          <a:latin typeface="Rockwell" panose="02060603020205020403" pitchFamily="18" charset="0"/>
                        </a:rPr>
                        <a:t> model of the utility</a:t>
                      </a:r>
                      <a:endParaRPr lang="en-US" sz="2400" dirty="0">
                        <a:effectLst/>
                        <a:latin typeface="Rockwell" panose="02060603020205020403" pitchFamily="18" charset="0"/>
                      </a:endParaRPr>
                    </a:p>
                  </a:txBody>
                  <a:tcPr marL="45133" marR="45133" marT="0" marB="0" anchor="ctr">
                    <a:solidFill>
                      <a:schemeClr val="accent2">
                        <a:lumMod val="60000"/>
                        <a:lumOff val="40000"/>
                      </a:schemeClr>
                    </a:solidFill>
                  </a:tcPr>
                </a:tc>
                <a:tc>
                  <a:txBody>
                    <a:bodyPr/>
                    <a:lstStyle/>
                    <a:p>
                      <a:pPr marL="0" marR="0" algn="l">
                        <a:lnSpc>
                          <a:spcPct val="115000"/>
                        </a:lnSpc>
                        <a:spcBef>
                          <a:spcPts val="0"/>
                        </a:spcBef>
                        <a:spcAft>
                          <a:spcPts val="0"/>
                        </a:spcAft>
                      </a:pPr>
                      <a:r>
                        <a:rPr lang="en-US" sz="1600" dirty="0">
                          <a:effectLst/>
                          <a:latin typeface="Rockwell" panose="02060603020205020403" pitchFamily="18" charset="0"/>
                          <a:ea typeface="SimSun"/>
                          <a:cs typeface="Mangal"/>
                        </a:rPr>
                        <a:t>Utility rate, energy</a:t>
                      </a:r>
                      <a:r>
                        <a:rPr lang="en-US" sz="1600" baseline="0" dirty="0">
                          <a:effectLst/>
                          <a:latin typeface="Rockwell" panose="02060603020205020403" pitchFamily="18" charset="0"/>
                          <a:ea typeface="SimSun"/>
                          <a:cs typeface="Mangal"/>
                        </a:rPr>
                        <a:t> regulation, environmental regulation, tariff, interconnection, net-metering, revenue-erosion</a:t>
                      </a:r>
                      <a:endParaRPr lang="en-US" sz="1600" dirty="0">
                        <a:effectLst/>
                        <a:latin typeface="Rockwell" panose="02060603020205020403" pitchFamily="18" charset="0"/>
                        <a:ea typeface="SimSun"/>
                        <a:cs typeface="Mangal"/>
                      </a:endParaRPr>
                    </a:p>
                  </a:txBody>
                  <a:tcPr marL="45133" marR="45133" marT="0" marB="0" anchor="ctr"/>
                </a:tc>
                <a:tc>
                  <a:txBody>
                    <a:bodyPr/>
                    <a:lstStyle/>
                    <a:p>
                      <a:pPr marL="0" marR="0" algn="l">
                        <a:lnSpc>
                          <a:spcPct val="115000"/>
                        </a:lnSpc>
                        <a:spcBef>
                          <a:spcPts val="0"/>
                        </a:spcBef>
                        <a:spcAft>
                          <a:spcPts val="0"/>
                        </a:spcAft>
                      </a:pPr>
                      <a:r>
                        <a:rPr lang="en-US" sz="1600" dirty="0">
                          <a:effectLst/>
                          <a:latin typeface="Rockwell" panose="02060603020205020403" pitchFamily="18" charset="0"/>
                          <a:ea typeface="SimSun"/>
                          <a:cs typeface="Mangal"/>
                        </a:rPr>
                        <a:t>Utility contracts, standby rates, utility business model</a:t>
                      </a:r>
                    </a:p>
                  </a:txBody>
                  <a:tcPr marL="45133" marR="45133" marT="0" marB="0" anchor="ctr"/>
                </a:tc>
                <a:extLst>
                  <a:ext uri="{0D108BD9-81ED-4DB2-BD59-A6C34878D82A}">
                    <a16:rowId xmlns:a16="http://schemas.microsoft.com/office/drawing/2014/main" val="10001"/>
                  </a:ext>
                </a:extLst>
              </a:tr>
              <a:tr h="914400">
                <a:tc>
                  <a:txBody>
                    <a:bodyPr/>
                    <a:lstStyle/>
                    <a:p>
                      <a:pPr>
                        <a:lnSpc>
                          <a:spcPct val="115000"/>
                        </a:lnSpc>
                      </a:pPr>
                      <a:r>
                        <a:rPr lang="en-US" sz="2400" dirty="0">
                          <a:effectLst/>
                          <a:latin typeface="Rockwell" panose="02060603020205020403" pitchFamily="18" charset="0"/>
                        </a:rPr>
                        <a:t>Negative</a:t>
                      </a:r>
                      <a:r>
                        <a:rPr lang="en-US" sz="2400" baseline="0" dirty="0">
                          <a:effectLst/>
                          <a:latin typeface="Rockwell" panose="02060603020205020403" pitchFamily="18" charset="0"/>
                        </a:rPr>
                        <a:t> subjective impressions</a:t>
                      </a:r>
                      <a:endParaRPr lang="en-US" sz="2400" dirty="0">
                        <a:effectLst/>
                        <a:latin typeface="Rockwell" panose="02060603020205020403" pitchFamily="18" charset="0"/>
                      </a:endParaRPr>
                    </a:p>
                  </a:txBody>
                  <a:tcPr marL="45133" marR="45133" marT="0" marB="0" anchor="ctr">
                    <a:solidFill>
                      <a:schemeClr val="accent2">
                        <a:lumMod val="60000"/>
                        <a:lumOff val="40000"/>
                      </a:schemeClr>
                    </a:solidFill>
                  </a:tcPr>
                </a:tc>
                <a:tc>
                  <a:txBody>
                    <a:bodyPr/>
                    <a:lstStyle/>
                    <a:p>
                      <a:pPr marL="0" marR="0" algn="l">
                        <a:lnSpc>
                          <a:spcPct val="115000"/>
                        </a:lnSpc>
                        <a:spcBef>
                          <a:spcPts val="0"/>
                        </a:spcBef>
                        <a:spcAft>
                          <a:spcPts val="0"/>
                        </a:spcAft>
                      </a:pPr>
                      <a:r>
                        <a:rPr lang="en-US" sz="1600" dirty="0">
                          <a:effectLst/>
                          <a:latin typeface="Rockwell" panose="02060603020205020403" pitchFamily="18" charset="0"/>
                          <a:ea typeface="SimSun"/>
                          <a:cs typeface="Mangal"/>
                        </a:rPr>
                        <a:t>Not-alluring, education, training, knowledge, business priority, organization culture</a:t>
                      </a:r>
                    </a:p>
                  </a:txBody>
                  <a:tcPr marL="45133" marR="45133" marT="0" marB="0" anchor="ctr"/>
                </a:tc>
                <a:tc>
                  <a:txBody>
                    <a:bodyPr/>
                    <a:lstStyle/>
                    <a:p>
                      <a:pPr marL="0" marR="0" algn="l">
                        <a:lnSpc>
                          <a:spcPct val="115000"/>
                        </a:lnSpc>
                        <a:spcBef>
                          <a:spcPts val="0"/>
                        </a:spcBef>
                        <a:spcAft>
                          <a:spcPts val="0"/>
                        </a:spcAft>
                      </a:pPr>
                      <a:r>
                        <a:rPr lang="en-US" sz="1600" dirty="0">
                          <a:effectLst/>
                          <a:latin typeface="Rockwell" panose="02060603020205020403" pitchFamily="18" charset="0"/>
                          <a:ea typeface="SimSun"/>
                          <a:cs typeface="Mangal"/>
                        </a:rPr>
                        <a:t>Education,</a:t>
                      </a:r>
                      <a:r>
                        <a:rPr lang="en-US" sz="1600" baseline="0" dirty="0">
                          <a:effectLst/>
                          <a:latin typeface="Rockwell" panose="02060603020205020403" pitchFamily="18" charset="0"/>
                          <a:ea typeface="SimSun"/>
                          <a:cs typeface="Mangal"/>
                        </a:rPr>
                        <a:t> lack of knowledge, organizational culture</a:t>
                      </a:r>
                      <a:endParaRPr lang="en-US" sz="16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2"/>
                  </a:ext>
                </a:extLst>
              </a:tr>
              <a:tr h="1028700">
                <a:tc>
                  <a:txBody>
                    <a:bodyPr/>
                    <a:lstStyle/>
                    <a:p>
                      <a:pPr>
                        <a:lnSpc>
                          <a:spcPct val="115000"/>
                        </a:lnSpc>
                      </a:pPr>
                      <a:r>
                        <a:rPr lang="en-US" sz="2400" dirty="0">
                          <a:effectLst/>
                          <a:latin typeface="Rockwell" panose="02060603020205020403" pitchFamily="18" charset="0"/>
                        </a:rPr>
                        <a:t>Allocation of risks</a:t>
                      </a:r>
                      <a:r>
                        <a:rPr lang="en-US" sz="2400" baseline="0" dirty="0">
                          <a:effectLst/>
                          <a:latin typeface="Rockwell" panose="02060603020205020403" pitchFamily="18" charset="0"/>
                        </a:rPr>
                        <a:t> and benefits</a:t>
                      </a:r>
                      <a:endParaRPr lang="en-US" sz="2400" dirty="0">
                        <a:effectLst/>
                        <a:latin typeface="Rockwell" panose="02060603020205020403" pitchFamily="18" charset="0"/>
                      </a:endParaRPr>
                    </a:p>
                  </a:txBody>
                  <a:tcPr marL="45133" marR="45133" marT="0" marB="0" anchor="ctr">
                    <a:solidFill>
                      <a:schemeClr val="accent2">
                        <a:lumMod val="60000"/>
                        <a:lumOff val="40000"/>
                      </a:schemeClr>
                    </a:solidFill>
                  </a:tcPr>
                </a:tc>
                <a:tc>
                  <a:txBody>
                    <a:bodyPr/>
                    <a:lstStyle/>
                    <a:p>
                      <a:pPr marL="0" marR="0" algn="l">
                        <a:lnSpc>
                          <a:spcPct val="115000"/>
                        </a:lnSpc>
                        <a:spcBef>
                          <a:spcPts val="0"/>
                        </a:spcBef>
                        <a:spcAft>
                          <a:spcPts val="0"/>
                        </a:spcAft>
                      </a:pPr>
                      <a:r>
                        <a:rPr lang="en-US" sz="1600" dirty="0">
                          <a:effectLst/>
                          <a:latin typeface="Rockwell" panose="02060603020205020403" pitchFamily="18" charset="0"/>
                          <a:ea typeface="SimSun"/>
                          <a:cs typeface="Mangal"/>
                        </a:rPr>
                        <a:t>Complicated, multiple output, benefit sharing, price, risk, </a:t>
                      </a:r>
                      <a:r>
                        <a:rPr lang="en-US" sz="1600" baseline="0" dirty="0">
                          <a:effectLst/>
                          <a:latin typeface="Rockwell" panose="02060603020205020403" pitchFamily="18" charset="0"/>
                          <a:ea typeface="SimSun"/>
                          <a:cs typeface="Mangal"/>
                        </a:rPr>
                        <a:t> hedging</a:t>
                      </a:r>
                      <a:endParaRPr lang="en-US" sz="1600" dirty="0">
                        <a:effectLst/>
                        <a:latin typeface="Rockwell" panose="02060603020205020403" pitchFamily="18" charset="0"/>
                        <a:ea typeface="SimSun"/>
                        <a:cs typeface="Mangal"/>
                      </a:endParaRPr>
                    </a:p>
                  </a:txBody>
                  <a:tcPr marL="45133" marR="45133" marT="0" marB="0" anchor="ctr"/>
                </a:tc>
                <a:tc>
                  <a:txBody>
                    <a:bodyPr/>
                    <a:lstStyle/>
                    <a:p>
                      <a:pPr marL="0" marR="0" algn="l">
                        <a:lnSpc>
                          <a:spcPct val="115000"/>
                        </a:lnSpc>
                        <a:spcBef>
                          <a:spcPts val="0"/>
                        </a:spcBef>
                        <a:spcAft>
                          <a:spcPts val="0"/>
                        </a:spcAft>
                      </a:pPr>
                      <a:endParaRPr lang="en-US" sz="1600" dirty="0">
                        <a:effectLst/>
                        <a:latin typeface="Rockwell" panose="02060603020205020403" pitchFamily="18" charset="0"/>
                        <a:ea typeface="SimSun"/>
                        <a:cs typeface="Mangal"/>
                      </a:endParaRPr>
                    </a:p>
                  </a:txBody>
                  <a:tcPr marL="45133" marR="45133" marT="0" marB="0" anchor="ctr"/>
                </a:tc>
                <a:extLst>
                  <a:ext uri="{0D108BD9-81ED-4DB2-BD59-A6C34878D82A}">
                    <a16:rowId xmlns:a16="http://schemas.microsoft.com/office/drawing/2014/main" val="10003"/>
                  </a:ext>
                </a:extLst>
              </a:tr>
            </a:tbl>
          </a:graphicData>
        </a:graphic>
      </p:graphicFrame>
      <p:sp>
        <p:nvSpPr>
          <p:cNvPr id="5" name="Title 1"/>
          <p:cNvSpPr>
            <a:spLocks noGrp="1"/>
          </p:cNvSpPr>
          <p:nvPr>
            <p:ph type="title"/>
          </p:nvPr>
        </p:nvSpPr>
        <p:spPr>
          <a:xfrm>
            <a:off x="761999" y="555479"/>
            <a:ext cx="10731795" cy="1081935"/>
          </a:xfrm>
        </p:spPr>
        <p:txBody>
          <a:bodyPr>
            <a:normAutofit/>
          </a:bodyPr>
          <a:lstStyle/>
          <a:p>
            <a:pPr algn="ctr"/>
            <a:r>
              <a:rPr lang="en-US" sz="4000" cap="none" dirty="0"/>
              <a:t>Results</a:t>
            </a:r>
            <a:endParaRPr lang="en-US" cap="none" dirty="0"/>
          </a:p>
        </p:txBody>
      </p:sp>
      <p:sp>
        <p:nvSpPr>
          <p:cNvPr id="2" name="Slide Number Placeholder 1"/>
          <p:cNvSpPr>
            <a:spLocks noGrp="1"/>
          </p:cNvSpPr>
          <p:nvPr>
            <p:ph type="sldNum" sz="quarter" idx="12"/>
          </p:nvPr>
        </p:nvSpPr>
        <p:spPr/>
        <p:txBody>
          <a:bodyPr/>
          <a:lstStyle/>
          <a:p>
            <a:fld id="{2AC27A5A-7290-4DE1-BA94-4BE8A8E57DCF}" type="slidenum">
              <a:rPr lang="en-US" smtClean="0"/>
              <a:pPr/>
              <a:t>35</a:t>
            </a:fld>
            <a:endParaRPr lang="en-US" dirty="0"/>
          </a:p>
        </p:txBody>
      </p:sp>
    </p:spTree>
    <p:extLst>
      <p:ext uri="{BB962C8B-B14F-4D97-AF65-F5344CB8AC3E}">
        <p14:creationId xmlns:p14="http://schemas.microsoft.com/office/powerpoint/2010/main" val="6247695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p:cNvSpPr>
          <p:nvPr/>
        </p:nvSpPr>
        <p:spPr bwMode="auto">
          <a:xfrm rot="547283">
            <a:off x="2514519" y="2006327"/>
            <a:ext cx="2671552" cy="1847124"/>
          </a:xfrm>
          <a:custGeom>
            <a:avLst/>
            <a:gdLst>
              <a:gd name="T0" fmla="*/ 340 w 423"/>
              <a:gd name="T1" fmla="*/ 339 h 419"/>
              <a:gd name="T2" fmla="*/ 423 w 423"/>
              <a:gd name="T3" fmla="*/ 182 h 419"/>
              <a:gd name="T4" fmla="*/ 210 w 423"/>
              <a:gd name="T5" fmla="*/ 10 h 419"/>
              <a:gd name="T6" fmla="*/ 0 w 423"/>
              <a:gd name="T7" fmla="*/ 197 h 419"/>
              <a:gd name="T8" fmla="*/ 210 w 423"/>
              <a:gd name="T9" fmla="*/ 384 h 419"/>
              <a:gd name="T10" fmla="*/ 262 w 423"/>
              <a:gd name="T11" fmla="*/ 377 h 419"/>
              <a:gd name="T12" fmla="*/ 382 w 423"/>
              <a:gd name="T13" fmla="*/ 419 h 419"/>
              <a:gd name="T14" fmla="*/ 340 w 423"/>
              <a:gd name="T15" fmla="*/ 339 h 41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3" h="419">
                <a:moveTo>
                  <a:pt x="340" y="339"/>
                </a:moveTo>
                <a:cubicBezTo>
                  <a:pt x="390" y="300"/>
                  <a:pt x="423" y="242"/>
                  <a:pt x="423" y="182"/>
                </a:cubicBezTo>
                <a:cubicBezTo>
                  <a:pt x="423" y="79"/>
                  <a:pt x="332" y="0"/>
                  <a:pt x="210" y="10"/>
                </a:cubicBezTo>
                <a:cubicBezTo>
                  <a:pt x="95" y="20"/>
                  <a:pt x="0" y="94"/>
                  <a:pt x="0" y="197"/>
                </a:cubicBezTo>
                <a:cubicBezTo>
                  <a:pt x="0" y="300"/>
                  <a:pt x="94" y="384"/>
                  <a:pt x="210" y="384"/>
                </a:cubicBezTo>
                <a:cubicBezTo>
                  <a:pt x="228" y="384"/>
                  <a:pt x="245" y="381"/>
                  <a:pt x="262" y="377"/>
                </a:cubicBezTo>
                <a:cubicBezTo>
                  <a:pt x="291" y="391"/>
                  <a:pt x="337" y="409"/>
                  <a:pt x="382" y="419"/>
                </a:cubicBezTo>
                <a:cubicBezTo>
                  <a:pt x="363" y="400"/>
                  <a:pt x="350" y="370"/>
                  <a:pt x="340" y="339"/>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6" name="Freeform 7"/>
          <p:cNvSpPr>
            <a:spLocks/>
          </p:cNvSpPr>
          <p:nvPr/>
        </p:nvSpPr>
        <p:spPr bwMode="auto">
          <a:xfrm rot="585448">
            <a:off x="4796267" y="2019612"/>
            <a:ext cx="2764896" cy="1841542"/>
          </a:xfrm>
          <a:custGeom>
            <a:avLst/>
            <a:gdLst>
              <a:gd name="T0" fmla="*/ 348 w 412"/>
              <a:gd name="T1" fmla="*/ 332 h 418"/>
              <a:gd name="T2" fmla="*/ 407 w 412"/>
              <a:gd name="T3" fmla="*/ 180 h 418"/>
              <a:gd name="T4" fmla="*/ 205 w 412"/>
              <a:gd name="T5" fmla="*/ 10 h 418"/>
              <a:gd name="T6" fmla="*/ 0 w 412"/>
              <a:gd name="T7" fmla="*/ 201 h 418"/>
              <a:gd name="T8" fmla="*/ 205 w 412"/>
              <a:gd name="T9" fmla="*/ 392 h 418"/>
              <a:gd name="T10" fmla="*/ 288 w 412"/>
              <a:gd name="T11" fmla="*/ 370 h 418"/>
              <a:gd name="T12" fmla="*/ 384 w 412"/>
              <a:gd name="T13" fmla="*/ 418 h 418"/>
              <a:gd name="T14" fmla="*/ 348 w 412"/>
              <a:gd name="T15" fmla="*/ 332 h 4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2" h="418">
                <a:moveTo>
                  <a:pt x="348" y="332"/>
                </a:moveTo>
                <a:cubicBezTo>
                  <a:pt x="392" y="291"/>
                  <a:pt x="412" y="236"/>
                  <a:pt x="407" y="180"/>
                </a:cubicBezTo>
                <a:cubicBezTo>
                  <a:pt x="398" y="90"/>
                  <a:pt x="337" y="21"/>
                  <a:pt x="205" y="10"/>
                </a:cubicBezTo>
                <a:cubicBezTo>
                  <a:pt x="82" y="0"/>
                  <a:pt x="0" y="96"/>
                  <a:pt x="0" y="201"/>
                </a:cubicBezTo>
                <a:cubicBezTo>
                  <a:pt x="0" y="307"/>
                  <a:pt x="93" y="405"/>
                  <a:pt x="205" y="392"/>
                </a:cubicBezTo>
                <a:cubicBezTo>
                  <a:pt x="236" y="389"/>
                  <a:pt x="264" y="381"/>
                  <a:pt x="288" y="370"/>
                </a:cubicBezTo>
                <a:cubicBezTo>
                  <a:pt x="318" y="390"/>
                  <a:pt x="356" y="412"/>
                  <a:pt x="384" y="418"/>
                </a:cubicBezTo>
                <a:cubicBezTo>
                  <a:pt x="365" y="399"/>
                  <a:pt x="354" y="363"/>
                  <a:pt x="348" y="332"/>
                </a:cubicBezTo>
                <a:close/>
              </a:path>
            </a:pathLst>
          </a:cu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7" name="Freeform 8"/>
          <p:cNvSpPr>
            <a:spLocks/>
          </p:cNvSpPr>
          <p:nvPr/>
        </p:nvSpPr>
        <p:spPr bwMode="auto">
          <a:xfrm flipH="1">
            <a:off x="7344552" y="2043711"/>
            <a:ext cx="2555077" cy="2055292"/>
          </a:xfrm>
          <a:custGeom>
            <a:avLst/>
            <a:gdLst>
              <a:gd name="T0" fmla="*/ 428 w 428"/>
              <a:gd name="T1" fmla="*/ 205 h 495"/>
              <a:gd name="T2" fmla="*/ 213 w 428"/>
              <a:gd name="T3" fmla="*/ 12 h 495"/>
              <a:gd name="T4" fmla="*/ 0 w 428"/>
              <a:gd name="T5" fmla="*/ 211 h 495"/>
              <a:gd name="T6" fmla="*/ 213 w 428"/>
              <a:gd name="T7" fmla="*/ 410 h 495"/>
              <a:gd name="T8" fmla="*/ 213 w 428"/>
              <a:gd name="T9" fmla="*/ 410 h 495"/>
              <a:gd name="T10" fmla="*/ 280 w 428"/>
              <a:gd name="T11" fmla="*/ 495 h 495"/>
              <a:gd name="T12" fmla="*/ 282 w 428"/>
              <a:gd name="T13" fmla="*/ 397 h 495"/>
              <a:gd name="T14" fmla="*/ 428 w 428"/>
              <a:gd name="T15" fmla="*/ 205 h 49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8" h="495">
                <a:moveTo>
                  <a:pt x="428" y="205"/>
                </a:moveTo>
                <a:cubicBezTo>
                  <a:pt x="428" y="95"/>
                  <a:pt x="368" y="28"/>
                  <a:pt x="213" y="12"/>
                </a:cubicBezTo>
                <a:cubicBezTo>
                  <a:pt x="96" y="0"/>
                  <a:pt x="0" y="101"/>
                  <a:pt x="0" y="211"/>
                </a:cubicBezTo>
                <a:cubicBezTo>
                  <a:pt x="0" y="321"/>
                  <a:pt x="96" y="420"/>
                  <a:pt x="213" y="410"/>
                </a:cubicBezTo>
                <a:cubicBezTo>
                  <a:pt x="213" y="410"/>
                  <a:pt x="213" y="410"/>
                  <a:pt x="213" y="410"/>
                </a:cubicBezTo>
                <a:cubicBezTo>
                  <a:pt x="233" y="444"/>
                  <a:pt x="256" y="475"/>
                  <a:pt x="280" y="495"/>
                </a:cubicBezTo>
                <a:cubicBezTo>
                  <a:pt x="277" y="464"/>
                  <a:pt x="277" y="433"/>
                  <a:pt x="282" y="397"/>
                </a:cubicBezTo>
                <a:cubicBezTo>
                  <a:pt x="378" y="368"/>
                  <a:pt x="428" y="296"/>
                  <a:pt x="428" y="205"/>
                </a:cubicBez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2" name="TextBox 11"/>
          <p:cNvSpPr txBox="1"/>
          <p:nvPr/>
        </p:nvSpPr>
        <p:spPr>
          <a:xfrm>
            <a:off x="5056981" y="2199421"/>
            <a:ext cx="2221910" cy="1631216"/>
          </a:xfrm>
          <a:prstGeom prst="rect">
            <a:avLst/>
          </a:prstGeom>
          <a:noFill/>
        </p:spPr>
        <p:txBody>
          <a:bodyPr wrap="square" rtlCol="0">
            <a:spAutoFit/>
          </a:bodyPr>
          <a:lstStyle/>
          <a:p>
            <a:r>
              <a:rPr lang="en-US" sz="1000" dirty="0">
                <a:solidFill>
                  <a:srgbClr val="FFFFFF"/>
                </a:solidFill>
                <a:latin typeface="Rockwell" panose="02060603020205020403" pitchFamily="18" charset="0"/>
              </a:rPr>
              <a:t>“It is not a flashy, sexy thing.</a:t>
            </a:r>
          </a:p>
          <a:p>
            <a:r>
              <a:rPr lang="en-US" sz="1000" dirty="0">
                <a:solidFill>
                  <a:srgbClr val="FFFFFF"/>
                </a:solidFill>
                <a:latin typeface="Rockwell" panose="02060603020205020403" pitchFamily="18" charset="0"/>
              </a:rPr>
              <a:t> It is not solar. It is not wind.” </a:t>
            </a:r>
          </a:p>
          <a:p>
            <a:endParaRPr lang="en-US" sz="1000" dirty="0">
              <a:solidFill>
                <a:srgbClr val="FFFFFF"/>
              </a:solidFill>
              <a:latin typeface="Rockwell" panose="02060603020205020403" pitchFamily="18" charset="0"/>
            </a:endParaRPr>
          </a:p>
          <a:p>
            <a:r>
              <a:rPr lang="en-US" sz="1000" dirty="0">
                <a:solidFill>
                  <a:srgbClr val="FFFFFF"/>
                </a:solidFill>
                <a:latin typeface="Rockwell" panose="02060603020205020403" pitchFamily="18" charset="0"/>
              </a:rPr>
              <a:t>Somebody has to ”champion these”</a:t>
            </a:r>
          </a:p>
          <a:p>
            <a:endParaRPr lang="en-US" sz="1000" dirty="0">
              <a:solidFill>
                <a:srgbClr val="FFFFFF"/>
              </a:solidFill>
              <a:latin typeface="Rockwell" panose="02060603020205020403" pitchFamily="18" charset="0"/>
            </a:endParaRPr>
          </a:p>
          <a:p>
            <a:r>
              <a:rPr lang="en-US" sz="1000" dirty="0">
                <a:solidFill>
                  <a:srgbClr val="FFFFFF"/>
                </a:solidFill>
                <a:latin typeface="Rockwell" panose="02060603020205020403" pitchFamily="18" charset="0"/>
              </a:rPr>
              <a:t>CHP is a “never ending process”</a:t>
            </a:r>
          </a:p>
          <a:p>
            <a:endParaRPr lang="en-US" sz="1000" dirty="0">
              <a:solidFill>
                <a:srgbClr val="FFFFFF"/>
              </a:solidFill>
              <a:latin typeface="Rockwell" panose="02060603020205020403" pitchFamily="18" charset="0"/>
            </a:endParaRPr>
          </a:p>
          <a:p>
            <a:r>
              <a:rPr lang="en-US" sz="1000" dirty="0">
                <a:solidFill>
                  <a:srgbClr val="FFFFFF"/>
                </a:solidFill>
                <a:latin typeface="Rockwell" panose="02060603020205020403" pitchFamily="18" charset="0"/>
              </a:rPr>
              <a:t>             It is frankly “pretty boring”</a:t>
            </a:r>
          </a:p>
          <a:p>
            <a:endParaRPr lang="en-US" sz="1000" dirty="0">
              <a:solidFill>
                <a:srgbClr val="FFFFFF"/>
              </a:solidFill>
              <a:latin typeface="Rockwell" panose="02060603020205020403" pitchFamily="18" charset="0"/>
            </a:endParaRPr>
          </a:p>
        </p:txBody>
      </p:sp>
      <p:sp>
        <p:nvSpPr>
          <p:cNvPr id="15" name="TextBox 14"/>
          <p:cNvSpPr txBox="1"/>
          <p:nvPr/>
        </p:nvSpPr>
        <p:spPr>
          <a:xfrm>
            <a:off x="3153075" y="2184346"/>
            <a:ext cx="1698534" cy="1631216"/>
          </a:xfrm>
          <a:prstGeom prst="rect">
            <a:avLst/>
          </a:prstGeom>
          <a:noFill/>
        </p:spPr>
        <p:txBody>
          <a:bodyPr wrap="square" rtlCol="0">
            <a:spAutoFit/>
          </a:bodyPr>
          <a:lstStyle/>
          <a:p>
            <a:r>
              <a:rPr lang="en-US" sz="1000" dirty="0">
                <a:solidFill>
                  <a:srgbClr val="FFFFFF"/>
                </a:solidFill>
                <a:latin typeface="Rockwell" panose="02060603020205020403" pitchFamily="18" charset="0"/>
              </a:rPr>
              <a:t>Combined Heat and Power (CHP) is a “revenue erosion:”</a:t>
            </a:r>
          </a:p>
          <a:p>
            <a:endParaRPr lang="en-US" sz="1000" dirty="0">
              <a:solidFill>
                <a:srgbClr val="FFFFFF"/>
              </a:solidFill>
              <a:latin typeface="Rockwell" panose="02060603020205020403" pitchFamily="18" charset="0"/>
            </a:endParaRPr>
          </a:p>
          <a:p>
            <a:endParaRPr lang="en-US" sz="1000" dirty="0">
              <a:solidFill>
                <a:srgbClr val="FFFFFF"/>
              </a:solidFill>
              <a:latin typeface="Rockwell" panose="02060603020205020403" pitchFamily="18" charset="0"/>
            </a:endParaRPr>
          </a:p>
          <a:p>
            <a:r>
              <a:rPr lang="en-US" sz="1000" dirty="0">
                <a:solidFill>
                  <a:srgbClr val="FFFFFF"/>
                </a:solidFill>
                <a:latin typeface="Rockwell" panose="02060603020205020403" pitchFamily="18" charset="0"/>
              </a:rPr>
              <a:t>Investors Owned Utilities track public utility commissions  as if “sunflowers track the sun”</a:t>
            </a:r>
          </a:p>
        </p:txBody>
      </p:sp>
      <p:sp>
        <p:nvSpPr>
          <p:cNvPr id="18" name="TextBox 17"/>
          <p:cNvSpPr txBox="1"/>
          <p:nvPr/>
        </p:nvSpPr>
        <p:spPr>
          <a:xfrm>
            <a:off x="7622902" y="2265684"/>
            <a:ext cx="2112611" cy="1169551"/>
          </a:xfrm>
          <a:prstGeom prst="rect">
            <a:avLst/>
          </a:prstGeom>
          <a:noFill/>
        </p:spPr>
        <p:txBody>
          <a:bodyPr wrap="square" rtlCol="0">
            <a:spAutoFit/>
          </a:bodyPr>
          <a:lstStyle/>
          <a:p>
            <a:r>
              <a:rPr lang="en-US" sz="1000" dirty="0">
                <a:solidFill>
                  <a:srgbClr val="FFFFFF"/>
                </a:solidFill>
                <a:latin typeface="Rockwell" panose="02060603020205020403" pitchFamily="18" charset="0"/>
              </a:rPr>
              <a:t>“Who pays and where do the benefits occur”</a:t>
            </a:r>
          </a:p>
          <a:p>
            <a:endParaRPr lang="en-US" sz="1000" dirty="0">
              <a:solidFill>
                <a:srgbClr val="FFFFFF"/>
              </a:solidFill>
              <a:latin typeface="Rockwell" panose="02060603020205020403" pitchFamily="18" charset="0"/>
            </a:endParaRPr>
          </a:p>
          <a:p>
            <a:r>
              <a:rPr lang="en-US" sz="1000" dirty="0">
                <a:solidFill>
                  <a:srgbClr val="FFFFFF"/>
                </a:solidFill>
                <a:latin typeface="Rockwell" panose="02060603020205020403" pitchFamily="18" charset="0"/>
              </a:rPr>
              <a:t>“holy grail of CHP…”</a:t>
            </a:r>
          </a:p>
          <a:p>
            <a:endParaRPr lang="en-US" sz="1000" dirty="0">
              <a:solidFill>
                <a:srgbClr val="FFFFFF"/>
              </a:solidFill>
              <a:latin typeface="Rockwell" panose="02060603020205020403" pitchFamily="18" charset="0"/>
            </a:endParaRPr>
          </a:p>
          <a:p>
            <a:r>
              <a:rPr lang="en-US" sz="1000" dirty="0">
                <a:solidFill>
                  <a:srgbClr val="FFFFFF"/>
                </a:solidFill>
                <a:latin typeface="Rockwell" panose="02060603020205020403" pitchFamily="18" charset="0"/>
              </a:rPr>
              <a:t>“Instead of going full in on the marriage…smaller projects”</a:t>
            </a:r>
          </a:p>
        </p:txBody>
      </p:sp>
      <p:grpSp>
        <p:nvGrpSpPr>
          <p:cNvPr id="26" name="Group 4"/>
          <p:cNvGrpSpPr>
            <a:grpSpLocks noChangeAspect="1"/>
          </p:cNvGrpSpPr>
          <p:nvPr/>
        </p:nvGrpSpPr>
        <p:grpSpPr bwMode="auto">
          <a:xfrm>
            <a:off x="4595059" y="4114802"/>
            <a:ext cx="885021" cy="1317625"/>
            <a:chOff x="1506" y="3505"/>
            <a:chExt cx="871" cy="1729"/>
          </a:xfrm>
          <a:solidFill>
            <a:schemeClr val="accent2"/>
          </a:solidFill>
        </p:grpSpPr>
        <p:sp>
          <p:nvSpPr>
            <p:cNvPr id="28" name="Freeform 5"/>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9" name="Freeform 6"/>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grpSp>
        <p:nvGrpSpPr>
          <p:cNvPr id="30" name="Group 4"/>
          <p:cNvGrpSpPr>
            <a:grpSpLocks noChangeAspect="1"/>
          </p:cNvGrpSpPr>
          <p:nvPr/>
        </p:nvGrpSpPr>
        <p:grpSpPr bwMode="auto">
          <a:xfrm>
            <a:off x="6797747" y="4114802"/>
            <a:ext cx="885021" cy="1317625"/>
            <a:chOff x="1506" y="3505"/>
            <a:chExt cx="871" cy="1729"/>
          </a:xfrm>
          <a:solidFill>
            <a:schemeClr val="accent4"/>
          </a:solidFill>
        </p:grpSpPr>
        <p:sp>
          <p:nvSpPr>
            <p:cNvPr id="31" name="Freeform 5"/>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32" name="Freeform 6"/>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grpSp>
        <p:nvGrpSpPr>
          <p:cNvPr id="33" name="Group 4"/>
          <p:cNvGrpSpPr>
            <a:grpSpLocks noChangeAspect="1"/>
          </p:cNvGrpSpPr>
          <p:nvPr/>
        </p:nvGrpSpPr>
        <p:grpSpPr bwMode="auto">
          <a:xfrm>
            <a:off x="7899091" y="4114802"/>
            <a:ext cx="885021" cy="1317625"/>
            <a:chOff x="1506" y="3505"/>
            <a:chExt cx="871" cy="1729"/>
          </a:xfrm>
          <a:solidFill>
            <a:schemeClr val="accent6"/>
          </a:solidFill>
        </p:grpSpPr>
        <p:sp>
          <p:nvSpPr>
            <p:cNvPr id="34" name="Freeform 5"/>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35" name="Freeform 6"/>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grpSp>
        <p:nvGrpSpPr>
          <p:cNvPr id="45" name="Group 4"/>
          <p:cNvGrpSpPr>
            <a:grpSpLocks noChangeAspect="1"/>
          </p:cNvGrpSpPr>
          <p:nvPr/>
        </p:nvGrpSpPr>
        <p:grpSpPr bwMode="auto">
          <a:xfrm>
            <a:off x="5696403" y="4114802"/>
            <a:ext cx="885021" cy="1317625"/>
            <a:chOff x="1506" y="3505"/>
            <a:chExt cx="871" cy="1729"/>
          </a:xfrm>
          <a:solidFill>
            <a:schemeClr val="accent3"/>
          </a:solidFill>
        </p:grpSpPr>
        <p:sp>
          <p:nvSpPr>
            <p:cNvPr id="46" name="Freeform 5"/>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7" name="Freeform 6"/>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sp>
        <p:nvSpPr>
          <p:cNvPr id="24" name="Title 1"/>
          <p:cNvSpPr>
            <a:spLocks noGrp="1"/>
          </p:cNvSpPr>
          <p:nvPr>
            <p:ph type="title"/>
          </p:nvPr>
        </p:nvSpPr>
        <p:spPr>
          <a:xfrm>
            <a:off x="761999" y="555479"/>
            <a:ext cx="10731795" cy="1081935"/>
          </a:xfrm>
        </p:spPr>
        <p:txBody>
          <a:bodyPr>
            <a:normAutofit/>
          </a:bodyPr>
          <a:lstStyle/>
          <a:p>
            <a:pPr algn="ctr">
              <a:lnSpc>
                <a:spcPct val="85000"/>
              </a:lnSpc>
            </a:pPr>
            <a:r>
              <a:rPr lang="en-US" sz="4000" dirty="0"/>
              <a:t>Results</a:t>
            </a:r>
          </a:p>
        </p:txBody>
      </p:sp>
      <p:grpSp>
        <p:nvGrpSpPr>
          <p:cNvPr id="22" name="Group 4"/>
          <p:cNvGrpSpPr>
            <a:grpSpLocks noChangeAspect="1"/>
          </p:cNvGrpSpPr>
          <p:nvPr/>
        </p:nvGrpSpPr>
        <p:grpSpPr bwMode="auto">
          <a:xfrm>
            <a:off x="8891941" y="4114802"/>
            <a:ext cx="885021" cy="1317625"/>
            <a:chOff x="1506" y="3505"/>
            <a:chExt cx="871" cy="1729"/>
          </a:xfrm>
          <a:solidFill>
            <a:schemeClr val="accent5"/>
          </a:solidFill>
        </p:grpSpPr>
        <p:sp>
          <p:nvSpPr>
            <p:cNvPr id="23" name="Freeform 5"/>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5" name="Freeform 6"/>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grpSp>
        <p:nvGrpSpPr>
          <p:cNvPr id="27" name="Group 4"/>
          <p:cNvGrpSpPr>
            <a:grpSpLocks noChangeAspect="1"/>
          </p:cNvGrpSpPr>
          <p:nvPr/>
        </p:nvGrpSpPr>
        <p:grpSpPr bwMode="auto">
          <a:xfrm>
            <a:off x="3599676" y="4155950"/>
            <a:ext cx="885021" cy="1317625"/>
            <a:chOff x="1506" y="3505"/>
            <a:chExt cx="871" cy="1729"/>
          </a:xfrm>
          <a:solidFill>
            <a:schemeClr val="accent1"/>
          </a:solidFill>
        </p:grpSpPr>
        <p:sp>
          <p:nvSpPr>
            <p:cNvPr id="36" name="Freeform 5"/>
            <p:cNvSpPr>
              <a:spLocks noEditPoints="1"/>
            </p:cNvSpPr>
            <p:nvPr/>
          </p:nvSpPr>
          <p:spPr bwMode="auto">
            <a:xfrm>
              <a:off x="1777" y="3505"/>
              <a:ext cx="329" cy="325"/>
            </a:xfrm>
            <a:custGeom>
              <a:avLst/>
              <a:gdLst>
                <a:gd name="T0" fmla="*/ 69 w 138"/>
                <a:gd name="T1" fmla="*/ 137 h 137"/>
                <a:gd name="T2" fmla="*/ 0 w 138"/>
                <a:gd name="T3" fmla="*/ 68 h 137"/>
                <a:gd name="T4" fmla="*/ 69 w 138"/>
                <a:gd name="T5" fmla="*/ 0 h 137"/>
                <a:gd name="T6" fmla="*/ 138 w 138"/>
                <a:gd name="T7" fmla="*/ 68 h 137"/>
                <a:gd name="T8" fmla="*/ 69 w 138"/>
                <a:gd name="T9" fmla="*/ 137 h 137"/>
                <a:gd name="T10" fmla="*/ 69 w 138"/>
                <a:gd name="T11" fmla="*/ 14 h 137"/>
                <a:gd name="T12" fmla="*/ 14 w 138"/>
                <a:gd name="T13" fmla="*/ 68 h 137"/>
                <a:gd name="T14" fmla="*/ 69 w 138"/>
                <a:gd name="T15" fmla="*/ 123 h 137"/>
                <a:gd name="T16" fmla="*/ 124 w 138"/>
                <a:gd name="T17" fmla="*/ 68 h 137"/>
                <a:gd name="T18" fmla="*/ 69 w 138"/>
                <a:gd name="T19" fmla="*/ 14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8" h="137">
                  <a:moveTo>
                    <a:pt x="69" y="137"/>
                  </a:moveTo>
                  <a:cubicBezTo>
                    <a:pt x="31" y="137"/>
                    <a:pt x="0" y="106"/>
                    <a:pt x="0" y="68"/>
                  </a:cubicBezTo>
                  <a:cubicBezTo>
                    <a:pt x="0" y="30"/>
                    <a:pt x="31" y="0"/>
                    <a:pt x="69" y="0"/>
                  </a:cubicBezTo>
                  <a:cubicBezTo>
                    <a:pt x="107" y="0"/>
                    <a:pt x="138" y="30"/>
                    <a:pt x="138" y="68"/>
                  </a:cubicBezTo>
                  <a:cubicBezTo>
                    <a:pt x="138" y="106"/>
                    <a:pt x="107" y="137"/>
                    <a:pt x="69" y="137"/>
                  </a:cubicBezTo>
                  <a:close/>
                  <a:moveTo>
                    <a:pt x="69" y="14"/>
                  </a:moveTo>
                  <a:cubicBezTo>
                    <a:pt x="39" y="14"/>
                    <a:pt x="14" y="38"/>
                    <a:pt x="14" y="68"/>
                  </a:cubicBezTo>
                  <a:cubicBezTo>
                    <a:pt x="14" y="99"/>
                    <a:pt x="39" y="123"/>
                    <a:pt x="69" y="123"/>
                  </a:cubicBezTo>
                  <a:cubicBezTo>
                    <a:pt x="100" y="123"/>
                    <a:pt x="124" y="99"/>
                    <a:pt x="124" y="68"/>
                  </a:cubicBezTo>
                  <a:cubicBezTo>
                    <a:pt x="124" y="38"/>
                    <a:pt x="100" y="14"/>
                    <a:pt x="69"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37" name="Freeform 6"/>
            <p:cNvSpPr>
              <a:spLocks noEditPoints="1"/>
            </p:cNvSpPr>
            <p:nvPr/>
          </p:nvSpPr>
          <p:spPr bwMode="auto">
            <a:xfrm>
              <a:off x="1506" y="3870"/>
              <a:ext cx="871" cy="1364"/>
            </a:xfrm>
            <a:custGeom>
              <a:avLst/>
              <a:gdLst>
                <a:gd name="T0" fmla="*/ 205 w 366"/>
                <a:gd name="T1" fmla="*/ 547 h 575"/>
                <a:gd name="T2" fmla="*/ 161 w 366"/>
                <a:gd name="T3" fmla="*/ 547 h 575"/>
                <a:gd name="T4" fmla="*/ 95 w 366"/>
                <a:gd name="T5" fmla="*/ 547 h 575"/>
                <a:gd name="T6" fmla="*/ 105 w 366"/>
                <a:gd name="T7" fmla="*/ 161 h 575"/>
                <a:gd name="T8" fmla="*/ 31 w 366"/>
                <a:gd name="T9" fmla="*/ 287 h 575"/>
                <a:gd name="T10" fmla="*/ 4 w 366"/>
                <a:gd name="T11" fmla="*/ 254 h 575"/>
                <a:gd name="T12" fmla="*/ 12 w 366"/>
                <a:gd name="T13" fmla="*/ 228 h 575"/>
                <a:gd name="T14" fmla="*/ 183 w 366"/>
                <a:gd name="T15" fmla="*/ 0 h 575"/>
                <a:gd name="T16" fmla="*/ 354 w 366"/>
                <a:gd name="T17" fmla="*/ 228 h 575"/>
                <a:gd name="T18" fmla="*/ 363 w 366"/>
                <a:gd name="T19" fmla="*/ 254 h 575"/>
                <a:gd name="T20" fmla="*/ 335 w 366"/>
                <a:gd name="T21" fmla="*/ 287 h 575"/>
                <a:gd name="T22" fmla="*/ 262 w 366"/>
                <a:gd name="T23" fmla="*/ 161 h 575"/>
                <a:gd name="T24" fmla="*/ 271 w 366"/>
                <a:gd name="T25" fmla="*/ 547 h 575"/>
                <a:gd name="T26" fmla="*/ 238 w 366"/>
                <a:gd name="T27" fmla="*/ 575 h 575"/>
                <a:gd name="T28" fmla="*/ 190 w 366"/>
                <a:gd name="T29" fmla="*/ 299 h 575"/>
                <a:gd name="T30" fmla="*/ 238 w 366"/>
                <a:gd name="T31" fmla="*/ 561 h 575"/>
                <a:gd name="T32" fmla="*/ 238 w 366"/>
                <a:gd name="T33" fmla="*/ 561 h 575"/>
                <a:gd name="T34" fmla="*/ 257 w 366"/>
                <a:gd name="T35" fmla="*/ 546 h 575"/>
                <a:gd name="T36" fmla="*/ 256 w 366"/>
                <a:gd name="T37" fmla="*/ 481 h 575"/>
                <a:gd name="T38" fmla="*/ 247 w 366"/>
                <a:gd name="T39" fmla="*/ 127 h 575"/>
                <a:gd name="T40" fmla="*/ 260 w 366"/>
                <a:gd name="T41" fmla="*/ 124 h 575"/>
                <a:gd name="T42" fmla="*/ 335 w 366"/>
                <a:gd name="T43" fmla="*/ 273 h 575"/>
                <a:gd name="T44" fmla="*/ 350 w 366"/>
                <a:gd name="T45" fmla="*/ 258 h 575"/>
                <a:gd name="T46" fmla="*/ 347 w 366"/>
                <a:gd name="T47" fmla="*/ 251 h 575"/>
                <a:gd name="T48" fmla="*/ 279 w 366"/>
                <a:gd name="T49" fmla="*/ 50 h 575"/>
                <a:gd name="T50" fmla="*/ 88 w 366"/>
                <a:gd name="T51" fmla="*/ 50 h 575"/>
                <a:gd name="T52" fmla="*/ 19 w 366"/>
                <a:gd name="T53" fmla="*/ 251 h 575"/>
                <a:gd name="T54" fmla="*/ 17 w 366"/>
                <a:gd name="T55" fmla="*/ 258 h 575"/>
                <a:gd name="T56" fmla="*/ 31 w 366"/>
                <a:gd name="T57" fmla="*/ 273 h 575"/>
                <a:gd name="T58" fmla="*/ 107 w 366"/>
                <a:gd name="T59" fmla="*/ 124 h 575"/>
                <a:gd name="T60" fmla="*/ 120 w 366"/>
                <a:gd name="T61" fmla="*/ 127 h 575"/>
                <a:gd name="T62" fmla="*/ 111 w 366"/>
                <a:gd name="T63" fmla="*/ 481 h 575"/>
                <a:gd name="T64" fmla="*/ 110 w 366"/>
                <a:gd name="T65" fmla="*/ 542 h 575"/>
                <a:gd name="T66" fmla="*/ 128 w 366"/>
                <a:gd name="T67" fmla="*/ 561 h 575"/>
                <a:gd name="T68" fmla="*/ 176 w 366"/>
                <a:gd name="T69" fmla="*/ 299 h 5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6" h="575">
                  <a:moveTo>
                    <a:pt x="238" y="575"/>
                  </a:moveTo>
                  <a:cubicBezTo>
                    <a:pt x="221" y="575"/>
                    <a:pt x="207" y="562"/>
                    <a:pt x="205" y="547"/>
                  </a:cubicBezTo>
                  <a:cubicBezTo>
                    <a:pt x="183" y="360"/>
                    <a:pt x="183" y="360"/>
                    <a:pt x="183" y="360"/>
                  </a:cubicBezTo>
                  <a:cubicBezTo>
                    <a:pt x="161" y="547"/>
                    <a:pt x="161" y="547"/>
                    <a:pt x="161" y="547"/>
                  </a:cubicBezTo>
                  <a:cubicBezTo>
                    <a:pt x="160" y="562"/>
                    <a:pt x="146" y="575"/>
                    <a:pt x="128" y="575"/>
                  </a:cubicBezTo>
                  <a:cubicBezTo>
                    <a:pt x="111" y="575"/>
                    <a:pt x="97" y="562"/>
                    <a:pt x="95" y="547"/>
                  </a:cubicBezTo>
                  <a:cubicBezTo>
                    <a:pt x="95" y="546"/>
                    <a:pt x="95" y="546"/>
                    <a:pt x="95" y="545"/>
                  </a:cubicBezTo>
                  <a:cubicBezTo>
                    <a:pt x="96" y="536"/>
                    <a:pt x="102" y="307"/>
                    <a:pt x="105" y="161"/>
                  </a:cubicBezTo>
                  <a:cubicBezTo>
                    <a:pt x="55" y="272"/>
                    <a:pt x="55" y="272"/>
                    <a:pt x="55" y="272"/>
                  </a:cubicBezTo>
                  <a:cubicBezTo>
                    <a:pt x="51" y="281"/>
                    <a:pt x="42" y="287"/>
                    <a:pt x="31" y="287"/>
                  </a:cubicBezTo>
                  <a:cubicBezTo>
                    <a:pt x="28" y="287"/>
                    <a:pt x="25" y="286"/>
                    <a:pt x="22" y="285"/>
                  </a:cubicBezTo>
                  <a:cubicBezTo>
                    <a:pt x="8" y="280"/>
                    <a:pt x="0" y="267"/>
                    <a:pt x="4" y="254"/>
                  </a:cubicBezTo>
                  <a:cubicBezTo>
                    <a:pt x="4" y="254"/>
                    <a:pt x="4" y="254"/>
                    <a:pt x="4" y="253"/>
                  </a:cubicBezTo>
                  <a:cubicBezTo>
                    <a:pt x="5" y="252"/>
                    <a:pt x="8" y="241"/>
                    <a:pt x="12" y="228"/>
                  </a:cubicBezTo>
                  <a:cubicBezTo>
                    <a:pt x="30" y="174"/>
                    <a:pt x="66" y="63"/>
                    <a:pt x="75" y="44"/>
                  </a:cubicBezTo>
                  <a:cubicBezTo>
                    <a:pt x="90" y="13"/>
                    <a:pt x="122" y="0"/>
                    <a:pt x="183" y="0"/>
                  </a:cubicBezTo>
                  <a:cubicBezTo>
                    <a:pt x="244" y="0"/>
                    <a:pt x="277" y="13"/>
                    <a:pt x="292" y="44"/>
                  </a:cubicBezTo>
                  <a:cubicBezTo>
                    <a:pt x="301" y="63"/>
                    <a:pt x="337" y="175"/>
                    <a:pt x="354" y="228"/>
                  </a:cubicBezTo>
                  <a:cubicBezTo>
                    <a:pt x="359" y="241"/>
                    <a:pt x="362" y="252"/>
                    <a:pt x="363" y="253"/>
                  </a:cubicBezTo>
                  <a:cubicBezTo>
                    <a:pt x="363" y="254"/>
                    <a:pt x="363" y="254"/>
                    <a:pt x="363" y="254"/>
                  </a:cubicBezTo>
                  <a:cubicBezTo>
                    <a:pt x="366" y="267"/>
                    <a:pt x="358" y="280"/>
                    <a:pt x="345" y="285"/>
                  </a:cubicBezTo>
                  <a:cubicBezTo>
                    <a:pt x="342" y="286"/>
                    <a:pt x="339" y="287"/>
                    <a:pt x="335" y="287"/>
                  </a:cubicBezTo>
                  <a:cubicBezTo>
                    <a:pt x="325" y="287"/>
                    <a:pt x="316" y="281"/>
                    <a:pt x="312" y="272"/>
                  </a:cubicBezTo>
                  <a:cubicBezTo>
                    <a:pt x="262" y="161"/>
                    <a:pt x="262" y="161"/>
                    <a:pt x="262" y="161"/>
                  </a:cubicBezTo>
                  <a:cubicBezTo>
                    <a:pt x="265" y="307"/>
                    <a:pt x="271" y="536"/>
                    <a:pt x="271" y="545"/>
                  </a:cubicBezTo>
                  <a:cubicBezTo>
                    <a:pt x="271" y="546"/>
                    <a:pt x="271" y="546"/>
                    <a:pt x="271" y="547"/>
                  </a:cubicBezTo>
                  <a:cubicBezTo>
                    <a:pt x="270" y="562"/>
                    <a:pt x="256" y="575"/>
                    <a:pt x="238" y="575"/>
                  </a:cubicBezTo>
                  <a:cubicBezTo>
                    <a:pt x="238" y="575"/>
                    <a:pt x="238" y="575"/>
                    <a:pt x="238" y="575"/>
                  </a:cubicBezTo>
                  <a:close/>
                  <a:moveTo>
                    <a:pt x="183" y="293"/>
                  </a:moveTo>
                  <a:cubicBezTo>
                    <a:pt x="187" y="293"/>
                    <a:pt x="190" y="296"/>
                    <a:pt x="190" y="299"/>
                  </a:cubicBezTo>
                  <a:cubicBezTo>
                    <a:pt x="219" y="545"/>
                    <a:pt x="219" y="545"/>
                    <a:pt x="219" y="545"/>
                  </a:cubicBezTo>
                  <a:cubicBezTo>
                    <a:pt x="220" y="554"/>
                    <a:pt x="228" y="561"/>
                    <a:pt x="238" y="561"/>
                  </a:cubicBezTo>
                  <a:cubicBezTo>
                    <a:pt x="238" y="568"/>
                    <a:pt x="238" y="568"/>
                    <a:pt x="238" y="568"/>
                  </a:cubicBezTo>
                  <a:cubicBezTo>
                    <a:pt x="238" y="561"/>
                    <a:pt x="238" y="561"/>
                    <a:pt x="238" y="561"/>
                  </a:cubicBezTo>
                  <a:cubicBezTo>
                    <a:pt x="248" y="561"/>
                    <a:pt x="257" y="554"/>
                    <a:pt x="257" y="546"/>
                  </a:cubicBezTo>
                  <a:cubicBezTo>
                    <a:pt x="257" y="546"/>
                    <a:pt x="257" y="546"/>
                    <a:pt x="257" y="546"/>
                  </a:cubicBezTo>
                  <a:cubicBezTo>
                    <a:pt x="257" y="542"/>
                    <a:pt x="257" y="537"/>
                    <a:pt x="257" y="528"/>
                  </a:cubicBezTo>
                  <a:cubicBezTo>
                    <a:pt x="256" y="517"/>
                    <a:pt x="256" y="500"/>
                    <a:pt x="256" y="481"/>
                  </a:cubicBezTo>
                  <a:cubicBezTo>
                    <a:pt x="255" y="441"/>
                    <a:pt x="253" y="389"/>
                    <a:pt x="252" y="337"/>
                  </a:cubicBezTo>
                  <a:cubicBezTo>
                    <a:pt x="249" y="232"/>
                    <a:pt x="247" y="127"/>
                    <a:pt x="247" y="127"/>
                  </a:cubicBezTo>
                  <a:cubicBezTo>
                    <a:pt x="247" y="124"/>
                    <a:pt x="249" y="121"/>
                    <a:pt x="252" y="120"/>
                  </a:cubicBezTo>
                  <a:cubicBezTo>
                    <a:pt x="255" y="120"/>
                    <a:pt x="259" y="121"/>
                    <a:pt x="260" y="124"/>
                  </a:cubicBezTo>
                  <a:cubicBezTo>
                    <a:pt x="325" y="266"/>
                    <a:pt x="325" y="266"/>
                    <a:pt x="325" y="266"/>
                  </a:cubicBezTo>
                  <a:cubicBezTo>
                    <a:pt x="326" y="270"/>
                    <a:pt x="330" y="273"/>
                    <a:pt x="335" y="273"/>
                  </a:cubicBezTo>
                  <a:cubicBezTo>
                    <a:pt x="337" y="273"/>
                    <a:pt x="339" y="272"/>
                    <a:pt x="340" y="272"/>
                  </a:cubicBezTo>
                  <a:cubicBezTo>
                    <a:pt x="347" y="270"/>
                    <a:pt x="351" y="263"/>
                    <a:pt x="350" y="258"/>
                  </a:cubicBezTo>
                  <a:cubicBezTo>
                    <a:pt x="350" y="258"/>
                    <a:pt x="350" y="258"/>
                    <a:pt x="350" y="258"/>
                  </a:cubicBezTo>
                  <a:cubicBezTo>
                    <a:pt x="349" y="256"/>
                    <a:pt x="348" y="254"/>
                    <a:pt x="347" y="251"/>
                  </a:cubicBezTo>
                  <a:cubicBezTo>
                    <a:pt x="346" y="247"/>
                    <a:pt x="344" y="240"/>
                    <a:pt x="341" y="232"/>
                  </a:cubicBezTo>
                  <a:cubicBezTo>
                    <a:pt x="325" y="183"/>
                    <a:pt x="288" y="69"/>
                    <a:pt x="279" y="50"/>
                  </a:cubicBezTo>
                  <a:cubicBezTo>
                    <a:pt x="270" y="32"/>
                    <a:pt x="252" y="14"/>
                    <a:pt x="183" y="14"/>
                  </a:cubicBezTo>
                  <a:cubicBezTo>
                    <a:pt x="115" y="14"/>
                    <a:pt x="96" y="32"/>
                    <a:pt x="88" y="50"/>
                  </a:cubicBezTo>
                  <a:cubicBezTo>
                    <a:pt x="79" y="69"/>
                    <a:pt x="42" y="183"/>
                    <a:pt x="26" y="232"/>
                  </a:cubicBezTo>
                  <a:cubicBezTo>
                    <a:pt x="23" y="240"/>
                    <a:pt x="21" y="247"/>
                    <a:pt x="19" y="251"/>
                  </a:cubicBezTo>
                  <a:cubicBezTo>
                    <a:pt x="19" y="254"/>
                    <a:pt x="18" y="256"/>
                    <a:pt x="17" y="258"/>
                  </a:cubicBezTo>
                  <a:cubicBezTo>
                    <a:pt x="17" y="258"/>
                    <a:pt x="17" y="258"/>
                    <a:pt x="17" y="258"/>
                  </a:cubicBezTo>
                  <a:cubicBezTo>
                    <a:pt x="16" y="263"/>
                    <a:pt x="20" y="270"/>
                    <a:pt x="26" y="272"/>
                  </a:cubicBezTo>
                  <a:cubicBezTo>
                    <a:pt x="28" y="272"/>
                    <a:pt x="30" y="273"/>
                    <a:pt x="31" y="273"/>
                  </a:cubicBezTo>
                  <a:cubicBezTo>
                    <a:pt x="36" y="273"/>
                    <a:pt x="41" y="270"/>
                    <a:pt x="42" y="266"/>
                  </a:cubicBezTo>
                  <a:cubicBezTo>
                    <a:pt x="107" y="124"/>
                    <a:pt x="107" y="124"/>
                    <a:pt x="107" y="124"/>
                  </a:cubicBezTo>
                  <a:cubicBezTo>
                    <a:pt x="108" y="121"/>
                    <a:pt x="111" y="120"/>
                    <a:pt x="115" y="120"/>
                  </a:cubicBezTo>
                  <a:cubicBezTo>
                    <a:pt x="118" y="121"/>
                    <a:pt x="120" y="124"/>
                    <a:pt x="120" y="127"/>
                  </a:cubicBezTo>
                  <a:cubicBezTo>
                    <a:pt x="120" y="127"/>
                    <a:pt x="117" y="232"/>
                    <a:pt x="115" y="337"/>
                  </a:cubicBezTo>
                  <a:cubicBezTo>
                    <a:pt x="114" y="389"/>
                    <a:pt x="112" y="442"/>
                    <a:pt x="111" y="481"/>
                  </a:cubicBezTo>
                  <a:cubicBezTo>
                    <a:pt x="111" y="500"/>
                    <a:pt x="110" y="517"/>
                    <a:pt x="110" y="528"/>
                  </a:cubicBezTo>
                  <a:cubicBezTo>
                    <a:pt x="110" y="534"/>
                    <a:pt x="110" y="539"/>
                    <a:pt x="110" y="542"/>
                  </a:cubicBezTo>
                  <a:cubicBezTo>
                    <a:pt x="109" y="543"/>
                    <a:pt x="109" y="544"/>
                    <a:pt x="109" y="546"/>
                  </a:cubicBezTo>
                  <a:cubicBezTo>
                    <a:pt x="110" y="554"/>
                    <a:pt x="118" y="561"/>
                    <a:pt x="128" y="561"/>
                  </a:cubicBezTo>
                  <a:cubicBezTo>
                    <a:pt x="138" y="561"/>
                    <a:pt x="147" y="554"/>
                    <a:pt x="147" y="546"/>
                  </a:cubicBezTo>
                  <a:cubicBezTo>
                    <a:pt x="176" y="299"/>
                    <a:pt x="176" y="299"/>
                    <a:pt x="176" y="299"/>
                  </a:cubicBezTo>
                  <a:cubicBezTo>
                    <a:pt x="177" y="296"/>
                    <a:pt x="180" y="293"/>
                    <a:pt x="183"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sp>
        <p:nvSpPr>
          <p:cNvPr id="2" name="Slide Number Placeholder 1"/>
          <p:cNvSpPr>
            <a:spLocks noGrp="1"/>
          </p:cNvSpPr>
          <p:nvPr>
            <p:ph type="sldNum" sz="quarter" idx="13"/>
          </p:nvPr>
        </p:nvSpPr>
        <p:spPr/>
        <p:txBody>
          <a:bodyPr/>
          <a:lstStyle/>
          <a:p>
            <a:fld id="{2AC27A5A-7290-4DE1-BA94-4BE8A8E57DCF}" type="slidenum">
              <a:rPr lang="en-US" smtClean="0"/>
              <a:t>36</a:t>
            </a:fld>
            <a:endParaRPr lang="en-US" dirty="0"/>
          </a:p>
        </p:txBody>
      </p:sp>
    </p:spTree>
    <p:extLst>
      <p:ext uri="{BB962C8B-B14F-4D97-AF65-F5344CB8AC3E}">
        <p14:creationId xmlns:p14="http://schemas.microsoft.com/office/powerpoint/2010/main" val="3609162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300"/>
                                        <p:tgtEl>
                                          <p:spTgt spid="1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3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animEffect transition="in" filter="fade">
                                      <p:cBhvr>
                                        <p:cTn id="13" dur="500"/>
                                        <p:tgtEl>
                                          <p:spTgt spid="27"/>
                                        </p:tgtEl>
                                      </p:cBhvr>
                                    </p:animEffect>
                                  </p:childTnLst>
                                </p:cTn>
                              </p:par>
                              <p:par>
                                <p:cTn id="14" presetID="10" presetClass="entr" presetSubtype="0" fill="hold"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300"/>
                                  </p:stCondLst>
                                  <p:childTnLst>
                                    <p:set>
                                      <p:cBhvr>
                                        <p:cTn id="18" dur="1" fill="hold">
                                          <p:stCondLst>
                                            <p:cond delay="0"/>
                                          </p:stCondLst>
                                        </p:cTn>
                                        <p:tgtEl>
                                          <p:spTgt spid="45"/>
                                        </p:tgtEl>
                                        <p:attrNameLst>
                                          <p:attrName>style.visibility</p:attrName>
                                        </p:attrNameLst>
                                      </p:cBhvr>
                                      <p:to>
                                        <p:strVal val="visible"/>
                                      </p:to>
                                    </p:set>
                                    <p:animEffect transition="in" filter="fade">
                                      <p:cBhvr>
                                        <p:cTn id="19" dur="500"/>
                                        <p:tgtEl>
                                          <p:spTgt spid="45"/>
                                        </p:tgtEl>
                                      </p:cBhvr>
                                    </p:animEffect>
                                  </p:childTnLst>
                                </p:cTn>
                              </p:par>
                            </p:childTnLst>
                          </p:cTn>
                        </p:par>
                        <p:par>
                          <p:cTn id="20" fill="hold">
                            <p:stCondLst>
                              <p:cond delay="8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300"/>
                                        <p:tgtEl>
                                          <p:spTgt spid="1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300"/>
                                        <p:tgtEl>
                                          <p:spTgt spid="6"/>
                                        </p:tgtEl>
                                      </p:cBhvr>
                                    </p:animEffect>
                                  </p:childTnLst>
                                </p:cTn>
                              </p:par>
                              <p:par>
                                <p:cTn id="27" presetID="10"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childTnLst>
                                </p:cTn>
                              </p:par>
                            </p:childTnLst>
                          </p:cTn>
                        </p:par>
                        <p:par>
                          <p:cTn id="30" fill="hold">
                            <p:stCondLst>
                              <p:cond delay="1300"/>
                            </p:stCondLst>
                            <p:childTnLst>
                              <p:par>
                                <p:cTn id="31" presetID="10" presetClass="entr" presetSubtype="0"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Effect transition="in" filter="fade">
                                      <p:cBhvr>
                                        <p:cTn id="33" dur="300"/>
                                        <p:tgtEl>
                                          <p:spTgt spid="1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300"/>
                                        <p:tgtEl>
                                          <p:spTgt spid="7"/>
                                        </p:tgtEl>
                                      </p:cBhvr>
                                    </p:animEffect>
                                  </p:childTnLst>
                                </p:cTn>
                              </p:par>
                              <p:par>
                                <p:cTn id="37" presetID="10"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500"/>
                                        <p:tgtEl>
                                          <p:spTgt spid="33"/>
                                        </p:tgtEl>
                                      </p:cBhvr>
                                    </p:animEffect>
                                  </p:childTnLst>
                                </p:cTn>
                              </p:par>
                              <p:par>
                                <p:cTn id="40" presetID="10" presetClass="entr" presetSubtype="0" fill="hold" nodeType="with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fade">
                                      <p:cBhvr>
                                        <p:cTn id="4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2" grpId="0"/>
      <p:bldP spid="15" grpId="0"/>
      <p:bldP spid="1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1851091199"/>
              </p:ext>
            </p:extLst>
          </p:nvPr>
        </p:nvGraphicFramePr>
        <p:xfrm>
          <a:off x="755374" y="1262271"/>
          <a:ext cx="10363200" cy="4850294"/>
        </p:xfrm>
        <a:graphic>
          <a:graphicData uri="http://schemas.openxmlformats.org/drawingml/2006/chart">
            <c:chart xmlns:c="http://schemas.openxmlformats.org/drawingml/2006/chart" xmlns:r="http://schemas.openxmlformats.org/officeDocument/2006/relationships" r:id="rId3"/>
          </a:graphicData>
        </a:graphic>
      </p:graphicFrame>
      <p:sp>
        <p:nvSpPr>
          <p:cNvPr id="10" name="Title 1"/>
          <p:cNvSpPr>
            <a:spLocks noGrp="1"/>
          </p:cNvSpPr>
          <p:nvPr>
            <p:ph type="title"/>
          </p:nvPr>
        </p:nvSpPr>
        <p:spPr>
          <a:xfrm>
            <a:off x="761999" y="555479"/>
            <a:ext cx="10731795" cy="1081935"/>
          </a:xfrm>
        </p:spPr>
        <p:txBody>
          <a:bodyPr>
            <a:normAutofit/>
          </a:bodyPr>
          <a:lstStyle/>
          <a:p>
            <a:pPr algn="ctr"/>
            <a:r>
              <a:rPr lang="en-US" sz="4000" cap="none" dirty="0"/>
              <a:t>Results</a:t>
            </a:r>
          </a:p>
        </p:txBody>
      </p:sp>
    </p:spTree>
    <p:extLst>
      <p:ext uri="{BB962C8B-B14F-4D97-AF65-F5344CB8AC3E}">
        <p14:creationId xmlns:p14="http://schemas.microsoft.com/office/powerpoint/2010/main" val="34782491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6" name="Group 175"/>
          <p:cNvGrpSpPr/>
          <p:nvPr/>
        </p:nvGrpSpPr>
        <p:grpSpPr>
          <a:xfrm>
            <a:off x="1468689" y="3722455"/>
            <a:ext cx="7440827" cy="987416"/>
            <a:chOff x="1101516" y="2852840"/>
            <a:chExt cx="5580620" cy="987416"/>
          </a:xfrm>
        </p:grpSpPr>
        <p:sp useBgFill="1">
          <p:nvSpPr>
            <p:cNvPr id="94" name="Freeform 6"/>
            <p:cNvSpPr>
              <a:spLocks noEditPoints="1"/>
            </p:cNvSpPr>
            <p:nvPr/>
          </p:nvSpPr>
          <p:spPr bwMode="auto">
            <a:xfrm>
              <a:off x="1101516" y="2852840"/>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44" name="Freeform 6"/>
            <p:cNvSpPr>
              <a:spLocks noEditPoints="1"/>
            </p:cNvSpPr>
            <p:nvPr/>
          </p:nvSpPr>
          <p:spPr bwMode="auto">
            <a:xfrm>
              <a:off x="1667124" y="2854928"/>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47" name="Freeform 6"/>
            <p:cNvSpPr>
              <a:spLocks noEditPoints="1"/>
            </p:cNvSpPr>
            <p:nvPr/>
          </p:nvSpPr>
          <p:spPr bwMode="auto">
            <a:xfrm>
              <a:off x="2232732" y="2865205"/>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50" name="Freeform 6"/>
            <p:cNvSpPr>
              <a:spLocks noEditPoints="1"/>
            </p:cNvSpPr>
            <p:nvPr/>
          </p:nvSpPr>
          <p:spPr bwMode="auto">
            <a:xfrm>
              <a:off x="2798340" y="2867293"/>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53" name="Freeform 6"/>
            <p:cNvSpPr>
              <a:spLocks noEditPoints="1"/>
            </p:cNvSpPr>
            <p:nvPr/>
          </p:nvSpPr>
          <p:spPr bwMode="auto">
            <a:xfrm>
              <a:off x="3363948" y="2852840"/>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56" name="Freeform 6"/>
            <p:cNvSpPr>
              <a:spLocks noEditPoints="1"/>
            </p:cNvSpPr>
            <p:nvPr/>
          </p:nvSpPr>
          <p:spPr bwMode="auto">
            <a:xfrm>
              <a:off x="3929556" y="2854928"/>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59" name="Freeform 6"/>
            <p:cNvSpPr>
              <a:spLocks noEditPoints="1"/>
            </p:cNvSpPr>
            <p:nvPr/>
          </p:nvSpPr>
          <p:spPr bwMode="auto">
            <a:xfrm>
              <a:off x="4495164" y="2865205"/>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62" name="Freeform 6"/>
            <p:cNvSpPr>
              <a:spLocks noEditPoints="1"/>
            </p:cNvSpPr>
            <p:nvPr/>
          </p:nvSpPr>
          <p:spPr bwMode="auto">
            <a:xfrm>
              <a:off x="5060772" y="2867293"/>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65" name="Freeform 6"/>
            <p:cNvSpPr>
              <a:spLocks noEditPoints="1"/>
            </p:cNvSpPr>
            <p:nvPr/>
          </p:nvSpPr>
          <p:spPr bwMode="auto">
            <a:xfrm>
              <a:off x="5626380" y="2865205"/>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8" name="Freeform 6"/>
            <p:cNvSpPr>
              <a:spLocks noEditPoints="1"/>
            </p:cNvSpPr>
            <p:nvPr/>
          </p:nvSpPr>
          <p:spPr bwMode="auto">
            <a:xfrm>
              <a:off x="6191985" y="2867293"/>
              <a:ext cx="490151"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bg1"/>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grpSp>
        <p:nvGrpSpPr>
          <p:cNvPr id="175" name="Group 174"/>
          <p:cNvGrpSpPr/>
          <p:nvPr/>
        </p:nvGrpSpPr>
        <p:grpSpPr>
          <a:xfrm>
            <a:off x="1453845" y="2420890"/>
            <a:ext cx="7440827" cy="991367"/>
            <a:chOff x="1101516" y="1563638"/>
            <a:chExt cx="5580620" cy="991367"/>
          </a:xfrm>
        </p:grpSpPr>
        <p:sp useBgFill="1">
          <p:nvSpPr>
            <p:cNvPr id="103" name="Freeform 5"/>
            <p:cNvSpPr>
              <a:spLocks noEditPoints="1"/>
            </p:cNvSpPr>
            <p:nvPr/>
          </p:nvSpPr>
          <p:spPr bwMode="auto">
            <a:xfrm>
              <a:off x="1101516" y="1563638"/>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45" name="Freeform 5"/>
            <p:cNvSpPr>
              <a:spLocks noEditPoints="1"/>
            </p:cNvSpPr>
            <p:nvPr/>
          </p:nvSpPr>
          <p:spPr bwMode="auto">
            <a:xfrm>
              <a:off x="1667124" y="1565726"/>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48" name="Freeform 5"/>
            <p:cNvSpPr>
              <a:spLocks noEditPoints="1"/>
            </p:cNvSpPr>
            <p:nvPr/>
          </p:nvSpPr>
          <p:spPr bwMode="auto">
            <a:xfrm>
              <a:off x="2232732" y="1576003"/>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51" name="Freeform 5"/>
            <p:cNvSpPr>
              <a:spLocks noEditPoints="1"/>
            </p:cNvSpPr>
            <p:nvPr/>
          </p:nvSpPr>
          <p:spPr bwMode="auto">
            <a:xfrm>
              <a:off x="2798340" y="1578091"/>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54" name="Freeform 5"/>
            <p:cNvSpPr>
              <a:spLocks noEditPoints="1"/>
            </p:cNvSpPr>
            <p:nvPr/>
          </p:nvSpPr>
          <p:spPr bwMode="auto">
            <a:xfrm>
              <a:off x="3363948" y="1563638"/>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useBgFill="1">
          <p:nvSpPr>
            <p:cNvPr id="157" name="Freeform 5"/>
            <p:cNvSpPr>
              <a:spLocks noEditPoints="1"/>
            </p:cNvSpPr>
            <p:nvPr/>
          </p:nvSpPr>
          <p:spPr bwMode="auto">
            <a:xfrm>
              <a:off x="3929556" y="1565726"/>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0" name="Freeform 5"/>
            <p:cNvSpPr>
              <a:spLocks noEditPoints="1"/>
            </p:cNvSpPr>
            <p:nvPr/>
          </p:nvSpPr>
          <p:spPr bwMode="auto">
            <a:xfrm>
              <a:off x="4495164" y="1576003"/>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bg1"/>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3" name="Freeform 5"/>
            <p:cNvSpPr>
              <a:spLocks noEditPoints="1"/>
            </p:cNvSpPr>
            <p:nvPr/>
          </p:nvSpPr>
          <p:spPr bwMode="auto">
            <a:xfrm>
              <a:off x="5060772" y="1578091"/>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bg1"/>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6" name="Freeform 5"/>
            <p:cNvSpPr>
              <a:spLocks noEditPoints="1"/>
            </p:cNvSpPr>
            <p:nvPr/>
          </p:nvSpPr>
          <p:spPr bwMode="auto">
            <a:xfrm>
              <a:off x="5626380" y="1576003"/>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bg1"/>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9" name="Freeform 5"/>
            <p:cNvSpPr>
              <a:spLocks noEditPoints="1"/>
            </p:cNvSpPr>
            <p:nvPr/>
          </p:nvSpPr>
          <p:spPr bwMode="auto">
            <a:xfrm>
              <a:off x="6191985" y="1578091"/>
              <a:ext cx="490151"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bg1"/>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sp>
        <p:nvSpPr>
          <p:cNvPr id="170" name="Rectangle 169"/>
          <p:cNvSpPr/>
          <p:nvPr/>
        </p:nvSpPr>
        <p:spPr>
          <a:xfrm>
            <a:off x="9211317" y="2975007"/>
            <a:ext cx="2434501" cy="739626"/>
          </a:xfrm>
          <a:prstGeom prst="rect">
            <a:avLst/>
          </a:prstGeom>
        </p:spPr>
        <p:txBody>
          <a:bodyPr wrap="square" lIns="0" tIns="0" rIns="0" bIns="0">
            <a:spAutoFit/>
          </a:bodyPr>
          <a:lstStyle/>
          <a:p>
            <a:pPr>
              <a:lnSpc>
                <a:spcPct val="89000"/>
              </a:lnSpc>
            </a:pPr>
            <a:r>
              <a:rPr lang="en-US" dirty="0">
                <a:solidFill>
                  <a:schemeClr val="tx2"/>
                </a:solidFill>
                <a:latin typeface="Rockwell" panose="02060603020205020403" pitchFamily="18" charset="0"/>
              </a:rPr>
              <a:t>Utilities consider their business model as a barrier</a:t>
            </a:r>
          </a:p>
        </p:txBody>
      </p:sp>
      <p:sp>
        <p:nvSpPr>
          <p:cNvPr id="171" name="Rectangle 170"/>
          <p:cNvSpPr/>
          <p:nvPr/>
        </p:nvSpPr>
        <p:spPr>
          <a:xfrm>
            <a:off x="9211318" y="2490317"/>
            <a:ext cx="2434501" cy="438262"/>
          </a:xfrm>
          <a:prstGeom prst="rect">
            <a:avLst/>
          </a:prstGeom>
        </p:spPr>
        <p:txBody>
          <a:bodyPr wrap="square" lIns="0" tIns="0" rIns="0" bIns="0">
            <a:spAutoFit/>
          </a:bodyPr>
          <a:lstStyle/>
          <a:p>
            <a:pPr>
              <a:lnSpc>
                <a:spcPct val="89000"/>
              </a:lnSpc>
            </a:pPr>
            <a:r>
              <a:rPr lang="en-US" sz="3200" spc="-80" dirty="0">
                <a:latin typeface="Rockwell" panose="02060603020205020403" pitchFamily="18" charset="0"/>
              </a:rPr>
              <a:t>33% </a:t>
            </a:r>
          </a:p>
        </p:txBody>
      </p:sp>
      <p:sp>
        <p:nvSpPr>
          <p:cNvPr id="172" name="Rectangle 171"/>
          <p:cNvSpPr/>
          <p:nvPr/>
        </p:nvSpPr>
        <p:spPr>
          <a:xfrm>
            <a:off x="9211319" y="4406827"/>
            <a:ext cx="2434501" cy="986167"/>
          </a:xfrm>
          <a:prstGeom prst="rect">
            <a:avLst/>
          </a:prstGeom>
        </p:spPr>
        <p:txBody>
          <a:bodyPr wrap="square" lIns="0" tIns="0" rIns="0" bIns="0">
            <a:spAutoFit/>
          </a:bodyPr>
          <a:lstStyle/>
          <a:p>
            <a:pPr>
              <a:lnSpc>
                <a:spcPct val="89000"/>
              </a:lnSpc>
            </a:pPr>
            <a:r>
              <a:rPr lang="en-US" dirty="0">
                <a:solidFill>
                  <a:schemeClr val="tx2"/>
                </a:solidFill>
                <a:latin typeface="Rockwell" panose="02060603020205020403" pitchFamily="18" charset="0"/>
              </a:rPr>
              <a:t>Other interviewees consider the business model of the utility as a major barrier</a:t>
            </a:r>
          </a:p>
        </p:txBody>
      </p:sp>
      <p:sp>
        <p:nvSpPr>
          <p:cNvPr id="173" name="Rectangle 172"/>
          <p:cNvSpPr/>
          <p:nvPr/>
        </p:nvSpPr>
        <p:spPr>
          <a:xfrm>
            <a:off x="9211319" y="4013149"/>
            <a:ext cx="2434501" cy="438262"/>
          </a:xfrm>
          <a:prstGeom prst="rect">
            <a:avLst/>
          </a:prstGeom>
        </p:spPr>
        <p:txBody>
          <a:bodyPr wrap="square" lIns="0" tIns="0" rIns="0" bIns="0">
            <a:spAutoFit/>
          </a:bodyPr>
          <a:lstStyle/>
          <a:p>
            <a:pPr>
              <a:lnSpc>
                <a:spcPct val="89000"/>
              </a:lnSpc>
            </a:pPr>
            <a:r>
              <a:rPr lang="en-US" sz="3200" spc="-80" dirty="0">
                <a:latin typeface="Rockwell" panose="02060603020205020403" pitchFamily="18" charset="0"/>
              </a:rPr>
              <a:t>&gt;70%</a:t>
            </a:r>
          </a:p>
        </p:txBody>
      </p:sp>
      <p:sp>
        <p:nvSpPr>
          <p:cNvPr id="178" name="Freeform 6"/>
          <p:cNvSpPr>
            <a:spLocks noEditPoints="1"/>
          </p:cNvSpPr>
          <p:nvPr/>
        </p:nvSpPr>
        <p:spPr bwMode="auto">
          <a:xfrm>
            <a:off x="1468690" y="3710091"/>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accent2">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79" name="Freeform 5"/>
          <p:cNvSpPr>
            <a:spLocks noEditPoints="1"/>
          </p:cNvSpPr>
          <p:nvPr/>
        </p:nvSpPr>
        <p:spPr bwMode="auto">
          <a:xfrm>
            <a:off x="1468690" y="2420888"/>
            <a:ext cx="653535"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accent1">
              <a:alpha val="67000"/>
            </a:schemeClr>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0" name="Freeform 6"/>
          <p:cNvSpPr>
            <a:spLocks noEditPoints="1"/>
          </p:cNvSpPr>
          <p:nvPr/>
        </p:nvSpPr>
        <p:spPr bwMode="auto">
          <a:xfrm>
            <a:off x="2222834" y="3712179"/>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accent2">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1" name="Freeform 5"/>
          <p:cNvSpPr>
            <a:spLocks noEditPoints="1"/>
          </p:cNvSpPr>
          <p:nvPr/>
        </p:nvSpPr>
        <p:spPr bwMode="auto">
          <a:xfrm>
            <a:off x="2222834" y="2422976"/>
            <a:ext cx="653535"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accent1">
              <a:alpha val="67000"/>
            </a:schemeClr>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2" name="Freeform 6"/>
          <p:cNvSpPr>
            <a:spLocks noEditPoints="1"/>
          </p:cNvSpPr>
          <p:nvPr/>
        </p:nvSpPr>
        <p:spPr bwMode="auto">
          <a:xfrm>
            <a:off x="2976978" y="3722457"/>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accent2">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3" name="Freeform 5"/>
          <p:cNvSpPr>
            <a:spLocks noEditPoints="1"/>
          </p:cNvSpPr>
          <p:nvPr/>
        </p:nvSpPr>
        <p:spPr bwMode="auto">
          <a:xfrm>
            <a:off x="2976978" y="2433253"/>
            <a:ext cx="653535"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accent1">
              <a:alpha val="67000"/>
            </a:schemeClr>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4" name="Freeform 6"/>
          <p:cNvSpPr>
            <a:spLocks noEditPoints="1"/>
          </p:cNvSpPr>
          <p:nvPr/>
        </p:nvSpPr>
        <p:spPr bwMode="auto">
          <a:xfrm>
            <a:off x="3731122" y="3724545"/>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accent2">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5" name="Freeform 5"/>
          <p:cNvSpPr>
            <a:spLocks noEditPoints="1"/>
          </p:cNvSpPr>
          <p:nvPr/>
        </p:nvSpPr>
        <p:spPr bwMode="auto">
          <a:xfrm>
            <a:off x="3731122" y="2435341"/>
            <a:ext cx="653535"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bg1">
              <a:alpha val="67000"/>
            </a:schemeClr>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6" name="Freeform 6"/>
          <p:cNvSpPr>
            <a:spLocks noEditPoints="1"/>
          </p:cNvSpPr>
          <p:nvPr/>
        </p:nvSpPr>
        <p:spPr bwMode="auto">
          <a:xfrm>
            <a:off x="4485266" y="3710091"/>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accent2">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7" name="Freeform 6"/>
          <p:cNvSpPr>
            <a:spLocks noEditPoints="1"/>
          </p:cNvSpPr>
          <p:nvPr/>
        </p:nvSpPr>
        <p:spPr bwMode="auto">
          <a:xfrm>
            <a:off x="5239410" y="3712179"/>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accent2">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8" name="Freeform 6"/>
          <p:cNvSpPr>
            <a:spLocks noEditPoints="1"/>
          </p:cNvSpPr>
          <p:nvPr/>
        </p:nvSpPr>
        <p:spPr bwMode="auto">
          <a:xfrm>
            <a:off x="5993554" y="3722457"/>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accent2">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2" name="Freeform 5"/>
          <p:cNvSpPr>
            <a:spLocks noEditPoints="1"/>
          </p:cNvSpPr>
          <p:nvPr/>
        </p:nvSpPr>
        <p:spPr bwMode="auto">
          <a:xfrm>
            <a:off x="4470129" y="2418349"/>
            <a:ext cx="653535"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bg1">
              <a:alpha val="67000"/>
            </a:schemeClr>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3" name="Freeform 5"/>
          <p:cNvSpPr>
            <a:spLocks noEditPoints="1"/>
          </p:cNvSpPr>
          <p:nvPr/>
        </p:nvSpPr>
        <p:spPr bwMode="auto">
          <a:xfrm>
            <a:off x="5239118" y="2410612"/>
            <a:ext cx="653535" cy="976914"/>
          </a:xfrm>
          <a:custGeom>
            <a:avLst/>
            <a:gdLst>
              <a:gd name="T0" fmla="*/ 121 w 122"/>
              <a:gd name="T1" fmla="*/ 136 h 243"/>
              <a:gd name="T2" fmla="*/ 121 w 122"/>
              <a:gd name="T3" fmla="*/ 136 h 243"/>
              <a:gd name="T4" fmla="*/ 118 w 122"/>
              <a:gd name="T5" fmla="*/ 127 h 243"/>
              <a:gd name="T6" fmla="*/ 97 w 122"/>
              <a:gd name="T7" fmla="*/ 66 h 243"/>
              <a:gd name="T8" fmla="*/ 61 w 122"/>
              <a:gd name="T9" fmla="*/ 51 h 243"/>
              <a:gd name="T10" fmla="*/ 25 w 122"/>
              <a:gd name="T11" fmla="*/ 66 h 243"/>
              <a:gd name="T12" fmla="*/ 4 w 122"/>
              <a:gd name="T13" fmla="*/ 127 h 243"/>
              <a:gd name="T14" fmla="*/ 1 w 122"/>
              <a:gd name="T15" fmla="*/ 136 h 243"/>
              <a:gd name="T16" fmla="*/ 1 w 122"/>
              <a:gd name="T17" fmla="*/ 136 h 243"/>
              <a:gd name="T18" fmla="*/ 7 w 122"/>
              <a:gd name="T19" fmla="*/ 146 h 243"/>
              <a:gd name="T20" fmla="*/ 11 w 122"/>
              <a:gd name="T21" fmla="*/ 147 h 243"/>
              <a:gd name="T22" fmla="*/ 18 w 122"/>
              <a:gd name="T23" fmla="*/ 142 h 243"/>
              <a:gd name="T24" fmla="*/ 35 w 122"/>
              <a:gd name="T25" fmla="*/ 105 h 243"/>
              <a:gd name="T26" fmla="*/ 32 w 122"/>
              <a:gd name="T27" fmla="*/ 233 h 243"/>
              <a:gd name="T28" fmla="*/ 32 w 122"/>
              <a:gd name="T29" fmla="*/ 233 h 243"/>
              <a:gd name="T30" fmla="*/ 43 w 122"/>
              <a:gd name="T31" fmla="*/ 243 h 243"/>
              <a:gd name="T32" fmla="*/ 54 w 122"/>
              <a:gd name="T33" fmla="*/ 233 h 243"/>
              <a:gd name="T34" fmla="*/ 61 w 122"/>
              <a:gd name="T35" fmla="*/ 171 h 243"/>
              <a:gd name="T36" fmla="*/ 69 w 122"/>
              <a:gd name="T37" fmla="*/ 233 h 243"/>
              <a:gd name="T38" fmla="*/ 80 w 122"/>
              <a:gd name="T39" fmla="*/ 243 h 243"/>
              <a:gd name="T40" fmla="*/ 80 w 122"/>
              <a:gd name="T41" fmla="*/ 243 h 243"/>
              <a:gd name="T42" fmla="*/ 91 w 122"/>
              <a:gd name="T43" fmla="*/ 233 h 243"/>
              <a:gd name="T44" fmla="*/ 91 w 122"/>
              <a:gd name="T45" fmla="*/ 233 h 243"/>
              <a:gd name="T46" fmla="*/ 87 w 122"/>
              <a:gd name="T47" fmla="*/ 105 h 243"/>
              <a:gd name="T48" fmla="*/ 104 w 122"/>
              <a:gd name="T49" fmla="*/ 142 h 243"/>
              <a:gd name="T50" fmla="*/ 112 w 122"/>
              <a:gd name="T51" fmla="*/ 147 h 243"/>
              <a:gd name="T52" fmla="*/ 115 w 122"/>
              <a:gd name="T53" fmla="*/ 146 h 243"/>
              <a:gd name="T54" fmla="*/ 121 w 122"/>
              <a:gd name="T55" fmla="*/ 136 h 243"/>
              <a:gd name="T56" fmla="*/ 61 w 122"/>
              <a:gd name="T57" fmla="*/ 46 h 243"/>
              <a:gd name="T58" fmla="*/ 84 w 122"/>
              <a:gd name="T59" fmla="*/ 23 h 243"/>
              <a:gd name="T60" fmla="*/ 61 w 122"/>
              <a:gd name="T61" fmla="*/ 0 h 243"/>
              <a:gd name="T62" fmla="*/ 38 w 122"/>
              <a:gd name="T63" fmla="*/ 23 h 243"/>
              <a:gd name="T64" fmla="*/ 61 w 122"/>
              <a:gd name="T65" fmla="*/ 46 h 2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22" h="243">
                <a:moveTo>
                  <a:pt x="121" y="136"/>
                </a:moveTo>
                <a:cubicBezTo>
                  <a:pt x="121" y="136"/>
                  <a:pt x="121" y="136"/>
                  <a:pt x="121" y="136"/>
                </a:cubicBezTo>
                <a:cubicBezTo>
                  <a:pt x="121" y="135"/>
                  <a:pt x="120" y="131"/>
                  <a:pt x="118" y="127"/>
                </a:cubicBezTo>
                <a:cubicBezTo>
                  <a:pt x="112" y="109"/>
                  <a:pt x="100" y="72"/>
                  <a:pt x="97" y="66"/>
                </a:cubicBezTo>
                <a:cubicBezTo>
                  <a:pt x="92" y="55"/>
                  <a:pt x="82" y="51"/>
                  <a:pt x="61" y="51"/>
                </a:cubicBezTo>
                <a:cubicBezTo>
                  <a:pt x="41" y="51"/>
                  <a:pt x="30" y="55"/>
                  <a:pt x="25" y="66"/>
                </a:cubicBezTo>
                <a:cubicBezTo>
                  <a:pt x="22" y="72"/>
                  <a:pt x="10" y="109"/>
                  <a:pt x="4" y="127"/>
                </a:cubicBezTo>
                <a:cubicBezTo>
                  <a:pt x="3" y="131"/>
                  <a:pt x="2" y="135"/>
                  <a:pt x="1" y="136"/>
                </a:cubicBezTo>
                <a:cubicBezTo>
                  <a:pt x="1" y="136"/>
                  <a:pt x="1" y="136"/>
                  <a:pt x="1" y="136"/>
                </a:cubicBezTo>
                <a:cubicBezTo>
                  <a:pt x="0" y="140"/>
                  <a:pt x="3" y="145"/>
                  <a:pt x="7" y="146"/>
                </a:cubicBezTo>
                <a:cubicBezTo>
                  <a:pt x="8" y="146"/>
                  <a:pt x="9" y="147"/>
                  <a:pt x="11" y="147"/>
                </a:cubicBezTo>
                <a:cubicBezTo>
                  <a:pt x="14" y="147"/>
                  <a:pt x="17" y="145"/>
                  <a:pt x="18" y="142"/>
                </a:cubicBezTo>
                <a:cubicBezTo>
                  <a:pt x="35" y="105"/>
                  <a:pt x="35" y="105"/>
                  <a:pt x="35" y="105"/>
                </a:cubicBezTo>
                <a:cubicBezTo>
                  <a:pt x="34" y="153"/>
                  <a:pt x="32" y="230"/>
                  <a:pt x="32" y="233"/>
                </a:cubicBezTo>
                <a:cubicBezTo>
                  <a:pt x="32" y="233"/>
                  <a:pt x="32" y="233"/>
                  <a:pt x="32" y="233"/>
                </a:cubicBezTo>
                <a:cubicBezTo>
                  <a:pt x="32" y="239"/>
                  <a:pt x="37" y="243"/>
                  <a:pt x="43" y="243"/>
                </a:cubicBezTo>
                <a:cubicBezTo>
                  <a:pt x="49" y="243"/>
                  <a:pt x="53" y="239"/>
                  <a:pt x="54" y="233"/>
                </a:cubicBezTo>
                <a:cubicBezTo>
                  <a:pt x="61" y="171"/>
                  <a:pt x="61" y="171"/>
                  <a:pt x="61" y="171"/>
                </a:cubicBezTo>
                <a:cubicBezTo>
                  <a:pt x="69" y="233"/>
                  <a:pt x="69" y="233"/>
                  <a:pt x="69" y="233"/>
                </a:cubicBezTo>
                <a:cubicBezTo>
                  <a:pt x="69" y="239"/>
                  <a:pt x="74" y="243"/>
                  <a:pt x="80" y="243"/>
                </a:cubicBezTo>
                <a:cubicBezTo>
                  <a:pt x="80" y="243"/>
                  <a:pt x="80" y="243"/>
                  <a:pt x="80" y="243"/>
                </a:cubicBezTo>
                <a:cubicBezTo>
                  <a:pt x="85" y="243"/>
                  <a:pt x="90" y="239"/>
                  <a:pt x="91" y="233"/>
                </a:cubicBezTo>
                <a:cubicBezTo>
                  <a:pt x="91" y="233"/>
                  <a:pt x="91" y="233"/>
                  <a:pt x="91" y="233"/>
                </a:cubicBezTo>
                <a:cubicBezTo>
                  <a:pt x="90" y="230"/>
                  <a:pt x="88" y="153"/>
                  <a:pt x="87" y="105"/>
                </a:cubicBezTo>
                <a:cubicBezTo>
                  <a:pt x="104" y="142"/>
                  <a:pt x="104" y="142"/>
                  <a:pt x="104" y="142"/>
                </a:cubicBezTo>
                <a:cubicBezTo>
                  <a:pt x="105" y="145"/>
                  <a:pt x="108" y="147"/>
                  <a:pt x="112" y="147"/>
                </a:cubicBezTo>
                <a:cubicBezTo>
                  <a:pt x="113" y="147"/>
                  <a:pt x="114" y="146"/>
                  <a:pt x="115" y="146"/>
                </a:cubicBezTo>
                <a:cubicBezTo>
                  <a:pt x="120" y="145"/>
                  <a:pt x="122" y="140"/>
                  <a:pt x="121" y="136"/>
                </a:cubicBezTo>
                <a:close/>
                <a:moveTo>
                  <a:pt x="61" y="46"/>
                </a:moveTo>
                <a:cubicBezTo>
                  <a:pt x="74" y="46"/>
                  <a:pt x="84" y="35"/>
                  <a:pt x="84" y="23"/>
                </a:cubicBezTo>
                <a:cubicBezTo>
                  <a:pt x="84" y="10"/>
                  <a:pt x="74" y="0"/>
                  <a:pt x="61" y="0"/>
                </a:cubicBezTo>
                <a:cubicBezTo>
                  <a:pt x="49" y="0"/>
                  <a:pt x="38" y="10"/>
                  <a:pt x="38" y="23"/>
                </a:cubicBezTo>
                <a:cubicBezTo>
                  <a:pt x="38" y="35"/>
                  <a:pt x="49" y="46"/>
                  <a:pt x="61" y="46"/>
                </a:cubicBezTo>
                <a:close/>
              </a:path>
            </a:pathLst>
          </a:custGeom>
          <a:solidFill>
            <a:schemeClr val="bg1">
              <a:alpha val="67000"/>
            </a:schemeClr>
          </a:solidFill>
          <a:ln w="19050">
            <a:solidFill>
              <a:schemeClr val="accent1"/>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4" name="Freeform 6"/>
          <p:cNvSpPr>
            <a:spLocks noEditPoints="1"/>
          </p:cNvSpPr>
          <p:nvPr/>
        </p:nvSpPr>
        <p:spPr bwMode="auto">
          <a:xfrm>
            <a:off x="6747698" y="3728583"/>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bg1">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5" name="Freeform 6"/>
          <p:cNvSpPr>
            <a:spLocks noEditPoints="1"/>
          </p:cNvSpPr>
          <p:nvPr/>
        </p:nvSpPr>
        <p:spPr bwMode="auto">
          <a:xfrm>
            <a:off x="7502867" y="3728583"/>
            <a:ext cx="653535" cy="972963"/>
          </a:xfrm>
          <a:custGeom>
            <a:avLst/>
            <a:gdLst>
              <a:gd name="T0" fmla="*/ 61 w 122"/>
              <a:gd name="T1" fmla="*/ 46 h 242"/>
              <a:gd name="T2" fmla="*/ 84 w 122"/>
              <a:gd name="T3" fmla="*/ 23 h 242"/>
              <a:gd name="T4" fmla="*/ 61 w 122"/>
              <a:gd name="T5" fmla="*/ 0 h 242"/>
              <a:gd name="T6" fmla="*/ 38 w 122"/>
              <a:gd name="T7" fmla="*/ 23 h 242"/>
              <a:gd name="T8" fmla="*/ 61 w 122"/>
              <a:gd name="T9" fmla="*/ 46 h 242"/>
              <a:gd name="T10" fmla="*/ 120 w 122"/>
              <a:gd name="T11" fmla="*/ 136 h 242"/>
              <a:gd name="T12" fmla="*/ 120 w 122"/>
              <a:gd name="T13" fmla="*/ 135 h 242"/>
              <a:gd name="T14" fmla="*/ 118 w 122"/>
              <a:gd name="T15" fmla="*/ 127 h 242"/>
              <a:gd name="T16" fmla="*/ 97 w 122"/>
              <a:gd name="T17" fmla="*/ 66 h 242"/>
              <a:gd name="T18" fmla="*/ 61 w 122"/>
              <a:gd name="T19" fmla="*/ 51 h 242"/>
              <a:gd name="T20" fmla="*/ 25 w 122"/>
              <a:gd name="T21" fmla="*/ 66 h 242"/>
              <a:gd name="T22" fmla="*/ 4 w 122"/>
              <a:gd name="T23" fmla="*/ 127 h 242"/>
              <a:gd name="T24" fmla="*/ 1 w 122"/>
              <a:gd name="T25" fmla="*/ 135 h 242"/>
              <a:gd name="T26" fmla="*/ 1 w 122"/>
              <a:gd name="T27" fmla="*/ 136 h 242"/>
              <a:gd name="T28" fmla="*/ 7 w 122"/>
              <a:gd name="T29" fmla="*/ 146 h 242"/>
              <a:gd name="T30" fmla="*/ 10 w 122"/>
              <a:gd name="T31" fmla="*/ 146 h 242"/>
              <a:gd name="T32" fmla="*/ 18 w 122"/>
              <a:gd name="T33" fmla="*/ 142 h 242"/>
              <a:gd name="T34" fmla="*/ 30 w 122"/>
              <a:gd name="T35" fmla="*/ 112 h 242"/>
              <a:gd name="T36" fmla="*/ 19 w 122"/>
              <a:gd name="T37" fmla="*/ 177 h 242"/>
              <a:gd name="T38" fmla="*/ 20 w 122"/>
              <a:gd name="T39" fmla="*/ 179 h 242"/>
              <a:gd name="T40" fmla="*/ 22 w 122"/>
              <a:gd name="T41" fmla="*/ 180 h 242"/>
              <a:gd name="T42" fmla="*/ 33 w 122"/>
              <a:gd name="T43" fmla="*/ 180 h 242"/>
              <a:gd name="T44" fmla="*/ 31 w 122"/>
              <a:gd name="T45" fmla="*/ 233 h 242"/>
              <a:gd name="T46" fmla="*/ 31 w 122"/>
              <a:gd name="T47" fmla="*/ 233 h 242"/>
              <a:gd name="T48" fmla="*/ 42 w 122"/>
              <a:gd name="T49" fmla="*/ 242 h 242"/>
              <a:gd name="T50" fmla="*/ 53 w 122"/>
              <a:gd name="T51" fmla="*/ 233 h 242"/>
              <a:gd name="T52" fmla="*/ 60 w 122"/>
              <a:gd name="T53" fmla="*/ 180 h 242"/>
              <a:gd name="T54" fmla="*/ 62 w 122"/>
              <a:gd name="T55" fmla="*/ 180 h 242"/>
              <a:gd name="T56" fmla="*/ 68 w 122"/>
              <a:gd name="T57" fmla="*/ 233 h 242"/>
              <a:gd name="T58" fmla="*/ 79 w 122"/>
              <a:gd name="T59" fmla="*/ 242 h 242"/>
              <a:gd name="T60" fmla="*/ 79 w 122"/>
              <a:gd name="T61" fmla="*/ 242 h 242"/>
              <a:gd name="T62" fmla="*/ 90 w 122"/>
              <a:gd name="T63" fmla="*/ 233 h 242"/>
              <a:gd name="T64" fmla="*/ 90 w 122"/>
              <a:gd name="T65" fmla="*/ 233 h 242"/>
              <a:gd name="T66" fmla="*/ 88 w 122"/>
              <a:gd name="T67" fmla="*/ 180 h 242"/>
              <a:gd name="T68" fmla="*/ 100 w 122"/>
              <a:gd name="T69" fmla="*/ 180 h 242"/>
              <a:gd name="T70" fmla="*/ 102 w 122"/>
              <a:gd name="T71" fmla="*/ 177 h 242"/>
              <a:gd name="T72" fmla="*/ 102 w 122"/>
              <a:gd name="T73" fmla="*/ 177 h 242"/>
              <a:gd name="T74" fmla="*/ 91 w 122"/>
              <a:gd name="T75" fmla="*/ 112 h 242"/>
              <a:gd name="T76" fmla="*/ 103 w 122"/>
              <a:gd name="T77" fmla="*/ 142 h 242"/>
              <a:gd name="T78" fmla="*/ 111 w 122"/>
              <a:gd name="T79" fmla="*/ 146 h 242"/>
              <a:gd name="T80" fmla="*/ 111 w 122"/>
              <a:gd name="T81" fmla="*/ 146 h 242"/>
              <a:gd name="T82" fmla="*/ 114 w 122"/>
              <a:gd name="T83" fmla="*/ 146 h 242"/>
              <a:gd name="T84" fmla="*/ 120 w 122"/>
              <a:gd name="T85" fmla="*/ 13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2" h="242">
                <a:moveTo>
                  <a:pt x="61" y="46"/>
                </a:moveTo>
                <a:cubicBezTo>
                  <a:pt x="73" y="46"/>
                  <a:pt x="84" y="35"/>
                  <a:pt x="84" y="23"/>
                </a:cubicBezTo>
                <a:cubicBezTo>
                  <a:pt x="84" y="10"/>
                  <a:pt x="73" y="0"/>
                  <a:pt x="61" y="0"/>
                </a:cubicBezTo>
                <a:cubicBezTo>
                  <a:pt x="48" y="0"/>
                  <a:pt x="38" y="10"/>
                  <a:pt x="38" y="23"/>
                </a:cubicBezTo>
                <a:cubicBezTo>
                  <a:pt x="38" y="35"/>
                  <a:pt x="48" y="46"/>
                  <a:pt x="61" y="46"/>
                </a:cubicBezTo>
                <a:close/>
                <a:moveTo>
                  <a:pt x="120" y="136"/>
                </a:moveTo>
                <a:cubicBezTo>
                  <a:pt x="120" y="136"/>
                  <a:pt x="120" y="135"/>
                  <a:pt x="120" y="135"/>
                </a:cubicBezTo>
                <a:cubicBezTo>
                  <a:pt x="120" y="135"/>
                  <a:pt x="119" y="131"/>
                  <a:pt x="118" y="127"/>
                </a:cubicBezTo>
                <a:cubicBezTo>
                  <a:pt x="112" y="109"/>
                  <a:pt x="100" y="72"/>
                  <a:pt x="97" y="66"/>
                </a:cubicBezTo>
                <a:cubicBezTo>
                  <a:pt x="92" y="55"/>
                  <a:pt x="81" y="51"/>
                  <a:pt x="61" y="51"/>
                </a:cubicBezTo>
                <a:cubicBezTo>
                  <a:pt x="40" y="51"/>
                  <a:pt x="30" y="55"/>
                  <a:pt x="25" y="66"/>
                </a:cubicBezTo>
                <a:cubicBezTo>
                  <a:pt x="21" y="72"/>
                  <a:pt x="9" y="109"/>
                  <a:pt x="4" y="127"/>
                </a:cubicBezTo>
                <a:cubicBezTo>
                  <a:pt x="2" y="131"/>
                  <a:pt x="1" y="135"/>
                  <a:pt x="1" y="135"/>
                </a:cubicBezTo>
                <a:cubicBezTo>
                  <a:pt x="1" y="135"/>
                  <a:pt x="1" y="136"/>
                  <a:pt x="1" y="136"/>
                </a:cubicBezTo>
                <a:cubicBezTo>
                  <a:pt x="0" y="140"/>
                  <a:pt x="2" y="144"/>
                  <a:pt x="7" y="146"/>
                </a:cubicBezTo>
                <a:cubicBezTo>
                  <a:pt x="8" y="146"/>
                  <a:pt x="9" y="146"/>
                  <a:pt x="10" y="146"/>
                </a:cubicBezTo>
                <a:cubicBezTo>
                  <a:pt x="13" y="146"/>
                  <a:pt x="17" y="145"/>
                  <a:pt x="18" y="142"/>
                </a:cubicBezTo>
                <a:cubicBezTo>
                  <a:pt x="30" y="112"/>
                  <a:pt x="30" y="112"/>
                  <a:pt x="30" y="112"/>
                </a:cubicBezTo>
                <a:cubicBezTo>
                  <a:pt x="19" y="177"/>
                  <a:pt x="19" y="177"/>
                  <a:pt x="19" y="177"/>
                </a:cubicBezTo>
                <a:cubicBezTo>
                  <a:pt x="19" y="178"/>
                  <a:pt x="19" y="178"/>
                  <a:pt x="20" y="179"/>
                </a:cubicBezTo>
                <a:cubicBezTo>
                  <a:pt x="20" y="179"/>
                  <a:pt x="21" y="180"/>
                  <a:pt x="22" y="180"/>
                </a:cubicBezTo>
                <a:cubicBezTo>
                  <a:pt x="33" y="180"/>
                  <a:pt x="33" y="180"/>
                  <a:pt x="33" y="180"/>
                </a:cubicBezTo>
                <a:cubicBezTo>
                  <a:pt x="32" y="196"/>
                  <a:pt x="31" y="231"/>
                  <a:pt x="31" y="233"/>
                </a:cubicBezTo>
                <a:cubicBezTo>
                  <a:pt x="31" y="233"/>
                  <a:pt x="31" y="233"/>
                  <a:pt x="31" y="233"/>
                </a:cubicBezTo>
                <a:cubicBezTo>
                  <a:pt x="32" y="238"/>
                  <a:pt x="37" y="242"/>
                  <a:pt x="42" y="242"/>
                </a:cubicBezTo>
                <a:cubicBezTo>
                  <a:pt x="48" y="242"/>
                  <a:pt x="53" y="238"/>
                  <a:pt x="53" y="233"/>
                </a:cubicBezTo>
                <a:cubicBezTo>
                  <a:pt x="60" y="180"/>
                  <a:pt x="60" y="180"/>
                  <a:pt x="60" y="180"/>
                </a:cubicBezTo>
                <a:cubicBezTo>
                  <a:pt x="62" y="180"/>
                  <a:pt x="62" y="180"/>
                  <a:pt x="62" y="180"/>
                </a:cubicBezTo>
                <a:cubicBezTo>
                  <a:pt x="68" y="233"/>
                  <a:pt x="68" y="233"/>
                  <a:pt x="68" y="233"/>
                </a:cubicBezTo>
                <a:cubicBezTo>
                  <a:pt x="68" y="238"/>
                  <a:pt x="73" y="242"/>
                  <a:pt x="79" y="242"/>
                </a:cubicBezTo>
                <a:cubicBezTo>
                  <a:pt x="79" y="242"/>
                  <a:pt x="79" y="242"/>
                  <a:pt x="79" y="242"/>
                </a:cubicBezTo>
                <a:cubicBezTo>
                  <a:pt x="85" y="242"/>
                  <a:pt x="90" y="238"/>
                  <a:pt x="90" y="233"/>
                </a:cubicBezTo>
                <a:cubicBezTo>
                  <a:pt x="90" y="233"/>
                  <a:pt x="90" y="233"/>
                  <a:pt x="90" y="233"/>
                </a:cubicBezTo>
                <a:cubicBezTo>
                  <a:pt x="90" y="231"/>
                  <a:pt x="89" y="196"/>
                  <a:pt x="88" y="180"/>
                </a:cubicBezTo>
                <a:cubicBezTo>
                  <a:pt x="100" y="180"/>
                  <a:pt x="100" y="180"/>
                  <a:pt x="100" y="180"/>
                </a:cubicBezTo>
                <a:cubicBezTo>
                  <a:pt x="101" y="180"/>
                  <a:pt x="102" y="179"/>
                  <a:pt x="102" y="177"/>
                </a:cubicBezTo>
                <a:cubicBezTo>
                  <a:pt x="102" y="177"/>
                  <a:pt x="102" y="177"/>
                  <a:pt x="102" y="177"/>
                </a:cubicBezTo>
                <a:cubicBezTo>
                  <a:pt x="91" y="112"/>
                  <a:pt x="91" y="112"/>
                  <a:pt x="91" y="112"/>
                </a:cubicBezTo>
                <a:cubicBezTo>
                  <a:pt x="103" y="142"/>
                  <a:pt x="103" y="142"/>
                  <a:pt x="103" y="142"/>
                </a:cubicBezTo>
                <a:cubicBezTo>
                  <a:pt x="105" y="145"/>
                  <a:pt x="108" y="146"/>
                  <a:pt x="111" y="146"/>
                </a:cubicBezTo>
                <a:cubicBezTo>
                  <a:pt x="111" y="146"/>
                  <a:pt x="111" y="146"/>
                  <a:pt x="111" y="146"/>
                </a:cubicBezTo>
                <a:cubicBezTo>
                  <a:pt x="112" y="146"/>
                  <a:pt x="113" y="146"/>
                  <a:pt x="114" y="146"/>
                </a:cubicBezTo>
                <a:cubicBezTo>
                  <a:pt x="119" y="144"/>
                  <a:pt x="122" y="140"/>
                  <a:pt x="120" y="136"/>
                </a:cubicBezTo>
                <a:close/>
              </a:path>
            </a:pathLst>
          </a:custGeom>
          <a:solidFill>
            <a:schemeClr val="bg1">
              <a:alpha val="67000"/>
            </a:schemeClr>
          </a:solidFill>
          <a:ln w="19050">
            <a:solidFill>
              <a:schemeClr val="accent2"/>
            </a:solidFill>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8" name="Title 1"/>
          <p:cNvSpPr>
            <a:spLocks noGrp="1"/>
          </p:cNvSpPr>
          <p:nvPr>
            <p:ph type="title"/>
          </p:nvPr>
        </p:nvSpPr>
        <p:spPr>
          <a:xfrm>
            <a:off x="761999" y="555479"/>
            <a:ext cx="10731795" cy="1081935"/>
          </a:xfrm>
        </p:spPr>
        <p:txBody>
          <a:bodyPr>
            <a:normAutofit/>
          </a:bodyPr>
          <a:lstStyle/>
          <a:p>
            <a:pPr algn="ctr"/>
            <a:r>
              <a:rPr lang="en-US" sz="4000" cap="none" dirty="0"/>
              <a:t>Results</a:t>
            </a:r>
          </a:p>
        </p:txBody>
      </p:sp>
      <p:sp>
        <p:nvSpPr>
          <p:cNvPr id="2" name="Slide Number Placeholder 1"/>
          <p:cNvSpPr>
            <a:spLocks noGrp="1"/>
          </p:cNvSpPr>
          <p:nvPr>
            <p:ph type="sldNum" sz="quarter" idx="13"/>
          </p:nvPr>
        </p:nvSpPr>
        <p:spPr/>
        <p:txBody>
          <a:bodyPr/>
          <a:lstStyle/>
          <a:p>
            <a:fld id="{2AC27A5A-7290-4DE1-BA94-4BE8A8E57DCF}" type="slidenum">
              <a:rPr lang="en-US" smtClean="0"/>
              <a:t>38</a:t>
            </a:fld>
            <a:endParaRPr lang="en-US" dirty="0"/>
          </a:p>
        </p:txBody>
      </p:sp>
    </p:spTree>
    <p:extLst>
      <p:ext uri="{BB962C8B-B14F-4D97-AF65-F5344CB8AC3E}">
        <p14:creationId xmlns:p14="http://schemas.microsoft.com/office/powerpoint/2010/main" val="3704011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79"/>
                                        </p:tgtEl>
                                        <p:attrNameLst>
                                          <p:attrName>style.visibility</p:attrName>
                                        </p:attrNameLst>
                                      </p:cBhvr>
                                      <p:to>
                                        <p:strVal val="visible"/>
                                      </p:to>
                                    </p:set>
                                    <p:animEffect transition="in" filter="fade">
                                      <p:cBhvr>
                                        <p:cTn id="7" dur="300"/>
                                        <p:tgtEl>
                                          <p:spTgt spid="179"/>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181"/>
                                        </p:tgtEl>
                                        <p:attrNameLst>
                                          <p:attrName>style.visibility</p:attrName>
                                        </p:attrNameLst>
                                      </p:cBhvr>
                                      <p:to>
                                        <p:strVal val="visible"/>
                                      </p:to>
                                    </p:set>
                                    <p:animEffect transition="in" filter="fade">
                                      <p:cBhvr>
                                        <p:cTn id="10" dur="300"/>
                                        <p:tgtEl>
                                          <p:spTgt spid="181"/>
                                        </p:tgtEl>
                                      </p:cBhvr>
                                    </p:animEffect>
                                  </p:childTnLst>
                                </p:cTn>
                              </p:par>
                              <p:par>
                                <p:cTn id="11" presetID="10" presetClass="entr" presetSubtype="0" fill="hold" grpId="0" nodeType="withEffect">
                                  <p:stCondLst>
                                    <p:cond delay="200"/>
                                  </p:stCondLst>
                                  <p:childTnLst>
                                    <p:set>
                                      <p:cBhvr>
                                        <p:cTn id="12" dur="1" fill="hold">
                                          <p:stCondLst>
                                            <p:cond delay="0"/>
                                          </p:stCondLst>
                                        </p:cTn>
                                        <p:tgtEl>
                                          <p:spTgt spid="183"/>
                                        </p:tgtEl>
                                        <p:attrNameLst>
                                          <p:attrName>style.visibility</p:attrName>
                                        </p:attrNameLst>
                                      </p:cBhvr>
                                      <p:to>
                                        <p:strVal val="visible"/>
                                      </p:to>
                                    </p:set>
                                    <p:animEffect transition="in" filter="fade">
                                      <p:cBhvr>
                                        <p:cTn id="13" dur="300"/>
                                        <p:tgtEl>
                                          <p:spTgt spid="183"/>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85"/>
                                        </p:tgtEl>
                                        <p:attrNameLst>
                                          <p:attrName>style.visibility</p:attrName>
                                        </p:attrNameLst>
                                      </p:cBhvr>
                                      <p:to>
                                        <p:strVal val="visible"/>
                                      </p:to>
                                    </p:set>
                                    <p:animEffect transition="in" filter="fade">
                                      <p:cBhvr>
                                        <p:cTn id="16" dur="300"/>
                                        <p:tgtEl>
                                          <p:spTgt spid="185"/>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171"/>
                                        </p:tgtEl>
                                        <p:attrNameLst>
                                          <p:attrName>style.visibility</p:attrName>
                                        </p:attrNameLst>
                                      </p:cBhvr>
                                      <p:to>
                                        <p:strVal val="visible"/>
                                      </p:to>
                                    </p:set>
                                    <p:animEffect transition="in" filter="fade">
                                      <p:cBhvr>
                                        <p:cTn id="19" dur="300"/>
                                        <p:tgtEl>
                                          <p:spTgt spid="171"/>
                                        </p:tgtEl>
                                      </p:cBhvr>
                                    </p:animEffect>
                                  </p:childTnLst>
                                </p:cTn>
                              </p:par>
                              <p:par>
                                <p:cTn id="20" presetID="10" presetClass="entr" presetSubtype="0" fill="hold" grpId="0" nodeType="withEffect">
                                  <p:stCondLst>
                                    <p:cond delay="400"/>
                                  </p:stCondLst>
                                  <p:childTnLst>
                                    <p:set>
                                      <p:cBhvr>
                                        <p:cTn id="21" dur="1" fill="hold">
                                          <p:stCondLst>
                                            <p:cond delay="0"/>
                                          </p:stCondLst>
                                        </p:cTn>
                                        <p:tgtEl>
                                          <p:spTgt spid="170"/>
                                        </p:tgtEl>
                                        <p:attrNameLst>
                                          <p:attrName>style.visibility</p:attrName>
                                        </p:attrNameLst>
                                      </p:cBhvr>
                                      <p:to>
                                        <p:strVal val="visible"/>
                                      </p:to>
                                    </p:set>
                                    <p:animEffect transition="in" filter="fade">
                                      <p:cBhvr>
                                        <p:cTn id="22" dur="300"/>
                                        <p:tgtEl>
                                          <p:spTgt spid="170"/>
                                        </p:tgtEl>
                                      </p:cBhvr>
                                    </p:animEffect>
                                  </p:childTnLst>
                                </p:cTn>
                              </p:par>
                              <p:par>
                                <p:cTn id="23" presetID="10" presetClass="entr" presetSubtype="0" fill="hold" grpId="0" nodeType="withEffect">
                                  <p:stCondLst>
                                    <p:cond delay="300"/>
                                  </p:stCondLst>
                                  <p:childTnLst>
                                    <p:set>
                                      <p:cBhvr>
                                        <p:cTn id="24" dur="1" fill="hold">
                                          <p:stCondLst>
                                            <p:cond delay="0"/>
                                          </p:stCondLst>
                                        </p:cTn>
                                        <p:tgtEl>
                                          <p:spTgt spid="178"/>
                                        </p:tgtEl>
                                        <p:attrNameLst>
                                          <p:attrName>style.visibility</p:attrName>
                                        </p:attrNameLst>
                                      </p:cBhvr>
                                      <p:to>
                                        <p:strVal val="visible"/>
                                      </p:to>
                                    </p:set>
                                    <p:animEffect transition="in" filter="fade">
                                      <p:cBhvr>
                                        <p:cTn id="25" dur="300"/>
                                        <p:tgtEl>
                                          <p:spTgt spid="178"/>
                                        </p:tgtEl>
                                      </p:cBhvr>
                                    </p:animEffect>
                                  </p:childTnLst>
                                </p:cTn>
                              </p:par>
                              <p:par>
                                <p:cTn id="26" presetID="10" presetClass="entr" presetSubtype="0" fill="hold" grpId="0" nodeType="withEffect">
                                  <p:stCondLst>
                                    <p:cond delay="400"/>
                                  </p:stCondLst>
                                  <p:childTnLst>
                                    <p:set>
                                      <p:cBhvr>
                                        <p:cTn id="27" dur="1" fill="hold">
                                          <p:stCondLst>
                                            <p:cond delay="0"/>
                                          </p:stCondLst>
                                        </p:cTn>
                                        <p:tgtEl>
                                          <p:spTgt spid="180"/>
                                        </p:tgtEl>
                                        <p:attrNameLst>
                                          <p:attrName>style.visibility</p:attrName>
                                        </p:attrNameLst>
                                      </p:cBhvr>
                                      <p:to>
                                        <p:strVal val="visible"/>
                                      </p:to>
                                    </p:set>
                                    <p:animEffect transition="in" filter="fade">
                                      <p:cBhvr>
                                        <p:cTn id="28" dur="300"/>
                                        <p:tgtEl>
                                          <p:spTgt spid="18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182"/>
                                        </p:tgtEl>
                                        <p:attrNameLst>
                                          <p:attrName>style.visibility</p:attrName>
                                        </p:attrNameLst>
                                      </p:cBhvr>
                                      <p:to>
                                        <p:strVal val="visible"/>
                                      </p:to>
                                    </p:set>
                                    <p:animEffect transition="in" filter="fade">
                                      <p:cBhvr>
                                        <p:cTn id="31" dur="300"/>
                                        <p:tgtEl>
                                          <p:spTgt spid="182"/>
                                        </p:tgtEl>
                                      </p:cBhvr>
                                    </p:animEffect>
                                  </p:childTnLst>
                                </p:cTn>
                              </p:par>
                              <p:par>
                                <p:cTn id="32" presetID="10" presetClass="entr" presetSubtype="0" fill="hold" grpId="0" nodeType="withEffect">
                                  <p:stCondLst>
                                    <p:cond delay="600"/>
                                  </p:stCondLst>
                                  <p:childTnLst>
                                    <p:set>
                                      <p:cBhvr>
                                        <p:cTn id="33" dur="1" fill="hold">
                                          <p:stCondLst>
                                            <p:cond delay="0"/>
                                          </p:stCondLst>
                                        </p:cTn>
                                        <p:tgtEl>
                                          <p:spTgt spid="184"/>
                                        </p:tgtEl>
                                        <p:attrNameLst>
                                          <p:attrName>style.visibility</p:attrName>
                                        </p:attrNameLst>
                                      </p:cBhvr>
                                      <p:to>
                                        <p:strVal val="visible"/>
                                      </p:to>
                                    </p:set>
                                    <p:animEffect transition="in" filter="fade">
                                      <p:cBhvr>
                                        <p:cTn id="34" dur="300"/>
                                        <p:tgtEl>
                                          <p:spTgt spid="184"/>
                                        </p:tgtEl>
                                      </p:cBhvr>
                                    </p:animEffect>
                                  </p:childTnLst>
                                </p:cTn>
                              </p:par>
                              <p:par>
                                <p:cTn id="35" presetID="10" presetClass="entr" presetSubtype="0" fill="hold" grpId="0" nodeType="withEffect">
                                  <p:stCondLst>
                                    <p:cond delay="700"/>
                                  </p:stCondLst>
                                  <p:childTnLst>
                                    <p:set>
                                      <p:cBhvr>
                                        <p:cTn id="36" dur="1" fill="hold">
                                          <p:stCondLst>
                                            <p:cond delay="0"/>
                                          </p:stCondLst>
                                        </p:cTn>
                                        <p:tgtEl>
                                          <p:spTgt spid="186"/>
                                        </p:tgtEl>
                                        <p:attrNameLst>
                                          <p:attrName>style.visibility</p:attrName>
                                        </p:attrNameLst>
                                      </p:cBhvr>
                                      <p:to>
                                        <p:strVal val="visible"/>
                                      </p:to>
                                    </p:set>
                                    <p:animEffect transition="in" filter="fade">
                                      <p:cBhvr>
                                        <p:cTn id="37" dur="300"/>
                                        <p:tgtEl>
                                          <p:spTgt spid="186"/>
                                        </p:tgtEl>
                                      </p:cBhvr>
                                    </p:animEffect>
                                  </p:childTnLst>
                                </p:cTn>
                              </p:par>
                              <p:par>
                                <p:cTn id="38" presetID="10" presetClass="entr" presetSubtype="0" fill="hold" grpId="0" nodeType="withEffect">
                                  <p:stCondLst>
                                    <p:cond delay="800"/>
                                  </p:stCondLst>
                                  <p:childTnLst>
                                    <p:set>
                                      <p:cBhvr>
                                        <p:cTn id="39" dur="1" fill="hold">
                                          <p:stCondLst>
                                            <p:cond delay="0"/>
                                          </p:stCondLst>
                                        </p:cTn>
                                        <p:tgtEl>
                                          <p:spTgt spid="187"/>
                                        </p:tgtEl>
                                        <p:attrNameLst>
                                          <p:attrName>style.visibility</p:attrName>
                                        </p:attrNameLst>
                                      </p:cBhvr>
                                      <p:to>
                                        <p:strVal val="visible"/>
                                      </p:to>
                                    </p:set>
                                    <p:animEffect transition="in" filter="fade">
                                      <p:cBhvr>
                                        <p:cTn id="40" dur="300"/>
                                        <p:tgtEl>
                                          <p:spTgt spid="187"/>
                                        </p:tgtEl>
                                      </p:cBhvr>
                                    </p:animEffect>
                                  </p:childTnLst>
                                </p:cTn>
                              </p:par>
                              <p:par>
                                <p:cTn id="41" presetID="10" presetClass="entr" presetSubtype="0" fill="hold" grpId="0" nodeType="withEffect">
                                  <p:stCondLst>
                                    <p:cond delay="900"/>
                                  </p:stCondLst>
                                  <p:childTnLst>
                                    <p:set>
                                      <p:cBhvr>
                                        <p:cTn id="42" dur="1" fill="hold">
                                          <p:stCondLst>
                                            <p:cond delay="0"/>
                                          </p:stCondLst>
                                        </p:cTn>
                                        <p:tgtEl>
                                          <p:spTgt spid="188"/>
                                        </p:tgtEl>
                                        <p:attrNameLst>
                                          <p:attrName>style.visibility</p:attrName>
                                        </p:attrNameLst>
                                      </p:cBhvr>
                                      <p:to>
                                        <p:strVal val="visible"/>
                                      </p:to>
                                    </p:set>
                                    <p:animEffect transition="in" filter="fade">
                                      <p:cBhvr>
                                        <p:cTn id="43" dur="300"/>
                                        <p:tgtEl>
                                          <p:spTgt spid="188"/>
                                        </p:tgtEl>
                                      </p:cBhvr>
                                    </p:animEffect>
                                  </p:childTnLst>
                                </p:cTn>
                              </p:par>
                              <p:par>
                                <p:cTn id="44" presetID="10" presetClass="entr" presetSubtype="0" fill="hold" grpId="0" nodeType="withEffect">
                                  <p:stCondLst>
                                    <p:cond delay="1000"/>
                                  </p:stCondLst>
                                  <p:childTnLst>
                                    <p:set>
                                      <p:cBhvr>
                                        <p:cTn id="45" dur="1" fill="hold">
                                          <p:stCondLst>
                                            <p:cond delay="0"/>
                                          </p:stCondLst>
                                        </p:cTn>
                                        <p:tgtEl>
                                          <p:spTgt spid="173"/>
                                        </p:tgtEl>
                                        <p:attrNameLst>
                                          <p:attrName>style.visibility</p:attrName>
                                        </p:attrNameLst>
                                      </p:cBhvr>
                                      <p:to>
                                        <p:strVal val="visible"/>
                                      </p:to>
                                    </p:set>
                                    <p:animEffect transition="in" filter="fade">
                                      <p:cBhvr>
                                        <p:cTn id="46" dur="300"/>
                                        <p:tgtEl>
                                          <p:spTgt spid="173"/>
                                        </p:tgtEl>
                                      </p:cBhvr>
                                    </p:animEffect>
                                  </p:childTnLst>
                                </p:cTn>
                              </p:par>
                              <p:par>
                                <p:cTn id="47" presetID="10" presetClass="entr" presetSubtype="0" fill="hold" grpId="0" nodeType="withEffect">
                                  <p:stCondLst>
                                    <p:cond delay="1000"/>
                                  </p:stCondLst>
                                  <p:childTnLst>
                                    <p:set>
                                      <p:cBhvr>
                                        <p:cTn id="48" dur="1" fill="hold">
                                          <p:stCondLst>
                                            <p:cond delay="0"/>
                                          </p:stCondLst>
                                        </p:cTn>
                                        <p:tgtEl>
                                          <p:spTgt spid="172"/>
                                        </p:tgtEl>
                                        <p:attrNameLst>
                                          <p:attrName>style.visibility</p:attrName>
                                        </p:attrNameLst>
                                      </p:cBhvr>
                                      <p:to>
                                        <p:strVal val="visible"/>
                                      </p:to>
                                    </p:set>
                                    <p:animEffect transition="in" filter="fade">
                                      <p:cBhvr>
                                        <p:cTn id="49" dur="300"/>
                                        <p:tgtEl>
                                          <p:spTgt spid="172"/>
                                        </p:tgtEl>
                                      </p:cBhvr>
                                    </p:animEffect>
                                  </p:childTnLst>
                                </p:cTn>
                              </p:par>
                              <p:par>
                                <p:cTn id="50" presetID="10" presetClass="entr" presetSubtype="0" fill="hold" grpId="0" nodeType="withEffect">
                                  <p:stCondLst>
                                    <p:cond delay="300"/>
                                  </p:stCondLst>
                                  <p:childTnLst>
                                    <p:set>
                                      <p:cBhvr>
                                        <p:cTn id="51" dur="1" fill="hold">
                                          <p:stCondLst>
                                            <p:cond delay="0"/>
                                          </p:stCondLst>
                                        </p:cTn>
                                        <p:tgtEl>
                                          <p:spTgt spid="42"/>
                                        </p:tgtEl>
                                        <p:attrNameLst>
                                          <p:attrName>style.visibility</p:attrName>
                                        </p:attrNameLst>
                                      </p:cBhvr>
                                      <p:to>
                                        <p:strVal val="visible"/>
                                      </p:to>
                                    </p:set>
                                    <p:animEffect transition="in" filter="fade">
                                      <p:cBhvr>
                                        <p:cTn id="52" dur="300"/>
                                        <p:tgtEl>
                                          <p:spTgt spid="42"/>
                                        </p:tgtEl>
                                      </p:cBhvr>
                                    </p:animEffect>
                                  </p:childTnLst>
                                </p:cTn>
                              </p:par>
                              <p:par>
                                <p:cTn id="53" presetID="10" presetClass="entr" presetSubtype="0" fill="hold" grpId="0" nodeType="withEffect">
                                  <p:stCondLst>
                                    <p:cond delay="300"/>
                                  </p:stCondLst>
                                  <p:childTnLst>
                                    <p:set>
                                      <p:cBhvr>
                                        <p:cTn id="54" dur="1" fill="hold">
                                          <p:stCondLst>
                                            <p:cond delay="0"/>
                                          </p:stCondLst>
                                        </p:cTn>
                                        <p:tgtEl>
                                          <p:spTgt spid="43"/>
                                        </p:tgtEl>
                                        <p:attrNameLst>
                                          <p:attrName>style.visibility</p:attrName>
                                        </p:attrNameLst>
                                      </p:cBhvr>
                                      <p:to>
                                        <p:strVal val="visible"/>
                                      </p:to>
                                    </p:set>
                                    <p:animEffect transition="in" filter="fade">
                                      <p:cBhvr>
                                        <p:cTn id="55" dur="300"/>
                                        <p:tgtEl>
                                          <p:spTgt spid="43"/>
                                        </p:tgtEl>
                                      </p:cBhvr>
                                    </p:animEffect>
                                  </p:childTnLst>
                                </p:cTn>
                              </p:par>
                              <p:par>
                                <p:cTn id="56" presetID="10" presetClass="entr" presetSubtype="0" fill="hold" grpId="0" nodeType="withEffect">
                                  <p:stCondLst>
                                    <p:cond delay="90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300"/>
                                        <p:tgtEl>
                                          <p:spTgt spid="44"/>
                                        </p:tgtEl>
                                      </p:cBhvr>
                                    </p:animEffect>
                                  </p:childTnLst>
                                </p:cTn>
                              </p:par>
                              <p:par>
                                <p:cTn id="59" presetID="10" presetClass="entr" presetSubtype="0" fill="hold" grpId="0" nodeType="withEffect">
                                  <p:stCondLst>
                                    <p:cond delay="900"/>
                                  </p:stCondLst>
                                  <p:childTnLst>
                                    <p:set>
                                      <p:cBhvr>
                                        <p:cTn id="60" dur="1" fill="hold">
                                          <p:stCondLst>
                                            <p:cond delay="0"/>
                                          </p:stCondLst>
                                        </p:cTn>
                                        <p:tgtEl>
                                          <p:spTgt spid="45"/>
                                        </p:tgtEl>
                                        <p:attrNameLst>
                                          <p:attrName>style.visibility</p:attrName>
                                        </p:attrNameLst>
                                      </p:cBhvr>
                                      <p:to>
                                        <p:strVal val="visible"/>
                                      </p:to>
                                    </p:set>
                                    <p:animEffect transition="in" filter="fade">
                                      <p:cBhvr>
                                        <p:cTn id="61" dur="3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p:bldP spid="171" grpId="0"/>
      <p:bldP spid="172" grpId="0"/>
      <p:bldP spid="173" grpId="0"/>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42" grpId="0" animBg="1"/>
      <p:bldP spid="43" grpId="0" animBg="1"/>
      <p:bldP spid="44" grpId="0" animBg="1"/>
      <p:bldP spid="45"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3"/>
          <p:cNvSpPr>
            <a:spLocks noChangeArrowheads="1"/>
          </p:cNvSpPr>
          <p:nvPr/>
        </p:nvSpPr>
        <p:spPr bwMode="auto">
          <a:xfrm>
            <a:off x="1471856" y="3221851"/>
            <a:ext cx="4076853" cy="2508512"/>
          </a:xfrm>
          <a:prstGeom prst="rect">
            <a:avLst/>
          </a:prstGeom>
          <a:solidFill>
            <a:schemeClr val="accent1"/>
          </a:solidFill>
          <a:ln>
            <a:solidFill>
              <a:schemeClr val="accent1"/>
            </a:solidFill>
          </a:ln>
        </p:spPr>
        <p:txBody>
          <a:bodyPr vert="horz" wrap="square" lIns="91440" tIns="45720" rIns="91440" bIns="45720" numCol="1" anchor="t" anchorCtr="0" compatLnSpc="1">
            <a:prstTxWarp prst="textNoShape">
              <a:avLst/>
            </a:prstTxWarp>
          </a:bodyPr>
          <a:lstStyle/>
          <a:p>
            <a:endParaRPr lang="en-US">
              <a:latin typeface="Gotham Light"/>
              <a:cs typeface="Gotham Light"/>
            </a:endParaRPr>
          </a:p>
        </p:txBody>
      </p:sp>
      <p:grpSp>
        <p:nvGrpSpPr>
          <p:cNvPr id="6" name="Group 5"/>
          <p:cNvGrpSpPr/>
          <p:nvPr/>
        </p:nvGrpSpPr>
        <p:grpSpPr>
          <a:xfrm>
            <a:off x="584974" y="1617806"/>
            <a:ext cx="5554135" cy="5708980"/>
            <a:chOff x="-1588" y="587375"/>
            <a:chExt cx="4768851" cy="6535738"/>
          </a:xfrm>
          <a:solidFill>
            <a:srgbClr val="1C1C1C"/>
          </a:solidFill>
        </p:grpSpPr>
        <p:sp useBgFill="1">
          <p:nvSpPr>
            <p:cNvPr id="7" name="Freeform 34"/>
            <p:cNvSpPr>
              <a:spLocks/>
            </p:cNvSpPr>
            <p:nvPr/>
          </p:nvSpPr>
          <p:spPr bwMode="auto">
            <a:xfrm>
              <a:off x="3192463" y="587375"/>
              <a:ext cx="1574800" cy="6535738"/>
            </a:xfrm>
            <a:custGeom>
              <a:avLst/>
              <a:gdLst>
                <a:gd name="T0" fmla="*/ 67 w 992"/>
                <a:gd name="T1" fmla="*/ 89 h 4117"/>
                <a:gd name="T2" fmla="*/ 283 w 992"/>
                <a:gd name="T3" fmla="*/ 205 h 4117"/>
                <a:gd name="T4" fmla="*/ 419 w 992"/>
                <a:gd name="T5" fmla="*/ 404 h 4117"/>
                <a:gd name="T6" fmla="*/ 519 w 992"/>
                <a:gd name="T7" fmla="*/ 615 h 4117"/>
                <a:gd name="T8" fmla="*/ 564 w 992"/>
                <a:gd name="T9" fmla="*/ 919 h 4117"/>
                <a:gd name="T10" fmla="*/ 505 w 992"/>
                <a:gd name="T11" fmla="*/ 1171 h 4117"/>
                <a:gd name="T12" fmla="*/ 334 w 992"/>
                <a:gd name="T13" fmla="*/ 1391 h 4117"/>
                <a:gd name="T14" fmla="*/ 89 w 992"/>
                <a:gd name="T15" fmla="*/ 1768 h 4117"/>
                <a:gd name="T16" fmla="*/ 0 w 992"/>
                <a:gd name="T17" fmla="*/ 2050 h 4117"/>
                <a:gd name="T18" fmla="*/ 121 w 992"/>
                <a:gd name="T19" fmla="*/ 2393 h 4117"/>
                <a:gd name="T20" fmla="*/ 419 w 992"/>
                <a:gd name="T21" fmla="*/ 3021 h 4117"/>
                <a:gd name="T22" fmla="*/ 593 w 992"/>
                <a:gd name="T23" fmla="*/ 3613 h 4117"/>
                <a:gd name="T24" fmla="*/ 541 w 992"/>
                <a:gd name="T25" fmla="*/ 4117 h 4117"/>
                <a:gd name="T26" fmla="*/ 992 w 992"/>
                <a:gd name="T27" fmla="*/ 4117 h 4117"/>
                <a:gd name="T28" fmla="*/ 983 w 992"/>
                <a:gd name="T29" fmla="*/ 0 h 4117"/>
                <a:gd name="T30" fmla="*/ 113 w 992"/>
                <a:gd name="T31" fmla="*/ 0 h 4117"/>
                <a:gd name="T32" fmla="*/ 67 w 992"/>
                <a:gd name="T33" fmla="*/ 89 h 4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92" h="4117">
                  <a:moveTo>
                    <a:pt x="67" y="89"/>
                  </a:moveTo>
                  <a:lnTo>
                    <a:pt x="283" y="205"/>
                  </a:lnTo>
                  <a:lnTo>
                    <a:pt x="419" y="404"/>
                  </a:lnTo>
                  <a:lnTo>
                    <a:pt x="519" y="615"/>
                  </a:lnTo>
                  <a:lnTo>
                    <a:pt x="564" y="919"/>
                  </a:lnTo>
                  <a:lnTo>
                    <a:pt x="505" y="1171"/>
                  </a:lnTo>
                  <a:lnTo>
                    <a:pt x="334" y="1391"/>
                  </a:lnTo>
                  <a:lnTo>
                    <a:pt x="89" y="1768"/>
                  </a:lnTo>
                  <a:lnTo>
                    <a:pt x="0" y="2050"/>
                  </a:lnTo>
                  <a:lnTo>
                    <a:pt x="121" y="2393"/>
                  </a:lnTo>
                  <a:lnTo>
                    <a:pt x="419" y="3021"/>
                  </a:lnTo>
                  <a:lnTo>
                    <a:pt x="593" y="3613"/>
                  </a:lnTo>
                  <a:lnTo>
                    <a:pt x="541" y="4117"/>
                  </a:lnTo>
                  <a:lnTo>
                    <a:pt x="992" y="4117"/>
                  </a:lnTo>
                  <a:lnTo>
                    <a:pt x="983" y="0"/>
                  </a:lnTo>
                  <a:lnTo>
                    <a:pt x="113" y="0"/>
                  </a:lnTo>
                  <a:lnTo>
                    <a:pt x="67" y="89"/>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Gotham Light"/>
                <a:cs typeface="Gotham Light"/>
              </a:endParaRPr>
            </a:p>
          </p:txBody>
        </p:sp>
        <p:sp useBgFill="1">
          <p:nvSpPr>
            <p:cNvPr id="8" name="Freeform 35"/>
            <p:cNvSpPr>
              <a:spLocks/>
            </p:cNvSpPr>
            <p:nvPr/>
          </p:nvSpPr>
          <p:spPr bwMode="auto">
            <a:xfrm>
              <a:off x="-1588" y="587375"/>
              <a:ext cx="2219325" cy="6535738"/>
            </a:xfrm>
            <a:custGeom>
              <a:avLst/>
              <a:gdLst>
                <a:gd name="T0" fmla="*/ 901 w 1398"/>
                <a:gd name="T1" fmla="*/ 142 h 4117"/>
                <a:gd name="T2" fmla="*/ 627 w 1398"/>
                <a:gd name="T3" fmla="*/ 341 h 4117"/>
                <a:gd name="T4" fmla="*/ 477 w 1398"/>
                <a:gd name="T5" fmla="*/ 611 h 4117"/>
                <a:gd name="T6" fmla="*/ 477 w 1398"/>
                <a:gd name="T7" fmla="*/ 950 h 4117"/>
                <a:gd name="T8" fmla="*/ 608 w 1398"/>
                <a:gd name="T9" fmla="*/ 1279 h 4117"/>
                <a:gd name="T10" fmla="*/ 690 w 1398"/>
                <a:gd name="T11" fmla="*/ 1853 h 4117"/>
                <a:gd name="T12" fmla="*/ 1176 w 1398"/>
                <a:gd name="T13" fmla="*/ 1888 h 4117"/>
                <a:gd name="T14" fmla="*/ 1398 w 1398"/>
                <a:gd name="T15" fmla="*/ 2588 h 4117"/>
                <a:gd name="T16" fmla="*/ 1042 w 1398"/>
                <a:gd name="T17" fmla="*/ 3142 h 4117"/>
                <a:gd name="T18" fmla="*/ 901 w 1398"/>
                <a:gd name="T19" fmla="*/ 3441 h 4117"/>
                <a:gd name="T20" fmla="*/ 690 w 1398"/>
                <a:gd name="T21" fmla="*/ 4117 h 4117"/>
                <a:gd name="T22" fmla="*/ 0 w 1398"/>
                <a:gd name="T23" fmla="*/ 4117 h 4117"/>
                <a:gd name="T24" fmla="*/ 0 w 1398"/>
                <a:gd name="T25" fmla="*/ 0 h 4117"/>
                <a:gd name="T26" fmla="*/ 699 w 1398"/>
                <a:gd name="T27" fmla="*/ 0 h 4117"/>
                <a:gd name="T28" fmla="*/ 901 w 1398"/>
                <a:gd name="T29" fmla="*/ 142 h 4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98" h="4117">
                  <a:moveTo>
                    <a:pt x="901" y="142"/>
                  </a:moveTo>
                  <a:lnTo>
                    <a:pt x="627" y="341"/>
                  </a:lnTo>
                  <a:lnTo>
                    <a:pt x="477" y="611"/>
                  </a:lnTo>
                  <a:lnTo>
                    <a:pt x="477" y="950"/>
                  </a:lnTo>
                  <a:lnTo>
                    <a:pt x="608" y="1279"/>
                  </a:lnTo>
                  <a:lnTo>
                    <a:pt x="690" y="1853"/>
                  </a:lnTo>
                  <a:lnTo>
                    <a:pt x="1176" y="1888"/>
                  </a:lnTo>
                  <a:lnTo>
                    <a:pt x="1398" y="2588"/>
                  </a:lnTo>
                  <a:lnTo>
                    <a:pt x="1042" y="3142"/>
                  </a:lnTo>
                  <a:lnTo>
                    <a:pt x="901" y="3441"/>
                  </a:lnTo>
                  <a:lnTo>
                    <a:pt x="690" y="4117"/>
                  </a:lnTo>
                  <a:lnTo>
                    <a:pt x="0" y="4117"/>
                  </a:lnTo>
                  <a:lnTo>
                    <a:pt x="0" y="0"/>
                  </a:lnTo>
                  <a:lnTo>
                    <a:pt x="699" y="0"/>
                  </a:lnTo>
                  <a:lnTo>
                    <a:pt x="901" y="142"/>
                  </a:lnTo>
                  <a:close/>
                </a:path>
              </a:pathLst>
            </a:custGeom>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latin typeface="Gotham Light"/>
                <a:cs typeface="Gotham Light"/>
              </a:endParaRPr>
            </a:p>
          </p:txBody>
        </p:sp>
      </p:grpSp>
      <p:sp>
        <p:nvSpPr>
          <p:cNvPr id="9" name="Freeform 36"/>
          <p:cNvSpPr>
            <a:spLocks noEditPoints="1"/>
          </p:cNvSpPr>
          <p:nvPr/>
        </p:nvSpPr>
        <p:spPr bwMode="auto">
          <a:xfrm>
            <a:off x="1171291" y="1443182"/>
            <a:ext cx="4304268" cy="4408270"/>
          </a:xfrm>
          <a:custGeom>
            <a:avLst/>
            <a:gdLst>
              <a:gd name="T0" fmla="*/ 913 w 1589"/>
              <a:gd name="T1" fmla="*/ 29 h 2169"/>
              <a:gd name="T2" fmla="*/ 126 w 1589"/>
              <a:gd name="T3" fmla="*/ 393 h 2169"/>
              <a:gd name="T4" fmla="*/ 89 w 1589"/>
              <a:gd name="T5" fmla="*/ 690 h 2169"/>
              <a:gd name="T6" fmla="*/ 103 w 1589"/>
              <a:gd name="T7" fmla="*/ 930 h 2169"/>
              <a:gd name="T8" fmla="*/ 20 w 1589"/>
              <a:gd name="T9" fmla="*/ 1132 h 2169"/>
              <a:gd name="T10" fmla="*/ 99 w 1589"/>
              <a:gd name="T11" fmla="*/ 1174 h 2169"/>
              <a:gd name="T12" fmla="*/ 69 w 1589"/>
              <a:gd name="T13" fmla="*/ 1255 h 2169"/>
              <a:gd name="T14" fmla="*/ 107 w 1589"/>
              <a:gd name="T15" fmla="*/ 1335 h 2169"/>
              <a:gd name="T16" fmla="*/ 90 w 1589"/>
              <a:gd name="T17" fmla="*/ 1427 h 2169"/>
              <a:gd name="T18" fmla="*/ 153 w 1589"/>
              <a:gd name="T19" fmla="*/ 1482 h 2169"/>
              <a:gd name="T20" fmla="*/ 229 w 1589"/>
              <a:gd name="T21" fmla="*/ 1642 h 2169"/>
              <a:gd name="T22" fmla="*/ 583 w 1589"/>
              <a:gd name="T23" fmla="*/ 1567 h 2169"/>
              <a:gd name="T24" fmla="*/ 675 w 1589"/>
              <a:gd name="T25" fmla="*/ 1816 h 2169"/>
              <a:gd name="T26" fmla="*/ 630 w 1589"/>
              <a:gd name="T27" fmla="*/ 2057 h 2169"/>
              <a:gd name="T28" fmla="*/ 696 w 1589"/>
              <a:gd name="T29" fmla="*/ 2163 h 2169"/>
              <a:gd name="T30" fmla="*/ 1299 w 1589"/>
              <a:gd name="T31" fmla="*/ 1653 h 2169"/>
              <a:gd name="T32" fmla="*/ 1589 w 1589"/>
              <a:gd name="T33" fmla="*/ 633 h 2169"/>
              <a:gd name="T34" fmla="*/ 1216 w 1589"/>
              <a:gd name="T35" fmla="*/ 1223 h 2169"/>
              <a:gd name="T36" fmla="*/ 1103 w 1589"/>
              <a:gd name="T37" fmla="*/ 1202 h 2169"/>
              <a:gd name="T38" fmla="*/ 1051 w 1589"/>
              <a:gd name="T39" fmla="*/ 1111 h 2169"/>
              <a:gd name="T40" fmla="*/ 975 w 1589"/>
              <a:gd name="T41" fmla="*/ 1004 h 2169"/>
              <a:gd name="T42" fmla="*/ 818 w 1589"/>
              <a:gd name="T43" fmla="*/ 995 h 2169"/>
              <a:gd name="T44" fmla="*/ 630 w 1589"/>
              <a:gd name="T45" fmla="*/ 887 h 2169"/>
              <a:gd name="T46" fmla="*/ 551 w 1589"/>
              <a:gd name="T47" fmla="*/ 808 h 2169"/>
              <a:gd name="T48" fmla="*/ 442 w 1589"/>
              <a:gd name="T49" fmla="*/ 755 h 2169"/>
              <a:gd name="T50" fmla="*/ 341 w 1589"/>
              <a:gd name="T51" fmla="*/ 708 h 2169"/>
              <a:gd name="T52" fmla="*/ 171 w 1589"/>
              <a:gd name="T53" fmla="*/ 590 h 2169"/>
              <a:gd name="T54" fmla="*/ 198 w 1589"/>
              <a:gd name="T55" fmla="*/ 482 h 2169"/>
              <a:gd name="T56" fmla="*/ 244 w 1589"/>
              <a:gd name="T57" fmla="*/ 409 h 2169"/>
              <a:gd name="T58" fmla="*/ 370 w 1589"/>
              <a:gd name="T59" fmla="*/ 283 h 2169"/>
              <a:gd name="T60" fmla="*/ 457 w 1589"/>
              <a:gd name="T61" fmla="*/ 211 h 2169"/>
              <a:gd name="T62" fmla="*/ 592 w 1589"/>
              <a:gd name="T63" fmla="*/ 147 h 2169"/>
              <a:gd name="T64" fmla="*/ 782 w 1589"/>
              <a:gd name="T65" fmla="*/ 96 h 2169"/>
              <a:gd name="T66" fmla="*/ 936 w 1589"/>
              <a:gd name="T67" fmla="*/ 87 h 2169"/>
              <a:gd name="T68" fmla="*/ 1105 w 1589"/>
              <a:gd name="T69" fmla="*/ 108 h 2169"/>
              <a:gd name="T70" fmla="*/ 1373 w 1589"/>
              <a:gd name="T71" fmla="*/ 309 h 2169"/>
              <a:gd name="T72" fmla="*/ 1523 w 1589"/>
              <a:gd name="T73" fmla="*/ 620 h 2169"/>
              <a:gd name="T74" fmla="*/ 1529 w 1589"/>
              <a:gd name="T75" fmla="*/ 754 h 2169"/>
              <a:gd name="T76" fmla="*/ 1439 w 1589"/>
              <a:gd name="T77" fmla="*/ 910 h 2169"/>
              <a:gd name="T78" fmla="*/ 1297 w 1589"/>
              <a:gd name="T79" fmla="*/ 110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589" h="2169">
                <a:moveTo>
                  <a:pt x="1589" y="633"/>
                </a:moveTo>
                <a:cubicBezTo>
                  <a:pt x="1589" y="257"/>
                  <a:pt x="1275" y="0"/>
                  <a:pt x="913" y="29"/>
                </a:cubicBezTo>
                <a:cubicBezTo>
                  <a:pt x="552" y="57"/>
                  <a:pt x="378" y="162"/>
                  <a:pt x="302" y="210"/>
                </a:cubicBezTo>
                <a:cubicBezTo>
                  <a:pt x="226" y="257"/>
                  <a:pt x="152" y="341"/>
                  <a:pt x="126" y="393"/>
                </a:cubicBezTo>
                <a:cubicBezTo>
                  <a:pt x="99" y="445"/>
                  <a:pt x="83" y="542"/>
                  <a:pt x="80" y="587"/>
                </a:cubicBezTo>
                <a:cubicBezTo>
                  <a:pt x="77" y="632"/>
                  <a:pt x="82" y="660"/>
                  <a:pt x="89" y="690"/>
                </a:cubicBezTo>
                <a:cubicBezTo>
                  <a:pt x="96" y="720"/>
                  <a:pt x="126" y="769"/>
                  <a:pt x="135" y="806"/>
                </a:cubicBezTo>
                <a:cubicBezTo>
                  <a:pt x="143" y="842"/>
                  <a:pt x="120" y="904"/>
                  <a:pt x="103" y="930"/>
                </a:cubicBezTo>
                <a:cubicBezTo>
                  <a:pt x="87" y="955"/>
                  <a:pt x="29" y="1039"/>
                  <a:pt x="15" y="1060"/>
                </a:cubicBezTo>
                <a:cubicBezTo>
                  <a:pt x="0" y="1081"/>
                  <a:pt x="10" y="1109"/>
                  <a:pt x="20" y="1132"/>
                </a:cubicBezTo>
                <a:cubicBezTo>
                  <a:pt x="30" y="1156"/>
                  <a:pt x="67" y="1165"/>
                  <a:pt x="75" y="1168"/>
                </a:cubicBezTo>
                <a:cubicBezTo>
                  <a:pt x="83" y="1171"/>
                  <a:pt x="96" y="1171"/>
                  <a:pt x="99" y="1174"/>
                </a:cubicBezTo>
                <a:cubicBezTo>
                  <a:pt x="101" y="1177"/>
                  <a:pt x="97" y="1202"/>
                  <a:pt x="92" y="1217"/>
                </a:cubicBezTo>
                <a:cubicBezTo>
                  <a:pt x="88" y="1231"/>
                  <a:pt x="74" y="1247"/>
                  <a:pt x="69" y="1255"/>
                </a:cubicBezTo>
                <a:cubicBezTo>
                  <a:pt x="64" y="1264"/>
                  <a:pt x="72" y="1292"/>
                  <a:pt x="80" y="1309"/>
                </a:cubicBezTo>
                <a:cubicBezTo>
                  <a:pt x="87" y="1326"/>
                  <a:pt x="107" y="1335"/>
                  <a:pt x="107" y="1335"/>
                </a:cubicBezTo>
                <a:cubicBezTo>
                  <a:pt x="107" y="1335"/>
                  <a:pt x="79" y="1358"/>
                  <a:pt x="80" y="1384"/>
                </a:cubicBezTo>
                <a:cubicBezTo>
                  <a:pt x="80" y="1410"/>
                  <a:pt x="84" y="1423"/>
                  <a:pt x="90" y="1427"/>
                </a:cubicBezTo>
                <a:cubicBezTo>
                  <a:pt x="95" y="1431"/>
                  <a:pt x="127" y="1439"/>
                  <a:pt x="135" y="1451"/>
                </a:cubicBezTo>
                <a:cubicBezTo>
                  <a:pt x="143" y="1462"/>
                  <a:pt x="151" y="1473"/>
                  <a:pt x="153" y="1482"/>
                </a:cubicBezTo>
                <a:cubicBezTo>
                  <a:pt x="154" y="1488"/>
                  <a:pt x="150" y="1502"/>
                  <a:pt x="149" y="1511"/>
                </a:cubicBezTo>
                <a:cubicBezTo>
                  <a:pt x="145" y="1553"/>
                  <a:pt x="162" y="1638"/>
                  <a:pt x="229" y="1642"/>
                </a:cubicBezTo>
                <a:cubicBezTo>
                  <a:pt x="282" y="1645"/>
                  <a:pt x="365" y="1614"/>
                  <a:pt x="396" y="1607"/>
                </a:cubicBezTo>
                <a:cubicBezTo>
                  <a:pt x="426" y="1601"/>
                  <a:pt x="559" y="1551"/>
                  <a:pt x="583" y="1567"/>
                </a:cubicBezTo>
                <a:cubicBezTo>
                  <a:pt x="608" y="1584"/>
                  <a:pt x="612" y="1609"/>
                  <a:pt x="619" y="1632"/>
                </a:cubicBezTo>
                <a:cubicBezTo>
                  <a:pt x="627" y="1656"/>
                  <a:pt x="665" y="1773"/>
                  <a:pt x="675" y="1816"/>
                </a:cubicBezTo>
                <a:cubicBezTo>
                  <a:pt x="685" y="1858"/>
                  <a:pt x="708" y="1934"/>
                  <a:pt x="714" y="1957"/>
                </a:cubicBezTo>
                <a:cubicBezTo>
                  <a:pt x="675" y="1967"/>
                  <a:pt x="635" y="2046"/>
                  <a:pt x="630" y="2057"/>
                </a:cubicBezTo>
                <a:cubicBezTo>
                  <a:pt x="609" y="2163"/>
                  <a:pt x="609" y="2163"/>
                  <a:pt x="609" y="2163"/>
                </a:cubicBezTo>
                <a:cubicBezTo>
                  <a:pt x="609" y="2163"/>
                  <a:pt x="697" y="2169"/>
                  <a:pt x="696" y="2163"/>
                </a:cubicBezTo>
                <a:cubicBezTo>
                  <a:pt x="695" y="2158"/>
                  <a:pt x="1263" y="1721"/>
                  <a:pt x="1263" y="1721"/>
                </a:cubicBezTo>
                <a:cubicBezTo>
                  <a:pt x="1299" y="1653"/>
                  <a:pt x="1299" y="1653"/>
                  <a:pt x="1299" y="1653"/>
                </a:cubicBezTo>
                <a:cubicBezTo>
                  <a:pt x="1219" y="1406"/>
                  <a:pt x="1279" y="1307"/>
                  <a:pt x="1355" y="1193"/>
                </a:cubicBezTo>
                <a:cubicBezTo>
                  <a:pt x="1426" y="1087"/>
                  <a:pt x="1589" y="1008"/>
                  <a:pt x="1589" y="633"/>
                </a:cubicBezTo>
                <a:close/>
                <a:moveTo>
                  <a:pt x="1297" y="1119"/>
                </a:moveTo>
                <a:cubicBezTo>
                  <a:pt x="1297" y="1169"/>
                  <a:pt x="1263" y="1211"/>
                  <a:pt x="1216" y="1223"/>
                </a:cubicBezTo>
                <a:cubicBezTo>
                  <a:pt x="1208" y="1245"/>
                  <a:pt x="1187" y="1261"/>
                  <a:pt x="1162" y="1261"/>
                </a:cubicBezTo>
                <a:cubicBezTo>
                  <a:pt x="1129" y="1261"/>
                  <a:pt x="1103" y="1234"/>
                  <a:pt x="1103" y="1202"/>
                </a:cubicBezTo>
                <a:cubicBezTo>
                  <a:pt x="1103" y="1197"/>
                  <a:pt x="1104" y="1191"/>
                  <a:pt x="1106" y="1186"/>
                </a:cubicBezTo>
                <a:cubicBezTo>
                  <a:pt x="1074" y="1176"/>
                  <a:pt x="1051" y="1146"/>
                  <a:pt x="1051" y="1111"/>
                </a:cubicBezTo>
                <a:cubicBezTo>
                  <a:pt x="1051" y="1107"/>
                  <a:pt x="1052" y="1103"/>
                  <a:pt x="1052" y="1099"/>
                </a:cubicBezTo>
                <a:cubicBezTo>
                  <a:pt x="1010" y="1087"/>
                  <a:pt x="978" y="1050"/>
                  <a:pt x="975" y="1004"/>
                </a:cubicBezTo>
                <a:cubicBezTo>
                  <a:pt x="946" y="1001"/>
                  <a:pt x="920" y="993"/>
                  <a:pt x="895" y="981"/>
                </a:cubicBezTo>
                <a:cubicBezTo>
                  <a:pt x="871" y="990"/>
                  <a:pt x="845" y="995"/>
                  <a:pt x="818" y="995"/>
                </a:cubicBezTo>
                <a:cubicBezTo>
                  <a:pt x="738" y="995"/>
                  <a:pt x="668" y="952"/>
                  <a:pt x="631" y="887"/>
                </a:cubicBezTo>
                <a:cubicBezTo>
                  <a:pt x="631" y="887"/>
                  <a:pt x="630" y="887"/>
                  <a:pt x="630" y="887"/>
                </a:cubicBezTo>
                <a:cubicBezTo>
                  <a:pt x="586" y="887"/>
                  <a:pt x="551" y="852"/>
                  <a:pt x="551" y="809"/>
                </a:cubicBezTo>
                <a:cubicBezTo>
                  <a:pt x="551" y="809"/>
                  <a:pt x="551" y="809"/>
                  <a:pt x="551" y="808"/>
                </a:cubicBezTo>
                <a:cubicBezTo>
                  <a:pt x="549" y="809"/>
                  <a:pt x="547" y="809"/>
                  <a:pt x="545" y="809"/>
                </a:cubicBezTo>
                <a:cubicBezTo>
                  <a:pt x="502" y="809"/>
                  <a:pt x="465" y="787"/>
                  <a:pt x="442" y="755"/>
                </a:cubicBezTo>
                <a:cubicBezTo>
                  <a:pt x="433" y="758"/>
                  <a:pt x="424" y="760"/>
                  <a:pt x="414" y="760"/>
                </a:cubicBezTo>
                <a:cubicBezTo>
                  <a:pt x="380" y="760"/>
                  <a:pt x="352" y="738"/>
                  <a:pt x="341" y="708"/>
                </a:cubicBezTo>
                <a:cubicBezTo>
                  <a:pt x="327" y="713"/>
                  <a:pt x="312" y="716"/>
                  <a:pt x="297" y="716"/>
                </a:cubicBezTo>
                <a:cubicBezTo>
                  <a:pt x="227" y="716"/>
                  <a:pt x="171" y="660"/>
                  <a:pt x="171" y="590"/>
                </a:cubicBezTo>
                <a:cubicBezTo>
                  <a:pt x="171" y="559"/>
                  <a:pt x="183" y="530"/>
                  <a:pt x="202" y="508"/>
                </a:cubicBezTo>
                <a:cubicBezTo>
                  <a:pt x="199" y="500"/>
                  <a:pt x="198" y="491"/>
                  <a:pt x="198" y="482"/>
                </a:cubicBezTo>
                <a:cubicBezTo>
                  <a:pt x="198" y="450"/>
                  <a:pt x="217" y="422"/>
                  <a:pt x="244" y="410"/>
                </a:cubicBezTo>
                <a:cubicBezTo>
                  <a:pt x="244" y="410"/>
                  <a:pt x="244" y="409"/>
                  <a:pt x="244" y="409"/>
                </a:cubicBezTo>
                <a:cubicBezTo>
                  <a:pt x="244" y="340"/>
                  <a:pt x="300" y="283"/>
                  <a:pt x="370" y="283"/>
                </a:cubicBezTo>
                <a:cubicBezTo>
                  <a:pt x="370" y="283"/>
                  <a:pt x="370" y="283"/>
                  <a:pt x="370" y="283"/>
                </a:cubicBezTo>
                <a:cubicBezTo>
                  <a:pt x="370" y="282"/>
                  <a:pt x="370" y="281"/>
                  <a:pt x="370" y="280"/>
                </a:cubicBezTo>
                <a:cubicBezTo>
                  <a:pt x="370" y="236"/>
                  <a:pt x="414" y="211"/>
                  <a:pt x="457" y="211"/>
                </a:cubicBezTo>
                <a:cubicBezTo>
                  <a:pt x="470" y="211"/>
                  <a:pt x="481" y="214"/>
                  <a:pt x="492" y="219"/>
                </a:cubicBezTo>
                <a:cubicBezTo>
                  <a:pt x="514" y="181"/>
                  <a:pt x="545" y="147"/>
                  <a:pt x="592" y="147"/>
                </a:cubicBezTo>
                <a:cubicBezTo>
                  <a:pt x="609" y="147"/>
                  <a:pt x="626" y="151"/>
                  <a:pt x="641" y="157"/>
                </a:cubicBezTo>
                <a:cubicBezTo>
                  <a:pt x="679" y="125"/>
                  <a:pt x="728" y="96"/>
                  <a:pt x="782" y="96"/>
                </a:cubicBezTo>
                <a:cubicBezTo>
                  <a:pt x="817" y="96"/>
                  <a:pt x="841" y="99"/>
                  <a:pt x="871" y="114"/>
                </a:cubicBezTo>
                <a:cubicBezTo>
                  <a:pt x="888" y="105"/>
                  <a:pt x="916" y="87"/>
                  <a:pt x="936" y="87"/>
                </a:cubicBezTo>
                <a:cubicBezTo>
                  <a:pt x="980" y="87"/>
                  <a:pt x="1011" y="86"/>
                  <a:pt x="1033" y="120"/>
                </a:cubicBezTo>
                <a:cubicBezTo>
                  <a:pt x="1046" y="111"/>
                  <a:pt x="1088" y="108"/>
                  <a:pt x="1105" y="108"/>
                </a:cubicBezTo>
                <a:cubicBezTo>
                  <a:pt x="1139" y="108"/>
                  <a:pt x="1188" y="156"/>
                  <a:pt x="1199" y="186"/>
                </a:cubicBezTo>
                <a:cubicBezTo>
                  <a:pt x="1279" y="152"/>
                  <a:pt x="1357" y="225"/>
                  <a:pt x="1373" y="309"/>
                </a:cubicBezTo>
                <a:cubicBezTo>
                  <a:pt x="1432" y="305"/>
                  <a:pt x="1485" y="391"/>
                  <a:pt x="1462" y="442"/>
                </a:cubicBezTo>
                <a:cubicBezTo>
                  <a:pt x="1513" y="483"/>
                  <a:pt x="1523" y="549"/>
                  <a:pt x="1523" y="620"/>
                </a:cubicBezTo>
                <a:cubicBezTo>
                  <a:pt x="1523" y="645"/>
                  <a:pt x="1519" y="669"/>
                  <a:pt x="1512" y="692"/>
                </a:cubicBezTo>
                <a:cubicBezTo>
                  <a:pt x="1522" y="710"/>
                  <a:pt x="1529" y="731"/>
                  <a:pt x="1529" y="754"/>
                </a:cubicBezTo>
                <a:cubicBezTo>
                  <a:pt x="1529" y="814"/>
                  <a:pt x="1487" y="864"/>
                  <a:pt x="1432" y="877"/>
                </a:cubicBezTo>
                <a:cubicBezTo>
                  <a:pt x="1437" y="887"/>
                  <a:pt x="1439" y="898"/>
                  <a:pt x="1439" y="910"/>
                </a:cubicBezTo>
                <a:cubicBezTo>
                  <a:pt x="1439" y="946"/>
                  <a:pt x="1415" y="976"/>
                  <a:pt x="1383" y="985"/>
                </a:cubicBezTo>
                <a:cubicBezTo>
                  <a:pt x="1381" y="1040"/>
                  <a:pt x="1346" y="1087"/>
                  <a:pt x="1297" y="1105"/>
                </a:cubicBezTo>
                <a:cubicBezTo>
                  <a:pt x="1297" y="1110"/>
                  <a:pt x="1297" y="1114"/>
                  <a:pt x="1297" y="1119"/>
                </a:cubicBezTo>
                <a:close/>
              </a:path>
            </a:pathLst>
          </a:custGeom>
          <a:solidFill>
            <a:schemeClr val="bg1">
              <a:lumMod val="75000"/>
            </a:schemeClr>
          </a:solidFill>
          <a:ln w="3175">
            <a:solidFill>
              <a:schemeClr val="tx1">
                <a:lumMod val="60000"/>
                <a:lumOff val="40000"/>
              </a:schemeClr>
            </a:solidFill>
          </a:ln>
        </p:spPr>
        <p:txBody>
          <a:bodyPr vert="horz" wrap="square" lIns="91440" tIns="45720" rIns="91440" bIns="45720" numCol="1" anchor="t" anchorCtr="0" compatLnSpc="1">
            <a:prstTxWarp prst="textNoShape">
              <a:avLst/>
            </a:prstTxWarp>
          </a:bodyPr>
          <a:lstStyle/>
          <a:p>
            <a:endParaRPr lang="en-US">
              <a:ln>
                <a:solidFill>
                  <a:schemeClr val="accent2"/>
                </a:solidFill>
              </a:ln>
              <a:latin typeface="Gotham Light"/>
              <a:cs typeface="Gotham Light"/>
            </a:endParaRPr>
          </a:p>
        </p:txBody>
      </p:sp>
      <p:sp>
        <p:nvSpPr>
          <p:cNvPr id="10" name="Freeform 37"/>
          <p:cNvSpPr>
            <a:spLocks/>
          </p:cNvSpPr>
          <p:nvPr/>
        </p:nvSpPr>
        <p:spPr bwMode="auto">
          <a:xfrm>
            <a:off x="1592843" y="4803120"/>
            <a:ext cx="4211823" cy="2802489"/>
          </a:xfrm>
          <a:custGeom>
            <a:avLst/>
            <a:gdLst>
              <a:gd name="T0" fmla="*/ 1178 w 1554"/>
              <a:gd name="T1" fmla="*/ 59 h 1379"/>
              <a:gd name="T2" fmla="*/ 1171 w 1554"/>
              <a:gd name="T3" fmla="*/ 26 h 1379"/>
              <a:gd name="T4" fmla="*/ 1149 w 1554"/>
              <a:gd name="T5" fmla="*/ 0 h 1379"/>
              <a:gd name="T6" fmla="*/ 1120 w 1554"/>
              <a:gd name="T7" fmla="*/ 7 h 1379"/>
              <a:gd name="T8" fmla="*/ 1085 w 1554"/>
              <a:gd name="T9" fmla="*/ 8 h 1379"/>
              <a:gd name="T10" fmla="*/ 1038 w 1554"/>
              <a:gd name="T11" fmla="*/ 24 h 1379"/>
              <a:gd name="T12" fmla="*/ 960 w 1554"/>
              <a:gd name="T13" fmla="*/ 59 h 1379"/>
              <a:gd name="T14" fmla="*/ 902 w 1554"/>
              <a:gd name="T15" fmla="*/ 98 h 1379"/>
              <a:gd name="T16" fmla="*/ 864 w 1554"/>
              <a:gd name="T17" fmla="*/ 118 h 1379"/>
              <a:gd name="T18" fmla="*/ 757 w 1554"/>
              <a:gd name="T19" fmla="*/ 209 h 1379"/>
              <a:gd name="T20" fmla="*/ 653 w 1554"/>
              <a:gd name="T21" fmla="*/ 295 h 1379"/>
              <a:gd name="T22" fmla="*/ 607 w 1554"/>
              <a:gd name="T23" fmla="*/ 352 h 1379"/>
              <a:gd name="T24" fmla="*/ 543 w 1554"/>
              <a:gd name="T25" fmla="*/ 404 h 1379"/>
              <a:gd name="T26" fmla="*/ 502 w 1554"/>
              <a:gd name="T27" fmla="*/ 444 h 1379"/>
              <a:gd name="T28" fmla="*/ 469 w 1554"/>
              <a:gd name="T29" fmla="*/ 479 h 1379"/>
              <a:gd name="T30" fmla="*/ 528 w 1554"/>
              <a:gd name="T31" fmla="*/ 366 h 1379"/>
              <a:gd name="T32" fmla="*/ 558 w 1554"/>
              <a:gd name="T33" fmla="*/ 304 h 1379"/>
              <a:gd name="T34" fmla="*/ 524 w 1554"/>
              <a:gd name="T35" fmla="*/ 181 h 1379"/>
              <a:gd name="T36" fmla="*/ 406 w 1554"/>
              <a:gd name="T37" fmla="*/ 272 h 1379"/>
              <a:gd name="T38" fmla="*/ 379 w 1554"/>
              <a:gd name="T39" fmla="*/ 397 h 1379"/>
              <a:gd name="T40" fmla="*/ 263 w 1554"/>
              <a:gd name="T41" fmla="*/ 581 h 1379"/>
              <a:gd name="T42" fmla="*/ 214 w 1554"/>
              <a:gd name="T43" fmla="*/ 697 h 1379"/>
              <a:gd name="T44" fmla="*/ 133 w 1554"/>
              <a:gd name="T45" fmla="*/ 878 h 1379"/>
              <a:gd name="T46" fmla="*/ 77 w 1554"/>
              <a:gd name="T47" fmla="*/ 1078 h 1379"/>
              <a:gd name="T48" fmla="*/ 0 w 1554"/>
              <a:gd name="T49" fmla="*/ 1293 h 1379"/>
              <a:gd name="T50" fmla="*/ 1477 w 1554"/>
              <a:gd name="T51" fmla="*/ 1379 h 1379"/>
              <a:gd name="T52" fmla="*/ 1495 w 1554"/>
              <a:gd name="T53" fmla="*/ 1298 h 1379"/>
              <a:gd name="T54" fmla="*/ 1509 w 1554"/>
              <a:gd name="T55" fmla="*/ 1188 h 1379"/>
              <a:gd name="T56" fmla="*/ 1503 w 1554"/>
              <a:gd name="T57" fmla="*/ 1122 h 1379"/>
              <a:gd name="T58" fmla="*/ 1542 w 1554"/>
              <a:gd name="T59" fmla="*/ 1006 h 1379"/>
              <a:gd name="T60" fmla="*/ 1542 w 1554"/>
              <a:gd name="T61" fmla="*/ 953 h 1379"/>
              <a:gd name="T62" fmla="*/ 1543 w 1554"/>
              <a:gd name="T63" fmla="*/ 898 h 1379"/>
              <a:gd name="T64" fmla="*/ 1537 w 1554"/>
              <a:gd name="T65" fmla="*/ 841 h 1379"/>
              <a:gd name="T66" fmla="*/ 1509 w 1554"/>
              <a:gd name="T67" fmla="*/ 764 h 1379"/>
              <a:gd name="T68" fmla="*/ 1472 w 1554"/>
              <a:gd name="T69" fmla="*/ 716 h 1379"/>
              <a:gd name="T70" fmla="*/ 1468 w 1554"/>
              <a:gd name="T71" fmla="*/ 673 h 1379"/>
              <a:gd name="T72" fmla="*/ 1427 w 1554"/>
              <a:gd name="T73" fmla="*/ 574 h 1379"/>
              <a:gd name="T74" fmla="*/ 1399 w 1554"/>
              <a:gd name="T75" fmla="*/ 550 h 1379"/>
              <a:gd name="T76" fmla="*/ 1405 w 1554"/>
              <a:gd name="T77" fmla="*/ 495 h 1379"/>
              <a:gd name="T78" fmla="*/ 1384 w 1554"/>
              <a:gd name="T79" fmla="*/ 448 h 1379"/>
              <a:gd name="T80" fmla="*/ 1352 w 1554"/>
              <a:gd name="T81" fmla="*/ 359 h 1379"/>
              <a:gd name="T82" fmla="*/ 1314 w 1554"/>
              <a:gd name="T83" fmla="*/ 287 h 1379"/>
              <a:gd name="T84" fmla="*/ 1245 w 1554"/>
              <a:gd name="T85" fmla="*/ 181 h 1379"/>
              <a:gd name="T86" fmla="*/ 1237 w 1554"/>
              <a:gd name="T87" fmla="*/ 145 h 1379"/>
              <a:gd name="T88" fmla="*/ 1241 w 1554"/>
              <a:gd name="T89" fmla="*/ 81 h 1379"/>
              <a:gd name="T90" fmla="*/ 1178 w 1554"/>
              <a:gd name="T91" fmla="*/ 59 h 1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54" h="1379">
                <a:moveTo>
                  <a:pt x="1178" y="59"/>
                </a:moveTo>
                <a:cubicBezTo>
                  <a:pt x="1178" y="59"/>
                  <a:pt x="1176" y="36"/>
                  <a:pt x="1171" y="26"/>
                </a:cubicBezTo>
                <a:cubicBezTo>
                  <a:pt x="1167" y="16"/>
                  <a:pt x="1166" y="0"/>
                  <a:pt x="1149" y="0"/>
                </a:cubicBezTo>
                <a:cubicBezTo>
                  <a:pt x="1132" y="0"/>
                  <a:pt x="1126" y="6"/>
                  <a:pt x="1120" y="7"/>
                </a:cubicBezTo>
                <a:cubicBezTo>
                  <a:pt x="1113" y="8"/>
                  <a:pt x="1099" y="7"/>
                  <a:pt x="1085" y="8"/>
                </a:cubicBezTo>
                <a:cubicBezTo>
                  <a:pt x="1070" y="9"/>
                  <a:pt x="1065" y="19"/>
                  <a:pt x="1038" y="24"/>
                </a:cubicBezTo>
                <a:cubicBezTo>
                  <a:pt x="1011" y="28"/>
                  <a:pt x="975" y="46"/>
                  <a:pt x="960" y="59"/>
                </a:cubicBezTo>
                <a:cubicBezTo>
                  <a:pt x="944" y="71"/>
                  <a:pt x="914" y="88"/>
                  <a:pt x="902" y="98"/>
                </a:cubicBezTo>
                <a:cubicBezTo>
                  <a:pt x="890" y="108"/>
                  <a:pt x="875" y="104"/>
                  <a:pt x="864" y="118"/>
                </a:cubicBezTo>
                <a:cubicBezTo>
                  <a:pt x="852" y="133"/>
                  <a:pt x="779" y="187"/>
                  <a:pt x="757" y="209"/>
                </a:cubicBezTo>
                <a:cubicBezTo>
                  <a:pt x="734" y="230"/>
                  <a:pt x="663" y="268"/>
                  <a:pt x="653" y="295"/>
                </a:cubicBezTo>
                <a:cubicBezTo>
                  <a:pt x="643" y="323"/>
                  <a:pt x="627" y="345"/>
                  <a:pt x="607" y="352"/>
                </a:cubicBezTo>
                <a:cubicBezTo>
                  <a:pt x="586" y="359"/>
                  <a:pt x="551" y="388"/>
                  <a:pt x="543" y="404"/>
                </a:cubicBezTo>
                <a:cubicBezTo>
                  <a:pt x="536" y="419"/>
                  <a:pt x="513" y="428"/>
                  <a:pt x="502" y="444"/>
                </a:cubicBezTo>
                <a:cubicBezTo>
                  <a:pt x="490" y="460"/>
                  <a:pt x="469" y="479"/>
                  <a:pt x="469" y="479"/>
                </a:cubicBezTo>
                <a:cubicBezTo>
                  <a:pt x="469" y="479"/>
                  <a:pt x="514" y="385"/>
                  <a:pt x="528" y="366"/>
                </a:cubicBezTo>
                <a:cubicBezTo>
                  <a:pt x="541" y="348"/>
                  <a:pt x="546" y="314"/>
                  <a:pt x="558" y="304"/>
                </a:cubicBezTo>
                <a:cubicBezTo>
                  <a:pt x="552" y="279"/>
                  <a:pt x="534" y="216"/>
                  <a:pt x="524" y="181"/>
                </a:cubicBezTo>
                <a:cubicBezTo>
                  <a:pt x="483" y="203"/>
                  <a:pt x="418" y="248"/>
                  <a:pt x="406" y="272"/>
                </a:cubicBezTo>
                <a:cubicBezTo>
                  <a:pt x="394" y="295"/>
                  <a:pt x="382" y="373"/>
                  <a:pt x="379" y="397"/>
                </a:cubicBezTo>
                <a:cubicBezTo>
                  <a:pt x="345" y="416"/>
                  <a:pt x="272" y="552"/>
                  <a:pt x="263" y="581"/>
                </a:cubicBezTo>
                <a:cubicBezTo>
                  <a:pt x="254" y="609"/>
                  <a:pt x="219" y="652"/>
                  <a:pt x="214" y="697"/>
                </a:cubicBezTo>
                <a:cubicBezTo>
                  <a:pt x="208" y="743"/>
                  <a:pt x="151" y="831"/>
                  <a:pt x="133" y="878"/>
                </a:cubicBezTo>
                <a:cubicBezTo>
                  <a:pt x="115" y="924"/>
                  <a:pt x="87" y="1041"/>
                  <a:pt x="77" y="1078"/>
                </a:cubicBezTo>
                <a:cubicBezTo>
                  <a:pt x="67" y="1115"/>
                  <a:pt x="0" y="1293"/>
                  <a:pt x="0" y="1293"/>
                </a:cubicBezTo>
                <a:cubicBezTo>
                  <a:pt x="1477" y="1379"/>
                  <a:pt x="1477" y="1379"/>
                  <a:pt x="1477" y="1379"/>
                </a:cubicBezTo>
                <a:cubicBezTo>
                  <a:pt x="1477" y="1379"/>
                  <a:pt x="1493" y="1335"/>
                  <a:pt x="1495" y="1298"/>
                </a:cubicBezTo>
                <a:cubicBezTo>
                  <a:pt x="1497" y="1262"/>
                  <a:pt x="1510" y="1219"/>
                  <a:pt x="1509" y="1188"/>
                </a:cubicBezTo>
                <a:cubicBezTo>
                  <a:pt x="1508" y="1158"/>
                  <a:pt x="1500" y="1150"/>
                  <a:pt x="1503" y="1122"/>
                </a:cubicBezTo>
                <a:cubicBezTo>
                  <a:pt x="1507" y="1094"/>
                  <a:pt x="1539" y="1032"/>
                  <a:pt x="1542" y="1006"/>
                </a:cubicBezTo>
                <a:cubicBezTo>
                  <a:pt x="1544" y="980"/>
                  <a:pt x="1541" y="973"/>
                  <a:pt x="1542" y="953"/>
                </a:cubicBezTo>
                <a:cubicBezTo>
                  <a:pt x="1543" y="933"/>
                  <a:pt x="1554" y="910"/>
                  <a:pt x="1543" y="898"/>
                </a:cubicBezTo>
                <a:cubicBezTo>
                  <a:pt x="1531" y="886"/>
                  <a:pt x="1542" y="860"/>
                  <a:pt x="1537" y="841"/>
                </a:cubicBezTo>
                <a:cubicBezTo>
                  <a:pt x="1532" y="822"/>
                  <a:pt x="1527" y="782"/>
                  <a:pt x="1509" y="764"/>
                </a:cubicBezTo>
                <a:cubicBezTo>
                  <a:pt x="1491" y="745"/>
                  <a:pt x="1468" y="725"/>
                  <a:pt x="1472" y="716"/>
                </a:cubicBezTo>
                <a:cubicBezTo>
                  <a:pt x="1475" y="706"/>
                  <a:pt x="1474" y="692"/>
                  <a:pt x="1468" y="673"/>
                </a:cubicBezTo>
                <a:cubicBezTo>
                  <a:pt x="1461" y="653"/>
                  <a:pt x="1434" y="584"/>
                  <a:pt x="1427" y="574"/>
                </a:cubicBezTo>
                <a:cubicBezTo>
                  <a:pt x="1420" y="565"/>
                  <a:pt x="1405" y="559"/>
                  <a:pt x="1399" y="550"/>
                </a:cubicBezTo>
                <a:cubicBezTo>
                  <a:pt x="1394" y="541"/>
                  <a:pt x="1409" y="513"/>
                  <a:pt x="1405" y="495"/>
                </a:cubicBezTo>
                <a:cubicBezTo>
                  <a:pt x="1402" y="477"/>
                  <a:pt x="1391" y="468"/>
                  <a:pt x="1384" y="448"/>
                </a:cubicBezTo>
                <a:cubicBezTo>
                  <a:pt x="1369" y="411"/>
                  <a:pt x="1351" y="375"/>
                  <a:pt x="1352" y="359"/>
                </a:cubicBezTo>
                <a:cubicBezTo>
                  <a:pt x="1352" y="342"/>
                  <a:pt x="1319" y="311"/>
                  <a:pt x="1314" y="287"/>
                </a:cubicBezTo>
                <a:cubicBezTo>
                  <a:pt x="1309" y="262"/>
                  <a:pt x="1251" y="201"/>
                  <a:pt x="1245" y="181"/>
                </a:cubicBezTo>
                <a:cubicBezTo>
                  <a:pt x="1239" y="161"/>
                  <a:pt x="1233" y="161"/>
                  <a:pt x="1237" y="145"/>
                </a:cubicBezTo>
                <a:cubicBezTo>
                  <a:pt x="1241" y="130"/>
                  <a:pt x="1255" y="98"/>
                  <a:pt x="1241" y="81"/>
                </a:cubicBezTo>
                <a:cubicBezTo>
                  <a:pt x="1228" y="64"/>
                  <a:pt x="1197" y="59"/>
                  <a:pt x="1178" y="59"/>
                </a:cubicBezTo>
                <a:close/>
              </a:path>
            </a:pathLst>
          </a:custGeom>
          <a:solidFill>
            <a:schemeClr val="bg1">
              <a:lumMod val="75000"/>
            </a:schemeClr>
          </a:solidFill>
          <a:ln w="3175">
            <a:solidFill>
              <a:schemeClr val="tx1">
                <a:lumMod val="60000"/>
                <a:lumOff val="40000"/>
              </a:schemeClr>
            </a:solidFill>
          </a:ln>
        </p:spPr>
        <p:txBody>
          <a:bodyPr vert="horz" wrap="square" lIns="91440" tIns="45720" rIns="91440" bIns="45720" numCol="1" anchor="t" anchorCtr="0" compatLnSpc="1">
            <a:prstTxWarp prst="textNoShape">
              <a:avLst/>
            </a:prstTxWarp>
          </a:bodyPr>
          <a:lstStyle/>
          <a:p>
            <a:endParaRPr lang="en-US">
              <a:ln>
                <a:solidFill>
                  <a:schemeClr val="accent2"/>
                </a:solidFill>
              </a:ln>
              <a:latin typeface="Gotham Light"/>
              <a:cs typeface="Gotham Light"/>
            </a:endParaRPr>
          </a:p>
        </p:txBody>
      </p:sp>
      <p:cxnSp>
        <p:nvCxnSpPr>
          <p:cNvPr id="11" name="Straight Connector 10"/>
          <p:cNvCxnSpPr/>
          <p:nvPr/>
        </p:nvCxnSpPr>
        <p:spPr>
          <a:xfrm>
            <a:off x="5500390" y="3221850"/>
            <a:ext cx="5882216"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Rectangle 13"/>
          <p:cNvSpPr>
            <a:spLocks noChangeArrowheads="1"/>
          </p:cNvSpPr>
          <p:nvPr/>
        </p:nvSpPr>
        <p:spPr bwMode="auto">
          <a:xfrm>
            <a:off x="6044371" y="3330492"/>
            <a:ext cx="5278968" cy="16433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fontAlgn="base">
              <a:lnSpc>
                <a:spcPct val="89000"/>
              </a:lnSpc>
              <a:spcBef>
                <a:spcPct val="0"/>
              </a:spcBef>
              <a:spcAft>
                <a:spcPct val="0"/>
              </a:spcAft>
            </a:pPr>
            <a:r>
              <a:rPr lang="en-US" sz="2400" dirty="0">
                <a:latin typeface="Rockwell" panose="02060603020205020403" pitchFamily="18" charset="0"/>
                <a:cs typeface="Gotham Light"/>
              </a:rPr>
              <a:t>Government agencies don’t perceive negative impressions to be a barrier. However, they are the only ones who could effectively mitigate it by running educational campaigns.</a:t>
            </a:r>
          </a:p>
        </p:txBody>
      </p:sp>
      <p:sp>
        <p:nvSpPr>
          <p:cNvPr id="15" name="Title 1"/>
          <p:cNvSpPr txBox="1">
            <a:spLocks/>
          </p:cNvSpPr>
          <p:nvPr/>
        </p:nvSpPr>
        <p:spPr>
          <a:xfrm>
            <a:off x="761999" y="555479"/>
            <a:ext cx="10731795" cy="1081935"/>
          </a:xfrm>
          <a:prstGeom prst="rect">
            <a:avLst/>
          </a:prstGeom>
        </p:spPr>
        <p:txBody>
          <a:bodyPr>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Rockwell" panose="02060603020205020403" pitchFamily="18" charset="0"/>
                <a:ea typeface="+mj-ea"/>
                <a:cs typeface="+mj-cs"/>
              </a:defRPr>
            </a:lvl1pPr>
          </a:lstStyle>
          <a:p>
            <a:pPr algn="ctr"/>
            <a:r>
              <a:rPr lang="en-US" sz="4000"/>
              <a:t>Results</a:t>
            </a:r>
            <a:endParaRPr lang="en-US" sz="4000" dirty="0"/>
          </a:p>
        </p:txBody>
      </p:sp>
      <p:sp>
        <p:nvSpPr>
          <p:cNvPr id="12" name="Rectangle 11"/>
          <p:cNvSpPr>
            <a:spLocks noChangeArrowheads="1"/>
          </p:cNvSpPr>
          <p:nvPr/>
        </p:nvSpPr>
        <p:spPr bwMode="auto">
          <a:xfrm>
            <a:off x="6127896" y="2571017"/>
            <a:ext cx="1420640" cy="54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fontAlgn="base">
              <a:lnSpc>
                <a:spcPct val="89000"/>
              </a:lnSpc>
              <a:spcBef>
                <a:spcPct val="0"/>
              </a:spcBef>
              <a:spcAft>
                <a:spcPct val="0"/>
              </a:spcAft>
            </a:pPr>
            <a:r>
              <a:rPr lang="en-US" sz="4000" dirty="0">
                <a:latin typeface="Rockwell" panose="02060603020205020403" pitchFamily="18" charset="0"/>
                <a:cs typeface="Gotham Light"/>
              </a:rPr>
              <a:t>29%</a:t>
            </a:r>
          </a:p>
        </p:txBody>
      </p:sp>
      <p:sp>
        <p:nvSpPr>
          <p:cNvPr id="2" name="Slide Number Placeholder 1"/>
          <p:cNvSpPr>
            <a:spLocks noGrp="1"/>
          </p:cNvSpPr>
          <p:nvPr>
            <p:ph type="sldNum" sz="quarter" idx="12"/>
          </p:nvPr>
        </p:nvSpPr>
        <p:spPr/>
        <p:txBody>
          <a:bodyPr/>
          <a:lstStyle/>
          <a:p>
            <a:fld id="{2AC27A5A-7290-4DE1-BA94-4BE8A8E57DCF}" type="slidenum">
              <a:rPr lang="en-US" smtClean="0"/>
              <a:t>39</a:t>
            </a:fld>
            <a:endParaRPr lang="en-US" dirty="0"/>
          </a:p>
        </p:txBody>
      </p:sp>
    </p:spTree>
    <p:extLst>
      <p:ext uri="{BB962C8B-B14F-4D97-AF65-F5344CB8AC3E}">
        <p14:creationId xmlns:p14="http://schemas.microsoft.com/office/powerpoint/2010/main" val="4242242360"/>
      </p:ext>
    </p:extLst>
  </p:cSld>
  <p:clrMapOvr>
    <a:masterClrMapping/>
  </p:clrMapOvr>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14:presetBounceEnd="57143">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14:bounceEnd="57143">
                                          <p:cBhvr additive="base">
                                            <p:cTn id="7" dur="1500" fill="hold"/>
                                            <p:tgtEl>
                                              <p:spTgt spid="5"/>
                                            </p:tgtEl>
                                            <p:attrNameLst>
                                              <p:attrName>ppt_x</p:attrName>
                                            </p:attrNameLst>
                                          </p:cBhvr>
                                          <p:tavLst>
                                            <p:tav tm="0">
                                              <p:val>
                                                <p:strVal val="#ppt_x"/>
                                              </p:val>
                                            </p:tav>
                                            <p:tav tm="100000">
                                              <p:val>
                                                <p:strVal val="#ppt_x"/>
                                              </p:val>
                                            </p:tav>
                                          </p:tavLst>
                                        </p:anim>
                                        <p:anim calcmode="lin" valueType="num" p14:bounceEnd="57143">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10" presetClass="entr" presetSubtype="0" fill="hold" grpId="0" nodeType="withEffect">
                                      <p:stCondLst>
                                        <p:cond delay="17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17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1500" fill="hold"/>
                                            <p:tgtEl>
                                              <p:spTgt spid="5"/>
                                            </p:tgtEl>
                                            <p:attrNameLst>
                                              <p:attrName>ppt_x</p:attrName>
                                            </p:attrNameLst>
                                          </p:cBhvr>
                                          <p:tavLst>
                                            <p:tav tm="0">
                                              <p:val>
                                                <p:strVal val="#ppt_x"/>
                                              </p:val>
                                            </p:tav>
                                            <p:tav tm="100000">
                                              <p:val>
                                                <p:strVal val="#ppt_x"/>
                                              </p:val>
                                            </p:tav>
                                          </p:tavLst>
                                        </p:anim>
                                        <p:anim calcmode="lin" valueType="num">
                                          <p:cBhvr additive="base">
                                            <p:cTn id="8" dur="1500" fill="hold"/>
                                            <p:tgtEl>
                                              <p:spTgt spid="5"/>
                                            </p:tgtEl>
                                            <p:attrNameLst>
                                              <p:attrName>ppt_y</p:attrName>
                                            </p:attrNameLst>
                                          </p:cBhvr>
                                          <p:tavLst>
                                            <p:tav tm="0">
                                              <p:val>
                                                <p:strVal val="1+#ppt_h/2"/>
                                              </p:val>
                                            </p:tav>
                                            <p:tav tm="100000">
                                              <p:val>
                                                <p:strVal val="#ppt_y"/>
                                              </p:val>
                                            </p:tav>
                                          </p:tavLst>
                                        </p:anim>
                                      </p:childTnLst>
                                    </p:cTn>
                                  </p:par>
                                  <p:par>
                                    <p:cTn id="9" presetID="22" presetClass="entr" presetSubtype="8" fill="hold" nodeType="withEffect">
                                      <p:stCondLst>
                                        <p:cond delay="100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10" presetClass="entr" presetSubtype="0" fill="hold" grpId="0" nodeType="withEffect">
                                      <p:stCondLst>
                                        <p:cond delay="17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500"/>
                                            <p:tgtEl>
                                              <p:spTgt spid="14"/>
                                            </p:tgtEl>
                                          </p:cBhvr>
                                        </p:animEffect>
                                      </p:childTnLst>
                                    </p:cTn>
                                  </p:par>
                                  <p:par>
                                    <p:cTn id="15" presetID="10" presetClass="entr" presetSubtype="0" fill="hold" grpId="0" nodeType="withEffect">
                                      <p:stCondLst>
                                        <p:cond delay="17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p:bldP spid="12" grpId="0"/>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717079" cy="6858000"/>
          </a:xfrm>
          <a:solidFill>
            <a:schemeClr val="tx1">
              <a:lumMod val="65000"/>
              <a:lumOff val="35000"/>
            </a:schemeClr>
          </a:solidFill>
        </p:spPr>
        <p:txBody>
          <a:bodyPr>
            <a:noAutofit/>
          </a:bodyPr>
          <a:lstStyle/>
          <a:p>
            <a:pPr>
              <a:lnSpc>
                <a:spcPct val="90000"/>
              </a:lnSpc>
            </a:pPr>
            <a:br>
              <a:rPr lang="en-US" sz="5000" dirty="0">
                <a:solidFill>
                  <a:schemeClr val="bg1"/>
                </a:solidFill>
              </a:rPr>
            </a:br>
            <a:br>
              <a:rPr lang="en-US" sz="5000" dirty="0">
                <a:solidFill>
                  <a:schemeClr val="bg1"/>
                </a:solidFill>
              </a:rPr>
            </a:br>
            <a:br>
              <a:rPr lang="en-US" sz="5000" dirty="0">
                <a:solidFill>
                  <a:schemeClr val="bg1"/>
                </a:solidFill>
              </a:rPr>
            </a:br>
            <a:br>
              <a:rPr lang="en-US" sz="5000" dirty="0">
                <a:solidFill>
                  <a:schemeClr val="bg1"/>
                </a:solidFill>
              </a:rPr>
            </a:br>
            <a:r>
              <a:rPr lang="en-US" sz="5000" dirty="0">
                <a:solidFill>
                  <a:schemeClr val="bg1"/>
                </a:solidFill>
              </a:rPr>
              <a:t>Background </a:t>
            </a:r>
            <a:br>
              <a:rPr lang="en-US" sz="5000" dirty="0">
                <a:solidFill>
                  <a:schemeClr val="bg1"/>
                </a:solidFill>
              </a:rPr>
            </a:br>
            <a:r>
              <a:rPr lang="en-US" sz="5000" dirty="0">
                <a:solidFill>
                  <a:schemeClr val="bg1"/>
                </a:solidFill>
              </a:rPr>
              <a:t>AND INTRODUCTION</a:t>
            </a:r>
          </a:p>
        </p:txBody>
      </p:sp>
      <p:cxnSp>
        <p:nvCxnSpPr>
          <p:cNvPr id="5" name="Straight Connector 4"/>
          <p:cNvCxnSpPr/>
          <p:nvPr/>
        </p:nvCxnSpPr>
        <p:spPr>
          <a:xfrm flipH="1">
            <a:off x="2033516" y="1091820"/>
            <a:ext cx="68239" cy="451740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2AC27A5A-7290-4DE1-BA94-4BE8A8E57DCF}" type="slidenum">
              <a:rPr lang="en-US" smtClean="0"/>
              <a:pPr/>
              <a:t>4</a:t>
            </a:fld>
            <a:endParaRPr lang="en-US" dirty="0"/>
          </a:p>
        </p:txBody>
      </p:sp>
    </p:spTree>
    <p:extLst>
      <p:ext uri="{BB962C8B-B14F-4D97-AF65-F5344CB8AC3E}">
        <p14:creationId xmlns:p14="http://schemas.microsoft.com/office/powerpoint/2010/main" val="2294680155"/>
      </p:ext>
    </p:extLst>
  </p:cSld>
  <p:clrMapOvr>
    <a:masterClrMapping/>
  </p:clrMapOvr>
  <mc:AlternateContent xmlns:mc="http://schemas.openxmlformats.org/markup-compatibility/2006" xmlns:p14="http://schemas.microsoft.com/office/powerpoint/2010/main">
    <mc:Choice Requires="p14">
      <p:transition spd="slow" p14:dur="2000" advTm="2376"/>
    </mc:Choice>
    <mc:Fallback xmlns="">
      <p:transition spd="slow" advTm="2376"/>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9903" y="559678"/>
            <a:ext cx="11357909" cy="4952492"/>
          </a:xfrm>
        </p:spPr>
        <p:txBody>
          <a:bodyPr>
            <a:normAutofit/>
          </a:bodyPr>
          <a:lstStyle/>
          <a:p>
            <a:pPr algn="ctr"/>
            <a:r>
              <a:rPr lang="en-US" sz="4000" dirty="0"/>
              <a:t>Conclusions</a:t>
            </a:r>
          </a:p>
        </p:txBody>
      </p:sp>
      <p:sp>
        <p:nvSpPr>
          <p:cNvPr id="3" name="Text Placeholder 2"/>
          <p:cNvSpPr>
            <a:spLocks noGrp="1"/>
          </p:cNvSpPr>
          <p:nvPr>
            <p:ph idx="1"/>
          </p:nvPr>
        </p:nvSpPr>
        <p:spPr>
          <a:xfrm>
            <a:off x="520994" y="1239644"/>
            <a:ext cx="4944711" cy="4797599"/>
          </a:xfrm>
        </p:spPr>
        <p:txBody>
          <a:bodyPr>
            <a:noAutofit/>
          </a:bodyPr>
          <a:lstStyle/>
          <a:p>
            <a:pPr marL="0" indent="0">
              <a:buNone/>
            </a:pPr>
            <a:r>
              <a:rPr lang="en-US" sz="2400" i="1" dirty="0">
                <a:solidFill>
                  <a:schemeClr val="tx2"/>
                </a:solidFill>
                <a:ea typeface="+mj-ea"/>
                <a:cs typeface="+mj-cs"/>
              </a:rPr>
              <a:t>The non-financial barriers facing market diffusion of Combined Heat and Power are</a:t>
            </a:r>
            <a:endParaRPr lang="en-US" sz="2400" b="1" i="1" dirty="0">
              <a:solidFill>
                <a:schemeClr val="tx2"/>
              </a:solidFill>
              <a:ea typeface="+mj-ea"/>
              <a:cs typeface="+mj-cs"/>
            </a:endParaRPr>
          </a:p>
          <a:p>
            <a:pPr marL="342900" lvl="1" indent="-342900">
              <a:buFont typeface="+mj-lt"/>
              <a:buAutoNum type="arabicPeriod"/>
            </a:pPr>
            <a:r>
              <a:rPr lang="en-US" sz="2400" i="1" dirty="0">
                <a:solidFill>
                  <a:schemeClr val="tx2"/>
                </a:solidFill>
                <a:ea typeface="+mj-ea"/>
                <a:cs typeface="+mj-cs"/>
              </a:rPr>
              <a:t>The business model of the utility</a:t>
            </a:r>
          </a:p>
          <a:p>
            <a:pPr marL="342900" lvl="1" indent="-342900">
              <a:buFont typeface="+mj-lt"/>
              <a:buAutoNum type="arabicPeriod"/>
            </a:pPr>
            <a:r>
              <a:rPr lang="en-US" sz="2400" i="1" dirty="0">
                <a:solidFill>
                  <a:schemeClr val="tx2"/>
                </a:solidFill>
                <a:ea typeface="+mj-ea"/>
                <a:cs typeface="+mj-cs"/>
              </a:rPr>
              <a:t>Negative subject impressions, and</a:t>
            </a:r>
          </a:p>
          <a:p>
            <a:pPr marL="342900" lvl="1" indent="-342900">
              <a:buFont typeface="+mj-lt"/>
              <a:buAutoNum type="arabicPeriod"/>
            </a:pPr>
            <a:r>
              <a:rPr lang="en-US" sz="2400" i="1" dirty="0">
                <a:solidFill>
                  <a:schemeClr val="tx2"/>
                </a:solidFill>
                <a:ea typeface="+mj-ea"/>
                <a:cs typeface="+mj-cs"/>
              </a:rPr>
              <a:t>Complexity in allocating risks and benefits</a:t>
            </a:r>
          </a:p>
        </p:txBody>
      </p:sp>
      <p:pic>
        <p:nvPicPr>
          <p:cNvPr id="10246" name="Picture 6" descr="http://www.connectyourmeetings.com/wp-content/themes/standard-child-connect-meetings/php/timthumb.php?src=http://www.connectyourmeetings.com/wp-content/uploads/sites/6/2015/03/big-idea.jpg&amp;w=620&amp;h=349&amp;zc=1&amp;q=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2312" y="1922118"/>
            <a:ext cx="5905500" cy="332422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http://www.connectyourmeetings.com/blogs/takeaways-from-great-ideas-conference/</a:t>
            </a:r>
          </a:p>
        </p:txBody>
      </p:sp>
      <p:sp>
        <p:nvSpPr>
          <p:cNvPr id="4" name="Slide Number Placeholder 3"/>
          <p:cNvSpPr>
            <a:spLocks noGrp="1"/>
          </p:cNvSpPr>
          <p:nvPr>
            <p:ph type="sldNum" sz="quarter" idx="12"/>
          </p:nvPr>
        </p:nvSpPr>
        <p:spPr/>
        <p:txBody>
          <a:bodyPr/>
          <a:lstStyle/>
          <a:p>
            <a:fld id="{2AC27A5A-7290-4DE1-BA94-4BE8A8E57DCF}" type="slidenum">
              <a:rPr lang="en-US" smtClean="0"/>
              <a:t>40</a:t>
            </a:fld>
            <a:endParaRPr lang="en-US" dirty="0"/>
          </a:p>
        </p:txBody>
      </p:sp>
    </p:spTree>
    <p:extLst>
      <p:ext uri="{BB962C8B-B14F-4D97-AF65-F5344CB8AC3E}">
        <p14:creationId xmlns:p14="http://schemas.microsoft.com/office/powerpoint/2010/main" val="60819035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669" y="559678"/>
            <a:ext cx="11342143" cy="4952492"/>
          </a:xfrm>
        </p:spPr>
        <p:txBody>
          <a:bodyPr>
            <a:normAutofit/>
          </a:bodyPr>
          <a:lstStyle/>
          <a:p>
            <a:pPr algn="ctr"/>
            <a:r>
              <a:rPr lang="en-US" sz="4000" dirty="0"/>
              <a:t>Policy Implications</a:t>
            </a:r>
          </a:p>
        </p:txBody>
      </p:sp>
      <p:sp>
        <p:nvSpPr>
          <p:cNvPr id="3" name="Text Placeholder 2"/>
          <p:cNvSpPr>
            <a:spLocks noGrp="1"/>
          </p:cNvSpPr>
          <p:nvPr>
            <p:ph idx="1"/>
          </p:nvPr>
        </p:nvSpPr>
        <p:spPr>
          <a:xfrm>
            <a:off x="478464" y="1466193"/>
            <a:ext cx="4987241" cy="4571050"/>
          </a:xfrm>
        </p:spPr>
        <p:txBody>
          <a:bodyPr>
            <a:noAutofit/>
          </a:bodyPr>
          <a:lstStyle/>
          <a:p>
            <a:r>
              <a:rPr lang="en-US" sz="2400" i="1" dirty="0">
                <a:solidFill>
                  <a:schemeClr val="tx1">
                    <a:lumMod val="75000"/>
                    <a:lumOff val="25000"/>
                  </a:schemeClr>
                </a:solidFill>
                <a:ea typeface="+mj-ea"/>
                <a:cs typeface="+mj-cs"/>
              </a:rPr>
              <a:t>Expand existing programs</a:t>
            </a:r>
          </a:p>
          <a:p>
            <a:pPr lvl="1"/>
            <a:r>
              <a:rPr lang="en-US" sz="2400" i="1" dirty="0">
                <a:solidFill>
                  <a:schemeClr val="tx1">
                    <a:lumMod val="75000"/>
                    <a:lumOff val="25000"/>
                  </a:schemeClr>
                </a:solidFill>
                <a:ea typeface="+mj-ea"/>
                <a:cs typeface="+mj-cs"/>
              </a:rPr>
              <a:t>Combined Heat and Power (CHP) –Technical Assistance Programs by directly  contacting potential users</a:t>
            </a:r>
          </a:p>
          <a:p>
            <a:pPr lvl="1"/>
            <a:r>
              <a:rPr lang="en-US" sz="2400" i="1" dirty="0">
                <a:solidFill>
                  <a:schemeClr val="tx1">
                    <a:lumMod val="75000"/>
                    <a:lumOff val="25000"/>
                  </a:schemeClr>
                </a:solidFill>
                <a:ea typeface="+mj-ea"/>
                <a:cs typeface="+mj-cs"/>
              </a:rPr>
              <a:t>Policies that encourage energy efficiency should help CHP</a:t>
            </a:r>
          </a:p>
          <a:p>
            <a:endParaRPr lang="en-US" sz="2400" i="1" dirty="0">
              <a:solidFill>
                <a:schemeClr val="tx1">
                  <a:lumMod val="75000"/>
                  <a:lumOff val="25000"/>
                </a:schemeClr>
              </a:solidFill>
              <a:ea typeface="+mj-ea"/>
              <a:cs typeface="+mj-cs"/>
            </a:endParaRPr>
          </a:p>
          <a:p>
            <a:r>
              <a:rPr lang="en-US" sz="2400" i="1" dirty="0">
                <a:solidFill>
                  <a:schemeClr val="tx1">
                    <a:lumMod val="75000"/>
                    <a:lumOff val="25000"/>
                  </a:schemeClr>
                </a:solidFill>
                <a:ea typeface="+mj-ea"/>
                <a:cs typeface="+mj-cs"/>
              </a:rPr>
              <a:t>Seek/encourage “flexibility-services” from the newer fleet </a:t>
            </a:r>
          </a:p>
        </p:txBody>
      </p:sp>
      <p:sp>
        <p:nvSpPr>
          <p:cNvPr id="8" name="Rectangle 7"/>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http://www.connectyourmeetings.com/blogshttps://online.pointpark.edu/public-administration/policy-making-cycle//takeaways-from-great-ideas-conference/</a:t>
            </a:r>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2524" y="2601309"/>
            <a:ext cx="6004582" cy="255926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2AC27A5A-7290-4DE1-BA94-4BE8A8E57DCF}" type="slidenum">
              <a:rPr lang="en-US" smtClean="0"/>
              <a:t>41</a:t>
            </a:fld>
            <a:endParaRPr lang="en-US" dirty="0"/>
          </a:p>
        </p:txBody>
      </p:sp>
    </p:spTree>
    <p:extLst>
      <p:ext uri="{BB962C8B-B14F-4D97-AF65-F5344CB8AC3E}">
        <p14:creationId xmlns:p14="http://schemas.microsoft.com/office/powerpoint/2010/main" val="29527685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References</a:t>
            </a:r>
          </a:p>
        </p:txBody>
      </p:sp>
      <p:sp>
        <p:nvSpPr>
          <p:cNvPr id="3" name="Slide Number Placeholder 2"/>
          <p:cNvSpPr>
            <a:spLocks noGrp="1"/>
          </p:cNvSpPr>
          <p:nvPr>
            <p:ph type="sldNum" sz="quarter" idx="12"/>
          </p:nvPr>
        </p:nvSpPr>
        <p:spPr/>
        <p:txBody>
          <a:bodyPr/>
          <a:lstStyle/>
          <a:p>
            <a:fld id="{2AC27A5A-7290-4DE1-BA94-4BE8A8E57DCF}" type="slidenum">
              <a:rPr lang="en-US" smtClean="0"/>
              <a:t>42</a:t>
            </a:fld>
            <a:endParaRPr lang="en-US" dirty="0"/>
          </a:p>
        </p:txBody>
      </p:sp>
      <p:sp>
        <p:nvSpPr>
          <p:cNvPr id="5" name="Rectangle 4"/>
          <p:cNvSpPr/>
          <p:nvPr/>
        </p:nvSpPr>
        <p:spPr>
          <a:xfrm>
            <a:off x="4759842" y="707157"/>
            <a:ext cx="6096000" cy="5755422"/>
          </a:xfrm>
          <a:prstGeom prst="rect">
            <a:avLst/>
          </a:prstGeom>
        </p:spPr>
        <p:txBody>
          <a:bodyPr>
            <a:spAutoFit/>
          </a:bodyPr>
          <a:lstStyle/>
          <a:p>
            <a:r>
              <a:rPr lang="en-US" sz="1600" dirty="0">
                <a:solidFill>
                  <a:srgbClr val="F64F22"/>
                </a:solidFill>
                <a:latin typeface="Rockwell" panose="02060603020205020403" pitchFamily="18" charset="0"/>
              </a:rPr>
              <a:t>Vivek Bhandari, Stephen Rose, Elizabeth J Wilson, Non-Financial Barriers to Combined Heat and Power in the United States- A Qualitative Study, The Electricity Journal Vol 32, pp. 49-56 2019.</a:t>
            </a:r>
          </a:p>
          <a:p>
            <a:endParaRPr lang="en-US" sz="1600" dirty="0">
              <a:latin typeface="Rockwell" panose="02060603020205020403" pitchFamily="18" charset="0"/>
            </a:endParaRPr>
          </a:p>
          <a:p>
            <a:r>
              <a:rPr lang="en-US" sz="1600" dirty="0">
                <a:latin typeface="Rockwell" panose="02060603020205020403" pitchFamily="18" charset="0"/>
              </a:rPr>
              <a:t>Adam B Jaffe, Robert N </a:t>
            </a:r>
            <a:r>
              <a:rPr lang="en-US" sz="1600" dirty="0" err="1">
                <a:latin typeface="Rockwell" panose="02060603020205020403" pitchFamily="18" charset="0"/>
              </a:rPr>
              <a:t>Stavins</a:t>
            </a:r>
            <a:r>
              <a:rPr lang="en-US" sz="1600" dirty="0">
                <a:latin typeface="Rockwell" panose="02060603020205020403" pitchFamily="18" charset="0"/>
              </a:rPr>
              <a:t>, The Energy-Efficiency Gap What Does It Mean? Energy Policy Vol 22, pp. 804-810, 1994.</a:t>
            </a:r>
          </a:p>
          <a:p>
            <a:r>
              <a:rPr lang="en-US" sz="1600" dirty="0">
                <a:latin typeface="Rockwell" panose="02060603020205020403" pitchFamily="18" charset="0"/>
              </a:rPr>
              <a:t>Avraham </a:t>
            </a:r>
            <a:r>
              <a:rPr lang="en-US" sz="1600" dirty="0" err="1">
                <a:latin typeface="Rockwell" panose="02060603020205020403" pitchFamily="18" charset="0"/>
              </a:rPr>
              <a:t>Shama</a:t>
            </a:r>
            <a:r>
              <a:rPr lang="en-US" sz="1600" dirty="0">
                <a:latin typeface="Rockwell" panose="02060603020205020403" pitchFamily="18" charset="0"/>
              </a:rPr>
              <a:t>, Energy Conservation in Us Buildings: Solving the High Potential/Low Adoption Paradox from a </a:t>
            </a:r>
            <a:r>
              <a:rPr lang="en-US" sz="1600" dirty="0" err="1">
                <a:latin typeface="Rockwell" panose="02060603020205020403" pitchFamily="18" charset="0"/>
              </a:rPr>
              <a:t>Behavioural</a:t>
            </a:r>
            <a:r>
              <a:rPr lang="en-US" sz="1600" dirty="0">
                <a:latin typeface="Rockwell" panose="02060603020205020403" pitchFamily="18" charset="0"/>
              </a:rPr>
              <a:t> Perspective. Energy Policy Vol 11, pp. 148-167, 1983.</a:t>
            </a:r>
          </a:p>
          <a:p>
            <a:endParaRPr lang="en-US" sz="1600" dirty="0">
              <a:latin typeface="Rockwell" panose="02060603020205020403" pitchFamily="18" charset="0"/>
            </a:endParaRPr>
          </a:p>
          <a:p>
            <a:r>
              <a:rPr lang="en-US" sz="1600" dirty="0">
                <a:latin typeface="Rockwell" panose="02060603020205020403" pitchFamily="18" charset="0"/>
              </a:rPr>
              <a:t>Anna </a:t>
            </a:r>
            <a:r>
              <a:rPr lang="en-US" sz="1600" dirty="0" err="1">
                <a:latin typeface="Rockwell" panose="02060603020205020403" pitchFamily="18" charset="0"/>
              </a:rPr>
              <a:t>Chittum</a:t>
            </a:r>
            <a:r>
              <a:rPr lang="en-US" sz="1600" dirty="0">
                <a:latin typeface="Rockwell" panose="02060603020205020403" pitchFamily="18" charset="0"/>
              </a:rPr>
              <a:t> and Nate Kaufman, Challenges Facing Combined Heat and Power Today: A State-by-State Assessment. American Council for an Energy-Efficient Economy,, 2011.</a:t>
            </a:r>
          </a:p>
          <a:p>
            <a:endParaRPr lang="en-US" sz="1600" dirty="0">
              <a:latin typeface="Rockwell" panose="02060603020205020403" pitchFamily="18" charset="0"/>
            </a:endParaRPr>
          </a:p>
          <a:p>
            <a:r>
              <a:rPr lang="en-US" sz="1600" dirty="0" err="1">
                <a:latin typeface="Rockwell" panose="02060603020205020403" pitchFamily="18" charset="0"/>
              </a:rPr>
              <a:t>Birte</a:t>
            </a:r>
            <a:r>
              <a:rPr lang="en-US" sz="1600" dirty="0">
                <a:latin typeface="Rockwell" panose="02060603020205020403" pitchFamily="18" charset="0"/>
              </a:rPr>
              <a:t> </a:t>
            </a:r>
            <a:r>
              <a:rPr lang="en-US" sz="1600" dirty="0" err="1">
                <a:latin typeface="Rockwell" panose="02060603020205020403" pitchFamily="18" charset="0"/>
              </a:rPr>
              <a:t>Viétor</a:t>
            </a:r>
            <a:r>
              <a:rPr lang="en-US" sz="1600" dirty="0">
                <a:latin typeface="Rockwell" panose="02060603020205020403" pitchFamily="18" charset="0"/>
              </a:rPr>
              <a:t>, Thomas Hoppe, Joy Clancy, </a:t>
            </a:r>
            <a:r>
              <a:rPr lang="en-US" sz="1600" dirty="0" err="1">
                <a:latin typeface="Rockwell" panose="02060603020205020403" pitchFamily="18" charset="0"/>
              </a:rPr>
              <a:t>Decentralised</a:t>
            </a:r>
            <a:r>
              <a:rPr lang="en-US" sz="1600" dirty="0">
                <a:latin typeface="Rockwell" panose="02060603020205020403" pitchFamily="18" charset="0"/>
              </a:rPr>
              <a:t> Combined Heat and Power in the German Ruhr Valley; Assessment of Factors Blocking Uptake and Integration. Energy, sustainability and society Vol 5, p. 5, 2015.</a:t>
            </a:r>
          </a:p>
          <a:p>
            <a:endParaRPr lang="en-US" sz="1600" dirty="0">
              <a:latin typeface="Rockwell" panose="02060603020205020403" pitchFamily="18" charset="0"/>
            </a:endParaRPr>
          </a:p>
          <a:p>
            <a:r>
              <a:rPr lang="en-US" sz="1600" dirty="0" err="1">
                <a:latin typeface="Rockwell" panose="02060603020205020403" pitchFamily="18" charset="0"/>
              </a:rPr>
              <a:t>Reinier</a:t>
            </a:r>
            <a:r>
              <a:rPr lang="en-US" sz="1600" dirty="0">
                <a:latin typeface="Rockwell" panose="02060603020205020403" pitchFamily="18" charset="0"/>
              </a:rPr>
              <a:t> AC Van Der Veen, Julia </a:t>
            </a:r>
            <a:r>
              <a:rPr lang="en-US" sz="1600" dirty="0" err="1">
                <a:latin typeface="Rockwell" panose="02060603020205020403" pitchFamily="18" charset="0"/>
              </a:rPr>
              <a:t>Kasmire</a:t>
            </a:r>
            <a:r>
              <a:rPr lang="en-US" sz="1600" dirty="0">
                <a:latin typeface="Rockwell" panose="02060603020205020403" pitchFamily="18" charset="0"/>
              </a:rPr>
              <a:t>, Combined Heat and Power in Dutch Greenhouses: A Case Study of Technology Diffusion. Energy Policy Vol 87, pp. 8-16, 2015.</a:t>
            </a:r>
          </a:p>
        </p:txBody>
      </p:sp>
    </p:spTree>
    <p:extLst>
      <p:ext uri="{BB962C8B-B14F-4D97-AF65-F5344CB8AC3E}">
        <p14:creationId xmlns:p14="http://schemas.microsoft.com/office/powerpoint/2010/main" val="287080511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7784"/>
            <a:ext cx="10072255" cy="4956048"/>
          </a:xfrm>
        </p:spPr>
        <p:txBody>
          <a:bodyPr/>
          <a:lstStyle/>
          <a:p>
            <a:pPr algn="ctr"/>
            <a:r>
              <a:rPr lang="en-US" sz="4000" dirty="0"/>
              <a:t>Grants</a:t>
            </a:r>
            <a:endParaRPr lang="en-US" dirty="0"/>
          </a:p>
        </p:txBody>
      </p:sp>
      <p:sp>
        <p:nvSpPr>
          <p:cNvPr id="3" name="Text Placeholder 2"/>
          <p:cNvSpPr>
            <a:spLocks noGrp="1"/>
          </p:cNvSpPr>
          <p:nvPr>
            <p:ph type="body" idx="1"/>
          </p:nvPr>
        </p:nvSpPr>
        <p:spPr>
          <a:xfrm>
            <a:off x="704849" y="1514475"/>
            <a:ext cx="10538690" cy="2374274"/>
          </a:xfrm>
        </p:spPr>
        <p:txBody>
          <a:bodyPr>
            <a:noAutofit/>
          </a:bodyPr>
          <a:lstStyle/>
          <a:p>
            <a:r>
              <a:rPr lang="en-US" dirty="0"/>
              <a:t>“Sustainable Energy Systems: Control Systems and Sensors to Link Rural Renewables and Demand for Sustainable Industrial Energy in Food Processing Systems” </a:t>
            </a:r>
            <a:r>
              <a:rPr lang="en-US" b="1" dirty="0"/>
              <a:t>MN-Drive</a:t>
            </a:r>
            <a:r>
              <a:rPr lang="en-US" dirty="0"/>
              <a:t> (Awarded June, 2014)</a:t>
            </a:r>
          </a:p>
          <a:p>
            <a:endParaRPr lang="en-US" dirty="0">
              <a:solidFill>
                <a:schemeClr val="accent2">
                  <a:lumMod val="75000"/>
                </a:schemeClr>
              </a:solidFill>
            </a:endParaRPr>
          </a:p>
          <a:p>
            <a:r>
              <a:rPr lang="en-US" dirty="0"/>
              <a:t>“Doctoral Dissertation Fellowship” University of Minnesota (Awarded April, 2016)</a:t>
            </a:r>
          </a:p>
        </p:txBody>
      </p:sp>
      <p:sp>
        <p:nvSpPr>
          <p:cNvPr id="9" name="Rectangle 8"/>
          <p:cNvSpPr/>
          <p:nvPr/>
        </p:nvSpPr>
        <p:spPr>
          <a:xfrm>
            <a:off x="0" y="6187902"/>
            <a:ext cx="102523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 name="Slide Number Placeholder 3"/>
          <p:cNvSpPr>
            <a:spLocks noGrp="1"/>
          </p:cNvSpPr>
          <p:nvPr>
            <p:ph type="sldNum" sz="quarter" idx="12"/>
          </p:nvPr>
        </p:nvSpPr>
        <p:spPr/>
        <p:txBody>
          <a:bodyPr/>
          <a:lstStyle/>
          <a:p>
            <a:fld id="{2AC27A5A-7290-4DE1-BA94-4BE8A8E57DCF}" type="slidenum">
              <a:rPr lang="en-US" smtClean="0"/>
              <a:t>43</a:t>
            </a:fld>
            <a:endParaRPr lang="en-US" dirty="0"/>
          </a:p>
        </p:txBody>
      </p:sp>
    </p:spTree>
    <p:extLst>
      <p:ext uri="{BB962C8B-B14F-4D97-AF65-F5344CB8AC3E}">
        <p14:creationId xmlns:p14="http://schemas.microsoft.com/office/powerpoint/2010/main" val="295155831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15060" cy="6858000"/>
          </a:xfrm>
          <a:solidFill>
            <a:schemeClr val="tx1">
              <a:lumMod val="65000"/>
              <a:lumOff val="35000"/>
            </a:schemeClr>
          </a:solidFill>
        </p:spPr>
        <p:txBody>
          <a:bodyPr>
            <a:noAutofit/>
          </a:bodyPr>
          <a:lstStyle/>
          <a:p>
            <a:pPr>
              <a:lnSpc>
                <a:spcPct val="90000"/>
              </a:lnSpc>
            </a:pPr>
            <a:r>
              <a:rPr lang="en-US" sz="5000" dirty="0">
                <a:solidFill>
                  <a:schemeClr val="bg1"/>
                </a:solidFill>
              </a:rPr>
              <a:t>		</a:t>
            </a:r>
            <a:br>
              <a:rPr lang="en-US" sz="5000" dirty="0">
                <a:solidFill>
                  <a:schemeClr val="bg1"/>
                </a:solidFill>
              </a:rPr>
            </a:br>
            <a:br>
              <a:rPr lang="en-US" sz="5000" dirty="0">
                <a:solidFill>
                  <a:schemeClr val="bg1"/>
                </a:solidFill>
              </a:rPr>
            </a:br>
            <a:r>
              <a:rPr lang="en-US" sz="5000" dirty="0">
                <a:solidFill>
                  <a:schemeClr val="bg1"/>
                </a:solidFill>
              </a:rPr>
              <a:t>Essay 3</a:t>
            </a:r>
            <a:br>
              <a:rPr lang="en-US" sz="5000" dirty="0">
                <a:solidFill>
                  <a:schemeClr val="bg1"/>
                </a:solidFill>
              </a:rPr>
            </a:br>
            <a:r>
              <a:rPr lang="en-US" sz="5000" dirty="0">
                <a:solidFill>
                  <a:schemeClr val="bg1"/>
                </a:solidFill>
              </a:rPr>
              <a:t>Profitability of </a:t>
            </a:r>
            <a:br>
              <a:rPr lang="en-US" sz="5000" dirty="0">
                <a:solidFill>
                  <a:schemeClr val="bg1"/>
                </a:solidFill>
              </a:rPr>
            </a:br>
            <a:r>
              <a:rPr lang="en-US" sz="5000" dirty="0">
                <a:solidFill>
                  <a:schemeClr val="bg1"/>
                </a:solidFill>
              </a:rPr>
              <a:t>Vehicle to Grid </a:t>
            </a:r>
            <a:br>
              <a:rPr lang="en-US" sz="5000" dirty="0">
                <a:solidFill>
                  <a:schemeClr val="bg1"/>
                </a:solidFill>
              </a:rPr>
            </a:br>
            <a:r>
              <a:rPr lang="en-US" sz="5000" dirty="0">
                <a:solidFill>
                  <a:schemeClr val="bg1"/>
                </a:solidFill>
              </a:rPr>
              <a:t>for  </a:t>
            </a:r>
            <a:br>
              <a:rPr lang="en-US" sz="5000" dirty="0">
                <a:solidFill>
                  <a:schemeClr val="bg1"/>
                </a:solidFill>
              </a:rPr>
            </a:br>
            <a:r>
              <a:rPr lang="en-US" sz="5000" dirty="0">
                <a:solidFill>
                  <a:schemeClr val="bg1"/>
                </a:solidFill>
              </a:rPr>
              <a:t>Electric Vehicle owners</a:t>
            </a:r>
          </a:p>
        </p:txBody>
      </p:sp>
      <p:cxnSp>
        <p:nvCxnSpPr>
          <p:cNvPr id="5" name="Straight Connector 4"/>
          <p:cNvCxnSpPr/>
          <p:nvPr/>
        </p:nvCxnSpPr>
        <p:spPr>
          <a:xfrm flipH="1">
            <a:off x="2033516" y="1091820"/>
            <a:ext cx="68239" cy="451740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2AC27A5A-7290-4DE1-BA94-4BE8A8E57DCF}" type="slidenum">
              <a:rPr lang="en-US" smtClean="0"/>
              <a:pPr/>
              <a:t>44</a:t>
            </a:fld>
            <a:endParaRPr lang="en-US" dirty="0"/>
          </a:p>
        </p:txBody>
      </p:sp>
    </p:spTree>
    <p:extLst>
      <p:ext uri="{BB962C8B-B14F-4D97-AF65-F5344CB8AC3E}">
        <p14:creationId xmlns:p14="http://schemas.microsoft.com/office/powerpoint/2010/main" val="214129752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3" name="Picture 69"/>
          <p:cNvPicPr>
            <a:picLocks noChangeAspect="1" noChangeArrowheads="1"/>
          </p:cNvPicPr>
          <p:nvPr/>
        </p:nvPicPr>
        <p:blipFill rotWithShape="1">
          <a:blip r:embed="rId3">
            <a:extLst>
              <a:ext uri="{28A0092B-C50C-407E-A947-70E740481C1C}">
                <a14:useLocalDpi xmlns:a14="http://schemas.microsoft.com/office/drawing/2010/main" val="0"/>
              </a:ext>
            </a:extLst>
          </a:blip>
          <a:srcRect t="44969"/>
          <a:stretch/>
        </p:blipFill>
        <p:spPr bwMode="auto">
          <a:xfrm>
            <a:off x="1077200" y="3131127"/>
            <a:ext cx="9525000" cy="265752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94" name="Picture 70"/>
          <p:cNvPicPr>
            <a:picLocks noChangeAspect="1" noChangeArrowheads="1"/>
          </p:cNvPicPr>
          <p:nvPr/>
        </p:nvPicPr>
        <p:blipFill rotWithShape="1">
          <a:blip r:embed="rId4">
            <a:extLst>
              <a:ext uri="{28A0092B-C50C-407E-A947-70E740481C1C}">
                <a14:useLocalDpi xmlns:a14="http://schemas.microsoft.com/office/drawing/2010/main" val="0"/>
              </a:ext>
            </a:extLst>
          </a:blip>
          <a:srcRect t="28781"/>
          <a:stretch/>
        </p:blipFill>
        <p:spPr bwMode="auto">
          <a:xfrm>
            <a:off x="1077200" y="2247900"/>
            <a:ext cx="9534525" cy="35546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92" name="Picture 6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86725" y="588003"/>
            <a:ext cx="9515475" cy="5191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Slide Number Placeholder 3"/>
          <p:cNvSpPr>
            <a:spLocks noGrp="1"/>
          </p:cNvSpPr>
          <p:nvPr>
            <p:ph type="sldNum" sz="quarter" idx="12"/>
          </p:nvPr>
        </p:nvSpPr>
        <p:spPr/>
        <p:txBody>
          <a:bodyPr/>
          <a:lstStyle/>
          <a:p>
            <a:fld id="{2AC27A5A-7290-4DE1-BA94-4BE8A8E57DCF}" type="slidenum">
              <a:rPr lang="en-US" smtClean="0"/>
              <a:pPr/>
              <a:t>45</a:t>
            </a:fld>
            <a:endParaRPr lang="en-US" dirty="0"/>
          </a:p>
        </p:txBody>
      </p:sp>
      <p:cxnSp>
        <p:nvCxnSpPr>
          <p:cNvPr id="1057" name="Straight Arrow Connector 1056"/>
          <p:cNvCxnSpPr/>
          <p:nvPr/>
        </p:nvCxnSpPr>
        <p:spPr>
          <a:xfrm flipV="1">
            <a:off x="2775098" y="3290770"/>
            <a:ext cx="2009553" cy="1717165"/>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flipV="1">
            <a:off x="5699051" y="3721395"/>
            <a:ext cx="0" cy="1201480"/>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9413358" y="3806456"/>
            <a:ext cx="326065" cy="1116419"/>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8732875" y="3721395"/>
            <a:ext cx="432390" cy="1244010"/>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H="1" flipV="1">
            <a:off x="6049926" y="1860698"/>
            <a:ext cx="3129516" cy="917945"/>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5543107" y="2177903"/>
            <a:ext cx="0" cy="405809"/>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a:off x="3779874" y="1765006"/>
            <a:ext cx="1143000" cy="0"/>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sp>
        <p:nvSpPr>
          <p:cNvPr id="89" name="Title 1"/>
          <p:cNvSpPr>
            <a:spLocks noGrp="1"/>
          </p:cNvSpPr>
          <p:nvPr>
            <p:ph type="title"/>
          </p:nvPr>
        </p:nvSpPr>
        <p:spPr>
          <a:xfrm>
            <a:off x="761999" y="557784"/>
            <a:ext cx="10072255" cy="4956048"/>
          </a:xfrm>
        </p:spPr>
        <p:txBody>
          <a:bodyPr/>
          <a:lstStyle/>
          <a:p>
            <a:pPr algn="ctr"/>
            <a:r>
              <a:rPr lang="en-US" sz="4000" cap="none" dirty="0"/>
              <a:t>Vehicle to Grid - Concept</a:t>
            </a:r>
            <a:endParaRPr lang="en-US" cap="none" dirty="0"/>
          </a:p>
        </p:txBody>
      </p:sp>
      <p:cxnSp>
        <p:nvCxnSpPr>
          <p:cNvPr id="1068" name="Straight Arrow Connector 1067"/>
          <p:cNvCxnSpPr/>
          <p:nvPr/>
        </p:nvCxnSpPr>
        <p:spPr>
          <a:xfrm>
            <a:off x="1825815" y="1726256"/>
            <a:ext cx="158844" cy="0"/>
          </a:xfrm>
          <a:prstGeom prst="straightConnector1">
            <a:avLst/>
          </a:prstGeom>
          <a:ln w="19050">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1069" name="Rectangle 1068"/>
          <p:cNvSpPr/>
          <p:nvPr/>
        </p:nvSpPr>
        <p:spPr>
          <a:xfrm>
            <a:off x="266021" y="6264625"/>
            <a:ext cx="4591578" cy="276999"/>
          </a:xfrm>
          <a:prstGeom prst="rect">
            <a:avLst/>
          </a:prstGeom>
        </p:spPr>
        <p:txBody>
          <a:bodyPr wrap="none">
            <a:spAutoFit/>
          </a:bodyPr>
          <a:lstStyle/>
          <a:p>
            <a:r>
              <a:rPr lang="en-US" sz="1200" dirty="0">
                <a:latin typeface="Rockwell" panose="02060603020205020403" pitchFamily="18" charset="0"/>
              </a:rPr>
              <a:t>Photo : https://www.cenex.co.uk/energy/vehicle-to-grid/efes/</a:t>
            </a:r>
          </a:p>
        </p:txBody>
      </p:sp>
      <p:cxnSp>
        <p:nvCxnSpPr>
          <p:cNvPr id="101" name="Straight Arrow Connector 100"/>
          <p:cNvCxnSpPr/>
          <p:nvPr/>
        </p:nvCxnSpPr>
        <p:spPr>
          <a:xfrm>
            <a:off x="2454761" y="5574404"/>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5721447" y="5574403"/>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p:nvPr/>
        </p:nvCxnSpPr>
        <p:spPr>
          <a:xfrm>
            <a:off x="8692397" y="5574404"/>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cxnSp>
        <p:nvCxnSpPr>
          <p:cNvPr id="105" name="Straight Arrow Connector 104"/>
          <p:cNvCxnSpPr/>
          <p:nvPr/>
        </p:nvCxnSpPr>
        <p:spPr>
          <a:xfrm>
            <a:off x="9400260" y="5574404"/>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29820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94"/>
                                        </p:tgtEl>
                                        <p:attrNameLst>
                                          <p:attrName>style.visibility</p:attrName>
                                        </p:attrNameLst>
                                      </p:cBhvr>
                                      <p:to>
                                        <p:strVal val="visible"/>
                                      </p:to>
                                    </p:set>
                                    <p:animEffect transition="in" filter="fade">
                                      <p:cBhvr>
                                        <p:cTn id="7" dur="500"/>
                                        <p:tgtEl>
                                          <p:spTgt spid="109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92"/>
                                        </p:tgtEl>
                                        <p:attrNameLst>
                                          <p:attrName>style.visibility</p:attrName>
                                        </p:attrNameLst>
                                      </p:cBhvr>
                                      <p:to>
                                        <p:strVal val="visible"/>
                                      </p:to>
                                    </p:set>
                                    <p:animEffect transition="in" filter="fade">
                                      <p:cBhvr>
                                        <p:cTn id="12" dur="500"/>
                                        <p:tgtEl>
                                          <p:spTgt spid="1092"/>
                                        </p:tgtEl>
                                      </p:cBhvr>
                                    </p:animEffect>
                                  </p:childTnLst>
                                </p:cTn>
                              </p:par>
                              <p:par>
                                <p:cTn id="13" presetID="10" presetClass="entr" presetSubtype="0" fill="hold" nodeType="with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par>
                                <p:cTn id="16" presetID="10" presetClass="entr" presetSubtype="0" fill="hold" nodeType="withEffect">
                                  <p:stCondLst>
                                    <p:cond delay="0"/>
                                  </p:stCondLst>
                                  <p:childTnLst>
                                    <p:set>
                                      <p:cBhvr>
                                        <p:cTn id="17" dur="1" fill="hold">
                                          <p:stCondLst>
                                            <p:cond delay="0"/>
                                          </p:stCondLst>
                                        </p:cTn>
                                        <p:tgtEl>
                                          <p:spTgt spid="81"/>
                                        </p:tgtEl>
                                        <p:attrNameLst>
                                          <p:attrName>style.visibility</p:attrName>
                                        </p:attrNameLst>
                                      </p:cBhvr>
                                      <p:to>
                                        <p:strVal val="visible"/>
                                      </p:to>
                                    </p:set>
                                    <p:animEffect transition="in" filter="fade">
                                      <p:cBhvr>
                                        <p:cTn id="18" dur="500"/>
                                        <p:tgtEl>
                                          <p:spTgt spid="81"/>
                                        </p:tgtEl>
                                      </p:cBhvr>
                                    </p:animEffect>
                                  </p:childTnLst>
                                </p:cTn>
                              </p:par>
                              <p:par>
                                <p:cTn id="19" presetID="10" presetClass="entr" presetSubtype="0" fill="hold" nodeType="withEffect">
                                  <p:stCondLst>
                                    <p:cond delay="0"/>
                                  </p:stCondLst>
                                  <p:childTnLst>
                                    <p:set>
                                      <p:cBhvr>
                                        <p:cTn id="20" dur="1" fill="hold">
                                          <p:stCondLst>
                                            <p:cond delay="0"/>
                                          </p:stCondLst>
                                        </p:cTn>
                                        <p:tgtEl>
                                          <p:spTgt spid="72"/>
                                        </p:tgtEl>
                                        <p:attrNameLst>
                                          <p:attrName>style.visibility</p:attrName>
                                        </p:attrNameLst>
                                      </p:cBhvr>
                                      <p:to>
                                        <p:strVal val="visible"/>
                                      </p:to>
                                    </p:set>
                                    <p:animEffect transition="in" filter="fade">
                                      <p:cBhvr>
                                        <p:cTn id="21" dur="500"/>
                                        <p:tgtEl>
                                          <p:spTgt spid="72"/>
                                        </p:tgtEl>
                                      </p:cBhvr>
                                    </p:animEffect>
                                  </p:childTnLst>
                                </p:cTn>
                              </p:par>
                              <p:par>
                                <p:cTn id="22" presetID="10" presetClass="entr" presetSubtype="0" fill="hold" nodeType="withEffect">
                                  <p:stCondLst>
                                    <p:cond delay="0"/>
                                  </p:stCondLst>
                                  <p:childTnLst>
                                    <p:set>
                                      <p:cBhvr>
                                        <p:cTn id="23" dur="1" fill="hold">
                                          <p:stCondLst>
                                            <p:cond delay="0"/>
                                          </p:stCondLst>
                                        </p:cTn>
                                        <p:tgtEl>
                                          <p:spTgt spid="1057"/>
                                        </p:tgtEl>
                                        <p:attrNameLst>
                                          <p:attrName>style.visibility</p:attrName>
                                        </p:attrNameLst>
                                      </p:cBhvr>
                                      <p:to>
                                        <p:strVal val="visible"/>
                                      </p:to>
                                    </p:set>
                                    <p:animEffect transition="in" filter="fade">
                                      <p:cBhvr>
                                        <p:cTn id="24" dur="500"/>
                                        <p:tgtEl>
                                          <p:spTgt spid="1057"/>
                                        </p:tgtEl>
                                      </p:cBhvr>
                                    </p:animEffect>
                                  </p:childTnLst>
                                </p:cTn>
                              </p:par>
                              <p:par>
                                <p:cTn id="25" presetID="10"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animEffect transition="in" filter="fade">
                                      <p:cBhvr>
                                        <p:cTn id="27" dur="500"/>
                                        <p:tgtEl>
                                          <p:spTgt spid="75"/>
                                        </p:tgtEl>
                                      </p:cBhvr>
                                    </p:animEffect>
                                  </p:childTnLst>
                                </p:cTn>
                              </p:par>
                              <p:par>
                                <p:cTn id="28" presetID="10" presetClass="entr" presetSubtype="0" fill="hold" nodeType="withEffect">
                                  <p:stCondLst>
                                    <p:cond delay="0"/>
                                  </p:stCondLst>
                                  <p:childTnLst>
                                    <p:set>
                                      <p:cBhvr>
                                        <p:cTn id="29" dur="1" fill="hold">
                                          <p:stCondLst>
                                            <p:cond delay="0"/>
                                          </p:stCondLst>
                                        </p:cTn>
                                        <p:tgtEl>
                                          <p:spTgt spid="77"/>
                                        </p:tgtEl>
                                        <p:attrNameLst>
                                          <p:attrName>style.visibility</p:attrName>
                                        </p:attrNameLst>
                                      </p:cBhvr>
                                      <p:to>
                                        <p:strVal val="visible"/>
                                      </p:to>
                                    </p:set>
                                    <p:animEffect transition="in" filter="fade">
                                      <p:cBhvr>
                                        <p:cTn id="30" dur="500"/>
                                        <p:tgtEl>
                                          <p:spTgt spid="77"/>
                                        </p:tgtEl>
                                      </p:cBhvr>
                                    </p:animEffect>
                                  </p:childTnLst>
                                </p:cTn>
                              </p:par>
                              <p:par>
                                <p:cTn id="31" presetID="10" presetClass="entr" presetSubtype="0" fill="hold" nodeType="withEffect">
                                  <p:stCondLst>
                                    <p:cond delay="0"/>
                                  </p:stCondLst>
                                  <p:childTnLst>
                                    <p:set>
                                      <p:cBhvr>
                                        <p:cTn id="32" dur="1" fill="hold">
                                          <p:stCondLst>
                                            <p:cond delay="0"/>
                                          </p:stCondLst>
                                        </p:cTn>
                                        <p:tgtEl>
                                          <p:spTgt spid="85"/>
                                        </p:tgtEl>
                                        <p:attrNameLst>
                                          <p:attrName>style.visibility</p:attrName>
                                        </p:attrNameLst>
                                      </p:cBhvr>
                                      <p:to>
                                        <p:strVal val="visible"/>
                                      </p:to>
                                    </p:set>
                                    <p:animEffect transition="in" filter="fade">
                                      <p:cBhvr>
                                        <p:cTn id="33" dur="500"/>
                                        <p:tgtEl>
                                          <p:spTgt spid="85"/>
                                        </p:tgtEl>
                                      </p:cBhvr>
                                    </p:animEffect>
                                  </p:childTnLst>
                                </p:cTn>
                              </p:par>
                              <p:par>
                                <p:cTn id="34" presetID="10" presetClass="entr" presetSubtype="0" fill="hold" nodeType="withEffect">
                                  <p:stCondLst>
                                    <p:cond delay="0"/>
                                  </p:stCondLst>
                                  <p:childTnLst>
                                    <p:set>
                                      <p:cBhvr>
                                        <p:cTn id="35" dur="1" fill="hold">
                                          <p:stCondLst>
                                            <p:cond delay="0"/>
                                          </p:stCondLst>
                                        </p:cTn>
                                        <p:tgtEl>
                                          <p:spTgt spid="1068"/>
                                        </p:tgtEl>
                                        <p:attrNameLst>
                                          <p:attrName>style.visibility</p:attrName>
                                        </p:attrNameLst>
                                      </p:cBhvr>
                                      <p:to>
                                        <p:strVal val="visible"/>
                                      </p:to>
                                    </p:set>
                                    <p:animEffect transition="in" filter="fade">
                                      <p:cBhvr>
                                        <p:cTn id="36" dur="500"/>
                                        <p:tgtEl>
                                          <p:spTgt spid="1068"/>
                                        </p:tgtEl>
                                      </p:cBhvr>
                                    </p:animEffect>
                                  </p:childTnLst>
                                </p:cTn>
                              </p:par>
                              <p:par>
                                <p:cTn id="37" presetID="10" presetClass="entr" presetSubtype="0" fill="hold" nodeType="withEffect">
                                  <p:stCondLst>
                                    <p:cond delay="0"/>
                                  </p:stCondLst>
                                  <p:childTnLst>
                                    <p:set>
                                      <p:cBhvr>
                                        <p:cTn id="38" dur="1" fill="hold">
                                          <p:stCondLst>
                                            <p:cond delay="0"/>
                                          </p:stCondLst>
                                        </p:cTn>
                                        <p:tgtEl>
                                          <p:spTgt spid="101"/>
                                        </p:tgtEl>
                                        <p:attrNameLst>
                                          <p:attrName>style.visibility</p:attrName>
                                        </p:attrNameLst>
                                      </p:cBhvr>
                                      <p:to>
                                        <p:strVal val="visible"/>
                                      </p:to>
                                    </p:set>
                                    <p:animEffect transition="in" filter="fade">
                                      <p:cBhvr>
                                        <p:cTn id="39" dur="500"/>
                                        <p:tgtEl>
                                          <p:spTgt spid="101"/>
                                        </p:tgtEl>
                                      </p:cBhvr>
                                    </p:animEffect>
                                  </p:childTnLst>
                                </p:cTn>
                              </p:par>
                              <p:par>
                                <p:cTn id="40" presetID="10" presetClass="entr" presetSubtype="0" fill="hold" nodeType="withEffect">
                                  <p:stCondLst>
                                    <p:cond delay="0"/>
                                  </p:stCondLst>
                                  <p:childTnLst>
                                    <p:set>
                                      <p:cBhvr>
                                        <p:cTn id="41" dur="1" fill="hold">
                                          <p:stCondLst>
                                            <p:cond delay="0"/>
                                          </p:stCondLst>
                                        </p:cTn>
                                        <p:tgtEl>
                                          <p:spTgt spid="103"/>
                                        </p:tgtEl>
                                        <p:attrNameLst>
                                          <p:attrName>style.visibility</p:attrName>
                                        </p:attrNameLst>
                                      </p:cBhvr>
                                      <p:to>
                                        <p:strVal val="visible"/>
                                      </p:to>
                                    </p:set>
                                    <p:animEffect transition="in" filter="fade">
                                      <p:cBhvr>
                                        <p:cTn id="42" dur="500"/>
                                        <p:tgtEl>
                                          <p:spTgt spid="103"/>
                                        </p:tgtEl>
                                      </p:cBhvr>
                                    </p:animEffect>
                                  </p:childTnLst>
                                </p:cTn>
                              </p:par>
                              <p:par>
                                <p:cTn id="43" presetID="10" presetClass="entr" presetSubtype="0" fill="hold" nodeType="withEffect">
                                  <p:stCondLst>
                                    <p:cond delay="0"/>
                                  </p:stCondLst>
                                  <p:childTnLst>
                                    <p:set>
                                      <p:cBhvr>
                                        <p:cTn id="44" dur="1" fill="hold">
                                          <p:stCondLst>
                                            <p:cond delay="0"/>
                                          </p:stCondLst>
                                        </p:cTn>
                                        <p:tgtEl>
                                          <p:spTgt spid="104"/>
                                        </p:tgtEl>
                                        <p:attrNameLst>
                                          <p:attrName>style.visibility</p:attrName>
                                        </p:attrNameLst>
                                      </p:cBhvr>
                                      <p:to>
                                        <p:strVal val="visible"/>
                                      </p:to>
                                    </p:set>
                                    <p:animEffect transition="in" filter="fade">
                                      <p:cBhvr>
                                        <p:cTn id="45" dur="500"/>
                                        <p:tgtEl>
                                          <p:spTgt spid="104"/>
                                        </p:tgtEl>
                                      </p:cBhvr>
                                    </p:animEffect>
                                  </p:childTnLst>
                                </p:cTn>
                              </p:par>
                              <p:par>
                                <p:cTn id="46" presetID="10" presetClass="entr" presetSubtype="0" fill="hold" nodeType="with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fade">
                                      <p:cBhvr>
                                        <p:cTn id="48"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Rationale </a:t>
            </a:r>
            <a:endParaRPr lang="en-US" dirty="0"/>
          </a:p>
        </p:txBody>
      </p:sp>
      <p:sp>
        <p:nvSpPr>
          <p:cNvPr id="3" name="Content Placeholder 2"/>
          <p:cNvSpPr>
            <a:spLocks noGrp="1"/>
          </p:cNvSpPr>
          <p:nvPr>
            <p:ph idx="1"/>
          </p:nvPr>
        </p:nvSpPr>
        <p:spPr/>
        <p:txBody>
          <a:bodyPr>
            <a:normAutofit/>
          </a:bodyPr>
          <a:lstStyle/>
          <a:p>
            <a:pPr marL="0" indent="0">
              <a:buNone/>
            </a:pPr>
            <a:r>
              <a:rPr lang="en-US" sz="2400" i="1" dirty="0">
                <a:ea typeface="+mj-ea"/>
                <a:cs typeface="+mj-cs"/>
              </a:rPr>
              <a:t>Through Vehicle to Grid (V2G) system, Electric Vehicles (EVs) have an immense technical potential to provide energy and ancillary services to the grid. However, other than a few pilots, V2G has not gained commercial traction.</a:t>
            </a:r>
          </a:p>
          <a:p>
            <a:pPr marL="0" indent="0">
              <a:buNone/>
            </a:pPr>
            <a:endParaRPr lang="en-US" sz="2400" i="1" dirty="0">
              <a:ea typeface="+mj-ea"/>
              <a:cs typeface="+mj-cs"/>
            </a:endParaRPr>
          </a:p>
          <a:p>
            <a:pPr marL="0" indent="0">
              <a:buNone/>
            </a:pPr>
            <a:r>
              <a:rPr lang="en-US" sz="2400" i="1" dirty="0">
                <a:ea typeface="+mj-ea"/>
                <a:cs typeface="+mj-cs"/>
              </a:rPr>
              <a:t>Technical aspects of V2G are thoroughly studied. But economic/market aspects (esp w.r.t. profitability and market rules) remain unstudied. </a:t>
            </a:r>
          </a:p>
        </p:txBody>
      </p:sp>
      <p:sp>
        <p:nvSpPr>
          <p:cNvPr id="4" name="Slide Number Placeholder 3"/>
          <p:cNvSpPr>
            <a:spLocks noGrp="1"/>
          </p:cNvSpPr>
          <p:nvPr>
            <p:ph type="sldNum" sz="quarter" idx="12"/>
          </p:nvPr>
        </p:nvSpPr>
        <p:spPr/>
        <p:txBody>
          <a:bodyPr/>
          <a:lstStyle/>
          <a:p>
            <a:fld id="{2AC27A5A-7290-4DE1-BA94-4BE8A8E57DCF}" type="slidenum">
              <a:rPr lang="en-US" smtClean="0"/>
              <a:t>46</a:t>
            </a:fld>
            <a:endParaRPr lang="en-US" dirty="0"/>
          </a:p>
        </p:txBody>
      </p:sp>
    </p:spTree>
    <p:extLst>
      <p:ext uri="{BB962C8B-B14F-4D97-AF65-F5344CB8AC3E}">
        <p14:creationId xmlns:p14="http://schemas.microsoft.com/office/powerpoint/2010/main" val="330481211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Literature Review</a:t>
            </a:r>
          </a:p>
        </p:txBody>
      </p:sp>
      <p:sp>
        <p:nvSpPr>
          <p:cNvPr id="3" name="Content Placeholder 2"/>
          <p:cNvSpPr>
            <a:spLocks noGrp="1"/>
          </p:cNvSpPr>
          <p:nvPr>
            <p:ph idx="1"/>
          </p:nvPr>
        </p:nvSpPr>
        <p:spPr/>
        <p:txBody>
          <a:bodyPr>
            <a:normAutofit/>
          </a:bodyPr>
          <a:lstStyle/>
          <a:p>
            <a:pPr marL="0" indent="0">
              <a:buNone/>
            </a:pPr>
            <a:r>
              <a:rPr lang="en-US" sz="2400" i="1" dirty="0">
                <a:ea typeface="+mj-ea"/>
                <a:cs typeface="+mj-cs"/>
              </a:rPr>
              <a:t>Technical aspects like control algorithms and data exchange (Lopes et. al., 2009; Sortomme et al., 2011; </a:t>
            </a:r>
            <a:r>
              <a:rPr lang="en-US" sz="2400" i="1" dirty="0" err="1">
                <a:ea typeface="+mj-ea"/>
                <a:cs typeface="+mj-cs"/>
              </a:rPr>
              <a:t>Caramanis</a:t>
            </a:r>
            <a:r>
              <a:rPr lang="en-US" sz="2400" i="1" dirty="0">
                <a:ea typeface="+mj-ea"/>
                <a:cs typeface="+mj-cs"/>
              </a:rPr>
              <a:t> and Foster, 2010; Uddin et al., 2017; Ansari et al., 2015) </a:t>
            </a:r>
          </a:p>
          <a:p>
            <a:pPr marL="0" indent="0">
              <a:buNone/>
            </a:pPr>
            <a:r>
              <a:rPr lang="en-US" sz="2400" i="1" dirty="0">
                <a:ea typeface="+mj-ea"/>
                <a:cs typeface="+mj-cs"/>
              </a:rPr>
              <a:t>Market rules and pumped hydro (Paine et al., 2014) </a:t>
            </a:r>
          </a:p>
          <a:p>
            <a:endParaRPr lang="en-US" sz="2400" i="1" dirty="0">
              <a:ea typeface="+mj-ea"/>
              <a:cs typeface="+mj-cs"/>
            </a:endParaRPr>
          </a:p>
          <a:p>
            <a:endParaRPr lang="en-US" sz="2400" i="1" dirty="0">
              <a:ea typeface="+mj-ea"/>
              <a:cs typeface="+mj-cs"/>
            </a:endParaRPr>
          </a:p>
        </p:txBody>
      </p:sp>
      <p:sp>
        <p:nvSpPr>
          <p:cNvPr id="4" name="Slide Number Placeholder 3"/>
          <p:cNvSpPr>
            <a:spLocks noGrp="1"/>
          </p:cNvSpPr>
          <p:nvPr>
            <p:ph type="sldNum" sz="quarter" idx="12"/>
          </p:nvPr>
        </p:nvSpPr>
        <p:spPr/>
        <p:txBody>
          <a:bodyPr/>
          <a:lstStyle/>
          <a:p>
            <a:fld id="{2AC27A5A-7290-4DE1-BA94-4BE8A8E57DCF}" type="slidenum">
              <a:rPr lang="en-US" smtClean="0"/>
              <a:t>47</a:t>
            </a:fld>
            <a:endParaRPr lang="en-US" dirty="0"/>
          </a:p>
        </p:txBody>
      </p:sp>
    </p:spTree>
    <p:extLst>
      <p:ext uri="{BB962C8B-B14F-4D97-AF65-F5344CB8AC3E}">
        <p14:creationId xmlns:p14="http://schemas.microsoft.com/office/powerpoint/2010/main" val="190575195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000" dirty="0"/>
              <a:t>Research Questions</a:t>
            </a:r>
          </a:p>
        </p:txBody>
      </p:sp>
      <p:sp>
        <p:nvSpPr>
          <p:cNvPr id="3" name="Content Placeholder 2"/>
          <p:cNvSpPr>
            <a:spLocks noGrp="1"/>
          </p:cNvSpPr>
          <p:nvPr>
            <p:ph idx="1"/>
          </p:nvPr>
        </p:nvSpPr>
        <p:spPr/>
        <p:txBody>
          <a:bodyPr>
            <a:normAutofit/>
          </a:bodyPr>
          <a:lstStyle/>
          <a:p>
            <a:pPr marL="0" indent="0">
              <a:buNone/>
            </a:pPr>
            <a:r>
              <a:rPr lang="en-US" sz="2400" i="1" dirty="0">
                <a:ea typeface="+mj-ea"/>
                <a:cs typeface="+mj-cs"/>
              </a:rPr>
              <a:t>How does the economics of a Vehicle to Grid (V2G) system look? </a:t>
            </a:r>
          </a:p>
          <a:p>
            <a:pPr marL="0" indent="0">
              <a:buNone/>
            </a:pPr>
            <a:endParaRPr lang="en-US" sz="2400" i="1" dirty="0">
              <a:ea typeface="+mj-ea"/>
              <a:cs typeface="+mj-cs"/>
            </a:endParaRPr>
          </a:p>
          <a:p>
            <a:pPr marL="0" indent="0">
              <a:buNone/>
            </a:pPr>
            <a:r>
              <a:rPr lang="en-US" sz="2400" i="1" dirty="0">
                <a:ea typeface="+mj-ea"/>
                <a:cs typeface="+mj-cs"/>
              </a:rPr>
              <a:t>Is the current set of market rules enough to make V2G profitable to all the participants? </a:t>
            </a:r>
          </a:p>
        </p:txBody>
      </p:sp>
      <p:sp>
        <p:nvSpPr>
          <p:cNvPr id="4" name="Slide Number Placeholder 3"/>
          <p:cNvSpPr>
            <a:spLocks noGrp="1"/>
          </p:cNvSpPr>
          <p:nvPr>
            <p:ph type="sldNum" sz="quarter" idx="12"/>
          </p:nvPr>
        </p:nvSpPr>
        <p:spPr/>
        <p:txBody>
          <a:bodyPr/>
          <a:lstStyle/>
          <a:p>
            <a:fld id="{2AC27A5A-7290-4DE1-BA94-4BE8A8E57DCF}" type="slidenum">
              <a:rPr lang="en-US" smtClean="0"/>
              <a:t>48</a:t>
            </a:fld>
            <a:endParaRPr lang="en-US" dirty="0"/>
          </a:p>
        </p:txBody>
      </p:sp>
      <p:pic>
        <p:nvPicPr>
          <p:cNvPr id="6" name="Picture 6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599" y="3152687"/>
            <a:ext cx="5792075" cy="3159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Arrow Connector 6"/>
          <p:cNvCxnSpPr/>
          <p:nvPr/>
        </p:nvCxnSpPr>
        <p:spPr>
          <a:xfrm flipV="1">
            <a:off x="6213623" y="4638675"/>
            <a:ext cx="1292077" cy="1093161"/>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7972425" y="5000625"/>
            <a:ext cx="1" cy="731211"/>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10182225" y="5057776"/>
            <a:ext cx="266700" cy="674060"/>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9867900" y="5000626"/>
            <a:ext cx="314325" cy="731210"/>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a:off x="8201025" y="3781425"/>
            <a:ext cx="1814512" cy="672620"/>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7972425" y="4117735"/>
            <a:ext cx="1" cy="244715"/>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859661" y="3876675"/>
            <a:ext cx="646039" cy="152400"/>
          </a:xfrm>
          <a:prstGeom prst="straightConnector1">
            <a:avLst/>
          </a:prstGeom>
          <a:ln>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6016722" y="6143998"/>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a:off x="8009352" y="6143998"/>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a:off x="9822912" y="6143997"/>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a:off x="10249632" y="6143997"/>
            <a:ext cx="0" cy="115883"/>
          </a:xfrm>
          <a:prstGeom prst="straightConnector1">
            <a:avLst/>
          </a:prstGeom>
          <a:ln w="15240">
            <a:solidFill>
              <a:srgbClr val="005A9E"/>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07762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Rounded Rectangle 41"/>
          <p:cNvSpPr/>
          <p:nvPr/>
        </p:nvSpPr>
        <p:spPr>
          <a:xfrm>
            <a:off x="4705973" y="3149601"/>
            <a:ext cx="2848563" cy="2136422"/>
          </a:xfrm>
          <a:prstGeom prst="roundRect">
            <a:avLst/>
          </a:prstGeom>
          <a:solidFill>
            <a:schemeClr val="accent3"/>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3" name="Rounded Rectangle 42"/>
          <p:cNvSpPr/>
          <p:nvPr/>
        </p:nvSpPr>
        <p:spPr>
          <a:xfrm>
            <a:off x="4705973" y="2655712"/>
            <a:ext cx="2848563" cy="2136422"/>
          </a:xfrm>
          <a:prstGeom prst="roundRect">
            <a:avLst/>
          </a:prstGeom>
          <a:solidFill>
            <a:schemeClr val="accent2"/>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4" name="Rounded Rectangle 43"/>
          <p:cNvSpPr/>
          <p:nvPr/>
        </p:nvSpPr>
        <p:spPr>
          <a:xfrm>
            <a:off x="4705973" y="2161822"/>
            <a:ext cx="2848563" cy="2136422"/>
          </a:xfrm>
          <a:prstGeom prst="roundRect">
            <a:avLst/>
          </a:prstGeom>
          <a:solidFill>
            <a:schemeClr val="accent1"/>
          </a:solidFill>
          <a:ln>
            <a:noFill/>
          </a:ln>
          <a:effectLst/>
          <a:scene3d>
            <a:camera prst="perspectiveRelaxed" fov="2400000">
              <a:rot lat="19626000" lon="960000" rev="19092000"/>
            </a:camera>
            <a:lightRig rig="threePt" dir="t"/>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pic>
        <p:nvPicPr>
          <p:cNvPr id="45" name="Picture 4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63691" y="2696957"/>
            <a:ext cx="2027032" cy="863982"/>
          </a:xfrm>
          <a:prstGeom prst="rect">
            <a:avLst/>
          </a:prstGeom>
          <a:noFill/>
          <a:ln>
            <a:noFill/>
          </a:ln>
          <a:effectLst/>
          <a:scene3d>
            <a:camera prst="perspectiveRelaxed" fov="2400000">
              <a:rot lat="19626000" lon="960000" rev="19092000"/>
            </a:camera>
            <a:lightRig rig="threePt" dir="t"/>
          </a:scene3d>
          <a:sp3d prstMaterial="matte"/>
        </p:spPr>
      </p:pic>
      <p:sp>
        <p:nvSpPr>
          <p:cNvPr id="46" name="Oval 12"/>
          <p:cNvSpPr>
            <a:spLocks noChangeArrowheads="1"/>
          </p:cNvSpPr>
          <p:nvPr/>
        </p:nvSpPr>
        <p:spPr bwMode="auto">
          <a:xfrm>
            <a:off x="3101709" y="3475043"/>
            <a:ext cx="791464" cy="593598"/>
          </a:xfrm>
          <a:prstGeom prst="ellipse">
            <a:avLst/>
          </a:pr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48" name="Straight Connector 47"/>
          <p:cNvCxnSpPr/>
          <p:nvPr/>
        </p:nvCxnSpPr>
        <p:spPr>
          <a:xfrm flipH="1" flipV="1">
            <a:off x="6613451" y="2655712"/>
            <a:ext cx="1872810" cy="812"/>
          </a:xfrm>
          <a:prstGeom prst="line">
            <a:avLst/>
          </a:prstGeom>
          <a:ln w="6350" cmpd="sng"/>
          <a:effectLst/>
        </p:spPr>
        <p:style>
          <a:lnRef idx="2">
            <a:schemeClr val="accent1"/>
          </a:lnRef>
          <a:fillRef idx="0">
            <a:schemeClr val="accent1"/>
          </a:fillRef>
          <a:effectRef idx="1">
            <a:schemeClr val="accent1"/>
          </a:effectRef>
          <a:fontRef idx="minor">
            <a:schemeClr val="tx1"/>
          </a:fontRef>
        </p:style>
      </p:cxnSp>
      <p:cxnSp>
        <p:nvCxnSpPr>
          <p:cNvPr id="49" name="Straight Connector 48"/>
          <p:cNvCxnSpPr/>
          <p:nvPr/>
        </p:nvCxnSpPr>
        <p:spPr>
          <a:xfrm flipH="1">
            <a:off x="3893176" y="3771842"/>
            <a:ext cx="689457" cy="0"/>
          </a:xfrm>
          <a:prstGeom prst="line">
            <a:avLst/>
          </a:prstGeom>
          <a:ln w="6350" cmpd="sng">
            <a:solidFill>
              <a:schemeClr val="accent2"/>
            </a:solidFill>
          </a:ln>
          <a:effectLst/>
        </p:spPr>
        <p:style>
          <a:lnRef idx="2">
            <a:schemeClr val="accent1"/>
          </a:lnRef>
          <a:fillRef idx="0">
            <a:schemeClr val="accent1"/>
          </a:fillRef>
          <a:effectRef idx="1">
            <a:schemeClr val="accent1"/>
          </a:effectRef>
          <a:fontRef idx="minor">
            <a:schemeClr val="tx1"/>
          </a:fontRef>
        </p:style>
      </p:cxnSp>
      <p:sp>
        <p:nvSpPr>
          <p:cNvPr id="50" name="Rectangle 49"/>
          <p:cNvSpPr/>
          <p:nvPr/>
        </p:nvSpPr>
        <p:spPr>
          <a:xfrm>
            <a:off x="674349" y="3381024"/>
            <a:ext cx="2402707" cy="2274469"/>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Cheaper EVs could lose more because of the extensive use of battery and insufficient rewards.</a:t>
            </a:r>
          </a:p>
        </p:txBody>
      </p:sp>
      <p:cxnSp>
        <p:nvCxnSpPr>
          <p:cNvPr id="51" name="Straight Connector 50"/>
          <p:cNvCxnSpPr/>
          <p:nvPr/>
        </p:nvCxnSpPr>
        <p:spPr>
          <a:xfrm flipH="1">
            <a:off x="7721601" y="4372329"/>
            <a:ext cx="764659" cy="0"/>
          </a:xfrm>
          <a:prstGeom prst="line">
            <a:avLst/>
          </a:prstGeom>
          <a:ln w="6350"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52" name="Rectangle 51"/>
          <p:cNvSpPr/>
          <p:nvPr/>
        </p:nvSpPr>
        <p:spPr>
          <a:xfrm>
            <a:off x="8910696" y="1682087"/>
            <a:ext cx="3082829" cy="1966692"/>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Newer market rules (or investment in battery costs reduction) needs to be introduced to compensate the EV owners.</a:t>
            </a:r>
          </a:p>
        </p:txBody>
      </p:sp>
      <p:sp>
        <p:nvSpPr>
          <p:cNvPr id="53" name="Oval 12"/>
          <p:cNvSpPr>
            <a:spLocks noChangeArrowheads="1"/>
          </p:cNvSpPr>
          <p:nvPr/>
        </p:nvSpPr>
        <p:spPr bwMode="auto">
          <a:xfrm>
            <a:off x="8130271" y="2359725"/>
            <a:ext cx="791464" cy="593598"/>
          </a:xfrm>
          <a:prstGeom prst="ellipse">
            <a:avLst/>
          </a:prstGeom>
          <a:solidFill>
            <a:schemeClr val="accent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54" name="Oval 12"/>
          <p:cNvSpPr>
            <a:spLocks noChangeArrowheads="1"/>
          </p:cNvSpPr>
          <p:nvPr/>
        </p:nvSpPr>
        <p:spPr bwMode="auto">
          <a:xfrm>
            <a:off x="8130271" y="4075530"/>
            <a:ext cx="791464" cy="593598"/>
          </a:xfrm>
          <a:prstGeom prst="ellipse">
            <a:avLst/>
          </a:prstGeom>
          <a:solidFill>
            <a:schemeClr val="accent3"/>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pic>
        <p:nvPicPr>
          <p:cNvPr id="55" name="Picture 5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210785" y="2522169"/>
            <a:ext cx="630435" cy="268710"/>
          </a:xfrm>
          <a:prstGeom prst="rect">
            <a:avLst/>
          </a:prstGeom>
        </p:spPr>
      </p:pic>
      <p:sp>
        <p:nvSpPr>
          <p:cNvPr id="57" name="Rectangle 56"/>
          <p:cNvSpPr/>
          <p:nvPr/>
        </p:nvSpPr>
        <p:spPr>
          <a:xfrm>
            <a:off x="8910697" y="3990624"/>
            <a:ext cx="2438400" cy="1351139"/>
          </a:xfrm>
          <a:prstGeom prst="rect">
            <a:avLst/>
          </a:prstGeom>
        </p:spPr>
        <p:txBody>
          <a:bodyPr wrap="square" lIns="182880" rIns="182880" bIns="73152">
            <a:spAutoFit/>
          </a:bodyPr>
          <a:lstStyle/>
          <a:p>
            <a:pPr marL="0" lvl="1"/>
            <a:r>
              <a:rPr lang="en-US" sz="2000" i="1" dirty="0">
                <a:solidFill>
                  <a:schemeClr val="tx2"/>
                </a:solidFill>
                <a:latin typeface="Rockwell" panose="02060603020205020403" pitchFamily="18" charset="0"/>
              </a:rPr>
              <a:t>V2G would not be profitable to the Electric Vehicles (EVs).</a:t>
            </a:r>
          </a:p>
        </p:txBody>
      </p:sp>
      <p:pic>
        <p:nvPicPr>
          <p:cNvPr id="23" name="Picture 2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198844" y="4247282"/>
            <a:ext cx="630435" cy="268710"/>
          </a:xfrm>
          <a:prstGeom prst="rect">
            <a:avLst/>
          </a:prstGeom>
        </p:spPr>
      </p:pic>
      <p:pic>
        <p:nvPicPr>
          <p:cNvPr id="24" name="Picture 2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182223" y="3637487"/>
            <a:ext cx="630435" cy="268710"/>
          </a:xfrm>
          <a:prstGeom prst="rect">
            <a:avLst/>
          </a:prstGeom>
        </p:spPr>
      </p:pic>
      <p:sp>
        <p:nvSpPr>
          <p:cNvPr id="25" name="Title 1"/>
          <p:cNvSpPr>
            <a:spLocks noGrp="1"/>
          </p:cNvSpPr>
          <p:nvPr>
            <p:ph type="title"/>
          </p:nvPr>
        </p:nvSpPr>
        <p:spPr>
          <a:xfrm>
            <a:off x="299545" y="559678"/>
            <a:ext cx="11468267" cy="4952492"/>
          </a:xfrm>
        </p:spPr>
        <p:txBody>
          <a:bodyPr>
            <a:normAutofit/>
          </a:bodyPr>
          <a:lstStyle/>
          <a:p>
            <a:pPr algn="ctr"/>
            <a:r>
              <a:rPr lang="en-US" sz="4000" dirty="0" err="1"/>
              <a:t>TakeAways</a:t>
            </a:r>
            <a:endParaRPr lang="en-US" sz="4000" dirty="0"/>
          </a:p>
        </p:txBody>
      </p:sp>
      <p:sp>
        <p:nvSpPr>
          <p:cNvPr id="26" name="Text Placeholder 2"/>
          <p:cNvSpPr txBox="1">
            <a:spLocks/>
          </p:cNvSpPr>
          <p:nvPr/>
        </p:nvSpPr>
        <p:spPr>
          <a:xfrm>
            <a:off x="201978" y="1239644"/>
            <a:ext cx="5263728" cy="4797599"/>
          </a:xfrm>
          <a:prstGeom prst="rect">
            <a:avLst/>
          </a:prstGeom>
        </p:spPr>
        <p:txBody>
          <a:bodyPr>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Rockwell" panose="02060603020205020403" pitchFamily="18" charset="0"/>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Rockwell" panose="02060603020205020403" pitchFamily="18" charset="0"/>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Rockwell" panose="02060603020205020403" pitchFamily="18" charset="0"/>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Rockwell" panose="02060603020205020403" pitchFamily="18" charset="0"/>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Rockwell" panose="02060603020205020403" pitchFamily="18" charset="0"/>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buNone/>
            </a:pPr>
            <a:r>
              <a:rPr lang="en-US" sz="2400" i="1" dirty="0">
                <a:solidFill>
                  <a:schemeClr val="tx2"/>
                </a:solidFill>
              </a:rPr>
              <a:t>While Vehicle to Grid (V2G) is always beneficial to the Virtual Power Plant and the market operator</a:t>
            </a:r>
          </a:p>
        </p:txBody>
      </p:sp>
      <p:sp>
        <p:nvSpPr>
          <p:cNvPr id="6" name="Slide Number Placeholder 5"/>
          <p:cNvSpPr>
            <a:spLocks noGrp="1"/>
          </p:cNvSpPr>
          <p:nvPr>
            <p:ph type="sldNum" sz="quarter" idx="13"/>
          </p:nvPr>
        </p:nvSpPr>
        <p:spPr/>
        <p:txBody>
          <a:bodyPr/>
          <a:lstStyle/>
          <a:p>
            <a:fld id="{2AC27A5A-7290-4DE1-BA94-4BE8A8E57DCF}" type="slidenum">
              <a:rPr lang="en-US" smtClean="0"/>
              <a:t>49</a:t>
            </a:fld>
            <a:endParaRPr lang="en-US" dirty="0"/>
          </a:p>
        </p:txBody>
      </p:sp>
      <p:sp>
        <p:nvSpPr>
          <p:cNvPr id="7" name="TextBox 6"/>
          <p:cNvSpPr txBox="1"/>
          <p:nvPr/>
        </p:nvSpPr>
        <p:spPr>
          <a:xfrm>
            <a:off x="8381572" y="4178559"/>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1</a:t>
            </a:r>
          </a:p>
        </p:txBody>
      </p:sp>
      <p:sp>
        <p:nvSpPr>
          <p:cNvPr id="29" name="TextBox 28"/>
          <p:cNvSpPr txBox="1"/>
          <p:nvPr/>
        </p:nvSpPr>
        <p:spPr>
          <a:xfrm>
            <a:off x="8392204" y="2424185"/>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3</a:t>
            </a:r>
          </a:p>
        </p:txBody>
      </p:sp>
      <p:sp>
        <p:nvSpPr>
          <p:cNvPr id="30" name="TextBox 29"/>
          <p:cNvSpPr txBox="1"/>
          <p:nvPr/>
        </p:nvSpPr>
        <p:spPr>
          <a:xfrm>
            <a:off x="3353009" y="3568724"/>
            <a:ext cx="282450" cy="307777"/>
          </a:xfrm>
          <a:prstGeom prst="rect">
            <a:avLst/>
          </a:prstGeom>
          <a:noFill/>
        </p:spPr>
        <p:txBody>
          <a:bodyPr wrap="none" rtlCol="0">
            <a:spAutoFit/>
          </a:bodyPr>
          <a:lstStyle/>
          <a:p>
            <a:r>
              <a:rPr lang="en-US" sz="1400" dirty="0">
                <a:solidFill>
                  <a:schemeClr val="bg1"/>
                </a:solidFill>
                <a:latin typeface="Rockwell" panose="02060603020205020403" pitchFamily="18" charset="0"/>
              </a:rPr>
              <a:t>2</a:t>
            </a:r>
            <a:endParaRPr lang="en-US" dirty="0">
              <a:solidFill>
                <a:schemeClr val="bg1"/>
              </a:solidFill>
              <a:latin typeface="Rockwell" panose="02060603020205020403" pitchFamily="18" charset="0"/>
            </a:endParaRPr>
          </a:p>
        </p:txBody>
      </p:sp>
    </p:spTree>
    <p:extLst>
      <p:ext uri="{BB962C8B-B14F-4D97-AF65-F5344CB8AC3E}">
        <p14:creationId xmlns:p14="http://schemas.microsoft.com/office/powerpoint/2010/main" val="2370110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400"/>
                                        <p:tgtEl>
                                          <p:spTgt spid="43"/>
                                        </p:tgtEl>
                                      </p:cBhvr>
                                    </p:animEffect>
                                  </p:childTnLst>
                                </p:cTn>
                              </p:par>
                              <p:par>
                                <p:cTn id="8" presetID="42" presetClass="path" presetSubtype="0" accel="50000" decel="50000" fill="hold" grpId="1" nodeType="withEffect">
                                  <p:stCondLst>
                                    <p:cond delay="0"/>
                                  </p:stCondLst>
                                  <p:childTnLst>
                                    <p:animMotion origin="layout" path="M -4.375E-6 2.59259E-6 L -4.375E-6 0.08426 " pathEditMode="relative" rAng="0" ptsTypes="AA">
                                      <p:cBhvr>
                                        <p:cTn id="9" dur="800" spd="-100000" fill="hold"/>
                                        <p:tgtEl>
                                          <p:spTgt spid="43"/>
                                        </p:tgtEl>
                                        <p:attrNameLst>
                                          <p:attrName>ppt_x</p:attrName>
                                          <p:attrName>ppt_y</p:attrName>
                                        </p:attrNameLst>
                                      </p:cBhvr>
                                      <p:rCtr x="0" y="4213"/>
                                    </p:animMotion>
                                  </p:childTnLst>
                                </p:cTn>
                              </p:par>
                              <p:par>
                                <p:cTn id="10" presetID="10" presetClass="entr" presetSubtype="0" fill="hold" grpId="0" nodeType="withEffect">
                                  <p:stCondLst>
                                    <p:cond delay="600"/>
                                  </p:stCondLst>
                                  <p:childTnLst>
                                    <p:set>
                                      <p:cBhvr>
                                        <p:cTn id="11" dur="1" fill="hold">
                                          <p:stCondLst>
                                            <p:cond delay="0"/>
                                          </p:stCondLst>
                                        </p:cTn>
                                        <p:tgtEl>
                                          <p:spTgt spid="44"/>
                                        </p:tgtEl>
                                        <p:attrNameLst>
                                          <p:attrName>style.visibility</p:attrName>
                                        </p:attrNameLst>
                                      </p:cBhvr>
                                      <p:to>
                                        <p:strVal val="visible"/>
                                      </p:to>
                                    </p:set>
                                    <p:animEffect transition="in" filter="fade">
                                      <p:cBhvr>
                                        <p:cTn id="12" dur="400"/>
                                        <p:tgtEl>
                                          <p:spTgt spid="44"/>
                                        </p:tgtEl>
                                      </p:cBhvr>
                                    </p:animEffect>
                                  </p:childTnLst>
                                </p:cTn>
                              </p:par>
                              <p:par>
                                <p:cTn id="13" presetID="42" presetClass="path" presetSubtype="0" accel="50000" decel="50000" fill="hold" grpId="1" nodeType="withEffect">
                                  <p:stCondLst>
                                    <p:cond delay="600"/>
                                  </p:stCondLst>
                                  <p:childTnLst>
                                    <p:animMotion origin="layout" path="M -4.375E-6 2.59259E-6 L -4.375E-6 0.08426 " pathEditMode="relative" rAng="0" ptsTypes="AA">
                                      <p:cBhvr>
                                        <p:cTn id="14" dur="800" spd="-100000" fill="hold"/>
                                        <p:tgtEl>
                                          <p:spTgt spid="44"/>
                                        </p:tgtEl>
                                        <p:attrNameLst>
                                          <p:attrName>ppt_x</p:attrName>
                                          <p:attrName>ppt_y</p:attrName>
                                        </p:attrNameLst>
                                      </p:cBhvr>
                                      <p:rCtr x="0" y="4213"/>
                                    </p:animMotion>
                                  </p:childTnLst>
                                </p:cTn>
                              </p:par>
                              <p:par>
                                <p:cTn id="15" presetID="10" presetClass="entr" presetSubtype="0" fill="hold" nodeType="withEffect">
                                  <p:stCondLst>
                                    <p:cond delay="1100"/>
                                  </p:stCondLst>
                                  <p:childTnLst>
                                    <p:set>
                                      <p:cBhvr>
                                        <p:cTn id="16" dur="1" fill="hold">
                                          <p:stCondLst>
                                            <p:cond delay="0"/>
                                          </p:stCondLst>
                                        </p:cTn>
                                        <p:tgtEl>
                                          <p:spTgt spid="45"/>
                                        </p:tgtEl>
                                        <p:attrNameLst>
                                          <p:attrName>style.visibility</p:attrName>
                                        </p:attrNameLst>
                                      </p:cBhvr>
                                      <p:to>
                                        <p:strVal val="visible"/>
                                      </p:to>
                                    </p:set>
                                    <p:animEffect transition="in" filter="fade">
                                      <p:cBhvr>
                                        <p:cTn id="17" dur="500"/>
                                        <p:tgtEl>
                                          <p:spTgt spid="45"/>
                                        </p:tgtEl>
                                      </p:cBhvr>
                                    </p:animEffect>
                                  </p:childTnLst>
                                </p:cTn>
                              </p:par>
                              <p:par>
                                <p:cTn id="18" presetID="10" presetClass="entr" presetSubtype="0" fill="hold" nodeType="withEffect">
                                  <p:stCondLst>
                                    <p:cond delay="300"/>
                                  </p:stCondLst>
                                  <p:childTnLst>
                                    <p:set>
                                      <p:cBhvr>
                                        <p:cTn id="19" dur="1" fill="hold">
                                          <p:stCondLst>
                                            <p:cond delay="0"/>
                                          </p:stCondLst>
                                        </p:cTn>
                                        <p:tgtEl>
                                          <p:spTgt spid="51"/>
                                        </p:tgtEl>
                                        <p:attrNameLst>
                                          <p:attrName>style.visibility</p:attrName>
                                        </p:attrNameLst>
                                      </p:cBhvr>
                                      <p:to>
                                        <p:strVal val="visible"/>
                                      </p:to>
                                    </p:set>
                                    <p:animEffect transition="in" filter="fade">
                                      <p:cBhvr>
                                        <p:cTn id="20" dur="200"/>
                                        <p:tgtEl>
                                          <p:spTgt spid="51"/>
                                        </p:tgtEl>
                                      </p:cBhvr>
                                    </p:animEffect>
                                  </p:childTnLst>
                                </p:cTn>
                              </p:par>
                              <p:par>
                                <p:cTn id="21" presetID="10" presetClass="entr" presetSubtype="0" fill="hold" grpId="0" nodeType="withEffect">
                                  <p:stCondLst>
                                    <p:cond delay="50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200"/>
                                        <p:tgtEl>
                                          <p:spTgt spid="54"/>
                                        </p:tgtEl>
                                      </p:cBhvr>
                                    </p:animEffect>
                                  </p:childTnLst>
                                </p:cTn>
                              </p:par>
                              <p:par>
                                <p:cTn id="24" presetID="10" presetClass="entr" presetSubtype="0" fill="hold" nodeType="withEffect">
                                  <p:stCondLst>
                                    <p:cond delay="50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200"/>
                                        <p:tgtEl>
                                          <p:spTgt spid="23"/>
                                        </p:tgtEl>
                                      </p:cBhvr>
                                    </p:animEffect>
                                  </p:childTnLst>
                                </p:cTn>
                              </p:par>
                              <p:par>
                                <p:cTn id="27" presetID="10" presetClass="entr" presetSubtype="0" fill="hold" grpId="0" nodeType="withEffect">
                                  <p:stCondLst>
                                    <p:cond delay="5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500"/>
                                  </p:stCondLst>
                                  <p:childTnLst>
                                    <p:set>
                                      <p:cBhvr>
                                        <p:cTn id="31" dur="1" fill="hold">
                                          <p:stCondLst>
                                            <p:cond delay="0"/>
                                          </p:stCondLst>
                                        </p:cTn>
                                        <p:tgtEl>
                                          <p:spTgt spid="57"/>
                                        </p:tgtEl>
                                        <p:attrNameLst>
                                          <p:attrName>style.visibility</p:attrName>
                                        </p:attrNameLst>
                                      </p:cBhvr>
                                      <p:to>
                                        <p:strVal val="visible"/>
                                      </p:to>
                                    </p:set>
                                    <p:animEffect transition="in" filter="fade">
                                      <p:cBhvr>
                                        <p:cTn id="32" dur="200"/>
                                        <p:tgtEl>
                                          <p:spTgt spid="57"/>
                                        </p:tgtEl>
                                      </p:cBhvr>
                                    </p:animEffect>
                                  </p:childTnLst>
                                </p:cTn>
                              </p:par>
                              <p:par>
                                <p:cTn id="33" presetID="10" presetClass="entr" presetSubtype="0" fill="hold" grpId="0" nodeType="withEffect">
                                  <p:stCondLst>
                                    <p:cond delay="7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200"/>
                                        <p:tgtEl>
                                          <p:spTgt spid="46"/>
                                        </p:tgtEl>
                                      </p:cBhvr>
                                    </p:animEffect>
                                  </p:childTnLst>
                                </p:cTn>
                              </p:par>
                              <p:par>
                                <p:cTn id="36" presetID="10" presetClass="entr" presetSubtype="0" fill="hold" nodeType="withEffect">
                                  <p:stCondLst>
                                    <p:cond delay="700"/>
                                  </p:stCondLst>
                                  <p:childTnLst>
                                    <p:set>
                                      <p:cBhvr>
                                        <p:cTn id="37" dur="1" fill="hold">
                                          <p:stCondLst>
                                            <p:cond delay="0"/>
                                          </p:stCondLst>
                                        </p:cTn>
                                        <p:tgtEl>
                                          <p:spTgt spid="24"/>
                                        </p:tgtEl>
                                        <p:attrNameLst>
                                          <p:attrName>style.visibility</p:attrName>
                                        </p:attrNameLst>
                                      </p:cBhvr>
                                      <p:to>
                                        <p:strVal val="visible"/>
                                      </p:to>
                                    </p:set>
                                    <p:animEffect transition="in" filter="fade">
                                      <p:cBhvr>
                                        <p:cTn id="38" dur="200"/>
                                        <p:tgtEl>
                                          <p:spTgt spid="24"/>
                                        </p:tgtEl>
                                      </p:cBhvr>
                                    </p:animEffect>
                                  </p:childTnLst>
                                </p:cTn>
                              </p:par>
                              <p:par>
                                <p:cTn id="39" presetID="10" presetClass="entr" presetSubtype="0" fill="hold" grpId="0" nodeType="withEffect">
                                  <p:stCondLst>
                                    <p:cond delay="70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500"/>
                                        <p:tgtEl>
                                          <p:spTgt spid="30"/>
                                        </p:tgtEl>
                                      </p:cBhvr>
                                    </p:animEffect>
                                  </p:childTnLst>
                                </p:cTn>
                              </p:par>
                              <p:par>
                                <p:cTn id="42" presetID="10" presetClass="entr" presetSubtype="0" fill="hold" nodeType="withEffect">
                                  <p:stCondLst>
                                    <p:cond delay="900"/>
                                  </p:stCondLst>
                                  <p:childTnLst>
                                    <p:set>
                                      <p:cBhvr>
                                        <p:cTn id="43" dur="1" fill="hold">
                                          <p:stCondLst>
                                            <p:cond delay="0"/>
                                          </p:stCondLst>
                                        </p:cTn>
                                        <p:tgtEl>
                                          <p:spTgt spid="49"/>
                                        </p:tgtEl>
                                        <p:attrNameLst>
                                          <p:attrName>style.visibility</p:attrName>
                                        </p:attrNameLst>
                                      </p:cBhvr>
                                      <p:to>
                                        <p:strVal val="visible"/>
                                      </p:to>
                                    </p:set>
                                    <p:animEffect transition="in" filter="fade">
                                      <p:cBhvr>
                                        <p:cTn id="44" dur="200"/>
                                        <p:tgtEl>
                                          <p:spTgt spid="49"/>
                                        </p:tgtEl>
                                      </p:cBhvr>
                                    </p:animEffect>
                                  </p:childTnLst>
                                </p:cTn>
                              </p:par>
                              <p:par>
                                <p:cTn id="45" presetID="10" presetClass="entr" presetSubtype="0" fill="hold" grpId="0" nodeType="withEffect">
                                  <p:stCondLst>
                                    <p:cond delay="900"/>
                                  </p:stCondLst>
                                  <p:childTnLst>
                                    <p:set>
                                      <p:cBhvr>
                                        <p:cTn id="46" dur="1" fill="hold">
                                          <p:stCondLst>
                                            <p:cond delay="0"/>
                                          </p:stCondLst>
                                        </p:cTn>
                                        <p:tgtEl>
                                          <p:spTgt spid="50"/>
                                        </p:tgtEl>
                                        <p:attrNameLst>
                                          <p:attrName>style.visibility</p:attrName>
                                        </p:attrNameLst>
                                      </p:cBhvr>
                                      <p:to>
                                        <p:strVal val="visible"/>
                                      </p:to>
                                    </p:set>
                                    <p:animEffect transition="in" filter="fade">
                                      <p:cBhvr>
                                        <p:cTn id="47" dur="200"/>
                                        <p:tgtEl>
                                          <p:spTgt spid="50"/>
                                        </p:tgtEl>
                                      </p:cBhvr>
                                    </p:animEffect>
                                  </p:childTnLst>
                                </p:cTn>
                              </p:par>
                              <p:par>
                                <p:cTn id="48" presetID="10" presetClass="entr" presetSubtype="0" fill="hold" nodeType="withEffect">
                                  <p:stCondLst>
                                    <p:cond delay="1100"/>
                                  </p:stCondLst>
                                  <p:childTnLst>
                                    <p:set>
                                      <p:cBhvr>
                                        <p:cTn id="49" dur="1" fill="hold">
                                          <p:stCondLst>
                                            <p:cond delay="0"/>
                                          </p:stCondLst>
                                        </p:cTn>
                                        <p:tgtEl>
                                          <p:spTgt spid="48"/>
                                        </p:tgtEl>
                                        <p:attrNameLst>
                                          <p:attrName>style.visibility</p:attrName>
                                        </p:attrNameLst>
                                      </p:cBhvr>
                                      <p:to>
                                        <p:strVal val="visible"/>
                                      </p:to>
                                    </p:set>
                                    <p:animEffect transition="in" filter="fade">
                                      <p:cBhvr>
                                        <p:cTn id="50" dur="200"/>
                                        <p:tgtEl>
                                          <p:spTgt spid="48"/>
                                        </p:tgtEl>
                                      </p:cBhvr>
                                    </p:animEffect>
                                  </p:childTnLst>
                                </p:cTn>
                              </p:par>
                              <p:par>
                                <p:cTn id="51" presetID="10" presetClass="entr" presetSubtype="0" fill="hold" grpId="0" nodeType="withEffect">
                                  <p:stCondLst>
                                    <p:cond delay="1300"/>
                                  </p:stCondLst>
                                  <p:childTnLst>
                                    <p:set>
                                      <p:cBhvr>
                                        <p:cTn id="52" dur="1" fill="hold">
                                          <p:stCondLst>
                                            <p:cond delay="0"/>
                                          </p:stCondLst>
                                        </p:cTn>
                                        <p:tgtEl>
                                          <p:spTgt spid="52"/>
                                        </p:tgtEl>
                                        <p:attrNameLst>
                                          <p:attrName>style.visibility</p:attrName>
                                        </p:attrNameLst>
                                      </p:cBhvr>
                                      <p:to>
                                        <p:strVal val="visible"/>
                                      </p:to>
                                    </p:set>
                                    <p:animEffect transition="in" filter="fade">
                                      <p:cBhvr>
                                        <p:cTn id="53" dur="200"/>
                                        <p:tgtEl>
                                          <p:spTgt spid="52"/>
                                        </p:tgtEl>
                                      </p:cBhvr>
                                    </p:animEffect>
                                  </p:childTnLst>
                                </p:cTn>
                              </p:par>
                              <p:par>
                                <p:cTn id="54" presetID="10" presetClass="entr" presetSubtype="0" fill="hold" grpId="0" nodeType="withEffect">
                                  <p:stCondLst>
                                    <p:cond delay="1300"/>
                                  </p:stCondLst>
                                  <p:childTnLst>
                                    <p:set>
                                      <p:cBhvr>
                                        <p:cTn id="55" dur="1" fill="hold">
                                          <p:stCondLst>
                                            <p:cond delay="0"/>
                                          </p:stCondLst>
                                        </p:cTn>
                                        <p:tgtEl>
                                          <p:spTgt spid="53"/>
                                        </p:tgtEl>
                                        <p:attrNameLst>
                                          <p:attrName>style.visibility</p:attrName>
                                        </p:attrNameLst>
                                      </p:cBhvr>
                                      <p:to>
                                        <p:strVal val="visible"/>
                                      </p:to>
                                    </p:set>
                                    <p:animEffect transition="in" filter="fade">
                                      <p:cBhvr>
                                        <p:cTn id="56" dur="200"/>
                                        <p:tgtEl>
                                          <p:spTgt spid="53"/>
                                        </p:tgtEl>
                                      </p:cBhvr>
                                    </p:animEffect>
                                  </p:childTnLst>
                                </p:cTn>
                              </p:par>
                              <p:par>
                                <p:cTn id="57" presetID="10" presetClass="entr" presetSubtype="0" fill="hold" nodeType="withEffect">
                                  <p:stCondLst>
                                    <p:cond delay="1300"/>
                                  </p:stCondLst>
                                  <p:childTnLst>
                                    <p:set>
                                      <p:cBhvr>
                                        <p:cTn id="58" dur="1" fill="hold">
                                          <p:stCondLst>
                                            <p:cond delay="0"/>
                                          </p:stCondLst>
                                        </p:cTn>
                                        <p:tgtEl>
                                          <p:spTgt spid="55"/>
                                        </p:tgtEl>
                                        <p:attrNameLst>
                                          <p:attrName>style.visibility</p:attrName>
                                        </p:attrNameLst>
                                      </p:cBhvr>
                                      <p:to>
                                        <p:strVal val="visible"/>
                                      </p:to>
                                    </p:set>
                                    <p:animEffect transition="in" filter="fade">
                                      <p:cBhvr>
                                        <p:cTn id="59" dur="200"/>
                                        <p:tgtEl>
                                          <p:spTgt spid="55"/>
                                        </p:tgtEl>
                                      </p:cBhvr>
                                    </p:animEffect>
                                  </p:childTnLst>
                                </p:cTn>
                              </p:par>
                              <p:par>
                                <p:cTn id="60" presetID="10" presetClass="entr" presetSubtype="0" fill="hold" grpId="0" nodeType="withEffect">
                                  <p:stCondLst>
                                    <p:cond delay="500"/>
                                  </p:stCondLst>
                                  <p:childTnLst>
                                    <p:set>
                                      <p:cBhvr>
                                        <p:cTn id="61" dur="1" fill="hold">
                                          <p:stCondLst>
                                            <p:cond delay="0"/>
                                          </p:stCondLst>
                                        </p:cTn>
                                        <p:tgtEl>
                                          <p:spTgt spid="29"/>
                                        </p:tgtEl>
                                        <p:attrNameLst>
                                          <p:attrName>style.visibility</p:attrName>
                                        </p:attrNameLst>
                                      </p:cBhvr>
                                      <p:to>
                                        <p:strVal val="visible"/>
                                      </p:to>
                                    </p:set>
                                    <p:animEffect transition="in" filter="fade">
                                      <p:cBhvr>
                                        <p:cTn id="6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43" grpId="1" animBg="1"/>
      <p:bldP spid="44" grpId="0" animBg="1"/>
      <p:bldP spid="44" grpId="1" animBg="1"/>
      <p:bldP spid="46" grpId="0" animBg="1"/>
      <p:bldP spid="50" grpId="0"/>
      <p:bldP spid="52" grpId="0"/>
      <p:bldP spid="53" grpId="0" animBg="1"/>
      <p:bldP spid="54" grpId="0" animBg="1"/>
      <p:bldP spid="57" grpId="0"/>
      <p:bldP spid="7" grpId="0"/>
      <p:bldP spid="29" grpId="0"/>
      <p:bldP spid="3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3"/>
          <a:stretch>
            <a:fillRect/>
          </a:stretch>
        </p:blipFill>
        <p:spPr>
          <a:xfrm>
            <a:off x="5505560" y="1346230"/>
            <a:ext cx="5961323" cy="4010025"/>
          </a:xfrm>
          <a:prstGeom prst="rect">
            <a:avLst/>
          </a:prstGeom>
        </p:spPr>
      </p:pic>
      <p:sp>
        <p:nvSpPr>
          <p:cNvPr id="2" name="Title 1"/>
          <p:cNvSpPr>
            <a:spLocks noGrp="1"/>
          </p:cNvSpPr>
          <p:nvPr>
            <p:ph type="title"/>
          </p:nvPr>
        </p:nvSpPr>
        <p:spPr>
          <a:xfrm>
            <a:off x="762000" y="1485908"/>
            <a:ext cx="3833906" cy="3730667"/>
          </a:xfrm>
        </p:spPr>
        <p:txBody>
          <a:bodyPr>
            <a:noAutofit/>
          </a:bodyPr>
          <a:lstStyle/>
          <a:p>
            <a:pPr algn="l"/>
            <a:r>
              <a:rPr lang="en-US" sz="4000" dirty="0"/>
              <a:t>Over </a:t>
            </a:r>
            <a:r>
              <a:rPr lang="en-US" sz="4000" b="1" dirty="0">
                <a:solidFill>
                  <a:srgbClr val="F64F22"/>
                </a:solidFill>
              </a:rPr>
              <a:t>66%</a:t>
            </a:r>
            <a:r>
              <a:rPr lang="en-US" sz="4000" dirty="0"/>
              <a:t> of US electricity sector is served by Regional Transmission Organizations (RTOs)</a:t>
            </a:r>
          </a:p>
        </p:txBody>
      </p:sp>
      <p:sp>
        <p:nvSpPr>
          <p:cNvPr id="4" name="Rectangle 3"/>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a:t>
            </a:r>
            <a:r>
              <a:rPr lang="en-US" sz="1200" u="sng" dirty="0">
                <a:latin typeface="Rockwell" panose="02060603020205020403" pitchFamily="18" charset="0"/>
                <a:hlinkClick r:id="rId4"/>
              </a:rPr>
              <a:t>http://www.ferc.gov/industries/electric/indus-act/rto/elec-ovr-rto-map.pdf</a:t>
            </a:r>
            <a:r>
              <a:rPr lang="en-US" sz="1200" u="sng" dirty="0">
                <a:latin typeface="Rockwell" panose="02060603020205020403" pitchFamily="18" charset="0"/>
              </a:rPr>
              <a:t> </a:t>
            </a:r>
            <a:endParaRPr lang="en-US" sz="1200" dirty="0">
              <a:latin typeface="Rockwell" panose="02060603020205020403" pitchFamily="18" charset="0"/>
            </a:endParaRPr>
          </a:p>
        </p:txBody>
      </p:sp>
      <p:sp>
        <p:nvSpPr>
          <p:cNvPr id="7" name="Title 1"/>
          <p:cNvSpPr txBox="1">
            <a:spLocks/>
          </p:cNvSpPr>
          <p:nvPr/>
        </p:nvSpPr>
        <p:spPr>
          <a:xfrm>
            <a:off x="762000" y="559678"/>
            <a:ext cx="10450364" cy="4952492"/>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dirty="0">
                <a:latin typeface="Rockwell" panose="02060603020205020403" pitchFamily="18" charset="0"/>
              </a:rPr>
              <a:t>Electricity Systems</a:t>
            </a:r>
          </a:p>
        </p:txBody>
      </p:sp>
      <p:sp>
        <p:nvSpPr>
          <p:cNvPr id="3" name="Slide Number Placeholder 2"/>
          <p:cNvSpPr>
            <a:spLocks noGrp="1"/>
          </p:cNvSpPr>
          <p:nvPr>
            <p:ph type="sldNum" sz="quarter" idx="12"/>
          </p:nvPr>
        </p:nvSpPr>
        <p:spPr/>
        <p:txBody>
          <a:bodyPr/>
          <a:lstStyle/>
          <a:p>
            <a:fld id="{2AC27A5A-7290-4DE1-BA94-4BE8A8E57DCF}" type="slidenum">
              <a:rPr lang="en-US" smtClean="0"/>
              <a:t>5</a:t>
            </a:fld>
            <a:endParaRPr lang="en-US" dirty="0"/>
          </a:p>
        </p:txBody>
      </p:sp>
    </p:spTree>
    <p:extLst>
      <p:ext uri="{BB962C8B-B14F-4D97-AF65-F5344CB8AC3E}">
        <p14:creationId xmlns:p14="http://schemas.microsoft.com/office/powerpoint/2010/main" val="28240281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5479"/>
            <a:ext cx="10731795" cy="1081935"/>
          </a:xfrm>
        </p:spPr>
        <p:txBody>
          <a:bodyPr/>
          <a:lstStyle/>
          <a:p>
            <a:pPr algn="ctr"/>
            <a:r>
              <a:rPr lang="en-US" dirty="0"/>
              <a:t>Methods</a:t>
            </a:r>
          </a:p>
        </p:txBody>
      </p:sp>
      <p:sp>
        <p:nvSpPr>
          <p:cNvPr id="29" name="Rectangle 28"/>
          <p:cNvSpPr/>
          <p:nvPr/>
        </p:nvSpPr>
        <p:spPr>
          <a:xfrm>
            <a:off x="0" y="6178666"/>
            <a:ext cx="10252363" cy="45719"/>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graphicFrame>
        <p:nvGraphicFramePr>
          <p:cNvPr id="3" name="Diagram 2"/>
          <p:cNvGraphicFramePr/>
          <p:nvPr>
            <p:extLst>
              <p:ext uri="{D42A27DB-BD31-4B8C-83A1-F6EECF244321}">
                <p14:modId xmlns:p14="http://schemas.microsoft.com/office/powerpoint/2010/main" val="2244937622"/>
              </p:ext>
            </p:extLst>
          </p:nvPr>
        </p:nvGraphicFramePr>
        <p:xfrm>
          <a:off x="66102" y="1159334"/>
          <a:ext cx="12011247" cy="37639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41" name="Diagram 40"/>
          <p:cNvGraphicFramePr/>
          <p:nvPr>
            <p:extLst>
              <p:ext uri="{D42A27DB-BD31-4B8C-83A1-F6EECF244321}">
                <p14:modId xmlns:p14="http://schemas.microsoft.com/office/powerpoint/2010/main" val="4127616807"/>
              </p:ext>
            </p:extLst>
          </p:nvPr>
        </p:nvGraphicFramePr>
        <p:xfrm>
          <a:off x="7658502" y="4092649"/>
          <a:ext cx="1941780" cy="1752258"/>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51" name="Diagram 50"/>
          <p:cNvGraphicFramePr/>
          <p:nvPr>
            <p:extLst>
              <p:ext uri="{D42A27DB-BD31-4B8C-83A1-F6EECF244321}">
                <p14:modId xmlns:p14="http://schemas.microsoft.com/office/powerpoint/2010/main" val="1584013570"/>
              </p:ext>
            </p:extLst>
          </p:nvPr>
        </p:nvGraphicFramePr>
        <p:xfrm>
          <a:off x="10252363" y="4078074"/>
          <a:ext cx="1842628" cy="163107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
        <p:nvSpPr>
          <p:cNvPr id="4" name="Slide Number Placeholder 3"/>
          <p:cNvSpPr>
            <a:spLocks noGrp="1"/>
          </p:cNvSpPr>
          <p:nvPr>
            <p:ph type="sldNum" sz="quarter" idx="12"/>
          </p:nvPr>
        </p:nvSpPr>
        <p:spPr/>
        <p:txBody>
          <a:bodyPr/>
          <a:lstStyle/>
          <a:p>
            <a:fld id="{2AC27A5A-7290-4DE1-BA94-4BE8A8E57DCF}" type="slidenum">
              <a:rPr lang="en-US" smtClean="0"/>
              <a:t>50</a:t>
            </a:fld>
            <a:endParaRPr lang="en-US" dirty="0"/>
          </a:p>
        </p:txBody>
      </p:sp>
    </p:spTree>
    <p:extLst>
      <p:ext uri="{BB962C8B-B14F-4D97-AF65-F5344CB8AC3E}">
        <p14:creationId xmlns:p14="http://schemas.microsoft.com/office/powerpoint/2010/main" val="1854857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graphicEl>
                                              <a:dgm id="{BCC2FAE3-E175-4FD3-B0F2-AA2644C5A82D}"/>
                                            </p:graphicEl>
                                          </p:spTgt>
                                        </p:tgtEl>
                                        <p:attrNameLst>
                                          <p:attrName>style.visibility</p:attrName>
                                        </p:attrNameLst>
                                      </p:cBhvr>
                                      <p:to>
                                        <p:strVal val="visible"/>
                                      </p:to>
                                    </p:set>
                                    <p:animEffect transition="in" filter="fade">
                                      <p:cBhvr>
                                        <p:cTn id="7" dur="500"/>
                                        <p:tgtEl>
                                          <p:spTgt spid="3">
                                            <p:graphicEl>
                                              <a:dgm id="{BCC2FAE3-E175-4FD3-B0F2-AA2644C5A82D}"/>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graphicEl>
                                              <a:dgm id="{90D20268-1A16-437C-B7A1-4094DB69158E}"/>
                                            </p:graphicEl>
                                          </p:spTgt>
                                        </p:tgtEl>
                                        <p:attrNameLst>
                                          <p:attrName>style.visibility</p:attrName>
                                        </p:attrNameLst>
                                      </p:cBhvr>
                                      <p:to>
                                        <p:strVal val="visible"/>
                                      </p:to>
                                    </p:set>
                                    <p:animEffect transition="in" filter="fade">
                                      <p:cBhvr>
                                        <p:cTn id="12" dur="500"/>
                                        <p:tgtEl>
                                          <p:spTgt spid="3">
                                            <p:graphicEl>
                                              <a:dgm id="{90D20268-1A16-437C-B7A1-4094DB69158E}"/>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graphicEl>
                                              <a:dgm id="{BA653918-FF38-4575-9773-38079074B9B2}"/>
                                            </p:graphicEl>
                                          </p:spTgt>
                                        </p:tgtEl>
                                        <p:attrNameLst>
                                          <p:attrName>style.visibility</p:attrName>
                                        </p:attrNameLst>
                                      </p:cBhvr>
                                      <p:to>
                                        <p:strVal val="visible"/>
                                      </p:to>
                                    </p:set>
                                    <p:animEffect transition="in" filter="fade">
                                      <p:cBhvr>
                                        <p:cTn id="15" dur="500"/>
                                        <p:tgtEl>
                                          <p:spTgt spid="3">
                                            <p:graphicEl>
                                              <a:dgm id="{BA653918-FF38-4575-9773-38079074B9B2}"/>
                                            </p:graphic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graphicEl>
                                              <a:dgm id="{D8CED1EA-DB6C-4A53-8333-164C7AA8A267}"/>
                                            </p:graphicEl>
                                          </p:spTgt>
                                        </p:tgtEl>
                                        <p:attrNameLst>
                                          <p:attrName>style.visibility</p:attrName>
                                        </p:attrNameLst>
                                      </p:cBhvr>
                                      <p:to>
                                        <p:strVal val="visible"/>
                                      </p:to>
                                    </p:set>
                                    <p:animEffect transition="in" filter="fade">
                                      <p:cBhvr>
                                        <p:cTn id="20" dur="500"/>
                                        <p:tgtEl>
                                          <p:spTgt spid="3">
                                            <p:graphicEl>
                                              <a:dgm id="{D8CED1EA-DB6C-4A53-8333-164C7AA8A267}"/>
                                            </p:graphic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graphicEl>
                                              <a:dgm id="{F38D2D0E-8CB6-4ACC-9D95-065EE524EB80}"/>
                                            </p:graphicEl>
                                          </p:spTgt>
                                        </p:tgtEl>
                                        <p:attrNameLst>
                                          <p:attrName>style.visibility</p:attrName>
                                        </p:attrNameLst>
                                      </p:cBhvr>
                                      <p:to>
                                        <p:strVal val="visible"/>
                                      </p:to>
                                    </p:set>
                                    <p:animEffect transition="in" filter="fade">
                                      <p:cBhvr>
                                        <p:cTn id="23" dur="500"/>
                                        <p:tgtEl>
                                          <p:spTgt spid="3">
                                            <p:graphicEl>
                                              <a:dgm id="{F38D2D0E-8CB6-4ACC-9D95-065EE524EB80}"/>
                                            </p:graphic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1"/>
                                        </p:tgtEl>
                                        <p:attrNameLst>
                                          <p:attrName>style.visibility</p:attrName>
                                        </p:attrNameLst>
                                      </p:cBhvr>
                                      <p:to>
                                        <p:strVal val="visible"/>
                                      </p:to>
                                    </p:set>
                                    <p:animEffect transition="in" filter="fade">
                                      <p:cBhvr>
                                        <p:cTn id="26" dur="500"/>
                                        <p:tgtEl>
                                          <p:spTgt spid="4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3">
                                            <p:graphicEl>
                                              <a:dgm id="{CD42BE44-CB08-4EEC-A1F1-893173F6A37C}"/>
                                            </p:graphicEl>
                                          </p:spTgt>
                                        </p:tgtEl>
                                        <p:attrNameLst>
                                          <p:attrName>style.visibility</p:attrName>
                                        </p:attrNameLst>
                                      </p:cBhvr>
                                      <p:to>
                                        <p:strVal val="visible"/>
                                      </p:to>
                                    </p:set>
                                    <p:animEffect transition="in" filter="fade">
                                      <p:cBhvr>
                                        <p:cTn id="29" dur="500"/>
                                        <p:tgtEl>
                                          <p:spTgt spid="3">
                                            <p:graphicEl>
                                              <a:dgm id="{CD42BE44-CB08-4EEC-A1F1-893173F6A37C}"/>
                                            </p:graphic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graphicEl>
                                              <a:dgm id="{48CC2648-42CF-455E-A2B3-691CBE808D59}"/>
                                            </p:graphicEl>
                                          </p:spTgt>
                                        </p:tgtEl>
                                        <p:attrNameLst>
                                          <p:attrName>style.visibility</p:attrName>
                                        </p:attrNameLst>
                                      </p:cBhvr>
                                      <p:to>
                                        <p:strVal val="visible"/>
                                      </p:to>
                                    </p:set>
                                    <p:animEffect transition="in" filter="fade">
                                      <p:cBhvr>
                                        <p:cTn id="32" dur="500"/>
                                        <p:tgtEl>
                                          <p:spTgt spid="3">
                                            <p:graphicEl>
                                              <a:dgm id="{48CC2648-42CF-455E-A2B3-691CBE808D59}"/>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graphicEl>
                                              <a:dgm id="{E2999A2B-91D7-46E4-A5B8-A46F41EFE4E0}"/>
                                            </p:graphicEl>
                                          </p:spTgt>
                                        </p:tgtEl>
                                        <p:attrNameLst>
                                          <p:attrName>style.visibility</p:attrName>
                                        </p:attrNameLst>
                                      </p:cBhvr>
                                      <p:to>
                                        <p:strVal val="visible"/>
                                      </p:to>
                                    </p:set>
                                    <p:animEffect transition="in" filter="fade">
                                      <p:cBhvr>
                                        <p:cTn id="37" dur="500"/>
                                        <p:tgtEl>
                                          <p:spTgt spid="3">
                                            <p:graphicEl>
                                              <a:dgm id="{E2999A2B-91D7-46E4-A5B8-A46F41EFE4E0}"/>
                                            </p:graphic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
                                            <p:graphicEl>
                                              <a:dgm id="{7F1235C7-7FCE-4864-AFF3-9849F3193860}"/>
                                            </p:graphicEl>
                                          </p:spTgt>
                                        </p:tgtEl>
                                        <p:attrNameLst>
                                          <p:attrName>style.visibility</p:attrName>
                                        </p:attrNameLst>
                                      </p:cBhvr>
                                      <p:to>
                                        <p:strVal val="visible"/>
                                      </p:to>
                                    </p:set>
                                    <p:animEffect transition="in" filter="fade">
                                      <p:cBhvr>
                                        <p:cTn id="40" dur="500"/>
                                        <p:tgtEl>
                                          <p:spTgt spid="3">
                                            <p:graphicEl>
                                              <a:dgm id="{7F1235C7-7FCE-4864-AFF3-9849F3193860}"/>
                                            </p:graphic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uiExpand="1">
        <p:bldSub>
          <a:bldDgm bld="one"/>
        </p:bldSub>
      </p:bldGraphic>
      <p:bldGraphic spid="41" grpId="0" uiExpand="1">
        <p:bldAsOne/>
      </p:bldGraphic>
      <p:bldGraphic spid="51" grpId="0" uiExpand="1">
        <p:bldAsOne/>
      </p:bldGraphic>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5479"/>
            <a:ext cx="10731795" cy="1081935"/>
          </a:xfrm>
        </p:spPr>
        <p:txBody>
          <a:bodyPr/>
          <a:lstStyle/>
          <a:p>
            <a:pPr algn="ctr"/>
            <a:r>
              <a:rPr lang="en-US" dirty="0"/>
              <a:t>Methods</a:t>
            </a:r>
          </a:p>
        </p:txBody>
      </p:sp>
      <p:sp>
        <p:nvSpPr>
          <p:cNvPr id="7" name="Text Placeholder 2"/>
          <p:cNvSpPr>
            <a:spLocks noGrp="1"/>
          </p:cNvSpPr>
          <p:nvPr>
            <p:ph idx="1"/>
          </p:nvPr>
        </p:nvSpPr>
        <p:spPr>
          <a:xfrm>
            <a:off x="201978" y="1239644"/>
            <a:ext cx="5489374" cy="4797599"/>
          </a:xfrm>
        </p:spPr>
        <p:txBody>
          <a:bodyPr>
            <a:normAutofit/>
          </a:bodyPr>
          <a:lstStyle/>
          <a:p>
            <a:r>
              <a:rPr lang="en-US" sz="2800" i="1" dirty="0">
                <a:solidFill>
                  <a:schemeClr val="tx2"/>
                </a:solidFill>
                <a:ea typeface="+mj-ea"/>
                <a:cs typeface="+mj-cs"/>
              </a:rPr>
              <a:t>Data Collection</a:t>
            </a:r>
          </a:p>
          <a:p>
            <a:r>
              <a:rPr lang="en-US" sz="2800" i="1" dirty="0">
                <a:solidFill>
                  <a:schemeClr val="tx2"/>
                </a:solidFill>
                <a:ea typeface="+mj-ea"/>
                <a:cs typeface="+mj-cs"/>
              </a:rPr>
              <a:t>Dynamic Programming</a:t>
            </a:r>
          </a:p>
          <a:p>
            <a:r>
              <a:rPr lang="en-US" sz="2800" i="1" dirty="0">
                <a:solidFill>
                  <a:schemeClr val="tx2"/>
                </a:solidFill>
                <a:ea typeface="+mj-ea"/>
                <a:cs typeface="+mj-cs"/>
              </a:rPr>
              <a:t>Unit Commitment</a:t>
            </a:r>
          </a:p>
          <a:p>
            <a:pPr marL="0" indent="0">
              <a:buNone/>
            </a:pPr>
            <a:endParaRPr lang="en-US" sz="2800" i="1" dirty="0">
              <a:solidFill>
                <a:schemeClr val="tx2"/>
              </a:solidFill>
              <a:ea typeface="+mj-ea"/>
              <a:cs typeface="+mj-cs"/>
            </a:endParaRPr>
          </a:p>
          <a:p>
            <a:endParaRPr lang="en-US" sz="2800" i="1" dirty="0">
              <a:solidFill>
                <a:schemeClr val="tx2"/>
              </a:solidFill>
              <a:ea typeface="+mj-ea"/>
              <a:cs typeface="+mj-cs"/>
            </a:endParaRPr>
          </a:p>
        </p:txBody>
      </p:sp>
      <p:sp>
        <p:nvSpPr>
          <p:cNvPr id="3" name="Slide Number Placeholder 2"/>
          <p:cNvSpPr>
            <a:spLocks noGrp="1"/>
          </p:cNvSpPr>
          <p:nvPr>
            <p:ph type="sldNum" sz="quarter" idx="12"/>
          </p:nvPr>
        </p:nvSpPr>
        <p:spPr/>
        <p:txBody>
          <a:bodyPr/>
          <a:lstStyle/>
          <a:p>
            <a:fld id="{2AC27A5A-7290-4DE1-BA94-4BE8A8E57DCF}" type="slidenum">
              <a:rPr lang="en-US" smtClean="0"/>
              <a:t>51</a:t>
            </a:fld>
            <a:endParaRPr lang="en-US" dirty="0"/>
          </a:p>
        </p:txBody>
      </p:sp>
    </p:spTree>
    <p:extLst>
      <p:ext uri="{BB962C8B-B14F-4D97-AF65-F5344CB8AC3E}">
        <p14:creationId xmlns:p14="http://schemas.microsoft.com/office/powerpoint/2010/main" val="8124917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2"/>
          <p:cNvSpPr txBox="1">
            <a:spLocks/>
          </p:cNvSpPr>
          <p:nvPr/>
        </p:nvSpPr>
        <p:spPr>
          <a:xfrm>
            <a:off x="201978" y="1239644"/>
            <a:ext cx="5489374" cy="4797599"/>
          </a:xfrm>
          <a:prstGeom prst="rect">
            <a:avLst/>
          </a:prstGeom>
        </p:spPr>
        <p:txBody>
          <a:bodyPr>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r>
              <a:rPr lang="en-US" sz="2800" i="1" dirty="0">
                <a:solidFill>
                  <a:schemeClr val="tx2"/>
                </a:solidFill>
                <a:latin typeface="Rockwell" panose="02060603020205020403" pitchFamily="18" charset="0"/>
                <a:ea typeface="+mj-ea"/>
                <a:cs typeface="+mj-cs"/>
              </a:rPr>
              <a:t>Data Collection</a:t>
            </a:r>
          </a:p>
          <a:p>
            <a:endParaRPr lang="en-US" sz="2800" i="1" dirty="0">
              <a:solidFill>
                <a:schemeClr val="tx1">
                  <a:lumMod val="75000"/>
                  <a:lumOff val="25000"/>
                </a:schemeClr>
              </a:solidFill>
              <a:latin typeface="Rockwell" panose="02060603020205020403" pitchFamily="18" charset="0"/>
              <a:ea typeface="+mj-ea"/>
              <a:cs typeface="+mj-cs"/>
            </a:endParaRPr>
          </a:p>
        </p:txBody>
      </p:sp>
      <p:sp>
        <p:nvSpPr>
          <p:cNvPr id="10" name="Parallelogram 4"/>
          <p:cNvSpPr/>
          <p:nvPr/>
        </p:nvSpPr>
        <p:spPr>
          <a:xfrm flipH="1">
            <a:off x="4436083" y="2203972"/>
            <a:ext cx="1980220" cy="1188132"/>
          </a:xfrm>
          <a:custGeom>
            <a:avLst/>
            <a:gdLst>
              <a:gd name="connsiteX0" fmla="*/ 0 w 2808312"/>
              <a:gd name="connsiteY0" fmla="*/ 1584176 h 1584176"/>
              <a:gd name="connsiteX1" fmla="*/ 948494 w 2808312"/>
              <a:gd name="connsiteY1" fmla="*/ 0 h 1584176"/>
              <a:gd name="connsiteX2" fmla="*/ 2808312 w 2808312"/>
              <a:gd name="connsiteY2" fmla="*/ 0 h 1584176"/>
              <a:gd name="connsiteX3" fmla="*/ 1859818 w 2808312"/>
              <a:gd name="connsiteY3" fmla="*/ 1584176 h 1584176"/>
              <a:gd name="connsiteX4" fmla="*/ 0 w 2808312"/>
              <a:gd name="connsiteY4" fmla="*/ 1584176 h 1584176"/>
              <a:gd name="connsiteX0" fmla="*/ 1859818 w 2808312"/>
              <a:gd name="connsiteY0" fmla="*/ 1584176 h 1675616"/>
              <a:gd name="connsiteX1" fmla="*/ 0 w 2808312"/>
              <a:gd name="connsiteY1" fmla="*/ 1584176 h 1675616"/>
              <a:gd name="connsiteX2" fmla="*/ 948494 w 2808312"/>
              <a:gd name="connsiteY2" fmla="*/ 0 h 1675616"/>
              <a:gd name="connsiteX3" fmla="*/ 2808312 w 2808312"/>
              <a:gd name="connsiteY3" fmla="*/ 0 h 1675616"/>
              <a:gd name="connsiteX4" fmla="*/ 1951258 w 2808312"/>
              <a:gd name="connsiteY4" fmla="*/ 1675616 h 1675616"/>
              <a:gd name="connsiteX0" fmla="*/ 1859818 w 2808312"/>
              <a:gd name="connsiteY0" fmla="*/ 1584176 h 1584176"/>
              <a:gd name="connsiteX1" fmla="*/ 0 w 2808312"/>
              <a:gd name="connsiteY1" fmla="*/ 1584176 h 1584176"/>
              <a:gd name="connsiteX2" fmla="*/ 948494 w 2808312"/>
              <a:gd name="connsiteY2" fmla="*/ 0 h 1584176"/>
              <a:gd name="connsiteX3" fmla="*/ 2808312 w 2808312"/>
              <a:gd name="connsiteY3" fmla="*/ 0 h 1584176"/>
              <a:gd name="connsiteX0" fmla="*/ 0 w 2808312"/>
              <a:gd name="connsiteY0" fmla="*/ 1584176 h 1584176"/>
              <a:gd name="connsiteX1" fmla="*/ 948494 w 2808312"/>
              <a:gd name="connsiteY1" fmla="*/ 0 h 1584176"/>
              <a:gd name="connsiteX2" fmla="*/ 2808312 w 2808312"/>
              <a:gd name="connsiteY2" fmla="*/ 0 h 1584176"/>
            </a:gdLst>
            <a:ahLst/>
            <a:cxnLst>
              <a:cxn ang="0">
                <a:pos x="connsiteX0" y="connsiteY0"/>
              </a:cxn>
              <a:cxn ang="0">
                <a:pos x="connsiteX1" y="connsiteY1"/>
              </a:cxn>
              <a:cxn ang="0">
                <a:pos x="connsiteX2" y="connsiteY2"/>
              </a:cxn>
            </a:cxnLst>
            <a:rect l="l" t="t" r="r" b="b"/>
            <a:pathLst>
              <a:path w="2808312" h="1584176">
                <a:moveTo>
                  <a:pt x="0" y="1584176"/>
                </a:moveTo>
                <a:lnTo>
                  <a:pt x="948494" y="0"/>
                </a:lnTo>
                <a:lnTo>
                  <a:pt x="2808312" y="0"/>
                </a:lnTo>
              </a:path>
            </a:pathLst>
          </a:custGeom>
          <a:noFill/>
          <a:ln w="6350">
            <a:solidFill>
              <a:schemeClr val="tx1">
                <a:alpha val="50000"/>
              </a:schemeClr>
            </a:solidFill>
            <a:tailEnd type="oval"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sp>
        <p:nvSpPr>
          <p:cNvPr id="11" name="Parallelogram 4"/>
          <p:cNvSpPr/>
          <p:nvPr/>
        </p:nvSpPr>
        <p:spPr>
          <a:xfrm flipH="1" flipV="1">
            <a:off x="4436083" y="3554122"/>
            <a:ext cx="1980220" cy="1188132"/>
          </a:xfrm>
          <a:custGeom>
            <a:avLst/>
            <a:gdLst>
              <a:gd name="connsiteX0" fmla="*/ 0 w 2808312"/>
              <a:gd name="connsiteY0" fmla="*/ 1584176 h 1584176"/>
              <a:gd name="connsiteX1" fmla="*/ 948494 w 2808312"/>
              <a:gd name="connsiteY1" fmla="*/ 0 h 1584176"/>
              <a:gd name="connsiteX2" fmla="*/ 2808312 w 2808312"/>
              <a:gd name="connsiteY2" fmla="*/ 0 h 1584176"/>
              <a:gd name="connsiteX3" fmla="*/ 1859818 w 2808312"/>
              <a:gd name="connsiteY3" fmla="*/ 1584176 h 1584176"/>
              <a:gd name="connsiteX4" fmla="*/ 0 w 2808312"/>
              <a:gd name="connsiteY4" fmla="*/ 1584176 h 1584176"/>
              <a:gd name="connsiteX0" fmla="*/ 1859818 w 2808312"/>
              <a:gd name="connsiteY0" fmla="*/ 1584176 h 1675616"/>
              <a:gd name="connsiteX1" fmla="*/ 0 w 2808312"/>
              <a:gd name="connsiteY1" fmla="*/ 1584176 h 1675616"/>
              <a:gd name="connsiteX2" fmla="*/ 948494 w 2808312"/>
              <a:gd name="connsiteY2" fmla="*/ 0 h 1675616"/>
              <a:gd name="connsiteX3" fmla="*/ 2808312 w 2808312"/>
              <a:gd name="connsiteY3" fmla="*/ 0 h 1675616"/>
              <a:gd name="connsiteX4" fmla="*/ 1951258 w 2808312"/>
              <a:gd name="connsiteY4" fmla="*/ 1675616 h 1675616"/>
              <a:gd name="connsiteX0" fmla="*/ 1859818 w 2808312"/>
              <a:gd name="connsiteY0" fmla="*/ 1584176 h 1584176"/>
              <a:gd name="connsiteX1" fmla="*/ 0 w 2808312"/>
              <a:gd name="connsiteY1" fmla="*/ 1584176 h 1584176"/>
              <a:gd name="connsiteX2" fmla="*/ 948494 w 2808312"/>
              <a:gd name="connsiteY2" fmla="*/ 0 h 1584176"/>
              <a:gd name="connsiteX3" fmla="*/ 2808312 w 2808312"/>
              <a:gd name="connsiteY3" fmla="*/ 0 h 1584176"/>
              <a:gd name="connsiteX0" fmla="*/ 0 w 2808312"/>
              <a:gd name="connsiteY0" fmla="*/ 1584176 h 1584176"/>
              <a:gd name="connsiteX1" fmla="*/ 948494 w 2808312"/>
              <a:gd name="connsiteY1" fmla="*/ 0 h 1584176"/>
              <a:gd name="connsiteX2" fmla="*/ 2808312 w 2808312"/>
              <a:gd name="connsiteY2" fmla="*/ 0 h 1584176"/>
            </a:gdLst>
            <a:ahLst/>
            <a:cxnLst>
              <a:cxn ang="0">
                <a:pos x="connsiteX0" y="connsiteY0"/>
              </a:cxn>
              <a:cxn ang="0">
                <a:pos x="connsiteX1" y="connsiteY1"/>
              </a:cxn>
              <a:cxn ang="0">
                <a:pos x="connsiteX2" y="connsiteY2"/>
              </a:cxn>
            </a:cxnLst>
            <a:rect l="l" t="t" r="r" b="b"/>
            <a:pathLst>
              <a:path w="2808312" h="1584176">
                <a:moveTo>
                  <a:pt x="0" y="1584176"/>
                </a:moveTo>
                <a:lnTo>
                  <a:pt x="948494" y="0"/>
                </a:lnTo>
                <a:lnTo>
                  <a:pt x="2808312" y="0"/>
                </a:lnTo>
              </a:path>
            </a:pathLst>
          </a:custGeom>
          <a:noFill/>
          <a:ln w="6350">
            <a:solidFill>
              <a:schemeClr val="tx1">
                <a:alpha val="50000"/>
              </a:schemeClr>
            </a:solidFill>
            <a:tailEnd type="oval"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sp>
        <p:nvSpPr>
          <p:cNvPr id="5" name="Parallelogram 4"/>
          <p:cNvSpPr/>
          <p:nvPr/>
        </p:nvSpPr>
        <p:spPr>
          <a:xfrm>
            <a:off x="6648091" y="2191675"/>
            <a:ext cx="1980220" cy="1188132"/>
          </a:xfrm>
          <a:custGeom>
            <a:avLst/>
            <a:gdLst>
              <a:gd name="connsiteX0" fmla="*/ 0 w 2808312"/>
              <a:gd name="connsiteY0" fmla="*/ 1584176 h 1584176"/>
              <a:gd name="connsiteX1" fmla="*/ 948494 w 2808312"/>
              <a:gd name="connsiteY1" fmla="*/ 0 h 1584176"/>
              <a:gd name="connsiteX2" fmla="*/ 2808312 w 2808312"/>
              <a:gd name="connsiteY2" fmla="*/ 0 h 1584176"/>
              <a:gd name="connsiteX3" fmla="*/ 1859818 w 2808312"/>
              <a:gd name="connsiteY3" fmla="*/ 1584176 h 1584176"/>
              <a:gd name="connsiteX4" fmla="*/ 0 w 2808312"/>
              <a:gd name="connsiteY4" fmla="*/ 1584176 h 1584176"/>
              <a:gd name="connsiteX0" fmla="*/ 1859818 w 2808312"/>
              <a:gd name="connsiteY0" fmla="*/ 1584176 h 1675616"/>
              <a:gd name="connsiteX1" fmla="*/ 0 w 2808312"/>
              <a:gd name="connsiteY1" fmla="*/ 1584176 h 1675616"/>
              <a:gd name="connsiteX2" fmla="*/ 948494 w 2808312"/>
              <a:gd name="connsiteY2" fmla="*/ 0 h 1675616"/>
              <a:gd name="connsiteX3" fmla="*/ 2808312 w 2808312"/>
              <a:gd name="connsiteY3" fmla="*/ 0 h 1675616"/>
              <a:gd name="connsiteX4" fmla="*/ 1951258 w 2808312"/>
              <a:gd name="connsiteY4" fmla="*/ 1675616 h 1675616"/>
              <a:gd name="connsiteX0" fmla="*/ 1859818 w 2808312"/>
              <a:gd name="connsiteY0" fmla="*/ 1584176 h 1584176"/>
              <a:gd name="connsiteX1" fmla="*/ 0 w 2808312"/>
              <a:gd name="connsiteY1" fmla="*/ 1584176 h 1584176"/>
              <a:gd name="connsiteX2" fmla="*/ 948494 w 2808312"/>
              <a:gd name="connsiteY2" fmla="*/ 0 h 1584176"/>
              <a:gd name="connsiteX3" fmla="*/ 2808312 w 2808312"/>
              <a:gd name="connsiteY3" fmla="*/ 0 h 1584176"/>
              <a:gd name="connsiteX0" fmla="*/ 0 w 2808312"/>
              <a:gd name="connsiteY0" fmla="*/ 1584176 h 1584176"/>
              <a:gd name="connsiteX1" fmla="*/ 948494 w 2808312"/>
              <a:gd name="connsiteY1" fmla="*/ 0 h 1584176"/>
              <a:gd name="connsiteX2" fmla="*/ 2808312 w 2808312"/>
              <a:gd name="connsiteY2" fmla="*/ 0 h 1584176"/>
            </a:gdLst>
            <a:ahLst/>
            <a:cxnLst>
              <a:cxn ang="0">
                <a:pos x="connsiteX0" y="connsiteY0"/>
              </a:cxn>
              <a:cxn ang="0">
                <a:pos x="connsiteX1" y="connsiteY1"/>
              </a:cxn>
              <a:cxn ang="0">
                <a:pos x="connsiteX2" y="connsiteY2"/>
              </a:cxn>
            </a:cxnLst>
            <a:rect l="l" t="t" r="r" b="b"/>
            <a:pathLst>
              <a:path w="2808312" h="1584176">
                <a:moveTo>
                  <a:pt x="0" y="1584176"/>
                </a:moveTo>
                <a:lnTo>
                  <a:pt x="948494" y="0"/>
                </a:lnTo>
                <a:lnTo>
                  <a:pt x="2808312" y="0"/>
                </a:lnTo>
              </a:path>
            </a:pathLst>
          </a:custGeom>
          <a:noFill/>
          <a:ln w="6350">
            <a:solidFill>
              <a:schemeClr val="tx1">
                <a:alpha val="50000"/>
              </a:schemeClr>
            </a:solidFill>
            <a:tailEnd type="oval"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sp>
        <p:nvSpPr>
          <p:cNvPr id="7" name="Parallelogram 4"/>
          <p:cNvSpPr/>
          <p:nvPr/>
        </p:nvSpPr>
        <p:spPr>
          <a:xfrm flipV="1">
            <a:off x="6648091" y="3541825"/>
            <a:ext cx="1980220" cy="1188132"/>
          </a:xfrm>
          <a:custGeom>
            <a:avLst/>
            <a:gdLst>
              <a:gd name="connsiteX0" fmla="*/ 0 w 2808312"/>
              <a:gd name="connsiteY0" fmla="*/ 1584176 h 1584176"/>
              <a:gd name="connsiteX1" fmla="*/ 948494 w 2808312"/>
              <a:gd name="connsiteY1" fmla="*/ 0 h 1584176"/>
              <a:gd name="connsiteX2" fmla="*/ 2808312 w 2808312"/>
              <a:gd name="connsiteY2" fmla="*/ 0 h 1584176"/>
              <a:gd name="connsiteX3" fmla="*/ 1859818 w 2808312"/>
              <a:gd name="connsiteY3" fmla="*/ 1584176 h 1584176"/>
              <a:gd name="connsiteX4" fmla="*/ 0 w 2808312"/>
              <a:gd name="connsiteY4" fmla="*/ 1584176 h 1584176"/>
              <a:gd name="connsiteX0" fmla="*/ 1859818 w 2808312"/>
              <a:gd name="connsiteY0" fmla="*/ 1584176 h 1675616"/>
              <a:gd name="connsiteX1" fmla="*/ 0 w 2808312"/>
              <a:gd name="connsiteY1" fmla="*/ 1584176 h 1675616"/>
              <a:gd name="connsiteX2" fmla="*/ 948494 w 2808312"/>
              <a:gd name="connsiteY2" fmla="*/ 0 h 1675616"/>
              <a:gd name="connsiteX3" fmla="*/ 2808312 w 2808312"/>
              <a:gd name="connsiteY3" fmla="*/ 0 h 1675616"/>
              <a:gd name="connsiteX4" fmla="*/ 1951258 w 2808312"/>
              <a:gd name="connsiteY4" fmla="*/ 1675616 h 1675616"/>
              <a:gd name="connsiteX0" fmla="*/ 1859818 w 2808312"/>
              <a:gd name="connsiteY0" fmla="*/ 1584176 h 1584176"/>
              <a:gd name="connsiteX1" fmla="*/ 0 w 2808312"/>
              <a:gd name="connsiteY1" fmla="*/ 1584176 h 1584176"/>
              <a:gd name="connsiteX2" fmla="*/ 948494 w 2808312"/>
              <a:gd name="connsiteY2" fmla="*/ 0 h 1584176"/>
              <a:gd name="connsiteX3" fmla="*/ 2808312 w 2808312"/>
              <a:gd name="connsiteY3" fmla="*/ 0 h 1584176"/>
              <a:gd name="connsiteX0" fmla="*/ 0 w 2808312"/>
              <a:gd name="connsiteY0" fmla="*/ 1584176 h 1584176"/>
              <a:gd name="connsiteX1" fmla="*/ 948494 w 2808312"/>
              <a:gd name="connsiteY1" fmla="*/ 0 h 1584176"/>
              <a:gd name="connsiteX2" fmla="*/ 2808312 w 2808312"/>
              <a:gd name="connsiteY2" fmla="*/ 0 h 1584176"/>
            </a:gdLst>
            <a:ahLst/>
            <a:cxnLst>
              <a:cxn ang="0">
                <a:pos x="connsiteX0" y="connsiteY0"/>
              </a:cxn>
              <a:cxn ang="0">
                <a:pos x="connsiteX1" y="connsiteY1"/>
              </a:cxn>
              <a:cxn ang="0">
                <a:pos x="connsiteX2" y="connsiteY2"/>
              </a:cxn>
            </a:cxnLst>
            <a:rect l="l" t="t" r="r" b="b"/>
            <a:pathLst>
              <a:path w="2808312" h="1584176">
                <a:moveTo>
                  <a:pt x="0" y="1584176"/>
                </a:moveTo>
                <a:lnTo>
                  <a:pt x="948494" y="0"/>
                </a:lnTo>
                <a:lnTo>
                  <a:pt x="2808312" y="0"/>
                </a:lnTo>
              </a:path>
            </a:pathLst>
          </a:custGeom>
          <a:noFill/>
          <a:ln w="6350">
            <a:solidFill>
              <a:schemeClr val="tx1">
                <a:alpha val="50000"/>
              </a:schemeClr>
            </a:solidFill>
            <a:tailEnd type="oval" w="lg" len="lg"/>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sp>
        <p:nvSpPr>
          <p:cNvPr id="2" name="Oval 18"/>
          <p:cNvSpPr>
            <a:spLocks noChangeArrowheads="1"/>
          </p:cNvSpPr>
          <p:nvPr/>
        </p:nvSpPr>
        <p:spPr bwMode="auto">
          <a:xfrm>
            <a:off x="5448540" y="2750172"/>
            <a:ext cx="2111073" cy="1583306"/>
          </a:xfrm>
          <a:prstGeom prst="ellipse">
            <a:avLst/>
          </a:prstGeom>
          <a:solidFill>
            <a:schemeClr val="tx2"/>
          </a:solidFill>
          <a:ln w="63500">
            <a:solidFill>
              <a:schemeClr val="accent2"/>
            </a:solid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16" name="Rectangle 15"/>
          <p:cNvSpPr/>
          <p:nvPr/>
        </p:nvSpPr>
        <p:spPr>
          <a:xfrm>
            <a:off x="1974923" y="2020183"/>
            <a:ext cx="2269067" cy="1269578"/>
          </a:xfrm>
          <a:prstGeom prst="rect">
            <a:avLst/>
          </a:prstGeom>
        </p:spPr>
        <p:txBody>
          <a:bodyPr wrap="square" lIns="0" rIns="0">
            <a:spAutoFit/>
          </a:bodyPr>
          <a:lstStyle/>
          <a:p>
            <a:pPr algn="r">
              <a:lnSpc>
                <a:spcPct val="85000"/>
              </a:lnSpc>
            </a:pPr>
            <a:r>
              <a:rPr lang="en-US" sz="2400" dirty="0">
                <a:latin typeface="Rockwell" panose="02060603020205020403" pitchFamily="18" charset="0"/>
              </a:rPr>
              <a:t>Electric Vehicle (EV) Cost Functions</a:t>
            </a:r>
          </a:p>
          <a:p>
            <a:pPr algn="r">
              <a:lnSpc>
                <a:spcPct val="85000"/>
              </a:lnSpc>
            </a:pPr>
            <a:r>
              <a:rPr lang="en-US" dirty="0">
                <a:latin typeface="Rockwell" panose="02060603020205020403" pitchFamily="18" charset="0"/>
              </a:rPr>
              <a:t>C(PW)=b*PW + a</a:t>
            </a:r>
          </a:p>
        </p:txBody>
      </p:sp>
      <p:sp>
        <p:nvSpPr>
          <p:cNvPr id="18" name="Rectangle 17"/>
          <p:cNvSpPr/>
          <p:nvPr/>
        </p:nvSpPr>
        <p:spPr>
          <a:xfrm>
            <a:off x="0" y="4504459"/>
            <a:ext cx="4243990" cy="1112612"/>
          </a:xfrm>
          <a:prstGeom prst="rect">
            <a:avLst/>
          </a:prstGeom>
        </p:spPr>
        <p:txBody>
          <a:bodyPr wrap="square" lIns="0" rIns="0">
            <a:spAutoFit/>
          </a:bodyPr>
          <a:lstStyle/>
          <a:p>
            <a:pPr algn="r">
              <a:lnSpc>
                <a:spcPct val="85000"/>
              </a:lnSpc>
            </a:pPr>
            <a:r>
              <a:rPr lang="en-US" sz="2400" dirty="0">
                <a:latin typeface="Rockwell" panose="02060603020205020403" pitchFamily="18" charset="0"/>
              </a:rPr>
              <a:t>Other Parameters</a:t>
            </a:r>
          </a:p>
          <a:p>
            <a:pPr algn="r">
              <a:lnSpc>
                <a:spcPct val="85000"/>
              </a:lnSpc>
            </a:pPr>
            <a:r>
              <a:rPr lang="en-US" dirty="0">
                <a:latin typeface="Rockwell" panose="02060603020205020403" pitchFamily="18" charset="0"/>
              </a:rPr>
              <a:t>Max 8 charge/discharge cycles per day</a:t>
            </a:r>
          </a:p>
          <a:p>
            <a:pPr algn="r">
              <a:lnSpc>
                <a:spcPct val="85000"/>
              </a:lnSpc>
            </a:pPr>
            <a:r>
              <a:rPr lang="en-US" dirty="0">
                <a:latin typeface="Rockwell" panose="02060603020205020403" pitchFamily="18" charset="0"/>
              </a:rPr>
              <a:t>Minimum SOC randomly distribution</a:t>
            </a:r>
          </a:p>
          <a:p>
            <a:pPr algn="r">
              <a:lnSpc>
                <a:spcPct val="85000"/>
              </a:lnSpc>
            </a:pPr>
            <a:r>
              <a:rPr lang="en-US" dirty="0">
                <a:latin typeface="Rockwell" panose="02060603020205020403" pitchFamily="18" charset="0"/>
              </a:rPr>
              <a:t>Three sets of EVs  arrive and leave</a:t>
            </a:r>
            <a:r>
              <a:rPr lang="en-US" sz="1100" dirty="0">
                <a:latin typeface="Rockwell" panose="02060603020205020403" pitchFamily="18" charset="0"/>
              </a:rPr>
              <a:t>.</a:t>
            </a:r>
          </a:p>
        </p:txBody>
      </p:sp>
      <p:sp>
        <p:nvSpPr>
          <p:cNvPr id="19" name="Rectangle 18"/>
          <p:cNvSpPr/>
          <p:nvPr/>
        </p:nvSpPr>
        <p:spPr>
          <a:xfrm>
            <a:off x="8864667" y="2020183"/>
            <a:ext cx="2714208" cy="1112612"/>
          </a:xfrm>
          <a:prstGeom prst="rect">
            <a:avLst/>
          </a:prstGeom>
        </p:spPr>
        <p:txBody>
          <a:bodyPr wrap="square" lIns="0" rIns="0">
            <a:spAutoFit/>
          </a:bodyPr>
          <a:lstStyle/>
          <a:p>
            <a:pPr>
              <a:lnSpc>
                <a:spcPct val="85000"/>
              </a:lnSpc>
            </a:pPr>
            <a:r>
              <a:rPr lang="en-US" sz="2400" dirty="0">
                <a:latin typeface="Rockwell" panose="02060603020205020403" pitchFamily="18" charset="0"/>
              </a:rPr>
              <a:t>Electricity Prices</a:t>
            </a:r>
          </a:p>
          <a:p>
            <a:pPr>
              <a:lnSpc>
                <a:spcPct val="85000"/>
              </a:lnSpc>
            </a:pPr>
            <a:r>
              <a:rPr lang="en-US" dirty="0">
                <a:latin typeface="Rockwell" panose="02060603020205020403" pitchFamily="18" charset="0"/>
              </a:rPr>
              <a:t>2015 Locational Marginal Prices and Responsive Reserve Prices</a:t>
            </a:r>
          </a:p>
        </p:txBody>
      </p:sp>
      <p:sp>
        <p:nvSpPr>
          <p:cNvPr id="21" name="Rectangle 20"/>
          <p:cNvSpPr/>
          <p:nvPr/>
        </p:nvSpPr>
        <p:spPr>
          <a:xfrm>
            <a:off x="8864667" y="4504459"/>
            <a:ext cx="3150124" cy="1112612"/>
          </a:xfrm>
          <a:prstGeom prst="rect">
            <a:avLst/>
          </a:prstGeom>
        </p:spPr>
        <p:txBody>
          <a:bodyPr wrap="square" lIns="0" rIns="0">
            <a:spAutoFit/>
          </a:bodyPr>
          <a:lstStyle/>
          <a:p>
            <a:pPr>
              <a:lnSpc>
                <a:spcPct val="85000"/>
              </a:lnSpc>
            </a:pPr>
            <a:r>
              <a:rPr lang="en-US" sz="2400" dirty="0">
                <a:latin typeface="Rockwell" panose="02060603020205020403" pitchFamily="18" charset="0"/>
              </a:rPr>
              <a:t>Location</a:t>
            </a:r>
          </a:p>
          <a:p>
            <a:pPr>
              <a:lnSpc>
                <a:spcPct val="85000"/>
              </a:lnSpc>
            </a:pPr>
            <a:r>
              <a:rPr lang="en-US" dirty="0">
                <a:latin typeface="Rockwell" panose="02060603020205020403" pitchFamily="18" charset="0"/>
              </a:rPr>
              <a:t>Electricity Reliability Council of Texas</a:t>
            </a:r>
          </a:p>
          <a:p>
            <a:pPr>
              <a:lnSpc>
                <a:spcPct val="85000"/>
              </a:lnSpc>
            </a:pPr>
            <a:r>
              <a:rPr lang="en-US" dirty="0">
                <a:latin typeface="Rockwell" panose="02060603020205020403" pitchFamily="18" charset="0"/>
              </a:rPr>
              <a:t>Houston Hub</a:t>
            </a:r>
          </a:p>
        </p:txBody>
      </p:sp>
      <p:sp>
        <p:nvSpPr>
          <p:cNvPr id="22" name="Freeform 37"/>
          <p:cNvSpPr>
            <a:spLocks noEditPoints="1"/>
          </p:cNvSpPr>
          <p:nvPr/>
        </p:nvSpPr>
        <p:spPr bwMode="auto">
          <a:xfrm>
            <a:off x="6241634" y="3273532"/>
            <a:ext cx="524883" cy="536585"/>
          </a:xfrm>
          <a:custGeom>
            <a:avLst/>
            <a:gdLst>
              <a:gd name="T0" fmla="*/ 400 w 800"/>
              <a:gd name="T1" fmla="*/ 0 h 880"/>
              <a:gd name="T2" fmla="*/ 0 w 800"/>
              <a:gd name="T3" fmla="*/ 180 h 880"/>
              <a:gd name="T4" fmla="*/ 0 w 800"/>
              <a:gd name="T5" fmla="*/ 700 h 880"/>
              <a:gd name="T6" fmla="*/ 400 w 800"/>
              <a:gd name="T7" fmla="*/ 880 h 880"/>
              <a:gd name="T8" fmla="*/ 800 w 800"/>
              <a:gd name="T9" fmla="*/ 700 h 880"/>
              <a:gd name="T10" fmla="*/ 800 w 800"/>
              <a:gd name="T11" fmla="*/ 180 h 880"/>
              <a:gd name="T12" fmla="*/ 400 w 800"/>
              <a:gd name="T13" fmla="*/ 0 h 880"/>
              <a:gd name="T14" fmla="*/ 760 w 800"/>
              <a:gd name="T15" fmla="*/ 700 h 880"/>
              <a:gd name="T16" fmla="*/ 400 w 800"/>
              <a:gd name="T17" fmla="*/ 840 h 880"/>
              <a:gd name="T18" fmla="*/ 40 w 800"/>
              <a:gd name="T19" fmla="*/ 700 h 880"/>
              <a:gd name="T20" fmla="*/ 40 w 800"/>
              <a:gd name="T21" fmla="*/ 599 h 880"/>
              <a:gd name="T22" fmla="*/ 400 w 800"/>
              <a:gd name="T23" fmla="*/ 700 h 880"/>
              <a:gd name="T24" fmla="*/ 760 w 800"/>
              <a:gd name="T25" fmla="*/ 599 h 880"/>
              <a:gd name="T26" fmla="*/ 760 w 800"/>
              <a:gd name="T27" fmla="*/ 700 h 880"/>
              <a:gd name="T28" fmla="*/ 760 w 800"/>
              <a:gd name="T29" fmla="*/ 520 h 880"/>
              <a:gd name="T30" fmla="*/ 400 w 800"/>
              <a:gd name="T31" fmla="*/ 660 h 880"/>
              <a:gd name="T32" fmla="*/ 40 w 800"/>
              <a:gd name="T33" fmla="*/ 520 h 880"/>
              <a:gd name="T34" fmla="*/ 40 w 800"/>
              <a:gd name="T35" fmla="*/ 419 h 880"/>
              <a:gd name="T36" fmla="*/ 400 w 800"/>
              <a:gd name="T37" fmla="*/ 520 h 880"/>
              <a:gd name="T38" fmla="*/ 760 w 800"/>
              <a:gd name="T39" fmla="*/ 419 h 880"/>
              <a:gd name="T40" fmla="*/ 760 w 800"/>
              <a:gd name="T41" fmla="*/ 520 h 880"/>
              <a:gd name="T42" fmla="*/ 760 w 800"/>
              <a:gd name="T43" fmla="*/ 340 h 880"/>
              <a:gd name="T44" fmla="*/ 400 w 800"/>
              <a:gd name="T45" fmla="*/ 480 h 880"/>
              <a:gd name="T46" fmla="*/ 40 w 800"/>
              <a:gd name="T47" fmla="*/ 340 h 880"/>
              <a:gd name="T48" fmla="*/ 40 w 800"/>
              <a:gd name="T49" fmla="*/ 259 h 880"/>
              <a:gd name="T50" fmla="*/ 400 w 800"/>
              <a:gd name="T51" fmla="*/ 360 h 880"/>
              <a:gd name="T52" fmla="*/ 760 w 800"/>
              <a:gd name="T53" fmla="*/ 259 h 880"/>
              <a:gd name="T54" fmla="*/ 760 w 800"/>
              <a:gd name="T55" fmla="*/ 340 h 880"/>
              <a:gd name="T56" fmla="*/ 400 w 800"/>
              <a:gd name="T57" fmla="*/ 320 h 880"/>
              <a:gd name="T58" fmla="*/ 40 w 800"/>
              <a:gd name="T59" fmla="*/ 180 h 880"/>
              <a:gd name="T60" fmla="*/ 400 w 800"/>
              <a:gd name="T61" fmla="*/ 40 h 880"/>
              <a:gd name="T62" fmla="*/ 760 w 800"/>
              <a:gd name="T63" fmla="*/ 180 h 880"/>
              <a:gd name="T64" fmla="*/ 400 w 800"/>
              <a:gd name="T65" fmla="*/ 320 h 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00" h="880">
                <a:moveTo>
                  <a:pt x="400" y="0"/>
                </a:moveTo>
                <a:cubicBezTo>
                  <a:pt x="175" y="0"/>
                  <a:pt x="0" y="79"/>
                  <a:pt x="0" y="180"/>
                </a:cubicBezTo>
                <a:cubicBezTo>
                  <a:pt x="0" y="700"/>
                  <a:pt x="0" y="700"/>
                  <a:pt x="0" y="700"/>
                </a:cubicBezTo>
                <a:cubicBezTo>
                  <a:pt x="0" y="801"/>
                  <a:pt x="175" y="880"/>
                  <a:pt x="400" y="880"/>
                </a:cubicBezTo>
                <a:cubicBezTo>
                  <a:pt x="624" y="880"/>
                  <a:pt x="800" y="801"/>
                  <a:pt x="800" y="700"/>
                </a:cubicBezTo>
                <a:cubicBezTo>
                  <a:pt x="800" y="180"/>
                  <a:pt x="800" y="180"/>
                  <a:pt x="800" y="180"/>
                </a:cubicBezTo>
                <a:cubicBezTo>
                  <a:pt x="800" y="79"/>
                  <a:pt x="624" y="0"/>
                  <a:pt x="400" y="0"/>
                </a:cubicBezTo>
                <a:close/>
                <a:moveTo>
                  <a:pt x="760" y="700"/>
                </a:moveTo>
                <a:cubicBezTo>
                  <a:pt x="760" y="782"/>
                  <a:pt x="570" y="840"/>
                  <a:pt x="400" y="840"/>
                </a:cubicBezTo>
                <a:cubicBezTo>
                  <a:pt x="229" y="840"/>
                  <a:pt x="40" y="782"/>
                  <a:pt x="40" y="700"/>
                </a:cubicBezTo>
                <a:cubicBezTo>
                  <a:pt x="40" y="599"/>
                  <a:pt x="40" y="599"/>
                  <a:pt x="40" y="599"/>
                </a:cubicBezTo>
                <a:cubicBezTo>
                  <a:pt x="104" y="659"/>
                  <a:pt x="239" y="700"/>
                  <a:pt x="400" y="700"/>
                </a:cubicBezTo>
                <a:cubicBezTo>
                  <a:pt x="560" y="700"/>
                  <a:pt x="695" y="659"/>
                  <a:pt x="760" y="599"/>
                </a:cubicBezTo>
                <a:lnTo>
                  <a:pt x="760" y="700"/>
                </a:lnTo>
                <a:close/>
                <a:moveTo>
                  <a:pt x="760" y="520"/>
                </a:moveTo>
                <a:cubicBezTo>
                  <a:pt x="760" y="602"/>
                  <a:pt x="570" y="660"/>
                  <a:pt x="400" y="660"/>
                </a:cubicBezTo>
                <a:cubicBezTo>
                  <a:pt x="229" y="660"/>
                  <a:pt x="40" y="602"/>
                  <a:pt x="40" y="520"/>
                </a:cubicBezTo>
                <a:cubicBezTo>
                  <a:pt x="40" y="419"/>
                  <a:pt x="40" y="419"/>
                  <a:pt x="40" y="419"/>
                </a:cubicBezTo>
                <a:cubicBezTo>
                  <a:pt x="104" y="479"/>
                  <a:pt x="239" y="520"/>
                  <a:pt x="400" y="520"/>
                </a:cubicBezTo>
                <a:cubicBezTo>
                  <a:pt x="560" y="520"/>
                  <a:pt x="695" y="479"/>
                  <a:pt x="760" y="419"/>
                </a:cubicBezTo>
                <a:lnTo>
                  <a:pt x="760" y="520"/>
                </a:lnTo>
                <a:close/>
                <a:moveTo>
                  <a:pt x="760" y="340"/>
                </a:moveTo>
                <a:cubicBezTo>
                  <a:pt x="760" y="422"/>
                  <a:pt x="570" y="480"/>
                  <a:pt x="400" y="480"/>
                </a:cubicBezTo>
                <a:cubicBezTo>
                  <a:pt x="229" y="480"/>
                  <a:pt x="40" y="422"/>
                  <a:pt x="40" y="340"/>
                </a:cubicBezTo>
                <a:cubicBezTo>
                  <a:pt x="40" y="259"/>
                  <a:pt x="40" y="259"/>
                  <a:pt x="40" y="259"/>
                </a:cubicBezTo>
                <a:cubicBezTo>
                  <a:pt x="104" y="319"/>
                  <a:pt x="239" y="360"/>
                  <a:pt x="400" y="360"/>
                </a:cubicBezTo>
                <a:cubicBezTo>
                  <a:pt x="560" y="360"/>
                  <a:pt x="695" y="319"/>
                  <a:pt x="760" y="259"/>
                </a:cubicBezTo>
                <a:lnTo>
                  <a:pt x="760" y="340"/>
                </a:lnTo>
                <a:close/>
                <a:moveTo>
                  <a:pt x="400" y="320"/>
                </a:moveTo>
                <a:cubicBezTo>
                  <a:pt x="229" y="320"/>
                  <a:pt x="40" y="262"/>
                  <a:pt x="40" y="180"/>
                </a:cubicBezTo>
                <a:cubicBezTo>
                  <a:pt x="40" y="97"/>
                  <a:pt x="229" y="40"/>
                  <a:pt x="400" y="40"/>
                </a:cubicBezTo>
                <a:cubicBezTo>
                  <a:pt x="570" y="40"/>
                  <a:pt x="760" y="97"/>
                  <a:pt x="760" y="180"/>
                </a:cubicBezTo>
                <a:cubicBezTo>
                  <a:pt x="760" y="262"/>
                  <a:pt x="570" y="320"/>
                  <a:pt x="400" y="3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3" name="Title 1"/>
          <p:cNvSpPr>
            <a:spLocks noGrp="1"/>
          </p:cNvSpPr>
          <p:nvPr>
            <p:ph type="title"/>
          </p:nvPr>
        </p:nvSpPr>
        <p:spPr>
          <a:xfrm>
            <a:off x="761999" y="555479"/>
            <a:ext cx="10731795" cy="1081935"/>
          </a:xfrm>
        </p:spPr>
        <p:txBody>
          <a:bodyPr/>
          <a:lstStyle/>
          <a:p>
            <a:pPr algn="ctr"/>
            <a:r>
              <a:rPr lang="en-US" sz="4000" dirty="0"/>
              <a:t>Methods</a:t>
            </a:r>
            <a:endParaRPr lang="en-US" dirty="0"/>
          </a:p>
        </p:txBody>
      </p:sp>
      <p:sp>
        <p:nvSpPr>
          <p:cNvPr id="3" name="Slide Number Placeholder 2"/>
          <p:cNvSpPr>
            <a:spLocks noGrp="1"/>
          </p:cNvSpPr>
          <p:nvPr>
            <p:ph type="sldNum" sz="quarter" idx="13"/>
          </p:nvPr>
        </p:nvSpPr>
        <p:spPr/>
        <p:txBody>
          <a:bodyPr/>
          <a:lstStyle/>
          <a:p>
            <a:fld id="{2AC27A5A-7290-4DE1-BA94-4BE8A8E57DCF}" type="slidenum">
              <a:rPr lang="en-US" smtClean="0"/>
              <a:t>52</a:t>
            </a:fld>
            <a:endParaRPr lang="en-US" dirty="0"/>
          </a:p>
        </p:txBody>
      </p:sp>
    </p:spTree>
    <p:extLst>
      <p:ext uri="{BB962C8B-B14F-4D97-AF65-F5344CB8AC3E}">
        <p14:creationId xmlns:p14="http://schemas.microsoft.com/office/powerpoint/2010/main" val="172886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50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par>
                                <p:cTn id="8" presetID="10" presetClass="entr" presetSubtype="0" fill="hold" grpId="0" nodeType="withEffect">
                                  <p:stCondLst>
                                    <p:cond delay="50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200"/>
                                        <p:tgtEl>
                                          <p:spTgt spid="22"/>
                                        </p:tgtEl>
                                      </p:cBhvr>
                                    </p:animEffect>
                                  </p:childTnLst>
                                </p:cTn>
                              </p:par>
                              <p:par>
                                <p:cTn id="11" presetID="22" presetClass="entr" presetSubtype="8" fill="hold" grpId="0" nodeType="withEffect">
                                  <p:stCondLst>
                                    <p:cond delay="700"/>
                                  </p:stCondLst>
                                  <p:childTnLst>
                                    <p:set>
                                      <p:cBhvr>
                                        <p:cTn id="12" dur="1" fill="hold">
                                          <p:stCondLst>
                                            <p:cond delay="0"/>
                                          </p:stCondLst>
                                        </p:cTn>
                                        <p:tgtEl>
                                          <p:spTgt spid="7"/>
                                        </p:tgtEl>
                                        <p:attrNameLst>
                                          <p:attrName>style.visibility</p:attrName>
                                        </p:attrNameLst>
                                      </p:cBhvr>
                                      <p:to>
                                        <p:strVal val="visible"/>
                                      </p:to>
                                    </p:set>
                                    <p:animEffect transition="in" filter="wipe(left)">
                                      <p:cBhvr>
                                        <p:cTn id="13" dur="500"/>
                                        <p:tgtEl>
                                          <p:spTgt spid="7"/>
                                        </p:tgtEl>
                                      </p:cBhvr>
                                    </p:animEffect>
                                  </p:childTnLst>
                                </p:cTn>
                              </p:par>
                              <p:par>
                                <p:cTn id="14" presetID="22" presetClass="entr" presetSubtype="2" fill="hold" grpId="0" nodeType="withEffect">
                                  <p:stCondLst>
                                    <p:cond delay="800"/>
                                  </p:stCondLst>
                                  <p:childTnLst>
                                    <p:set>
                                      <p:cBhvr>
                                        <p:cTn id="15" dur="1" fill="hold">
                                          <p:stCondLst>
                                            <p:cond delay="0"/>
                                          </p:stCondLst>
                                        </p:cTn>
                                        <p:tgtEl>
                                          <p:spTgt spid="11"/>
                                        </p:tgtEl>
                                        <p:attrNameLst>
                                          <p:attrName>style.visibility</p:attrName>
                                        </p:attrNameLst>
                                      </p:cBhvr>
                                      <p:to>
                                        <p:strVal val="visible"/>
                                      </p:to>
                                    </p:set>
                                    <p:animEffect transition="in" filter="wipe(right)">
                                      <p:cBhvr>
                                        <p:cTn id="16" dur="500"/>
                                        <p:tgtEl>
                                          <p:spTgt spid="11"/>
                                        </p:tgtEl>
                                      </p:cBhvr>
                                    </p:animEffect>
                                  </p:childTnLst>
                                </p:cTn>
                              </p:par>
                            </p:childTnLst>
                          </p:cTn>
                        </p:par>
                        <p:par>
                          <p:cTn id="17" fill="hold">
                            <p:stCondLst>
                              <p:cond delay="130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19"/>
                                        </p:tgtEl>
                                        <p:attrNameLst>
                                          <p:attrName>style.visibility</p:attrName>
                                        </p:attrNameLst>
                                      </p:cBhvr>
                                      <p:to>
                                        <p:strVal val="visible"/>
                                      </p:to>
                                    </p:set>
                                    <p:animEffect transition="in" filter="fade">
                                      <p:cBhvr>
                                        <p:cTn id="23" dur="500"/>
                                        <p:tgtEl>
                                          <p:spTgt spid="19"/>
                                        </p:tgtEl>
                                      </p:cBhvr>
                                    </p:animEffect>
                                  </p:childTnLst>
                                </p:cTn>
                              </p:par>
                              <p:par>
                                <p:cTn id="24" presetID="10" presetClass="entr" presetSubtype="0" fill="hold" grpId="0" nodeType="withEffect">
                                  <p:stCondLst>
                                    <p:cond delay="100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grpId="0" nodeType="withEffect">
                                  <p:stCondLst>
                                    <p:cond delay="110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500"/>
                                        <p:tgtEl>
                                          <p:spTgt spid="18"/>
                                        </p:tgtEl>
                                      </p:cBhvr>
                                    </p:animEffect>
                                  </p:childTnLst>
                                </p:cTn>
                              </p:par>
                              <p:par>
                                <p:cTn id="30" presetID="10" presetClass="entr" presetSubtype="0" fill="hold" grpId="0" nodeType="withEffect">
                                  <p:stCondLst>
                                    <p:cond delay="1300"/>
                                  </p:stCondLst>
                                  <p:childTnLst>
                                    <p:set>
                                      <p:cBhvr>
                                        <p:cTn id="31" dur="1" fill="hold">
                                          <p:stCondLst>
                                            <p:cond delay="0"/>
                                          </p:stCondLst>
                                        </p:cTn>
                                        <p:tgtEl>
                                          <p:spTgt spid="16"/>
                                        </p:tgtEl>
                                        <p:attrNameLst>
                                          <p:attrName>style.visibility</p:attrName>
                                        </p:attrNameLst>
                                      </p:cBhvr>
                                      <p:to>
                                        <p:strVal val="visible"/>
                                      </p:to>
                                    </p:set>
                                    <p:animEffect transition="in" filter="fade">
                                      <p:cBhvr>
                                        <p:cTn id="3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5" grpId="0" animBg="1"/>
      <p:bldP spid="7" grpId="0" animBg="1"/>
      <p:bldP spid="16" grpId="0"/>
      <p:bldP spid="18" grpId="0"/>
      <p:bldP spid="19" grpId="0"/>
      <p:bldP spid="21" grpId="0"/>
      <p:bldP spid="22"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4234" y="1844566"/>
            <a:ext cx="3931672" cy="2037321"/>
          </a:xfrm>
        </p:spPr>
        <p:txBody>
          <a:bodyPr>
            <a:normAutofit/>
          </a:bodyPr>
          <a:lstStyle/>
          <a:p>
            <a:pPr algn="l">
              <a:lnSpc>
                <a:spcPct val="112000"/>
              </a:lnSpc>
              <a:spcBef>
                <a:spcPts val="900"/>
              </a:spcBef>
            </a:pPr>
            <a:r>
              <a:rPr lang="en-US" sz="2800" dirty="0">
                <a:solidFill>
                  <a:schemeClr val="tx2"/>
                </a:solidFill>
              </a:rPr>
              <a:t>Dynamic Programming</a:t>
            </a:r>
          </a:p>
        </p:txBody>
      </p:sp>
      <mc:AlternateContent xmlns:mc="http://schemas.openxmlformats.org/markup-compatibility/2006" xmlns:a14="http://schemas.microsoft.com/office/drawing/2010/main">
        <mc:Choice Requires="a14">
          <p:sp>
            <p:nvSpPr>
              <p:cNvPr id="7" name="Content Placeholder 6"/>
              <p:cNvSpPr>
                <a:spLocks noGrp="1"/>
              </p:cNvSpPr>
              <p:nvPr>
                <p:ph idx="1"/>
              </p:nvPr>
            </p:nvSpPr>
            <p:spPr>
              <a:xfrm>
                <a:off x="5003376" y="3878293"/>
                <a:ext cx="6490418" cy="2225505"/>
              </a:xfrm>
            </p:spPr>
            <p:txBody>
              <a:bodyPr>
                <a:normAutofit/>
              </a:bodyPr>
              <a:lstStyle/>
              <a:p>
                <a:pPr marL="0" indent="0">
                  <a:buNone/>
                </a:pPr>
                <a:r>
                  <a:rPr lang="en-US" sz="1000" dirty="0"/>
                  <a:t> </a:t>
                </a:r>
                <a14:m>
                  <m:oMath xmlns:m="http://schemas.openxmlformats.org/officeDocument/2006/math">
                    <m:r>
                      <a:rPr lang="en-US" sz="1000" b="1" i="1">
                        <a:latin typeface="Cambria Math"/>
                      </a:rPr>
                      <m:t>𝐟</m:t>
                    </m:r>
                    <m:d>
                      <m:dPr>
                        <m:ctrlPr>
                          <a:rPr lang="en-US" sz="1000" i="1">
                            <a:latin typeface="Cambria Math" panose="02040503050406030204" pitchFamily="18" charset="0"/>
                          </a:rPr>
                        </m:ctrlPr>
                      </m:dPr>
                      <m:e>
                        <m:sSubSup>
                          <m:sSubSupPr>
                            <m:ctrlPr>
                              <a:rPr lang="en-US" sz="1000" i="1">
                                <a:latin typeface="Cambria Math" panose="02040503050406030204" pitchFamily="18" charset="0"/>
                              </a:rPr>
                            </m:ctrlPr>
                          </m:sSubSupPr>
                          <m:e>
                            <m:r>
                              <a:rPr lang="en-US" sz="1000" i="1">
                                <a:latin typeface="Cambria Math"/>
                              </a:rPr>
                              <m:t>𝑃𝑊</m:t>
                            </m:r>
                          </m:e>
                          <m:sub>
                            <m:r>
                              <a:rPr lang="en-US" sz="1000" i="1">
                                <a:latin typeface="Cambria Math"/>
                              </a:rPr>
                              <m:t>𝑖</m:t>
                            </m:r>
                          </m:sub>
                          <m:sup>
                            <m:r>
                              <a:rPr lang="en-US" sz="1000" i="1">
                                <a:latin typeface="Cambria Math"/>
                              </a:rPr>
                              <m:t>𝑡</m:t>
                            </m:r>
                          </m:sup>
                        </m:sSubSup>
                        <m:r>
                          <a:rPr lang="en-US" sz="1000" b="1" i="1" smtClean="0">
                            <a:latin typeface="Cambria Math"/>
                          </a:rPr>
                          <m:t>,</m:t>
                        </m:r>
                        <m:sSubSup>
                          <m:sSubSupPr>
                            <m:ctrlPr>
                              <a:rPr lang="en-US" sz="1000" i="1">
                                <a:latin typeface="Cambria Math" panose="02040503050406030204" pitchFamily="18" charset="0"/>
                              </a:rPr>
                            </m:ctrlPr>
                          </m:sSubSupPr>
                          <m:e>
                            <m:r>
                              <a:rPr lang="en-US" sz="1000" b="0" i="1" smtClean="0">
                                <a:latin typeface="Cambria Math"/>
                              </a:rPr>
                              <m:t>𝑈</m:t>
                            </m:r>
                          </m:e>
                          <m:sub>
                            <m:r>
                              <a:rPr lang="en-US" sz="1000" i="1">
                                <a:latin typeface="Cambria Math"/>
                              </a:rPr>
                              <m:t>𝑖</m:t>
                            </m:r>
                          </m:sub>
                          <m:sup>
                            <m:r>
                              <a:rPr lang="en-US" sz="1000" i="1">
                                <a:latin typeface="Cambria Math"/>
                              </a:rPr>
                              <m:t>𝑡</m:t>
                            </m:r>
                          </m:sup>
                        </m:sSubSup>
                      </m:e>
                    </m:d>
                    <m:r>
                      <a:rPr lang="en-US" sz="1000" b="1">
                        <a:latin typeface="Cambria Math"/>
                      </a:rPr>
                      <m:t>=</m:t>
                    </m:r>
                    <m:r>
                      <a:rPr lang="en-US" sz="1000" b="1" i="0" smtClean="0">
                        <a:latin typeface="Cambria Math"/>
                      </a:rPr>
                      <m:t>𝐦𝐢𝐧</m:t>
                    </m:r>
                    <m:nary>
                      <m:naryPr>
                        <m:chr m:val="∑"/>
                        <m:limLoc m:val="undOvr"/>
                        <m:ctrlPr>
                          <a:rPr lang="en-US" sz="1000" i="1">
                            <a:latin typeface="Cambria Math" panose="02040503050406030204" pitchFamily="18" charset="0"/>
                          </a:rPr>
                        </m:ctrlPr>
                      </m:naryPr>
                      <m:sub>
                        <m:r>
                          <a:rPr lang="en-US" sz="1000" b="1" i="1" smtClean="0">
                            <a:latin typeface="Cambria Math"/>
                          </a:rPr>
                          <m:t>𝒕</m:t>
                        </m:r>
                        <m:r>
                          <a:rPr lang="en-US" sz="1000" b="1">
                            <a:latin typeface="Cambria Math"/>
                          </a:rPr>
                          <m:t>=</m:t>
                        </m:r>
                        <m:r>
                          <a:rPr lang="en-US" sz="1000" b="1" i="1">
                            <a:latin typeface="Cambria Math"/>
                          </a:rPr>
                          <m:t>𝟏</m:t>
                        </m:r>
                      </m:sub>
                      <m:sup>
                        <m:r>
                          <a:rPr lang="en-US" sz="1000" b="1" i="1" smtClean="0">
                            <a:latin typeface="Cambria Math"/>
                          </a:rPr>
                          <m:t>𝑻</m:t>
                        </m:r>
                      </m:sup>
                      <m:e>
                        <m:nary>
                          <m:naryPr>
                            <m:chr m:val="∑"/>
                            <m:limLoc m:val="undOvr"/>
                            <m:ctrlPr>
                              <a:rPr lang="en-US" sz="1000" i="1">
                                <a:latin typeface="Cambria Math" panose="02040503050406030204" pitchFamily="18" charset="0"/>
                              </a:rPr>
                            </m:ctrlPr>
                          </m:naryPr>
                          <m:sub>
                            <m:r>
                              <a:rPr lang="en-US" sz="1000" b="1" i="1">
                                <a:latin typeface="Cambria Math"/>
                              </a:rPr>
                              <m:t>𝐢</m:t>
                            </m:r>
                            <m:r>
                              <a:rPr lang="en-US" sz="1000" b="1">
                                <a:latin typeface="Cambria Math"/>
                              </a:rPr>
                              <m:t>=</m:t>
                            </m:r>
                            <m:r>
                              <a:rPr lang="en-US" sz="1000" b="1" i="1">
                                <a:latin typeface="Cambria Math"/>
                              </a:rPr>
                              <m:t>𝟏</m:t>
                            </m:r>
                          </m:sub>
                          <m:sup>
                            <m:r>
                              <a:rPr lang="en-US" sz="1000" b="1" i="1">
                                <a:latin typeface="Cambria Math"/>
                              </a:rPr>
                              <m:t>𝐍</m:t>
                            </m:r>
                          </m:sup>
                          <m:e>
                            <m:sSub>
                              <m:sSubPr>
                                <m:ctrlPr>
                                  <a:rPr lang="en-US" sz="1000" i="1">
                                    <a:latin typeface="Cambria Math" panose="02040503050406030204" pitchFamily="18" charset="0"/>
                                  </a:rPr>
                                </m:ctrlPr>
                              </m:sSubPr>
                              <m:e>
                                <m:r>
                                  <a:rPr lang="en-US" sz="1000" b="0" i="1" smtClean="0">
                                    <a:latin typeface="Cambria Math"/>
                                  </a:rPr>
                                  <m:t>[</m:t>
                                </m:r>
                                <m:r>
                                  <a:rPr lang="en-US" sz="1000" i="1">
                                    <a:latin typeface="Cambria Math"/>
                                  </a:rPr>
                                  <m:t>𝐶</m:t>
                                </m:r>
                              </m:e>
                              <m:sub>
                                <m:r>
                                  <a:rPr lang="en-US" sz="1000" i="1">
                                    <a:latin typeface="Cambria Math"/>
                                  </a:rPr>
                                  <m:t>𝑖</m:t>
                                </m:r>
                              </m:sub>
                            </m:sSub>
                            <m:d>
                              <m:dPr>
                                <m:ctrlPr>
                                  <a:rPr lang="en-US" sz="1000" i="1">
                                    <a:latin typeface="Cambria Math" panose="02040503050406030204" pitchFamily="18" charset="0"/>
                                  </a:rPr>
                                </m:ctrlPr>
                              </m:dPr>
                              <m:e>
                                <m:sSubSup>
                                  <m:sSubSupPr>
                                    <m:ctrlPr>
                                      <a:rPr lang="en-US" sz="1000" i="1" smtClean="0">
                                        <a:latin typeface="Cambria Math" panose="02040503050406030204" pitchFamily="18" charset="0"/>
                                      </a:rPr>
                                    </m:ctrlPr>
                                  </m:sSubSupPr>
                                  <m:e>
                                    <m:r>
                                      <a:rPr lang="en-US" sz="1000" b="0" i="1" smtClean="0">
                                        <a:latin typeface="Cambria Math"/>
                                      </a:rPr>
                                      <m:t>𝑃𝑊</m:t>
                                    </m:r>
                                  </m:e>
                                  <m:sub>
                                    <m:r>
                                      <a:rPr lang="en-US" sz="1000" b="0" i="1" smtClean="0">
                                        <a:latin typeface="Cambria Math"/>
                                      </a:rPr>
                                      <m:t>𝑖</m:t>
                                    </m:r>
                                  </m:sub>
                                  <m:sup>
                                    <m:r>
                                      <a:rPr lang="en-US" sz="1000" b="0" i="1" smtClean="0">
                                        <a:latin typeface="Cambria Math"/>
                                      </a:rPr>
                                      <m:t>𝑡</m:t>
                                    </m:r>
                                  </m:sup>
                                </m:sSubSup>
                              </m:e>
                            </m:d>
                            <m:r>
                              <a:rPr lang="en-US" sz="1000" b="1" i="1" smtClean="0">
                                <a:latin typeface="Cambria Math"/>
                              </a:rPr>
                              <m:t>+</m:t>
                            </m:r>
                          </m:e>
                        </m:nary>
                        <m:sSub>
                          <m:sSubPr>
                            <m:ctrlPr>
                              <a:rPr lang="en-US" sz="1000" i="1">
                                <a:latin typeface="Cambria Math" panose="02040503050406030204" pitchFamily="18" charset="0"/>
                              </a:rPr>
                            </m:ctrlPr>
                          </m:sSubPr>
                          <m:e>
                            <m:r>
                              <a:rPr lang="en-US" sz="1000" b="0" i="1" smtClean="0">
                                <a:latin typeface="Cambria Math"/>
                              </a:rPr>
                              <m:t>𝑆𝑡𝑎𝑟𝑡𝑢𝑝</m:t>
                            </m:r>
                          </m:e>
                          <m:sub>
                            <m:r>
                              <a:rPr lang="en-US" sz="1000" b="0" i="1" smtClean="0">
                                <a:latin typeface="Cambria Math"/>
                              </a:rPr>
                              <m:t>𝑐𝑜𝑠𝑡</m:t>
                            </m:r>
                          </m:sub>
                        </m:sSub>
                        <m:r>
                          <a:rPr lang="en-US" sz="1000" b="0" i="1" smtClean="0">
                            <a:latin typeface="Cambria Math"/>
                          </a:rPr>
                          <m:t>]</m:t>
                        </m:r>
                        <m:sSubSup>
                          <m:sSubSupPr>
                            <m:ctrlPr>
                              <a:rPr lang="en-US" sz="1000" i="1">
                                <a:latin typeface="Cambria Math" panose="02040503050406030204" pitchFamily="18" charset="0"/>
                              </a:rPr>
                            </m:ctrlPr>
                          </m:sSubSupPr>
                          <m:e>
                            <m:r>
                              <a:rPr lang="en-US" sz="1000" b="0" i="1" smtClean="0">
                                <a:latin typeface="Cambria Math"/>
                              </a:rPr>
                              <m:t>𝑈</m:t>
                            </m:r>
                          </m:e>
                          <m:sub>
                            <m:r>
                              <a:rPr lang="en-US" sz="1000" i="1">
                                <a:latin typeface="Cambria Math"/>
                              </a:rPr>
                              <m:t>𝑖</m:t>
                            </m:r>
                          </m:sub>
                          <m:sup>
                            <m:r>
                              <a:rPr lang="en-US" sz="1000" i="1">
                                <a:latin typeface="Cambria Math"/>
                              </a:rPr>
                              <m:t>𝑡</m:t>
                            </m:r>
                          </m:sup>
                        </m:sSubSup>
                      </m:e>
                    </m:nary>
                  </m:oMath>
                </a14:m>
                <a:r>
                  <a:rPr lang="en-US" sz="1000" dirty="0"/>
                  <a:t>	          </a:t>
                </a:r>
                <a:endParaRPr lang="en-US" sz="1000" b="1" dirty="0"/>
              </a:p>
              <a:p>
                <a:pPr marL="0" indent="0">
                  <a:buNone/>
                </a:pPr>
                <a:r>
                  <a:rPr lang="en-US" sz="1000" b="1" dirty="0"/>
                  <a:t>Subjected to </a:t>
                </a:r>
                <a:r>
                  <a:rPr lang="en-US" sz="1000" dirty="0"/>
                  <a:t>Where, </a:t>
                </a:r>
              </a:p>
              <a:p>
                <a:pPr lvl="0"/>
                <a14:m>
                  <m:oMath xmlns:m="http://schemas.openxmlformats.org/officeDocument/2006/math">
                    <m:sSub>
                      <m:sSubPr>
                        <m:ctrlPr>
                          <a:rPr lang="en-US" sz="1000" i="1">
                            <a:latin typeface="Cambria Math" panose="02040503050406030204" pitchFamily="18" charset="0"/>
                          </a:rPr>
                        </m:ctrlPr>
                      </m:sSubPr>
                      <m:e>
                        <m:r>
                          <a:rPr lang="en-US" sz="1000" i="1">
                            <a:latin typeface="Cambria Math"/>
                          </a:rPr>
                          <m:t>𝐶</m:t>
                        </m:r>
                      </m:e>
                      <m:sub>
                        <m:r>
                          <a:rPr lang="en-US" sz="1000" i="1">
                            <a:latin typeface="Cambria Math"/>
                          </a:rPr>
                          <m:t>𝑖</m:t>
                        </m:r>
                      </m:sub>
                    </m:sSub>
                    <m:d>
                      <m:dPr>
                        <m:ctrlPr>
                          <a:rPr lang="en-US" sz="1000" i="1">
                            <a:latin typeface="Cambria Math" panose="02040503050406030204" pitchFamily="18" charset="0"/>
                          </a:rPr>
                        </m:ctrlPr>
                      </m:dPr>
                      <m:e>
                        <m:sSubSup>
                          <m:sSubSupPr>
                            <m:ctrlPr>
                              <a:rPr lang="en-US" sz="1000" i="1">
                                <a:latin typeface="Cambria Math" panose="02040503050406030204" pitchFamily="18" charset="0"/>
                              </a:rPr>
                            </m:ctrlPr>
                          </m:sSubSupPr>
                          <m:e>
                            <m:r>
                              <a:rPr lang="en-US" sz="1000" i="1">
                                <a:latin typeface="Cambria Math"/>
                              </a:rPr>
                              <m:t>𝑃𝑊</m:t>
                            </m:r>
                          </m:e>
                          <m:sub>
                            <m:r>
                              <a:rPr lang="en-US" sz="1000" i="1">
                                <a:latin typeface="Cambria Math"/>
                              </a:rPr>
                              <m:t>𝑖</m:t>
                            </m:r>
                          </m:sub>
                          <m:sup>
                            <m:r>
                              <a:rPr lang="en-US" sz="1000" i="1">
                                <a:latin typeface="Cambria Math"/>
                              </a:rPr>
                              <m:t>𝑡</m:t>
                            </m:r>
                          </m:sup>
                        </m:sSubSup>
                      </m:e>
                    </m:d>
                  </m:oMath>
                </a14:m>
                <a:r>
                  <a:rPr lang="en-US" sz="1000" dirty="0"/>
                  <a:t>is the cost of each EV in $/hr. Each </a:t>
                </a:r>
                <a14:m>
                  <m:oMath xmlns:m="http://schemas.openxmlformats.org/officeDocument/2006/math">
                    <m:r>
                      <a:rPr lang="en-US" sz="1000" b="0" i="1">
                        <a:latin typeface="Cambria Math"/>
                      </a:rPr>
                      <m:t>𝐶</m:t>
                    </m:r>
                    <m:d>
                      <m:dPr>
                        <m:ctrlPr>
                          <a:rPr lang="en-US" sz="1000" i="1">
                            <a:latin typeface="Cambria Math" panose="02040503050406030204" pitchFamily="18" charset="0"/>
                          </a:rPr>
                        </m:ctrlPr>
                      </m:dPr>
                      <m:e>
                        <m:r>
                          <a:rPr lang="en-US" sz="1000" b="0" i="1">
                            <a:latin typeface="Cambria Math"/>
                          </a:rPr>
                          <m:t>𝑃</m:t>
                        </m:r>
                        <m:r>
                          <a:rPr lang="en-US" sz="1000" b="0" i="1" smtClean="0">
                            <a:latin typeface="Cambria Math"/>
                          </a:rPr>
                          <m:t>𝑊</m:t>
                        </m:r>
                      </m:e>
                    </m:d>
                  </m:oMath>
                </a14:m>
                <a:r>
                  <a:rPr lang="en-US" sz="1000" dirty="0"/>
                  <a:t> can be represented as</a:t>
                </a:r>
                <a14:m>
                  <m:oMath xmlns:m="http://schemas.openxmlformats.org/officeDocument/2006/math">
                    <m:r>
                      <a:rPr lang="en-US" sz="1000">
                        <a:latin typeface="Cambria Math"/>
                      </a:rPr>
                      <m:t> </m:t>
                    </m:r>
                    <m:r>
                      <a:rPr lang="en-US" sz="1000" i="1">
                        <a:latin typeface="Cambria Math"/>
                      </a:rPr>
                      <m:t> </m:t>
                    </m:r>
                    <m:r>
                      <a:rPr lang="en-US" sz="1000" i="1">
                        <a:latin typeface="Cambria Math"/>
                      </a:rPr>
                      <m:t>𝐶</m:t>
                    </m:r>
                    <m:d>
                      <m:dPr>
                        <m:ctrlPr>
                          <a:rPr lang="en-US" sz="1000" b="1" i="1">
                            <a:latin typeface="Cambria Math" panose="02040503050406030204" pitchFamily="18" charset="0"/>
                          </a:rPr>
                        </m:ctrlPr>
                      </m:dPr>
                      <m:e>
                        <m:r>
                          <a:rPr lang="en-US" sz="1000" i="1">
                            <a:latin typeface="Cambria Math"/>
                          </a:rPr>
                          <m:t>𝑃</m:t>
                        </m:r>
                        <m:r>
                          <a:rPr lang="en-US" sz="1000" b="0" i="1" smtClean="0">
                            <a:latin typeface="Cambria Math"/>
                          </a:rPr>
                          <m:t>𝑊</m:t>
                        </m:r>
                      </m:e>
                    </m:d>
                    <m:r>
                      <a:rPr lang="en-US" sz="1000" i="1">
                        <a:latin typeface="Cambria Math"/>
                      </a:rPr>
                      <m:t>=</m:t>
                    </m:r>
                    <m:r>
                      <a:rPr lang="en-US" sz="1000" i="1">
                        <a:latin typeface="Cambria Math"/>
                      </a:rPr>
                      <m:t>𝑐</m:t>
                    </m:r>
                    <m:sSup>
                      <m:sSupPr>
                        <m:ctrlPr>
                          <a:rPr lang="en-US" sz="1000" b="1" i="1">
                            <a:latin typeface="Cambria Math" panose="02040503050406030204" pitchFamily="18" charset="0"/>
                          </a:rPr>
                        </m:ctrlPr>
                      </m:sSupPr>
                      <m:e>
                        <m:r>
                          <a:rPr lang="en-US" sz="1000" i="1">
                            <a:latin typeface="Cambria Math"/>
                          </a:rPr>
                          <m:t>𝑃</m:t>
                        </m:r>
                      </m:e>
                      <m:sup>
                        <m:r>
                          <a:rPr lang="en-US" sz="1000" i="1">
                            <a:latin typeface="Cambria Math"/>
                          </a:rPr>
                          <m:t>2</m:t>
                        </m:r>
                      </m:sup>
                    </m:sSup>
                    <m:r>
                      <a:rPr lang="en-US" sz="1000" i="1">
                        <a:latin typeface="Cambria Math"/>
                      </a:rPr>
                      <m:t>+</m:t>
                    </m:r>
                    <m:r>
                      <a:rPr lang="en-US" sz="1000" i="1">
                        <a:latin typeface="Cambria Math"/>
                      </a:rPr>
                      <m:t>𝑏𝑃</m:t>
                    </m:r>
                    <m:r>
                      <a:rPr lang="en-US" sz="1000" i="1">
                        <a:latin typeface="Cambria Math"/>
                      </a:rPr>
                      <m:t>+</m:t>
                    </m:r>
                    <m:r>
                      <a:rPr lang="en-US" sz="1000" i="1">
                        <a:latin typeface="Cambria Math"/>
                      </a:rPr>
                      <m:t>𝑎</m:t>
                    </m:r>
                  </m:oMath>
                </a14:m>
                <a:r>
                  <a:rPr lang="en-US" sz="1000" b="1" dirty="0"/>
                  <a:t> </a:t>
                </a:r>
              </a:p>
              <a:p>
                <a:pPr lvl="0"/>
                <a14:m>
                  <m:oMath xmlns:m="http://schemas.openxmlformats.org/officeDocument/2006/math">
                    <m:sSub>
                      <m:sSubPr>
                        <m:ctrlPr>
                          <a:rPr lang="en-US" sz="1000" i="1">
                            <a:latin typeface="Cambria Math" panose="02040503050406030204" pitchFamily="18" charset="0"/>
                          </a:rPr>
                        </m:ctrlPr>
                      </m:sSubPr>
                      <m:e>
                        <m:r>
                          <a:rPr lang="en-US" sz="1000" i="1">
                            <a:latin typeface="Cambria Math"/>
                          </a:rPr>
                          <m:t>𝑆𝑡𝑎𝑟𝑡𝑢𝑝</m:t>
                        </m:r>
                      </m:e>
                      <m:sub>
                        <m:r>
                          <a:rPr lang="en-US" sz="1000" i="1">
                            <a:latin typeface="Cambria Math"/>
                          </a:rPr>
                          <m:t>𝑐𝑜𝑠𝑡</m:t>
                        </m:r>
                      </m:sub>
                    </m:sSub>
                  </m:oMath>
                </a14:m>
                <a:r>
                  <a:rPr lang="en-US" sz="1000" b="1" dirty="0"/>
                  <a:t>  </a:t>
                </a:r>
                <a:r>
                  <a:rPr lang="en-US" sz="1000" dirty="0"/>
                  <a:t>is the startup cost of the EVs</a:t>
                </a:r>
              </a:p>
              <a:p>
                <a:pPr lvl="0"/>
                <a14:m>
                  <m:oMath xmlns:m="http://schemas.openxmlformats.org/officeDocument/2006/math">
                    <m:sSubSup>
                      <m:sSubSupPr>
                        <m:ctrlPr>
                          <a:rPr lang="en-US" sz="1000" i="1">
                            <a:latin typeface="Cambria Math" panose="02040503050406030204" pitchFamily="18" charset="0"/>
                          </a:rPr>
                        </m:ctrlPr>
                      </m:sSubSupPr>
                      <m:e>
                        <m:r>
                          <a:rPr lang="en-US" sz="1000" i="1">
                            <a:latin typeface="Cambria Math"/>
                          </a:rPr>
                          <m:t>𝑈</m:t>
                        </m:r>
                      </m:e>
                      <m:sub>
                        <m:r>
                          <a:rPr lang="en-US" sz="1000" i="1">
                            <a:latin typeface="Cambria Math"/>
                          </a:rPr>
                          <m:t>𝑖</m:t>
                        </m:r>
                      </m:sub>
                      <m:sup>
                        <m:r>
                          <a:rPr lang="en-US" sz="1000" i="1">
                            <a:latin typeface="Cambria Math"/>
                          </a:rPr>
                          <m:t>𝑡</m:t>
                        </m:r>
                      </m:sup>
                    </m:sSubSup>
                  </m:oMath>
                </a14:m>
                <a:r>
                  <a:rPr lang="en-US" sz="1000" dirty="0"/>
                  <a:t> is binary variable, </a:t>
                </a:r>
                <a14:m>
                  <m:oMath xmlns:m="http://schemas.openxmlformats.org/officeDocument/2006/math">
                    <m:sSubSup>
                      <m:sSubSupPr>
                        <m:ctrlPr>
                          <a:rPr lang="en-US" sz="1000" i="1">
                            <a:latin typeface="Cambria Math" panose="02040503050406030204" pitchFamily="18" charset="0"/>
                          </a:rPr>
                        </m:ctrlPr>
                      </m:sSubSupPr>
                      <m:e>
                        <m:r>
                          <a:rPr lang="en-US" sz="1000" i="1">
                            <a:latin typeface="Cambria Math"/>
                          </a:rPr>
                          <m:t>𝑈</m:t>
                        </m:r>
                      </m:e>
                      <m:sub>
                        <m:r>
                          <a:rPr lang="en-US" sz="1000" i="1">
                            <a:latin typeface="Cambria Math"/>
                          </a:rPr>
                          <m:t>𝑖</m:t>
                        </m:r>
                      </m:sub>
                      <m:sup>
                        <m:r>
                          <a:rPr lang="en-US" sz="1000" i="1">
                            <a:latin typeface="Cambria Math"/>
                          </a:rPr>
                          <m:t>𝑡</m:t>
                        </m:r>
                      </m:sup>
                    </m:sSubSup>
                  </m:oMath>
                </a14:m>
                <a:r>
                  <a:rPr lang="en-US" sz="1000" dirty="0"/>
                  <a:t> = 0 if the </a:t>
                </a:r>
                <a:r>
                  <a:rPr lang="en-US" sz="1000" dirty="0" err="1"/>
                  <a:t>i</a:t>
                </a:r>
                <a:r>
                  <a:rPr lang="en-US" sz="1000" baseline="30000" dirty="0" err="1"/>
                  <a:t>th</a:t>
                </a:r>
                <a:r>
                  <a:rPr lang="en-US" sz="1000" dirty="0"/>
                  <a:t> EV is unavailable/unwilling otherwise it is 1</a:t>
                </a:r>
              </a:p>
              <a:p>
                <a:pPr lvl="0"/>
                <a14:m>
                  <m:oMath xmlns:m="http://schemas.openxmlformats.org/officeDocument/2006/math">
                    <m:sSub>
                      <m:sSubPr>
                        <m:ctrlPr>
                          <a:rPr lang="en-US" sz="1000" i="1" smtClean="0">
                            <a:latin typeface="Cambria Math" panose="02040503050406030204" pitchFamily="18" charset="0"/>
                          </a:rPr>
                        </m:ctrlPr>
                      </m:sSubPr>
                      <m:e>
                        <m:r>
                          <a:rPr lang="en-US" sz="1000" i="1">
                            <a:latin typeface="Cambria Math"/>
                          </a:rPr>
                          <m:t>𝑔</m:t>
                        </m:r>
                      </m:e>
                      <m:sub>
                        <m:r>
                          <a:rPr lang="en-US" sz="1000" i="1">
                            <a:latin typeface="Cambria Math"/>
                          </a:rPr>
                          <m:t>𝑈𝐶</m:t>
                        </m:r>
                      </m:sub>
                    </m:sSub>
                    <m:d>
                      <m:dPr>
                        <m:ctrlPr>
                          <a:rPr lang="en-US" sz="1000" b="1" i="1">
                            <a:latin typeface="Cambria Math" panose="02040503050406030204" pitchFamily="18" charset="0"/>
                          </a:rPr>
                        </m:ctrlPr>
                      </m:dPr>
                      <m:e>
                        <m:bar>
                          <m:barPr>
                            <m:ctrlPr>
                              <a:rPr lang="en-US" sz="1000" b="1" i="1">
                                <a:latin typeface="Cambria Math" panose="02040503050406030204" pitchFamily="18" charset="0"/>
                              </a:rPr>
                            </m:ctrlPr>
                          </m:barPr>
                          <m:e>
                            <m:r>
                              <a:rPr lang="en-US" sz="1000" b="1" i="1">
                                <a:latin typeface="Cambria Math"/>
                              </a:rPr>
                              <m:t>𝒙</m:t>
                            </m:r>
                          </m:e>
                        </m:bar>
                      </m:e>
                    </m:d>
                  </m:oMath>
                </a14:m>
                <a:r>
                  <a:rPr lang="en-US" sz="1000" dirty="0"/>
                  <a:t>is the set of inequality constraints </a:t>
                </a:r>
                <a14:m>
                  <m:oMath xmlns:m="http://schemas.openxmlformats.org/officeDocument/2006/math">
                    <m:sSubSup>
                      <m:sSubSupPr>
                        <m:ctrlPr>
                          <a:rPr lang="en-US" sz="1000" i="1">
                            <a:latin typeface="Cambria Math" panose="02040503050406030204" pitchFamily="18" charset="0"/>
                          </a:rPr>
                        </m:ctrlPr>
                      </m:sSubSupPr>
                      <m:e>
                        <m:sSubSup>
                          <m:sSubSupPr>
                            <m:ctrlPr>
                              <a:rPr lang="en-US" sz="1000" i="1">
                                <a:latin typeface="Cambria Math" panose="02040503050406030204" pitchFamily="18" charset="0"/>
                              </a:rPr>
                            </m:ctrlPr>
                          </m:sSubSupPr>
                          <m:e>
                            <m:r>
                              <a:rPr lang="en-US" sz="1000" b="0" i="1" smtClean="0">
                                <a:latin typeface="Cambria Math"/>
                              </a:rPr>
                              <m:t>0≤ </m:t>
                            </m:r>
                            <m:r>
                              <a:rPr lang="en-US" sz="1000" b="0" i="1" smtClean="0">
                                <a:latin typeface="Cambria Math"/>
                              </a:rPr>
                              <m:t>𝑄</m:t>
                            </m:r>
                          </m:e>
                          <m:sub>
                            <m:r>
                              <a:rPr lang="en-US" sz="1000" i="1">
                                <a:latin typeface="Cambria Math"/>
                              </a:rPr>
                              <m:t>𝑖</m:t>
                            </m:r>
                          </m:sub>
                          <m:sup>
                            <m:r>
                              <a:rPr lang="en-US" sz="1000" i="1">
                                <a:latin typeface="Cambria Math"/>
                              </a:rPr>
                              <m:t>𝑡</m:t>
                            </m:r>
                          </m:sup>
                        </m:sSubSup>
                        <m:r>
                          <a:rPr lang="en-US" sz="1000" b="0" i="1" smtClean="0">
                            <a:latin typeface="Cambria Math"/>
                          </a:rPr>
                          <m:t>≤ </m:t>
                        </m:r>
                        <m:r>
                          <a:rPr lang="en-US" sz="1000" i="1">
                            <a:latin typeface="Cambria Math"/>
                          </a:rPr>
                          <m:t>𝑄</m:t>
                        </m:r>
                      </m:e>
                      <m:sub>
                        <m:r>
                          <a:rPr lang="en-US" sz="1000" b="0" i="1" smtClean="0">
                            <a:latin typeface="Cambria Math"/>
                          </a:rPr>
                          <m:t>𝑟𝑎𝑡𝑒𝑑</m:t>
                        </m:r>
                        <m:r>
                          <a:rPr lang="en-US" sz="1000" b="0" i="1" smtClean="0">
                            <a:latin typeface="Cambria Math"/>
                          </a:rPr>
                          <m:t>,</m:t>
                        </m:r>
                        <m:r>
                          <a:rPr lang="en-US" sz="1000" b="0" i="1" smtClean="0">
                            <a:latin typeface="Cambria Math"/>
                          </a:rPr>
                          <m:t>𝑖</m:t>
                        </m:r>
                      </m:sub>
                      <m:sup>
                        <m:r>
                          <a:rPr lang="en-US" sz="1000" i="1">
                            <a:latin typeface="Cambria Math"/>
                          </a:rPr>
                          <m:t>𝑡</m:t>
                        </m:r>
                      </m:sup>
                    </m:sSubSup>
                    <m:sSubSup>
                      <m:sSubSupPr>
                        <m:ctrlPr>
                          <a:rPr lang="en-US" sz="1000" i="1">
                            <a:latin typeface="Cambria Math" panose="02040503050406030204" pitchFamily="18" charset="0"/>
                          </a:rPr>
                        </m:ctrlPr>
                      </m:sSubSupPr>
                      <m:e>
                        <m:r>
                          <a:rPr lang="en-US" sz="1000" i="1">
                            <a:latin typeface="Cambria Math"/>
                          </a:rPr>
                          <m:t>𝑈</m:t>
                        </m:r>
                      </m:e>
                      <m:sub>
                        <m:r>
                          <a:rPr lang="en-US" sz="1000" i="1">
                            <a:latin typeface="Cambria Math"/>
                          </a:rPr>
                          <m:t>𝑖</m:t>
                        </m:r>
                      </m:sub>
                      <m:sup>
                        <m:r>
                          <a:rPr lang="en-US" sz="1000" i="1">
                            <a:latin typeface="Cambria Math"/>
                          </a:rPr>
                          <m:t>𝑡</m:t>
                        </m:r>
                      </m:sup>
                    </m:sSubSup>
                  </m:oMath>
                </a14:m>
                <a:r>
                  <a:rPr lang="en-US" sz="1000" dirty="0"/>
                  <a:t>  for t=1 to T and i=1 to N</a:t>
                </a:r>
              </a:p>
              <a:p>
                <a:pPr lvl="0"/>
                <a14:m>
                  <m:oMath xmlns:m="http://schemas.openxmlformats.org/officeDocument/2006/math">
                    <m:sSub>
                      <m:sSubPr>
                        <m:ctrlPr>
                          <a:rPr lang="en-US" sz="1000" i="1">
                            <a:latin typeface="Cambria Math" panose="02040503050406030204" pitchFamily="18" charset="0"/>
                          </a:rPr>
                        </m:ctrlPr>
                      </m:sSubPr>
                      <m:e>
                        <m:r>
                          <a:rPr lang="en-US" sz="1000" i="1">
                            <a:latin typeface="Cambria Math"/>
                          </a:rPr>
                          <m:t>h</m:t>
                        </m:r>
                      </m:e>
                      <m:sub>
                        <m:r>
                          <a:rPr lang="en-US" sz="1000" i="1">
                            <a:latin typeface="Cambria Math"/>
                          </a:rPr>
                          <m:t>𝑈𝐶</m:t>
                        </m:r>
                      </m:sub>
                    </m:sSub>
                    <m:d>
                      <m:dPr>
                        <m:ctrlPr>
                          <a:rPr lang="en-US" sz="1000" b="1" i="1">
                            <a:latin typeface="Cambria Math" panose="02040503050406030204" pitchFamily="18" charset="0"/>
                          </a:rPr>
                        </m:ctrlPr>
                      </m:dPr>
                      <m:e>
                        <m:bar>
                          <m:barPr>
                            <m:ctrlPr>
                              <a:rPr lang="en-US" sz="1000" b="1" i="1">
                                <a:latin typeface="Cambria Math" panose="02040503050406030204" pitchFamily="18" charset="0"/>
                              </a:rPr>
                            </m:ctrlPr>
                          </m:barPr>
                          <m:e>
                            <m:r>
                              <a:rPr lang="en-US" sz="1000" b="1" i="1">
                                <a:latin typeface="Cambria Math"/>
                              </a:rPr>
                              <m:t>𝒙</m:t>
                            </m:r>
                          </m:e>
                        </m:bar>
                      </m:e>
                    </m:d>
                  </m:oMath>
                </a14:m>
                <a:r>
                  <a:rPr lang="en-US" sz="1000" dirty="0"/>
                  <a:t>is the set of equality constraints for balancing load i.e.</a:t>
                </a:r>
                <a14:m>
                  <m:oMath xmlns:m="http://schemas.openxmlformats.org/officeDocument/2006/math">
                    <m:sSubSup>
                      <m:sSubSupPr>
                        <m:ctrlPr>
                          <a:rPr lang="en-US" sz="1000" i="1">
                            <a:latin typeface="Cambria Math" panose="02040503050406030204" pitchFamily="18" charset="0"/>
                          </a:rPr>
                        </m:ctrlPr>
                      </m:sSubSupPr>
                      <m:e>
                        <m:r>
                          <a:rPr lang="en-US" sz="1000" b="0" i="1" smtClean="0">
                            <a:latin typeface="Cambria Math"/>
                          </a:rPr>
                          <m:t>𝑄</m:t>
                        </m:r>
                      </m:e>
                      <m:sub>
                        <m:r>
                          <a:rPr lang="en-US" sz="1000" b="0" i="1" smtClean="0">
                            <a:latin typeface="Cambria Math"/>
                          </a:rPr>
                          <m:t>𝑡𝑜𝑡𝑎𝑙𝑜𝑎𝑑</m:t>
                        </m:r>
                      </m:sub>
                      <m:sup>
                        <m:r>
                          <a:rPr lang="en-US" sz="1000" i="1">
                            <a:latin typeface="Cambria Math"/>
                          </a:rPr>
                          <m:t>𝑡</m:t>
                        </m:r>
                      </m:sup>
                    </m:sSubSup>
                    <m:r>
                      <a:rPr lang="en-US" sz="1000" b="0" i="1" smtClean="0">
                        <a:latin typeface="Cambria Math"/>
                      </a:rPr>
                      <m:t> − </m:t>
                    </m:r>
                    <m:nary>
                      <m:naryPr>
                        <m:chr m:val="∑"/>
                        <m:limLoc m:val="undOvr"/>
                        <m:ctrlPr>
                          <a:rPr lang="en-US" sz="1000" i="1">
                            <a:latin typeface="Cambria Math" panose="02040503050406030204" pitchFamily="18" charset="0"/>
                          </a:rPr>
                        </m:ctrlPr>
                      </m:naryPr>
                      <m:sub>
                        <m:r>
                          <a:rPr lang="en-US" sz="1000" b="0" i="1">
                            <a:latin typeface="Cambria Math"/>
                          </a:rPr>
                          <m:t>𝑖</m:t>
                        </m:r>
                        <m:r>
                          <a:rPr lang="en-US" sz="1000" b="0">
                            <a:latin typeface="Cambria Math"/>
                          </a:rPr>
                          <m:t>=</m:t>
                        </m:r>
                        <m:r>
                          <a:rPr lang="en-US" sz="1000" b="0" i="1">
                            <a:latin typeface="Cambria Math"/>
                          </a:rPr>
                          <m:t>1</m:t>
                        </m:r>
                      </m:sub>
                      <m:sup>
                        <m:r>
                          <a:rPr lang="en-US" sz="1000" b="0" i="1">
                            <a:latin typeface="Cambria Math"/>
                          </a:rPr>
                          <m:t>𝑁</m:t>
                        </m:r>
                      </m:sup>
                      <m:e>
                        <m:d>
                          <m:dPr>
                            <m:ctrlPr>
                              <a:rPr lang="en-US" sz="1000" i="1">
                                <a:latin typeface="Cambria Math" panose="02040503050406030204" pitchFamily="18" charset="0"/>
                              </a:rPr>
                            </m:ctrlPr>
                          </m:dPr>
                          <m:e>
                            <m:sSubSup>
                              <m:sSubSupPr>
                                <m:ctrlPr>
                                  <a:rPr lang="en-US" sz="1000" i="1">
                                    <a:latin typeface="Cambria Math" panose="02040503050406030204" pitchFamily="18" charset="0"/>
                                  </a:rPr>
                                </m:ctrlPr>
                              </m:sSubSupPr>
                              <m:e>
                                <m:r>
                                  <a:rPr lang="en-US" sz="1000" b="0" i="1" smtClean="0">
                                    <a:latin typeface="Cambria Math"/>
                                  </a:rPr>
                                  <m:t>𝑄</m:t>
                                </m:r>
                              </m:e>
                              <m:sub>
                                <m:r>
                                  <a:rPr lang="en-US" sz="1000" b="0" i="1">
                                    <a:latin typeface="Cambria Math"/>
                                  </a:rPr>
                                  <m:t>𝑖</m:t>
                                </m:r>
                              </m:sub>
                              <m:sup>
                                <m:r>
                                  <a:rPr lang="en-US" sz="1000" b="0" i="1">
                                    <a:latin typeface="Cambria Math"/>
                                  </a:rPr>
                                  <m:t>𝑡</m:t>
                                </m:r>
                              </m:sup>
                            </m:sSubSup>
                            <m:sSubSup>
                              <m:sSubSupPr>
                                <m:ctrlPr>
                                  <a:rPr lang="en-US" sz="1000" i="1">
                                    <a:latin typeface="Cambria Math" panose="02040503050406030204" pitchFamily="18" charset="0"/>
                                  </a:rPr>
                                </m:ctrlPr>
                              </m:sSubSupPr>
                              <m:e>
                                <m:r>
                                  <a:rPr lang="en-US" sz="1000" b="0" i="1" smtClean="0">
                                    <a:latin typeface="Cambria Math"/>
                                  </a:rPr>
                                  <m:t>𝑈</m:t>
                                </m:r>
                              </m:e>
                              <m:sub>
                                <m:r>
                                  <a:rPr lang="en-US" sz="1000" b="0" i="1">
                                    <a:latin typeface="Cambria Math"/>
                                  </a:rPr>
                                  <m:t>𝑖</m:t>
                                </m:r>
                              </m:sub>
                              <m:sup>
                                <m:r>
                                  <a:rPr lang="en-US" sz="1000" b="0" i="1">
                                    <a:latin typeface="Cambria Math"/>
                                  </a:rPr>
                                  <m:t>𝑡</m:t>
                                </m:r>
                              </m:sup>
                            </m:sSubSup>
                          </m:e>
                        </m:d>
                        <m:r>
                          <a:rPr lang="en-US" sz="1000" b="0" i="1" smtClean="0">
                            <a:latin typeface="Cambria Math"/>
                          </a:rPr>
                          <m:t>=0 </m:t>
                        </m:r>
                      </m:e>
                    </m:nary>
                  </m:oMath>
                </a14:m>
                <a:r>
                  <a:rPr lang="en-US" sz="1000" dirty="0"/>
                  <a:t> for t= 1 to T</a:t>
                </a:r>
              </a:p>
              <a:p>
                <a:endParaRPr lang="en-US" sz="1000" dirty="0"/>
              </a:p>
            </p:txBody>
          </p:sp>
        </mc:Choice>
        <mc:Fallback xmlns="">
          <p:sp>
            <p:nvSpPr>
              <p:cNvPr id="7" name="Content Placeholder 6"/>
              <p:cNvSpPr>
                <a:spLocks noGrp="1" noRot="1" noChangeAspect="1" noMove="1" noResize="1" noEditPoints="1" noAdjustHandles="1" noChangeArrowheads="1" noChangeShapeType="1" noTextEdit="1"/>
              </p:cNvSpPr>
              <p:nvPr>
                <p:ph idx="1"/>
              </p:nvPr>
            </p:nvSpPr>
            <p:spPr>
              <a:xfrm>
                <a:off x="5003376" y="3878293"/>
                <a:ext cx="6490418" cy="2225505"/>
              </a:xfrm>
              <a:blipFill rotWithShape="1">
                <a:blip r:embed="rId3"/>
                <a:stretch>
                  <a:fillRect t="-8493" b="-8219"/>
                </a:stretch>
              </a:blipFill>
            </p:spPr>
            <p:txBody>
              <a:bodyPr/>
              <a:lstStyle/>
              <a:p>
                <a:r>
                  <a:rPr lang="en-US">
                    <a:noFill/>
                  </a:rPr>
                  <a:t> </a:t>
                </a:r>
              </a:p>
            </p:txBody>
          </p:sp>
        </mc:Fallback>
      </mc:AlternateContent>
      <p:sp>
        <p:nvSpPr>
          <p:cNvPr id="9" name="Title 1"/>
          <p:cNvSpPr txBox="1">
            <a:spLocks/>
          </p:cNvSpPr>
          <p:nvPr/>
        </p:nvSpPr>
        <p:spPr>
          <a:xfrm>
            <a:off x="761999" y="555479"/>
            <a:ext cx="10731795" cy="1081935"/>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ctr"/>
            <a:r>
              <a:rPr lang="en-US" dirty="0">
                <a:latin typeface="Rockwell" panose="02060603020205020403" pitchFamily="18" charset="0"/>
              </a:rPr>
              <a:t>Methods</a:t>
            </a:r>
          </a:p>
        </p:txBody>
      </p:sp>
      <p:sp>
        <p:nvSpPr>
          <p:cNvPr id="19" name="Slide Number Placeholder 5"/>
          <p:cNvSpPr>
            <a:spLocks noGrp="1"/>
          </p:cNvSpPr>
          <p:nvPr>
            <p:ph type="sldNum" sz="quarter" idx="12"/>
          </p:nvPr>
        </p:nvSpPr>
        <p:spPr>
          <a:xfrm>
            <a:off x="11784011" y="5607592"/>
            <a:ext cx="407988" cy="365125"/>
          </a:xfrm>
        </p:spPr>
        <p:txBody>
          <a:bodyPr/>
          <a:lstStyle/>
          <a:p>
            <a:fld id="{2AC27A5A-7290-4DE1-BA94-4BE8A8E57DCF}" type="slidenum">
              <a:rPr lang="en-US" smtClean="0"/>
              <a:t>53</a:t>
            </a:fld>
            <a:endParaRPr lang="en-US" dirty="0"/>
          </a:p>
        </p:txBody>
      </p:sp>
      <mc:AlternateContent xmlns:mc="http://schemas.openxmlformats.org/markup-compatibility/2006" xmlns:a14="http://schemas.microsoft.com/office/drawing/2010/main">
        <mc:Choice Requires="a14">
          <p:sp>
            <p:nvSpPr>
              <p:cNvPr id="20" name="Content Placeholder 6"/>
              <p:cNvSpPr txBox="1">
                <a:spLocks/>
              </p:cNvSpPr>
              <p:nvPr/>
            </p:nvSpPr>
            <p:spPr>
              <a:xfrm>
                <a:off x="4917112" y="1402512"/>
                <a:ext cx="6248398" cy="2225505"/>
              </a:xfrm>
              <a:prstGeom prst="rect">
                <a:avLst/>
              </a:prstGeom>
            </p:spPr>
            <p:txBody>
              <a:bodyPr vert="horz" lIns="91440" tIns="45720" rIns="91440" bIns="45720" rtlCol="0">
                <a:normAutofit/>
              </a:bodyPr>
              <a:lst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283464"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283464"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283464"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83464"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83464"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283464"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283464"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a:lstStyle>
              <a:p>
                <a:pPr marL="0" indent="0">
                  <a:buNone/>
                </a:pPr>
                <a14:m>
                  <m:oMath xmlns:m="http://schemas.openxmlformats.org/officeDocument/2006/math">
                    <m:sSub>
                      <m:sSubPr>
                        <m:ctrlPr>
                          <a:rPr lang="en-US" sz="1000" i="1">
                            <a:latin typeface="Cambria Math" panose="02040503050406030204" pitchFamily="18" charset="0"/>
                          </a:rPr>
                        </m:ctrlPr>
                      </m:sSubPr>
                      <m:e>
                        <m:r>
                          <a:rPr lang="en-US" sz="1000" b="0" i="1" smtClean="0">
                            <a:latin typeface="Cambria Math"/>
                          </a:rPr>
                          <m:t>𝑉</m:t>
                        </m:r>
                      </m:e>
                      <m:sub>
                        <m:r>
                          <a:rPr lang="en-US" sz="1000" b="0" i="1" smtClean="0">
                            <a:latin typeface="Cambria Math"/>
                          </a:rPr>
                          <m:t>𝑡</m:t>
                        </m:r>
                      </m:sub>
                    </m:sSub>
                    <m:d>
                      <m:dPr>
                        <m:ctrlPr>
                          <a:rPr lang="en-US" sz="1000" b="1" i="1" smtClean="0">
                            <a:latin typeface="Cambria Math" panose="02040503050406030204" pitchFamily="18" charset="0"/>
                          </a:rPr>
                        </m:ctrlPr>
                      </m:dPr>
                      <m:e>
                        <m:sSub>
                          <m:sSubPr>
                            <m:ctrlPr>
                              <a:rPr lang="en-US" sz="1000" i="1">
                                <a:latin typeface="Cambria Math" panose="02040503050406030204" pitchFamily="18" charset="0"/>
                              </a:rPr>
                            </m:ctrlPr>
                          </m:sSubPr>
                          <m:e>
                            <m:r>
                              <a:rPr lang="en-US" sz="1000" b="0" i="1" smtClean="0">
                                <a:latin typeface="Cambria Math"/>
                              </a:rPr>
                              <m:t>𝑠</m:t>
                            </m:r>
                          </m:e>
                          <m:sub>
                            <m:r>
                              <a:rPr lang="en-US" sz="1000" b="0" i="1" smtClean="0">
                                <a:latin typeface="Cambria Math"/>
                              </a:rPr>
                              <m:t>𝑡</m:t>
                            </m:r>
                          </m:sub>
                        </m:sSub>
                      </m:e>
                    </m:d>
                    <m:r>
                      <a:rPr lang="en-US" sz="1000" b="1">
                        <a:latin typeface="Cambria Math"/>
                      </a:rPr>
                      <m:t>=</m:t>
                    </m:r>
                    <m:func>
                      <m:funcPr>
                        <m:ctrlPr>
                          <a:rPr lang="en-US" sz="1000" b="0" i="1" smtClean="0">
                            <a:latin typeface="Cambria Math" panose="02040503050406030204" pitchFamily="18" charset="0"/>
                          </a:rPr>
                        </m:ctrlPr>
                      </m:funcPr>
                      <m:fName>
                        <m:r>
                          <a:rPr lang="en-US" sz="1000" b="1" i="0" smtClean="0">
                            <a:latin typeface="Cambria Math"/>
                          </a:rPr>
                          <m:t>𝐦𝐚𝐱</m:t>
                        </m:r>
                      </m:fName>
                      <m:e>
                        <m:sSub>
                          <m:sSubPr>
                            <m:ctrlPr>
                              <a:rPr lang="en-US" sz="1000" i="1">
                                <a:latin typeface="Cambria Math" panose="02040503050406030204" pitchFamily="18" charset="0"/>
                              </a:rPr>
                            </m:ctrlPr>
                          </m:sSubPr>
                          <m:e>
                            <m:r>
                              <a:rPr lang="en-US" sz="1000" b="0" i="1" smtClean="0">
                                <a:latin typeface="Cambria Math"/>
                              </a:rPr>
                              <m:t>𝑥</m:t>
                            </m:r>
                          </m:e>
                          <m:sub>
                            <m:r>
                              <a:rPr lang="en-US" sz="1000" b="0" i="1" smtClean="0">
                                <a:latin typeface="Cambria Math"/>
                              </a:rPr>
                              <m:t>𝑡</m:t>
                            </m:r>
                          </m:sub>
                        </m:sSub>
                      </m:e>
                    </m:func>
                    <m:d>
                      <m:dPr>
                        <m:begChr m:val="{"/>
                        <m:endChr m:val="|"/>
                        <m:ctrlPr>
                          <a:rPr lang="en-US" sz="1000" b="0" i="1" smtClean="0">
                            <a:latin typeface="Cambria Math" panose="02040503050406030204" pitchFamily="18" charset="0"/>
                          </a:rPr>
                        </m:ctrlPr>
                      </m:dPr>
                      <m:e>
                        <m:r>
                          <a:rPr lang="en-US" sz="1000" b="0" i="1" smtClean="0">
                            <a:latin typeface="Cambria Math"/>
                          </a:rPr>
                          <m:t>𝑓</m:t>
                        </m:r>
                        <m:d>
                          <m:dPr>
                            <m:ctrlPr>
                              <a:rPr lang="en-US" sz="1000" b="0" i="1" smtClean="0">
                                <a:latin typeface="Cambria Math" panose="02040503050406030204" pitchFamily="18" charset="0"/>
                              </a:rPr>
                            </m:ctrlPr>
                          </m:dPr>
                          <m:e>
                            <m:sSub>
                              <m:sSubPr>
                                <m:ctrlPr>
                                  <a:rPr lang="en-US" sz="1000" i="1">
                                    <a:latin typeface="Cambria Math" panose="02040503050406030204" pitchFamily="18" charset="0"/>
                                  </a:rPr>
                                </m:ctrlPr>
                              </m:sSubPr>
                              <m:e>
                                <m:r>
                                  <a:rPr lang="en-US" sz="1000" b="0" i="1" smtClean="0">
                                    <a:latin typeface="Cambria Math"/>
                                  </a:rPr>
                                  <m:t>𝑠</m:t>
                                </m:r>
                              </m:e>
                              <m:sub>
                                <m:r>
                                  <a:rPr lang="en-US" sz="1000" b="0" i="1" smtClean="0">
                                    <a:latin typeface="Cambria Math"/>
                                  </a:rPr>
                                  <m:t>𝑡</m:t>
                                </m:r>
                              </m:sub>
                            </m:sSub>
                            <m:r>
                              <a:rPr lang="en-US" sz="1000" b="0" i="1" smtClean="0">
                                <a:latin typeface="Cambria Math"/>
                              </a:rPr>
                              <m:t>,</m:t>
                            </m:r>
                            <m:sSub>
                              <m:sSubPr>
                                <m:ctrlPr>
                                  <a:rPr lang="en-US" sz="1000" i="1">
                                    <a:latin typeface="Cambria Math" panose="02040503050406030204" pitchFamily="18" charset="0"/>
                                  </a:rPr>
                                </m:ctrlPr>
                              </m:sSubPr>
                              <m:e>
                                <m:r>
                                  <a:rPr lang="en-US" sz="1000" b="0" i="1" smtClean="0">
                                    <a:latin typeface="Cambria Math"/>
                                  </a:rPr>
                                  <m:t>𝑥</m:t>
                                </m:r>
                              </m:e>
                              <m:sub>
                                <m:r>
                                  <a:rPr lang="en-US" sz="1000" i="1">
                                    <a:latin typeface="Cambria Math"/>
                                  </a:rPr>
                                  <m:t>𝑡</m:t>
                                </m:r>
                              </m:sub>
                            </m:sSub>
                          </m:e>
                        </m:d>
                        <m:r>
                          <a:rPr lang="en-US" sz="1000" b="0" i="1" smtClean="0">
                            <a:latin typeface="Cambria Math"/>
                          </a:rPr>
                          <m:t>+</m:t>
                        </m:r>
                        <m:sSub>
                          <m:sSubPr>
                            <m:ctrlPr>
                              <a:rPr lang="en-US" sz="1000" i="1">
                                <a:latin typeface="Cambria Math" panose="02040503050406030204" pitchFamily="18" charset="0"/>
                              </a:rPr>
                            </m:ctrlPr>
                          </m:sSubPr>
                          <m:e>
                            <m:r>
                              <a:rPr lang="en-US" sz="1000" b="0" i="1" smtClean="0">
                                <a:latin typeface="Cambria Math"/>
                              </a:rPr>
                              <m:t>𝑉</m:t>
                            </m:r>
                          </m:e>
                          <m:sub>
                            <m:r>
                              <a:rPr lang="en-US" sz="1000" i="1">
                                <a:latin typeface="Cambria Math"/>
                              </a:rPr>
                              <m:t>𝑡</m:t>
                            </m:r>
                            <m:r>
                              <a:rPr lang="en-US" sz="1000" b="0" i="1" smtClean="0">
                                <a:latin typeface="Cambria Math"/>
                              </a:rPr>
                              <m:t>+1</m:t>
                            </m:r>
                          </m:sub>
                        </m:sSub>
                        <m:sSub>
                          <m:sSubPr>
                            <m:ctrlPr>
                              <a:rPr lang="en-US" sz="1000" i="1">
                                <a:latin typeface="Cambria Math" panose="02040503050406030204" pitchFamily="18" charset="0"/>
                              </a:rPr>
                            </m:ctrlPr>
                          </m:sSubPr>
                          <m:e>
                            <m:r>
                              <a:rPr lang="en-US" sz="1000" b="0" i="1" smtClean="0">
                                <a:latin typeface="Cambria Math"/>
                              </a:rPr>
                              <m:t>(</m:t>
                            </m:r>
                            <m:r>
                              <a:rPr lang="en-US" sz="1000" i="1">
                                <a:latin typeface="Cambria Math"/>
                              </a:rPr>
                              <m:t>𝑠</m:t>
                            </m:r>
                          </m:e>
                          <m:sub>
                            <m:r>
                              <a:rPr lang="en-US" sz="1000" i="1">
                                <a:latin typeface="Cambria Math"/>
                              </a:rPr>
                              <m:t>𝑡</m:t>
                            </m:r>
                            <m:r>
                              <a:rPr lang="en-US" sz="1000" b="0" i="1" smtClean="0">
                                <a:latin typeface="Cambria Math"/>
                              </a:rPr>
                              <m:t>+1</m:t>
                            </m:r>
                          </m:sub>
                        </m:sSub>
                      </m:e>
                    </m:d>
                    <m:sSub>
                      <m:sSubPr>
                        <m:ctrlPr>
                          <a:rPr lang="en-US" sz="1000" i="1">
                            <a:latin typeface="Cambria Math" panose="02040503050406030204" pitchFamily="18" charset="0"/>
                          </a:rPr>
                        </m:ctrlPr>
                      </m:sSubPr>
                      <m:e>
                        <m:r>
                          <a:rPr lang="en-US" sz="1000" b="0" i="1" smtClean="0">
                            <a:latin typeface="Cambria Math"/>
                          </a:rPr>
                          <m:t>𝑥</m:t>
                        </m:r>
                      </m:e>
                      <m:sub>
                        <m:r>
                          <a:rPr lang="en-US" sz="1000" i="1">
                            <a:latin typeface="Cambria Math"/>
                          </a:rPr>
                          <m:t>𝑡</m:t>
                        </m:r>
                      </m:sub>
                    </m:sSub>
                    <m:r>
                      <a:rPr lang="en-US" sz="1000" b="0" i="1" smtClean="0">
                        <a:latin typeface="Cambria Math"/>
                      </a:rPr>
                      <m:t>)}</m:t>
                    </m:r>
                    <m:r>
                      <a:rPr lang="en-US" sz="1000" i="1" smtClean="0">
                        <a:latin typeface="Cambria Math"/>
                      </a:rPr>
                      <m:t> </m:t>
                    </m:r>
                  </m:oMath>
                </a14:m>
                <a:r>
                  <a:rPr lang="en-US" sz="1000" dirty="0">
                    <a:latin typeface="Rockwell" panose="02060603020205020403" pitchFamily="18" charset="0"/>
                  </a:rPr>
                  <a:t>	          </a:t>
                </a:r>
                <a:endParaRPr lang="en-US" sz="1000" b="1" dirty="0">
                  <a:latin typeface="Rockwell" panose="02060603020205020403" pitchFamily="18" charset="0"/>
                </a:endParaRPr>
              </a:p>
              <a:p>
                <a:pPr marL="0" indent="0">
                  <a:buFont typeface="Arial" panose="020B0604020202020204" pitchFamily="34" charset="0"/>
                  <a:buNone/>
                </a:pPr>
                <a:r>
                  <a:rPr lang="en-US" sz="1000" dirty="0">
                    <a:latin typeface="Rockwell" panose="02060603020205020403" pitchFamily="18" charset="0"/>
                  </a:rPr>
                  <a:t>Where, </a:t>
                </a:r>
              </a:p>
              <a:p>
                <a14:m>
                  <m:oMath xmlns:m="http://schemas.openxmlformats.org/officeDocument/2006/math">
                    <m:sSub>
                      <m:sSubPr>
                        <m:ctrlPr>
                          <a:rPr lang="en-US" sz="1000" i="1">
                            <a:latin typeface="Cambria Math" panose="02040503050406030204" pitchFamily="18" charset="0"/>
                          </a:rPr>
                        </m:ctrlPr>
                      </m:sSubPr>
                      <m:e>
                        <m:r>
                          <a:rPr lang="en-US" sz="1000" i="1">
                            <a:latin typeface="Cambria Math"/>
                          </a:rPr>
                          <m:t>𝑉</m:t>
                        </m:r>
                      </m:e>
                      <m:sub>
                        <m:r>
                          <a:rPr lang="en-US" sz="1000" i="1">
                            <a:latin typeface="Cambria Math"/>
                          </a:rPr>
                          <m:t>𝑡</m:t>
                        </m:r>
                      </m:sub>
                    </m:sSub>
                    <m:d>
                      <m:dPr>
                        <m:ctrlPr>
                          <a:rPr lang="en-US" sz="1000" b="1" i="1">
                            <a:latin typeface="Cambria Math" panose="02040503050406030204" pitchFamily="18" charset="0"/>
                          </a:rPr>
                        </m:ctrlPr>
                      </m:dPr>
                      <m:e>
                        <m:sSub>
                          <m:sSubPr>
                            <m:ctrlPr>
                              <a:rPr lang="en-US" sz="1000" i="1">
                                <a:latin typeface="Cambria Math" panose="02040503050406030204" pitchFamily="18" charset="0"/>
                              </a:rPr>
                            </m:ctrlPr>
                          </m:sSubPr>
                          <m:e>
                            <m:r>
                              <a:rPr lang="en-US" sz="1000" i="1">
                                <a:latin typeface="Cambria Math"/>
                              </a:rPr>
                              <m:t>𝑠</m:t>
                            </m:r>
                          </m:e>
                          <m:sub>
                            <m:r>
                              <a:rPr lang="en-US" sz="1000" i="1">
                                <a:latin typeface="Cambria Math"/>
                              </a:rPr>
                              <m:t>𝑡</m:t>
                            </m:r>
                          </m:sub>
                        </m:sSub>
                      </m:e>
                    </m:d>
                  </m:oMath>
                </a14:m>
                <a:r>
                  <a:rPr lang="en-US" sz="1000" dirty="0">
                    <a:latin typeface="Rockwell" panose="02060603020205020403" pitchFamily="18" charset="0"/>
                  </a:rPr>
                  <a:t> represents the value of present and future reward. </a:t>
                </a:r>
              </a:p>
              <a:p>
                <a14:m>
                  <m:oMath xmlns:m="http://schemas.openxmlformats.org/officeDocument/2006/math">
                    <m:sSub>
                      <m:sSubPr>
                        <m:ctrlPr>
                          <a:rPr lang="en-US" sz="1000" i="1">
                            <a:latin typeface="Cambria Math" panose="02040503050406030204" pitchFamily="18" charset="0"/>
                          </a:rPr>
                        </m:ctrlPr>
                      </m:sSubPr>
                      <m:e>
                        <m:r>
                          <a:rPr lang="en-US" sz="1000" i="1">
                            <a:latin typeface="Cambria Math"/>
                          </a:rPr>
                          <m:t>𝑉</m:t>
                        </m:r>
                      </m:e>
                      <m:sub>
                        <m:r>
                          <a:rPr lang="en-US" sz="1000" i="1">
                            <a:latin typeface="Cambria Math"/>
                          </a:rPr>
                          <m:t>𝑡</m:t>
                        </m:r>
                        <m:r>
                          <a:rPr lang="en-US" sz="1000" b="0" i="1" smtClean="0">
                            <a:latin typeface="Cambria Math"/>
                          </a:rPr>
                          <m:t>+1</m:t>
                        </m:r>
                      </m:sub>
                    </m:sSub>
                    <m:d>
                      <m:dPr>
                        <m:ctrlPr>
                          <a:rPr lang="en-US" sz="1000" b="1" i="1">
                            <a:latin typeface="Cambria Math" panose="02040503050406030204" pitchFamily="18" charset="0"/>
                          </a:rPr>
                        </m:ctrlPr>
                      </m:dPr>
                      <m:e>
                        <m:sSub>
                          <m:sSubPr>
                            <m:ctrlPr>
                              <a:rPr lang="en-US" sz="1000" i="1">
                                <a:latin typeface="Cambria Math" panose="02040503050406030204" pitchFamily="18" charset="0"/>
                              </a:rPr>
                            </m:ctrlPr>
                          </m:sSubPr>
                          <m:e>
                            <m:r>
                              <a:rPr lang="en-US" sz="1000" i="1">
                                <a:latin typeface="Cambria Math"/>
                              </a:rPr>
                              <m:t>𝑠</m:t>
                            </m:r>
                          </m:e>
                          <m:sub>
                            <m:r>
                              <a:rPr lang="en-US" sz="1000" i="1">
                                <a:latin typeface="Cambria Math"/>
                              </a:rPr>
                              <m:t>𝑡</m:t>
                            </m:r>
                            <m:r>
                              <a:rPr lang="en-US" sz="1000" b="0" i="1" smtClean="0">
                                <a:latin typeface="Cambria Math"/>
                              </a:rPr>
                              <m:t>+1</m:t>
                            </m:r>
                          </m:sub>
                        </m:sSub>
                        <m:r>
                          <a:rPr lang="en-US" sz="1000" b="1" i="1" smtClean="0">
                            <a:latin typeface="Cambria Math"/>
                          </a:rPr>
                          <m:t>|</m:t>
                        </m:r>
                        <m:sSub>
                          <m:sSubPr>
                            <m:ctrlPr>
                              <a:rPr lang="en-US" sz="1000" i="1">
                                <a:latin typeface="Cambria Math" panose="02040503050406030204" pitchFamily="18" charset="0"/>
                              </a:rPr>
                            </m:ctrlPr>
                          </m:sSubPr>
                          <m:e>
                            <m:r>
                              <a:rPr lang="en-US" sz="1000" b="0" i="1" smtClean="0">
                                <a:latin typeface="Cambria Math"/>
                              </a:rPr>
                              <m:t>𝑥</m:t>
                            </m:r>
                          </m:e>
                          <m:sub>
                            <m:r>
                              <a:rPr lang="en-US" sz="1000" b="0" i="1" smtClean="0">
                                <a:latin typeface="Cambria Math"/>
                              </a:rPr>
                              <m:t>𝑡</m:t>
                            </m:r>
                          </m:sub>
                        </m:sSub>
                      </m:e>
                    </m:d>
                  </m:oMath>
                </a14:m>
                <a:r>
                  <a:rPr lang="en-US" sz="1000" b="1" dirty="0">
                    <a:latin typeface="Rockwell" panose="02060603020205020403" pitchFamily="18" charset="0"/>
                  </a:rPr>
                  <a:t> </a:t>
                </a:r>
                <a:r>
                  <a:rPr lang="en-US" sz="1000" dirty="0">
                    <a:latin typeface="Rockwell" panose="02060603020205020403" pitchFamily="18" charset="0"/>
                  </a:rPr>
                  <a:t>represents the future reward given state </a:t>
                </a:r>
                <a14:m>
                  <m:oMath xmlns:m="http://schemas.openxmlformats.org/officeDocument/2006/math">
                    <m:sSub>
                      <m:sSubPr>
                        <m:ctrlPr>
                          <a:rPr lang="en-US" sz="1000" i="1">
                            <a:latin typeface="Cambria Math" panose="02040503050406030204" pitchFamily="18" charset="0"/>
                          </a:rPr>
                        </m:ctrlPr>
                      </m:sSubPr>
                      <m:e>
                        <m:r>
                          <a:rPr lang="en-US" sz="1000" i="1">
                            <a:latin typeface="Cambria Math"/>
                          </a:rPr>
                          <m:t>𝑠</m:t>
                        </m:r>
                      </m:e>
                      <m:sub>
                        <m:r>
                          <a:rPr lang="en-US" sz="1000" i="1">
                            <a:latin typeface="Cambria Math"/>
                          </a:rPr>
                          <m:t>𝑡</m:t>
                        </m:r>
                        <m:r>
                          <a:rPr lang="en-US" sz="1000" i="1">
                            <a:latin typeface="Cambria Math"/>
                          </a:rPr>
                          <m:t>+1</m:t>
                        </m:r>
                      </m:sub>
                    </m:sSub>
                  </m:oMath>
                </a14:m>
                <a:r>
                  <a:rPr lang="en-US" sz="1000" dirty="0">
                    <a:latin typeface="Rockwell" panose="02060603020205020403" pitchFamily="18" charset="0"/>
                  </a:rPr>
                  <a:t> </a:t>
                </a:r>
              </a:p>
              <a:p>
                <a14:m>
                  <m:oMath xmlns:m="http://schemas.openxmlformats.org/officeDocument/2006/math">
                    <m:r>
                      <a:rPr lang="en-US" sz="1000" i="1">
                        <a:latin typeface="Cambria Math"/>
                      </a:rPr>
                      <m:t>𝑓</m:t>
                    </m:r>
                    <m:d>
                      <m:dPr>
                        <m:ctrlPr>
                          <a:rPr lang="en-US" sz="1000" i="1">
                            <a:latin typeface="Cambria Math" panose="02040503050406030204" pitchFamily="18" charset="0"/>
                          </a:rPr>
                        </m:ctrlPr>
                      </m:dPr>
                      <m:e>
                        <m:sSub>
                          <m:sSubPr>
                            <m:ctrlPr>
                              <a:rPr lang="en-US" sz="1000" i="1">
                                <a:latin typeface="Cambria Math" panose="02040503050406030204" pitchFamily="18" charset="0"/>
                              </a:rPr>
                            </m:ctrlPr>
                          </m:sSubPr>
                          <m:e>
                            <m:r>
                              <a:rPr lang="en-US" sz="1000" i="1">
                                <a:latin typeface="Cambria Math"/>
                              </a:rPr>
                              <m:t>𝑠</m:t>
                            </m:r>
                          </m:e>
                          <m:sub>
                            <m:r>
                              <a:rPr lang="en-US" sz="1000" i="1">
                                <a:latin typeface="Cambria Math"/>
                              </a:rPr>
                              <m:t>𝑡</m:t>
                            </m:r>
                          </m:sub>
                        </m:sSub>
                        <m:r>
                          <a:rPr lang="en-US" sz="1000" i="1">
                            <a:latin typeface="Cambria Math"/>
                          </a:rPr>
                          <m:t>,</m:t>
                        </m:r>
                        <m:sSub>
                          <m:sSubPr>
                            <m:ctrlPr>
                              <a:rPr lang="en-US" sz="1000" i="1">
                                <a:latin typeface="Cambria Math" panose="02040503050406030204" pitchFamily="18" charset="0"/>
                              </a:rPr>
                            </m:ctrlPr>
                          </m:sSubPr>
                          <m:e>
                            <m:r>
                              <a:rPr lang="en-US" sz="1000" i="1">
                                <a:latin typeface="Cambria Math"/>
                              </a:rPr>
                              <m:t>𝑥</m:t>
                            </m:r>
                          </m:e>
                          <m:sub>
                            <m:r>
                              <a:rPr lang="en-US" sz="1000" i="1">
                                <a:latin typeface="Cambria Math"/>
                              </a:rPr>
                              <m:t>𝑡</m:t>
                            </m:r>
                          </m:sub>
                        </m:sSub>
                      </m:e>
                    </m:d>
                  </m:oMath>
                </a14:m>
                <a:r>
                  <a:rPr lang="en-US" sz="1000" dirty="0">
                    <a:latin typeface="Rockwell" panose="02060603020205020403" pitchFamily="18" charset="0"/>
                  </a:rPr>
                  <a:t> is the reward which is given by</a:t>
                </a:r>
              </a:p>
              <a:p>
                <a14:m>
                  <m:oMath xmlns:m="http://schemas.openxmlformats.org/officeDocument/2006/math">
                    <m:r>
                      <a:rPr lang="en-US" sz="1000" i="1">
                        <a:latin typeface="Cambria Math"/>
                      </a:rPr>
                      <m:t>𝑓</m:t>
                    </m:r>
                    <m:d>
                      <m:dPr>
                        <m:ctrlPr>
                          <a:rPr lang="en-US" sz="1000" i="1">
                            <a:latin typeface="Cambria Math" panose="02040503050406030204" pitchFamily="18" charset="0"/>
                          </a:rPr>
                        </m:ctrlPr>
                      </m:dPr>
                      <m:e>
                        <m:sSub>
                          <m:sSubPr>
                            <m:ctrlPr>
                              <a:rPr lang="en-US" sz="1000" i="1">
                                <a:latin typeface="Cambria Math" panose="02040503050406030204" pitchFamily="18" charset="0"/>
                              </a:rPr>
                            </m:ctrlPr>
                          </m:sSubPr>
                          <m:e>
                            <m:r>
                              <a:rPr lang="en-US" sz="1000" i="1">
                                <a:latin typeface="Cambria Math"/>
                              </a:rPr>
                              <m:t>𝑠</m:t>
                            </m:r>
                          </m:e>
                          <m:sub>
                            <m:r>
                              <a:rPr lang="en-US" sz="1000" i="1">
                                <a:latin typeface="Cambria Math"/>
                              </a:rPr>
                              <m:t>𝑡</m:t>
                            </m:r>
                          </m:sub>
                        </m:sSub>
                        <m:r>
                          <a:rPr lang="en-US" sz="1000" i="1">
                            <a:latin typeface="Cambria Math"/>
                          </a:rPr>
                          <m:t>,</m:t>
                        </m:r>
                        <m:sSub>
                          <m:sSubPr>
                            <m:ctrlPr>
                              <a:rPr lang="en-US" sz="1000" i="1">
                                <a:latin typeface="Cambria Math" panose="02040503050406030204" pitchFamily="18" charset="0"/>
                              </a:rPr>
                            </m:ctrlPr>
                          </m:sSubPr>
                          <m:e>
                            <m:r>
                              <a:rPr lang="en-US" sz="1000" i="1">
                                <a:latin typeface="Cambria Math"/>
                              </a:rPr>
                              <m:t>𝑥</m:t>
                            </m:r>
                          </m:e>
                          <m:sub>
                            <m:r>
                              <a:rPr lang="en-US" sz="1000" i="1">
                                <a:latin typeface="Cambria Math"/>
                              </a:rPr>
                              <m:t>𝑡</m:t>
                            </m:r>
                          </m:sub>
                        </m:sSub>
                      </m:e>
                    </m:d>
                  </m:oMath>
                </a14:m>
                <a:r>
                  <a:rPr lang="en-US" sz="1000" dirty="0">
                    <a:latin typeface="Rockwell" panose="02060603020205020403" pitchFamily="18" charset="0"/>
                  </a:rPr>
                  <a:t> = </a:t>
                </a:r>
                <a14:m>
                  <m:oMath xmlns:m="http://schemas.openxmlformats.org/officeDocument/2006/math">
                    <m:d>
                      <m:dPr>
                        <m:begChr m:val="{"/>
                        <m:endChr m:val=""/>
                        <m:ctrlPr>
                          <a:rPr lang="en-US" sz="1000" i="1" smtClean="0">
                            <a:latin typeface="Cambria Math" panose="02040503050406030204" pitchFamily="18" charset="0"/>
                          </a:rPr>
                        </m:ctrlPr>
                      </m:dPr>
                      <m:e>
                        <m:eqArr>
                          <m:eqArrPr>
                            <m:ctrlPr>
                              <a:rPr lang="en-US" sz="1000" i="1" smtClean="0">
                                <a:latin typeface="Cambria Math" panose="02040503050406030204" pitchFamily="18" charset="0"/>
                              </a:rPr>
                            </m:ctrlPr>
                          </m:eqArrPr>
                          <m:e>
                            <m:sSubSup>
                              <m:sSubSupPr>
                                <m:ctrlPr>
                                  <a:rPr lang="en-US" sz="1000" i="1">
                                    <a:latin typeface="Cambria Math" panose="02040503050406030204" pitchFamily="18" charset="0"/>
                                  </a:rPr>
                                </m:ctrlPr>
                              </m:sSubSupPr>
                              <m:e>
                                <m:r>
                                  <a:rPr lang="en-US" sz="1000" b="0" i="1" smtClean="0">
                                    <a:latin typeface="Cambria Math"/>
                                  </a:rPr>
                                  <m:t>−</m:t>
                                </m:r>
                                <m:r>
                                  <a:rPr lang="en-US" sz="1000" b="0" i="1" smtClean="0">
                                    <a:latin typeface="Cambria Math"/>
                                  </a:rPr>
                                  <m:t>𝑃</m:t>
                                </m:r>
                              </m:e>
                              <m:sub>
                                <m:r>
                                  <a:rPr lang="en-US" sz="1000" b="0" i="1" smtClean="0">
                                    <a:latin typeface="Cambria Math"/>
                                  </a:rPr>
                                  <m:t>𝐸𝑉</m:t>
                                </m:r>
                              </m:sub>
                              <m:sup>
                                <m:r>
                                  <a:rPr lang="en-US" sz="1000" b="0" i="1">
                                    <a:latin typeface="Cambria Math"/>
                                  </a:rPr>
                                  <m:t>𝑡</m:t>
                                </m:r>
                              </m:sup>
                            </m:sSubSup>
                            <m:nary>
                              <m:naryPr>
                                <m:chr m:val="∑"/>
                                <m:limLoc m:val="undOvr"/>
                                <m:ctrlPr>
                                  <a:rPr lang="en-US" sz="1000" i="1">
                                    <a:latin typeface="Cambria Math" panose="02040503050406030204" pitchFamily="18" charset="0"/>
                                  </a:rPr>
                                </m:ctrlPr>
                              </m:naryPr>
                              <m:sub>
                                <m:r>
                                  <a:rPr lang="en-US" sz="1000" b="0" i="1">
                                    <a:latin typeface="Cambria Math"/>
                                  </a:rPr>
                                  <m:t>𝑖</m:t>
                                </m:r>
                                <m:r>
                                  <a:rPr lang="en-US" sz="1000" b="0">
                                    <a:latin typeface="Cambria Math"/>
                                  </a:rPr>
                                  <m:t>=</m:t>
                                </m:r>
                                <m:r>
                                  <a:rPr lang="en-US" sz="1000" b="0" i="1">
                                    <a:latin typeface="Cambria Math"/>
                                  </a:rPr>
                                  <m:t>1</m:t>
                                </m:r>
                              </m:sub>
                              <m:sup>
                                <m:r>
                                  <a:rPr lang="en-US" sz="1000" b="0" i="1">
                                    <a:latin typeface="Cambria Math"/>
                                  </a:rPr>
                                  <m:t>𝑁</m:t>
                                </m:r>
                              </m:sup>
                              <m:e>
                                <m:sSubSup>
                                  <m:sSubSupPr>
                                    <m:ctrlPr>
                                      <a:rPr lang="en-US" sz="1000" i="1">
                                        <a:latin typeface="Cambria Math" panose="02040503050406030204" pitchFamily="18" charset="0"/>
                                      </a:rPr>
                                    </m:ctrlPr>
                                  </m:sSubSupPr>
                                  <m:e>
                                    <m:r>
                                      <a:rPr lang="en-US" sz="1000" b="0" i="1">
                                        <a:latin typeface="Cambria Math"/>
                                      </a:rPr>
                                      <m:t>𝑄</m:t>
                                    </m:r>
                                  </m:e>
                                  <m:sub>
                                    <m:r>
                                      <a:rPr lang="en-US" sz="1000" b="0" i="1">
                                        <a:latin typeface="Cambria Math"/>
                                      </a:rPr>
                                      <m:t>𝑖</m:t>
                                    </m:r>
                                  </m:sub>
                                  <m:sup>
                                    <m:r>
                                      <a:rPr lang="en-US" sz="1000" b="0" i="1">
                                        <a:latin typeface="Cambria Math"/>
                                      </a:rPr>
                                      <m:t>𝑡</m:t>
                                    </m:r>
                                  </m:sup>
                                </m:sSubSup>
                                <m:r>
                                  <a:rPr lang="en-US" sz="1000" b="0" i="1">
                                    <a:latin typeface="Cambria Math"/>
                                  </a:rPr>
                                  <m:t>+</m:t>
                                </m:r>
                                <m:sSubSup>
                                  <m:sSubSupPr>
                                    <m:ctrlPr>
                                      <a:rPr lang="en-US" sz="1000" i="1">
                                        <a:latin typeface="Cambria Math" panose="02040503050406030204" pitchFamily="18" charset="0"/>
                                      </a:rPr>
                                    </m:ctrlPr>
                                  </m:sSubSupPr>
                                  <m:e>
                                    <m:r>
                                      <a:rPr lang="en-US" sz="1000" b="0" i="1" smtClean="0">
                                        <a:latin typeface="Cambria Math"/>
                                      </a:rPr>
                                      <m:t>𝑃</m:t>
                                    </m:r>
                                  </m:e>
                                  <m:sub>
                                    <m:r>
                                      <a:rPr lang="en-US" sz="1000" b="0" i="1" smtClean="0">
                                        <a:latin typeface="Cambria Math"/>
                                      </a:rPr>
                                      <m:t>𝑅𝑡</m:t>
                                    </m:r>
                                  </m:sub>
                                  <m:sup>
                                    <m:r>
                                      <a:rPr lang="en-US" sz="1000" b="0" i="1">
                                        <a:latin typeface="Cambria Math"/>
                                      </a:rPr>
                                      <m:t>𝑡</m:t>
                                    </m:r>
                                  </m:sup>
                                </m:sSubSup>
                                <m:sSubSup>
                                  <m:sSubSupPr>
                                    <m:ctrlPr>
                                      <a:rPr lang="en-US" sz="1000" i="1">
                                        <a:latin typeface="Cambria Math" panose="02040503050406030204" pitchFamily="18" charset="0"/>
                                      </a:rPr>
                                    </m:ctrlPr>
                                  </m:sSubSupPr>
                                  <m:e>
                                    <m:r>
                                      <a:rPr lang="en-US" sz="1000" b="0" i="1">
                                        <a:latin typeface="Cambria Math"/>
                                      </a:rPr>
                                      <m:t>𝑄</m:t>
                                    </m:r>
                                  </m:e>
                                  <m:sub>
                                    <m:r>
                                      <a:rPr lang="en-US" sz="1000" b="0" i="1" smtClean="0">
                                        <a:latin typeface="Cambria Math"/>
                                      </a:rPr>
                                      <m:t>𝑡𝑜𝑡𝑎𝑙</m:t>
                                    </m:r>
                                  </m:sub>
                                  <m:sup>
                                    <m:r>
                                      <a:rPr lang="en-US" sz="1000" b="0" i="1">
                                        <a:latin typeface="Cambria Math"/>
                                      </a:rPr>
                                      <m:t>𝑡</m:t>
                                    </m:r>
                                  </m:sup>
                                </m:sSubSup>
                              </m:e>
                            </m:nary>
                            <m:r>
                              <a:rPr lang="en-US" sz="1000" b="0" i="1" smtClean="0">
                                <a:latin typeface="Cambria Math"/>
                              </a:rPr>
                              <m:t>,  </m:t>
                            </m:r>
                            <m:sSub>
                              <m:sSubPr>
                                <m:ctrlPr>
                                  <a:rPr lang="en-US" sz="1000" i="1">
                                    <a:latin typeface="Cambria Math" panose="02040503050406030204" pitchFamily="18" charset="0"/>
                                  </a:rPr>
                                </m:ctrlPr>
                              </m:sSubPr>
                              <m:e>
                                <m:r>
                                  <a:rPr lang="en-US" sz="1000" b="0" i="1" smtClean="0">
                                    <a:latin typeface="Cambria Math"/>
                                  </a:rPr>
                                  <m:t>𝑥</m:t>
                                </m:r>
                              </m:e>
                              <m:sub>
                                <m:r>
                                  <a:rPr lang="en-US" sz="1000" b="0" i="1" smtClean="0">
                                    <a:latin typeface="Cambria Math"/>
                                  </a:rPr>
                                  <m:t>𝑡</m:t>
                                </m:r>
                              </m:sub>
                            </m:sSub>
                            <m:r>
                              <a:rPr lang="en-US" sz="1000" b="0" i="1" smtClean="0">
                                <a:latin typeface="Cambria Math"/>
                              </a:rPr>
                              <m:t>=1</m:t>
                            </m:r>
                          </m:e>
                          <m:e>
                            <m:sSubSup>
                              <m:sSubSupPr>
                                <m:ctrlPr>
                                  <a:rPr lang="en-US" sz="1000" i="1">
                                    <a:latin typeface="Cambria Math" panose="02040503050406030204" pitchFamily="18" charset="0"/>
                                  </a:rPr>
                                </m:ctrlPr>
                              </m:sSubSupPr>
                              <m:e>
                                <m:r>
                                  <a:rPr lang="en-US" sz="1000" b="0" i="1">
                                    <a:latin typeface="Cambria Math"/>
                                  </a:rPr>
                                  <m:t>𝑃</m:t>
                                </m:r>
                              </m:e>
                              <m:sub>
                                <m:r>
                                  <a:rPr lang="en-US" sz="1000" b="0" i="1">
                                    <a:latin typeface="Cambria Math"/>
                                  </a:rPr>
                                  <m:t>𝐸𝑉</m:t>
                                </m:r>
                              </m:sub>
                              <m:sup>
                                <m:r>
                                  <a:rPr lang="en-US" sz="1000" b="0" i="1">
                                    <a:latin typeface="Cambria Math"/>
                                  </a:rPr>
                                  <m:t>𝑡</m:t>
                                </m:r>
                              </m:sup>
                            </m:sSubSup>
                            <m:nary>
                              <m:naryPr>
                                <m:chr m:val="∑"/>
                                <m:limLoc m:val="undOvr"/>
                                <m:ctrlPr>
                                  <a:rPr lang="en-US" sz="1000" i="1">
                                    <a:latin typeface="Cambria Math" panose="02040503050406030204" pitchFamily="18" charset="0"/>
                                  </a:rPr>
                                </m:ctrlPr>
                              </m:naryPr>
                              <m:sub>
                                <m:r>
                                  <a:rPr lang="en-US" sz="1000" b="0" i="1">
                                    <a:latin typeface="Cambria Math"/>
                                  </a:rPr>
                                  <m:t>𝑖</m:t>
                                </m:r>
                                <m:r>
                                  <a:rPr lang="en-US" sz="1000" b="0">
                                    <a:latin typeface="Cambria Math"/>
                                  </a:rPr>
                                  <m:t>=</m:t>
                                </m:r>
                                <m:r>
                                  <a:rPr lang="en-US" sz="1000" b="0" i="1">
                                    <a:latin typeface="Cambria Math"/>
                                  </a:rPr>
                                  <m:t>1</m:t>
                                </m:r>
                              </m:sub>
                              <m:sup>
                                <m:r>
                                  <a:rPr lang="en-US" sz="1000" b="0" i="1">
                                    <a:latin typeface="Cambria Math"/>
                                  </a:rPr>
                                  <m:t>𝑁</m:t>
                                </m:r>
                              </m:sup>
                              <m:e>
                                <m:sSubSup>
                                  <m:sSubSupPr>
                                    <m:ctrlPr>
                                      <a:rPr lang="en-US" sz="1000" i="1">
                                        <a:latin typeface="Cambria Math" panose="02040503050406030204" pitchFamily="18" charset="0"/>
                                      </a:rPr>
                                    </m:ctrlPr>
                                  </m:sSubSupPr>
                                  <m:e>
                                    <m:r>
                                      <a:rPr lang="en-US" sz="1000" b="0" i="1">
                                        <a:latin typeface="Cambria Math"/>
                                      </a:rPr>
                                      <m:t>𝑄</m:t>
                                    </m:r>
                                  </m:e>
                                  <m:sub>
                                    <m:r>
                                      <a:rPr lang="en-US" sz="1000" b="0" i="1">
                                        <a:latin typeface="Cambria Math"/>
                                      </a:rPr>
                                      <m:t>𝑖</m:t>
                                    </m:r>
                                  </m:sub>
                                  <m:sup>
                                    <m:r>
                                      <a:rPr lang="en-US" sz="1000" b="0" i="1">
                                        <a:latin typeface="Cambria Math"/>
                                      </a:rPr>
                                      <m:t>𝑡</m:t>
                                    </m:r>
                                  </m:sup>
                                </m:sSubSup>
                                <m:r>
                                  <a:rPr lang="en-US" sz="1000" b="0" i="1">
                                    <a:latin typeface="Cambria Math"/>
                                  </a:rPr>
                                  <m:t>+</m:t>
                                </m:r>
                                <m:sSubSup>
                                  <m:sSubSupPr>
                                    <m:ctrlPr>
                                      <a:rPr lang="en-US" sz="1000" i="1">
                                        <a:latin typeface="Cambria Math" panose="02040503050406030204" pitchFamily="18" charset="0"/>
                                      </a:rPr>
                                    </m:ctrlPr>
                                  </m:sSubSupPr>
                                  <m:e>
                                    <m:r>
                                      <a:rPr lang="en-US" sz="1000" b="0" i="1">
                                        <a:latin typeface="Cambria Math"/>
                                      </a:rPr>
                                      <m:t>𝑃</m:t>
                                    </m:r>
                                  </m:e>
                                  <m:sub>
                                    <m:r>
                                      <a:rPr lang="en-US" sz="1000" b="0" i="1">
                                        <a:latin typeface="Cambria Math"/>
                                      </a:rPr>
                                      <m:t>𝑅𝑡</m:t>
                                    </m:r>
                                  </m:sub>
                                  <m:sup>
                                    <m:r>
                                      <a:rPr lang="en-US" sz="1000" b="0" i="1">
                                        <a:latin typeface="Cambria Math"/>
                                      </a:rPr>
                                      <m:t>𝑡</m:t>
                                    </m:r>
                                  </m:sup>
                                </m:sSubSup>
                                <m:sSubSup>
                                  <m:sSubSupPr>
                                    <m:ctrlPr>
                                      <a:rPr lang="en-US" sz="1000" i="1">
                                        <a:latin typeface="Cambria Math" panose="02040503050406030204" pitchFamily="18" charset="0"/>
                                      </a:rPr>
                                    </m:ctrlPr>
                                  </m:sSubSupPr>
                                  <m:e>
                                    <m:r>
                                      <a:rPr lang="en-US" sz="1000" b="0" i="1">
                                        <a:latin typeface="Cambria Math"/>
                                      </a:rPr>
                                      <m:t>𝑄</m:t>
                                    </m:r>
                                  </m:e>
                                  <m:sub>
                                    <m:r>
                                      <a:rPr lang="en-US" sz="1000" b="0" i="1">
                                        <a:latin typeface="Cambria Math"/>
                                      </a:rPr>
                                      <m:t>𝑡𝑜𝑡𝑎𝑙</m:t>
                                    </m:r>
                                  </m:sub>
                                  <m:sup>
                                    <m:r>
                                      <a:rPr lang="en-US" sz="1000" b="0" i="1">
                                        <a:latin typeface="Cambria Math"/>
                                      </a:rPr>
                                      <m:t>𝑡</m:t>
                                    </m:r>
                                  </m:sup>
                                </m:sSubSup>
                              </m:e>
                            </m:nary>
                            <m:r>
                              <a:rPr lang="en-US" sz="1000" b="0" i="1">
                                <a:latin typeface="Cambria Math"/>
                              </a:rPr>
                              <m:t>, </m:t>
                            </m:r>
                            <m:sSub>
                              <m:sSubPr>
                                <m:ctrlPr>
                                  <a:rPr lang="en-US" sz="1000" i="1">
                                    <a:latin typeface="Cambria Math" panose="02040503050406030204" pitchFamily="18" charset="0"/>
                                  </a:rPr>
                                </m:ctrlPr>
                              </m:sSubPr>
                              <m:e>
                                <m:r>
                                  <a:rPr lang="en-US" sz="1000" b="0" i="1" smtClean="0">
                                    <a:latin typeface="Cambria Math"/>
                                  </a:rPr>
                                  <m:t>     </m:t>
                                </m:r>
                                <m:r>
                                  <a:rPr lang="en-US" sz="1000" b="0" i="1">
                                    <a:latin typeface="Cambria Math"/>
                                  </a:rPr>
                                  <m:t>𝑥</m:t>
                                </m:r>
                              </m:e>
                              <m:sub>
                                <m:r>
                                  <a:rPr lang="en-US" sz="1000" b="0" i="1">
                                    <a:latin typeface="Cambria Math"/>
                                  </a:rPr>
                                  <m:t>𝑡</m:t>
                                </m:r>
                              </m:sub>
                            </m:sSub>
                            <m:r>
                              <a:rPr lang="en-US" sz="1000" b="0" i="1">
                                <a:latin typeface="Cambria Math"/>
                              </a:rPr>
                              <m:t>=</m:t>
                            </m:r>
                            <m:r>
                              <a:rPr lang="en-US" sz="1000" b="0" i="1" smtClean="0">
                                <a:latin typeface="Cambria Math"/>
                              </a:rPr>
                              <m:t>2</m:t>
                            </m:r>
                          </m:e>
                          <m:e>
                            <m:r>
                              <a:rPr lang="en-US" sz="1000" b="0" i="1" smtClean="0">
                                <a:latin typeface="Cambria Math"/>
                              </a:rPr>
                              <m:t>                                           0,</m:t>
                            </m:r>
                            <m:sSub>
                              <m:sSubPr>
                                <m:ctrlPr>
                                  <a:rPr lang="en-US" sz="1000" i="1">
                                    <a:latin typeface="Cambria Math" panose="02040503050406030204" pitchFamily="18" charset="0"/>
                                  </a:rPr>
                                </m:ctrlPr>
                              </m:sSubPr>
                              <m:e>
                                <m:r>
                                  <a:rPr lang="en-US" sz="1000" b="0" i="1" smtClean="0">
                                    <a:latin typeface="Cambria Math"/>
                                  </a:rPr>
                                  <m:t>     </m:t>
                                </m:r>
                                <m:r>
                                  <a:rPr lang="en-US" sz="1000" b="0" i="1">
                                    <a:latin typeface="Cambria Math"/>
                                  </a:rPr>
                                  <m:t>𝑥</m:t>
                                </m:r>
                              </m:e>
                              <m:sub>
                                <m:r>
                                  <a:rPr lang="en-US" sz="1000" b="0" i="1">
                                    <a:latin typeface="Cambria Math"/>
                                  </a:rPr>
                                  <m:t>𝑡</m:t>
                                </m:r>
                              </m:sub>
                            </m:sSub>
                            <m:r>
                              <a:rPr lang="en-US" sz="1000" b="0" i="1">
                                <a:latin typeface="Cambria Math"/>
                              </a:rPr>
                              <m:t>=</m:t>
                            </m:r>
                            <m:r>
                              <a:rPr lang="en-US" sz="1000" b="0" i="1" smtClean="0">
                                <a:latin typeface="Cambria Math"/>
                              </a:rPr>
                              <m:t>3</m:t>
                            </m:r>
                          </m:e>
                        </m:eqArr>
                      </m:e>
                    </m:d>
                  </m:oMath>
                </a14:m>
                <a:endParaRPr lang="en-US" sz="1000" dirty="0">
                  <a:latin typeface="Rockwell" panose="02060603020205020403" pitchFamily="18" charset="0"/>
                </a:endParaRPr>
              </a:p>
            </p:txBody>
          </p:sp>
        </mc:Choice>
        <mc:Fallback xmlns="">
          <p:sp>
            <p:nvSpPr>
              <p:cNvPr id="20" name="Content Placeholder 6"/>
              <p:cNvSpPr txBox="1">
                <a:spLocks noRot="1" noChangeAspect="1" noMove="1" noResize="1" noEditPoints="1" noAdjustHandles="1" noChangeArrowheads="1" noChangeShapeType="1" noTextEdit="1"/>
              </p:cNvSpPr>
              <p:nvPr/>
            </p:nvSpPr>
            <p:spPr>
              <a:xfrm>
                <a:off x="4917112" y="1402512"/>
                <a:ext cx="6248398" cy="2225505"/>
              </a:xfrm>
              <a:prstGeom prst="rect">
                <a:avLst/>
              </a:prstGeom>
              <a:blipFill rotWithShape="1">
                <a:blip r:embed="rId4"/>
                <a:stretch>
                  <a:fillRect b="-66027"/>
                </a:stretch>
              </a:blipFill>
            </p:spPr>
            <p:txBody>
              <a:bodyPr/>
              <a:lstStyle/>
              <a:p>
                <a:r>
                  <a:rPr lang="en-US">
                    <a:noFill/>
                  </a:rPr>
                  <a:t> </a:t>
                </a:r>
              </a:p>
            </p:txBody>
          </p:sp>
        </mc:Fallback>
      </mc:AlternateContent>
      <p:sp>
        <p:nvSpPr>
          <p:cNvPr id="21" name="Title 1"/>
          <p:cNvSpPr txBox="1">
            <a:spLocks/>
          </p:cNvSpPr>
          <p:nvPr/>
        </p:nvSpPr>
        <p:spPr>
          <a:xfrm>
            <a:off x="615350" y="4201062"/>
            <a:ext cx="3931672" cy="1493649"/>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a:lstStyle>
          <a:p>
            <a:pPr algn="l">
              <a:lnSpc>
                <a:spcPct val="112000"/>
              </a:lnSpc>
              <a:spcBef>
                <a:spcPts val="900"/>
              </a:spcBef>
            </a:pPr>
            <a:r>
              <a:rPr lang="en-US" sz="2800" dirty="0">
                <a:solidFill>
                  <a:schemeClr val="tx2"/>
                </a:solidFill>
                <a:latin typeface="Rockwell" panose="02060603020205020403" pitchFamily="18" charset="0"/>
              </a:rPr>
              <a:t>Unit Commitment</a:t>
            </a:r>
          </a:p>
        </p:txBody>
      </p:sp>
    </p:spTree>
    <p:extLst>
      <p:ext uri="{BB962C8B-B14F-4D97-AF65-F5344CB8AC3E}">
        <p14:creationId xmlns:p14="http://schemas.microsoft.com/office/powerpoint/2010/main" val="1048522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Effect transition="in" filter="fade">
                                      <p:cBhvr>
                                        <p:cTn id="13" dur="500"/>
                                        <p:tgtEl>
                                          <p:spTgt spid="7">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Effect transition="in" filter="fade">
                                      <p:cBhvr>
                                        <p:cTn id="16" dur="500"/>
                                        <p:tgtEl>
                                          <p:spTgt spid="7">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fade">
                                      <p:cBhvr>
                                        <p:cTn id="19" dur="500"/>
                                        <p:tgtEl>
                                          <p:spTgt spid="7">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
                                            <p:txEl>
                                              <p:pRg st="4" end="4"/>
                                            </p:txEl>
                                          </p:spTgt>
                                        </p:tgtEl>
                                        <p:attrNameLst>
                                          <p:attrName>style.visibility</p:attrName>
                                        </p:attrNameLst>
                                      </p:cBhvr>
                                      <p:to>
                                        <p:strVal val="visible"/>
                                      </p:to>
                                    </p:set>
                                    <p:animEffect transition="in" filter="fade">
                                      <p:cBhvr>
                                        <p:cTn id="22" dur="500"/>
                                        <p:tgtEl>
                                          <p:spTgt spid="7">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
                                            <p:txEl>
                                              <p:pRg st="5" end="5"/>
                                            </p:txEl>
                                          </p:spTgt>
                                        </p:tgtEl>
                                        <p:attrNameLst>
                                          <p:attrName>style.visibility</p:attrName>
                                        </p:attrNameLst>
                                      </p:cBhvr>
                                      <p:to>
                                        <p:strVal val="visible"/>
                                      </p:to>
                                    </p:set>
                                    <p:animEffect transition="in" filter="fade">
                                      <p:cBhvr>
                                        <p:cTn id="25" dur="500"/>
                                        <p:tgtEl>
                                          <p:spTgt spid="7">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
                                            <p:txEl>
                                              <p:pRg st="6" end="6"/>
                                            </p:txEl>
                                          </p:spTgt>
                                        </p:tgtEl>
                                        <p:attrNameLst>
                                          <p:attrName>style.visibility</p:attrName>
                                        </p:attrNameLst>
                                      </p:cBhvr>
                                      <p:to>
                                        <p:strVal val="visible"/>
                                      </p:to>
                                    </p:set>
                                    <p:animEffect transition="in" filter="fade">
                                      <p:cBhvr>
                                        <p:cTn id="28" dur="5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2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22521" y="555479"/>
            <a:ext cx="11171273" cy="1081935"/>
          </a:xfrm>
        </p:spPr>
        <p:txBody>
          <a:bodyPr>
            <a:normAutofit/>
          </a:bodyPr>
          <a:lstStyle/>
          <a:p>
            <a:pPr algn="ctr"/>
            <a:r>
              <a:rPr lang="en-US" sz="4000" cap="none" dirty="0"/>
              <a:t>Results</a:t>
            </a:r>
            <a:endParaRPr lang="en-US" cap="none" dirty="0"/>
          </a:p>
        </p:txBody>
      </p:sp>
      <p:sp>
        <p:nvSpPr>
          <p:cNvPr id="6" name="Content Placeholder 2"/>
          <p:cNvSpPr txBox="1">
            <a:spLocks/>
          </p:cNvSpPr>
          <p:nvPr/>
        </p:nvSpPr>
        <p:spPr>
          <a:xfrm>
            <a:off x="584791" y="1497724"/>
            <a:ext cx="5986128" cy="4509671"/>
          </a:xfrm>
          <a:prstGeom prst="rect">
            <a:avLst/>
          </a:prstGeom>
        </p:spPr>
        <p:txBody>
          <a:bodyPr vert="horz" lIns="91440" tIns="45720" rIns="91440" bIns="45720" rtlCol="0" anchor="ctr">
            <a:noAutofit/>
          </a:bodyPr>
          <a:lstStyle>
            <a:lvl1pPr marL="0" indent="0" algn="r" defTabSz="914400" rtl="0" eaLnBrk="1" latinLnBrk="0" hangingPunct="1">
              <a:lnSpc>
                <a:spcPct val="113000"/>
              </a:lnSpc>
              <a:spcBef>
                <a:spcPts val="0"/>
              </a:spcBef>
              <a:buFont typeface="Arial" panose="020B0604020202020204" pitchFamily="34" charset="0"/>
              <a:buNone/>
              <a:defRPr sz="2000" b="0" i="1" kern="1200" baseline="0">
                <a:solidFill>
                  <a:schemeClr val="tx1">
                    <a:lumMod val="85000"/>
                    <a:lumOff val="15000"/>
                  </a:schemeClr>
                </a:solidFill>
                <a:latin typeface="+mn-lt"/>
                <a:ea typeface="+mn-ea"/>
                <a:cs typeface="+mn-cs"/>
              </a:defRPr>
            </a:lvl1pPr>
            <a:lvl2pPr marL="457200" indent="0" algn="l" defTabSz="914400" rtl="0" eaLnBrk="1" latinLnBrk="0" hangingPunct="1">
              <a:lnSpc>
                <a:spcPct val="112000"/>
              </a:lnSpc>
              <a:spcBef>
                <a:spcPts val="900"/>
              </a:spcBef>
              <a:buFont typeface="Corbel" panose="020B0503020204020204" pitchFamily="34" charset="0"/>
              <a:buNone/>
              <a:defRPr sz="2000" kern="1200" baseline="0">
                <a:solidFill>
                  <a:schemeClr val="tx1">
                    <a:tint val="75000"/>
                  </a:schemeClr>
                </a:solidFill>
                <a:latin typeface="+mn-lt"/>
                <a:ea typeface="+mn-ea"/>
                <a:cs typeface="+mn-cs"/>
              </a:defRPr>
            </a:lvl2pPr>
            <a:lvl3pPr marL="914400" indent="0" algn="l" defTabSz="914400" rtl="0" eaLnBrk="1" latinLnBrk="0" hangingPunct="1">
              <a:lnSpc>
                <a:spcPct val="112000"/>
              </a:lnSpc>
              <a:spcBef>
                <a:spcPts val="900"/>
              </a:spcBef>
              <a:buFont typeface="Arial" panose="020B0604020202020204" pitchFamily="34" charset="0"/>
              <a:buNone/>
              <a:defRPr sz="1800" kern="1200" baseline="0">
                <a:solidFill>
                  <a:schemeClr val="tx1">
                    <a:tint val="75000"/>
                  </a:schemeClr>
                </a:solidFill>
                <a:latin typeface="+mn-lt"/>
                <a:ea typeface="+mn-ea"/>
                <a:cs typeface="+mn-cs"/>
              </a:defRPr>
            </a:lvl3pPr>
            <a:lvl4pPr marL="1371600" indent="0" algn="l" defTabSz="914400" rtl="0" eaLnBrk="1" latinLnBrk="0" hangingPunct="1">
              <a:lnSpc>
                <a:spcPct val="112000"/>
              </a:lnSpc>
              <a:spcBef>
                <a:spcPts val="900"/>
              </a:spcBef>
              <a:buFont typeface="Corbel" panose="020B0503020204020204" pitchFamily="34" charset="0"/>
              <a:buNone/>
              <a:defRPr sz="1600" kern="1200" baseline="0">
                <a:solidFill>
                  <a:schemeClr val="tx1">
                    <a:tint val="75000"/>
                  </a:schemeClr>
                </a:solidFill>
                <a:latin typeface="+mn-lt"/>
                <a:ea typeface="+mn-ea"/>
                <a:cs typeface="+mn-cs"/>
              </a:defRPr>
            </a:lvl4pPr>
            <a:lvl5pPr marL="1828800" indent="0" algn="l" defTabSz="914400" rtl="0" eaLnBrk="1" latinLnBrk="0" hangingPunct="1">
              <a:lnSpc>
                <a:spcPct val="112000"/>
              </a:lnSpc>
              <a:spcBef>
                <a:spcPts val="900"/>
              </a:spcBef>
              <a:buFont typeface="Arial" panose="020B0604020202020204" pitchFamily="34" charset="0"/>
              <a:buNone/>
              <a:defRPr sz="1600" i="1" kern="1200" baseline="0">
                <a:solidFill>
                  <a:schemeClr val="tx1">
                    <a:tint val="75000"/>
                  </a:schemeClr>
                </a:solidFill>
                <a:latin typeface="+mn-lt"/>
                <a:ea typeface="+mn-ea"/>
                <a:cs typeface="+mn-cs"/>
              </a:defRPr>
            </a:lvl5pPr>
            <a:lvl6pPr marL="2286000" indent="0" algn="l" defTabSz="914400" rtl="0" eaLnBrk="1" latinLnBrk="0" hangingPunct="1">
              <a:lnSpc>
                <a:spcPct val="112000"/>
              </a:lnSpc>
              <a:spcBef>
                <a:spcPts val="1300"/>
              </a:spcBef>
              <a:buFont typeface="Corbel" panose="020B0503020204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112000"/>
              </a:lnSpc>
              <a:spcBef>
                <a:spcPts val="1300"/>
              </a:spcBef>
              <a:buFont typeface="Arial" panose="020B0604020202020204" pitchFamily="34" charset="0"/>
              <a:buNone/>
              <a:defRPr sz="1600" i="1" kern="1200">
                <a:solidFill>
                  <a:schemeClr val="tx1">
                    <a:tint val="75000"/>
                  </a:schemeClr>
                </a:solidFill>
                <a:latin typeface="+mn-lt"/>
                <a:ea typeface="+mn-ea"/>
                <a:cs typeface="+mn-cs"/>
              </a:defRPr>
            </a:lvl7pPr>
            <a:lvl8pPr marL="3200400" indent="0" algn="l" defTabSz="914400" rtl="0" eaLnBrk="1" latinLnBrk="0" hangingPunct="1">
              <a:lnSpc>
                <a:spcPct val="112000"/>
              </a:lnSpc>
              <a:spcBef>
                <a:spcPts val="1300"/>
              </a:spcBef>
              <a:buFont typeface="Corbel" panose="020B0503020204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112000"/>
              </a:lnSpc>
              <a:spcBef>
                <a:spcPts val="1300"/>
              </a:spcBef>
              <a:buFont typeface="Arial" panose="020B0604020202020204" pitchFamily="34" charset="0"/>
              <a:buNone/>
              <a:defRPr sz="1600" i="1" kern="1200" baseline="0">
                <a:solidFill>
                  <a:schemeClr val="tx1">
                    <a:tint val="75000"/>
                  </a:schemeClr>
                </a:solidFill>
                <a:latin typeface="+mn-lt"/>
                <a:ea typeface="+mn-ea"/>
                <a:cs typeface="+mn-cs"/>
              </a:defRPr>
            </a:lvl9pPr>
          </a:lstStyle>
          <a:p>
            <a:pPr algn="l"/>
            <a:r>
              <a:rPr lang="en-US" sz="2400" dirty="0">
                <a:latin typeface="Rockwell" panose="02060603020205020403" pitchFamily="18" charset="0"/>
                <a:ea typeface="+mj-ea"/>
                <a:cs typeface="+mj-cs"/>
              </a:rPr>
              <a:t>Vehicle to Grid (V2G) is always profitable to the Virtual Power Plant (VPP).</a:t>
            </a:r>
          </a:p>
          <a:p>
            <a:pPr algn="l"/>
            <a:endParaRPr lang="en-US" sz="2400" dirty="0">
              <a:latin typeface="Rockwell" panose="02060603020205020403" pitchFamily="18" charset="0"/>
              <a:ea typeface="+mj-ea"/>
              <a:cs typeface="+mj-cs"/>
            </a:endParaRPr>
          </a:p>
          <a:p>
            <a:pPr algn="l"/>
            <a:r>
              <a:rPr lang="en-US" sz="2400" dirty="0">
                <a:latin typeface="Rockwell" panose="02060603020205020403" pitchFamily="18" charset="0"/>
                <a:ea typeface="+mj-ea"/>
                <a:cs typeface="+mj-cs"/>
              </a:rPr>
              <a:t>V2G becomes profitable (or at least better than Business As Usual) to an Electric Vehicle (EV)  if</a:t>
            </a:r>
          </a:p>
          <a:p>
            <a:pPr marL="457200" indent="-457200" algn="l">
              <a:buFont typeface="Arial" panose="020B0604020202020204" pitchFamily="34" charset="0"/>
              <a:buChar char="•"/>
            </a:pPr>
            <a:r>
              <a:rPr lang="en-US" sz="2400" dirty="0">
                <a:latin typeface="Rockwell" panose="02060603020205020403" pitchFamily="18" charset="0"/>
                <a:ea typeface="+mj-ea"/>
                <a:cs typeface="+mj-cs"/>
              </a:rPr>
              <a:t>the battery price is substantially reduced (over 50%) </a:t>
            </a:r>
          </a:p>
          <a:p>
            <a:pPr marL="457200" indent="-457200" algn="l">
              <a:buFont typeface="Arial" panose="020B0604020202020204" pitchFamily="34" charset="0"/>
              <a:buChar char="•"/>
            </a:pPr>
            <a:r>
              <a:rPr lang="en-US" sz="2400" dirty="0">
                <a:latin typeface="Rockwell" panose="02060603020205020403" pitchFamily="18" charset="0"/>
                <a:ea typeface="+mj-ea"/>
                <a:cs typeface="+mj-cs"/>
              </a:rPr>
              <a:t>the EVs chose to participate only if the price exceeds a threshold</a:t>
            </a:r>
          </a:p>
        </p:txBody>
      </p:sp>
      <p:pic>
        <p:nvPicPr>
          <p:cNvPr id="4098" name="Picture 2" descr="TSPSC Group 2 Revised Results For 2015, 2016 Recruitment Announced; Direct Link Here"/>
          <p:cNvPicPr>
            <a:picLocks noChangeAspect="1" noChangeArrowheads="1"/>
          </p:cNvPicPr>
          <p:nvPr/>
        </p:nvPicPr>
        <p:blipFill rotWithShape="1">
          <a:blip r:embed="rId2">
            <a:extLst>
              <a:ext uri="{28A0092B-C50C-407E-A947-70E740481C1C}">
                <a14:useLocalDpi xmlns:a14="http://schemas.microsoft.com/office/drawing/2010/main" val="0"/>
              </a:ext>
            </a:extLst>
          </a:blip>
          <a:srcRect b="4827"/>
          <a:stretch/>
        </p:blipFill>
        <p:spPr bwMode="auto">
          <a:xfrm>
            <a:off x="7378262" y="2648607"/>
            <a:ext cx="4313074" cy="241212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https://www.ndtv.com/jobs/tspsc-group-2-result-revised-results-for-2015-2016-recruitment-tspsc-gov-in-direct-link-here-1954687</a:t>
            </a:r>
          </a:p>
        </p:txBody>
      </p:sp>
      <p:sp>
        <p:nvSpPr>
          <p:cNvPr id="2" name="Slide Number Placeholder 1"/>
          <p:cNvSpPr>
            <a:spLocks noGrp="1"/>
          </p:cNvSpPr>
          <p:nvPr>
            <p:ph type="sldNum" sz="quarter" idx="12"/>
          </p:nvPr>
        </p:nvSpPr>
        <p:spPr/>
        <p:txBody>
          <a:bodyPr/>
          <a:lstStyle/>
          <a:p>
            <a:fld id="{2AC27A5A-7290-4DE1-BA94-4BE8A8E57DCF}" type="slidenum">
              <a:rPr lang="en-US" smtClean="0"/>
              <a:pPr/>
              <a:t>54</a:t>
            </a:fld>
            <a:endParaRPr lang="en-US" dirty="0"/>
          </a:p>
        </p:txBody>
      </p:sp>
    </p:spTree>
    <p:extLst>
      <p:ext uri="{BB962C8B-B14F-4D97-AF65-F5344CB8AC3E}">
        <p14:creationId xmlns:p14="http://schemas.microsoft.com/office/powerpoint/2010/main" val="241837625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761999" y="555479"/>
            <a:ext cx="10731795" cy="1081935"/>
          </a:xfrm>
        </p:spPr>
        <p:txBody>
          <a:bodyPr>
            <a:normAutofit/>
          </a:bodyPr>
          <a:lstStyle/>
          <a:p>
            <a:pPr algn="ctr"/>
            <a:r>
              <a:rPr lang="en-US" sz="4000" cap="none" dirty="0"/>
              <a:t>Results</a:t>
            </a:r>
          </a:p>
        </p:txBody>
      </p:sp>
      <p:sp>
        <p:nvSpPr>
          <p:cNvPr id="6" name="Content Placeholder 2"/>
          <p:cNvSpPr txBox="1">
            <a:spLocks/>
          </p:cNvSpPr>
          <p:nvPr/>
        </p:nvSpPr>
        <p:spPr>
          <a:xfrm>
            <a:off x="552892" y="1511516"/>
            <a:ext cx="4644213" cy="4490672"/>
          </a:xfrm>
          <a:prstGeom prst="rect">
            <a:avLst/>
          </a:prstGeom>
        </p:spPr>
        <p:txBody>
          <a:bodyPr vert="horz" lIns="91440" tIns="45720" rIns="91440" bIns="45720" rtlCol="0" anchor="ctr">
            <a:normAutofit/>
          </a:bodyPr>
          <a:lstStyle>
            <a:lvl1pPr marL="0" indent="0" algn="r" defTabSz="914400" rtl="0" eaLnBrk="1" latinLnBrk="0" hangingPunct="1">
              <a:lnSpc>
                <a:spcPct val="113000"/>
              </a:lnSpc>
              <a:spcBef>
                <a:spcPts val="0"/>
              </a:spcBef>
              <a:buFont typeface="Arial" panose="020B0604020202020204" pitchFamily="34" charset="0"/>
              <a:buNone/>
              <a:defRPr sz="2000" b="0" i="1" kern="1200" baseline="0">
                <a:solidFill>
                  <a:schemeClr val="tx1">
                    <a:lumMod val="85000"/>
                    <a:lumOff val="15000"/>
                  </a:schemeClr>
                </a:solidFill>
                <a:latin typeface="+mn-lt"/>
                <a:ea typeface="+mn-ea"/>
                <a:cs typeface="+mn-cs"/>
              </a:defRPr>
            </a:lvl1pPr>
            <a:lvl2pPr marL="457200" indent="0" algn="l" defTabSz="914400" rtl="0" eaLnBrk="1" latinLnBrk="0" hangingPunct="1">
              <a:lnSpc>
                <a:spcPct val="112000"/>
              </a:lnSpc>
              <a:spcBef>
                <a:spcPts val="900"/>
              </a:spcBef>
              <a:buFont typeface="Corbel" panose="020B0503020204020204" pitchFamily="34" charset="0"/>
              <a:buNone/>
              <a:defRPr sz="2000" kern="1200" baseline="0">
                <a:solidFill>
                  <a:schemeClr val="tx1">
                    <a:tint val="75000"/>
                  </a:schemeClr>
                </a:solidFill>
                <a:latin typeface="+mn-lt"/>
                <a:ea typeface="+mn-ea"/>
                <a:cs typeface="+mn-cs"/>
              </a:defRPr>
            </a:lvl2pPr>
            <a:lvl3pPr marL="914400" indent="0" algn="l" defTabSz="914400" rtl="0" eaLnBrk="1" latinLnBrk="0" hangingPunct="1">
              <a:lnSpc>
                <a:spcPct val="112000"/>
              </a:lnSpc>
              <a:spcBef>
                <a:spcPts val="900"/>
              </a:spcBef>
              <a:buFont typeface="Arial" panose="020B0604020202020204" pitchFamily="34" charset="0"/>
              <a:buNone/>
              <a:defRPr sz="1800" kern="1200" baseline="0">
                <a:solidFill>
                  <a:schemeClr val="tx1">
                    <a:tint val="75000"/>
                  </a:schemeClr>
                </a:solidFill>
                <a:latin typeface="+mn-lt"/>
                <a:ea typeface="+mn-ea"/>
                <a:cs typeface="+mn-cs"/>
              </a:defRPr>
            </a:lvl3pPr>
            <a:lvl4pPr marL="1371600" indent="0" algn="l" defTabSz="914400" rtl="0" eaLnBrk="1" latinLnBrk="0" hangingPunct="1">
              <a:lnSpc>
                <a:spcPct val="112000"/>
              </a:lnSpc>
              <a:spcBef>
                <a:spcPts val="900"/>
              </a:spcBef>
              <a:buFont typeface="Corbel" panose="020B0503020204020204" pitchFamily="34" charset="0"/>
              <a:buNone/>
              <a:defRPr sz="1600" kern="1200" baseline="0">
                <a:solidFill>
                  <a:schemeClr val="tx1">
                    <a:tint val="75000"/>
                  </a:schemeClr>
                </a:solidFill>
                <a:latin typeface="+mn-lt"/>
                <a:ea typeface="+mn-ea"/>
                <a:cs typeface="+mn-cs"/>
              </a:defRPr>
            </a:lvl4pPr>
            <a:lvl5pPr marL="1828800" indent="0" algn="l" defTabSz="914400" rtl="0" eaLnBrk="1" latinLnBrk="0" hangingPunct="1">
              <a:lnSpc>
                <a:spcPct val="112000"/>
              </a:lnSpc>
              <a:spcBef>
                <a:spcPts val="900"/>
              </a:spcBef>
              <a:buFont typeface="Arial" panose="020B0604020202020204" pitchFamily="34" charset="0"/>
              <a:buNone/>
              <a:defRPr sz="1600" i="1" kern="1200" baseline="0">
                <a:solidFill>
                  <a:schemeClr val="tx1">
                    <a:tint val="75000"/>
                  </a:schemeClr>
                </a:solidFill>
                <a:latin typeface="+mn-lt"/>
                <a:ea typeface="+mn-ea"/>
                <a:cs typeface="+mn-cs"/>
              </a:defRPr>
            </a:lvl5pPr>
            <a:lvl6pPr marL="2286000" indent="0" algn="l" defTabSz="914400" rtl="0" eaLnBrk="1" latinLnBrk="0" hangingPunct="1">
              <a:lnSpc>
                <a:spcPct val="112000"/>
              </a:lnSpc>
              <a:spcBef>
                <a:spcPts val="1300"/>
              </a:spcBef>
              <a:buFont typeface="Corbel" panose="020B0503020204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112000"/>
              </a:lnSpc>
              <a:spcBef>
                <a:spcPts val="1300"/>
              </a:spcBef>
              <a:buFont typeface="Arial" panose="020B0604020202020204" pitchFamily="34" charset="0"/>
              <a:buNone/>
              <a:defRPr sz="1600" i="1" kern="1200">
                <a:solidFill>
                  <a:schemeClr val="tx1">
                    <a:tint val="75000"/>
                  </a:schemeClr>
                </a:solidFill>
                <a:latin typeface="+mn-lt"/>
                <a:ea typeface="+mn-ea"/>
                <a:cs typeface="+mn-cs"/>
              </a:defRPr>
            </a:lvl7pPr>
            <a:lvl8pPr marL="3200400" indent="0" algn="l" defTabSz="914400" rtl="0" eaLnBrk="1" latinLnBrk="0" hangingPunct="1">
              <a:lnSpc>
                <a:spcPct val="112000"/>
              </a:lnSpc>
              <a:spcBef>
                <a:spcPts val="1300"/>
              </a:spcBef>
              <a:buFont typeface="Corbel" panose="020B0503020204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112000"/>
              </a:lnSpc>
              <a:spcBef>
                <a:spcPts val="1300"/>
              </a:spcBef>
              <a:buFont typeface="Arial" panose="020B0604020202020204" pitchFamily="34" charset="0"/>
              <a:buNone/>
              <a:defRPr sz="1600" i="1" kern="1200" baseline="0">
                <a:solidFill>
                  <a:schemeClr val="tx1">
                    <a:tint val="75000"/>
                  </a:schemeClr>
                </a:solidFill>
                <a:latin typeface="+mn-lt"/>
                <a:ea typeface="+mn-ea"/>
                <a:cs typeface="+mn-cs"/>
              </a:defRPr>
            </a:lvl9pPr>
          </a:lstStyle>
          <a:p>
            <a:r>
              <a:rPr lang="en-US" sz="2400" dirty="0">
                <a:latin typeface="Rockwell" panose="02060603020205020403" pitchFamily="18" charset="0"/>
                <a:ea typeface="+mj-ea"/>
                <a:cs typeface="+mj-cs"/>
              </a:rPr>
              <a:t>Yearly profit in $ for all the Electric Vehicles (EVs).</a:t>
            </a:r>
          </a:p>
          <a:p>
            <a:endParaRPr lang="en-US" sz="2400" dirty="0">
              <a:latin typeface="Rockwell" panose="02060603020205020403" pitchFamily="18" charset="0"/>
              <a:ea typeface="+mj-ea"/>
              <a:cs typeface="+mj-cs"/>
            </a:endParaRPr>
          </a:p>
          <a:p>
            <a:r>
              <a:rPr lang="en-US" sz="2400" b="1" dirty="0">
                <a:solidFill>
                  <a:srgbClr val="F64F22"/>
                </a:solidFill>
                <a:latin typeface="Rockwell" panose="02060603020205020403" pitchFamily="18" charset="0"/>
                <a:ea typeface="+mj-ea"/>
                <a:cs typeface="+mj-cs"/>
              </a:rPr>
              <a:t>EV with lower per-unit cost could get extensively used. </a:t>
            </a:r>
          </a:p>
          <a:p>
            <a:r>
              <a:rPr lang="en-US" sz="1800" b="1" dirty="0">
                <a:solidFill>
                  <a:srgbClr val="F64F22"/>
                </a:solidFill>
                <a:latin typeface="Rockwell" panose="02060603020205020403" pitchFamily="18" charset="0"/>
                <a:ea typeface="+mj-ea"/>
                <a:cs typeface="+mj-cs"/>
              </a:rPr>
              <a:t>Extensive use + insufficient reward </a:t>
            </a:r>
            <a:r>
              <a:rPr lang="en-US" sz="1800" b="1" dirty="0">
                <a:solidFill>
                  <a:srgbClr val="F64F22"/>
                </a:solidFill>
                <a:latin typeface="Rockwell" panose="02060603020205020403" pitchFamily="18" charset="0"/>
                <a:ea typeface="+mj-ea"/>
                <a:cs typeface="+mj-cs"/>
                <a:sym typeface="Wingdings" panose="05000000000000000000" pitchFamily="2" charset="2"/>
              </a:rPr>
              <a:t> not-a-profitable business</a:t>
            </a:r>
            <a:endParaRPr lang="en-US" sz="1800" b="1" dirty="0">
              <a:solidFill>
                <a:srgbClr val="F64F22"/>
              </a:solidFill>
              <a:latin typeface="Rockwell" panose="02060603020205020403" pitchFamily="18" charset="0"/>
              <a:ea typeface="+mj-ea"/>
              <a:cs typeface="+mj-cs"/>
            </a:endParaRPr>
          </a:p>
        </p:txBody>
      </p:sp>
      <p:pic>
        <p:nvPicPr>
          <p:cNvPr id="1027" name="图片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76566" y="2503302"/>
            <a:ext cx="5855217" cy="282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2"/>
          </p:nvPr>
        </p:nvSpPr>
        <p:spPr/>
        <p:txBody>
          <a:bodyPr/>
          <a:lstStyle/>
          <a:p>
            <a:fld id="{2AC27A5A-7290-4DE1-BA94-4BE8A8E57DCF}" type="slidenum">
              <a:rPr lang="en-US" smtClean="0"/>
              <a:pPr/>
              <a:t>55</a:t>
            </a:fld>
            <a:endParaRPr lang="en-US" dirty="0"/>
          </a:p>
        </p:txBody>
      </p:sp>
    </p:spTree>
    <p:extLst>
      <p:ext uri="{BB962C8B-B14F-4D97-AF65-F5344CB8AC3E}">
        <p14:creationId xmlns:p14="http://schemas.microsoft.com/office/powerpoint/2010/main" val="46473297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6841" y="559678"/>
            <a:ext cx="11420971" cy="4952492"/>
          </a:xfrm>
        </p:spPr>
        <p:txBody>
          <a:bodyPr>
            <a:normAutofit/>
          </a:bodyPr>
          <a:lstStyle/>
          <a:p>
            <a:pPr algn="ctr"/>
            <a:r>
              <a:rPr lang="en-US" sz="4000" dirty="0"/>
              <a:t>Conclusion</a:t>
            </a:r>
          </a:p>
        </p:txBody>
      </p:sp>
      <p:sp>
        <p:nvSpPr>
          <p:cNvPr id="3" name="Text Placeholder 2"/>
          <p:cNvSpPr>
            <a:spLocks noGrp="1"/>
          </p:cNvSpPr>
          <p:nvPr>
            <p:ph idx="1"/>
          </p:nvPr>
        </p:nvSpPr>
        <p:spPr>
          <a:xfrm>
            <a:off x="616687" y="1239644"/>
            <a:ext cx="4849017" cy="4797599"/>
          </a:xfrm>
        </p:spPr>
        <p:txBody>
          <a:bodyPr>
            <a:normAutofit/>
          </a:bodyPr>
          <a:lstStyle/>
          <a:p>
            <a:pPr marL="0" indent="0">
              <a:buNone/>
            </a:pPr>
            <a:r>
              <a:rPr lang="en-US" sz="2400" i="1" dirty="0">
                <a:solidFill>
                  <a:schemeClr val="tx2"/>
                </a:solidFill>
                <a:ea typeface="+mj-ea"/>
                <a:cs typeface="+mj-cs"/>
              </a:rPr>
              <a:t>While Vehicle to Grid (V2G) is always financially viable to the Virtual Power Plant, because of expensive battery costs and insufficient rewards</a:t>
            </a:r>
          </a:p>
          <a:p>
            <a:pPr marL="342900" lvl="1" indent="-342900">
              <a:buFont typeface="+mj-lt"/>
              <a:buAutoNum type="arabicPeriod"/>
            </a:pPr>
            <a:r>
              <a:rPr lang="en-US" sz="2400" i="1" dirty="0">
                <a:solidFill>
                  <a:schemeClr val="tx2"/>
                </a:solidFill>
                <a:ea typeface="+mj-ea"/>
                <a:cs typeface="+mj-cs"/>
              </a:rPr>
              <a:t>V2G would not be profitable to the Electric Vehicles (EVs).</a:t>
            </a:r>
          </a:p>
          <a:p>
            <a:pPr marL="342900" lvl="1" indent="-342900">
              <a:buFont typeface="+mj-lt"/>
              <a:buAutoNum type="arabicPeriod"/>
            </a:pPr>
            <a:r>
              <a:rPr lang="en-US" sz="2400" i="1" dirty="0">
                <a:solidFill>
                  <a:schemeClr val="tx2"/>
                </a:solidFill>
                <a:ea typeface="+mj-ea"/>
                <a:cs typeface="+mj-cs"/>
              </a:rPr>
              <a:t>Cheaper EVs could lose more because of the extensive use of battery and insufficient rewards.</a:t>
            </a:r>
          </a:p>
        </p:txBody>
      </p:sp>
      <p:pic>
        <p:nvPicPr>
          <p:cNvPr id="10246" name="Picture 6" descr="http://www.connectyourmeetings.com/wp-content/themes/standard-child-connect-meetings/php/timthumb.php?src=http://www.connectyourmeetings.com/wp-content/uploads/sites/6/2015/03/big-idea.jpg&amp;w=620&amp;h=349&amp;zc=1&amp;q=9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2312" y="1922118"/>
            <a:ext cx="5905500" cy="3324226"/>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7"/>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http://www.connectyourmeetings.com/blogs/takeaways-from-great-ideas-conference/</a:t>
            </a:r>
          </a:p>
        </p:txBody>
      </p:sp>
      <p:sp>
        <p:nvSpPr>
          <p:cNvPr id="4" name="Slide Number Placeholder 3"/>
          <p:cNvSpPr>
            <a:spLocks noGrp="1"/>
          </p:cNvSpPr>
          <p:nvPr>
            <p:ph type="sldNum" sz="quarter" idx="12"/>
          </p:nvPr>
        </p:nvSpPr>
        <p:spPr/>
        <p:txBody>
          <a:bodyPr/>
          <a:lstStyle/>
          <a:p>
            <a:fld id="{2AC27A5A-7290-4DE1-BA94-4BE8A8E57DCF}" type="slidenum">
              <a:rPr lang="en-US" smtClean="0"/>
              <a:t>56</a:t>
            </a:fld>
            <a:endParaRPr lang="en-US" dirty="0"/>
          </a:p>
        </p:txBody>
      </p:sp>
    </p:spTree>
    <p:extLst>
      <p:ext uri="{BB962C8B-B14F-4D97-AF65-F5344CB8AC3E}">
        <p14:creationId xmlns:p14="http://schemas.microsoft.com/office/powerpoint/2010/main" val="423653967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5669" y="559678"/>
            <a:ext cx="11342143" cy="4952492"/>
          </a:xfrm>
        </p:spPr>
        <p:txBody>
          <a:bodyPr>
            <a:normAutofit/>
          </a:bodyPr>
          <a:lstStyle/>
          <a:p>
            <a:pPr algn="ctr"/>
            <a:r>
              <a:rPr lang="en-US" sz="4000" dirty="0"/>
              <a:t>Policy Implications</a:t>
            </a:r>
          </a:p>
        </p:txBody>
      </p:sp>
      <p:sp>
        <p:nvSpPr>
          <p:cNvPr id="3" name="Text Placeholder 2"/>
          <p:cNvSpPr>
            <a:spLocks noGrp="1"/>
          </p:cNvSpPr>
          <p:nvPr>
            <p:ph idx="1"/>
          </p:nvPr>
        </p:nvSpPr>
        <p:spPr>
          <a:xfrm>
            <a:off x="201978" y="1239644"/>
            <a:ext cx="5263728" cy="4797599"/>
          </a:xfrm>
        </p:spPr>
        <p:txBody>
          <a:bodyPr>
            <a:normAutofit/>
          </a:bodyPr>
          <a:lstStyle/>
          <a:p>
            <a:pPr marL="0" indent="0">
              <a:buNone/>
            </a:pPr>
            <a:r>
              <a:rPr lang="en-US" sz="2400" i="1" dirty="0">
                <a:solidFill>
                  <a:schemeClr val="tx2"/>
                </a:solidFill>
                <a:ea typeface="+mj-ea"/>
                <a:cs typeface="+mj-cs"/>
              </a:rPr>
              <a:t>Vehicle to Grid (V2G) still lacks commercial drive. One of the reasons being Profitability to Vehicle Owners. </a:t>
            </a:r>
            <a:endParaRPr lang="en-US" sz="2400" b="1" i="1" dirty="0">
              <a:solidFill>
                <a:schemeClr val="tx2"/>
              </a:solidFill>
              <a:ea typeface="+mj-ea"/>
              <a:cs typeface="+mj-cs"/>
            </a:endParaRPr>
          </a:p>
          <a:p>
            <a:pPr marL="342900" lvl="1" indent="-342900">
              <a:buFont typeface="+mj-lt"/>
              <a:buAutoNum type="arabicPeriod"/>
            </a:pPr>
            <a:endParaRPr lang="en-US" sz="2400" i="1" dirty="0">
              <a:solidFill>
                <a:schemeClr val="tx2"/>
              </a:solidFill>
              <a:ea typeface="+mj-ea"/>
              <a:cs typeface="+mj-cs"/>
            </a:endParaRPr>
          </a:p>
          <a:p>
            <a:pPr marL="0" lvl="1" indent="0">
              <a:buNone/>
            </a:pPr>
            <a:r>
              <a:rPr lang="en-US" sz="2400" i="1" dirty="0">
                <a:solidFill>
                  <a:schemeClr val="tx2"/>
                </a:solidFill>
                <a:ea typeface="+mj-ea"/>
                <a:cs typeface="+mj-cs"/>
              </a:rPr>
              <a:t>To make it better. Policymakers should</a:t>
            </a:r>
          </a:p>
          <a:p>
            <a:pPr marL="342900" lvl="1" indent="-342900">
              <a:buFont typeface="+mj-lt"/>
              <a:buAutoNum type="arabicPeriod"/>
            </a:pPr>
            <a:r>
              <a:rPr lang="en-US" sz="2400" i="1" dirty="0">
                <a:solidFill>
                  <a:schemeClr val="tx2"/>
                </a:solidFill>
                <a:ea typeface="+mj-ea"/>
                <a:cs typeface="+mj-cs"/>
              </a:rPr>
              <a:t>Invest in reducing battery costs</a:t>
            </a:r>
          </a:p>
          <a:p>
            <a:pPr marL="342900" lvl="1" indent="-342900">
              <a:buFont typeface="+mj-lt"/>
              <a:buAutoNum type="arabicPeriod"/>
            </a:pPr>
            <a:r>
              <a:rPr lang="en-US" sz="2400" i="1" dirty="0">
                <a:solidFill>
                  <a:schemeClr val="tx2"/>
                </a:solidFill>
                <a:ea typeface="+mj-ea"/>
                <a:cs typeface="+mj-cs"/>
              </a:rPr>
              <a:t>Introduce newer market products like peak-shaver or renewable consuming product</a:t>
            </a:r>
          </a:p>
        </p:txBody>
      </p:sp>
      <p:sp>
        <p:nvSpPr>
          <p:cNvPr id="8" name="Rectangle 7"/>
          <p:cNvSpPr/>
          <p:nvPr/>
        </p:nvSpPr>
        <p:spPr>
          <a:xfrm>
            <a:off x="0" y="6581001"/>
            <a:ext cx="12192000" cy="276999"/>
          </a:xfrm>
          <a:prstGeom prst="rect">
            <a:avLst/>
          </a:prstGeom>
        </p:spPr>
        <p:txBody>
          <a:bodyPr wrap="square">
            <a:spAutoFit/>
          </a:bodyPr>
          <a:lstStyle/>
          <a:p>
            <a:pPr algn="ctr"/>
            <a:r>
              <a:rPr lang="en-US" sz="1200" dirty="0">
                <a:latin typeface="Rockwell" panose="02060603020205020403" pitchFamily="18" charset="0"/>
              </a:rPr>
              <a:t>Photo : http://www.connectyourmeetings.com/blogshttps://online.pointpark.edu/public-administration/policy-making-cycle//takeaways-from-great-ideas-conference/</a:t>
            </a:r>
          </a:p>
        </p:txBody>
      </p:sp>
      <p:pic>
        <p:nvPicPr>
          <p:cNvPr id="1026" name="Picture 2" descr="Related 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2524" y="2601309"/>
            <a:ext cx="6004582" cy="2559269"/>
          </a:xfrm>
          <a:prstGeom prst="rect">
            <a:avLst/>
          </a:prstGeom>
          <a:noFill/>
          <a:extLst>
            <a:ext uri="{909E8E84-426E-40DD-AFC4-6F175D3DCCD1}">
              <a14:hiddenFill xmlns:a14="http://schemas.microsoft.com/office/drawing/2010/main">
                <a:solidFill>
                  <a:srgbClr val="FFFFFF"/>
                </a:solidFill>
              </a14:hiddenFill>
            </a:ext>
          </a:extLst>
        </p:spPr>
      </p:pic>
      <p:sp>
        <p:nvSpPr>
          <p:cNvPr id="4" name="Slide Number Placeholder 3"/>
          <p:cNvSpPr>
            <a:spLocks noGrp="1"/>
          </p:cNvSpPr>
          <p:nvPr>
            <p:ph type="sldNum" sz="quarter" idx="12"/>
          </p:nvPr>
        </p:nvSpPr>
        <p:spPr/>
        <p:txBody>
          <a:bodyPr/>
          <a:lstStyle/>
          <a:p>
            <a:fld id="{2AC27A5A-7290-4DE1-BA94-4BE8A8E57DCF}" type="slidenum">
              <a:rPr lang="en-US" smtClean="0"/>
              <a:t>57</a:t>
            </a:fld>
            <a:endParaRPr lang="en-US" dirty="0"/>
          </a:p>
        </p:txBody>
      </p:sp>
    </p:spTree>
    <p:extLst>
      <p:ext uri="{BB962C8B-B14F-4D97-AF65-F5344CB8AC3E}">
        <p14:creationId xmlns:p14="http://schemas.microsoft.com/office/powerpoint/2010/main" val="346359505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References</a:t>
            </a:r>
          </a:p>
        </p:txBody>
      </p:sp>
      <p:sp>
        <p:nvSpPr>
          <p:cNvPr id="3" name="Slide Number Placeholder 2"/>
          <p:cNvSpPr>
            <a:spLocks noGrp="1"/>
          </p:cNvSpPr>
          <p:nvPr>
            <p:ph type="sldNum" sz="quarter" idx="12"/>
          </p:nvPr>
        </p:nvSpPr>
        <p:spPr/>
        <p:txBody>
          <a:bodyPr/>
          <a:lstStyle/>
          <a:p>
            <a:fld id="{2AC27A5A-7290-4DE1-BA94-4BE8A8E57DCF}" type="slidenum">
              <a:rPr lang="en-US" smtClean="0"/>
              <a:t>58</a:t>
            </a:fld>
            <a:endParaRPr lang="en-US" dirty="0"/>
          </a:p>
        </p:txBody>
      </p:sp>
      <p:sp>
        <p:nvSpPr>
          <p:cNvPr id="5" name="Rectangle 4"/>
          <p:cNvSpPr/>
          <p:nvPr/>
        </p:nvSpPr>
        <p:spPr>
          <a:xfrm>
            <a:off x="4759842" y="696524"/>
            <a:ext cx="6872177" cy="5786199"/>
          </a:xfrm>
          <a:prstGeom prst="rect">
            <a:avLst/>
          </a:prstGeom>
        </p:spPr>
        <p:txBody>
          <a:bodyPr wrap="square">
            <a:spAutoFit/>
          </a:bodyPr>
          <a:lstStyle/>
          <a:p>
            <a:r>
              <a:rPr lang="en-US" sz="1600" dirty="0">
                <a:solidFill>
                  <a:srgbClr val="F64F22"/>
                </a:solidFill>
                <a:latin typeface="Rockwell" panose="02060603020205020403" pitchFamily="18" charset="0"/>
              </a:rPr>
              <a:t>Vivek Bhandari, Kaiyang Sun, Frances R </a:t>
            </a:r>
            <a:r>
              <a:rPr lang="en-US" sz="1600" dirty="0" err="1">
                <a:solidFill>
                  <a:srgbClr val="F64F22"/>
                </a:solidFill>
                <a:latin typeface="Rockwell" panose="02060603020205020403" pitchFamily="18" charset="0"/>
              </a:rPr>
              <a:t>Homans</a:t>
            </a:r>
            <a:r>
              <a:rPr lang="en-US" sz="1600" dirty="0">
                <a:solidFill>
                  <a:srgbClr val="F64F22"/>
                </a:solidFill>
                <a:latin typeface="Rockwell" panose="02060603020205020403" pitchFamily="18" charset="0"/>
              </a:rPr>
              <a:t>, The profitability of vehicle to grid for system participants-A case study from the Electricity Reliability Council of Texas. Energy Vol 153, pp. 278-286, 2018.</a:t>
            </a:r>
          </a:p>
          <a:p>
            <a:endParaRPr lang="en-US" sz="1400" dirty="0">
              <a:latin typeface="Rockwell" panose="02060603020205020403" pitchFamily="18" charset="0"/>
            </a:endParaRPr>
          </a:p>
          <a:p>
            <a:r>
              <a:rPr lang="en-US" sz="1400" dirty="0" err="1">
                <a:latin typeface="Rockwell" panose="02060603020205020403" pitchFamily="18" charset="0"/>
              </a:rPr>
              <a:t>João</a:t>
            </a:r>
            <a:r>
              <a:rPr lang="en-US" sz="1400" dirty="0">
                <a:latin typeface="Rockwell" panose="02060603020205020403" pitchFamily="18" charset="0"/>
              </a:rPr>
              <a:t> </a:t>
            </a:r>
            <a:r>
              <a:rPr lang="en-US" sz="1400" dirty="0" err="1">
                <a:latin typeface="Rockwell" panose="02060603020205020403" pitchFamily="18" charset="0"/>
              </a:rPr>
              <a:t>Peças</a:t>
            </a:r>
            <a:r>
              <a:rPr lang="en-US" sz="1400" dirty="0">
                <a:latin typeface="Rockwell" panose="02060603020205020403" pitchFamily="18" charset="0"/>
              </a:rPr>
              <a:t> Lopes, Pedro Miguel Rocha Almeida, Antero Miguel Silva, Filipe Joel </a:t>
            </a:r>
            <a:r>
              <a:rPr lang="en-US" sz="1400" dirty="0" err="1">
                <a:latin typeface="Rockwell" panose="02060603020205020403" pitchFamily="18" charset="0"/>
              </a:rPr>
              <a:t>Soares</a:t>
            </a:r>
            <a:r>
              <a:rPr lang="en-US" sz="1400" dirty="0">
                <a:latin typeface="Rockwell" panose="02060603020205020403" pitchFamily="18" charset="0"/>
              </a:rPr>
              <a:t>, Smart Charging Strategies for Electric Vehicles: Enhancing Grid Performance and Maximizing the Use of Variable Renewable Energy Resources.  Vol, 2009.</a:t>
            </a:r>
          </a:p>
          <a:p>
            <a:r>
              <a:rPr lang="en-US" sz="1400" dirty="0">
                <a:latin typeface="Rockwell" panose="02060603020205020403" pitchFamily="18" charset="0"/>
              </a:rPr>
              <a:t>Eric Sortomme, Mohammad M Hindi, SD James MacPherson, SS </a:t>
            </a:r>
            <a:r>
              <a:rPr lang="en-US" sz="1400" dirty="0" err="1">
                <a:latin typeface="Rockwell" panose="02060603020205020403" pitchFamily="18" charset="0"/>
              </a:rPr>
              <a:t>Venkata</a:t>
            </a:r>
            <a:r>
              <a:rPr lang="en-US" sz="1400" dirty="0">
                <a:latin typeface="Rockwell" panose="02060603020205020403" pitchFamily="18" charset="0"/>
              </a:rPr>
              <a:t>, Coordinated Charging of Plug-in Hybrid Electric Vehicles to Minimize Distribution System Losses. IEEE transactions on smart grid Vol 2, pp. 198-205, 2011.</a:t>
            </a:r>
          </a:p>
          <a:p>
            <a:r>
              <a:rPr lang="en-US" sz="1400" dirty="0">
                <a:latin typeface="Rockwell" panose="02060603020205020403" pitchFamily="18" charset="0"/>
              </a:rPr>
              <a:t>Michael C </a:t>
            </a:r>
            <a:r>
              <a:rPr lang="en-US" sz="1400" dirty="0" err="1">
                <a:latin typeface="Rockwell" panose="02060603020205020403" pitchFamily="18" charset="0"/>
              </a:rPr>
              <a:t>Caramanis</a:t>
            </a:r>
            <a:r>
              <a:rPr lang="en-US" sz="1400" dirty="0">
                <a:latin typeface="Rockwell" panose="02060603020205020403" pitchFamily="18" charset="0"/>
              </a:rPr>
              <a:t>, Justin M Foster, Coupling of Day Ahead and Real-Time Power Markets for Energy and Reserves Incorporating Local Distribution Network Costs and Congestion. Communication, Control, and Computing (Allerton), 2010 48th Annual Allerton Conference on. IEEE, pp. 42-49, 2010.</a:t>
            </a:r>
          </a:p>
          <a:p>
            <a:r>
              <a:rPr lang="en-US" sz="1400" dirty="0">
                <a:latin typeface="Rockwell" panose="02060603020205020403" pitchFamily="18" charset="0"/>
              </a:rPr>
              <a:t>Muhammad Ansari, Ali T. Al-</a:t>
            </a:r>
            <a:r>
              <a:rPr lang="en-US" sz="1400" dirty="0" err="1">
                <a:latin typeface="Rockwell" panose="02060603020205020403" pitchFamily="18" charset="0"/>
              </a:rPr>
              <a:t>Awami</a:t>
            </a:r>
            <a:r>
              <a:rPr lang="en-US" sz="1400" dirty="0">
                <a:latin typeface="Rockwell" panose="02060603020205020403" pitchFamily="18" charset="0"/>
              </a:rPr>
              <a:t>, Eric Sortomme, MA </a:t>
            </a:r>
            <a:r>
              <a:rPr lang="en-US" sz="1400" dirty="0" err="1">
                <a:latin typeface="Rockwell" panose="02060603020205020403" pitchFamily="18" charset="0"/>
              </a:rPr>
              <a:t>Abido</a:t>
            </a:r>
            <a:r>
              <a:rPr lang="en-US" sz="1400" dirty="0">
                <a:latin typeface="Rockwell" panose="02060603020205020403" pitchFamily="18" charset="0"/>
              </a:rPr>
              <a:t>, Coordinated Bidding of Ancillary Services for Vehicle-to-Grid Using Fuzzy Optimization. IEEE transactions on smart grid Vol 6, pp. 261-270, 2015.</a:t>
            </a:r>
          </a:p>
          <a:p>
            <a:r>
              <a:rPr lang="en-US" sz="1400" dirty="0" err="1">
                <a:latin typeface="Rockwell" panose="02060603020205020403" pitchFamily="18" charset="0"/>
              </a:rPr>
              <a:t>Kotub</a:t>
            </a:r>
            <a:r>
              <a:rPr lang="en-US" sz="1400" dirty="0">
                <a:latin typeface="Rockwell" panose="02060603020205020403" pitchFamily="18" charset="0"/>
              </a:rPr>
              <a:t> Uddin, Tim Jackson, </a:t>
            </a:r>
            <a:r>
              <a:rPr lang="en-US" sz="1400" dirty="0" err="1">
                <a:latin typeface="Rockwell" panose="02060603020205020403" pitchFamily="18" charset="0"/>
              </a:rPr>
              <a:t>Widanalage</a:t>
            </a:r>
            <a:r>
              <a:rPr lang="en-US" sz="1400" dirty="0">
                <a:latin typeface="Rockwell" panose="02060603020205020403" pitchFamily="18" charset="0"/>
              </a:rPr>
              <a:t> D </a:t>
            </a:r>
            <a:r>
              <a:rPr lang="en-US" sz="1400" dirty="0" err="1">
                <a:latin typeface="Rockwell" panose="02060603020205020403" pitchFamily="18" charset="0"/>
              </a:rPr>
              <a:t>Widanage</a:t>
            </a:r>
            <a:r>
              <a:rPr lang="en-US" sz="1400" dirty="0">
                <a:latin typeface="Rockwell" panose="02060603020205020403" pitchFamily="18" charset="0"/>
              </a:rPr>
              <a:t>, Gael </a:t>
            </a:r>
            <a:r>
              <a:rPr lang="en-US" sz="1400" dirty="0" err="1">
                <a:latin typeface="Rockwell" panose="02060603020205020403" pitchFamily="18" charset="0"/>
              </a:rPr>
              <a:t>Chouchelamane</a:t>
            </a:r>
            <a:r>
              <a:rPr lang="en-US" sz="1400" dirty="0">
                <a:latin typeface="Rockwell" panose="02060603020205020403" pitchFamily="18" charset="0"/>
              </a:rPr>
              <a:t>, Paul A Jennings, James Marco, On the Possibility of Extending the Lifetime of Lithium-Ion Batteries through Optimal V2g Facilitated by an Integrated Vehicle and Smart-Grid System. Energy Vol 133, pp. 710-722, 2017.</a:t>
            </a:r>
          </a:p>
          <a:p>
            <a:r>
              <a:rPr lang="en-US" sz="1400" dirty="0">
                <a:latin typeface="Rockwell" panose="02060603020205020403" pitchFamily="18" charset="0"/>
              </a:rPr>
              <a:t>Nathan Paine, Frances R </a:t>
            </a:r>
            <a:r>
              <a:rPr lang="en-US" sz="1400" dirty="0" err="1">
                <a:latin typeface="Rockwell" panose="02060603020205020403" pitchFamily="18" charset="0"/>
              </a:rPr>
              <a:t>Homans</a:t>
            </a:r>
            <a:r>
              <a:rPr lang="en-US" sz="1400" dirty="0">
                <a:latin typeface="Rockwell" panose="02060603020205020403" pitchFamily="18" charset="0"/>
              </a:rPr>
              <a:t>, Melisa </a:t>
            </a:r>
            <a:r>
              <a:rPr lang="en-US" sz="1400" dirty="0" err="1">
                <a:latin typeface="Rockwell" panose="02060603020205020403" pitchFamily="18" charset="0"/>
              </a:rPr>
              <a:t>Pollak</a:t>
            </a:r>
            <a:r>
              <a:rPr lang="en-US" sz="1400" dirty="0">
                <a:latin typeface="Rockwell" panose="02060603020205020403" pitchFamily="18" charset="0"/>
              </a:rPr>
              <a:t>, Jeffrey M </a:t>
            </a:r>
            <a:r>
              <a:rPr lang="en-US" sz="1400" dirty="0" err="1">
                <a:latin typeface="Rockwell" panose="02060603020205020403" pitchFamily="18" charset="0"/>
              </a:rPr>
              <a:t>Bielicki</a:t>
            </a:r>
            <a:r>
              <a:rPr lang="en-US" sz="1400" dirty="0">
                <a:latin typeface="Rockwell" panose="02060603020205020403" pitchFamily="18" charset="0"/>
              </a:rPr>
              <a:t>, Elizabeth J Wilson, Why Market Rules Matter: Optimizing Pumped Hydroelectric Storage When Compensation Rules Differ. Energy Economics Vol 46, pp. 10-19, 2014.</a:t>
            </a:r>
          </a:p>
        </p:txBody>
      </p:sp>
    </p:spTree>
    <p:extLst>
      <p:ext uri="{BB962C8B-B14F-4D97-AF65-F5344CB8AC3E}">
        <p14:creationId xmlns:p14="http://schemas.microsoft.com/office/powerpoint/2010/main" val="266995043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9" y="557784"/>
            <a:ext cx="10072255" cy="4956048"/>
          </a:xfrm>
        </p:spPr>
        <p:txBody>
          <a:bodyPr/>
          <a:lstStyle/>
          <a:p>
            <a:pPr algn="ctr"/>
            <a:r>
              <a:rPr lang="en-US" sz="4000" dirty="0"/>
              <a:t>Grants</a:t>
            </a:r>
            <a:endParaRPr lang="en-US" dirty="0"/>
          </a:p>
        </p:txBody>
      </p:sp>
      <p:sp>
        <p:nvSpPr>
          <p:cNvPr id="3" name="Text Placeholder 2"/>
          <p:cNvSpPr>
            <a:spLocks noGrp="1"/>
          </p:cNvSpPr>
          <p:nvPr>
            <p:ph type="body" idx="1"/>
          </p:nvPr>
        </p:nvSpPr>
        <p:spPr>
          <a:xfrm>
            <a:off x="609599" y="1390650"/>
            <a:ext cx="10538690" cy="1355099"/>
          </a:xfrm>
        </p:spPr>
        <p:txBody>
          <a:bodyPr>
            <a:noAutofit/>
          </a:bodyPr>
          <a:lstStyle/>
          <a:p>
            <a:r>
              <a:rPr lang="en-US" dirty="0"/>
              <a:t>“Doctoral Dissertation Fellowship” University of Minnesota (Awarded April, 2016)</a:t>
            </a:r>
          </a:p>
        </p:txBody>
      </p:sp>
      <p:sp>
        <p:nvSpPr>
          <p:cNvPr id="4" name="Slide Number Placeholder 3"/>
          <p:cNvSpPr>
            <a:spLocks noGrp="1"/>
          </p:cNvSpPr>
          <p:nvPr>
            <p:ph type="sldNum" sz="quarter" idx="12"/>
          </p:nvPr>
        </p:nvSpPr>
        <p:spPr/>
        <p:txBody>
          <a:bodyPr/>
          <a:lstStyle/>
          <a:p>
            <a:fld id="{2AC27A5A-7290-4DE1-BA94-4BE8A8E57DCF}" type="slidenum">
              <a:rPr lang="en-US" smtClean="0"/>
              <a:t>59</a:t>
            </a:fld>
            <a:endParaRPr lang="en-US" dirty="0"/>
          </a:p>
        </p:txBody>
      </p:sp>
    </p:spTree>
    <p:extLst>
      <p:ext uri="{BB962C8B-B14F-4D97-AF65-F5344CB8AC3E}">
        <p14:creationId xmlns:p14="http://schemas.microsoft.com/office/powerpoint/2010/main" val="38680896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Arc 70"/>
          <p:cNvSpPr/>
          <p:nvPr/>
        </p:nvSpPr>
        <p:spPr>
          <a:xfrm rot="21391527" flipH="1">
            <a:off x="4840943" y="2036916"/>
            <a:ext cx="941301" cy="1007605"/>
          </a:xfrm>
          <a:prstGeom prst="arc">
            <a:avLst>
              <a:gd name="adj1" fmla="val 16279421"/>
              <a:gd name="adj2" fmla="val 19077271"/>
            </a:avLst>
          </a:prstGeom>
          <a:noFill/>
          <a:ln w="184150">
            <a:solidFill>
              <a:schemeClr val="accent5"/>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69" name="Arc 68"/>
          <p:cNvSpPr/>
          <p:nvPr/>
        </p:nvSpPr>
        <p:spPr>
          <a:xfrm>
            <a:off x="4867845" y="1870083"/>
            <a:ext cx="2523651" cy="2676053"/>
          </a:xfrm>
          <a:prstGeom prst="arc">
            <a:avLst>
              <a:gd name="adj1" fmla="val 14057918"/>
              <a:gd name="adj2" fmla="val 18524160"/>
            </a:avLst>
          </a:prstGeom>
          <a:ln w="184150">
            <a:solidFill>
              <a:schemeClr val="accent3"/>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68" name="Arc 67"/>
          <p:cNvSpPr/>
          <p:nvPr/>
        </p:nvSpPr>
        <p:spPr>
          <a:xfrm flipH="1">
            <a:off x="6060134" y="1945351"/>
            <a:ext cx="1658476" cy="1217274"/>
          </a:xfrm>
          <a:prstGeom prst="arc">
            <a:avLst>
              <a:gd name="adj1" fmla="val 11084434"/>
              <a:gd name="adj2" fmla="val 15338250"/>
            </a:avLst>
          </a:prstGeom>
          <a:noFill/>
          <a:ln w="184150">
            <a:solidFill>
              <a:schemeClr val="tx2">
                <a:lumMod val="25000"/>
                <a:lumOff val="75000"/>
              </a:schemeClr>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67" name="Arc 66"/>
          <p:cNvSpPr/>
          <p:nvPr/>
        </p:nvSpPr>
        <p:spPr>
          <a:xfrm rot="21391527" flipH="1">
            <a:off x="4401663" y="2135536"/>
            <a:ext cx="941301" cy="1007605"/>
          </a:xfrm>
          <a:prstGeom prst="arc">
            <a:avLst>
              <a:gd name="adj1" fmla="val 16200000"/>
              <a:gd name="adj2" fmla="val 19745283"/>
            </a:avLst>
          </a:prstGeom>
          <a:noFill/>
          <a:ln w="184150">
            <a:solidFill>
              <a:schemeClr val="accent6">
                <a:lumMod val="75000"/>
              </a:schemeClr>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nvGrpSpPr>
          <p:cNvPr id="26" name="Group 25"/>
          <p:cNvGrpSpPr/>
          <p:nvPr/>
        </p:nvGrpSpPr>
        <p:grpSpPr>
          <a:xfrm>
            <a:off x="4367808" y="839177"/>
            <a:ext cx="3474387" cy="2817103"/>
            <a:chOff x="4205790" y="421894"/>
            <a:chExt cx="3474386" cy="3756137"/>
          </a:xfrm>
        </p:grpSpPr>
        <p:sp>
          <p:nvSpPr>
            <p:cNvPr id="27" name="Oval 26"/>
            <p:cNvSpPr/>
            <p:nvPr/>
          </p:nvSpPr>
          <p:spPr>
            <a:xfrm>
              <a:off x="4583832" y="1361137"/>
              <a:ext cx="2718302" cy="2816894"/>
            </a:xfrm>
            <a:prstGeom prst="ellipse">
              <a:avLst/>
            </a:prstGeom>
            <a:solidFill>
              <a:srgbClr val="808080"/>
            </a:solidFill>
            <a:ln>
              <a:noFill/>
            </a:ln>
            <a:effectLst/>
            <a:scene3d>
              <a:camera prst="perspectiveRelaxedModerately">
                <a:rot lat="17579999" lon="0" rev="0"/>
              </a:camera>
              <a:lightRig rig="threePt" dir="t"/>
            </a:scene3d>
            <a:sp3d extrusionH="2540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grpSp>
          <p:nvGrpSpPr>
            <p:cNvPr id="28" name="Group 27"/>
            <p:cNvGrpSpPr/>
            <p:nvPr/>
          </p:nvGrpSpPr>
          <p:grpSpPr>
            <a:xfrm>
              <a:off x="4205790" y="421894"/>
              <a:ext cx="3474386" cy="3600400"/>
              <a:chOff x="11892644" y="-2835696"/>
              <a:chExt cx="4536504" cy="4536504"/>
            </a:xfrm>
            <a:scene3d>
              <a:camera prst="perspectiveRelaxedModerately">
                <a:rot lat="17690631" lon="0" rev="0"/>
              </a:camera>
              <a:lightRig rig="balanced" dir="t"/>
            </a:scene3d>
          </p:grpSpPr>
          <p:sp>
            <p:nvSpPr>
              <p:cNvPr id="29" name="Arc 28"/>
              <p:cNvSpPr/>
              <p:nvPr/>
            </p:nvSpPr>
            <p:spPr>
              <a:xfrm rot="5400000">
                <a:off x="11892644" y="-2835696"/>
                <a:ext cx="4536504" cy="4536504"/>
              </a:xfrm>
              <a:prstGeom prst="arc">
                <a:avLst>
                  <a:gd name="adj1" fmla="val 16200000"/>
                  <a:gd name="adj2" fmla="val 19745283"/>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30" name="Arc 29"/>
              <p:cNvSpPr/>
              <p:nvPr/>
            </p:nvSpPr>
            <p:spPr>
              <a:xfrm rot="5400000">
                <a:off x="11892644" y="-2835696"/>
                <a:ext cx="4536504" cy="4536504"/>
              </a:xfrm>
              <a:prstGeom prst="arc">
                <a:avLst>
                  <a:gd name="adj1" fmla="val 19806029"/>
                  <a:gd name="adj2" fmla="val 1780409"/>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31" name="Arc 30"/>
              <p:cNvSpPr/>
              <p:nvPr/>
            </p:nvSpPr>
            <p:spPr>
              <a:xfrm rot="5400000" flipV="1">
                <a:off x="11892644" y="-2835696"/>
                <a:ext cx="4536504" cy="4536504"/>
              </a:xfrm>
              <a:prstGeom prst="arc">
                <a:avLst>
                  <a:gd name="adj1" fmla="val 16200000"/>
                  <a:gd name="adj2" fmla="val 19745283"/>
                </a:avLst>
              </a:prstGeom>
              <a:ln w="184150">
                <a:solidFill>
                  <a:schemeClr val="tx2">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grpSp>
      <p:grpSp>
        <p:nvGrpSpPr>
          <p:cNvPr id="14" name="Group 13"/>
          <p:cNvGrpSpPr/>
          <p:nvPr/>
        </p:nvGrpSpPr>
        <p:grpSpPr>
          <a:xfrm>
            <a:off x="4385738" y="803317"/>
            <a:ext cx="2862319" cy="2817103"/>
            <a:chOff x="4205790" y="421894"/>
            <a:chExt cx="3474386" cy="3756137"/>
          </a:xfrm>
        </p:grpSpPr>
        <p:sp>
          <p:nvSpPr>
            <p:cNvPr id="15" name="Oval 14"/>
            <p:cNvSpPr/>
            <p:nvPr/>
          </p:nvSpPr>
          <p:spPr>
            <a:xfrm>
              <a:off x="4583832" y="1361137"/>
              <a:ext cx="2718302" cy="2816894"/>
            </a:xfrm>
            <a:prstGeom prst="ellipse">
              <a:avLst/>
            </a:prstGeom>
            <a:solidFill>
              <a:schemeClr val="bg1">
                <a:lumMod val="75000"/>
                <a:lumOff val="25000"/>
                <a:alpha val="0"/>
              </a:schemeClr>
            </a:solidFill>
            <a:ln>
              <a:noFill/>
            </a:ln>
            <a:effectLst/>
            <a:scene3d>
              <a:camera prst="perspectiveRelaxedModerately">
                <a:rot lat="17579999" lon="0" rev="0"/>
              </a:camera>
              <a:lightRig rig="threePt" dir="t"/>
            </a:scene3d>
            <a:sp3d extrusionH="2540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grpSp>
          <p:nvGrpSpPr>
            <p:cNvPr id="16" name="Group 15"/>
            <p:cNvGrpSpPr/>
            <p:nvPr/>
          </p:nvGrpSpPr>
          <p:grpSpPr>
            <a:xfrm>
              <a:off x="4205790" y="421894"/>
              <a:ext cx="3474386" cy="3600400"/>
              <a:chOff x="11892644" y="-2835696"/>
              <a:chExt cx="4536504" cy="4536504"/>
            </a:xfrm>
            <a:scene3d>
              <a:camera prst="perspectiveRelaxedModerately">
                <a:rot lat="17690631" lon="0" rev="0"/>
              </a:camera>
              <a:lightRig rig="balanced" dir="t"/>
            </a:scene3d>
          </p:grpSpPr>
          <p:sp>
            <p:nvSpPr>
              <p:cNvPr id="17" name="Arc 16"/>
              <p:cNvSpPr/>
              <p:nvPr/>
            </p:nvSpPr>
            <p:spPr>
              <a:xfrm rot="5400000">
                <a:off x="11892644" y="-2835696"/>
                <a:ext cx="4536504" cy="4536504"/>
              </a:xfrm>
              <a:prstGeom prst="arc">
                <a:avLst>
                  <a:gd name="adj1" fmla="val 16200000"/>
                  <a:gd name="adj2" fmla="val 19745283"/>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18" name="Arc 17"/>
              <p:cNvSpPr/>
              <p:nvPr/>
            </p:nvSpPr>
            <p:spPr>
              <a:xfrm rot="5400000">
                <a:off x="11892644" y="-2835696"/>
                <a:ext cx="4536504" cy="4536504"/>
              </a:xfrm>
              <a:prstGeom prst="arc">
                <a:avLst>
                  <a:gd name="adj1" fmla="val 19806029"/>
                  <a:gd name="adj2" fmla="val 1780409"/>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19" name="Arc 18"/>
              <p:cNvSpPr/>
              <p:nvPr/>
            </p:nvSpPr>
            <p:spPr>
              <a:xfrm rot="5400000" flipV="1">
                <a:off x="11892644" y="-2835696"/>
                <a:ext cx="4536504" cy="4536504"/>
              </a:xfrm>
              <a:prstGeom prst="arc">
                <a:avLst>
                  <a:gd name="adj1" fmla="val 16200000"/>
                  <a:gd name="adj2" fmla="val 19745283"/>
                </a:avLst>
              </a:prstGeom>
              <a:ln w="184150">
                <a:solidFill>
                  <a:schemeClr val="tx2"/>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grpSp>
      <p:sp>
        <p:nvSpPr>
          <p:cNvPr id="21" name="Oval 20"/>
          <p:cNvSpPr/>
          <p:nvPr/>
        </p:nvSpPr>
        <p:spPr>
          <a:xfrm>
            <a:off x="5024320" y="1778015"/>
            <a:ext cx="2023559" cy="1737897"/>
          </a:xfrm>
          <a:prstGeom prst="ellipse">
            <a:avLst/>
          </a:prstGeom>
          <a:solidFill>
            <a:schemeClr val="bg1">
              <a:lumMod val="75000"/>
              <a:lumOff val="25000"/>
              <a:alpha val="0"/>
            </a:schemeClr>
          </a:solidFill>
          <a:ln>
            <a:noFill/>
          </a:ln>
          <a:effectLst/>
          <a:scene3d>
            <a:camera prst="perspectiveRelaxedModerately">
              <a:rot lat="17579999" lon="0" rev="0"/>
            </a:camera>
            <a:lightRig rig="threePt" dir="t"/>
          </a:scene3d>
          <a:sp3d extrusionH="2540000"/>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FFFFFF"/>
                </a:solidFill>
                <a:latin typeface="Rockwell" panose="02060603020205020403" pitchFamily="18" charset="0"/>
              </a:rPr>
              <a:t>Energy Policy</a:t>
            </a:r>
          </a:p>
        </p:txBody>
      </p:sp>
      <p:sp>
        <p:nvSpPr>
          <p:cNvPr id="33" name="Title 32"/>
          <p:cNvSpPr>
            <a:spLocks noGrp="1"/>
          </p:cNvSpPr>
          <p:nvPr>
            <p:ph type="title"/>
          </p:nvPr>
        </p:nvSpPr>
        <p:spPr>
          <a:xfrm>
            <a:off x="761999" y="559678"/>
            <a:ext cx="10910048" cy="1007717"/>
          </a:xfrm>
        </p:spPr>
        <p:txBody>
          <a:bodyPr>
            <a:normAutofit/>
          </a:bodyPr>
          <a:lstStyle/>
          <a:p>
            <a:pPr algn="ctr"/>
            <a:r>
              <a:rPr lang="en-US" dirty="0"/>
              <a:t>Holistic Insights</a:t>
            </a:r>
          </a:p>
        </p:txBody>
      </p:sp>
      <p:sp>
        <p:nvSpPr>
          <p:cNvPr id="37" name="Rectangle 36"/>
          <p:cNvSpPr/>
          <p:nvPr/>
        </p:nvSpPr>
        <p:spPr>
          <a:xfrm>
            <a:off x="467139" y="3503392"/>
            <a:ext cx="2562341" cy="470898"/>
          </a:xfrm>
          <a:prstGeom prst="rect">
            <a:avLst/>
          </a:prstGeom>
        </p:spPr>
        <p:txBody>
          <a:bodyPr wrap="square" lIns="182880" rIns="182880" bIns="73152">
            <a:spAutoFit/>
          </a:bodyPr>
          <a:lstStyle/>
          <a:p>
            <a:pPr algn="r">
              <a:lnSpc>
                <a:spcPct val="95000"/>
              </a:lnSpc>
            </a:pPr>
            <a:r>
              <a:rPr lang="en-US" sz="2400" dirty="0">
                <a:latin typeface="Rockwell" panose="02060603020205020403" pitchFamily="18" charset="0"/>
              </a:rPr>
              <a:t>Engineering</a:t>
            </a:r>
          </a:p>
        </p:txBody>
      </p:sp>
      <p:sp>
        <p:nvSpPr>
          <p:cNvPr id="38" name="Rectangle 37"/>
          <p:cNvSpPr/>
          <p:nvPr/>
        </p:nvSpPr>
        <p:spPr>
          <a:xfrm>
            <a:off x="9372365" y="4529572"/>
            <a:ext cx="2594187" cy="470898"/>
          </a:xfrm>
          <a:prstGeom prst="rect">
            <a:avLst/>
          </a:prstGeom>
        </p:spPr>
        <p:txBody>
          <a:bodyPr wrap="square" lIns="182880" rIns="182880" bIns="73152">
            <a:spAutoFit/>
          </a:bodyPr>
          <a:lstStyle/>
          <a:p>
            <a:pPr>
              <a:lnSpc>
                <a:spcPct val="95000"/>
              </a:lnSpc>
            </a:pPr>
            <a:r>
              <a:rPr lang="en-US" sz="2400" dirty="0">
                <a:latin typeface="Rockwell" panose="02060603020205020403" pitchFamily="18" charset="0"/>
              </a:rPr>
              <a:t>Socio-Political</a:t>
            </a:r>
          </a:p>
        </p:txBody>
      </p:sp>
      <p:sp>
        <p:nvSpPr>
          <p:cNvPr id="40" name="Oval 12"/>
          <p:cNvSpPr>
            <a:spLocks noChangeArrowheads="1"/>
          </p:cNvSpPr>
          <p:nvPr/>
        </p:nvSpPr>
        <p:spPr bwMode="auto">
          <a:xfrm>
            <a:off x="8508268" y="4410957"/>
            <a:ext cx="795485" cy="596610"/>
          </a:xfrm>
          <a:prstGeom prst="ellipse">
            <a:avLst/>
          </a:prstGeom>
          <a:solidFill>
            <a:schemeClr val="accent4"/>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1" name="Oval 12"/>
          <p:cNvSpPr>
            <a:spLocks noChangeArrowheads="1"/>
          </p:cNvSpPr>
          <p:nvPr/>
        </p:nvSpPr>
        <p:spPr bwMode="auto">
          <a:xfrm>
            <a:off x="3032264" y="3396909"/>
            <a:ext cx="795485" cy="596610"/>
          </a:xfrm>
          <a:prstGeom prst="ellipse">
            <a:avLst/>
          </a:prstGeom>
          <a:solidFill>
            <a:schemeClr val="tx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6" name="Rectangle 45"/>
          <p:cNvSpPr/>
          <p:nvPr/>
        </p:nvSpPr>
        <p:spPr>
          <a:xfrm>
            <a:off x="10126829" y="3646203"/>
            <a:ext cx="1839723" cy="821763"/>
          </a:xfrm>
          <a:prstGeom prst="rect">
            <a:avLst/>
          </a:prstGeom>
        </p:spPr>
        <p:txBody>
          <a:bodyPr wrap="square" lIns="182880" rIns="182880" bIns="73152">
            <a:spAutoFit/>
          </a:bodyPr>
          <a:lstStyle/>
          <a:p>
            <a:pPr algn="r">
              <a:lnSpc>
                <a:spcPct val="95000"/>
              </a:lnSpc>
            </a:pPr>
            <a:r>
              <a:rPr lang="en-US" sz="2400" dirty="0" err="1">
                <a:latin typeface="Rockwell" panose="02060603020205020403" pitchFamily="18" charset="0"/>
              </a:rPr>
              <a:t>EconomicMarket</a:t>
            </a:r>
            <a:endParaRPr lang="en-US" sz="2400" dirty="0">
              <a:latin typeface="Rockwell" panose="02060603020205020403" pitchFamily="18" charset="0"/>
            </a:endParaRPr>
          </a:p>
        </p:txBody>
      </p:sp>
      <p:sp>
        <p:nvSpPr>
          <p:cNvPr id="48" name="Oval 12"/>
          <p:cNvSpPr>
            <a:spLocks noChangeArrowheads="1"/>
          </p:cNvSpPr>
          <p:nvPr/>
        </p:nvSpPr>
        <p:spPr bwMode="auto">
          <a:xfrm>
            <a:off x="9331347" y="3733209"/>
            <a:ext cx="795485" cy="596610"/>
          </a:xfrm>
          <a:prstGeom prst="ellipse">
            <a:avLst/>
          </a:pr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55" name="Straight Arrow Connector 54"/>
          <p:cNvCxnSpPr>
            <a:stCxn id="41" idx="6"/>
          </p:cNvCxnSpPr>
          <p:nvPr/>
        </p:nvCxnSpPr>
        <p:spPr>
          <a:xfrm>
            <a:off x="3827748" y="3695214"/>
            <a:ext cx="864096" cy="0"/>
          </a:xfrm>
          <a:prstGeom prst="straightConnector1">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53" name="Arc 52"/>
          <p:cNvSpPr/>
          <p:nvPr/>
        </p:nvSpPr>
        <p:spPr>
          <a:xfrm>
            <a:off x="5468473" y="1567395"/>
            <a:ext cx="1909480" cy="1705529"/>
          </a:xfrm>
          <a:prstGeom prst="arc">
            <a:avLst>
              <a:gd name="adj1" fmla="val 2156455"/>
              <a:gd name="adj2" fmla="val 5569878"/>
            </a:avLst>
          </a:prstGeom>
          <a:ln w="184150">
            <a:solidFill>
              <a:schemeClr val="accent2"/>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nvGrpSpPr>
          <p:cNvPr id="54" name="Group 53"/>
          <p:cNvGrpSpPr/>
          <p:nvPr/>
        </p:nvGrpSpPr>
        <p:grpSpPr>
          <a:xfrm>
            <a:off x="8634948" y="4538538"/>
            <a:ext cx="555318" cy="280846"/>
            <a:chOff x="10460038" y="4997451"/>
            <a:chExt cx="830263" cy="398463"/>
          </a:xfrm>
          <a:noFill/>
        </p:grpSpPr>
        <p:sp>
          <p:nvSpPr>
            <p:cNvPr id="57" name="Freeform 11"/>
            <p:cNvSpPr>
              <a:spLocks/>
            </p:cNvSpPr>
            <p:nvPr/>
          </p:nvSpPr>
          <p:spPr bwMode="auto">
            <a:xfrm>
              <a:off x="10460038" y="4997451"/>
              <a:ext cx="390525" cy="398463"/>
            </a:xfrm>
            <a:custGeom>
              <a:avLst/>
              <a:gdLst>
                <a:gd name="T0" fmla="*/ 90 w 123"/>
                <a:gd name="T1" fmla="*/ 92 h 126"/>
                <a:gd name="T2" fmla="*/ 79 w 123"/>
                <a:gd name="T3" fmla="*/ 70 h 126"/>
                <a:gd name="T4" fmla="*/ 91 w 123"/>
                <a:gd name="T5" fmla="*/ 39 h 126"/>
                <a:gd name="T6" fmla="*/ 61 w 123"/>
                <a:gd name="T7" fmla="*/ 0 h 126"/>
                <a:gd name="T8" fmla="*/ 32 w 123"/>
                <a:gd name="T9" fmla="*/ 39 h 126"/>
                <a:gd name="T10" fmla="*/ 44 w 123"/>
                <a:gd name="T11" fmla="*/ 70 h 126"/>
                <a:gd name="T12" fmla="*/ 34 w 123"/>
                <a:gd name="T13" fmla="*/ 92 h 126"/>
                <a:gd name="T14" fmla="*/ 0 w 123"/>
                <a:gd name="T15" fmla="*/ 123 h 126"/>
                <a:gd name="T16" fmla="*/ 2 w 123"/>
                <a:gd name="T17" fmla="*/ 126 h 126"/>
                <a:gd name="T18" fmla="*/ 121 w 123"/>
                <a:gd name="T19" fmla="*/ 126 h 126"/>
                <a:gd name="T20" fmla="*/ 123 w 123"/>
                <a:gd name="T21" fmla="*/ 123 h 126"/>
                <a:gd name="T22" fmla="*/ 90 w 123"/>
                <a:gd name="T23" fmla="*/ 9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126">
                  <a:moveTo>
                    <a:pt x="90" y="92"/>
                  </a:moveTo>
                  <a:cubicBezTo>
                    <a:pt x="82" y="90"/>
                    <a:pt x="80" y="78"/>
                    <a:pt x="79" y="70"/>
                  </a:cubicBezTo>
                  <a:cubicBezTo>
                    <a:pt x="86" y="62"/>
                    <a:pt x="91" y="51"/>
                    <a:pt x="91" y="39"/>
                  </a:cubicBezTo>
                  <a:cubicBezTo>
                    <a:pt x="91" y="15"/>
                    <a:pt x="80" y="0"/>
                    <a:pt x="61" y="0"/>
                  </a:cubicBezTo>
                  <a:cubicBezTo>
                    <a:pt x="43" y="0"/>
                    <a:pt x="32" y="15"/>
                    <a:pt x="32" y="39"/>
                  </a:cubicBezTo>
                  <a:cubicBezTo>
                    <a:pt x="32" y="52"/>
                    <a:pt x="37" y="63"/>
                    <a:pt x="44" y="70"/>
                  </a:cubicBezTo>
                  <a:cubicBezTo>
                    <a:pt x="44" y="79"/>
                    <a:pt x="41" y="90"/>
                    <a:pt x="34" y="92"/>
                  </a:cubicBezTo>
                  <a:cubicBezTo>
                    <a:pt x="11" y="97"/>
                    <a:pt x="0" y="108"/>
                    <a:pt x="0" y="123"/>
                  </a:cubicBezTo>
                  <a:cubicBezTo>
                    <a:pt x="0" y="125"/>
                    <a:pt x="1" y="126"/>
                    <a:pt x="2" y="126"/>
                  </a:cubicBezTo>
                  <a:cubicBezTo>
                    <a:pt x="121" y="126"/>
                    <a:pt x="121" y="126"/>
                    <a:pt x="121" y="126"/>
                  </a:cubicBezTo>
                  <a:cubicBezTo>
                    <a:pt x="122" y="126"/>
                    <a:pt x="123" y="125"/>
                    <a:pt x="123" y="123"/>
                  </a:cubicBezTo>
                  <a:cubicBezTo>
                    <a:pt x="123" y="108"/>
                    <a:pt x="112" y="97"/>
                    <a:pt x="90" y="92"/>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58" name="Freeform 12"/>
            <p:cNvSpPr>
              <a:spLocks/>
            </p:cNvSpPr>
            <p:nvPr/>
          </p:nvSpPr>
          <p:spPr bwMode="auto">
            <a:xfrm>
              <a:off x="10898188" y="4997451"/>
              <a:ext cx="392113" cy="398463"/>
            </a:xfrm>
            <a:custGeom>
              <a:avLst/>
              <a:gdLst>
                <a:gd name="T0" fmla="*/ 90 w 124"/>
                <a:gd name="T1" fmla="*/ 92 h 126"/>
                <a:gd name="T2" fmla="*/ 80 w 124"/>
                <a:gd name="T3" fmla="*/ 70 h 126"/>
                <a:gd name="T4" fmla="*/ 92 w 124"/>
                <a:gd name="T5" fmla="*/ 39 h 126"/>
                <a:gd name="T6" fmla="*/ 62 w 124"/>
                <a:gd name="T7" fmla="*/ 0 h 126"/>
                <a:gd name="T8" fmla="*/ 32 w 124"/>
                <a:gd name="T9" fmla="*/ 39 h 126"/>
                <a:gd name="T10" fmla="*/ 44 w 124"/>
                <a:gd name="T11" fmla="*/ 70 h 126"/>
                <a:gd name="T12" fmla="*/ 34 w 124"/>
                <a:gd name="T13" fmla="*/ 92 h 126"/>
                <a:gd name="T14" fmla="*/ 0 w 124"/>
                <a:gd name="T15" fmla="*/ 123 h 126"/>
                <a:gd name="T16" fmla="*/ 2 w 124"/>
                <a:gd name="T17" fmla="*/ 126 h 126"/>
                <a:gd name="T18" fmla="*/ 121 w 124"/>
                <a:gd name="T19" fmla="*/ 126 h 126"/>
                <a:gd name="T20" fmla="*/ 124 w 124"/>
                <a:gd name="T21" fmla="*/ 123 h 126"/>
                <a:gd name="T22" fmla="*/ 90 w 124"/>
                <a:gd name="T23" fmla="*/ 9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126">
                  <a:moveTo>
                    <a:pt x="90" y="92"/>
                  </a:moveTo>
                  <a:cubicBezTo>
                    <a:pt x="82" y="90"/>
                    <a:pt x="80" y="78"/>
                    <a:pt x="80" y="70"/>
                  </a:cubicBezTo>
                  <a:cubicBezTo>
                    <a:pt x="87" y="62"/>
                    <a:pt x="92" y="51"/>
                    <a:pt x="92" y="39"/>
                  </a:cubicBezTo>
                  <a:cubicBezTo>
                    <a:pt x="92" y="15"/>
                    <a:pt x="80" y="0"/>
                    <a:pt x="62" y="0"/>
                  </a:cubicBezTo>
                  <a:cubicBezTo>
                    <a:pt x="44" y="0"/>
                    <a:pt x="32" y="15"/>
                    <a:pt x="32" y="39"/>
                  </a:cubicBezTo>
                  <a:cubicBezTo>
                    <a:pt x="32" y="52"/>
                    <a:pt x="37" y="63"/>
                    <a:pt x="44" y="70"/>
                  </a:cubicBezTo>
                  <a:cubicBezTo>
                    <a:pt x="44" y="79"/>
                    <a:pt x="41" y="90"/>
                    <a:pt x="34" y="92"/>
                  </a:cubicBezTo>
                  <a:cubicBezTo>
                    <a:pt x="12" y="97"/>
                    <a:pt x="0" y="108"/>
                    <a:pt x="0" y="123"/>
                  </a:cubicBezTo>
                  <a:cubicBezTo>
                    <a:pt x="0" y="125"/>
                    <a:pt x="1" y="126"/>
                    <a:pt x="2" y="126"/>
                  </a:cubicBezTo>
                  <a:cubicBezTo>
                    <a:pt x="121" y="126"/>
                    <a:pt x="121" y="126"/>
                    <a:pt x="121" y="126"/>
                  </a:cubicBezTo>
                  <a:cubicBezTo>
                    <a:pt x="123" y="126"/>
                    <a:pt x="124" y="125"/>
                    <a:pt x="124" y="123"/>
                  </a:cubicBezTo>
                  <a:cubicBezTo>
                    <a:pt x="124" y="108"/>
                    <a:pt x="112" y="97"/>
                    <a:pt x="90" y="92"/>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59" name="Freeform 13"/>
            <p:cNvSpPr>
              <a:spLocks/>
            </p:cNvSpPr>
            <p:nvPr/>
          </p:nvSpPr>
          <p:spPr bwMode="auto">
            <a:xfrm>
              <a:off x="10764838" y="5097463"/>
              <a:ext cx="47625" cy="47625"/>
            </a:xfrm>
            <a:custGeom>
              <a:avLst/>
              <a:gdLst>
                <a:gd name="T0" fmla="*/ 7 w 15"/>
                <a:gd name="T1" fmla="*/ 15 h 15"/>
                <a:gd name="T2" fmla="*/ 13 w 15"/>
                <a:gd name="T3" fmla="*/ 12 h 15"/>
                <a:gd name="T4" fmla="*/ 15 w 15"/>
                <a:gd name="T5" fmla="*/ 7 h 15"/>
                <a:gd name="T6" fmla="*/ 13 w 15"/>
                <a:gd name="T7" fmla="*/ 2 h 15"/>
                <a:gd name="T8" fmla="*/ 7 w 15"/>
                <a:gd name="T9" fmla="*/ 0 h 15"/>
                <a:gd name="T10" fmla="*/ 2 w 15"/>
                <a:gd name="T11" fmla="*/ 2 h 15"/>
                <a:gd name="T12" fmla="*/ 0 w 15"/>
                <a:gd name="T13" fmla="*/ 7 h 15"/>
                <a:gd name="T14" fmla="*/ 2 w 15"/>
                <a:gd name="T15" fmla="*/ 12 h 15"/>
                <a:gd name="T16" fmla="*/ 7 w 15"/>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7" y="15"/>
                  </a:moveTo>
                  <a:cubicBezTo>
                    <a:pt x="9" y="15"/>
                    <a:pt x="11" y="14"/>
                    <a:pt x="13" y="12"/>
                  </a:cubicBezTo>
                  <a:cubicBezTo>
                    <a:pt x="14" y="11"/>
                    <a:pt x="15" y="9"/>
                    <a:pt x="15" y="7"/>
                  </a:cubicBezTo>
                  <a:cubicBezTo>
                    <a:pt x="15" y="5"/>
                    <a:pt x="14" y="3"/>
                    <a:pt x="13" y="2"/>
                  </a:cubicBezTo>
                  <a:cubicBezTo>
                    <a:pt x="11" y="0"/>
                    <a:pt x="9" y="0"/>
                    <a:pt x="7" y="0"/>
                  </a:cubicBezTo>
                  <a:cubicBezTo>
                    <a:pt x="5" y="0"/>
                    <a:pt x="3" y="0"/>
                    <a:pt x="2" y="2"/>
                  </a:cubicBezTo>
                  <a:cubicBezTo>
                    <a:pt x="0" y="3"/>
                    <a:pt x="0" y="5"/>
                    <a:pt x="0" y="7"/>
                  </a:cubicBezTo>
                  <a:cubicBezTo>
                    <a:pt x="0" y="9"/>
                    <a:pt x="0" y="11"/>
                    <a:pt x="2" y="12"/>
                  </a:cubicBezTo>
                  <a:cubicBezTo>
                    <a:pt x="3" y="14"/>
                    <a:pt x="5" y="15"/>
                    <a:pt x="7" y="15"/>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60" name="Oval 14"/>
            <p:cNvSpPr>
              <a:spLocks noChangeArrowheads="1"/>
            </p:cNvSpPr>
            <p:nvPr/>
          </p:nvSpPr>
          <p:spPr bwMode="auto">
            <a:xfrm>
              <a:off x="10879138" y="5097463"/>
              <a:ext cx="47625" cy="47625"/>
            </a:xfrm>
            <a:prstGeom prst="ellipse">
              <a:avLst/>
            </a:pr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61" name="Oval 15"/>
            <p:cNvSpPr>
              <a:spLocks noChangeArrowheads="1"/>
            </p:cNvSpPr>
            <p:nvPr/>
          </p:nvSpPr>
          <p:spPr bwMode="auto">
            <a:xfrm>
              <a:off x="10821988" y="5097463"/>
              <a:ext cx="47625" cy="47625"/>
            </a:xfrm>
            <a:prstGeom prst="ellipse">
              <a:avLst/>
            </a:pr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62" name="Freeform 16"/>
            <p:cNvSpPr>
              <a:spLocks/>
            </p:cNvSpPr>
            <p:nvPr/>
          </p:nvSpPr>
          <p:spPr bwMode="auto">
            <a:xfrm>
              <a:off x="10939463" y="5097463"/>
              <a:ext cx="47625" cy="47625"/>
            </a:xfrm>
            <a:custGeom>
              <a:avLst/>
              <a:gdLst>
                <a:gd name="T0" fmla="*/ 7 w 15"/>
                <a:gd name="T1" fmla="*/ 15 h 15"/>
                <a:gd name="T2" fmla="*/ 12 w 15"/>
                <a:gd name="T3" fmla="*/ 12 h 15"/>
                <a:gd name="T4" fmla="*/ 15 w 15"/>
                <a:gd name="T5" fmla="*/ 7 h 15"/>
                <a:gd name="T6" fmla="*/ 12 w 15"/>
                <a:gd name="T7" fmla="*/ 2 h 15"/>
                <a:gd name="T8" fmla="*/ 7 w 15"/>
                <a:gd name="T9" fmla="*/ 0 h 15"/>
                <a:gd name="T10" fmla="*/ 2 w 15"/>
                <a:gd name="T11" fmla="*/ 2 h 15"/>
                <a:gd name="T12" fmla="*/ 0 w 15"/>
                <a:gd name="T13" fmla="*/ 7 h 15"/>
                <a:gd name="T14" fmla="*/ 2 w 15"/>
                <a:gd name="T15" fmla="*/ 13 h 15"/>
                <a:gd name="T16" fmla="*/ 7 w 15"/>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7" y="15"/>
                  </a:moveTo>
                  <a:cubicBezTo>
                    <a:pt x="9" y="15"/>
                    <a:pt x="11" y="14"/>
                    <a:pt x="12" y="12"/>
                  </a:cubicBezTo>
                  <a:cubicBezTo>
                    <a:pt x="14" y="11"/>
                    <a:pt x="15" y="9"/>
                    <a:pt x="15" y="7"/>
                  </a:cubicBezTo>
                  <a:cubicBezTo>
                    <a:pt x="15" y="5"/>
                    <a:pt x="14" y="3"/>
                    <a:pt x="12" y="2"/>
                  </a:cubicBezTo>
                  <a:cubicBezTo>
                    <a:pt x="11" y="0"/>
                    <a:pt x="9" y="0"/>
                    <a:pt x="7" y="0"/>
                  </a:cubicBezTo>
                  <a:cubicBezTo>
                    <a:pt x="5" y="0"/>
                    <a:pt x="3" y="0"/>
                    <a:pt x="2" y="2"/>
                  </a:cubicBezTo>
                  <a:cubicBezTo>
                    <a:pt x="0" y="3"/>
                    <a:pt x="0" y="5"/>
                    <a:pt x="0" y="7"/>
                  </a:cubicBezTo>
                  <a:cubicBezTo>
                    <a:pt x="0" y="9"/>
                    <a:pt x="0" y="11"/>
                    <a:pt x="2" y="13"/>
                  </a:cubicBezTo>
                  <a:cubicBezTo>
                    <a:pt x="3" y="14"/>
                    <a:pt x="5" y="15"/>
                    <a:pt x="7" y="15"/>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grpSp>
      <p:sp>
        <p:nvSpPr>
          <p:cNvPr id="63" name="Freeform 112"/>
          <p:cNvSpPr>
            <a:spLocks noEditPoints="1"/>
          </p:cNvSpPr>
          <p:nvPr/>
        </p:nvSpPr>
        <p:spPr bwMode="auto">
          <a:xfrm>
            <a:off x="9563465" y="3845692"/>
            <a:ext cx="331248" cy="295654"/>
          </a:xfrm>
          <a:custGeom>
            <a:avLst/>
            <a:gdLst>
              <a:gd name="T0" fmla="*/ 210 w 577"/>
              <a:gd name="T1" fmla="*/ 508 h 646"/>
              <a:gd name="T2" fmla="*/ 219 w 577"/>
              <a:gd name="T3" fmla="*/ 497 h 646"/>
              <a:gd name="T4" fmla="*/ 353 w 577"/>
              <a:gd name="T5" fmla="*/ 489 h 646"/>
              <a:gd name="T6" fmla="*/ 296 w 577"/>
              <a:gd name="T7" fmla="*/ 441 h 646"/>
              <a:gd name="T8" fmla="*/ 222 w 577"/>
              <a:gd name="T9" fmla="*/ 384 h 646"/>
              <a:gd name="T10" fmla="*/ 367 w 577"/>
              <a:gd name="T11" fmla="*/ 354 h 646"/>
              <a:gd name="T12" fmla="*/ 360 w 577"/>
              <a:gd name="T13" fmla="*/ 366 h 646"/>
              <a:gd name="T14" fmla="*/ 236 w 577"/>
              <a:gd name="T15" fmla="*/ 384 h 646"/>
              <a:gd name="T16" fmla="*/ 299 w 577"/>
              <a:gd name="T17" fmla="*/ 427 h 646"/>
              <a:gd name="T18" fmla="*/ 367 w 577"/>
              <a:gd name="T19" fmla="*/ 489 h 646"/>
              <a:gd name="T20" fmla="*/ 302 w 577"/>
              <a:gd name="T21" fmla="*/ 582 h 646"/>
              <a:gd name="T22" fmla="*/ 295 w 577"/>
              <a:gd name="T23" fmla="*/ 293 h 646"/>
              <a:gd name="T24" fmla="*/ 288 w 577"/>
              <a:gd name="T25" fmla="*/ 582 h 646"/>
              <a:gd name="T26" fmla="*/ 302 w 577"/>
              <a:gd name="T27" fmla="*/ 582 h 646"/>
              <a:gd name="T28" fmla="*/ 359 w 577"/>
              <a:gd name="T29" fmla="*/ 211 h 646"/>
              <a:gd name="T30" fmla="*/ 289 w 577"/>
              <a:gd name="T31" fmla="*/ 231 h 646"/>
              <a:gd name="T32" fmla="*/ 227 w 577"/>
              <a:gd name="T33" fmla="*/ 216 h 646"/>
              <a:gd name="T34" fmla="*/ 289 w 577"/>
              <a:gd name="T35" fmla="*/ 245 h 646"/>
              <a:gd name="T36" fmla="*/ 577 w 577"/>
              <a:gd name="T37" fmla="*/ 462 h 646"/>
              <a:gd name="T38" fmla="*/ 444 w 577"/>
              <a:gd name="T39" fmla="*/ 83 h 646"/>
              <a:gd name="T40" fmla="*/ 458 w 577"/>
              <a:gd name="T41" fmla="*/ 51 h 646"/>
              <a:gd name="T42" fmla="*/ 393 w 577"/>
              <a:gd name="T43" fmla="*/ 47 h 646"/>
              <a:gd name="T44" fmla="*/ 344 w 577"/>
              <a:gd name="T45" fmla="*/ 31 h 646"/>
              <a:gd name="T46" fmla="*/ 289 w 577"/>
              <a:gd name="T47" fmla="*/ 0 h 646"/>
              <a:gd name="T48" fmla="*/ 233 w 577"/>
              <a:gd name="T49" fmla="*/ 31 h 646"/>
              <a:gd name="T50" fmla="*/ 200 w 577"/>
              <a:gd name="T51" fmla="*/ 51 h 646"/>
              <a:gd name="T52" fmla="*/ 147 w 577"/>
              <a:gd name="T53" fmla="*/ 37 h 646"/>
              <a:gd name="T54" fmla="*/ 130 w 577"/>
              <a:gd name="T55" fmla="*/ 80 h 646"/>
              <a:gd name="T56" fmla="*/ 213 w 577"/>
              <a:gd name="T57" fmla="*/ 213 h 646"/>
              <a:gd name="T58" fmla="*/ 289 w 577"/>
              <a:gd name="T59" fmla="*/ 646 h 646"/>
              <a:gd name="T60" fmla="*/ 179 w 577"/>
              <a:gd name="T61" fmla="*/ 59 h 646"/>
              <a:gd name="T62" fmla="*/ 200 w 577"/>
              <a:gd name="T63" fmla="*/ 65 h 646"/>
              <a:gd name="T64" fmla="*/ 246 w 577"/>
              <a:gd name="T65" fmla="*/ 37 h 646"/>
              <a:gd name="T66" fmla="*/ 331 w 577"/>
              <a:gd name="T67" fmla="*/ 37 h 646"/>
              <a:gd name="T68" fmla="*/ 377 w 577"/>
              <a:gd name="T69" fmla="*/ 65 h 646"/>
              <a:gd name="T70" fmla="*/ 430 w 577"/>
              <a:gd name="T71" fmla="*/ 51 h 646"/>
              <a:gd name="T72" fmla="*/ 438 w 577"/>
              <a:gd name="T73" fmla="*/ 70 h 646"/>
              <a:gd name="T74" fmla="*/ 350 w 577"/>
              <a:gd name="T75" fmla="*/ 218 h 646"/>
              <a:gd name="T76" fmla="*/ 563 w 577"/>
              <a:gd name="T77" fmla="*/ 462 h 646"/>
              <a:gd name="T78" fmla="*/ 14 w 577"/>
              <a:gd name="T79" fmla="*/ 462 h 646"/>
              <a:gd name="T80" fmla="*/ 227 w 577"/>
              <a:gd name="T81" fmla="*/ 218 h 646"/>
              <a:gd name="T82" fmla="*/ 140 w 577"/>
              <a:gd name="T83" fmla="*/ 70 h 646"/>
              <a:gd name="T84" fmla="*/ 147 w 577"/>
              <a:gd name="T85" fmla="*/ 5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7" h="646">
                <a:moveTo>
                  <a:pt x="297" y="542"/>
                </a:moveTo>
                <a:cubicBezTo>
                  <a:pt x="272" y="542"/>
                  <a:pt x="233" y="526"/>
                  <a:pt x="210" y="508"/>
                </a:cubicBezTo>
                <a:cubicBezTo>
                  <a:pt x="207" y="505"/>
                  <a:pt x="206" y="501"/>
                  <a:pt x="209" y="498"/>
                </a:cubicBezTo>
                <a:cubicBezTo>
                  <a:pt x="211" y="495"/>
                  <a:pt x="216" y="494"/>
                  <a:pt x="219" y="497"/>
                </a:cubicBezTo>
                <a:cubicBezTo>
                  <a:pt x="239" y="513"/>
                  <a:pt x="275" y="528"/>
                  <a:pt x="297" y="528"/>
                </a:cubicBezTo>
                <a:cubicBezTo>
                  <a:pt x="349" y="528"/>
                  <a:pt x="353" y="498"/>
                  <a:pt x="353" y="489"/>
                </a:cubicBezTo>
                <a:cubicBezTo>
                  <a:pt x="353" y="457"/>
                  <a:pt x="330" y="449"/>
                  <a:pt x="303" y="443"/>
                </a:cubicBezTo>
                <a:cubicBezTo>
                  <a:pt x="301" y="442"/>
                  <a:pt x="298" y="442"/>
                  <a:pt x="296" y="441"/>
                </a:cubicBezTo>
                <a:cubicBezTo>
                  <a:pt x="293" y="440"/>
                  <a:pt x="291" y="440"/>
                  <a:pt x="288" y="439"/>
                </a:cubicBezTo>
                <a:cubicBezTo>
                  <a:pt x="265" y="434"/>
                  <a:pt x="222" y="424"/>
                  <a:pt x="222" y="384"/>
                </a:cubicBezTo>
                <a:cubicBezTo>
                  <a:pt x="222" y="344"/>
                  <a:pt x="262" y="329"/>
                  <a:pt x="295" y="329"/>
                </a:cubicBezTo>
                <a:cubicBezTo>
                  <a:pt x="317" y="329"/>
                  <a:pt x="344" y="339"/>
                  <a:pt x="367" y="354"/>
                </a:cubicBezTo>
                <a:cubicBezTo>
                  <a:pt x="370" y="356"/>
                  <a:pt x="371" y="361"/>
                  <a:pt x="369" y="364"/>
                </a:cubicBezTo>
                <a:cubicBezTo>
                  <a:pt x="367" y="367"/>
                  <a:pt x="363" y="368"/>
                  <a:pt x="360" y="366"/>
                </a:cubicBezTo>
                <a:cubicBezTo>
                  <a:pt x="338" y="352"/>
                  <a:pt x="314" y="343"/>
                  <a:pt x="295" y="343"/>
                </a:cubicBezTo>
                <a:cubicBezTo>
                  <a:pt x="239" y="343"/>
                  <a:pt x="236" y="377"/>
                  <a:pt x="236" y="384"/>
                </a:cubicBezTo>
                <a:cubicBezTo>
                  <a:pt x="236" y="410"/>
                  <a:pt x="263" y="419"/>
                  <a:pt x="291" y="425"/>
                </a:cubicBezTo>
                <a:cubicBezTo>
                  <a:pt x="294" y="426"/>
                  <a:pt x="297" y="427"/>
                  <a:pt x="299" y="427"/>
                </a:cubicBezTo>
                <a:cubicBezTo>
                  <a:pt x="301" y="428"/>
                  <a:pt x="304" y="429"/>
                  <a:pt x="307" y="429"/>
                </a:cubicBezTo>
                <a:cubicBezTo>
                  <a:pt x="328" y="434"/>
                  <a:pt x="367" y="443"/>
                  <a:pt x="367" y="489"/>
                </a:cubicBezTo>
                <a:cubicBezTo>
                  <a:pt x="367" y="528"/>
                  <a:pt x="331" y="542"/>
                  <a:pt x="297" y="542"/>
                </a:cubicBezTo>
                <a:close/>
                <a:moveTo>
                  <a:pt x="302" y="582"/>
                </a:moveTo>
                <a:cubicBezTo>
                  <a:pt x="302" y="300"/>
                  <a:pt x="302" y="300"/>
                  <a:pt x="302" y="300"/>
                </a:cubicBezTo>
                <a:cubicBezTo>
                  <a:pt x="302" y="297"/>
                  <a:pt x="299" y="293"/>
                  <a:pt x="295" y="293"/>
                </a:cubicBezTo>
                <a:cubicBezTo>
                  <a:pt x="292" y="293"/>
                  <a:pt x="288" y="297"/>
                  <a:pt x="288" y="300"/>
                </a:cubicBezTo>
                <a:cubicBezTo>
                  <a:pt x="288" y="582"/>
                  <a:pt x="288" y="582"/>
                  <a:pt x="288" y="582"/>
                </a:cubicBezTo>
                <a:cubicBezTo>
                  <a:pt x="288" y="586"/>
                  <a:pt x="292" y="589"/>
                  <a:pt x="295" y="589"/>
                </a:cubicBezTo>
                <a:cubicBezTo>
                  <a:pt x="299" y="589"/>
                  <a:pt x="302" y="586"/>
                  <a:pt x="302" y="582"/>
                </a:cubicBezTo>
                <a:close/>
                <a:moveTo>
                  <a:pt x="364" y="219"/>
                </a:moveTo>
                <a:cubicBezTo>
                  <a:pt x="365" y="215"/>
                  <a:pt x="363" y="212"/>
                  <a:pt x="359" y="211"/>
                </a:cubicBezTo>
                <a:cubicBezTo>
                  <a:pt x="355" y="210"/>
                  <a:pt x="351" y="213"/>
                  <a:pt x="351" y="216"/>
                </a:cubicBezTo>
                <a:cubicBezTo>
                  <a:pt x="351" y="216"/>
                  <a:pt x="342" y="231"/>
                  <a:pt x="289" y="231"/>
                </a:cubicBezTo>
                <a:cubicBezTo>
                  <a:pt x="233" y="231"/>
                  <a:pt x="227" y="216"/>
                  <a:pt x="227" y="216"/>
                </a:cubicBezTo>
                <a:cubicBezTo>
                  <a:pt x="227" y="216"/>
                  <a:pt x="227" y="216"/>
                  <a:pt x="227" y="216"/>
                </a:cubicBezTo>
                <a:cubicBezTo>
                  <a:pt x="213" y="219"/>
                  <a:pt x="213" y="219"/>
                  <a:pt x="213" y="219"/>
                </a:cubicBezTo>
                <a:cubicBezTo>
                  <a:pt x="214" y="224"/>
                  <a:pt x="222" y="245"/>
                  <a:pt x="289" y="245"/>
                </a:cubicBezTo>
                <a:cubicBezTo>
                  <a:pt x="355" y="245"/>
                  <a:pt x="363" y="224"/>
                  <a:pt x="364" y="219"/>
                </a:cubicBezTo>
                <a:close/>
                <a:moveTo>
                  <a:pt x="577" y="462"/>
                </a:moveTo>
                <a:cubicBezTo>
                  <a:pt x="577" y="344"/>
                  <a:pt x="452" y="245"/>
                  <a:pt x="365" y="213"/>
                </a:cubicBezTo>
                <a:cubicBezTo>
                  <a:pt x="366" y="181"/>
                  <a:pt x="381" y="134"/>
                  <a:pt x="444" y="83"/>
                </a:cubicBezTo>
                <a:cubicBezTo>
                  <a:pt x="446" y="81"/>
                  <a:pt x="447" y="80"/>
                  <a:pt x="447" y="80"/>
                </a:cubicBezTo>
                <a:cubicBezTo>
                  <a:pt x="461" y="67"/>
                  <a:pt x="461" y="57"/>
                  <a:pt x="458" y="51"/>
                </a:cubicBezTo>
                <a:cubicBezTo>
                  <a:pt x="455" y="42"/>
                  <a:pt x="445" y="37"/>
                  <a:pt x="430" y="37"/>
                </a:cubicBezTo>
                <a:cubicBezTo>
                  <a:pt x="418" y="37"/>
                  <a:pt x="405" y="41"/>
                  <a:pt x="393" y="47"/>
                </a:cubicBezTo>
                <a:cubicBezTo>
                  <a:pt x="387" y="49"/>
                  <a:pt x="382" y="51"/>
                  <a:pt x="377" y="51"/>
                </a:cubicBezTo>
                <a:cubicBezTo>
                  <a:pt x="365" y="51"/>
                  <a:pt x="356" y="43"/>
                  <a:pt x="344" y="31"/>
                </a:cubicBezTo>
                <a:cubicBezTo>
                  <a:pt x="341" y="28"/>
                  <a:pt x="341" y="28"/>
                  <a:pt x="341" y="28"/>
                </a:cubicBezTo>
                <a:cubicBezTo>
                  <a:pt x="329" y="15"/>
                  <a:pt x="314" y="0"/>
                  <a:pt x="289" y="0"/>
                </a:cubicBezTo>
                <a:cubicBezTo>
                  <a:pt x="263" y="0"/>
                  <a:pt x="249" y="15"/>
                  <a:pt x="236" y="28"/>
                </a:cubicBezTo>
                <a:cubicBezTo>
                  <a:pt x="233" y="31"/>
                  <a:pt x="233" y="31"/>
                  <a:pt x="233" y="31"/>
                </a:cubicBezTo>
                <a:cubicBezTo>
                  <a:pt x="222" y="43"/>
                  <a:pt x="212" y="51"/>
                  <a:pt x="200" y="51"/>
                </a:cubicBezTo>
                <a:cubicBezTo>
                  <a:pt x="200" y="51"/>
                  <a:pt x="200" y="51"/>
                  <a:pt x="200" y="51"/>
                </a:cubicBezTo>
                <a:cubicBezTo>
                  <a:pt x="196" y="51"/>
                  <a:pt x="190" y="49"/>
                  <a:pt x="185" y="47"/>
                </a:cubicBezTo>
                <a:cubicBezTo>
                  <a:pt x="172" y="41"/>
                  <a:pt x="159" y="37"/>
                  <a:pt x="147" y="37"/>
                </a:cubicBezTo>
                <a:cubicBezTo>
                  <a:pt x="133" y="37"/>
                  <a:pt x="123" y="42"/>
                  <a:pt x="119" y="51"/>
                </a:cubicBezTo>
                <a:cubicBezTo>
                  <a:pt x="117" y="57"/>
                  <a:pt x="117" y="67"/>
                  <a:pt x="130" y="80"/>
                </a:cubicBezTo>
                <a:cubicBezTo>
                  <a:pt x="131" y="80"/>
                  <a:pt x="132" y="81"/>
                  <a:pt x="134" y="83"/>
                </a:cubicBezTo>
                <a:cubicBezTo>
                  <a:pt x="196" y="134"/>
                  <a:pt x="212" y="181"/>
                  <a:pt x="213" y="213"/>
                </a:cubicBezTo>
                <a:cubicBezTo>
                  <a:pt x="125" y="245"/>
                  <a:pt x="0" y="344"/>
                  <a:pt x="0" y="462"/>
                </a:cubicBezTo>
                <a:cubicBezTo>
                  <a:pt x="0" y="579"/>
                  <a:pt x="47" y="646"/>
                  <a:pt x="289" y="646"/>
                </a:cubicBezTo>
                <a:cubicBezTo>
                  <a:pt x="530" y="646"/>
                  <a:pt x="577" y="579"/>
                  <a:pt x="577" y="462"/>
                </a:cubicBezTo>
                <a:close/>
                <a:moveTo>
                  <a:pt x="179" y="59"/>
                </a:moveTo>
                <a:cubicBezTo>
                  <a:pt x="186" y="63"/>
                  <a:pt x="193" y="65"/>
                  <a:pt x="200" y="65"/>
                </a:cubicBezTo>
                <a:cubicBezTo>
                  <a:pt x="200" y="65"/>
                  <a:pt x="200" y="65"/>
                  <a:pt x="200" y="65"/>
                </a:cubicBezTo>
                <a:cubicBezTo>
                  <a:pt x="218" y="65"/>
                  <a:pt x="231" y="53"/>
                  <a:pt x="243" y="41"/>
                </a:cubicBezTo>
                <a:cubicBezTo>
                  <a:pt x="246" y="37"/>
                  <a:pt x="246" y="37"/>
                  <a:pt x="246" y="37"/>
                </a:cubicBezTo>
                <a:cubicBezTo>
                  <a:pt x="259" y="25"/>
                  <a:pt x="269" y="14"/>
                  <a:pt x="289" y="14"/>
                </a:cubicBezTo>
                <a:cubicBezTo>
                  <a:pt x="308" y="14"/>
                  <a:pt x="319" y="25"/>
                  <a:pt x="331" y="37"/>
                </a:cubicBezTo>
                <a:cubicBezTo>
                  <a:pt x="334" y="41"/>
                  <a:pt x="334" y="41"/>
                  <a:pt x="334" y="41"/>
                </a:cubicBezTo>
                <a:cubicBezTo>
                  <a:pt x="346" y="53"/>
                  <a:pt x="359" y="65"/>
                  <a:pt x="377" y="65"/>
                </a:cubicBezTo>
                <a:cubicBezTo>
                  <a:pt x="384" y="65"/>
                  <a:pt x="391" y="63"/>
                  <a:pt x="399" y="59"/>
                </a:cubicBezTo>
                <a:cubicBezTo>
                  <a:pt x="409" y="54"/>
                  <a:pt x="420" y="51"/>
                  <a:pt x="430" y="51"/>
                </a:cubicBezTo>
                <a:cubicBezTo>
                  <a:pt x="439" y="51"/>
                  <a:pt x="444" y="54"/>
                  <a:pt x="445" y="56"/>
                </a:cubicBezTo>
                <a:cubicBezTo>
                  <a:pt x="446" y="58"/>
                  <a:pt x="445" y="63"/>
                  <a:pt x="438" y="70"/>
                </a:cubicBezTo>
                <a:cubicBezTo>
                  <a:pt x="437" y="70"/>
                  <a:pt x="436" y="71"/>
                  <a:pt x="435" y="72"/>
                </a:cubicBezTo>
                <a:cubicBezTo>
                  <a:pt x="365" y="129"/>
                  <a:pt x="350" y="183"/>
                  <a:pt x="350" y="218"/>
                </a:cubicBezTo>
                <a:cubicBezTo>
                  <a:pt x="350" y="221"/>
                  <a:pt x="352" y="223"/>
                  <a:pt x="355" y="224"/>
                </a:cubicBezTo>
                <a:cubicBezTo>
                  <a:pt x="439" y="253"/>
                  <a:pt x="563" y="349"/>
                  <a:pt x="563" y="462"/>
                </a:cubicBezTo>
                <a:cubicBezTo>
                  <a:pt x="563" y="573"/>
                  <a:pt x="520" y="632"/>
                  <a:pt x="289" y="632"/>
                </a:cubicBezTo>
                <a:cubicBezTo>
                  <a:pt x="58" y="632"/>
                  <a:pt x="14" y="573"/>
                  <a:pt x="14" y="462"/>
                </a:cubicBezTo>
                <a:cubicBezTo>
                  <a:pt x="14" y="349"/>
                  <a:pt x="138" y="253"/>
                  <a:pt x="222" y="224"/>
                </a:cubicBezTo>
                <a:cubicBezTo>
                  <a:pt x="225" y="223"/>
                  <a:pt x="227" y="221"/>
                  <a:pt x="227" y="218"/>
                </a:cubicBezTo>
                <a:cubicBezTo>
                  <a:pt x="227" y="183"/>
                  <a:pt x="212" y="129"/>
                  <a:pt x="143" y="72"/>
                </a:cubicBezTo>
                <a:cubicBezTo>
                  <a:pt x="141" y="71"/>
                  <a:pt x="140" y="70"/>
                  <a:pt x="140" y="70"/>
                </a:cubicBezTo>
                <a:cubicBezTo>
                  <a:pt x="133" y="63"/>
                  <a:pt x="131" y="58"/>
                  <a:pt x="132" y="56"/>
                </a:cubicBezTo>
                <a:cubicBezTo>
                  <a:pt x="133" y="54"/>
                  <a:pt x="138" y="51"/>
                  <a:pt x="147" y="51"/>
                </a:cubicBezTo>
                <a:cubicBezTo>
                  <a:pt x="157" y="51"/>
                  <a:pt x="168" y="54"/>
                  <a:pt x="179" y="59"/>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65" name="Freeform 26"/>
          <p:cNvSpPr>
            <a:spLocks noEditPoints="1"/>
          </p:cNvSpPr>
          <p:nvPr/>
        </p:nvSpPr>
        <p:spPr bwMode="auto">
          <a:xfrm>
            <a:off x="3236256" y="3557413"/>
            <a:ext cx="324816" cy="290953"/>
          </a:xfrm>
          <a:custGeom>
            <a:avLst/>
            <a:gdLst>
              <a:gd name="T0" fmla="*/ 397 w 521"/>
              <a:gd name="T1" fmla="*/ 294 h 510"/>
              <a:gd name="T2" fmla="*/ 386 w 521"/>
              <a:gd name="T3" fmla="*/ 283 h 510"/>
              <a:gd name="T4" fmla="*/ 371 w 521"/>
              <a:gd name="T5" fmla="*/ 297 h 510"/>
              <a:gd name="T6" fmla="*/ 343 w 521"/>
              <a:gd name="T7" fmla="*/ 326 h 510"/>
              <a:gd name="T8" fmla="*/ 415 w 521"/>
              <a:gd name="T9" fmla="*/ 161 h 510"/>
              <a:gd name="T10" fmla="*/ 492 w 521"/>
              <a:gd name="T11" fmla="*/ 140 h 510"/>
              <a:gd name="T12" fmla="*/ 507 w 521"/>
              <a:gd name="T13" fmla="*/ 52 h 510"/>
              <a:gd name="T14" fmla="*/ 466 w 521"/>
              <a:gd name="T15" fmla="*/ 88 h 510"/>
              <a:gd name="T16" fmla="*/ 428 w 521"/>
              <a:gd name="T17" fmla="*/ 50 h 510"/>
              <a:gd name="T18" fmla="*/ 463 w 521"/>
              <a:gd name="T19" fmla="*/ 9 h 510"/>
              <a:gd name="T20" fmla="*/ 434 w 521"/>
              <a:gd name="T21" fmla="*/ 0 h 510"/>
              <a:gd name="T22" fmla="*/ 355 w 521"/>
              <a:gd name="T23" fmla="*/ 101 h 510"/>
              <a:gd name="T24" fmla="*/ 124 w 521"/>
              <a:gd name="T25" fmla="*/ 107 h 510"/>
              <a:gd name="T26" fmla="*/ 134 w 521"/>
              <a:gd name="T27" fmla="*/ 85 h 510"/>
              <a:gd name="T28" fmla="*/ 46 w 521"/>
              <a:gd name="T29" fmla="*/ 8 h 510"/>
              <a:gd name="T30" fmla="*/ 12 w 521"/>
              <a:gd name="T31" fmla="*/ 45 h 510"/>
              <a:gd name="T32" fmla="*/ 91 w 521"/>
              <a:gd name="T33" fmla="*/ 128 h 510"/>
              <a:gd name="T34" fmla="*/ 102 w 521"/>
              <a:gd name="T35" fmla="*/ 128 h 510"/>
              <a:gd name="T36" fmla="*/ 225 w 521"/>
              <a:gd name="T37" fmla="*/ 230 h 510"/>
              <a:gd name="T38" fmla="*/ 88 w 521"/>
              <a:gd name="T39" fmla="*/ 346 h 510"/>
              <a:gd name="T40" fmla="*/ 9 w 521"/>
              <a:gd name="T41" fmla="*/ 452 h 510"/>
              <a:gd name="T42" fmla="*/ 23 w 521"/>
              <a:gd name="T43" fmla="*/ 455 h 510"/>
              <a:gd name="T44" fmla="*/ 86 w 521"/>
              <a:gd name="T45" fmla="*/ 430 h 510"/>
              <a:gd name="T46" fmla="*/ 60 w 521"/>
              <a:gd name="T47" fmla="*/ 493 h 510"/>
              <a:gd name="T48" fmla="*/ 64 w 521"/>
              <a:gd name="T49" fmla="*/ 506 h 510"/>
              <a:gd name="T50" fmla="*/ 145 w 521"/>
              <a:gd name="T51" fmla="*/ 486 h 510"/>
              <a:gd name="T52" fmla="*/ 285 w 521"/>
              <a:gd name="T53" fmla="*/ 291 h 510"/>
              <a:gd name="T54" fmla="*/ 288 w 521"/>
              <a:gd name="T55" fmla="*/ 380 h 510"/>
              <a:gd name="T56" fmla="*/ 294 w 521"/>
              <a:gd name="T57" fmla="*/ 394 h 510"/>
              <a:gd name="T58" fmla="*/ 309 w 521"/>
              <a:gd name="T59" fmla="*/ 382 h 510"/>
              <a:gd name="T60" fmla="*/ 452 w 521"/>
              <a:gd name="T61" fmla="*/ 502 h 510"/>
              <a:gd name="T62" fmla="*/ 508 w 521"/>
              <a:gd name="T63" fmla="*/ 447 h 510"/>
              <a:gd name="T64" fmla="*/ 388 w 521"/>
              <a:gd name="T65" fmla="*/ 303 h 510"/>
              <a:gd name="T66" fmla="*/ 31 w 521"/>
              <a:gd name="T67" fmla="*/ 45 h 510"/>
              <a:gd name="T68" fmla="*/ 117 w 521"/>
              <a:gd name="T69" fmla="*/ 91 h 510"/>
              <a:gd name="T70" fmla="*/ 151 w 521"/>
              <a:gd name="T71" fmla="*/ 409 h 510"/>
              <a:gd name="T72" fmla="*/ 88 w 521"/>
              <a:gd name="T73" fmla="*/ 494 h 510"/>
              <a:gd name="T74" fmla="*/ 108 w 521"/>
              <a:gd name="T75" fmla="*/ 468 h 510"/>
              <a:gd name="T76" fmla="*/ 100 w 521"/>
              <a:gd name="T77" fmla="*/ 421 h 510"/>
              <a:gd name="T78" fmla="*/ 55 w 521"/>
              <a:gd name="T79" fmla="*/ 406 h 510"/>
              <a:gd name="T80" fmla="*/ 22 w 521"/>
              <a:gd name="T81" fmla="*/ 433 h 510"/>
              <a:gd name="T82" fmla="*/ 88 w 521"/>
              <a:gd name="T83" fmla="*/ 362 h 510"/>
              <a:gd name="T84" fmla="*/ 115 w 521"/>
              <a:gd name="T85" fmla="*/ 363 h 510"/>
              <a:gd name="T86" fmla="*/ 371 w 521"/>
              <a:gd name="T87" fmla="*/ 101 h 510"/>
              <a:gd name="T88" fmla="*/ 434 w 521"/>
              <a:gd name="T89" fmla="*/ 16 h 510"/>
              <a:gd name="T90" fmla="*/ 414 w 521"/>
              <a:gd name="T91" fmla="*/ 42 h 510"/>
              <a:gd name="T92" fmla="*/ 421 w 521"/>
              <a:gd name="T93" fmla="*/ 88 h 510"/>
              <a:gd name="T94" fmla="*/ 467 w 521"/>
              <a:gd name="T95" fmla="*/ 104 h 510"/>
              <a:gd name="T96" fmla="*/ 500 w 521"/>
              <a:gd name="T97" fmla="*/ 76 h 510"/>
              <a:gd name="T98" fmla="*/ 434 w 521"/>
              <a:gd name="T99" fmla="*/ 147 h 510"/>
              <a:gd name="T100" fmla="*/ 407 w 521"/>
              <a:gd name="T101" fmla="*/ 147 h 510"/>
              <a:gd name="T102" fmla="*/ 151 w 521"/>
              <a:gd name="T103" fmla="*/ 409 h 510"/>
              <a:gd name="T104" fmla="*/ 424 w 521"/>
              <a:gd name="T105" fmla="*/ 475 h 510"/>
              <a:gd name="T106" fmla="*/ 377 w 521"/>
              <a:gd name="T107" fmla="*/ 314 h 510"/>
              <a:gd name="T108" fmla="*/ 492 w 521"/>
              <a:gd name="T109" fmla="*/ 447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1" h="510">
                <a:moveTo>
                  <a:pt x="388" y="303"/>
                </a:moveTo>
                <a:cubicBezTo>
                  <a:pt x="397" y="294"/>
                  <a:pt x="397" y="294"/>
                  <a:pt x="397" y="294"/>
                </a:cubicBezTo>
                <a:cubicBezTo>
                  <a:pt x="400" y="291"/>
                  <a:pt x="400" y="286"/>
                  <a:pt x="397" y="283"/>
                </a:cubicBezTo>
                <a:cubicBezTo>
                  <a:pt x="394" y="279"/>
                  <a:pt x="389" y="279"/>
                  <a:pt x="386" y="283"/>
                </a:cubicBezTo>
                <a:cubicBezTo>
                  <a:pt x="371" y="297"/>
                  <a:pt x="371" y="297"/>
                  <a:pt x="371" y="297"/>
                </a:cubicBezTo>
                <a:cubicBezTo>
                  <a:pt x="371" y="297"/>
                  <a:pt x="371" y="297"/>
                  <a:pt x="371" y="297"/>
                </a:cubicBezTo>
                <a:cubicBezTo>
                  <a:pt x="371" y="297"/>
                  <a:pt x="371" y="297"/>
                  <a:pt x="371" y="297"/>
                </a:cubicBezTo>
                <a:cubicBezTo>
                  <a:pt x="343" y="326"/>
                  <a:pt x="343" y="326"/>
                  <a:pt x="343" y="326"/>
                </a:cubicBezTo>
                <a:cubicBezTo>
                  <a:pt x="297" y="280"/>
                  <a:pt x="297" y="280"/>
                  <a:pt x="297" y="280"/>
                </a:cubicBezTo>
                <a:cubicBezTo>
                  <a:pt x="415" y="161"/>
                  <a:pt x="415" y="161"/>
                  <a:pt x="415" y="161"/>
                </a:cubicBezTo>
                <a:cubicBezTo>
                  <a:pt x="421" y="163"/>
                  <a:pt x="428" y="163"/>
                  <a:pt x="434" y="163"/>
                </a:cubicBezTo>
                <a:cubicBezTo>
                  <a:pt x="456" y="163"/>
                  <a:pt x="476" y="155"/>
                  <a:pt x="492" y="140"/>
                </a:cubicBezTo>
                <a:cubicBezTo>
                  <a:pt x="513" y="118"/>
                  <a:pt x="521" y="87"/>
                  <a:pt x="512" y="58"/>
                </a:cubicBezTo>
                <a:cubicBezTo>
                  <a:pt x="512" y="55"/>
                  <a:pt x="509" y="53"/>
                  <a:pt x="507" y="52"/>
                </a:cubicBezTo>
                <a:cubicBezTo>
                  <a:pt x="504" y="52"/>
                  <a:pt x="501" y="53"/>
                  <a:pt x="499" y="55"/>
                </a:cubicBezTo>
                <a:cubicBezTo>
                  <a:pt x="466" y="88"/>
                  <a:pt x="466" y="88"/>
                  <a:pt x="466" y="88"/>
                </a:cubicBezTo>
                <a:cubicBezTo>
                  <a:pt x="436" y="80"/>
                  <a:pt x="436" y="80"/>
                  <a:pt x="436" y="80"/>
                </a:cubicBezTo>
                <a:cubicBezTo>
                  <a:pt x="428" y="50"/>
                  <a:pt x="428" y="50"/>
                  <a:pt x="428" y="50"/>
                </a:cubicBezTo>
                <a:cubicBezTo>
                  <a:pt x="461" y="17"/>
                  <a:pt x="461" y="17"/>
                  <a:pt x="461" y="17"/>
                </a:cubicBezTo>
                <a:cubicBezTo>
                  <a:pt x="463" y="15"/>
                  <a:pt x="464" y="12"/>
                  <a:pt x="463" y="9"/>
                </a:cubicBezTo>
                <a:cubicBezTo>
                  <a:pt x="463" y="6"/>
                  <a:pt x="461" y="4"/>
                  <a:pt x="458" y="3"/>
                </a:cubicBezTo>
                <a:cubicBezTo>
                  <a:pt x="450" y="1"/>
                  <a:pt x="442" y="0"/>
                  <a:pt x="434" y="0"/>
                </a:cubicBezTo>
                <a:cubicBezTo>
                  <a:pt x="412" y="0"/>
                  <a:pt x="392" y="8"/>
                  <a:pt x="376" y="24"/>
                </a:cubicBezTo>
                <a:cubicBezTo>
                  <a:pt x="356" y="44"/>
                  <a:pt x="348" y="73"/>
                  <a:pt x="355" y="101"/>
                </a:cubicBezTo>
                <a:cubicBezTo>
                  <a:pt x="236" y="219"/>
                  <a:pt x="236" y="219"/>
                  <a:pt x="236" y="219"/>
                </a:cubicBezTo>
                <a:cubicBezTo>
                  <a:pt x="124" y="107"/>
                  <a:pt x="124" y="107"/>
                  <a:pt x="124" y="107"/>
                </a:cubicBezTo>
                <a:cubicBezTo>
                  <a:pt x="134" y="97"/>
                  <a:pt x="134" y="97"/>
                  <a:pt x="134" y="97"/>
                </a:cubicBezTo>
                <a:cubicBezTo>
                  <a:pt x="137" y="93"/>
                  <a:pt x="137" y="88"/>
                  <a:pt x="134" y="85"/>
                </a:cubicBezTo>
                <a:cubicBezTo>
                  <a:pt x="57" y="8"/>
                  <a:pt x="57" y="8"/>
                  <a:pt x="57" y="8"/>
                </a:cubicBezTo>
                <a:cubicBezTo>
                  <a:pt x="54" y="5"/>
                  <a:pt x="49" y="5"/>
                  <a:pt x="46" y="8"/>
                </a:cubicBezTo>
                <a:cubicBezTo>
                  <a:pt x="14" y="40"/>
                  <a:pt x="14" y="40"/>
                  <a:pt x="14" y="40"/>
                </a:cubicBezTo>
                <a:cubicBezTo>
                  <a:pt x="12" y="41"/>
                  <a:pt x="12" y="43"/>
                  <a:pt x="12" y="45"/>
                </a:cubicBezTo>
                <a:cubicBezTo>
                  <a:pt x="12" y="47"/>
                  <a:pt x="12" y="50"/>
                  <a:pt x="14" y="51"/>
                </a:cubicBezTo>
                <a:cubicBezTo>
                  <a:pt x="91" y="128"/>
                  <a:pt x="91" y="128"/>
                  <a:pt x="91" y="128"/>
                </a:cubicBezTo>
                <a:cubicBezTo>
                  <a:pt x="93" y="130"/>
                  <a:pt x="95" y="131"/>
                  <a:pt x="97" y="131"/>
                </a:cubicBezTo>
                <a:cubicBezTo>
                  <a:pt x="99" y="131"/>
                  <a:pt x="101" y="130"/>
                  <a:pt x="102" y="128"/>
                </a:cubicBezTo>
                <a:cubicBezTo>
                  <a:pt x="113" y="118"/>
                  <a:pt x="113" y="118"/>
                  <a:pt x="113" y="118"/>
                </a:cubicBezTo>
                <a:cubicBezTo>
                  <a:pt x="225" y="230"/>
                  <a:pt x="225" y="230"/>
                  <a:pt x="225" y="230"/>
                </a:cubicBezTo>
                <a:cubicBezTo>
                  <a:pt x="107" y="349"/>
                  <a:pt x="107" y="349"/>
                  <a:pt x="107" y="349"/>
                </a:cubicBezTo>
                <a:cubicBezTo>
                  <a:pt x="100" y="347"/>
                  <a:pt x="94" y="346"/>
                  <a:pt x="88" y="346"/>
                </a:cubicBezTo>
                <a:cubicBezTo>
                  <a:pt x="66" y="346"/>
                  <a:pt x="45" y="355"/>
                  <a:pt x="30" y="370"/>
                </a:cubicBezTo>
                <a:cubicBezTo>
                  <a:pt x="8" y="392"/>
                  <a:pt x="0" y="423"/>
                  <a:pt x="9" y="452"/>
                </a:cubicBezTo>
                <a:cubicBezTo>
                  <a:pt x="10" y="455"/>
                  <a:pt x="12" y="457"/>
                  <a:pt x="15" y="457"/>
                </a:cubicBezTo>
                <a:cubicBezTo>
                  <a:pt x="18" y="458"/>
                  <a:pt x="21" y="457"/>
                  <a:pt x="23" y="455"/>
                </a:cubicBezTo>
                <a:cubicBezTo>
                  <a:pt x="56" y="422"/>
                  <a:pt x="56" y="422"/>
                  <a:pt x="56" y="422"/>
                </a:cubicBezTo>
                <a:cubicBezTo>
                  <a:pt x="86" y="430"/>
                  <a:pt x="86" y="430"/>
                  <a:pt x="86" y="430"/>
                </a:cubicBezTo>
                <a:cubicBezTo>
                  <a:pt x="93" y="460"/>
                  <a:pt x="93" y="460"/>
                  <a:pt x="93" y="460"/>
                </a:cubicBezTo>
                <a:cubicBezTo>
                  <a:pt x="60" y="493"/>
                  <a:pt x="60" y="493"/>
                  <a:pt x="60" y="493"/>
                </a:cubicBezTo>
                <a:cubicBezTo>
                  <a:pt x="58" y="495"/>
                  <a:pt x="58" y="498"/>
                  <a:pt x="58" y="501"/>
                </a:cubicBezTo>
                <a:cubicBezTo>
                  <a:pt x="59" y="503"/>
                  <a:pt x="61" y="506"/>
                  <a:pt x="64" y="506"/>
                </a:cubicBezTo>
                <a:cubicBezTo>
                  <a:pt x="71" y="509"/>
                  <a:pt x="79" y="510"/>
                  <a:pt x="88" y="510"/>
                </a:cubicBezTo>
                <a:cubicBezTo>
                  <a:pt x="109" y="510"/>
                  <a:pt x="130" y="502"/>
                  <a:pt x="145" y="486"/>
                </a:cubicBezTo>
                <a:cubicBezTo>
                  <a:pt x="166" y="466"/>
                  <a:pt x="174" y="437"/>
                  <a:pt x="167" y="409"/>
                </a:cubicBezTo>
                <a:cubicBezTo>
                  <a:pt x="285" y="291"/>
                  <a:pt x="285" y="291"/>
                  <a:pt x="285" y="291"/>
                </a:cubicBezTo>
                <a:cubicBezTo>
                  <a:pt x="331" y="337"/>
                  <a:pt x="331" y="337"/>
                  <a:pt x="331" y="337"/>
                </a:cubicBezTo>
                <a:cubicBezTo>
                  <a:pt x="288" y="380"/>
                  <a:pt x="288" y="380"/>
                  <a:pt x="288" y="380"/>
                </a:cubicBezTo>
                <a:cubicBezTo>
                  <a:pt x="285" y="383"/>
                  <a:pt x="285" y="388"/>
                  <a:pt x="288" y="391"/>
                </a:cubicBezTo>
                <a:cubicBezTo>
                  <a:pt x="290" y="393"/>
                  <a:pt x="292" y="394"/>
                  <a:pt x="294" y="394"/>
                </a:cubicBezTo>
                <a:cubicBezTo>
                  <a:pt x="296" y="394"/>
                  <a:pt x="298" y="393"/>
                  <a:pt x="300" y="391"/>
                </a:cubicBezTo>
                <a:cubicBezTo>
                  <a:pt x="309" y="382"/>
                  <a:pt x="309" y="382"/>
                  <a:pt x="309" y="382"/>
                </a:cubicBezTo>
                <a:cubicBezTo>
                  <a:pt x="413" y="486"/>
                  <a:pt x="413" y="486"/>
                  <a:pt x="413" y="486"/>
                </a:cubicBezTo>
                <a:cubicBezTo>
                  <a:pt x="424" y="497"/>
                  <a:pt x="438" y="502"/>
                  <a:pt x="452" y="502"/>
                </a:cubicBezTo>
                <a:cubicBezTo>
                  <a:pt x="467" y="502"/>
                  <a:pt x="481" y="497"/>
                  <a:pt x="492" y="486"/>
                </a:cubicBezTo>
                <a:cubicBezTo>
                  <a:pt x="502" y="475"/>
                  <a:pt x="508" y="461"/>
                  <a:pt x="508" y="447"/>
                </a:cubicBezTo>
                <a:cubicBezTo>
                  <a:pt x="508" y="432"/>
                  <a:pt x="502" y="418"/>
                  <a:pt x="492" y="407"/>
                </a:cubicBezTo>
                <a:lnTo>
                  <a:pt x="388" y="303"/>
                </a:lnTo>
                <a:close/>
                <a:moveTo>
                  <a:pt x="97" y="111"/>
                </a:moveTo>
                <a:cubicBezTo>
                  <a:pt x="31" y="45"/>
                  <a:pt x="31" y="45"/>
                  <a:pt x="31" y="45"/>
                </a:cubicBezTo>
                <a:cubicBezTo>
                  <a:pt x="51" y="25"/>
                  <a:pt x="51" y="25"/>
                  <a:pt x="51" y="25"/>
                </a:cubicBezTo>
                <a:cubicBezTo>
                  <a:pt x="117" y="91"/>
                  <a:pt x="117" y="91"/>
                  <a:pt x="117" y="91"/>
                </a:cubicBezTo>
                <a:lnTo>
                  <a:pt x="97" y="111"/>
                </a:lnTo>
                <a:close/>
                <a:moveTo>
                  <a:pt x="151" y="409"/>
                </a:moveTo>
                <a:cubicBezTo>
                  <a:pt x="158" y="432"/>
                  <a:pt x="151" y="458"/>
                  <a:pt x="134" y="475"/>
                </a:cubicBezTo>
                <a:cubicBezTo>
                  <a:pt x="122" y="487"/>
                  <a:pt x="105" y="494"/>
                  <a:pt x="88" y="494"/>
                </a:cubicBezTo>
                <a:cubicBezTo>
                  <a:pt x="86" y="494"/>
                  <a:pt x="84" y="494"/>
                  <a:pt x="82" y="494"/>
                </a:cubicBezTo>
                <a:cubicBezTo>
                  <a:pt x="108" y="468"/>
                  <a:pt x="108" y="468"/>
                  <a:pt x="108" y="468"/>
                </a:cubicBezTo>
                <a:cubicBezTo>
                  <a:pt x="110" y="466"/>
                  <a:pt x="111" y="463"/>
                  <a:pt x="110" y="461"/>
                </a:cubicBezTo>
                <a:cubicBezTo>
                  <a:pt x="100" y="421"/>
                  <a:pt x="100" y="421"/>
                  <a:pt x="100" y="421"/>
                </a:cubicBezTo>
                <a:cubicBezTo>
                  <a:pt x="99" y="419"/>
                  <a:pt x="97" y="416"/>
                  <a:pt x="94" y="416"/>
                </a:cubicBezTo>
                <a:cubicBezTo>
                  <a:pt x="55" y="406"/>
                  <a:pt x="55" y="406"/>
                  <a:pt x="55" y="406"/>
                </a:cubicBezTo>
                <a:cubicBezTo>
                  <a:pt x="52" y="405"/>
                  <a:pt x="49" y="406"/>
                  <a:pt x="47" y="408"/>
                </a:cubicBezTo>
                <a:cubicBezTo>
                  <a:pt x="22" y="433"/>
                  <a:pt x="22" y="433"/>
                  <a:pt x="22" y="433"/>
                </a:cubicBezTo>
                <a:cubicBezTo>
                  <a:pt x="20" y="414"/>
                  <a:pt x="27" y="395"/>
                  <a:pt x="41" y="382"/>
                </a:cubicBezTo>
                <a:cubicBezTo>
                  <a:pt x="53" y="369"/>
                  <a:pt x="70" y="362"/>
                  <a:pt x="88" y="362"/>
                </a:cubicBezTo>
                <a:cubicBezTo>
                  <a:pt x="94" y="362"/>
                  <a:pt x="101" y="363"/>
                  <a:pt x="107" y="365"/>
                </a:cubicBezTo>
                <a:cubicBezTo>
                  <a:pt x="110" y="366"/>
                  <a:pt x="113" y="365"/>
                  <a:pt x="115" y="363"/>
                </a:cubicBezTo>
                <a:cubicBezTo>
                  <a:pt x="369" y="109"/>
                  <a:pt x="369" y="109"/>
                  <a:pt x="369" y="109"/>
                </a:cubicBezTo>
                <a:cubicBezTo>
                  <a:pt x="371" y="107"/>
                  <a:pt x="372" y="104"/>
                  <a:pt x="371" y="101"/>
                </a:cubicBezTo>
                <a:cubicBezTo>
                  <a:pt x="364" y="78"/>
                  <a:pt x="370" y="52"/>
                  <a:pt x="388" y="35"/>
                </a:cubicBezTo>
                <a:cubicBezTo>
                  <a:pt x="400" y="23"/>
                  <a:pt x="416" y="16"/>
                  <a:pt x="434" y="16"/>
                </a:cubicBezTo>
                <a:cubicBezTo>
                  <a:pt x="436" y="16"/>
                  <a:pt x="438" y="16"/>
                  <a:pt x="439" y="16"/>
                </a:cubicBezTo>
                <a:cubicBezTo>
                  <a:pt x="414" y="42"/>
                  <a:pt x="414" y="42"/>
                  <a:pt x="414" y="42"/>
                </a:cubicBezTo>
                <a:cubicBezTo>
                  <a:pt x="412" y="44"/>
                  <a:pt x="411" y="47"/>
                  <a:pt x="412" y="49"/>
                </a:cubicBezTo>
                <a:cubicBezTo>
                  <a:pt x="421" y="88"/>
                  <a:pt x="421" y="88"/>
                  <a:pt x="421" y="88"/>
                </a:cubicBezTo>
                <a:cubicBezTo>
                  <a:pt x="422" y="91"/>
                  <a:pt x="424" y="94"/>
                  <a:pt x="427" y="94"/>
                </a:cubicBezTo>
                <a:cubicBezTo>
                  <a:pt x="467" y="104"/>
                  <a:pt x="467" y="104"/>
                  <a:pt x="467" y="104"/>
                </a:cubicBezTo>
                <a:cubicBezTo>
                  <a:pt x="469" y="105"/>
                  <a:pt x="472" y="104"/>
                  <a:pt x="474" y="102"/>
                </a:cubicBezTo>
                <a:cubicBezTo>
                  <a:pt x="500" y="76"/>
                  <a:pt x="500" y="76"/>
                  <a:pt x="500" y="76"/>
                </a:cubicBezTo>
                <a:cubicBezTo>
                  <a:pt x="501" y="95"/>
                  <a:pt x="494" y="114"/>
                  <a:pt x="481" y="128"/>
                </a:cubicBezTo>
                <a:cubicBezTo>
                  <a:pt x="468" y="141"/>
                  <a:pt x="452" y="147"/>
                  <a:pt x="434" y="147"/>
                </a:cubicBezTo>
                <a:cubicBezTo>
                  <a:pt x="428" y="147"/>
                  <a:pt x="421" y="147"/>
                  <a:pt x="415" y="145"/>
                </a:cubicBezTo>
                <a:cubicBezTo>
                  <a:pt x="412" y="144"/>
                  <a:pt x="409" y="145"/>
                  <a:pt x="407" y="147"/>
                </a:cubicBezTo>
                <a:cubicBezTo>
                  <a:pt x="153" y="401"/>
                  <a:pt x="153" y="401"/>
                  <a:pt x="153" y="401"/>
                </a:cubicBezTo>
                <a:cubicBezTo>
                  <a:pt x="150" y="403"/>
                  <a:pt x="150" y="406"/>
                  <a:pt x="151" y="409"/>
                </a:cubicBezTo>
                <a:close/>
                <a:moveTo>
                  <a:pt x="481" y="475"/>
                </a:moveTo>
                <a:cubicBezTo>
                  <a:pt x="465" y="490"/>
                  <a:pt x="440" y="490"/>
                  <a:pt x="424" y="475"/>
                </a:cubicBezTo>
                <a:cubicBezTo>
                  <a:pt x="320" y="371"/>
                  <a:pt x="320" y="371"/>
                  <a:pt x="320" y="371"/>
                </a:cubicBezTo>
                <a:cubicBezTo>
                  <a:pt x="377" y="314"/>
                  <a:pt x="377" y="314"/>
                  <a:pt x="377" y="314"/>
                </a:cubicBezTo>
                <a:cubicBezTo>
                  <a:pt x="481" y="418"/>
                  <a:pt x="481" y="418"/>
                  <a:pt x="481" y="418"/>
                </a:cubicBezTo>
                <a:cubicBezTo>
                  <a:pt x="488" y="426"/>
                  <a:pt x="492" y="436"/>
                  <a:pt x="492" y="447"/>
                </a:cubicBezTo>
                <a:cubicBezTo>
                  <a:pt x="492" y="457"/>
                  <a:pt x="488" y="467"/>
                  <a:pt x="481" y="4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70" name="Arc 69"/>
          <p:cNvSpPr/>
          <p:nvPr/>
        </p:nvSpPr>
        <p:spPr>
          <a:xfrm>
            <a:off x="4772746" y="1572900"/>
            <a:ext cx="2013538" cy="1705529"/>
          </a:xfrm>
          <a:prstGeom prst="arc">
            <a:avLst>
              <a:gd name="adj1" fmla="val 3237845"/>
              <a:gd name="adj2" fmla="val 7767249"/>
            </a:avLst>
          </a:prstGeom>
          <a:ln w="184150">
            <a:solidFill>
              <a:schemeClr val="accent4">
                <a:lumMod val="75000"/>
              </a:schemeClr>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cxnSp>
        <p:nvCxnSpPr>
          <p:cNvPr id="51" name="Straight Arrow Connector 50"/>
          <p:cNvCxnSpPr>
            <a:stCxn id="40" idx="2"/>
          </p:cNvCxnSpPr>
          <p:nvPr/>
        </p:nvCxnSpPr>
        <p:spPr>
          <a:xfrm flipH="1">
            <a:off x="5951985" y="4709262"/>
            <a:ext cx="2556284" cy="0"/>
          </a:xfrm>
          <a:prstGeom prst="straightConnector1">
            <a:avLst/>
          </a:prstGeom>
          <a:ln>
            <a:solidFill>
              <a:schemeClr val="accent4"/>
            </a:solidFill>
            <a:tailEnd type="oval" w="lg" len="lg"/>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5208495" y="722632"/>
            <a:ext cx="2687491" cy="2700300"/>
            <a:chOff x="11892644" y="-2835696"/>
            <a:chExt cx="4536504" cy="4536504"/>
          </a:xfrm>
          <a:scene3d>
            <a:camera prst="perspectiveRelaxedModerately">
              <a:rot lat="17690631" lon="0" rev="0"/>
            </a:camera>
            <a:lightRig rig="balanced" dir="t"/>
          </a:scene3d>
        </p:grpSpPr>
        <p:sp>
          <p:nvSpPr>
            <p:cNvPr id="74" name="Arc 73"/>
            <p:cNvSpPr/>
            <p:nvPr/>
          </p:nvSpPr>
          <p:spPr>
            <a:xfrm rot="5400000">
              <a:off x="11892644" y="-2835696"/>
              <a:ext cx="4536504" cy="4536504"/>
            </a:xfrm>
            <a:prstGeom prst="arc">
              <a:avLst>
                <a:gd name="adj1" fmla="val 16200000"/>
                <a:gd name="adj2" fmla="val 19745283"/>
              </a:avLst>
            </a:prstGeom>
            <a:ln w="184150"/>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75" name="Arc 74"/>
            <p:cNvSpPr/>
            <p:nvPr/>
          </p:nvSpPr>
          <p:spPr>
            <a:xfrm rot="5400000">
              <a:off x="11892644" y="-2835696"/>
              <a:ext cx="4536504" cy="4536504"/>
            </a:xfrm>
            <a:prstGeom prst="arc">
              <a:avLst>
                <a:gd name="adj1" fmla="val 19806029"/>
                <a:gd name="adj2" fmla="val 1780409"/>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76" name="Arc 75"/>
            <p:cNvSpPr/>
            <p:nvPr/>
          </p:nvSpPr>
          <p:spPr>
            <a:xfrm rot="5400000" flipV="1">
              <a:off x="11892644" y="-2835696"/>
              <a:ext cx="4536504" cy="4536504"/>
            </a:xfrm>
            <a:prstGeom prst="arc">
              <a:avLst>
                <a:gd name="adj1" fmla="val 16200000"/>
                <a:gd name="adj2" fmla="val 19745283"/>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cxnSp>
        <p:nvCxnSpPr>
          <p:cNvPr id="56" name="Straight Arrow Connector 55"/>
          <p:cNvCxnSpPr>
            <a:stCxn id="48" idx="2"/>
          </p:cNvCxnSpPr>
          <p:nvPr/>
        </p:nvCxnSpPr>
        <p:spPr>
          <a:xfrm flipH="1">
            <a:off x="6936613" y="4031514"/>
            <a:ext cx="2394734" cy="25571"/>
          </a:xfrm>
          <a:prstGeom prst="straightConnector1">
            <a:avLst/>
          </a:prstGeom>
          <a:ln>
            <a:solidFill>
              <a:schemeClr val="accent2"/>
            </a:solidFill>
            <a:tailEnd type="oval" w="lg" len="lg"/>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2AC27A5A-7290-4DE1-BA94-4BE8A8E57DCF}" type="slidenum">
              <a:rPr lang="en-US" smtClean="0"/>
              <a:t>6</a:t>
            </a:fld>
            <a:endParaRPr lang="en-US" dirty="0"/>
          </a:p>
        </p:txBody>
      </p:sp>
    </p:spTree>
    <p:extLst>
      <p:ext uri="{BB962C8B-B14F-4D97-AF65-F5344CB8AC3E}">
        <p14:creationId xmlns:p14="http://schemas.microsoft.com/office/powerpoint/2010/main" val="2786463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wipe(right)">
                                      <p:cBhvr>
                                        <p:cTn id="7" dur="200"/>
                                        <p:tgtEl>
                                          <p:spTgt spid="55"/>
                                        </p:tgtEl>
                                      </p:cBhvr>
                                    </p:animEffect>
                                  </p:childTnLst>
                                </p:cTn>
                              </p:par>
                            </p:childTnLst>
                          </p:cTn>
                        </p:par>
                        <p:par>
                          <p:cTn id="8" fill="hold">
                            <p:stCondLst>
                              <p:cond delay="200"/>
                            </p:stCondLst>
                            <p:childTnLst>
                              <p:par>
                                <p:cTn id="9" presetID="10" presetClass="entr" presetSubtype="0" fill="hold" grpId="0" nodeType="afterEffect">
                                  <p:stCondLst>
                                    <p:cond delay="0"/>
                                  </p:stCondLst>
                                  <p:childTnLst>
                                    <p:set>
                                      <p:cBhvr>
                                        <p:cTn id="10" dur="1" fill="hold">
                                          <p:stCondLst>
                                            <p:cond delay="0"/>
                                          </p:stCondLst>
                                        </p:cTn>
                                        <p:tgtEl>
                                          <p:spTgt spid="41"/>
                                        </p:tgtEl>
                                        <p:attrNameLst>
                                          <p:attrName>style.visibility</p:attrName>
                                        </p:attrNameLst>
                                      </p:cBhvr>
                                      <p:to>
                                        <p:strVal val="visible"/>
                                      </p:to>
                                    </p:set>
                                    <p:animEffect transition="in" filter="fade">
                                      <p:cBhvr>
                                        <p:cTn id="11" dur="300"/>
                                        <p:tgtEl>
                                          <p:spTgt spid="41"/>
                                        </p:tgtEl>
                                      </p:cBhvr>
                                    </p:animEffec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fade">
                                      <p:cBhvr>
                                        <p:cTn id="15" dur="500"/>
                                        <p:tgtEl>
                                          <p:spTgt spid="65"/>
                                        </p:tgtEl>
                                      </p:cBhvr>
                                    </p:animEffect>
                                  </p:childTnLst>
                                </p:cTn>
                              </p:par>
                            </p:childTnLst>
                          </p:cTn>
                        </p:par>
                        <p:par>
                          <p:cTn id="16" fill="hold">
                            <p:stCondLst>
                              <p:cond delay="10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300"/>
                                        <p:tgtEl>
                                          <p:spTgt spid="37"/>
                                        </p:tgtEl>
                                      </p:cBhvr>
                                    </p:animEffect>
                                  </p:childTnLst>
                                </p:cTn>
                              </p:par>
                            </p:childTnLst>
                          </p:cTn>
                        </p:par>
                        <p:par>
                          <p:cTn id="20" fill="hold">
                            <p:stCondLst>
                              <p:cond delay="1300"/>
                            </p:stCondLst>
                            <p:childTnLst>
                              <p:par>
                                <p:cTn id="21" presetID="22" presetClass="entr" presetSubtype="8" fill="hold" nodeType="afterEffect">
                                  <p:stCondLst>
                                    <p:cond delay="0"/>
                                  </p:stCondLst>
                                  <p:childTnLst>
                                    <p:set>
                                      <p:cBhvr>
                                        <p:cTn id="22" dur="1" fill="hold">
                                          <p:stCondLst>
                                            <p:cond delay="0"/>
                                          </p:stCondLst>
                                        </p:cTn>
                                        <p:tgtEl>
                                          <p:spTgt spid="51"/>
                                        </p:tgtEl>
                                        <p:attrNameLst>
                                          <p:attrName>style.visibility</p:attrName>
                                        </p:attrNameLst>
                                      </p:cBhvr>
                                      <p:to>
                                        <p:strVal val="visible"/>
                                      </p:to>
                                    </p:set>
                                    <p:animEffect transition="in" filter="wipe(left)">
                                      <p:cBhvr>
                                        <p:cTn id="23" dur="200"/>
                                        <p:tgtEl>
                                          <p:spTgt spid="51"/>
                                        </p:tgtEl>
                                      </p:cBhvr>
                                    </p:animEffect>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40"/>
                                        </p:tgtEl>
                                        <p:attrNameLst>
                                          <p:attrName>style.visibility</p:attrName>
                                        </p:attrNameLst>
                                      </p:cBhvr>
                                      <p:to>
                                        <p:strVal val="visible"/>
                                      </p:to>
                                    </p:set>
                                    <p:animEffect transition="in" filter="fade">
                                      <p:cBhvr>
                                        <p:cTn id="27" dur="300"/>
                                        <p:tgtEl>
                                          <p:spTgt spid="40"/>
                                        </p:tgtEl>
                                      </p:cBhvr>
                                    </p:animEffect>
                                  </p:childTnLst>
                                </p:cTn>
                              </p:par>
                            </p:childTnLst>
                          </p:cTn>
                        </p:par>
                        <p:par>
                          <p:cTn id="28" fill="hold">
                            <p:stCondLst>
                              <p:cond delay="1800"/>
                            </p:stCondLst>
                            <p:childTnLst>
                              <p:par>
                                <p:cTn id="29" presetID="10" presetClass="entr" presetSubtype="0" fill="hold" nodeType="afterEffect">
                                  <p:stCondLst>
                                    <p:cond delay="0"/>
                                  </p:stCondLst>
                                  <p:childTnLst>
                                    <p:set>
                                      <p:cBhvr>
                                        <p:cTn id="30" dur="1" fill="hold">
                                          <p:stCondLst>
                                            <p:cond delay="0"/>
                                          </p:stCondLst>
                                        </p:cTn>
                                        <p:tgtEl>
                                          <p:spTgt spid="54"/>
                                        </p:tgtEl>
                                        <p:attrNameLst>
                                          <p:attrName>style.visibility</p:attrName>
                                        </p:attrNameLst>
                                      </p:cBhvr>
                                      <p:to>
                                        <p:strVal val="visible"/>
                                      </p:to>
                                    </p:set>
                                    <p:animEffect transition="in" filter="fade">
                                      <p:cBhvr>
                                        <p:cTn id="31" dur="500"/>
                                        <p:tgtEl>
                                          <p:spTgt spid="54"/>
                                        </p:tgtEl>
                                      </p:cBhvr>
                                    </p:animEffect>
                                  </p:childTnLst>
                                </p:cTn>
                              </p:par>
                            </p:childTnLst>
                          </p:cTn>
                        </p:par>
                        <p:par>
                          <p:cTn id="32" fill="hold">
                            <p:stCondLst>
                              <p:cond delay="2300"/>
                            </p:stCondLst>
                            <p:childTnLst>
                              <p:par>
                                <p:cTn id="33" presetID="10" presetClass="entr" presetSubtype="0" fill="hold" grpId="0" nodeType="after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300"/>
                                        <p:tgtEl>
                                          <p:spTgt spid="38"/>
                                        </p:tgtEl>
                                      </p:cBhvr>
                                    </p:animEffect>
                                  </p:childTnLst>
                                </p:cTn>
                              </p:par>
                            </p:childTnLst>
                          </p:cTn>
                        </p:par>
                        <p:par>
                          <p:cTn id="36" fill="hold">
                            <p:stCondLst>
                              <p:cond delay="2600"/>
                            </p:stCondLst>
                            <p:childTnLst>
                              <p:par>
                                <p:cTn id="37" presetID="22" presetClass="entr" presetSubtype="2" fill="hold" nodeType="afterEffect">
                                  <p:stCondLst>
                                    <p:cond delay="0"/>
                                  </p:stCondLst>
                                  <p:childTnLst>
                                    <p:set>
                                      <p:cBhvr>
                                        <p:cTn id="38" dur="1" fill="hold">
                                          <p:stCondLst>
                                            <p:cond delay="0"/>
                                          </p:stCondLst>
                                        </p:cTn>
                                        <p:tgtEl>
                                          <p:spTgt spid="56"/>
                                        </p:tgtEl>
                                        <p:attrNameLst>
                                          <p:attrName>style.visibility</p:attrName>
                                        </p:attrNameLst>
                                      </p:cBhvr>
                                      <p:to>
                                        <p:strVal val="visible"/>
                                      </p:to>
                                    </p:set>
                                    <p:animEffect transition="in" filter="wipe(right)">
                                      <p:cBhvr>
                                        <p:cTn id="39" dur="300"/>
                                        <p:tgtEl>
                                          <p:spTgt spid="56"/>
                                        </p:tgtEl>
                                      </p:cBhvr>
                                    </p:animEffect>
                                  </p:childTnLst>
                                </p:cTn>
                              </p:par>
                            </p:childTnLst>
                          </p:cTn>
                        </p:par>
                        <p:par>
                          <p:cTn id="40" fill="hold">
                            <p:stCondLst>
                              <p:cond delay="2900"/>
                            </p:stCondLst>
                            <p:childTnLst>
                              <p:par>
                                <p:cTn id="41" presetID="10" presetClass="entr" presetSubtype="0" fill="hold" grpId="0"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fade">
                                      <p:cBhvr>
                                        <p:cTn id="43" dur="300"/>
                                        <p:tgtEl>
                                          <p:spTgt spid="48"/>
                                        </p:tgtEl>
                                      </p:cBhvr>
                                    </p:animEffect>
                                  </p:childTnLst>
                                </p:cTn>
                              </p:par>
                            </p:childTnLst>
                          </p:cTn>
                        </p:par>
                        <p:par>
                          <p:cTn id="44" fill="hold">
                            <p:stCondLst>
                              <p:cond delay="3200"/>
                            </p:stCondLst>
                            <p:childTnLst>
                              <p:par>
                                <p:cTn id="45" presetID="10" presetClass="entr" presetSubtype="0" fill="hold" grpId="0" nodeType="afterEffect">
                                  <p:stCondLst>
                                    <p:cond delay="0"/>
                                  </p:stCondLst>
                                  <p:childTnLst>
                                    <p:set>
                                      <p:cBhvr>
                                        <p:cTn id="46" dur="1" fill="hold">
                                          <p:stCondLst>
                                            <p:cond delay="0"/>
                                          </p:stCondLst>
                                        </p:cTn>
                                        <p:tgtEl>
                                          <p:spTgt spid="63"/>
                                        </p:tgtEl>
                                        <p:attrNameLst>
                                          <p:attrName>style.visibility</p:attrName>
                                        </p:attrNameLst>
                                      </p:cBhvr>
                                      <p:to>
                                        <p:strVal val="visible"/>
                                      </p:to>
                                    </p:set>
                                    <p:animEffect transition="in" filter="fade">
                                      <p:cBhvr>
                                        <p:cTn id="47" dur="500"/>
                                        <p:tgtEl>
                                          <p:spTgt spid="63"/>
                                        </p:tgtEl>
                                      </p:cBhvr>
                                    </p:animEffect>
                                  </p:childTnLst>
                                </p:cTn>
                              </p:par>
                            </p:childTnLst>
                          </p:cTn>
                        </p:par>
                        <p:par>
                          <p:cTn id="48" fill="hold">
                            <p:stCondLst>
                              <p:cond delay="3700"/>
                            </p:stCondLst>
                            <p:childTnLst>
                              <p:par>
                                <p:cTn id="49" presetID="10" presetClass="entr" presetSubtype="0"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Effect transition="in" filter="fade">
                                      <p:cBhvr>
                                        <p:cTn id="51" dur="300"/>
                                        <p:tgtEl>
                                          <p:spTgt spid="46"/>
                                        </p:tgtEl>
                                      </p:cBhvr>
                                    </p:animEffect>
                                  </p:childTnLst>
                                </p:cTn>
                              </p:par>
                            </p:childTnLst>
                          </p:cTn>
                        </p:par>
                      </p:childTnLst>
                    </p:cTn>
                  </p:par>
                  <p:par>
                    <p:cTn id="52" fill="hold">
                      <p:stCondLst>
                        <p:cond delay="indefinite"/>
                      </p:stCondLst>
                      <p:childTnLst>
                        <p:par>
                          <p:cTn id="53" fill="hold">
                            <p:stCondLst>
                              <p:cond delay="0"/>
                            </p:stCondLst>
                            <p:childTnLst>
                              <p:par>
                                <p:cTn id="54" presetID="42" presetClass="path" presetSubtype="0" accel="50000" decel="50000" fill="hold" nodeType="clickEffect">
                                  <p:stCondLst>
                                    <p:cond delay="0"/>
                                  </p:stCondLst>
                                  <p:childTnLst>
                                    <p:animMotion origin="layout" path="M 0 0 L 0 0.25 E" pathEditMode="relative" ptsTypes="">
                                      <p:cBhvr>
                                        <p:cTn id="55" dur="2000" fill="hold"/>
                                        <p:tgtEl>
                                          <p:spTgt spid="14"/>
                                        </p:tgtEl>
                                        <p:attrNameLst>
                                          <p:attrName>ppt_x</p:attrName>
                                          <p:attrName>ppt_y</p:attrName>
                                        </p:attrNameLst>
                                      </p:cBhvr>
                                    </p:animMotion>
                                  </p:childTnLst>
                                </p:cTn>
                              </p:par>
                              <p:par>
                                <p:cTn id="56" presetID="42" presetClass="path" presetSubtype="0" accel="50000" decel="50000" fill="hold" nodeType="withEffect">
                                  <p:stCondLst>
                                    <p:cond delay="0"/>
                                  </p:stCondLst>
                                  <p:childTnLst>
                                    <p:animMotion origin="layout" path="M 0 0 L 0 0.25 E" pathEditMode="relative" ptsTypes="">
                                      <p:cBhvr>
                                        <p:cTn id="57" dur="2000" fill="hold"/>
                                        <p:tgtEl>
                                          <p:spTgt spid="55"/>
                                        </p:tgtEl>
                                        <p:attrNameLst>
                                          <p:attrName>ppt_x</p:attrName>
                                          <p:attrName>ppt_y</p:attrName>
                                        </p:attrNameLst>
                                      </p:cBhvr>
                                    </p:animMotion>
                                  </p:childTnLst>
                                </p:cTn>
                              </p:par>
                              <p:par>
                                <p:cTn id="58" presetID="42" presetClass="path" presetSubtype="0" accel="50000" decel="50000" fill="hold" grpId="1" nodeType="withEffect">
                                  <p:stCondLst>
                                    <p:cond delay="0"/>
                                  </p:stCondLst>
                                  <p:childTnLst>
                                    <p:animMotion origin="layout" path="M 0 0 L 0 0.25 E" pathEditMode="relative" ptsTypes="">
                                      <p:cBhvr>
                                        <p:cTn id="59" dur="2000" fill="hold"/>
                                        <p:tgtEl>
                                          <p:spTgt spid="41"/>
                                        </p:tgtEl>
                                        <p:attrNameLst>
                                          <p:attrName>ppt_x</p:attrName>
                                          <p:attrName>ppt_y</p:attrName>
                                        </p:attrNameLst>
                                      </p:cBhvr>
                                    </p:animMotion>
                                  </p:childTnLst>
                                </p:cTn>
                              </p:par>
                              <p:par>
                                <p:cTn id="60" presetID="42" presetClass="path" presetSubtype="0" accel="50000" decel="50000" fill="hold" grpId="1" nodeType="withEffect">
                                  <p:stCondLst>
                                    <p:cond delay="0"/>
                                  </p:stCondLst>
                                  <p:childTnLst>
                                    <p:animMotion origin="layout" path="M 0 0 L 0 0.25 E" pathEditMode="relative" ptsTypes="">
                                      <p:cBhvr>
                                        <p:cTn id="61" dur="2000" fill="hold"/>
                                        <p:tgtEl>
                                          <p:spTgt spid="65"/>
                                        </p:tgtEl>
                                        <p:attrNameLst>
                                          <p:attrName>ppt_x</p:attrName>
                                          <p:attrName>ppt_y</p:attrName>
                                        </p:attrNameLst>
                                      </p:cBhvr>
                                    </p:animMotion>
                                  </p:childTnLst>
                                </p:cTn>
                              </p:par>
                              <p:par>
                                <p:cTn id="62" presetID="42" presetClass="path" presetSubtype="0" accel="50000" decel="50000" fill="hold" grpId="1" nodeType="withEffect">
                                  <p:stCondLst>
                                    <p:cond delay="0"/>
                                  </p:stCondLst>
                                  <p:childTnLst>
                                    <p:animMotion origin="layout" path="M 0 0 L 0 0.25 E" pathEditMode="relative" ptsTypes="">
                                      <p:cBhvr>
                                        <p:cTn id="63" dur="2000" fill="hold"/>
                                        <p:tgtEl>
                                          <p:spTgt spid="37"/>
                                        </p:tgtEl>
                                        <p:attrNameLst>
                                          <p:attrName>ppt_x</p:attrName>
                                          <p:attrName>ppt_y</p:attrName>
                                        </p:attrNameLst>
                                      </p:cBhvr>
                                    </p:animMotion>
                                  </p:childTnLst>
                                </p:cTn>
                              </p:par>
                            </p:childTnLst>
                          </p:cTn>
                        </p:par>
                      </p:childTnLst>
                    </p:cTn>
                  </p:par>
                  <p:par>
                    <p:cTn id="64" fill="hold">
                      <p:stCondLst>
                        <p:cond delay="indefinite"/>
                      </p:stCondLst>
                      <p:childTnLst>
                        <p:par>
                          <p:cTn id="65" fill="hold">
                            <p:stCondLst>
                              <p:cond delay="0"/>
                            </p:stCondLst>
                            <p:childTnLst>
                              <p:par>
                                <p:cTn id="66" presetID="42" presetClass="path" presetSubtype="0" accel="50000" decel="50000" fill="hold" grpId="0" nodeType="clickEffect">
                                  <p:stCondLst>
                                    <p:cond delay="0"/>
                                  </p:stCondLst>
                                  <p:childTnLst>
                                    <p:animMotion origin="layout" path="M 0 0 L 0 0.25 E" pathEditMode="relative" ptsTypes="">
                                      <p:cBhvr>
                                        <p:cTn id="67" dur="2000" fill="hold"/>
                                        <p:tgtEl>
                                          <p:spTgt spid="53"/>
                                        </p:tgtEl>
                                        <p:attrNameLst>
                                          <p:attrName>ppt_x</p:attrName>
                                          <p:attrName>ppt_y</p:attrName>
                                        </p:attrNameLst>
                                      </p:cBhvr>
                                    </p:animMotion>
                                  </p:childTnLst>
                                </p:cTn>
                              </p:par>
                              <p:par>
                                <p:cTn id="68" presetID="42" presetClass="path" presetSubtype="0" accel="50000" decel="50000" fill="hold" nodeType="withEffect">
                                  <p:stCondLst>
                                    <p:cond delay="0"/>
                                  </p:stCondLst>
                                  <p:childTnLst>
                                    <p:animMotion origin="layout" path="M 0 0 L 0 0.25 E" pathEditMode="relative" ptsTypes="">
                                      <p:cBhvr>
                                        <p:cTn id="69" dur="2000" fill="hold"/>
                                        <p:tgtEl>
                                          <p:spTgt spid="56"/>
                                        </p:tgtEl>
                                        <p:attrNameLst>
                                          <p:attrName>ppt_x</p:attrName>
                                          <p:attrName>ppt_y</p:attrName>
                                        </p:attrNameLst>
                                      </p:cBhvr>
                                    </p:animMotion>
                                  </p:childTnLst>
                                </p:cTn>
                              </p:par>
                              <p:par>
                                <p:cTn id="70" presetID="42" presetClass="path" presetSubtype="0" accel="50000" decel="50000" fill="hold" grpId="1" nodeType="withEffect">
                                  <p:stCondLst>
                                    <p:cond delay="0"/>
                                  </p:stCondLst>
                                  <p:childTnLst>
                                    <p:animMotion origin="layout" path="M 0 0 L 0 0.25 E" pathEditMode="relative" ptsTypes="">
                                      <p:cBhvr>
                                        <p:cTn id="71" dur="2000" fill="hold"/>
                                        <p:tgtEl>
                                          <p:spTgt spid="48"/>
                                        </p:tgtEl>
                                        <p:attrNameLst>
                                          <p:attrName>ppt_x</p:attrName>
                                          <p:attrName>ppt_y</p:attrName>
                                        </p:attrNameLst>
                                      </p:cBhvr>
                                    </p:animMotion>
                                  </p:childTnLst>
                                </p:cTn>
                              </p:par>
                              <p:par>
                                <p:cTn id="72" presetID="42" presetClass="path" presetSubtype="0" accel="50000" decel="50000" fill="hold" grpId="1" nodeType="withEffect">
                                  <p:stCondLst>
                                    <p:cond delay="0"/>
                                  </p:stCondLst>
                                  <p:childTnLst>
                                    <p:animMotion origin="layout" path="M 0 0 L 0 0.25 E" pathEditMode="relative" ptsTypes="">
                                      <p:cBhvr>
                                        <p:cTn id="73" dur="2000" fill="hold"/>
                                        <p:tgtEl>
                                          <p:spTgt spid="63"/>
                                        </p:tgtEl>
                                        <p:attrNameLst>
                                          <p:attrName>ppt_x</p:attrName>
                                          <p:attrName>ppt_y</p:attrName>
                                        </p:attrNameLst>
                                      </p:cBhvr>
                                    </p:animMotion>
                                  </p:childTnLst>
                                </p:cTn>
                              </p:par>
                              <p:par>
                                <p:cTn id="74" presetID="42" presetClass="path" presetSubtype="0" accel="50000" decel="50000" fill="hold" grpId="1" nodeType="withEffect">
                                  <p:stCondLst>
                                    <p:cond delay="0"/>
                                  </p:stCondLst>
                                  <p:childTnLst>
                                    <p:animMotion origin="layout" path="M 0 0 L 0 0.25 E" pathEditMode="relative" ptsTypes="">
                                      <p:cBhvr>
                                        <p:cTn id="75" dur="2000" fill="hold"/>
                                        <p:tgtEl>
                                          <p:spTgt spid="46"/>
                                        </p:tgtEl>
                                        <p:attrNameLst>
                                          <p:attrName>ppt_x</p:attrName>
                                          <p:attrName>ppt_y</p:attrName>
                                        </p:attrNameLst>
                                      </p:cBhvr>
                                    </p:animMotion>
                                  </p:childTnLst>
                                </p:cTn>
                              </p:par>
                            </p:childTnLst>
                          </p:cTn>
                        </p:par>
                      </p:childTnLst>
                    </p:cTn>
                  </p:par>
                  <p:par>
                    <p:cTn id="76" fill="hold">
                      <p:stCondLst>
                        <p:cond delay="indefinite"/>
                      </p:stCondLst>
                      <p:childTnLst>
                        <p:par>
                          <p:cTn id="77" fill="hold">
                            <p:stCondLst>
                              <p:cond delay="0"/>
                            </p:stCondLst>
                            <p:childTnLst>
                              <p:par>
                                <p:cTn id="78" presetID="42" presetClass="path" presetSubtype="0" accel="50000" decel="50000" fill="hold" grpId="0" nodeType="clickEffect">
                                  <p:stCondLst>
                                    <p:cond delay="0"/>
                                  </p:stCondLst>
                                  <p:childTnLst>
                                    <p:animMotion origin="layout" path="M 0 0 L 0 0.25 E" pathEditMode="relative" ptsTypes="">
                                      <p:cBhvr>
                                        <p:cTn id="79" dur="2000" fill="hold"/>
                                        <p:tgtEl>
                                          <p:spTgt spid="70"/>
                                        </p:tgtEl>
                                        <p:attrNameLst>
                                          <p:attrName>ppt_x</p:attrName>
                                          <p:attrName>ppt_y</p:attrName>
                                        </p:attrNameLst>
                                      </p:cBhvr>
                                    </p:animMotion>
                                  </p:childTnLst>
                                </p:cTn>
                              </p:par>
                              <p:par>
                                <p:cTn id="80" presetID="42" presetClass="path" presetSubtype="0" accel="50000" decel="50000" fill="hold" nodeType="withEffect">
                                  <p:stCondLst>
                                    <p:cond delay="0"/>
                                  </p:stCondLst>
                                  <p:childTnLst>
                                    <p:animMotion origin="layout" path="M 0 0 L 0 0.25 E" pathEditMode="relative" ptsTypes="">
                                      <p:cBhvr>
                                        <p:cTn id="81" dur="2000" fill="hold"/>
                                        <p:tgtEl>
                                          <p:spTgt spid="51"/>
                                        </p:tgtEl>
                                        <p:attrNameLst>
                                          <p:attrName>ppt_x</p:attrName>
                                          <p:attrName>ppt_y</p:attrName>
                                        </p:attrNameLst>
                                      </p:cBhvr>
                                    </p:animMotion>
                                  </p:childTnLst>
                                </p:cTn>
                              </p:par>
                              <p:par>
                                <p:cTn id="82" presetID="42" presetClass="path" presetSubtype="0" accel="50000" decel="50000" fill="hold" grpId="1" nodeType="withEffect">
                                  <p:stCondLst>
                                    <p:cond delay="0"/>
                                  </p:stCondLst>
                                  <p:childTnLst>
                                    <p:animMotion origin="layout" path="M 0 0 L 0 0.25 E" pathEditMode="relative" ptsTypes="">
                                      <p:cBhvr>
                                        <p:cTn id="83" dur="2000" fill="hold"/>
                                        <p:tgtEl>
                                          <p:spTgt spid="40"/>
                                        </p:tgtEl>
                                        <p:attrNameLst>
                                          <p:attrName>ppt_x</p:attrName>
                                          <p:attrName>ppt_y</p:attrName>
                                        </p:attrNameLst>
                                      </p:cBhvr>
                                    </p:animMotion>
                                  </p:childTnLst>
                                </p:cTn>
                              </p:par>
                              <p:par>
                                <p:cTn id="84" presetID="42" presetClass="path" presetSubtype="0" accel="50000" decel="50000" fill="hold" nodeType="withEffect">
                                  <p:stCondLst>
                                    <p:cond delay="0"/>
                                  </p:stCondLst>
                                  <p:childTnLst>
                                    <p:animMotion origin="layout" path="M 0 0 L 0 0.25 E" pathEditMode="relative" ptsTypes="">
                                      <p:cBhvr>
                                        <p:cTn id="85" dur="2000" fill="hold"/>
                                        <p:tgtEl>
                                          <p:spTgt spid="54"/>
                                        </p:tgtEl>
                                        <p:attrNameLst>
                                          <p:attrName>ppt_x</p:attrName>
                                          <p:attrName>ppt_y</p:attrName>
                                        </p:attrNameLst>
                                      </p:cBhvr>
                                    </p:animMotion>
                                  </p:childTnLst>
                                </p:cTn>
                              </p:par>
                              <p:par>
                                <p:cTn id="86" presetID="42" presetClass="path" presetSubtype="0" accel="50000" decel="50000" fill="hold" grpId="1" nodeType="withEffect">
                                  <p:stCondLst>
                                    <p:cond delay="0"/>
                                  </p:stCondLst>
                                  <p:childTnLst>
                                    <p:animMotion origin="layout" path="M 0 0 L 0 0.25 E" pathEditMode="relative" ptsTypes="">
                                      <p:cBhvr>
                                        <p:cTn id="87" dur="2000" fill="hold"/>
                                        <p:tgtEl>
                                          <p:spTgt spid="38"/>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7" grpId="1"/>
      <p:bldP spid="38" grpId="0"/>
      <p:bldP spid="38" grpId="1"/>
      <p:bldP spid="40" grpId="0" animBg="1"/>
      <p:bldP spid="40" grpId="1" animBg="1"/>
      <p:bldP spid="41" grpId="0" animBg="1"/>
      <p:bldP spid="41" grpId="1" animBg="1"/>
      <p:bldP spid="46" grpId="0"/>
      <p:bldP spid="46" grpId="1"/>
      <p:bldP spid="48" grpId="0" animBg="1"/>
      <p:bldP spid="48" grpId="1" animBg="1"/>
      <p:bldP spid="53" grpId="0" animBg="1"/>
      <p:bldP spid="63" grpId="0" animBg="1"/>
      <p:bldP spid="63" grpId="1" animBg="1"/>
      <p:bldP spid="65" grpId="0" animBg="1"/>
      <p:bldP spid="65" grpId="1" animBg="1"/>
      <p:bldP spid="70"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7" name="Straight Connector 36"/>
          <p:cNvCxnSpPr/>
          <p:nvPr/>
        </p:nvCxnSpPr>
        <p:spPr>
          <a:xfrm flipV="1">
            <a:off x="7221443" y="2456675"/>
            <a:ext cx="844884"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Title 9"/>
          <p:cNvSpPr>
            <a:spLocks noGrp="1"/>
          </p:cNvSpPr>
          <p:nvPr>
            <p:ph type="title"/>
          </p:nvPr>
        </p:nvSpPr>
        <p:spPr>
          <a:xfrm>
            <a:off x="968458" y="453353"/>
            <a:ext cx="10888182" cy="896982"/>
          </a:xfrm>
        </p:spPr>
        <p:txBody>
          <a:bodyPr>
            <a:normAutofit/>
          </a:bodyPr>
          <a:lstStyle/>
          <a:p>
            <a:pPr algn="ctr"/>
            <a:r>
              <a:rPr lang="en-US" sz="4000" dirty="0"/>
              <a:t>Insights</a:t>
            </a:r>
          </a:p>
        </p:txBody>
      </p:sp>
      <p:sp>
        <p:nvSpPr>
          <p:cNvPr id="5" name="Freeform 6"/>
          <p:cNvSpPr>
            <a:spLocks/>
          </p:cNvSpPr>
          <p:nvPr/>
        </p:nvSpPr>
        <p:spPr bwMode="auto">
          <a:xfrm>
            <a:off x="5456990" y="5374783"/>
            <a:ext cx="1283355" cy="788861"/>
          </a:xfrm>
          <a:custGeom>
            <a:avLst/>
            <a:gdLst>
              <a:gd name="T0" fmla="*/ 1775 w 1775"/>
              <a:gd name="T1" fmla="*/ 272 h 1788"/>
              <a:gd name="T2" fmla="*/ 1775 w 1775"/>
              <a:gd name="T3" fmla="*/ 272 h 1788"/>
              <a:gd name="T4" fmla="*/ 1775 w 1775"/>
              <a:gd name="T5" fmla="*/ 53 h 1788"/>
              <a:gd name="T6" fmla="*/ 1723 w 1775"/>
              <a:gd name="T7" fmla="*/ 0 h 1788"/>
              <a:gd name="T8" fmla="*/ 52 w 1775"/>
              <a:gd name="T9" fmla="*/ 0 h 1788"/>
              <a:gd name="T10" fmla="*/ 0 w 1775"/>
              <a:gd name="T11" fmla="*/ 53 h 1788"/>
              <a:gd name="T12" fmla="*/ 0 w 1775"/>
              <a:gd name="T13" fmla="*/ 342 h 1788"/>
              <a:gd name="T14" fmla="*/ 80 w 1775"/>
              <a:gd name="T15" fmla="*/ 466 h 1788"/>
              <a:gd name="T16" fmla="*/ 0 w 1775"/>
              <a:gd name="T17" fmla="*/ 584 h 1788"/>
              <a:gd name="T18" fmla="*/ 80 w 1775"/>
              <a:gd name="T19" fmla="*/ 711 h 1788"/>
              <a:gd name="T20" fmla="*/ 0 w 1775"/>
              <a:gd name="T21" fmla="*/ 822 h 1788"/>
              <a:gd name="T22" fmla="*/ 80 w 1775"/>
              <a:gd name="T23" fmla="*/ 964 h 1788"/>
              <a:gd name="T24" fmla="*/ 0 w 1775"/>
              <a:gd name="T25" fmla="*/ 1076 h 1788"/>
              <a:gd name="T26" fmla="*/ 80 w 1775"/>
              <a:gd name="T27" fmla="*/ 1209 h 1788"/>
              <a:gd name="T28" fmla="*/ 80 w 1775"/>
              <a:gd name="T29" fmla="*/ 1303 h 1788"/>
              <a:gd name="T30" fmla="*/ 581 w 1775"/>
              <a:gd name="T31" fmla="*/ 1745 h 1788"/>
              <a:gd name="T32" fmla="*/ 693 w 1775"/>
              <a:gd name="T33" fmla="*/ 1788 h 1788"/>
              <a:gd name="T34" fmla="*/ 1086 w 1775"/>
              <a:gd name="T35" fmla="*/ 1788 h 1788"/>
              <a:gd name="T36" fmla="*/ 1198 w 1775"/>
              <a:gd name="T37" fmla="*/ 1745 h 1788"/>
              <a:gd name="T38" fmla="*/ 1695 w 1775"/>
              <a:gd name="T39" fmla="*/ 1303 h 1788"/>
              <a:gd name="T40" fmla="*/ 1695 w 1775"/>
              <a:gd name="T41" fmla="*/ 1139 h 1788"/>
              <a:gd name="T42" fmla="*/ 1775 w 1775"/>
              <a:gd name="T43" fmla="*/ 1005 h 1788"/>
              <a:gd name="T44" fmla="*/ 1695 w 1775"/>
              <a:gd name="T45" fmla="*/ 894 h 1788"/>
              <a:gd name="T46" fmla="*/ 1775 w 1775"/>
              <a:gd name="T47" fmla="*/ 752 h 1788"/>
              <a:gd name="T48" fmla="*/ 1695 w 1775"/>
              <a:gd name="T49" fmla="*/ 641 h 1788"/>
              <a:gd name="T50" fmla="*/ 1775 w 1775"/>
              <a:gd name="T51" fmla="*/ 514 h 1788"/>
              <a:gd name="T52" fmla="*/ 1695 w 1775"/>
              <a:gd name="T53" fmla="*/ 396 h 1788"/>
              <a:gd name="T54" fmla="*/ 1775 w 1775"/>
              <a:gd name="T55" fmla="*/ 272 h 1788"/>
              <a:gd name="T56" fmla="*/ 1775 w 1775"/>
              <a:gd name="T57" fmla="*/ 272 h 17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75" h="1788">
                <a:moveTo>
                  <a:pt x="1775" y="272"/>
                </a:moveTo>
                <a:lnTo>
                  <a:pt x="1775" y="272"/>
                </a:lnTo>
                <a:lnTo>
                  <a:pt x="1775" y="53"/>
                </a:lnTo>
                <a:cubicBezTo>
                  <a:pt x="1775" y="24"/>
                  <a:pt x="1752" y="0"/>
                  <a:pt x="1723" y="0"/>
                </a:cubicBezTo>
                <a:lnTo>
                  <a:pt x="52" y="0"/>
                </a:lnTo>
                <a:cubicBezTo>
                  <a:pt x="23" y="0"/>
                  <a:pt x="0" y="24"/>
                  <a:pt x="0" y="53"/>
                </a:cubicBezTo>
                <a:lnTo>
                  <a:pt x="0" y="342"/>
                </a:lnTo>
                <a:cubicBezTo>
                  <a:pt x="0" y="386"/>
                  <a:pt x="80" y="409"/>
                  <a:pt x="80" y="466"/>
                </a:cubicBezTo>
                <a:cubicBezTo>
                  <a:pt x="80" y="523"/>
                  <a:pt x="0" y="523"/>
                  <a:pt x="0" y="584"/>
                </a:cubicBezTo>
                <a:cubicBezTo>
                  <a:pt x="0" y="645"/>
                  <a:pt x="80" y="639"/>
                  <a:pt x="80" y="711"/>
                </a:cubicBezTo>
                <a:cubicBezTo>
                  <a:pt x="80" y="783"/>
                  <a:pt x="0" y="757"/>
                  <a:pt x="0" y="822"/>
                </a:cubicBezTo>
                <a:cubicBezTo>
                  <a:pt x="0" y="888"/>
                  <a:pt x="80" y="892"/>
                  <a:pt x="80" y="964"/>
                </a:cubicBezTo>
                <a:cubicBezTo>
                  <a:pt x="80" y="1036"/>
                  <a:pt x="0" y="1012"/>
                  <a:pt x="0" y="1076"/>
                </a:cubicBezTo>
                <a:cubicBezTo>
                  <a:pt x="0" y="1139"/>
                  <a:pt x="80" y="1141"/>
                  <a:pt x="80" y="1209"/>
                </a:cubicBezTo>
                <a:lnTo>
                  <a:pt x="80" y="1303"/>
                </a:lnTo>
                <a:lnTo>
                  <a:pt x="581" y="1745"/>
                </a:lnTo>
                <a:cubicBezTo>
                  <a:pt x="612" y="1773"/>
                  <a:pt x="651" y="1788"/>
                  <a:pt x="693" y="1788"/>
                </a:cubicBezTo>
                <a:lnTo>
                  <a:pt x="1086" y="1788"/>
                </a:lnTo>
                <a:cubicBezTo>
                  <a:pt x="1127" y="1788"/>
                  <a:pt x="1167" y="1773"/>
                  <a:pt x="1198" y="1745"/>
                </a:cubicBezTo>
                <a:lnTo>
                  <a:pt x="1695" y="1303"/>
                </a:lnTo>
                <a:lnTo>
                  <a:pt x="1695" y="1139"/>
                </a:lnTo>
                <a:cubicBezTo>
                  <a:pt x="1695" y="1071"/>
                  <a:pt x="1775" y="1069"/>
                  <a:pt x="1775" y="1005"/>
                </a:cubicBezTo>
                <a:cubicBezTo>
                  <a:pt x="1775" y="942"/>
                  <a:pt x="1695" y="966"/>
                  <a:pt x="1695" y="894"/>
                </a:cubicBezTo>
                <a:cubicBezTo>
                  <a:pt x="1695" y="822"/>
                  <a:pt x="1775" y="818"/>
                  <a:pt x="1775" y="752"/>
                </a:cubicBezTo>
                <a:cubicBezTo>
                  <a:pt x="1775" y="687"/>
                  <a:pt x="1695" y="713"/>
                  <a:pt x="1695" y="641"/>
                </a:cubicBezTo>
                <a:cubicBezTo>
                  <a:pt x="1695" y="569"/>
                  <a:pt x="1775" y="575"/>
                  <a:pt x="1775" y="514"/>
                </a:cubicBezTo>
                <a:cubicBezTo>
                  <a:pt x="1775" y="453"/>
                  <a:pt x="1695" y="453"/>
                  <a:pt x="1695" y="396"/>
                </a:cubicBezTo>
                <a:cubicBezTo>
                  <a:pt x="1695" y="339"/>
                  <a:pt x="1775" y="315"/>
                  <a:pt x="1775" y="272"/>
                </a:cubicBezTo>
                <a:lnTo>
                  <a:pt x="1775" y="272"/>
                </a:lnTo>
                <a:close/>
              </a:path>
            </a:pathLst>
          </a:custGeom>
          <a:solidFill>
            <a:srgbClr val="7F7F7F">
              <a:alpha val="50196"/>
            </a:srgbClr>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6" name="Freeform 7"/>
          <p:cNvSpPr>
            <a:spLocks/>
          </p:cNvSpPr>
          <p:nvPr/>
        </p:nvSpPr>
        <p:spPr bwMode="auto">
          <a:xfrm>
            <a:off x="4617177" y="1863189"/>
            <a:ext cx="2963165" cy="714247"/>
          </a:xfrm>
          <a:custGeom>
            <a:avLst/>
            <a:gdLst>
              <a:gd name="T0" fmla="*/ 4021 w 4021"/>
              <a:gd name="T1" fmla="*/ 1317 h 1317"/>
              <a:gd name="T2" fmla="*/ 4021 w 4021"/>
              <a:gd name="T3" fmla="*/ 1317 h 1317"/>
              <a:gd name="T4" fmla="*/ 2010 w 4021"/>
              <a:gd name="T5" fmla="*/ 0 h 1317"/>
              <a:gd name="T6" fmla="*/ 0 w 4021"/>
              <a:gd name="T7" fmla="*/ 1317 h 1317"/>
              <a:gd name="T8" fmla="*/ 4021 w 4021"/>
              <a:gd name="T9" fmla="*/ 1317 h 1317"/>
            </a:gdLst>
            <a:ahLst/>
            <a:cxnLst>
              <a:cxn ang="0">
                <a:pos x="T0" y="T1"/>
              </a:cxn>
              <a:cxn ang="0">
                <a:pos x="T2" y="T3"/>
              </a:cxn>
              <a:cxn ang="0">
                <a:pos x="T4" y="T5"/>
              </a:cxn>
              <a:cxn ang="0">
                <a:pos x="T6" y="T7"/>
              </a:cxn>
              <a:cxn ang="0">
                <a:pos x="T8" y="T9"/>
              </a:cxn>
            </a:cxnLst>
            <a:rect l="0" t="0" r="r" b="b"/>
            <a:pathLst>
              <a:path w="4021" h="1317">
                <a:moveTo>
                  <a:pt x="4021" y="1317"/>
                </a:moveTo>
                <a:lnTo>
                  <a:pt x="4021" y="1317"/>
                </a:lnTo>
                <a:cubicBezTo>
                  <a:pt x="3733" y="492"/>
                  <a:pt x="2960" y="0"/>
                  <a:pt x="2010" y="0"/>
                </a:cubicBezTo>
                <a:cubicBezTo>
                  <a:pt x="1060" y="0"/>
                  <a:pt x="287" y="492"/>
                  <a:pt x="0" y="1317"/>
                </a:cubicBezTo>
                <a:lnTo>
                  <a:pt x="4021" y="1317"/>
                </a:lnTo>
                <a:close/>
              </a:path>
            </a:pathLst>
          </a:custGeom>
          <a:solidFill>
            <a:schemeClr val="accent1"/>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7" name="Freeform 10"/>
          <p:cNvSpPr>
            <a:spLocks/>
          </p:cNvSpPr>
          <p:nvPr/>
        </p:nvSpPr>
        <p:spPr bwMode="auto">
          <a:xfrm>
            <a:off x="4559829" y="2577741"/>
            <a:ext cx="3079371" cy="687510"/>
          </a:xfrm>
          <a:custGeom>
            <a:avLst/>
            <a:gdLst>
              <a:gd name="T0" fmla="*/ 0 w 4262"/>
              <a:gd name="T1" fmla="*/ 643 h 1268"/>
              <a:gd name="T2" fmla="*/ 0 w 4262"/>
              <a:gd name="T3" fmla="*/ 643 h 1268"/>
              <a:gd name="T4" fmla="*/ 85 w 4262"/>
              <a:gd name="T5" fmla="*/ 1268 h 1268"/>
              <a:gd name="T6" fmla="*/ 4178 w 4262"/>
              <a:gd name="T7" fmla="*/ 1268 h 1268"/>
              <a:gd name="T8" fmla="*/ 4262 w 4262"/>
              <a:gd name="T9" fmla="*/ 643 h 1268"/>
              <a:gd name="T10" fmla="*/ 4174 w 4262"/>
              <a:gd name="T11" fmla="*/ 0 h 1268"/>
              <a:gd name="T12" fmla="*/ 89 w 4262"/>
              <a:gd name="T13" fmla="*/ 0 h 1268"/>
              <a:gd name="T14" fmla="*/ 0 w 4262"/>
              <a:gd name="T15" fmla="*/ 643 h 1268"/>
              <a:gd name="T16" fmla="*/ 0 w 4262"/>
              <a:gd name="T17" fmla="*/ 643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62" h="1268">
                <a:moveTo>
                  <a:pt x="0" y="643"/>
                </a:moveTo>
                <a:lnTo>
                  <a:pt x="0" y="643"/>
                </a:lnTo>
                <a:cubicBezTo>
                  <a:pt x="0" y="876"/>
                  <a:pt x="32" y="1082"/>
                  <a:pt x="85" y="1268"/>
                </a:cubicBezTo>
                <a:lnTo>
                  <a:pt x="4178" y="1268"/>
                </a:lnTo>
                <a:cubicBezTo>
                  <a:pt x="4230" y="1082"/>
                  <a:pt x="4262" y="876"/>
                  <a:pt x="4262" y="643"/>
                </a:cubicBezTo>
                <a:cubicBezTo>
                  <a:pt x="4262" y="412"/>
                  <a:pt x="4231" y="198"/>
                  <a:pt x="4174" y="0"/>
                </a:cubicBezTo>
                <a:lnTo>
                  <a:pt x="89" y="0"/>
                </a:lnTo>
                <a:cubicBezTo>
                  <a:pt x="31" y="198"/>
                  <a:pt x="0" y="412"/>
                  <a:pt x="0" y="643"/>
                </a:cubicBezTo>
                <a:lnTo>
                  <a:pt x="0" y="643"/>
                </a:lnTo>
                <a:close/>
              </a:path>
            </a:pathLst>
          </a:custGeom>
          <a:solidFill>
            <a:schemeClr val="accent1"/>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8" name="Freeform 12"/>
          <p:cNvSpPr>
            <a:spLocks/>
          </p:cNvSpPr>
          <p:nvPr/>
        </p:nvSpPr>
        <p:spPr bwMode="auto">
          <a:xfrm>
            <a:off x="5145489" y="4060984"/>
            <a:ext cx="1906359" cy="1223397"/>
          </a:xfrm>
          <a:custGeom>
            <a:avLst/>
            <a:gdLst>
              <a:gd name="T0" fmla="*/ 0 w 2640"/>
              <a:gd name="T1" fmla="*/ 0 h 1317"/>
              <a:gd name="T2" fmla="*/ 0 w 2640"/>
              <a:gd name="T3" fmla="*/ 0 h 1317"/>
              <a:gd name="T4" fmla="*/ 127 w 2640"/>
              <a:gd name="T5" fmla="*/ 630 h 1317"/>
              <a:gd name="T6" fmla="*/ 610 w 2640"/>
              <a:gd name="T7" fmla="*/ 1317 h 1317"/>
              <a:gd name="T8" fmla="*/ 2030 w 2640"/>
              <a:gd name="T9" fmla="*/ 1317 h 1317"/>
              <a:gd name="T10" fmla="*/ 2513 w 2640"/>
              <a:gd name="T11" fmla="*/ 630 h 1317"/>
              <a:gd name="T12" fmla="*/ 2640 w 2640"/>
              <a:gd name="T13" fmla="*/ 0 h 1317"/>
              <a:gd name="T14" fmla="*/ 0 w 2640"/>
              <a:gd name="T15" fmla="*/ 0 h 1317"/>
              <a:gd name="T16" fmla="*/ 0 w 2640"/>
              <a:gd name="T17" fmla="*/ 0 h 1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40" h="1317">
                <a:moveTo>
                  <a:pt x="0" y="0"/>
                </a:moveTo>
                <a:lnTo>
                  <a:pt x="0" y="0"/>
                </a:lnTo>
                <a:cubicBezTo>
                  <a:pt x="77" y="190"/>
                  <a:pt x="127" y="394"/>
                  <a:pt x="127" y="630"/>
                </a:cubicBezTo>
                <a:cubicBezTo>
                  <a:pt x="127" y="857"/>
                  <a:pt x="340" y="1317"/>
                  <a:pt x="610" y="1317"/>
                </a:cubicBezTo>
                <a:lnTo>
                  <a:pt x="2030" y="1317"/>
                </a:lnTo>
                <a:cubicBezTo>
                  <a:pt x="2300" y="1317"/>
                  <a:pt x="2513" y="857"/>
                  <a:pt x="2513" y="630"/>
                </a:cubicBezTo>
                <a:cubicBezTo>
                  <a:pt x="2513" y="394"/>
                  <a:pt x="2563" y="190"/>
                  <a:pt x="2640" y="0"/>
                </a:cubicBezTo>
                <a:lnTo>
                  <a:pt x="0" y="0"/>
                </a:lnTo>
                <a:lnTo>
                  <a:pt x="0" y="0"/>
                </a:lnTo>
                <a:close/>
              </a:path>
            </a:pathLst>
          </a:custGeom>
          <a:solidFill>
            <a:schemeClr val="accent3"/>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9" name="Freeform 14"/>
          <p:cNvSpPr>
            <a:spLocks/>
          </p:cNvSpPr>
          <p:nvPr/>
        </p:nvSpPr>
        <p:spPr bwMode="auto">
          <a:xfrm>
            <a:off x="4643012" y="3319998"/>
            <a:ext cx="2913009" cy="687510"/>
          </a:xfrm>
          <a:custGeom>
            <a:avLst/>
            <a:gdLst>
              <a:gd name="T0" fmla="*/ 3379 w 4032"/>
              <a:gd name="T1" fmla="*/ 1267 h 1267"/>
              <a:gd name="T2" fmla="*/ 3379 w 4032"/>
              <a:gd name="T3" fmla="*/ 1267 h 1267"/>
              <a:gd name="T4" fmla="*/ 4032 w 4032"/>
              <a:gd name="T5" fmla="*/ 0 h 1267"/>
              <a:gd name="T6" fmla="*/ 0 w 4032"/>
              <a:gd name="T7" fmla="*/ 0 h 1267"/>
              <a:gd name="T8" fmla="*/ 653 w 4032"/>
              <a:gd name="T9" fmla="*/ 1267 h 1267"/>
              <a:gd name="T10" fmla="*/ 3379 w 4032"/>
              <a:gd name="T11" fmla="*/ 1267 h 1267"/>
              <a:gd name="T12" fmla="*/ 3379 w 4032"/>
              <a:gd name="T13" fmla="*/ 1267 h 1267"/>
            </a:gdLst>
            <a:ahLst/>
            <a:cxnLst>
              <a:cxn ang="0">
                <a:pos x="T0" y="T1"/>
              </a:cxn>
              <a:cxn ang="0">
                <a:pos x="T2" y="T3"/>
              </a:cxn>
              <a:cxn ang="0">
                <a:pos x="T4" y="T5"/>
              </a:cxn>
              <a:cxn ang="0">
                <a:pos x="T6" y="T7"/>
              </a:cxn>
              <a:cxn ang="0">
                <a:pos x="T8" y="T9"/>
              </a:cxn>
              <a:cxn ang="0">
                <a:pos x="T10" y="T11"/>
              </a:cxn>
              <a:cxn ang="0">
                <a:pos x="T12" y="T13"/>
              </a:cxn>
            </a:cxnLst>
            <a:rect l="0" t="0" r="r" b="b"/>
            <a:pathLst>
              <a:path w="4032" h="1267">
                <a:moveTo>
                  <a:pt x="3379" y="1267"/>
                </a:moveTo>
                <a:lnTo>
                  <a:pt x="3379" y="1267"/>
                </a:lnTo>
                <a:cubicBezTo>
                  <a:pt x="3568" y="854"/>
                  <a:pt x="3869" y="495"/>
                  <a:pt x="4032" y="0"/>
                </a:cubicBezTo>
                <a:lnTo>
                  <a:pt x="0" y="0"/>
                </a:lnTo>
                <a:cubicBezTo>
                  <a:pt x="163" y="495"/>
                  <a:pt x="464" y="854"/>
                  <a:pt x="653" y="1267"/>
                </a:cubicBezTo>
                <a:lnTo>
                  <a:pt x="3379" y="1267"/>
                </a:lnTo>
                <a:lnTo>
                  <a:pt x="3379" y="1267"/>
                </a:lnTo>
                <a:close/>
              </a:path>
            </a:pathLst>
          </a:custGeom>
          <a:solidFill>
            <a:schemeClr val="accent2"/>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38" name="Oval 37"/>
          <p:cNvSpPr/>
          <p:nvPr/>
        </p:nvSpPr>
        <p:spPr>
          <a:xfrm>
            <a:off x="8066325" y="2161439"/>
            <a:ext cx="787296" cy="590472"/>
          </a:xfrm>
          <a:prstGeom prst="ellipse">
            <a:avLst/>
          </a:prstGeom>
          <a:solidFill>
            <a:schemeClr val="tx1">
              <a:alpha val="20000"/>
            </a:schemeClr>
          </a:solidFill>
          <a:ln w="19050">
            <a:solidFill>
              <a:schemeClr val="accent2"/>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dirty="0">
                <a:solidFill>
                  <a:schemeClr val="tx1"/>
                </a:solidFill>
                <a:latin typeface="Rockwell" panose="02060603020205020403" pitchFamily="18" charset="0"/>
              </a:rPr>
              <a:t>C</a:t>
            </a:r>
          </a:p>
        </p:txBody>
      </p:sp>
      <p:cxnSp>
        <p:nvCxnSpPr>
          <p:cNvPr id="39" name="Straight Connector 38"/>
          <p:cNvCxnSpPr/>
          <p:nvPr/>
        </p:nvCxnSpPr>
        <p:spPr>
          <a:xfrm>
            <a:off x="6854649" y="3598250"/>
            <a:ext cx="1228944"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40" name="Oval 39"/>
          <p:cNvSpPr/>
          <p:nvPr/>
        </p:nvSpPr>
        <p:spPr>
          <a:xfrm>
            <a:off x="8083577" y="3303014"/>
            <a:ext cx="787296" cy="590472"/>
          </a:xfrm>
          <a:prstGeom prst="ellipse">
            <a:avLst/>
          </a:prstGeom>
          <a:solidFill>
            <a:schemeClr val="tx1">
              <a:alpha val="20000"/>
            </a:schemeClr>
          </a:solidFill>
          <a:ln w="19050">
            <a:solidFill>
              <a:schemeClr val="accent4">
                <a:lumMod val="75000"/>
              </a:schemeClr>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dirty="0">
                <a:solidFill>
                  <a:schemeClr val="tx1"/>
                </a:solidFill>
                <a:latin typeface="Rockwell" panose="02060603020205020403" pitchFamily="18" charset="0"/>
              </a:rPr>
              <a:t>B</a:t>
            </a:r>
          </a:p>
        </p:txBody>
      </p:sp>
      <p:cxnSp>
        <p:nvCxnSpPr>
          <p:cNvPr id="41" name="Straight Connector 40"/>
          <p:cNvCxnSpPr/>
          <p:nvPr/>
        </p:nvCxnSpPr>
        <p:spPr>
          <a:xfrm>
            <a:off x="6559632" y="5032215"/>
            <a:ext cx="1523963"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sp>
        <p:nvSpPr>
          <p:cNvPr id="42" name="Oval 41"/>
          <p:cNvSpPr/>
          <p:nvPr/>
        </p:nvSpPr>
        <p:spPr>
          <a:xfrm>
            <a:off x="8083577" y="4720536"/>
            <a:ext cx="787296" cy="590472"/>
          </a:xfrm>
          <a:prstGeom prst="ellipse">
            <a:avLst/>
          </a:prstGeom>
          <a:solidFill>
            <a:schemeClr val="accent2">
              <a:alpha val="20000"/>
            </a:schemeClr>
          </a:solidFill>
          <a:ln w="19050">
            <a:solidFill>
              <a:schemeClr val="tx1"/>
            </a:solidFill>
          </a:ln>
          <a:effectLst/>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dirty="0">
                <a:solidFill>
                  <a:schemeClr val="tx1"/>
                </a:solidFill>
                <a:latin typeface="Rockwell" panose="02060603020205020403" pitchFamily="18" charset="0"/>
              </a:rPr>
              <a:t>A</a:t>
            </a:r>
          </a:p>
        </p:txBody>
      </p:sp>
      <p:sp>
        <p:nvSpPr>
          <p:cNvPr id="49" name="Rectangle 48"/>
          <p:cNvSpPr/>
          <p:nvPr/>
        </p:nvSpPr>
        <p:spPr>
          <a:xfrm>
            <a:off x="9024327" y="3052900"/>
            <a:ext cx="2832313" cy="1517338"/>
          </a:xfrm>
          <a:prstGeom prst="rect">
            <a:avLst/>
          </a:prstGeom>
        </p:spPr>
        <p:txBody>
          <a:bodyPr wrap="square">
            <a:spAutoFit/>
          </a:bodyPr>
          <a:lstStyle/>
          <a:p>
            <a:pPr>
              <a:lnSpc>
                <a:spcPct val="90000"/>
              </a:lnSpc>
            </a:pPr>
            <a:r>
              <a:rPr lang="en-US" dirty="0">
                <a:latin typeface="Rockwell" panose="02060603020205020403" pitchFamily="18" charset="0"/>
              </a:rPr>
              <a:t>Market Diffusion of Combined Heat and Power (CHP)</a:t>
            </a:r>
          </a:p>
          <a:p>
            <a:r>
              <a:rPr lang="en-US" sz="1100" i="1" dirty="0">
                <a:solidFill>
                  <a:schemeClr val="tx1">
                    <a:lumMod val="75000"/>
                    <a:lumOff val="25000"/>
                  </a:schemeClr>
                </a:solidFill>
                <a:latin typeface="Rockwell" panose="02060603020205020403" pitchFamily="18" charset="0"/>
              </a:rPr>
              <a:t>Analysis of Socio-Political Aspects of market diffusion of CHP reveal that </a:t>
            </a:r>
            <a:r>
              <a:rPr lang="en-US" sz="1100" b="1" i="1" dirty="0">
                <a:solidFill>
                  <a:srgbClr val="F64F22"/>
                </a:solidFill>
                <a:latin typeface="Rockwell" panose="02060603020205020403" pitchFamily="18" charset="0"/>
              </a:rPr>
              <a:t>subjective impressions could overrule rational economic behavior.</a:t>
            </a:r>
          </a:p>
        </p:txBody>
      </p:sp>
      <p:sp>
        <p:nvSpPr>
          <p:cNvPr id="50" name="Rectangle 49"/>
          <p:cNvSpPr/>
          <p:nvPr/>
        </p:nvSpPr>
        <p:spPr>
          <a:xfrm>
            <a:off x="9013694" y="1573435"/>
            <a:ext cx="2979832" cy="1348061"/>
          </a:xfrm>
          <a:prstGeom prst="rect">
            <a:avLst/>
          </a:prstGeom>
        </p:spPr>
        <p:txBody>
          <a:bodyPr wrap="square">
            <a:spAutoFit/>
          </a:bodyPr>
          <a:lstStyle/>
          <a:p>
            <a:pPr>
              <a:lnSpc>
                <a:spcPct val="90000"/>
              </a:lnSpc>
            </a:pPr>
            <a:r>
              <a:rPr lang="en-US" dirty="0">
                <a:latin typeface="Rockwell" panose="02060603020205020403" pitchFamily="18" charset="0"/>
              </a:rPr>
              <a:t>Vehicle to Grid – Profitability to Electric Vehicles owners</a:t>
            </a:r>
          </a:p>
          <a:p>
            <a:r>
              <a:rPr lang="en-US" sz="1100" i="1" dirty="0">
                <a:solidFill>
                  <a:schemeClr val="tx1">
                    <a:lumMod val="75000"/>
                    <a:lumOff val="25000"/>
                  </a:schemeClr>
                </a:solidFill>
                <a:latin typeface="Rockwell" panose="02060603020205020403" pitchFamily="18" charset="0"/>
              </a:rPr>
              <a:t>Analysis of Economic /Market Aspects of V2G reveal that </a:t>
            </a:r>
            <a:r>
              <a:rPr lang="en-US" sz="1100" b="1" i="1" dirty="0">
                <a:solidFill>
                  <a:srgbClr val="F64F22"/>
                </a:solidFill>
                <a:latin typeface="Rockwell" panose="02060603020205020403" pitchFamily="18" charset="0"/>
              </a:rPr>
              <a:t>V2G may not be appealing to the EV owners</a:t>
            </a:r>
            <a:r>
              <a:rPr lang="en-US" sz="1100" i="1" dirty="0">
                <a:solidFill>
                  <a:schemeClr val="tx1">
                    <a:lumMod val="75000"/>
                    <a:lumOff val="25000"/>
                  </a:schemeClr>
                </a:solidFill>
                <a:latin typeface="Rockwell" panose="02060603020205020403" pitchFamily="18" charset="0"/>
              </a:rPr>
              <a:t>.</a:t>
            </a:r>
          </a:p>
        </p:txBody>
      </p:sp>
      <p:sp>
        <p:nvSpPr>
          <p:cNvPr id="52" name="Rectangle 51"/>
          <p:cNvSpPr/>
          <p:nvPr/>
        </p:nvSpPr>
        <p:spPr>
          <a:xfrm>
            <a:off x="9024325" y="4630343"/>
            <a:ext cx="2969201" cy="1018740"/>
          </a:xfrm>
          <a:prstGeom prst="rect">
            <a:avLst/>
          </a:prstGeom>
        </p:spPr>
        <p:txBody>
          <a:bodyPr wrap="square">
            <a:spAutoFit/>
          </a:bodyPr>
          <a:lstStyle/>
          <a:p>
            <a:pPr>
              <a:lnSpc>
                <a:spcPct val="90000"/>
              </a:lnSpc>
            </a:pPr>
            <a:r>
              <a:rPr lang="en-US" dirty="0">
                <a:latin typeface="Rockwell" panose="02060603020205020403" pitchFamily="18" charset="0"/>
              </a:rPr>
              <a:t>Carbon Tax</a:t>
            </a:r>
          </a:p>
          <a:p>
            <a:r>
              <a:rPr lang="en-US" sz="1100" i="1" dirty="0">
                <a:solidFill>
                  <a:schemeClr val="tx1">
                    <a:lumMod val="75000"/>
                    <a:lumOff val="25000"/>
                  </a:schemeClr>
                </a:solidFill>
                <a:latin typeface="Rockwell" panose="02060603020205020403" pitchFamily="18" charset="0"/>
              </a:rPr>
              <a:t>Analysis of Engineering Aspects of Carbon Tax reveal that </a:t>
            </a:r>
            <a:r>
              <a:rPr lang="en-US" sz="1100" b="1" i="1" dirty="0">
                <a:solidFill>
                  <a:srgbClr val="F64F22"/>
                </a:solidFill>
                <a:latin typeface="Rockwell" panose="02060603020205020403" pitchFamily="18" charset="0"/>
              </a:rPr>
              <a:t>Carbon would interaction with Production Tax Credits</a:t>
            </a:r>
            <a:r>
              <a:rPr lang="en-US" sz="1100" i="1" dirty="0">
                <a:solidFill>
                  <a:schemeClr val="tx1">
                    <a:lumMod val="75000"/>
                    <a:lumOff val="25000"/>
                  </a:schemeClr>
                </a:solidFill>
                <a:latin typeface="Rockwell" panose="02060603020205020403" pitchFamily="18" charset="0"/>
              </a:rPr>
              <a:t> and </a:t>
            </a:r>
            <a:r>
              <a:rPr lang="en-US" sz="1100" b="1" i="1" dirty="0">
                <a:solidFill>
                  <a:srgbClr val="F64F22"/>
                </a:solidFill>
                <a:latin typeface="Rockwell" panose="02060603020205020403" pitchFamily="18" charset="0"/>
              </a:rPr>
              <a:t>it may not effectively reduce emissions.</a:t>
            </a:r>
          </a:p>
        </p:txBody>
      </p:sp>
      <p:sp>
        <p:nvSpPr>
          <p:cNvPr id="53" name="Rectangle 52"/>
          <p:cNvSpPr/>
          <p:nvPr/>
        </p:nvSpPr>
        <p:spPr>
          <a:xfrm>
            <a:off x="767408" y="1738156"/>
            <a:ext cx="3197656" cy="2444836"/>
          </a:xfrm>
          <a:prstGeom prst="rect">
            <a:avLst/>
          </a:prstGeom>
        </p:spPr>
        <p:txBody>
          <a:bodyPr wrap="square">
            <a:spAutoFit/>
          </a:bodyPr>
          <a:lstStyle/>
          <a:p>
            <a:pPr>
              <a:lnSpc>
                <a:spcPct val="130000"/>
              </a:lnSpc>
            </a:pPr>
            <a:r>
              <a:rPr lang="en-US" sz="2400" dirty="0">
                <a:latin typeface="Rockwell" panose="02060603020205020403" pitchFamily="18" charset="0"/>
              </a:rPr>
              <a:t>Study of understudied aspects of Energy Policy examples reveal……</a:t>
            </a:r>
          </a:p>
        </p:txBody>
      </p:sp>
      <p:sp>
        <p:nvSpPr>
          <p:cNvPr id="2" name="Slide Number Placeholder 1"/>
          <p:cNvSpPr>
            <a:spLocks noGrp="1"/>
          </p:cNvSpPr>
          <p:nvPr>
            <p:ph type="sldNum" sz="quarter" idx="12"/>
          </p:nvPr>
        </p:nvSpPr>
        <p:spPr/>
        <p:txBody>
          <a:bodyPr/>
          <a:lstStyle/>
          <a:p>
            <a:fld id="{2AC27A5A-7290-4DE1-BA94-4BE8A8E57DCF}" type="slidenum">
              <a:rPr lang="en-US" smtClean="0"/>
              <a:t>60</a:t>
            </a:fld>
            <a:endParaRPr lang="en-US" dirty="0"/>
          </a:p>
        </p:txBody>
      </p:sp>
    </p:spTree>
    <p:extLst>
      <p:ext uri="{BB962C8B-B14F-4D97-AF65-F5344CB8AC3E}">
        <p14:creationId xmlns:p14="http://schemas.microsoft.com/office/powerpoint/2010/main" val="981022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strips(downLeft)">
                                      <p:cBhvr>
                                        <p:cTn id="7" dur="500"/>
                                        <p:tgtEl>
                                          <p:spTgt spid="4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tgtEl>
                                        <p:attrNameLst>
                                          <p:attrName>style.visibility</p:attrName>
                                        </p:attrNameLst>
                                      </p:cBhvr>
                                      <p:to>
                                        <p:strVal val="visible"/>
                                      </p:to>
                                    </p:set>
                                    <p:animEffect transition="in" filter="fade">
                                      <p:cBhvr>
                                        <p:cTn id="10" dur="500"/>
                                        <p:tgtEl>
                                          <p:spTgt spid="5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39"/>
                                        </p:tgtEl>
                                        <p:attrNameLst>
                                          <p:attrName>style.visibility</p:attrName>
                                        </p:attrNameLst>
                                      </p:cBhvr>
                                      <p:to>
                                        <p:strVal val="visible"/>
                                      </p:to>
                                    </p:set>
                                    <p:animEffect transition="in" filter="strips(downLeft)">
                                      <p:cBhvr>
                                        <p:cTn id="18" dur="500"/>
                                        <p:tgtEl>
                                          <p:spTgt spid="3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500"/>
                                        <p:tgtEl>
                                          <p:spTgt spid="4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fade">
                                      <p:cBhvr>
                                        <p:cTn id="24" dur="500"/>
                                        <p:tgtEl>
                                          <p:spTgt spid="40"/>
                                        </p:tgtEl>
                                      </p:cBhvr>
                                    </p:animEffect>
                                  </p:childTnLst>
                                </p:cTn>
                              </p:par>
                            </p:childTnLst>
                          </p:cTn>
                        </p:par>
                      </p:childTnLst>
                    </p:cTn>
                  </p:par>
                  <p:par>
                    <p:cTn id="25" fill="hold">
                      <p:stCondLst>
                        <p:cond delay="indefinite"/>
                      </p:stCondLst>
                      <p:childTnLst>
                        <p:par>
                          <p:cTn id="26" fill="hold">
                            <p:stCondLst>
                              <p:cond delay="0"/>
                            </p:stCondLst>
                            <p:childTnLst>
                              <p:par>
                                <p:cTn id="27" presetID="18" presetClass="entr" presetSubtype="12" fill="hold" nodeType="clickEffect">
                                  <p:stCondLst>
                                    <p:cond delay="0"/>
                                  </p:stCondLst>
                                  <p:childTnLst>
                                    <p:set>
                                      <p:cBhvr>
                                        <p:cTn id="28" dur="1" fill="hold">
                                          <p:stCondLst>
                                            <p:cond delay="0"/>
                                          </p:stCondLst>
                                        </p:cTn>
                                        <p:tgtEl>
                                          <p:spTgt spid="37"/>
                                        </p:tgtEl>
                                        <p:attrNameLst>
                                          <p:attrName>style.visibility</p:attrName>
                                        </p:attrNameLst>
                                      </p:cBhvr>
                                      <p:to>
                                        <p:strVal val="visible"/>
                                      </p:to>
                                    </p:set>
                                    <p:animEffect transition="in" filter="strips(downLeft)">
                                      <p:cBhvr>
                                        <p:cTn id="29" dur="500"/>
                                        <p:tgtEl>
                                          <p:spTgt spid="3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8"/>
                                        </p:tgtEl>
                                        <p:attrNameLst>
                                          <p:attrName>style.visibility</p:attrName>
                                        </p:attrNameLst>
                                      </p:cBhvr>
                                      <p:to>
                                        <p:strVal val="visible"/>
                                      </p:to>
                                    </p:set>
                                    <p:animEffect transition="in" filter="fade">
                                      <p:cBhvr>
                                        <p:cTn id="3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40" grpId="0" animBg="1"/>
      <p:bldP spid="42" grpId="0" animBg="1"/>
      <p:bldP spid="49" grpId="0"/>
      <p:bldP spid="50" grpId="0"/>
      <p:bldP spid="5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 name="Arc 70"/>
          <p:cNvSpPr/>
          <p:nvPr/>
        </p:nvSpPr>
        <p:spPr>
          <a:xfrm rot="21391527" flipH="1">
            <a:off x="4840943" y="2036916"/>
            <a:ext cx="941301" cy="1007605"/>
          </a:xfrm>
          <a:prstGeom prst="arc">
            <a:avLst>
              <a:gd name="adj1" fmla="val 16279421"/>
              <a:gd name="adj2" fmla="val 19077271"/>
            </a:avLst>
          </a:prstGeom>
          <a:noFill/>
          <a:ln w="184150">
            <a:solidFill>
              <a:schemeClr val="accent5"/>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69" name="Arc 68"/>
          <p:cNvSpPr/>
          <p:nvPr/>
        </p:nvSpPr>
        <p:spPr>
          <a:xfrm>
            <a:off x="4867845" y="1870083"/>
            <a:ext cx="2523651" cy="2676053"/>
          </a:xfrm>
          <a:prstGeom prst="arc">
            <a:avLst>
              <a:gd name="adj1" fmla="val 14057918"/>
              <a:gd name="adj2" fmla="val 18524160"/>
            </a:avLst>
          </a:prstGeom>
          <a:ln w="184150">
            <a:solidFill>
              <a:schemeClr val="accent3"/>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68" name="Arc 67"/>
          <p:cNvSpPr/>
          <p:nvPr/>
        </p:nvSpPr>
        <p:spPr>
          <a:xfrm flipH="1">
            <a:off x="6060134" y="1945351"/>
            <a:ext cx="1658476" cy="1217274"/>
          </a:xfrm>
          <a:prstGeom prst="arc">
            <a:avLst>
              <a:gd name="adj1" fmla="val 11084434"/>
              <a:gd name="adj2" fmla="val 15338250"/>
            </a:avLst>
          </a:prstGeom>
          <a:noFill/>
          <a:ln w="184150">
            <a:solidFill>
              <a:schemeClr val="tx2">
                <a:lumMod val="25000"/>
                <a:lumOff val="75000"/>
              </a:schemeClr>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67" name="Arc 66"/>
          <p:cNvSpPr/>
          <p:nvPr/>
        </p:nvSpPr>
        <p:spPr>
          <a:xfrm rot="21391527" flipH="1">
            <a:off x="4401663" y="2135536"/>
            <a:ext cx="941301" cy="1007605"/>
          </a:xfrm>
          <a:prstGeom prst="arc">
            <a:avLst>
              <a:gd name="adj1" fmla="val 16200000"/>
              <a:gd name="adj2" fmla="val 19745283"/>
            </a:avLst>
          </a:prstGeom>
          <a:noFill/>
          <a:ln w="184150">
            <a:solidFill>
              <a:schemeClr val="accent6">
                <a:lumMod val="75000"/>
              </a:schemeClr>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nvGrpSpPr>
          <p:cNvPr id="26" name="Group 25"/>
          <p:cNvGrpSpPr/>
          <p:nvPr/>
        </p:nvGrpSpPr>
        <p:grpSpPr>
          <a:xfrm>
            <a:off x="4367808" y="839177"/>
            <a:ext cx="3474387" cy="2817103"/>
            <a:chOff x="4205790" y="421894"/>
            <a:chExt cx="3474386" cy="3756137"/>
          </a:xfrm>
        </p:grpSpPr>
        <p:sp>
          <p:nvSpPr>
            <p:cNvPr id="27" name="Oval 26"/>
            <p:cNvSpPr/>
            <p:nvPr/>
          </p:nvSpPr>
          <p:spPr>
            <a:xfrm>
              <a:off x="4583832" y="1361137"/>
              <a:ext cx="2718302" cy="2816894"/>
            </a:xfrm>
            <a:prstGeom prst="ellipse">
              <a:avLst/>
            </a:prstGeom>
            <a:solidFill>
              <a:srgbClr val="808080"/>
            </a:solidFill>
            <a:ln>
              <a:noFill/>
            </a:ln>
            <a:effectLst/>
            <a:scene3d>
              <a:camera prst="perspectiveRelaxedModerately">
                <a:rot lat="17579999" lon="0" rev="0"/>
              </a:camera>
              <a:lightRig rig="threePt" dir="t"/>
            </a:scene3d>
            <a:sp3d extrusionH="2540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grpSp>
          <p:nvGrpSpPr>
            <p:cNvPr id="28" name="Group 27"/>
            <p:cNvGrpSpPr/>
            <p:nvPr/>
          </p:nvGrpSpPr>
          <p:grpSpPr>
            <a:xfrm>
              <a:off x="4205790" y="421894"/>
              <a:ext cx="3474386" cy="3600400"/>
              <a:chOff x="11892644" y="-2835696"/>
              <a:chExt cx="4536504" cy="4536504"/>
            </a:xfrm>
            <a:scene3d>
              <a:camera prst="perspectiveRelaxedModerately">
                <a:rot lat="17690631" lon="0" rev="0"/>
              </a:camera>
              <a:lightRig rig="balanced" dir="t"/>
            </a:scene3d>
          </p:grpSpPr>
          <p:sp>
            <p:nvSpPr>
              <p:cNvPr id="29" name="Arc 28"/>
              <p:cNvSpPr/>
              <p:nvPr/>
            </p:nvSpPr>
            <p:spPr>
              <a:xfrm rot="5400000">
                <a:off x="11892644" y="-2835696"/>
                <a:ext cx="4536504" cy="4536504"/>
              </a:xfrm>
              <a:prstGeom prst="arc">
                <a:avLst>
                  <a:gd name="adj1" fmla="val 16200000"/>
                  <a:gd name="adj2" fmla="val 19745283"/>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30" name="Arc 29"/>
              <p:cNvSpPr/>
              <p:nvPr/>
            </p:nvSpPr>
            <p:spPr>
              <a:xfrm rot="5400000">
                <a:off x="11892644" y="-2835696"/>
                <a:ext cx="4536504" cy="4536504"/>
              </a:xfrm>
              <a:prstGeom prst="arc">
                <a:avLst>
                  <a:gd name="adj1" fmla="val 19806029"/>
                  <a:gd name="adj2" fmla="val 1780409"/>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31" name="Arc 30"/>
              <p:cNvSpPr/>
              <p:nvPr/>
            </p:nvSpPr>
            <p:spPr>
              <a:xfrm rot="5400000" flipV="1">
                <a:off x="11892644" y="-2835696"/>
                <a:ext cx="4536504" cy="4536504"/>
              </a:xfrm>
              <a:prstGeom prst="arc">
                <a:avLst>
                  <a:gd name="adj1" fmla="val 16200000"/>
                  <a:gd name="adj2" fmla="val 19745283"/>
                </a:avLst>
              </a:prstGeom>
              <a:ln w="184150">
                <a:solidFill>
                  <a:schemeClr val="tx2">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grpSp>
      <p:grpSp>
        <p:nvGrpSpPr>
          <p:cNvPr id="14" name="Group 13"/>
          <p:cNvGrpSpPr/>
          <p:nvPr/>
        </p:nvGrpSpPr>
        <p:grpSpPr>
          <a:xfrm>
            <a:off x="4385738" y="2600641"/>
            <a:ext cx="2862319" cy="2817103"/>
            <a:chOff x="4205790" y="421894"/>
            <a:chExt cx="3474386" cy="3756137"/>
          </a:xfrm>
        </p:grpSpPr>
        <p:sp>
          <p:nvSpPr>
            <p:cNvPr id="15" name="Oval 14"/>
            <p:cNvSpPr/>
            <p:nvPr/>
          </p:nvSpPr>
          <p:spPr>
            <a:xfrm>
              <a:off x="4583832" y="1361137"/>
              <a:ext cx="2718302" cy="2816894"/>
            </a:xfrm>
            <a:prstGeom prst="ellipse">
              <a:avLst/>
            </a:prstGeom>
            <a:solidFill>
              <a:schemeClr val="bg1">
                <a:lumMod val="75000"/>
                <a:lumOff val="25000"/>
                <a:alpha val="0"/>
              </a:schemeClr>
            </a:solidFill>
            <a:ln>
              <a:noFill/>
            </a:ln>
            <a:effectLst/>
            <a:scene3d>
              <a:camera prst="perspectiveRelaxedModerately">
                <a:rot lat="17579999" lon="0" rev="0"/>
              </a:camera>
              <a:lightRig rig="threePt" dir="t"/>
            </a:scene3d>
            <a:sp3d extrusionH="25400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latin typeface="Rockwell" panose="02060603020205020403" pitchFamily="18" charset="0"/>
              </a:endParaRPr>
            </a:p>
          </p:txBody>
        </p:sp>
        <p:grpSp>
          <p:nvGrpSpPr>
            <p:cNvPr id="16" name="Group 15"/>
            <p:cNvGrpSpPr/>
            <p:nvPr/>
          </p:nvGrpSpPr>
          <p:grpSpPr>
            <a:xfrm>
              <a:off x="4205790" y="421894"/>
              <a:ext cx="3474386" cy="3600400"/>
              <a:chOff x="11892644" y="-2835696"/>
              <a:chExt cx="4536504" cy="4536504"/>
            </a:xfrm>
            <a:scene3d>
              <a:camera prst="perspectiveRelaxedModerately">
                <a:rot lat="17690631" lon="0" rev="0"/>
              </a:camera>
              <a:lightRig rig="balanced" dir="t"/>
            </a:scene3d>
          </p:grpSpPr>
          <p:sp>
            <p:nvSpPr>
              <p:cNvPr id="17" name="Arc 16"/>
              <p:cNvSpPr/>
              <p:nvPr/>
            </p:nvSpPr>
            <p:spPr>
              <a:xfrm rot="5400000">
                <a:off x="11892644" y="-2835696"/>
                <a:ext cx="4536504" cy="4536504"/>
              </a:xfrm>
              <a:prstGeom prst="arc">
                <a:avLst>
                  <a:gd name="adj1" fmla="val 16200000"/>
                  <a:gd name="adj2" fmla="val 19745283"/>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18" name="Arc 17"/>
              <p:cNvSpPr/>
              <p:nvPr/>
            </p:nvSpPr>
            <p:spPr>
              <a:xfrm rot="5400000">
                <a:off x="11892644" y="-2835696"/>
                <a:ext cx="4536504" cy="4536504"/>
              </a:xfrm>
              <a:prstGeom prst="arc">
                <a:avLst>
                  <a:gd name="adj1" fmla="val 19806029"/>
                  <a:gd name="adj2" fmla="val 1780409"/>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19" name="Arc 18"/>
              <p:cNvSpPr/>
              <p:nvPr/>
            </p:nvSpPr>
            <p:spPr>
              <a:xfrm rot="5400000" flipV="1">
                <a:off x="11892644" y="-2835696"/>
                <a:ext cx="4536504" cy="4536504"/>
              </a:xfrm>
              <a:prstGeom prst="arc">
                <a:avLst>
                  <a:gd name="adj1" fmla="val 16200000"/>
                  <a:gd name="adj2" fmla="val 19745283"/>
                </a:avLst>
              </a:prstGeom>
              <a:ln w="184150">
                <a:solidFill>
                  <a:schemeClr val="tx2"/>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grpSp>
      <p:sp>
        <p:nvSpPr>
          <p:cNvPr id="21" name="Oval 20"/>
          <p:cNvSpPr/>
          <p:nvPr/>
        </p:nvSpPr>
        <p:spPr>
          <a:xfrm>
            <a:off x="5024320" y="1778015"/>
            <a:ext cx="2023559" cy="1737897"/>
          </a:xfrm>
          <a:prstGeom prst="ellipse">
            <a:avLst/>
          </a:prstGeom>
          <a:solidFill>
            <a:schemeClr val="bg1">
              <a:lumMod val="75000"/>
              <a:lumOff val="25000"/>
              <a:alpha val="0"/>
            </a:schemeClr>
          </a:solidFill>
          <a:ln>
            <a:noFill/>
          </a:ln>
          <a:effectLst/>
          <a:scene3d>
            <a:camera prst="perspectiveRelaxedModerately">
              <a:rot lat="17579999" lon="0" rev="0"/>
            </a:camera>
            <a:lightRig rig="threePt" dir="t"/>
          </a:scene3d>
          <a:sp3d extrusionH="2540000"/>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rgbClr val="FFFFFF"/>
                </a:solidFill>
                <a:latin typeface="Rockwell" panose="02060603020205020403" pitchFamily="18" charset="0"/>
              </a:rPr>
              <a:t>Energy Policy</a:t>
            </a:r>
          </a:p>
        </p:txBody>
      </p:sp>
      <p:sp>
        <p:nvSpPr>
          <p:cNvPr id="33" name="Title 32"/>
          <p:cNvSpPr>
            <a:spLocks noGrp="1"/>
          </p:cNvSpPr>
          <p:nvPr>
            <p:ph type="title"/>
          </p:nvPr>
        </p:nvSpPr>
        <p:spPr>
          <a:xfrm>
            <a:off x="761999" y="559678"/>
            <a:ext cx="10910048" cy="1007717"/>
          </a:xfrm>
        </p:spPr>
        <p:txBody>
          <a:bodyPr>
            <a:normAutofit/>
          </a:bodyPr>
          <a:lstStyle/>
          <a:p>
            <a:pPr algn="ctr"/>
            <a:r>
              <a:rPr lang="en-US" sz="4000" dirty="0"/>
              <a:t>Holistic Insights</a:t>
            </a:r>
          </a:p>
        </p:txBody>
      </p:sp>
      <p:sp>
        <p:nvSpPr>
          <p:cNvPr id="34" name="Rectangle 33"/>
          <p:cNvSpPr/>
          <p:nvPr/>
        </p:nvSpPr>
        <p:spPr>
          <a:xfrm>
            <a:off x="9372365" y="2769163"/>
            <a:ext cx="2594187" cy="470898"/>
          </a:xfrm>
          <a:prstGeom prst="rect">
            <a:avLst/>
          </a:prstGeom>
        </p:spPr>
        <p:txBody>
          <a:bodyPr wrap="square" lIns="182880" rIns="182880" bIns="73152">
            <a:spAutoFit/>
          </a:bodyPr>
          <a:lstStyle/>
          <a:p>
            <a:pPr>
              <a:lnSpc>
                <a:spcPct val="95000"/>
              </a:lnSpc>
            </a:pPr>
            <a:r>
              <a:rPr lang="en-US" sz="2400" dirty="0">
                <a:latin typeface="Rockwell" panose="02060603020205020403" pitchFamily="18" charset="0"/>
              </a:rPr>
              <a:t>Environmental</a:t>
            </a:r>
          </a:p>
        </p:txBody>
      </p:sp>
      <p:sp>
        <p:nvSpPr>
          <p:cNvPr id="37" name="Rectangle 36"/>
          <p:cNvSpPr/>
          <p:nvPr/>
        </p:nvSpPr>
        <p:spPr>
          <a:xfrm>
            <a:off x="566531" y="5300716"/>
            <a:ext cx="2462950" cy="470898"/>
          </a:xfrm>
          <a:prstGeom prst="rect">
            <a:avLst/>
          </a:prstGeom>
        </p:spPr>
        <p:txBody>
          <a:bodyPr wrap="square" lIns="182880" rIns="182880" bIns="73152">
            <a:spAutoFit/>
          </a:bodyPr>
          <a:lstStyle/>
          <a:p>
            <a:pPr algn="r">
              <a:lnSpc>
                <a:spcPct val="95000"/>
              </a:lnSpc>
            </a:pPr>
            <a:r>
              <a:rPr lang="en-US" sz="2400" dirty="0">
                <a:latin typeface="Rockwell" panose="02060603020205020403" pitchFamily="18" charset="0"/>
              </a:rPr>
              <a:t>Engineering</a:t>
            </a:r>
          </a:p>
        </p:txBody>
      </p:sp>
      <p:sp>
        <p:nvSpPr>
          <p:cNvPr id="38" name="Rectangle 37"/>
          <p:cNvSpPr/>
          <p:nvPr/>
        </p:nvSpPr>
        <p:spPr>
          <a:xfrm>
            <a:off x="9372365" y="6138737"/>
            <a:ext cx="2594187" cy="470898"/>
          </a:xfrm>
          <a:prstGeom prst="rect">
            <a:avLst/>
          </a:prstGeom>
        </p:spPr>
        <p:txBody>
          <a:bodyPr wrap="square" lIns="182880" rIns="182880" bIns="73152">
            <a:spAutoFit/>
          </a:bodyPr>
          <a:lstStyle/>
          <a:p>
            <a:pPr>
              <a:lnSpc>
                <a:spcPct val="95000"/>
              </a:lnSpc>
            </a:pPr>
            <a:r>
              <a:rPr lang="en-US" sz="2400" dirty="0">
                <a:latin typeface="Rockwell" panose="02060603020205020403" pitchFamily="18" charset="0"/>
              </a:rPr>
              <a:t>Socio-Political</a:t>
            </a:r>
          </a:p>
        </p:txBody>
      </p:sp>
      <p:sp>
        <p:nvSpPr>
          <p:cNvPr id="40" name="Oval 12"/>
          <p:cNvSpPr>
            <a:spLocks noChangeArrowheads="1"/>
          </p:cNvSpPr>
          <p:nvPr/>
        </p:nvSpPr>
        <p:spPr bwMode="auto">
          <a:xfrm>
            <a:off x="8508268" y="6020122"/>
            <a:ext cx="795485" cy="596610"/>
          </a:xfrm>
          <a:prstGeom prst="ellipse">
            <a:avLst/>
          </a:prstGeom>
          <a:solidFill>
            <a:schemeClr val="accent4"/>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1" name="Oval 12"/>
          <p:cNvSpPr>
            <a:spLocks noChangeArrowheads="1"/>
          </p:cNvSpPr>
          <p:nvPr/>
        </p:nvSpPr>
        <p:spPr bwMode="auto">
          <a:xfrm>
            <a:off x="3032264" y="5194233"/>
            <a:ext cx="795485" cy="596610"/>
          </a:xfrm>
          <a:prstGeom prst="ellipse">
            <a:avLst/>
          </a:prstGeom>
          <a:solidFill>
            <a:schemeClr val="tx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2" name="Oval 12"/>
          <p:cNvSpPr>
            <a:spLocks noChangeArrowheads="1"/>
          </p:cNvSpPr>
          <p:nvPr/>
        </p:nvSpPr>
        <p:spPr bwMode="auto">
          <a:xfrm>
            <a:off x="8508268" y="2686895"/>
            <a:ext cx="795485" cy="596610"/>
          </a:xfrm>
          <a:prstGeom prst="ellipse">
            <a:avLst/>
          </a:prstGeom>
          <a:solidFill>
            <a:schemeClr val="accent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6" name="Rectangle 45"/>
          <p:cNvSpPr/>
          <p:nvPr/>
        </p:nvSpPr>
        <p:spPr>
          <a:xfrm>
            <a:off x="10126832" y="5151875"/>
            <a:ext cx="1839720" cy="821763"/>
          </a:xfrm>
          <a:prstGeom prst="rect">
            <a:avLst/>
          </a:prstGeom>
        </p:spPr>
        <p:txBody>
          <a:bodyPr wrap="square" lIns="182880" rIns="182880" bIns="73152">
            <a:spAutoFit/>
          </a:bodyPr>
          <a:lstStyle/>
          <a:p>
            <a:pPr algn="r">
              <a:lnSpc>
                <a:spcPct val="95000"/>
              </a:lnSpc>
            </a:pPr>
            <a:r>
              <a:rPr lang="en-US" sz="2400" dirty="0" err="1">
                <a:latin typeface="Rockwell" panose="02060603020205020403" pitchFamily="18" charset="0"/>
              </a:rPr>
              <a:t>EconomicMarket</a:t>
            </a:r>
            <a:endParaRPr lang="en-US" sz="2400" dirty="0">
              <a:latin typeface="Rockwell" panose="02060603020205020403" pitchFamily="18" charset="0"/>
            </a:endParaRPr>
          </a:p>
        </p:txBody>
      </p:sp>
      <p:sp>
        <p:nvSpPr>
          <p:cNvPr id="48" name="Oval 12"/>
          <p:cNvSpPr>
            <a:spLocks noChangeArrowheads="1"/>
          </p:cNvSpPr>
          <p:nvPr/>
        </p:nvSpPr>
        <p:spPr bwMode="auto">
          <a:xfrm>
            <a:off x="9331347" y="5032550"/>
            <a:ext cx="795485" cy="596610"/>
          </a:xfrm>
          <a:prstGeom prst="ellipse">
            <a:avLst/>
          </a:pr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52" name="Straight Arrow Connector 51"/>
          <p:cNvCxnSpPr>
            <a:stCxn id="42" idx="2"/>
          </p:cNvCxnSpPr>
          <p:nvPr/>
        </p:nvCxnSpPr>
        <p:spPr>
          <a:xfrm flipH="1" flipV="1">
            <a:off x="7482157" y="2984269"/>
            <a:ext cx="1026113" cy="932"/>
          </a:xfrm>
          <a:prstGeom prst="straightConnector1">
            <a:avLst/>
          </a:prstGeom>
          <a:ln>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stCxn id="41" idx="6"/>
          </p:cNvCxnSpPr>
          <p:nvPr/>
        </p:nvCxnSpPr>
        <p:spPr>
          <a:xfrm>
            <a:off x="3827748" y="5492538"/>
            <a:ext cx="864096" cy="0"/>
          </a:xfrm>
          <a:prstGeom prst="straightConnector1">
            <a:avLst/>
          </a:prstGeom>
          <a:ln>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53" name="Arc 52"/>
          <p:cNvSpPr/>
          <p:nvPr/>
        </p:nvSpPr>
        <p:spPr>
          <a:xfrm>
            <a:off x="5468473" y="3254357"/>
            <a:ext cx="1909480" cy="1705529"/>
          </a:xfrm>
          <a:prstGeom prst="arc">
            <a:avLst>
              <a:gd name="adj1" fmla="val 2156455"/>
              <a:gd name="adj2" fmla="val 5569878"/>
            </a:avLst>
          </a:prstGeom>
          <a:ln w="184150">
            <a:solidFill>
              <a:schemeClr val="accent2"/>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nvGrpSpPr>
          <p:cNvPr id="54" name="Group 53"/>
          <p:cNvGrpSpPr/>
          <p:nvPr/>
        </p:nvGrpSpPr>
        <p:grpSpPr>
          <a:xfrm>
            <a:off x="8634948" y="6120440"/>
            <a:ext cx="555318" cy="280846"/>
            <a:chOff x="10460038" y="4997451"/>
            <a:chExt cx="830263" cy="398463"/>
          </a:xfrm>
          <a:noFill/>
        </p:grpSpPr>
        <p:sp>
          <p:nvSpPr>
            <p:cNvPr id="57" name="Freeform 11"/>
            <p:cNvSpPr>
              <a:spLocks/>
            </p:cNvSpPr>
            <p:nvPr/>
          </p:nvSpPr>
          <p:spPr bwMode="auto">
            <a:xfrm>
              <a:off x="10460038" y="4997451"/>
              <a:ext cx="390525" cy="398463"/>
            </a:xfrm>
            <a:custGeom>
              <a:avLst/>
              <a:gdLst>
                <a:gd name="T0" fmla="*/ 90 w 123"/>
                <a:gd name="T1" fmla="*/ 92 h 126"/>
                <a:gd name="T2" fmla="*/ 79 w 123"/>
                <a:gd name="T3" fmla="*/ 70 h 126"/>
                <a:gd name="T4" fmla="*/ 91 w 123"/>
                <a:gd name="T5" fmla="*/ 39 h 126"/>
                <a:gd name="T6" fmla="*/ 61 w 123"/>
                <a:gd name="T7" fmla="*/ 0 h 126"/>
                <a:gd name="T8" fmla="*/ 32 w 123"/>
                <a:gd name="T9" fmla="*/ 39 h 126"/>
                <a:gd name="T10" fmla="*/ 44 w 123"/>
                <a:gd name="T11" fmla="*/ 70 h 126"/>
                <a:gd name="T12" fmla="*/ 34 w 123"/>
                <a:gd name="T13" fmla="*/ 92 h 126"/>
                <a:gd name="T14" fmla="*/ 0 w 123"/>
                <a:gd name="T15" fmla="*/ 123 h 126"/>
                <a:gd name="T16" fmla="*/ 2 w 123"/>
                <a:gd name="T17" fmla="*/ 126 h 126"/>
                <a:gd name="T18" fmla="*/ 121 w 123"/>
                <a:gd name="T19" fmla="*/ 126 h 126"/>
                <a:gd name="T20" fmla="*/ 123 w 123"/>
                <a:gd name="T21" fmla="*/ 123 h 126"/>
                <a:gd name="T22" fmla="*/ 90 w 123"/>
                <a:gd name="T23" fmla="*/ 9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3" h="126">
                  <a:moveTo>
                    <a:pt x="90" y="92"/>
                  </a:moveTo>
                  <a:cubicBezTo>
                    <a:pt x="82" y="90"/>
                    <a:pt x="80" y="78"/>
                    <a:pt x="79" y="70"/>
                  </a:cubicBezTo>
                  <a:cubicBezTo>
                    <a:pt x="86" y="62"/>
                    <a:pt x="91" y="51"/>
                    <a:pt x="91" y="39"/>
                  </a:cubicBezTo>
                  <a:cubicBezTo>
                    <a:pt x="91" y="15"/>
                    <a:pt x="80" y="0"/>
                    <a:pt x="61" y="0"/>
                  </a:cubicBezTo>
                  <a:cubicBezTo>
                    <a:pt x="43" y="0"/>
                    <a:pt x="32" y="15"/>
                    <a:pt x="32" y="39"/>
                  </a:cubicBezTo>
                  <a:cubicBezTo>
                    <a:pt x="32" y="52"/>
                    <a:pt x="37" y="63"/>
                    <a:pt x="44" y="70"/>
                  </a:cubicBezTo>
                  <a:cubicBezTo>
                    <a:pt x="44" y="79"/>
                    <a:pt x="41" y="90"/>
                    <a:pt x="34" y="92"/>
                  </a:cubicBezTo>
                  <a:cubicBezTo>
                    <a:pt x="11" y="97"/>
                    <a:pt x="0" y="108"/>
                    <a:pt x="0" y="123"/>
                  </a:cubicBezTo>
                  <a:cubicBezTo>
                    <a:pt x="0" y="125"/>
                    <a:pt x="1" y="126"/>
                    <a:pt x="2" y="126"/>
                  </a:cubicBezTo>
                  <a:cubicBezTo>
                    <a:pt x="121" y="126"/>
                    <a:pt x="121" y="126"/>
                    <a:pt x="121" y="126"/>
                  </a:cubicBezTo>
                  <a:cubicBezTo>
                    <a:pt x="122" y="126"/>
                    <a:pt x="123" y="125"/>
                    <a:pt x="123" y="123"/>
                  </a:cubicBezTo>
                  <a:cubicBezTo>
                    <a:pt x="123" y="108"/>
                    <a:pt x="112" y="97"/>
                    <a:pt x="90" y="92"/>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58" name="Freeform 12"/>
            <p:cNvSpPr>
              <a:spLocks/>
            </p:cNvSpPr>
            <p:nvPr/>
          </p:nvSpPr>
          <p:spPr bwMode="auto">
            <a:xfrm>
              <a:off x="10898188" y="4997451"/>
              <a:ext cx="392113" cy="398463"/>
            </a:xfrm>
            <a:custGeom>
              <a:avLst/>
              <a:gdLst>
                <a:gd name="T0" fmla="*/ 90 w 124"/>
                <a:gd name="T1" fmla="*/ 92 h 126"/>
                <a:gd name="T2" fmla="*/ 80 w 124"/>
                <a:gd name="T3" fmla="*/ 70 h 126"/>
                <a:gd name="T4" fmla="*/ 92 w 124"/>
                <a:gd name="T5" fmla="*/ 39 h 126"/>
                <a:gd name="T6" fmla="*/ 62 w 124"/>
                <a:gd name="T7" fmla="*/ 0 h 126"/>
                <a:gd name="T8" fmla="*/ 32 w 124"/>
                <a:gd name="T9" fmla="*/ 39 h 126"/>
                <a:gd name="T10" fmla="*/ 44 w 124"/>
                <a:gd name="T11" fmla="*/ 70 h 126"/>
                <a:gd name="T12" fmla="*/ 34 w 124"/>
                <a:gd name="T13" fmla="*/ 92 h 126"/>
                <a:gd name="T14" fmla="*/ 0 w 124"/>
                <a:gd name="T15" fmla="*/ 123 h 126"/>
                <a:gd name="T16" fmla="*/ 2 w 124"/>
                <a:gd name="T17" fmla="*/ 126 h 126"/>
                <a:gd name="T18" fmla="*/ 121 w 124"/>
                <a:gd name="T19" fmla="*/ 126 h 126"/>
                <a:gd name="T20" fmla="*/ 124 w 124"/>
                <a:gd name="T21" fmla="*/ 123 h 126"/>
                <a:gd name="T22" fmla="*/ 90 w 124"/>
                <a:gd name="T23" fmla="*/ 92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4" h="126">
                  <a:moveTo>
                    <a:pt x="90" y="92"/>
                  </a:moveTo>
                  <a:cubicBezTo>
                    <a:pt x="82" y="90"/>
                    <a:pt x="80" y="78"/>
                    <a:pt x="80" y="70"/>
                  </a:cubicBezTo>
                  <a:cubicBezTo>
                    <a:pt x="87" y="62"/>
                    <a:pt x="92" y="51"/>
                    <a:pt x="92" y="39"/>
                  </a:cubicBezTo>
                  <a:cubicBezTo>
                    <a:pt x="92" y="15"/>
                    <a:pt x="80" y="0"/>
                    <a:pt x="62" y="0"/>
                  </a:cubicBezTo>
                  <a:cubicBezTo>
                    <a:pt x="44" y="0"/>
                    <a:pt x="32" y="15"/>
                    <a:pt x="32" y="39"/>
                  </a:cubicBezTo>
                  <a:cubicBezTo>
                    <a:pt x="32" y="52"/>
                    <a:pt x="37" y="63"/>
                    <a:pt x="44" y="70"/>
                  </a:cubicBezTo>
                  <a:cubicBezTo>
                    <a:pt x="44" y="79"/>
                    <a:pt x="41" y="90"/>
                    <a:pt x="34" y="92"/>
                  </a:cubicBezTo>
                  <a:cubicBezTo>
                    <a:pt x="12" y="97"/>
                    <a:pt x="0" y="108"/>
                    <a:pt x="0" y="123"/>
                  </a:cubicBezTo>
                  <a:cubicBezTo>
                    <a:pt x="0" y="125"/>
                    <a:pt x="1" y="126"/>
                    <a:pt x="2" y="126"/>
                  </a:cubicBezTo>
                  <a:cubicBezTo>
                    <a:pt x="121" y="126"/>
                    <a:pt x="121" y="126"/>
                    <a:pt x="121" y="126"/>
                  </a:cubicBezTo>
                  <a:cubicBezTo>
                    <a:pt x="123" y="126"/>
                    <a:pt x="124" y="125"/>
                    <a:pt x="124" y="123"/>
                  </a:cubicBezTo>
                  <a:cubicBezTo>
                    <a:pt x="124" y="108"/>
                    <a:pt x="112" y="97"/>
                    <a:pt x="90" y="92"/>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59" name="Freeform 13"/>
            <p:cNvSpPr>
              <a:spLocks/>
            </p:cNvSpPr>
            <p:nvPr/>
          </p:nvSpPr>
          <p:spPr bwMode="auto">
            <a:xfrm>
              <a:off x="10764838" y="5097463"/>
              <a:ext cx="47625" cy="47625"/>
            </a:xfrm>
            <a:custGeom>
              <a:avLst/>
              <a:gdLst>
                <a:gd name="T0" fmla="*/ 7 w 15"/>
                <a:gd name="T1" fmla="*/ 15 h 15"/>
                <a:gd name="T2" fmla="*/ 13 w 15"/>
                <a:gd name="T3" fmla="*/ 12 h 15"/>
                <a:gd name="T4" fmla="*/ 15 w 15"/>
                <a:gd name="T5" fmla="*/ 7 h 15"/>
                <a:gd name="T6" fmla="*/ 13 w 15"/>
                <a:gd name="T7" fmla="*/ 2 h 15"/>
                <a:gd name="T8" fmla="*/ 7 w 15"/>
                <a:gd name="T9" fmla="*/ 0 h 15"/>
                <a:gd name="T10" fmla="*/ 2 w 15"/>
                <a:gd name="T11" fmla="*/ 2 h 15"/>
                <a:gd name="T12" fmla="*/ 0 w 15"/>
                <a:gd name="T13" fmla="*/ 7 h 15"/>
                <a:gd name="T14" fmla="*/ 2 w 15"/>
                <a:gd name="T15" fmla="*/ 12 h 15"/>
                <a:gd name="T16" fmla="*/ 7 w 15"/>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7" y="15"/>
                  </a:moveTo>
                  <a:cubicBezTo>
                    <a:pt x="9" y="15"/>
                    <a:pt x="11" y="14"/>
                    <a:pt x="13" y="12"/>
                  </a:cubicBezTo>
                  <a:cubicBezTo>
                    <a:pt x="14" y="11"/>
                    <a:pt x="15" y="9"/>
                    <a:pt x="15" y="7"/>
                  </a:cubicBezTo>
                  <a:cubicBezTo>
                    <a:pt x="15" y="5"/>
                    <a:pt x="14" y="3"/>
                    <a:pt x="13" y="2"/>
                  </a:cubicBezTo>
                  <a:cubicBezTo>
                    <a:pt x="11" y="0"/>
                    <a:pt x="9" y="0"/>
                    <a:pt x="7" y="0"/>
                  </a:cubicBezTo>
                  <a:cubicBezTo>
                    <a:pt x="5" y="0"/>
                    <a:pt x="3" y="0"/>
                    <a:pt x="2" y="2"/>
                  </a:cubicBezTo>
                  <a:cubicBezTo>
                    <a:pt x="0" y="3"/>
                    <a:pt x="0" y="5"/>
                    <a:pt x="0" y="7"/>
                  </a:cubicBezTo>
                  <a:cubicBezTo>
                    <a:pt x="0" y="9"/>
                    <a:pt x="0" y="11"/>
                    <a:pt x="2" y="12"/>
                  </a:cubicBezTo>
                  <a:cubicBezTo>
                    <a:pt x="3" y="14"/>
                    <a:pt x="5" y="15"/>
                    <a:pt x="7" y="15"/>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60" name="Oval 14"/>
            <p:cNvSpPr>
              <a:spLocks noChangeArrowheads="1"/>
            </p:cNvSpPr>
            <p:nvPr/>
          </p:nvSpPr>
          <p:spPr bwMode="auto">
            <a:xfrm>
              <a:off x="10879138" y="5097463"/>
              <a:ext cx="47625" cy="47625"/>
            </a:xfrm>
            <a:prstGeom prst="ellipse">
              <a:avLst/>
            </a:pr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61" name="Oval 15"/>
            <p:cNvSpPr>
              <a:spLocks noChangeArrowheads="1"/>
            </p:cNvSpPr>
            <p:nvPr/>
          </p:nvSpPr>
          <p:spPr bwMode="auto">
            <a:xfrm>
              <a:off x="10821988" y="5097463"/>
              <a:ext cx="47625" cy="47625"/>
            </a:xfrm>
            <a:prstGeom prst="ellipse">
              <a:avLst/>
            </a:pr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sp>
          <p:nvSpPr>
            <p:cNvPr id="62" name="Freeform 16"/>
            <p:cNvSpPr>
              <a:spLocks/>
            </p:cNvSpPr>
            <p:nvPr/>
          </p:nvSpPr>
          <p:spPr bwMode="auto">
            <a:xfrm>
              <a:off x="10939463" y="5097463"/>
              <a:ext cx="47625" cy="47625"/>
            </a:xfrm>
            <a:custGeom>
              <a:avLst/>
              <a:gdLst>
                <a:gd name="T0" fmla="*/ 7 w 15"/>
                <a:gd name="T1" fmla="*/ 15 h 15"/>
                <a:gd name="T2" fmla="*/ 12 w 15"/>
                <a:gd name="T3" fmla="*/ 12 h 15"/>
                <a:gd name="T4" fmla="*/ 15 w 15"/>
                <a:gd name="T5" fmla="*/ 7 h 15"/>
                <a:gd name="T6" fmla="*/ 12 w 15"/>
                <a:gd name="T7" fmla="*/ 2 h 15"/>
                <a:gd name="T8" fmla="*/ 7 w 15"/>
                <a:gd name="T9" fmla="*/ 0 h 15"/>
                <a:gd name="T10" fmla="*/ 2 w 15"/>
                <a:gd name="T11" fmla="*/ 2 h 15"/>
                <a:gd name="T12" fmla="*/ 0 w 15"/>
                <a:gd name="T13" fmla="*/ 7 h 15"/>
                <a:gd name="T14" fmla="*/ 2 w 15"/>
                <a:gd name="T15" fmla="*/ 13 h 15"/>
                <a:gd name="T16" fmla="*/ 7 w 15"/>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5">
                  <a:moveTo>
                    <a:pt x="7" y="15"/>
                  </a:moveTo>
                  <a:cubicBezTo>
                    <a:pt x="9" y="15"/>
                    <a:pt x="11" y="14"/>
                    <a:pt x="12" y="12"/>
                  </a:cubicBezTo>
                  <a:cubicBezTo>
                    <a:pt x="14" y="11"/>
                    <a:pt x="15" y="9"/>
                    <a:pt x="15" y="7"/>
                  </a:cubicBezTo>
                  <a:cubicBezTo>
                    <a:pt x="15" y="5"/>
                    <a:pt x="14" y="3"/>
                    <a:pt x="12" y="2"/>
                  </a:cubicBezTo>
                  <a:cubicBezTo>
                    <a:pt x="11" y="0"/>
                    <a:pt x="9" y="0"/>
                    <a:pt x="7" y="0"/>
                  </a:cubicBezTo>
                  <a:cubicBezTo>
                    <a:pt x="5" y="0"/>
                    <a:pt x="3" y="0"/>
                    <a:pt x="2" y="2"/>
                  </a:cubicBezTo>
                  <a:cubicBezTo>
                    <a:pt x="0" y="3"/>
                    <a:pt x="0" y="5"/>
                    <a:pt x="0" y="7"/>
                  </a:cubicBezTo>
                  <a:cubicBezTo>
                    <a:pt x="0" y="9"/>
                    <a:pt x="0" y="11"/>
                    <a:pt x="2" y="13"/>
                  </a:cubicBezTo>
                  <a:cubicBezTo>
                    <a:pt x="3" y="14"/>
                    <a:pt x="5" y="15"/>
                    <a:pt x="7" y="15"/>
                  </a:cubicBezTo>
                  <a:close/>
                </a:path>
              </a:pathLst>
            </a:custGeom>
            <a:grpFill/>
            <a:ln w="12700">
              <a:solidFill>
                <a:srgbClr val="FFFFFF"/>
              </a:solidFill>
              <a:round/>
              <a:headEnd/>
              <a:tailEnd/>
            </a:ln>
            <a:extLst/>
          </p:spPr>
          <p:txBody>
            <a:bodyPr vert="horz" wrap="square" lIns="68580" tIns="34290" rIns="68580" bIns="34290" numCol="1" anchor="t" anchorCtr="0" compatLnSpc="1">
              <a:prstTxWarp prst="textNoShape">
                <a:avLst/>
              </a:prstTxWarp>
            </a:bodyPr>
            <a:lstStyle/>
            <a:p>
              <a:endParaRPr lang="en-US" sz="1350" dirty="0">
                <a:latin typeface="Rockwell" panose="02060603020205020403" pitchFamily="18" charset="0"/>
              </a:endParaRPr>
            </a:p>
          </p:txBody>
        </p:sp>
      </p:grpSp>
      <p:sp>
        <p:nvSpPr>
          <p:cNvPr id="63" name="Freeform 112"/>
          <p:cNvSpPr>
            <a:spLocks noEditPoints="1"/>
          </p:cNvSpPr>
          <p:nvPr/>
        </p:nvSpPr>
        <p:spPr bwMode="auto">
          <a:xfrm>
            <a:off x="9563465" y="5144471"/>
            <a:ext cx="331248" cy="295654"/>
          </a:xfrm>
          <a:custGeom>
            <a:avLst/>
            <a:gdLst>
              <a:gd name="T0" fmla="*/ 210 w 577"/>
              <a:gd name="T1" fmla="*/ 508 h 646"/>
              <a:gd name="T2" fmla="*/ 219 w 577"/>
              <a:gd name="T3" fmla="*/ 497 h 646"/>
              <a:gd name="T4" fmla="*/ 353 w 577"/>
              <a:gd name="T5" fmla="*/ 489 h 646"/>
              <a:gd name="T6" fmla="*/ 296 w 577"/>
              <a:gd name="T7" fmla="*/ 441 h 646"/>
              <a:gd name="T8" fmla="*/ 222 w 577"/>
              <a:gd name="T9" fmla="*/ 384 h 646"/>
              <a:gd name="T10" fmla="*/ 367 w 577"/>
              <a:gd name="T11" fmla="*/ 354 h 646"/>
              <a:gd name="T12" fmla="*/ 360 w 577"/>
              <a:gd name="T13" fmla="*/ 366 h 646"/>
              <a:gd name="T14" fmla="*/ 236 w 577"/>
              <a:gd name="T15" fmla="*/ 384 h 646"/>
              <a:gd name="T16" fmla="*/ 299 w 577"/>
              <a:gd name="T17" fmla="*/ 427 h 646"/>
              <a:gd name="T18" fmla="*/ 367 w 577"/>
              <a:gd name="T19" fmla="*/ 489 h 646"/>
              <a:gd name="T20" fmla="*/ 302 w 577"/>
              <a:gd name="T21" fmla="*/ 582 h 646"/>
              <a:gd name="T22" fmla="*/ 295 w 577"/>
              <a:gd name="T23" fmla="*/ 293 h 646"/>
              <a:gd name="T24" fmla="*/ 288 w 577"/>
              <a:gd name="T25" fmla="*/ 582 h 646"/>
              <a:gd name="T26" fmla="*/ 302 w 577"/>
              <a:gd name="T27" fmla="*/ 582 h 646"/>
              <a:gd name="T28" fmla="*/ 359 w 577"/>
              <a:gd name="T29" fmla="*/ 211 h 646"/>
              <a:gd name="T30" fmla="*/ 289 w 577"/>
              <a:gd name="T31" fmla="*/ 231 h 646"/>
              <a:gd name="T32" fmla="*/ 227 w 577"/>
              <a:gd name="T33" fmla="*/ 216 h 646"/>
              <a:gd name="T34" fmla="*/ 289 w 577"/>
              <a:gd name="T35" fmla="*/ 245 h 646"/>
              <a:gd name="T36" fmla="*/ 577 w 577"/>
              <a:gd name="T37" fmla="*/ 462 h 646"/>
              <a:gd name="T38" fmla="*/ 444 w 577"/>
              <a:gd name="T39" fmla="*/ 83 h 646"/>
              <a:gd name="T40" fmla="*/ 458 w 577"/>
              <a:gd name="T41" fmla="*/ 51 h 646"/>
              <a:gd name="T42" fmla="*/ 393 w 577"/>
              <a:gd name="T43" fmla="*/ 47 h 646"/>
              <a:gd name="T44" fmla="*/ 344 w 577"/>
              <a:gd name="T45" fmla="*/ 31 h 646"/>
              <a:gd name="T46" fmla="*/ 289 w 577"/>
              <a:gd name="T47" fmla="*/ 0 h 646"/>
              <a:gd name="T48" fmla="*/ 233 w 577"/>
              <a:gd name="T49" fmla="*/ 31 h 646"/>
              <a:gd name="T50" fmla="*/ 200 w 577"/>
              <a:gd name="T51" fmla="*/ 51 h 646"/>
              <a:gd name="T52" fmla="*/ 147 w 577"/>
              <a:gd name="T53" fmla="*/ 37 h 646"/>
              <a:gd name="T54" fmla="*/ 130 w 577"/>
              <a:gd name="T55" fmla="*/ 80 h 646"/>
              <a:gd name="T56" fmla="*/ 213 w 577"/>
              <a:gd name="T57" fmla="*/ 213 h 646"/>
              <a:gd name="T58" fmla="*/ 289 w 577"/>
              <a:gd name="T59" fmla="*/ 646 h 646"/>
              <a:gd name="T60" fmla="*/ 179 w 577"/>
              <a:gd name="T61" fmla="*/ 59 h 646"/>
              <a:gd name="T62" fmla="*/ 200 w 577"/>
              <a:gd name="T63" fmla="*/ 65 h 646"/>
              <a:gd name="T64" fmla="*/ 246 w 577"/>
              <a:gd name="T65" fmla="*/ 37 h 646"/>
              <a:gd name="T66" fmla="*/ 331 w 577"/>
              <a:gd name="T67" fmla="*/ 37 h 646"/>
              <a:gd name="T68" fmla="*/ 377 w 577"/>
              <a:gd name="T69" fmla="*/ 65 h 646"/>
              <a:gd name="T70" fmla="*/ 430 w 577"/>
              <a:gd name="T71" fmla="*/ 51 h 646"/>
              <a:gd name="T72" fmla="*/ 438 w 577"/>
              <a:gd name="T73" fmla="*/ 70 h 646"/>
              <a:gd name="T74" fmla="*/ 350 w 577"/>
              <a:gd name="T75" fmla="*/ 218 h 646"/>
              <a:gd name="T76" fmla="*/ 563 w 577"/>
              <a:gd name="T77" fmla="*/ 462 h 646"/>
              <a:gd name="T78" fmla="*/ 14 w 577"/>
              <a:gd name="T79" fmla="*/ 462 h 646"/>
              <a:gd name="T80" fmla="*/ 227 w 577"/>
              <a:gd name="T81" fmla="*/ 218 h 646"/>
              <a:gd name="T82" fmla="*/ 140 w 577"/>
              <a:gd name="T83" fmla="*/ 70 h 646"/>
              <a:gd name="T84" fmla="*/ 147 w 577"/>
              <a:gd name="T85" fmla="*/ 5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7" h="646">
                <a:moveTo>
                  <a:pt x="297" y="542"/>
                </a:moveTo>
                <a:cubicBezTo>
                  <a:pt x="272" y="542"/>
                  <a:pt x="233" y="526"/>
                  <a:pt x="210" y="508"/>
                </a:cubicBezTo>
                <a:cubicBezTo>
                  <a:pt x="207" y="505"/>
                  <a:pt x="206" y="501"/>
                  <a:pt x="209" y="498"/>
                </a:cubicBezTo>
                <a:cubicBezTo>
                  <a:pt x="211" y="495"/>
                  <a:pt x="216" y="494"/>
                  <a:pt x="219" y="497"/>
                </a:cubicBezTo>
                <a:cubicBezTo>
                  <a:pt x="239" y="513"/>
                  <a:pt x="275" y="528"/>
                  <a:pt x="297" y="528"/>
                </a:cubicBezTo>
                <a:cubicBezTo>
                  <a:pt x="349" y="528"/>
                  <a:pt x="353" y="498"/>
                  <a:pt x="353" y="489"/>
                </a:cubicBezTo>
                <a:cubicBezTo>
                  <a:pt x="353" y="457"/>
                  <a:pt x="330" y="449"/>
                  <a:pt x="303" y="443"/>
                </a:cubicBezTo>
                <a:cubicBezTo>
                  <a:pt x="301" y="442"/>
                  <a:pt x="298" y="442"/>
                  <a:pt x="296" y="441"/>
                </a:cubicBezTo>
                <a:cubicBezTo>
                  <a:pt x="293" y="440"/>
                  <a:pt x="291" y="440"/>
                  <a:pt x="288" y="439"/>
                </a:cubicBezTo>
                <a:cubicBezTo>
                  <a:pt x="265" y="434"/>
                  <a:pt x="222" y="424"/>
                  <a:pt x="222" y="384"/>
                </a:cubicBezTo>
                <a:cubicBezTo>
                  <a:pt x="222" y="344"/>
                  <a:pt x="262" y="329"/>
                  <a:pt x="295" y="329"/>
                </a:cubicBezTo>
                <a:cubicBezTo>
                  <a:pt x="317" y="329"/>
                  <a:pt x="344" y="339"/>
                  <a:pt x="367" y="354"/>
                </a:cubicBezTo>
                <a:cubicBezTo>
                  <a:pt x="370" y="356"/>
                  <a:pt x="371" y="361"/>
                  <a:pt x="369" y="364"/>
                </a:cubicBezTo>
                <a:cubicBezTo>
                  <a:pt x="367" y="367"/>
                  <a:pt x="363" y="368"/>
                  <a:pt x="360" y="366"/>
                </a:cubicBezTo>
                <a:cubicBezTo>
                  <a:pt x="338" y="352"/>
                  <a:pt x="314" y="343"/>
                  <a:pt x="295" y="343"/>
                </a:cubicBezTo>
                <a:cubicBezTo>
                  <a:pt x="239" y="343"/>
                  <a:pt x="236" y="377"/>
                  <a:pt x="236" y="384"/>
                </a:cubicBezTo>
                <a:cubicBezTo>
                  <a:pt x="236" y="410"/>
                  <a:pt x="263" y="419"/>
                  <a:pt x="291" y="425"/>
                </a:cubicBezTo>
                <a:cubicBezTo>
                  <a:pt x="294" y="426"/>
                  <a:pt x="297" y="427"/>
                  <a:pt x="299" y="427"/>
                </a:cubicBezTo>
                <a:cubicBezTo>
                  <a:pt x="301" y="428"/>
                  <a:pt x="304" y="429"/>
                  <a:pt x="307" y="429"/>
                </a:cubicBezTo>
                <a:cubicBezTo>
                  <a:pt x="328" y="434"/>
                  <a:pt x="367" y="443"/>
                  <a:pt x="367" y="489"/>
                </a:cubicBezTo>
                <a:cubicBezTo>
                  <a:pt x="367" y="528"/>
                  <a:pt x="331" y="542"/>
                  <a:pt x="297" y="542"/>
                </a:cubicBezTo>
                <a:close/>
                <a:moveTo>
                  <a:pt x="302" y="582"/>
                </a:moveTo>
                <a:cubicBezTo>
                  <a:pt x="302" y="300"/>
                  <a:pt x="302" y="300"/>
                  <a:pt x="302" y="300"/>
                </a:cubicBezTo>
                <a:cubicBezTo>
                  <a:pt x="302" y="297"/>
                  <a:pt x="299" y="293"/>
                  <a:pt x="295" y="293"/>
                </a:cubicBezTo>
                <a:cubicBezTo>
                  <a:pt x="292" y="293"/>
                  <a:pt x="288" y="297"/>
                  <a:pt x="288" y="300"/>
                </a:cubicBezTo>
                <a:cubicBezTo>
                  <a:pt x="288" y="582"/>
                  <a:pt x="288" y="582"/>
                  <a:pt x="288" y="582"/>
                </a:cubicBezTo>
                <a:cubicBezTo>
                  <a:pt x="288" y="586"/>
                  <a:pt x="292" y="589"/>
                  <a:pt x="295" y="589"/>
                </a:cubicBezTo>
                <a:cubicBezTo>
                  <a:pt x="299" y="589"/>
                  <a:pt x="302" y="586"/>
                  <a:pt x="302" y="582"/>
                </a:cubicBezTo>
                <a:close/>
                <a:moveTo>
                  <a:pt x="364" y="219"/>
                </a:moveTo>
                <a:cubicBezTo>
                  <a:pt x="365" y="215"/>
                  <a:pt x="363" y="212"/>
                  <a:pt x="359" y="211"/>
                </a:cubicBezTo>
                <a:cubicBezTo>
                  <a:pt x="355" y="210"/>
                  <a:pt x="351" y="213"/>
                  <a:pt x="351" y="216"/>
                </a:cubicBezTo>
                <a:cubicBezTo>
                  <a:pt x="351" y="216"/>
                  <a:pt x="342" y="231"/>
                  <a:pt x="289" y="231"/>
                </a:cubicBezTo>
                <a:cubicBezTo>
                  <a:pt x="233" y="231"/>
                  <a:pt x="227" y="216"/>
                  <a:pt x="227" y="216"/>
                </a:cubicBezTo>
                <a:cubicBezTo>
                  <a:pt x="227" y="216"/>
                  <a:pt x="227" y="216"/>
                  <a:pt x="227" y="216"/>
                </a:cubicBezTo>
                <a:cubicBezTo>
                  <a:pt x="213" y="219"/>
                  <a:pt x="213" y="219"/>
                  <a:pt x="213" y="219"/>
                </a:cubicBezTo>
                <a:cubicBezTo>
                  <a:pt x="214" y="224"/>
                  <a:pt x="222" y="245"/>
                  <a:pt x="289" y="245"/>
                </a:cubicBezTo>
                <a:cubicBezTo>
                  <a:pt x="355" y="245"/>
                  <a:pt x="363" y="224"/>
                  <a:pt x="364" y="219"/>
                </a:cubicBezTo>
                <a:close/>
                <a:moveTo>
                  <a:pt x="577" y="462"/>
                </a:moveTo>
                <a:cubicBezTo>
                  <a:pt x="577" y="344"/>
                  <a:pt x="452" y="245"/>
                  <a:pt x="365" y="213"/>
                </a:cubicBezTo>
                <a:cubicBezTo>
                  <a:pt x="366" y="181"/>
                  <a:pt x="381" y="134"/>
                  <a:pt x="444" y="83"/>
                </a:cubicBezTo>
                <a:cubicBezTo>
                  <a:pt x="446" y="81"/>
                  <a:pt x="447" y="80"/>
                  <a:pt x="447" y="80"/>
                </a:cubicBezTo>
                <a:cubicBezTo>
                  <a:pt x="461" y="67"/>
                  <a:pt x="461" y="57"/>
                  <a:pt x="458" y="51"/>
                </a:cubicBezTo>
                <a:cubicBezTo>
                  <a:pt x="455" y="42"/>
                  <a:pt x="445" y="37"/>
                  <a:pt x="430" y="37"/>
                </a:cubicBezTo>
                <a:cubicBezTo>
                  <a:pt x="418" y="37"/>
                  <a:pt x="405" y="41"/>
                  <a:pt x="393" y="47"/>
                </a:cubicBezTo>
                <a:cubicBezTo>
                  <a:pt x="387" y="49"/>
                  <a:pt x="382" y="51"/>
                  <a:pt x="377" y="51"/>
                </a:cubicBezTo>
                <a:cubicBezTo>
                  <a:pt x="365" y="51"/>
                  <a:pt x="356" y="43"/>
                  <a:pt x="344" y="31"/>
                </a:cubicBezTo>
                <a:cubicBezTo>
                  <a:pt x="341" y="28"/>
                  <a:pt x="341" y="28"/>
                  <a:pt x="341" y="28"/>
                </a:cubicBezTo>
                <a:cubicBezTo>
                  <a:pt x="329" y="15"/>
                  <a:pt x="314" y="0"/>
                  <a:pt x="289" y="0"/>
                </a:cubicBezTo>
                <a:cubicBezTo>
                  <a:pt x="263" y="0"/>
                  <a:pt x="249" y="15"/>
                  <a:pt x="236" y="28"/>
                </a:cubicBezTo>
                <a:cubicBezTo>
                  <a:pt x="233" y="31"/>
                  <a:pt x="233" y="31"/>
                  <a:pt x="233" y="31"/>
                </a:cubicBezTo>
                <a:cubicBezTo>
                  <a:pt x="222" y="43"/>
                  <a:pt x="212" y="51"/>
                  <a:pt x="200" y="51"/>
                </a:cubicBezTo>
                <a:cubicBezTo>
                  <a:pt x="200" y="51"/>
                  <a:pt x="200" y="51"/>
                  <a:pt x="200" y="51"/>
                </a:cubicBezTo>
                <a:cubicBezTo>
                  <a:pt x="196" y="51"/>
                  <a:pt x="190" y="49"/>
                  <a:pt x="185" y="47"/>
                </a:cubicBezTo>
                <a:cubicBezTo>
                  <a:pt x="172" y="41"/>
                  <a:pt x="159" y="37"/>
                  <a:pt x="147" y="37"/>
                </a:cubicBezTo>
                <a:cubicBezTo>
                  <a:pt x="133" y="37"/>
                  <a:pt x="123" y="42"/>
                  <a:pt x="119" y="51"/>
                </a:cubicBezTo>
                <a:cubicBezTo>
                  <a:pt x="117" y="57"/>
                  <a:pt x="117" y="67"/>
                  <a:pt x="130" y="80"/>
                </a:cubicBezTo>
                <a:cubicBezTo>
                  <a:pt x="131" y="80"/>
                  <a:pt x="132" y="81"/>
                  <a:pt x="134" y="83"/>
                </a:cubicBezTo>
                <a:cubicBezTo>
                  <a:pt x="196" y="134"/>
                  <a:pt x="212" y="181"/>
                  <a:pt x="213" y="213"/>
                </a:cubicBezTo>
                <a:cubicBezTo>
                  <a:pt x="125" y="245"/>
                  <a:pt x="0" y="344"/>
                  <a:pt x="0" y="462"/>
                </a:cubicBezTo>
                <a:cubicBezTo>
                  <a:pt x="0" y="579"/>
                  <a:pt x="47" y="646"/>
                  <a:pt x="289" y="646"/>
                </a:cubicBezTo>
                <a:cubicBezTo>
                  <a:pt x="530" y="646"/>
                  <a:pt x="577" y="579"/>
                  <a:pt x="577" y="462"/>
                </a:cubicBezTo>
                <a:close/>
                <a:moveTo>
                  <a:pt x="179" y="59"/>
                </a:moveTo>
                <a:cubicBezTo>
                  <a:pt x="186" y="63"/>
                  <a:pt x="193" y="65"/>
                  <a:pt x="200" y="65"/>
                </a:cubicBezTo>
                <a:cubicBezTo>
                  <a:pt x="200" y="65"/>
                  <a:pt x="200" y="65"/>
                  <a:pt x="200" y="65"/>
                </a:cubicBezTo>
                <a:cubicBezTo>
                  <a:pt x="218" y="65"/>
                  <a:pt x="231" y="53"/>
                  <a:pt x="243" y="41"/>
                </a:cubicBezTo>
                <a:cubicBezTo>
                  <a:pt x="246" y="37"/>
                  <a:pt x="246" y="37"/>
                  <a:pt x="246" y="37"/>
                </a:cubicBezTo>
                <a:cubicBezTo>
                  <a:pt x="259" y="25"/>
                  <a:pt x="269" y="14"/>
                  <a:pt x="289" y="14"/>
                </a:cubicBezTo>
                <a:cubicBezTo>
                  <a:pt x="308" y="14"/>
                  <a:pt x="319" y="25"/>
                  <a:pt x="331" y="37"/>
                </a:cubicBezTo>
                <a:cubicBezTo>
                  <a:pt x="334" y="41"/>
                  <a:pt x="334" y="41"/>
                  <a:pt x="334" y="41"/>
                </a:cubicBezTo>
                <a:cubicBezTo>
                  <a:pt x="346" y="53"/>
                  <a:pt x="359" y="65"/>
                  <a:pt x="377" y="65"/>
                </a:cubicBezTo>
                <a:cubicBezTo>
                  <a:pt x="384" y="65"/>
                  <a:pt x="391" y="63"/>
                  <a:pt x="399" y="59"/>
                </a:cubicBezTo>
                <a:cubicBezTo>
                  <a:pt x="409" y="54"/>
                  <a:pt x="420" y="51"/>
                  <a:pt x="430" y="51"/>
                </a:cubicBezTo>
                <a:cubicBezTo>
                  <a:pt x="439" y="51"/>
                  <a:pt x="444" y="54"/>
                  <a:pt x="445" y="56"/>
                </a:cubicBezTo>
                <a:cubicBezTo>
                  <a:pt x="446" y="58"/>
                  <a:pt x="445" y="63"/>
                  <a:pt x="438" y="70"/>
                </a:cubicBezTo>
                <a:cubicBezTo>
                  <a:pt x="437" y="70"/>
                  <a:pt x="436" y="71"/>
                  <a:pt x="435" y="72"/>
                </a:cubicBezTo>
                <a:cubicBezTo>
                  <a:pt x="365" y="129"/>
                  <a:pt x="350" y="183"/>
                  <a:pt x="350" y="218"/>
                </a:cubicBezTo>
                <a:cubicBezTo>
                  <a:pt x="350" y="221"/>
                  <a:pt x="352" y="223"/>
                  <a:pt x="355" y="224"/>
                </a:cubicBezTo>
                <a:cubicBezTo>
                  <a:pt x="439" y="253"/>
                  <a:pt x="563" y="349"/>
                  <a:pt x="563" y="462"/>
                </a:cubicBezTo>
                <a:cubicBezTo>
                  <a:pt x="563" y="573"/>
                  <a:pt x="520" y="632"/>
                  <a:pt x="289" y="632"/>
                </a:cubicBezTo>
                <a:cubicBezTo>
                  <a:pt x="58" y="632"/>
                  <a:pt x="14" y="573"/>
                  <a:pt x="14" y="462"/>
                </a:cubicBezTo>
                <a:cubicBezTo>
                  <a:pt x="14" y="349"/>
                  <a:pt x="138" y="253"/>
                  <a:pt x="222" y="224"/>
                </a:cubicBezTo>
                <a:cubicBezTo>
                  <a:pt x="225" y="223"/>
                  <a:pt x="227" y="221"/>
                  <a:pt x="227" y="218"/>
                </a:cubicBezTo>
                <a:cubicBezTo>
                  <a:pt x="227" y="183"/>
                  <a:pt x="212" y="129"/>
                  <a:pt x="143" y="72"/>
                </a:cubicBezTo>
                <a:cubicBezTo>
                  <a:pt x="141" y="71"/>
                  <a:pt x="140" y="70"/>
                  <a:pt x="140" y="70"/>
                </a:cubicBezTo>
                <a:cubicBezTo>
                  <a:pt x="133" y="63"/>
                  <a:pt x="131" y="58"/>
                  <a:pt x="132" y="56"/>
                </a:cubicBezTo>
                <a:cubicBezTo>
                  <a:pt x="133" y="54"/>
                  <a:pt x="138" y="51"/>
                  <a:pt x="147" y="51"/>
                </a:cubicBezTo>
                <a:cubicBezTo>
                  <a:pt x="157" y="51"/>
                  <a:pt x="168" y="54"/>
                  <a:pt x="179" y="59"/>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64" name="Freeform 23"/>
          <p:cNvSpPr>
            <a:spLocks noEditPoints="1"/>
          </p:cNvSpPr>
          <p:nvPr/>
        </p:nvSpPr>
        <p:spPr bwMode="auto">
          <a:xfrm>
            <a:off x="8771133" y="2810588"/>
            <a:ext cx="275516" cy="304255"/>
          </a:xfrm>
          <a:custGeom>
            <a:avLst/>
            <a:gdLst>
              <a:gd name="T0" fmla="*/ 32 w 465"/>
              <a:gd name="T1" fmla="*/ 633 h 633"/>
              <a:gd name="T2" fmla="*/ 0 w 465"/>
              <a:gd name="T3" fmla="*/ 31 h 633"/>
              <a:gd name="T4" fmla="*/ 433 w 465"/>
              <a:gd name="T5" fmla="*/ 0 h 633"/>
              <a:gd name="T6" fmla="*/ 465 w 465"/>
              <a:gd name="T7" fmla="*/ 602 h 633"/>
              <a:gd name="T8" fmla="*/ 32 w 465"/>
              <a:gd name="T9" fmla="*/ 14 h 633"/>
              <a:gd name="T10" fmla="*/ 14 w 465"/>
              <a:gd name="T11" fmla="*/ 602 h 633"/>
              <a:gd name="T12" fmla="*/ 433 w 465"/>
              <a:gd name="T13" fmla="*/ 619 h 633"/>
              <a:gd name="T14" fmla="*/ 451 w 465"/>
              <a:gd name="T15" fmla="*/ 31 h 633"/>
              <a:gd name="T16" fmla="*/ 32 w 465"/>
              <a:gd name="T17" fmla="*/ 14 h 633"/>
              <a:gd name="T18" fmla="*/ 309 w 465"/>
              <a:gd name="T19" fmla="*/ 516 h 633"/>
              <a:gd name="T20" fmla="*/ 411 w 465"/>
              <a:gd name="T21" fmla="*/ 516 h 633"/>
              <a:gd name="T22" fmla="*/ 360 w 465"/>
              <a:gd name="T23" fmla="*/ 479 h 633"/>
              <a:gd name="T24" fmla="*/ 360 w 465"/>
              <a:gd name="T25" fmla="*/ 552 h 633"/>
              <a:gd name="T26" fmla="*/ 360 w 465"/>
              <a:gd name="T27" fmla="*/ 479 h 633"/>
              <a:gd name="T28" fmla="*/ 182 w 465"/>
              <a:gd name="T29" fmla="*/ 516 h 633"/>
              <a:gd name="T30" fmla="*/ 283 w 465"/>
              <a:gd name="T31" fmla="*/ 516 h 633"/>
              <a:gd name="T32" fmla="*/ 232 w 465"/>
              <a:gd name="T33" fmla="*/ 479 h 633"/>
              <a:gd name="T34" fmla="*/ 232 w 465"/>
              <a:gd name="T35" fmla="*/ 552 h 633"/>
              <a:gd name="T36" fmla="*/ 232 w 465"/>
              <a:gd name="T37" fmla="*/ 479 h 633"/>
              <a:gd name="T38" fmla="*/ 54 w 465"/>
              <a:gd name="T39" fmla="*/ 516 h 633"/>
              <a:gd name="T40" fmla="*/ 156 w 465"/>
              <a:gd name="T41" fmla="*/ 516 h 633"/>
              <a:gd name="T42" fmla="*/ 105 w 465"/>
              <a:gd name="T43" fmla="*/ 479 h 633"/>
              <a:gd name="T44" fmla="*/ 105 w 465"/>
              <a:gd name="T45" fmla="*/ 552 h 633"/>
              <a:gd name="T46" fmla="*/ 105 w 465"/>
              <a:gd name="T47" fmla="*/ 479 h 633"/>
              <a:gd name="T48" fmla="*/ 309 w 465"/>
              <a:gd name="T49" fmla="*/ 389 h 633"/>
              <a:gd name="T50" fmla="*/ 411 w 465"/>
              <a:gd name="T51" fmla="*/ 389 h 633"/>
              <a:gd name="T52" fmla="*/ 360 w 465"/>
              <a:gd name="T53" fmla="*/ 352 h 633"/>
              <a:gd name="T54" fmla="*/ 360 w 465"/>
              <a:gd name="T55" fmla="*/ 426 h 633"/>
              <a:gd name="T56" fmla="*/ 360 w 465"/>
              <a:gd name="T57" fmla="*/ 352 h 633"/>
              <a:gd name="T58" fmla="*/ 182 w 465"/>
              <a:gd name="T59" fmla="*/ 389 h 633"/>
              <a:gd name="T60" fmla="*/ 283 w 465"/>
              <a:gd name="T61" fmla="*/ 389 h 633"/>
              <a:gd name="T62" fmla="*/ 232 w 465"/>
              <a:gd name="T63" fmla="*/ 352 h 633"/>
              <a:gd name="T64" fmla="*/ 232 w 465"/>
              <a:gd name="T65" fmla="*/ 426 h 633"/>
              <a:gd name="T66" fmla="*/ 232 w 465"/>
              <a:gd name="T67" fmla="*/ 352 h 633"/>
              <a:gd name="T68" fmla="*/ 54 w 465"/>
              <a:gd name="T69" fmla="*/ 389 h 633"/>
              <a:gd name="T70" fmla="*/ 156 w 465"/>
              <a:gd name="T71" fmla="*/ 389 h 633"/>
              <a:gd name="T72" fmla="*/ 105 w 465"/>
              <a:gd name="T73" fmla="*/ 352 h 633"/>
              <a:gd name="T74" fmla="*/ 105 w 465"/>
              <a:gd name="T75" fmla="*/ 426 h 633"/>
              <a:gd name="T76" fmla="*/ 105 w 465"/>
              <a:gd name="T77" fmla="*/ 352 h 633"/>
              <a:gd name="T78" fmla="*/ 309 w 465"/>
              <a:gd name="T79" fmla="*/ 262 h 633"/>
              <a:gd name="T80" fmla="*/ 411 w 465"/>
              <a:gd name="T81" fmla="*/ 262 h 633"/>
              <a:gd name="T82" fmla="*/ 360 w 465"/>
              <a:gd name="T83" fmla="*/ 226 h 633"/>
              <a:gd name="T84" fmla="*/ 360 w 465"/>
              <a:gd name="T85" fmla="*/ 299 h 633"/>
              <a:gd name="T86" fmla="*/ 360 w 465"/>
              <a:gd name="T87" fmla="*/ 226 h 633"/>
              <a:gd name="T88" fmla="*/ 182 w 465"/>
              <a:gd name="T89" fmla="*/ 262 h 633"/>
              <a:gd name="T90" fmla="*/ 283 w 465"/>
              <a:gd name="T91" fmla="*/ 262 h 633"/>
              <a:gd name="T92" fmla="*/ 232 w 465"/>
              <a:gd name="T93" fmla="*/ 226 h 633"/>
              <a:gd name="T94" fmla="*/ 232 w 465"/>
              <a:gd name="T95" fmla="*/ 299 h 633"/>
              <a:gd name="T96" fmla="*/ 232 w 465"/>
              <a:gd name="T97" fmla="*/ 226 h 633"/>
              <a:gd name="T98" fmla="*/ 54 w 465"/>
              <a:gd name="T99" fmla="*/ 262 h 633"/>
              <a:gd name="T100" fmla="*/ 156 w 465"/>
              <a:gd name="T101" fmla="*/ 262 h 633"/>
              <a:gd name="T102" fmla="*/ 105 w 465"/>
              <a:gd name="T103" fmla="*/ 226 h 633"/>
              <a:gd name="T104" fmla="*/ 105 w 465"/>
              <a:gd name="T105" fmla="*/ 299 h 633"/>
              <a:gd name="T106" fmla="*/ 105 w 465"/>
              <a:gd name="T107" fmla="*/ 226 h 633"/>
              <a:gd name="T108" fmla="*/ 105 w 465"/>
              <a:gd name="T109" fmla="*/ 168 h 633"/>
              <a:gd name="T110" fmla="*/ 105 w 465"/>
              <a:gd name="T111" fmla="*/ 66 h 633"/>
              <a:gd name="T112" fmla="*/ 411 w 465"/>
              <a:gd name="T113" fmla="*/ 117 h 633"/>
              <a:gd name="T114" fmla="*/ 105 w 465"/>
              <a:gd name="T115" fmla="*/ 80 h 633"/>
              <a:gd name="T116" fmla="*/ 105 w 465"/>
              <a:gd name="T117" fmla="*/ 154 h 633"/>
              <a:gd name="T118" fmla="*/ 397 w 465"/>
              <a:gd name="T119" fmla="*/ 117 h 633"/>
              <a:gd name="T120" fmla="*/ 105 w 465"/>
              <a:gd name="T121" fmla="*/ 80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5" h="633">
                <a:moveTo>
                  <a:pt x="433" y="633"/>
                </a:moveTo>
                <a:cubicBezTo>
                  <a:pt x="32" y="633"/>
                  <a:pt x="32" y="633"/>
                  <a:pt x="32" y="633"/>
                </a:cubicBezTo>
                <a:cubicBezTo>
                  <a:pt x="14" y="633"/>
                  <a:pt x="0" y="619"/>
                  <a:pt x="0" y="602"/>
                </a:cubicBezTo>
                <a:cubicBezTo>
                  <a:pt x="0" y="31"/>
                  <a:pt x="0" y="31"/>
                  <a:pt x="0" y="31"/>
                </a:cubicBezTo>
                <a:cubicBezTo>
                  <a:pt x="0" y="14"/>
                  <a:pt x="14" y="0"/>
                  <a:pt x="32" y="0"/>
                </a:cubicBezTo>
                <a:cubicBezTo>
                  <a:pt x="433" y="0"/>
                  <a:pt x="433" y="0"/>
                  <a:pt x="433" y="0"/>
                </a:cubicBezTo>
                <a:cubicBezTo>
                  <a:pt x="451" y="0"/>
                  <a:pt x="465" y="14"/>
                  <a:pt x="465" y="31"/>
                </a:cubicBezTo>
                <a:cubicBezTo>
                  <a:pt x="465" y="602"/>
                  <a:pt x="465" y="602"/>
                  <a:pt x="465" y="602"/>
                </a:cubicBezTo>
                <a:cubicBezTo>
                  <a:pt x="465" y="619"/>
                  <a:pt x="451" y="633"/>
                  <a:pt x="433" y="633"/>
                </a:cubicBezTo>
                <a:close/>
                <a:moveTo>
                  <a:pt x="32" y="14"/>
                </a:moveTo>
                <a:cubicBezTo>
                  <a:pt x="22" y="14"/>
                  <a:pt x="14" y="22"/>
                  <a:pt x="14" y="31"/>
                </a:cubicBezTo>
                <a:cubicBezTo>
                  <a:pt x="14" y="602"/>
                  <a:pt x="14" y="602"/>
                  <a:pt x="14" y="602"/>
                </a:cubicBezTo>
                <a:cubicBezTo>
                  <a:pt x="14" y="611"/>
                  <a:pt x="22" y="619"/>
                  <a:pt x="32" y="619"/>
                </a:cubicBezTo>
                <a:cubicBezTo>
                  <a:pt x="433" y="619"/>
                  <a:pt x="433" y="619"/>
                  <a:pt x="433" y="619"/>
                </a:cubicBezTo>
                <a:cubicBezTo>
                  <a:pt x="443" y="619"/>
                  <a:pt x="451" y="611"/>
                  <a:pt x="451" y="602"/>
                </a:cubicBezTo>
                <a:cubicBezTo>
                  <a:pt x="451" y="31"/>
                  <a:pt x="451" y="31"/>
                  <a:pt x="451" y="31"/>
                </a:cubicBezTo>
                <a:cubicBezTo>
                  <a:pt x="451" y="22"/>
                  <a:pt x="443" y="14"/>
                  <a:pt x="433" y="14"/>
                </a:cubicBezTo>
                <a:lnTo>
                  <a:pt x="32" y="14"/>
                </a:lnTo>
                <a:close/>
                <a:moveTo>
                  <a:pt x="360" y="566"/>
                </a:moveTo>
                <a:cubicBezTo>
                  <a:pt x="332" y="566"/>
                  <a:pt x="309" y="544"/>
                  <a:pt x="309" y="516"/>
                </a:cubicBezTo>
                <a:cubicBezTo>
                  <a:pt x="309" y="488"/>
                  <a:pt x="332" y="465"/>
                  <a:pt x="360" y="465"/>
                </a:cubicBezTo>
                <a:cubicBezTo>
                  <a:pt x="388" y="465"/>
                  <a:pt x="411" y="488"/>
                  <a:pt x="411" y="516"/>
                </a:cubicBezTo>
                <a:cubicBezTo>
                  <a:pt x="411" y="544"/>
                  <a:pt x="388" y="566"/>
                  <a:pt x="360" y="566"/>
                </a:cubicBezTo>
                <a:close/>
                <a:moveTo>
                  <a:pt x="360" y="479"/>
                </a:moveTo>
                <a:cubicBezTo>
                  <a:pt x="340" y="479"/>
                  <a:pt x="323" y="495"/>
                  <a:pt x="323" y="516"/>
                </a:cubicBezTo>
                <a:cubicBezTo>
                  <a:pt x="323" y="536"/>
                  <a:pt x="340" y="552"/>
                  <a:pt x="360" y="552"/>
                </a:cubicBezTo>
                <a:cubicBezTo>
                  <a:pt x="380" y="552"/>
                  <a:pt x="397" y="536"/>
                  <a:pt x="397" y="516"/>
                </a:cubicBezTo>
                <a:cubicBezTo>
                  <a:pt x="397" y="495"/>
                  <a:pt x="380" y="479"/>
                  <a:pt x="360" y="479"/>
                </a:cubicBezTo>
                <a:close/>
                <a:moveTo>
                  <a:pt x="232" y="566"/>
                </a:moveTo>
                <a:cubicBezTo>
                  <a:pt x="204" y="566"/>
                  <a:pt x="182" y="544"/>
                  <a:pt x="182" y="516"/>
                </a:cubicBezTo>
                <a:cubicBezTo>
                  <a:pt x="182" y="488"/>
                  <a:pt x="204" y="465"/>
                  <a:pt x="232" y="465"/>
                </a:cubicBezTo>
                <a:cubicBezTo>
                  <a:pt x="260" y="465"/>
                  <a:pt x="283" y="488"/>
                  <a:pt x="283" y="516"/>
                </a:cubicBezTo>
                <a:cubicBezTo>
                  <a:pt x="283" y="544"/>
                  <a:pt x="260" y="566"/>
                  <a:pt x="232" y="566"/>
                </a:cubicBezTo>
                <a:close/>
                <a:moveTo>
                  <a:pt x="232" y="479"/>
                </a:moveTo>
                <a:cubicBezTo>
                  <a:pt x="212" y="479"/>
                  <a:pt x="196" y="495"/>
                  <a:pt x="196" y="516"/>
                </a:cubicBezTo>
                <a:cubicBezTo>
                  <a:pt x="196" y="536"/>
                  <a:pt x="212" y="552"/>
                  <a:pt x="232" y="552"/>
                </a:cubicBezTo>
                <a:cubicBezTo>
                  <a:pt x="253" y="552"/>
                  <a:pt x="269" y="536"/>
                  <a:pt x="269" y="516"/>
                </a:cubicBezTo>
                <a:cubicBezTo>
                  <a:pt x="269" y="495"/>
                  <a:pt x="253" y="479"/>
                  <a:pt x="232" y="479"/>
                </a:cubicBezTo>
                <a:close/>
                <a:moveTo>
                  <a:pt x="105" y="566"/>
                </a:moveTo>
                <a:cubicBezTo>
                  <a:pt x="77" y="566"/>
                  <a:pt x="54" y="544"/>
                  <a:pt x="54" y="516"/>
                </a:cubicBezTo>
                <a:cubicBezTo>
                  <a:pt x="54" y="488"/>
                  <a:pt x="77" y="465"/>
                  <a:pt x="105" y="465"/>
                </a:cubicBezTo>
                <a:cubicBezTo>
                  <a:pt x="133" y="465"/>
                  <a:pt x="156" y="488"/>
                  <a:pt x="156" y="516"/>
                </a:cubicBezTo>
                <a:cubicBezTo>
                  <a:pt x="156" y="544"/>
                  <a:pt x="133" y="566"/>
                  <a:pt x="105" y="566"/>
                </a:cubicBezTo>
                <a:close/>
                <a:moveTo>
                  <a:pt x="105" y="479"/>
                </a:moveTo>
                <a:cubicBezTo>
                  <a:pt x="85" y="479"/>
                  <a:pt x="68" y="495"/>
                  <a:pt x="68" y="516"/>
                </a:cubicBezTo>
                <a:cubicBezTo>
                  <a:pt x="68" y="536"/>
                  <a:pt x="85" y="552"/>
                  <a:pt x="105" y="552"/>
                </a:cubicBezTo>
                <a:cubicBezTo>
                  <a:pt x="125" y="552"/>
                  <a:pt x="142" y="536"/>
                  <a:pt x="142" y="516"/>
                </a:cubicBezTo>
                <a:cubicBezTo>
                  <a:pt x="142" y="495"/>
                  <a:pt x="125" y="479"/>
                  <a:pt x="105" y="479"/>
                </a:cubicBezTo>
                <a:close/>
                <a:moveTo>
                  <a:pt x="360" y="440"/>
                </a:moveTo>
                <a:cubicBezTo>
                  <a:pt x="332" y="440"/>
                  <a:pt x="309" y="417"/>
                  <a:pt x="309" y="389"/>
                </a:cubicBezTo>
                <a:cubicBezTo>
                  <a:pt x="309" y="361"/>
                  <a:pt x="332" y="338"/>
                  <a:pt x="360" y="338"/>
                </a:cubicBezTo>
                <a:cubicBezTo>
                  <a:pt x="388" y="338"/>
                  <a:pt x="411" y="361"/>
                  <a:pt x="411" y="389"/>
                </a:cubicBezTo>
                <a:cubicBezTo>
                  <a:pt x="411" y="417"/>
                  <a:pt x="388" y="440"/>
                  <a:pt x="360" y="440"/>
                </a:cubicBezTo>
                <a:close/>
                <a:moveTo>
                  <a:pt x="360" y="352"/>
                </a:moveTo>
                <a:cubicBezTo>
                  <a:pt x="340" y="352"/>
                  <a:pt x="323" y="369"/>
                  <a:pt x="323" y="389"/>
                </a:cubicBezTo>
                <a:cubicBezTo>
                  <a:pt x="323" y="409"/>
                  <a:pt x="340" y="426"/>
                  <a:pt x="360" y="426"/>
                </a:cubicBezTo>
                <a:cubicBezTo>
                  <a:pt x="380" y="426"/>
                  <a:pt x="397" y="409"/>
                  <a:pt x="397" y="389"/>
                </a:cubicBezTo>
                <a:cubicBezTo>
                  <a:pt x="397" y="369"/>
                  <a:pt x="380" y="352"/>
                  <a:pt x="360" y="352"/>
                </a:cubicBezTo>
                <a:close/>
                <a:moveTo>
                  <a:pt x="232" y="440"/>
                </a:moveTo>
                <a:cubicBezTo>
                  <a:pt x="204" y="440"/>
                  <a:pt x="182" y="417"/>
                  <a:pt x="182" y="389"/>
                </a:cubicBezTo>
                <a:cubicBezTo>
                  <a:pt x="182" y="361"/>
                  <a:pt x="204" y="338"/>
                  <a:pt x="232" y="338"/>
                </a:cubicBezTo>
                <a:cubicBezTo>
                  <a:pt x="260" y="338"/>
                  <a:pt x="283" y="361"/>
                  <a:pt x="283" y="389"/>
                </a:cubicBezTo>
                <a:cubicBezTo>
                  <a:pt x="283" y="417"/>
                  <a:pt x="260" y="440"/>
                  <a:pt x="232" y="440"/>
                </a:cubicBezTo>
                <a:close/>
                <a:moveTo>
                  <a:pt x="232" y="352"/>
                </a:moveTo>
                <a:cubicBezTo>
                  <a:pt x="212" y="352"/>
                  <a:pt x="196" y="369"/>
                  <a:pt x="196" y="389"/>
                </a:cubicBezTo>
                <a:cubicBezTo>
                  <a:pt x="196" y="409"/>
                  <a:pt x="212" y="426"/>
                  <a:pt x="232" y="426"/>
                </a:cubicBezTo>
                <a:cubicBezTo>
                  <a:pt x="253" y="426"/>
                  <a:pt x="269" y="409"/>
                  <a:pt x="269" y="389"/>
                </a:cubicBezTo>
                <a:cubicBezTo>
                  <a:pt x="269" y="369"/>
                  <a:pt x="253" y="352"/>
                  <a:pt x="232" y="352"/>
                </a:cubicBezTo>
                <a:close/>
                <a:moveTo>
                  <a:pt x="105" y="440"/>
                </a:moveTo>
                <a:cubicBezTo>
                  <a:pt x="77" y="440"/>
                  <a:pt x="54" y="417"/>
                  <a:pt x="54" y="389"/>
                </a:cubicBezTo>
                <a:cubicBezTo>
                  <a:pt x="54" y="361"/>
                  <a:pt x="77" y="338"/>
                  <a:pt x="105" y="338"/>
                </a:cubicBezTo>
                <a:cubicBezTo>
                  <a:pt x="133" y="338"/>
                  <a:pt x="156" y="361"/>
                  <a:pt x="156" y="389"/>
                </a:cubicBezTo>
                <a:cubicBezTo>
                  <a:pt x="156" y="417"/>
                  <a:pt x="133" y="440"/>
                  <a:pt x="105" y="440"/>
                </a:cubicBezTo>
                <a:close/>
                <a:moveTo>
                  <a:pt x="105" y="352"/>
                </a:moveTo>
                <a:cubicBezTo>
                  <a:pt x="85" y="352"/>
                  <a:pt x="68" y="369"/>
                  <a:pt x="68" y="389"/>
                </a:cubicBezTo>
                <a:cubicBezTo>
                  <a:pt x="68" y="409"/>
                  <a:pt x="85" y="426"/>
                  <a:pt x="105" y="426"/>
                </a:cubicBezTo>
                <a:cubicBezTo>
                  <a:pt x="125" y="426"/>
                  <a:pt x="142" y="409"/>
                  <a:pt x="142" y="389"/>
                </a:cubicBezTo>
                <a:cubicBezTo>
                  <a:pt x="142" y="369"/>
                  <a:pt x="125" y="352"/>
                  <a:pt x="105" y="352"/>
                </a:cubicBezTo>
                <a:close/>
                <a:moveTo>
                  <a:pt x="360" y="313"/>
                </a:moveTo>
                <a:cubicBezTo>
                  <a:pt x="332" y="313"/>
                  <a:pt x="309" y="290"/>
                  <a:pt x="309" y="262"/>
                </a:cubicBezTo>
                <a:cubicBezTo>
                  <a:pt x="309" y="234"/>
                  <a:pt x="332" y="212"/>
                  <a:pt x="360" y="212"/>
                </a:cubicBezTo>
                <a:cubicBezTo>
                  <a:pt x="388" y="212"/>
                  <a:pt x="411" y="234"/>
                  <a:pt x="411" y="262"/>
                </a:cubicBezTo>
                <a:cubicBezTo>
                  <a:pt x="411" y="290"/>
                  <a:pt x="388" y="313"/>
                  <a:pt x="360" y="313"/>
                </a:cubicBezTo>
                <a:close/>
                <a:moveTo>
                  <a:pt x="360" y="226"/>
                </a:moveTo>
                <a:cubicBezTo>
                  <a:pt x="340" y="226"/>
                  <a:pt x="323" y="242"/>
                  <a:pt x="323" y="262"/>
                </a:cubicBezTo>
                <a:cubicBezTo>
                  <a:pt x="323" y="283"/>
                  <a:pt x="340" y="299"/>
                  <a:pt x="360" y="299"/>
                </a:cubicBezTo>
                <a:cubicBezTo>
                  <a:pt x="380" y="299"/>
                  <a:pt x="397" y="283"/>
                  <a:pt x="397" y="262"/>
                </a:cubicBezTo>
                <a:cubicBezTo>
                  <a:pt x="397" y="242"/>
                  <a:pt x="380" y="226"/>
                  <a:pt x="360" y="226"/>
                </a:cubicBezTo>
                <a:close/>
                <a:moveTo>
                  <a:pt x="232" y="313"/>
                </a:moveTo>
                <a:cubicBezTo>
                  <a:pt x="204" y="313"/>
                  <a:pt x="182" y="290"/>
                  <a:pt x="182" y="262"/>
                </a:cubicBezTo>
                <a:cubicBezTo>
                  <a:pt x="182" y="234"/>
                  <a:pt x="204" y="212"/>
                  <a:pt x="232" y="212"/>
                </a:cubicBezTo>
                <a:cubicBezTo>
                  <a:pt x="260" y="212"/>
                  <a:pt x="283" y="234"/>
                  <a:pt x="283" y="262"/>
                </a:cubicBezTo>
                <a:cubicBezTo>
                  <a:pt x="283" y="290"/>
                  <a:pt x="260" y="313"/>
                  <a:pt x="232" y="313"/>
                </a:cubicBezTo>
                <a:close/>
                <a:moveTo>
                  <a:pt x="232" y="226"/>
                </a:moveTo>
                <a:cubicBezTo>
                  <a:pt x="212" y="226"/>
                  <a:pt x="196" y="242"/>
                  <a:pt x="196" y="262"/>
                </a:cubicBezTo>
                <a:cubicBezTo>
                  <a:pt x="196" y="283"/>
                  <a:pt x="212" y="299"/>
                  <a:pt x="232" y="299"/>
                </a:cubicBezTo>
                <a:cubicBezTo>
                  <a:pt x="253" y="299"/>
                  <a:pt x="269" y="283"/>
                  <a:pt x="269" y="262"/>
                </a:cubicBezTo>
                <a:cubicBezTo>
                  <a:pt x="269" y="242"/>
                  <a:pt x="253" y="226"/>
                  <a:pt x="232" y="226"/>
                </a:cubicBezTo>
                <a:close/>
                <a:moveTo>
                  <a:pt x="105" y="313"/>
                </a:moveTo>
                <a:cubicBezTo>
                  <a:pt x="77" y="313"/>
                  <a:pt x="54" y="290"/>
                  <a:pt x="54" y="262"/>
                </a:cubicBezTo>
                <a:cubicBezTo>
                  <a:pt x="54" y="234"/>
                  <a:pt x="77" y="212"/>
                  <a:pt x="105" y="212"/>
                </a:cubicBezTo>
                <a:cubicBezTo>
                  <a:pt x="133" y="212"/>
                  <a:pt x="156" y="234"/>
                  <a:pt x="156" y="262"/>
                </a:cubicBezTo>
                <a:cubicBezTo>
                  <a:pt x="156" y="290"/>
                  <a:pt x="133" y="313"/>
                  <a:pt x="105" y="313"/>
                </a:cubicBezTo>
                <a:close/>
                <a:moveTo>
                  <a:pt x="105" y="226"/>
                </a:moveTo>
                <a:cubicBezTo>
                  <a:pt x="85" y="226"/>
                  <a:pt x="68" y="242"/>
                  <a:pt x="68" y="262"/>
                </a:cubicBezTo>
                <a:cubicBezTo>
                  <a:pt x="68" y="283"/>
                  <a:pt x="85" y="299"/>
                  <a:pt x="105" y="299"/>
                </a:cubicBezTo>
                <a:cubicBezTo>
                  <a:pt x="125" y="299"/>
                  <a:pt x="142" y="283"/>
                  <a:pt x="142" y="262"/>
                </a:cubicBezTo>
                <a:cubicBezTo>
                  <a:pt x="142" y="242"/>
                  <a:pt x="125" y="226"/>
                  <a:pt x="105" y="226"/>
                </a:cubicBezTo>
                <a:close/>
                <a:moveTo>
                  <a:pt x="360" y="168"/>
                </a:moveTo>
                <a:cubicBezTo>
                  <a:pt x="105" y="168"/>
                  <a:pt x="105" y="168"/>
                  <a:pt x="105" y="168"/>
                </a:cubicBezTo>
                <a:cubicBezTo>
                  <a:pt x="77" y="168"/>
                  <a:pt x="54" y="145"/>
                  <a:pt x="54" y="117"/>
                </a:cubicBezTo>
                <a:cubicBezTo>
                  <a:pt x="54" y="89"/>
                  <a:pt x="77" y="66"/>
                  <a:pt x="105" y="66"/>
                </a:cubicBezTo>
                <a:cubicBezTo>
                  <a:pt x="360" y="66"/>
                  <a:pt x="360" y="66"/>
                  <a:pt x="360" y="66"/>
                </a:cubicBezTo>
                <a:cubicBezTo>
                  <a:pt x="388" y="66"/>
                  <a:pt x="411" y="89"/>
                  <a:pt x="411" y="117"/>
                </a:cubicBezTo>
                <a:cubicBezTo>
                  <a:pt x="411" y="145"/>
                  <a:pt x="388" y="168"/>
                  <a:pt x="360" y="168"/>
                </a:cubicBezTo>
                <a:close/>
                <a:moveTo>
                  <a:pt x="105" y="80"/>
                </a:moveTo>
                <a:cubicBezTo>
                  <a:pt x="85" y="80"/>
                  <a:pt x="68" y="97"/>
                  <a:pt x="68" y="117"/>
                </a:cubicBezTo>
                <a:cubicBezTo>
                  <a:pt x="68" y="137"/>
                  <a:pt x="85" y="154"/>
                  <a:pt x="105" y="154"/>
                </a:cubicBezTo>
                <a:cubicBezTo>
                  <a:pt x="360" y="154"/>
                  <a:pt x="360" y="154"/>
                  <a:pt x="360" y="154"/>
                </a:cubicBezTo>
                <a:cubicBezTo>
                  <a:pt x="380" y="154"/>
                  <a:pt x="397" y="137"/>
                  <a:pt x="397" y="117"/>
                </a:cubicBezTo>
                <a:cubicBezTo>
                  <a:pt x="397" y="97"/>
                  <a:pt x="380" y="80"/>
                  <a:pt x="360" y="80"/>
                </a:cubicBezTo>
                <a:lnTo>
                  <a:pt x="105" y="8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65" name="Freeform 26"/>
          <p:cNvSpPr>
            <a:spLocks noEditPoints="1"/>
          </p:cNvSpPr>
          <p:nvPr/>
        </p:nvSpPr>
        <p:spPr bwMode="auto">
          <a:xfrm>
            <a:off x="3236256" y="5354737"/>
            <a:ext cx="324816" cy="290953"/>
          </a:xfrm>
          <a:custGeom>
            <a:avLst/>
            <a:gdLst>
              <a:gd name="T0" fmla="*/ 397 w 521"/>
              <a:gd name="T1" fmla="*/ 294 h 510"/>
              <a:gd name="T2" fmla="*/ 386 w 521"/>
              <a:gd name="T3" fmla="*/ 283 h 510"/>
              <a:gd name="T4" fmla="*/ 371 w 521"/>
              <a:gd name="T5" fmla="*/ 297 h 510"/>
              <a:gd name="T6" fmla="*/ 343 w 521"/>
              <a:gd name="T7" fmla="*/ 326 h 510"/>
              <a:gd name="T8" fmla="*/ 415 w 521"/>
              <a:gd name="T9" fmla="*/ 161 h 510"/>
              <a:gd name="T10" fmla="*/ 492 w 521"/>
              <a:gd name="T11" fmla="*/ 140 h 510"/>
              <a:gd name="T12" fmla="*/ 507 w 521"/>
              <a:gd name="T13" fmla="*/ 52 h 510"/>
              <a:gd name="T14" fmla="*/ 466 w 521"/>
              <a:gd name="T15" fmla="*/ 88 h 510"/>
              <a:gd name="T16" fmla="*/ 428 w 521"/>
              <a:gd name="T17" fmla="*/ 50 h 510"/>
              <a:gd name="T18" fmla="*/ 463 w 521"/>
              <a:gd name="T19" fmla="*/ 9 h 510"/>
              <a:gd name="T20" fmla="*/ 434 w 521"/>
              <a:gd name="T21" fmla="*/ 0 h 510"/>
              <a:gd name="T22" fmla="*/ 355 w 521"/>
              <a:gd name="T23" fmla="*/ 101 h 510"/>
              <a:gd name="T24" fmla="*/ 124 w 521"/>
              <a:gd name="T25" fmla="*/ 107 h 510"/>
              <a:gd name="T26" fmla="*/ 134 w 521"/>
              <a:gd name="T27" fmla="*/ 85 h 510"/>
              <a:gd name="T28" fmla="*/ 46 w 521"/>
              <a:gd name="T29" fmla="*/ 8 h 510"/>
              <a:gd name="T30" fmla="*/ 12 w 521"/>
              <a:gd name="T31" fmla="*/ 45 h 510"/>
              <a:gd name="T32" fmla="*/ 91 w 521"/>
              <a:gd name="T33" fmla="*/ 128 h 510"/>
              <a:gd name="T34" fmla="*/ 102 w 521"/>
              <a:gd name="T35" fmla="*/ 128 h 510"/>
              <a:gd name="T36" fmla="*/ 225 w 521"/>
              <a:gd name="T37" fmla="*/ 230 h 510"/>
              <a:gd name="T38" fmla="*/ 88 w 521"/>
              <a:gd name="T39" fmla="*/ 346 h 510"/>
              <a:gd name="T40" fmla="*/ 9 w 521"/>
              <a:gd name="T41" fmla="*/ 452 h 510"/>
              <a:gd name="T42" fmla="*/ 23 w 521"/>
              <a:gd name="T43" fmla="*/ 455 h 510"/>
              <a:gd name="T44" fmla="*/ 86 w 521"/>
              <a:gd name="T45" fmla="*/ 430 h 510"/>
              <a:gd name="T46" fmla="*/ 60 w 521"/>
              <a:gd name="T47" fmla="*/ 493 h 510"/>
              <a:gd name="T48" fmla="*/ 64 w 521"/>
              <a:gd name="T49" fmla="*/ 506 h 510"/>
              <a:gd name="T50" fmla="*/ 145 w 521"/>
              <a:gd name="T51" fmla="*/ 486 h 510"/>
              <a:gd name="T52" fmla="*/ 285 w 521"/>
              <a:gd name="T53" fmla="*/ 291 h 510"/>
              <a:gd name="T54" fmla="*/ 288 w 521"/>
              <a:gd name="T55" fmla="*/ 380 h 510"/>
              <a:gd name="T56" fmla="*/ 294 w 521"/>
              <a:gd name="T57" fmla="*/ 394 h 510"/>
              <a:gd name="T58" fmla="*/ 309 w 521"/>
              <a:gd name="T59" fmla="*/ 382 h 510"/>
              <a:gd name="T60" fmla="*/ 452 w 521"/>
              <a:gd name="T61" fmla="*/ 502 h 510"/>
              <a:gd name="T62" fmla="*/ 508 w 521"/>
              <a:gd name="T63" fmla="*/ 447 h 510"/>
              <a:gd name="T64" fmla="*/ 388 w 521"/>
              <a:gd name="T65" fmla="*/ 303 h 510"/>
              <a:gd name="T66" fmla="*/ 31 w 521"/>
              <a:gd name="T67" fmla="*/ 45 h 510"/>
              <a:gd name="T68" fmla="*/ 117 w 521"/>
              <a:gd name="T69" fmla="*/ 91 h 510"/>
              <a:gd name="T70" fmla="*/ 151 w 521"/>
              <a:gd name="T71" fmla="*/ 409 h 510"/>
              <a:gd name="T72" fmla="*/ 88 w 521"/>
              <a:gd name="T73" fmla="*/ 494 h 510"/>
              <a:gd name="T74" fmla="*/ 108 w 521"/>
              <a:gd name="T75" fmla="*/ 468 h 510"/>
              <a:gd name="T76" fmla="*/ 100 w 521"/>
              <a:gd name="T77" fmla="*/ 421 h 510"/>
              <a:gd name="T78" fmla="*/ 55 w 521"/>
              <a:gd name="T79" fmla="*/ 406 h 510"/>
              <a:gd name="T80" fmla="*/ 22 w 521"/>
              <a:gd name="T81" fmla="*/ 433 h 510"/>
              <a:gd name="T82" fmla="*/ 88 w 521"/>
              <a:gd name="T83" fmla="*/ 362 h 510"/>
              <a:gd name="T84" fmla="*/ 115 w 521"/>
              <a:gd name="T85" fmla="*/ 363 h 510"/>
              <a:gd name="T86" fmla="*/ 371 w 521"/>
              <a:gd name="T87" fmla="*/ 101 h 510"/>
              <a:gd name="T88" fmla="*/ 434 w 521"/>
              <a:gd name="T89" fmla="*/ 16 h 510"/>
              <a:gd name="T90" fmla="*/ 414 w 521"/>
              <a:gd name="T91" fmla="*/ 42 h 510"/>
              <a:gd name="T92" fmla="*/ 421 w 521"/>
              <a:gd name="T93" fmla="*/ 88 h 510"/>
              <a:gd name="T94" fmla="*/ 467 w 521"/>
              <a:gd name="T95" fmla="*/ 104 h 510"/>
              <a:gd name="T96" fmla="*/ 500 w 521"/>
              <a:gd name="T97" fmla="*/ 76 h 510"/>
              <a:gd name="T98" fmla="*/ 434 w 521"/>
              <a:gd name="T99" fmla="*/ 147 h 510"/>
              <a:gd name="T100" fmla="*/ 407 w 521"/>
              <a:gd name="T101" fmla="*/ 147 h 510"/>
              <a:gd name="T102" fmla="*/ 151 w 521"/>
              <a:gd name="T103" fmla="*/ 409 h 510"/>
              <a:gd name="T104" fmla="*/ 424 w 521"/>
              <a:gd name="T105" fmla="*/ 475 h 510"/>
              <a:gd name="T106" fmla="*/ 377 w 521"/>
              <a:gd name="T107" fmla="*/ 314 h 510"/>
              <a:gd name="T108" fmla="*/ 492 w 521"/>
              <a:gd name="T109" fmla="*/ 447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1" h="510">
                <a:moveTo>
                  <a:pt x="388" y="303"/>
                </a:moveTo>
                <a:cubicBezTo>
                  <a:pt x="397" y="294"/>
                  <a:pt x="397" y="294"/>
                  <a:pt x="397" y="294"/>
                </a:cubicBezTo>
                <a:cubicBezTo>
                  <a:pt x="400" y="291"/>
                  <a:pt x="400" y="286"/>
                  <a:pt x="397" y="283"/>
                </a:cubicBezTo>
                <a:cubicBezTo>
                  <a:pt x="394" y="279"/>
                  <a:pt x="389" y="279"/>
                  <a:pt x="386" y="283"/>
                </a:cubicBezTo>
                <a:cubicBezTo>
                  <a:pt x="371" y="297"/>
                  <a:pt x="371" y="297"/>
                  <a:pt x="371" y="297"/>
                </a:cubicBezTo>
                <a:cubicBezTo>
                  <a:pt x="371" y="297"/>
                  <a:pt x="371" y="297"/>
                  <a:pt x="371" y="297"/>
                </a:cubicBezTo>
                <a:cubicBezTo>
                  <a:pt x="371" y="297"/>
                  <a:pt x="371" y="297"/>
                  <a:pt x="371" y="297"/>
                </a:cubicBezTo>
                <a:cubicBezTo>
                  <a:pt x="343" y="326"/>
                  <a:pt x="343" y="326"/>
                  <a:pt x="343" y="326"/>
                </a:cubicBezTo>
                <a:cubicBezTo>
                  <a:pt x="297" y="280"/>
                  <a:pt x="297" y="280"/>
                  <a:pt x="297" y="280"/>
                </a:cubicBezTo>
                <a:cubicBezTo>
                  <a:pt x="415" y="161"/>
                  <a:pt x="415" y="161"/>
                  <a:pt x="415" y="161"/>
                </a:cubicBezTo>
                <a:cubicBezTo>
                  <a:pt x="421" y="163"/>
                  <a:pt x="428" y="163"/>
                  <a:pt x="434" y="163"/>
                </a:cubicBezTo>
                <a:cubicBezTo>
                  <a:pt x="456" y="163"/>
                  <a:pt x="476" y="155"/>
                  <a:pt x="492" y="140"/>
                </a:cubicBezTo>
                <a:cubicBezTo>
                  <a:pt x="513" y="118"/>
                  <a:pt x="521" y="87"/>
                  <a:pt x="512" y="58"/>
                </a:cubicBezTo>
                <a:cubicBezTo>
                  <a:pt x="512" y="55"/>
                  <a:pt x="509" y="53"/>
                  <a:pt x="507" y="52"/>
                </a:cubicBezTo>
                <a:cubicBezTo>
                  <a:pt x="504" y="52"/>
                  <a:pt x="501" y="53"/>
                  <a:pt x="499" y="55"/>
                </a:cubicBezTo>
                <a:cubicBezTo>
                  <a:pt x="466" y="88"/>
                  <a:pt x="466" y="88"/>
                  <a:pt x="466" y="88"/>
                </a:cubicBezTo>
                <a:cubicBezTo>
                  <a:pt x="436" y="80"/>
                  <a:pt x="436" y="80"/>
                  <a:pt x="436" y="80"/>
                </a:cubicBezTo>
                <a:cubicBezTo>
                  <a:pt x="428" y="50"/>
                  <a:pt x="428" y="50"/>
                  <a:pt x="428" y="50"/>
                </a:cubicBezTo>
                <a:cubicBezTo>
                  <a:pt x="461" y="17"/>
                  <a:pt x="461" y="17"/>
                  <a:pt x="461" y="17"/>
                </a:cubicBezTo>
                <a:cubicBezTo>
                  <a:pt x="463" y="15"/>
                  <a:pt x="464" y="12"/>
                  <a:pt x="463" y="9"/>
                </a:cubicBezTo>
                <a:cubicBezTo>
                  <a:pt x="463" y="6"/>
                  <a:pt x="461" y="4"/>
                  <a:pt x="458" y="3"/>
                </a:cubicBezTo>
                <a:cubicBezTo>
                  <a:pt x="450" y="1"/>
                  <a:pt x="442" y="0"/>
                  <a:pt x="434" y="0"/>
                </a:cubicBezTo>
                <a:cubicBezTo>
                  <a:pt x="412" y="0"/>
                  <a:pt x="392" y="8"/>
                  <a:pt x="376" y="24"/>
                </a:cubicBezTo>
                <a:cubicBezTo>
                  <a:pt x="356" y="44"/>
                  <a:pt x="348" y="73"/>
                  <a:pt x="355" y="101"/>
                </a:cubicBezTo>
                <a:cubicBezTo>
                  <a:pt x="236" y="219"/>
                  <a:pt x="236" y="219"/>
                  <a:pt x="236" y="219"/>
                </a:cubicBezTo>
                <a:cubicBezTo>
                  <a:pt x="124" y="107"/>
                  <a:pt x="124" y="107"/>
                  <a:pt x="124" y="107"/>
                </a:cubicBezTo>
                <a:cubicBezTo>
                  <a:pt x="134" y="97"/>
                  <a:pt x="134" y="97"/>
                  <a:pt x="134" y="97"/>
                </a:cubicBezTo>
                <a:cubicBezTo>
                  <a:pt x="137" y="93"/>
                  <a:pt x="137" y="88"/>
                  <a:pt x="134" y="85"/>
                </a:cubicBezTo>
                <a:cubicBezTo>
                  <a:pt x="57" y="8"/>
                  <a:pt x="57" y="8"/>
                  <a:pt x="57" y="8"/>
                </a:cubicBezTo>
                <a:cubicBezTo>
                  <a:pt x="54" y="5"/>
                  <a:pt x="49" y="5"/>
                  <a:pt x="46" y="8"/>
                </a:cubicBezTo>
                <a:cubicBezTo>
                  <a:pt x="14" y="40"/>
                  <a:pt x="14" y="40"/>
                  <a:pt x="14" y="40"/>
                </a:cubicBezTo>
                <a:cubicBezTo>
                  <a:pt x="12" y="41"/>
                  <a:pt x="12" y="43"/>
                  <a:pt x="12" y="45"/>
                </a:cubicBezTo>
                <a:cubicBezTo>
                  <a:pt x="12" y="47"/>
                  <a:pt x="12" y="50"/>
                  <a:pt x="14" y="51"/>
                </a:cubicBezTo>
                <a:cubicBezTo>
                  <a:pt x="91" y="128"/>
                  <a:pt x="91" y="128"/>
                  <a:pt x="91" y="128"/>
                </a:cubicBezTo>
                <a:cubicBezTo>
                  <a:pt x="93" y="130"/>
                  <a:pt x="95" y="131"/>
                  <a:pt x="97" y="131"/>
                </a:cubicBezTo>
                <a:cubicBezTo>
                  <a:pt x="99" y="131"/>
                  <a:pt x="101" y="130"/>
                  <a:pt x="102" y="128"/>
                </a:cubicBezTo>
                <a:cubicBezTo>
                  <a:pt x="113" y="118"/>
                  <a:pt x="113" y="118"/>
                  <a:pt x="113" y="118"/>
                </a:cubicBezTo>
                <a:cubicBezTo>
                  <a:pt x="225" y="230"/>
                  <a:pt x="225" y="230"/>
                  <a:pt x="225" y="230"/>
                </a:cubicBezTo>
                <a:cubicBezTo>
                  <a:pt x="107" y="349"/>
                  <a:pt x="107" y="349"/>
                  <a:pt x="107" y="349"/>
                </a:cubicBezTo>
                <a:cubicBezTo>
                  <a:pt x="100" y="347"/>
                  <a:pt x="94" y="346"/>
                  <a:pt x="88" y="346"/>
                </a:cubicBezTo>
                <a:cubicBezTo>
                  <a:pt x="66" y="346"/>
                  <a:pt x="45" y="355"/>
                  <a:pt x="30" y="370"/>
                </a:cubicBezTo>
                <a:cubicBezTo>
                  <a:pt x="8" y="392"/>
                  <a:pt x="0" y="423"/>
                  <a:pt x="9" y="452"/>
                </a:cubicBezTo>
                <a:cubicBezTo>
                  <a:pt x="10" y="455"/>
                  <a:pt x="12" y="457"/>
                  <a:pt x="15" y="457"/>
                </a:cubicBezTo>
                <a:cubicBezTo>
                  <a:pt x="18" y="458"/>
                  <a:pt x="21" y="457"/>
                  <a:pt x="23" y="455"/>
                </a:cubicBezTo>
                <a:cubicBezTo>
                  <a:pt x="56" y="422"/>
                  <a:pt x="56" y="422"/>
                  <a:pt x="56" y="422"/>
                </a:cubicBezTo>
                <a:cubicBezTo>
                  <a:pt x="86" y="430"/>
                  <a:pt x="86" y="430"/>
                  <a:pt x="86" y="430"/>
                </a:cubicBezTo>
                <a:cubicBezTo>
                  <a:pt x="93" y="460"/>
                  <a:pt x="93" y="460"/>
                  <a:pt x="93" y="460"/>
                </a:cubicBezTo>
                <a:cubicBezTo>
                  <a:pt x="60" y="493"/>
                  <a:pt x="60" y="493"/>
                  <a:pt x="60" y="493"/>
                </a:cubicBezTo>
                <a:cubicBezTo>
                  <a:pt x="58" y="495"/>
                  <a:pt x="58" y="498"/>
                  <a:pt x="58" y="501"/>
                </a:cubicBezTo>
                <a:cubicBezTo>
                  <a:pt x="59" y="503"/>
                  <a:pt x="61" y="506"/>
                  <a:pt x="64" y="506"/>
                </a:cubicBezTo>
                <a:cubicBezTo>
                  <a:pt x="71" y="509"/>
                  <a:pt x="79" y="510"/>
                  <a:pt x="88" y="510"/>
                </a:cubicBezTo>
                <a:cubicBezTo>
                  <a:pt x="109" y="510"/>
                  <a:pt x="130" y="502"/>
                  <a:pt x="145" y="486"/>
                </a:cubicBezTo>
                <a:cubicBezTo>
                  <a:pt x="166" y="466"/>
                  <a:pt x="174" y="437"/>
                  <a:pt x="167" y="409"/>
                </a:cubicBezTo>
                <a:cubicBezTo>
                  <a:pt x="285" y="291"/>
                  <a:pt x="285" y="291"/>
                  <a:pt x="285" y="291"/>
                </a:cubicBezTo>
                <a:cubicBezTo>
                  <a:pt x="331" y="337"/>
                  <a:pt x="331" y="337"/>
                  <a:pt x="331" y="337"/>
                </a:cubicBezTo>
                <a:cubicBezTo>
                  <a:pt x="288" y="380"/>
                  <a:pt x="288" y="380"/>
                  <a:pt x="288" y="380"/>
                </a:cubicBezTo>
                <a:cubicBezTo>
                  <a:pt x="285" y="383"/>
                  <a:pt x="285" y="388"/>
                  <a:pt x="288" y="391"/>
                </a:cubicBezTo>
                <a:cubicBezTo>
                  <a:pt x="290" y="393"/>
                  <a:pt x="292" y="394"/>
                  <a:pt x="294" y="394"/>
                </a:cubicBezTo>
                <a:cubicBezTo>
                  <a:pt x="296" y="394"/>
                  <a:pt x="298" y="393"/>
                  <a:pt x="300" y="391"/>
                </a:cubicBezTo>
                <a:cubicBezTo>
                  <a:pt x="309" y="382"/>
                  <a:pt x="309" y="382"/>
                  <a:pt x="309" y="382"/>
                </a:cubicBezTo>
                <a:cubicBezTo>
                  <a:pt x="413" y="486"/>
                  <a:pt x="413" y="486"/>
                  <a:pt x="413" y="486"/>
                </a:cubicBezTo>
                <a:cubicBezTo>
                  <a:pt x="424" y="497"/>
                  <a:pt x="438" y="502"/>
                  <a:pt x="452" y="502"/>
                </a:cubicBezTo>
                <a:cubicBezTo>
                  <a:pt x="467" y="502"/>
                  <a:pt x="481" y="497"/>
                  <a:pt x="492" y="486"/>
                </a:cubicBezTo>
                <a:cubicBezTo>
                  <a:pt x="502" y="475"/>
                  <a:pt x="508" y="461"/>
                  <a:pt x="508" y="447"/>
                </a:cubicBezTo>
                <a:cubicBezTo>
                  <a:pt x="508" y="432"/>
                  <a:pt x="502" y="418"/>
                  <a:pt x="492" y="407"/>
                </a:cubicBezTo>
                <a:lnTo>
                  <a:pt x="388" y="303"/>
                </a:lnTo>
                <a:close/>
                <a:moveTo>
                  <a:pt x="97" y="111"/>
                </a:moveTo>
                <a:cubicBezTo>
                  <a:pt x="31" y="45"/>
                  <a:pt x="31" y="45"/>
                  <a:pt x="31" y="45"/>
                </a:cubicBezTo>
                <a:cubicBezTo>
                  <a:pt x="51" y="25"/>
                  <a:pt x="51" y="25"/>
                  <a:pt x="51" y="25"/>
                </a:cubicBezTo>
                <a:cubicBezTo>
                  <a:pt x="117" y="91"/>
                  <a:pt x="117" y="91"/>
                  <a:pt x="117" y="91"/>
                </a:cubicBezTo>
                <a:lnTo>
                  <a:pt x="97" y="111"/>
                </a:lnTo>
                <a:close/>
                <a:moveTo>
                  <a:pt x="151" y="409"/>
                </a:moveTo>
                <a:cubicBezTo>
                  <a:pt x="158" y="432"/>
                  <a:pt x="151" y="458"/>
                  <a:pt x="134" y="475"/>
                </a:cubicBezTo>
                <a:cubicBezTo>
                  <a:pt x="122" y="487"/>
                  <a:pt x="105" y="494"/>
                  <a:pt x="88" y="494"/>
                </a:cubicBezTo>
                <a:cubicBezTo>
                  <a:pt x="86" y="494"/>
                  <a:pt x="84" y="494"/>
                  <a:pt x="82" y="494"/>
                </a:cubicBezTo>
                <a:cubicBezTo>
                  <a:pt x="108" y="468"/>
                  <a:pt x="108" y="468"/>
                  <a:pt x="108" y="468"/>
                </a:cubicBezTo>
                <a:cubicBezTo>
                  <a:pt x="110" y="466"/>
                  <a:pt x="111" y="463"/>
                  <a:pt x="110" y="461"/>
                </a:cubicBezTo>
                <a:cubicBezTo>
                  <a:pt x="100" y="421"/>
                  <a:pt x="100" y="421"/>
                  <a:pt x="100" y="421"/>
                </a:cubicBezTo>
                <a:cubicBezTo>
                  <a:pt x="99" y="419"/>
                  <a:pt x="97" y="416"/>
                  <a:pt x="94" y="416"/>
                </a:cubicBezTo>
                <a:cubicBezTo>
                  <a:pt x="55" y="406"/>
                  <a:pt x="55" y="406"/>
                  <a:pt x="55" y="406"/>
                </a:cubicBezTo>
                <a:cubicBezTo>
                  <a:pt x="52" y="405"/>
                  <a:pt x="49" y="406"/>
                  <a:pt x="47" y="408"/>
                </a:cubicBezTo>
                <a:cubicBezTo>
                  <a:pt x="22" y="433"/>
                  <a:pt x="22" y="433"/>
                  <a:pt x="22" y="433"/>
                </a:cubicBezTo>
                <a:cubicBezTo>
                  <a:pt x="20" y="414"/>
                  <a:pt x="27" y="395"/>
                  <a:pt x="41" y="382"/>
                </a:cubicBezTo>
                <a:cubicBezTo>
                  <a:pt x="53" y="369"/>
                  <a:pt x="70" y="362"/>
                  <a:pt x="88" y="362"/>
                </a:cubicBezTo>
                <a:cubicBezTo>
                  <a:pt x="94" y="362"/>
                  <a:pt x="101" y="363"/>
                  <a:pt x="107" y="365"/>
                </a:cubicBezTo>
                <a:cubicBezTo>
                  <a:pt x="110" y="366"/>
                  <a:pt x="113" y="365"/>
                  <a:pt x="115" y="363"/>
                </a:cubicBezTo>
                <a:cubicBezTo>
                  <a:pt x="369" y="109"/>
                  <a:pt x="369" y="109"/>
                  <a:pt x="369" y="109"/>
                </a:cubicBezTo>
                <a:cubicBezTo>
                  <a:pt x="371" y="107"/>
                  <a:pt x="372" y="104"/>
                  <a:pt x="371" y="101"/>
                </a:cubicBezTo>
                <a:cubicBezTo>
                  <a:pt x="364" y="78"/>
                  <a:pt x="370" y="52"/>
                  <a:pt x="388" y="35"/>
                </a:cubicBezTo>
                <a:cubicBezTo>
                  <a:pt x="400" y="23"/>
                  <a:pt x="416" y="16"/>
                  <a:pt x="434" y="16"/>
                </a:cubicBezTo>
                <a:cubicBezTo>
                  <a:pt x="436" y="16"/>
                  <a:pt x="438" y="16"/>
                  <a:pt x="439" y="16"/>
                </a:cubicBezTo>
                <a:cubicBezTo>
                  <a:pt x="414" y="42"/>
                  <a:pt x="414" y="42"/>
                  <a:pt x="414" y="42"/>
                </a:cubicBezTo>
                <a:cubicBezTo>
                  <a:pt x="412" y="44"/>
                  <a:pt x="411" y="47"/>
                  <a:pt x="412" y="49"/>
                </a:cubicBezTo>
                <a:cubicBezTo>
                  <a:pt x="421" y="88"/>
                  <a:pt x="421" y="88"/>
                  <a:pt x="421" y="88"/>
                </a:cubicBezTo>
                <a:cubicBezTo>
                  <a:pt x="422" y="91"/>
                  <a:pt x="424" y="94"/>
                  <a:pt x="427" y="94"/>
                </a:cubicBezTo>
                <a:cubicBezTo>
                  <a:pt x="467" y="104"/>
                  <a:pt x="467" y="104"/>
                  <a:pt x="467" y="104"/>
                </a:cubicBezTo>
                <a:cubicBezTo>
                  <a:pt x="469" y="105"/>
                  <a:pt x="472" y="104"/>
                  <a:pt x="474" y="102"/>
                </a:cubicBezTo>
                <a:cubicBezTo>
                  <a:pt x="500" y="76"/>
                  <a:pt x="500" y="76"/>
                  <a:pt x="500" y="76"/>
                </a:cubicBezTo>
                <a:cubicBezTo>
                  <a:pt x="501" y="95"/>
                  <a:pt x="494" y="114"/>
                  <a:pt x="481" y="128"/>
                </a:cubicBezTo>
                <a:cubicBezTo>
                  <a:pt x="468" y="141"/>
                  <a:pt x="452" y="147"/>
                  <a:pt x="434" y="147"/>
                </a:cubicBezTo>
                <a:cubicBezTo>
                  <a:pt x="428" y="147"/>
                  <a:pt x="421" y="147"/>
                  <a:pt x="415" y="145"/>
                </a:cubicBezTo>
                <a:cubicBezTo>
                  <a:pt x="412" y="144"/>
                  <a:pt x="409" y="145"/>
                  <a:pt x="407" y="147"/>
                </a:cubicBezTo>
                <a:cubicBezTo>
                  <a:pt x="153" y="401"/>
                  <a:pt x="153" y="401"/>
                  <a:pt x="153" y="401"/>
                </a:cubicBezTo>
                <a:cubicBezTo>
                  <a:pt x="150" y="403"/>
                  <a:pt x="150" y="406"/>
                  <a:pt x="151" y="409"/>
                </a:cubicBezTo>
                <a:close/>
                <a:moveTo>
                  <a:pt x="481" y="475"/>
                </a:moveTo>
                <a:cubicBezTo>
                  <a:pt x="465" y="490"/>
                  <a:pt x="440" y="490"/>
                  <a:pt x="424" y="475"/>
                </a:cubicBezTo>
                <a:cubicBezTo>
                  <a:pt x="320" y="371"/>
                  <a:pt x="320" y="371"/>
                  <a:pt x="320" y="371"/>
                </a:cubicBezTo>
                <a:cubicBezTo>
                  <a:pt x="377" y="314"/>
                  <a:pt x="377" y="314"/>
                  <a:pt x="377" y="314"/>
                </a:cubicBezTo>
                <a:cubicBezTo>
                  <a:pt x="481" y="418"/>
                  <a:pt x="481" y="418"/>
                  <a:pt x="481" y="418"/>
                </a:cubicBezTo>
                <a:cubicBezTo>
                  <a:pt x="488" y="426"/>
                  <a:pt x="492" y="436"/>
                  <a:pt x="492" y="447"/>
                </a:cubicBezTo>
                <a:cubicBezTo>
                  <a:pt x="492" y="457"/>
                  <a:pt x="488" y="467"/>
                  <a:pt x="481" y="4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70" name="Arc 69"/>
          <p:cNvSpPr/>
          <p:nvPr/>
        </p:nvSpPr>
        <p:spPr>
          <a:xfrm>
            <a:off x="4772746" y="3291394"/>
            <a:ext cx="2013538" cy="1705529"/>
          </a:xfrm>
          <a:prstGeom prst="arc">
            <a:avLst>
              <a:gd name="adj1" fmla="val 3237845"/>
              <a:gd name="adj2" fmla="val 7767249"/>
            </a:avLst>
          </a:prstGeom>
          <a:ln w="184150">
            <a:solidFill>
              <a:schemeClr val="accent4">
                <a:lumMod val="75000"/>
              </a:schemeClr>
            </a:solidFill>
          </a:ln>
          <a:scene3d>
            <a:camera prst="perspectiveRelaxedModerately">
              <a:rot lat="17690631" lon="0" rev="0"/>
            </a:camera>
            <a:lightRig rig="balanced" dir="t"/>
          </a:scene3d>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cxnSp>
        <p:nvCxnSpPr>
          <p:cNvPr id="51" name="Straight Arrow Connector 50"/>
          <p:cNvCxnSpPr>
            <a:stCxn id="40" idx="2"/>
          </p:cNvCxnSpPr>
          <p:nvPr/>
        </p:nvCxnSpPr>
        <p:spPr>
          <a:xfrm flipH="1">
            <a:off x="5951985" y="6318427"/>
            <a:ext cx="2556284" cy="0"/>
          </a:xfrm>
          <a:prstGeom prst="straightConnector1">
            <a:avLst/>
          </a:prstGeom>
          <a:ln>
            <a:solidFill>
              <a:schemeClr val="accent4"/>
            </a:solidFill>
            <a:tailEnd type="oval" w="lg" len="lg"/>
          </a:ln>
        </p:spPr>
        <p:style>
          <a:lnRef idx="1">
            <a:schemeClr val="accent1"/>
          </a:lnRef>
          <a:fillRef idx="0">
            <a:schemeClr val="accent1"/>
          </a:fillRef>
          <a:effectRef idx="0">
            <a:schemeClr val="accent1"/>
          </a:effectRef>
          <a:fontRef idx="minor">
            <a:schemeClr val="tx1"/>
          </a:fontRef>
        </p:style>
      </p:cxnSp>
      <p:grpSp>
        <p:nvGrpSpPr>
          <p:cNvPr id="73" name="Group 72"/>
          <p:cNvGrpSpPr/>
          <p:nvPr/>
        </p:nvGrpSpPr>
        <p:grpSpPr>
          <a:xfrm>
            <a:off x="5208495" y="722632"/>
            <a:ext cx="2687491" cy="2700300"/>
            <a:chOff x="11892644" y="-2835696"/>
            <a:chExt cx="4536504" cy="4536504"/>
          </a:xfrm>
          <a:scene3d>
            <a:camera prst="perspectiveRelaxedModerately">
              <a:rot lat="17690631" lon="0" rev="0"/>
            </a:camera>
            <a:lightRig rig="balanced" dir="t"/>
          </a:scene3d>
        </p:grpSpPr>
        <p:sp>
          <p:nvSpPr>
            <p:cNvPr id="74" name="Arc 73"/>
            <p:cNvSpPr/>
            <p:nvPr/>
          </p:nvSpPr>
          <p:spPr>
            <a:xfrm rot="5400000">
              <a:off x="11892644" y="-2835696"/>
              <a:ext cx="4536504" cy="4536504"/>
            </a:xfrm>
            <a:prstGeom prst="arc">
              <a:avLst>
                <a:gd name="adj1" fmla="val 16200000"/>
                <a:gd name="adj2" fmla="val 19745283"/>
              </a:avLst>
            </a:prstGeom>
            <a:ln w="184150"/>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sp>
          <p:nvSpPr>
            <p:cNvPr id="76" name="Arc 75"/>
            <p:cNvSpPr/>
            <p:nvPr/>
          </p:nvSpPr>
          <p:spPr>
            <a:xfrm rot="5400000" flipV="1">
              <a:off x="11892644" y="-2835696"/>
              <a:ext cx="4536504" cy="4536504"/>
            </a:xfrm>
            <a:prstGeom prst="arc">
              <a:avLst>
                <a:gd name="adj1" fmla="val 16200000"/>
                <a:gd name="adj2" fmla="val 19745283"/>
              </a:avLst>
            </a:prstGeom>
            <a:ln w="184150">
              <a:solidFill>
                <a:schemeClr val="accent4">
                  <a:alpha val="0"/>
                </a:schemeClr>
              </a:solidFill>
            </a:ln>
            <a:sp3d extrusionH="2540000"/>
          </p:spPr>
          <p:style>
            <a:lnRef idx="1">
              <a:schemeClr val="accent1"/>
            </a:lnRef>
            <a:fillRef idx="0">
              <a:schemeClr val="accent1"/>
            </a:fillRef>
            <a:effectRef idx="0">
              <a:schemeClr val="accent1"/>
            </a:effectRef>
            <a:fontRef idx="minor">
              <a:schemeClr val="tx1"/>
            </a:fontRef>
          </p:style>
          <p:txBody>
            <a:bodyPr rtlCol="0" anchor="ctr"/>
            <a:lstStyle/>
            <a:p>
              <a:pPr algn="r"/>
              <a:endParaRPr lang="en-US" sz="1800" dirty="0">
                <a:latin typeface="Rockwell" panose="02060603020205020403" pitchFamily="18" charset="0"/>
              </a:endParaRPr>
            </a:p>
          </p:txBody>
        </p:sp>
      </p:grpSp>
      <p:cxnSp>
        <p:nvCxnSpPr>
          <p:cNvPr id="56" name="Straight Arrow Connector 55"/>
          <p:cNvCxnSpPr>
            <a:stCxn id="48" idx="2"/>
          </p:cNvCxnSpPr>
          <p:nvPr/>
        </p:nvCxnSpPr>
        <p:spPr>
          <a:xfrm flipH="1">
            <a:off x="6936613" y="5330855"/>
            <a:ext cx="2394734" cy="25571"/>
          </a:xfrm>
          <a:prstGeom prst="straightConnector1">
            <a:avLst/>
          </a:prstGeom>
          <a:ln>
            <a:solidFill>
              <a:schemeClr val="accent2"/>
            </a:solidFill>
            <a:tailEnd type="oval" w="lg" len="lg"/>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2AC27A5A-7290-4DE1-BA94-4BE8A8E57DCF}" type="slidenum">
              <a:rPr lang="en-US" smtClean="0"/>
              <a:t>61</a:t>
            </a:fld>
            <a:endParaRPr lang="en-US" dirty="0"/>
          </a:p>
        </p:txBody>
      </p:sp>
    </p:spTree>
    <p:extLst>
      <p:ext uri="{BB962C8B-B14F-4D97-AF65-F5344CB8AC3E}">
        <p14:creationId xmlns:p14="http://schemas.microsoft.com/office/powerpoint/2010/main" val="1229964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4.45747E-6 -0.00463 L -4.45747E-6 -0.25463 " pathEditMode="relative" rAng="0" ptsTypes="AA">
                                      <p:cBhvr>
                                        <p:cTn id="6" dur="2000" fill="hold"/>
                                        <p:tgtEl>
                                          <p:spTgt spid="37"/>
                                        </p:tgtEl>
                                        <p:attrNameLst>
                                          <p:attrName>ppt_x</p:attrName>
                                          <p:attrName>ppt_y</p:attrName>
                                        </p:attrNameLst>
                                      </p:cBhvr>
                                      <p:rCtr x="0" y="-12500"/>
                                    </p:animMotion>
                                  </p:childTnLst>
                                </p:cTn>
                              </p:par>
                              <p:par>
                                <p:cTn id="7" presetID="64" presetClass="path" presetSubtype="0" accel="50000" decel="50000" fill="hold" grpId="0" nodeType="withEffect">
                                  <p:stCondLst>
                                    <p:cond delay="0"/>
                                  </p:stCondLst>
                                  <p:childTnLst>
                                    <p:animMotion origin="layout" path="M -2.18966E-6 -0.00463 L -2.18966E-6 -0.25463 " pathEditMode="relative" rAng="0" ptsTypes="AA">
                                      <p:cBhvr>
                                        <p:cTn id="8" dur="2000" fill="hold"/>
                                        <p:tgtEl>
                                          <p:spTgt spid="38"/>
                                        </p:tgtEl>
                                        <p:attrNameLst>
                                          <p:attrName>ppt_x</p:attrName>
                                          <p:attrName>ppt_y</p:attrName>
                                        </p:attrNameLst>
                                      </p:cBhvr>
                                      <p:rCtr x="0" y="-12500"/>
                                    </p:animMotion>
                                  </p:childTnLst>
                                </p:cTn>
                              </p:par>
                              <p:par>
                                <p:cTn id="9" presetID="64" presetClass="path" presetSubtype="0" accel="50000" decel="50000" fill="hold" grpId="0" nodeType="withEffect">
                                  <p:stCondLst>
                                    <p:cond delay="0"/>
                                  </p:stCondLst>
                                  <p:childTnLst>
                                    <p:animMotion origin="layout" path="M -4.20086E-6 -0.00463 L -4.20086E-6 -0.25463 " pathEditMode="relative" rAng="0" ptsTypes="AA">
                                      <p:cBhvr>
                                        <p:cTn id="10" dur="2000" fill="hold"/>
                                        <p:tgtEl>
                                          <p:spTgt spid="40"/>
                                        </p:tgtEl>
                                        <p:attrNameLst>
                                          <p:attrName>ppt_x</p:attrName>
                                          <p:attrName>ppt_y</p:attrName>
                                        </p:attrNameLst>
                                      </p:cBhvr>
                                      <p:rCtr x="0" y="-12500"/>
                                    </p:animMotion>
                                  </p:childTnLst>
                                </p:cTn>
                              </p:par>
                              <p:par>
                                <p:cTn id="11" presetID="64" presetClass="path" presetSubtype="0" accel="50000" decel="50000" fill="hold" grpId="0" nodeType="withEffect">
                                  <p:stCondLst>
                                    <p:cond delay="0"/>
                                  </p:stCondLst>
                                  <p:childTnLst>
                                    <p:animMotion origin="layout" path="M 9.37866E-8 -0.00463 L 9.37866E-8 -0.25463 " pathEditMode="relative" rAng="0" ptsTypes="AA">
                                      <p:cBhvr>
                                        <p:cTn id="12" dur="2000" fill="hold"/>
                                        <p:tgtEl>
                                          <p:spTgt spid="41"/>
                                        </p:tgtEl>
                                        <p:attrNameLst>
                                          <p:attrName>ppt_x</p:attrName>
                                          <p:attrName>ppt_y</p:attrName>
                                        </p:attrNameLst>
                                      </p:cBhvr>
                                      <p:rCtr x="0" y="-12500"/>
                                    </p:animMotion>
                                  </p:childTnLst>
                                </p:cTn>
                              </p:par>
                              <p:par>
                                <p:cTn id="13" presetID="64" presetClass="path" presetSubtype="0" accel="50000" decel="50000" fill="hold" grpId="0" nodeType="withEffect">
                                  <p:stCondLst>
                                    <p:cond delay="0"/>
                                  </p:stCondLst>
                                  <p:childTnLst>
                                    <p:animMotion origin="layout" path="M -2.25869E-6 -0.00463 L -2.25869E-6 -0.25463 " pathEditMode="relative" rAng="0" ptsTypes="AA">
                                      <p:cBhvr>
                                        <p:cTn id="14" dur="2000" fill="hold"/>
                                        <p:tgtEl>
                                          <p:spTgt spid="46"/>
                                        </p:tgtEl>
                                        <p:attrNameLst>
                                          <p:attrName>ppt_x</p:attrName>
                                          <p:attrName>ppt_y</p:attrName>
                                        </p:attrNameLst>
                                      </p:cBhvr>
                                      <p:rCtr x="0" y="-12500"/>
                                    </p:animMotion>
                                  </p:childTnLst>
                                </p:cTn>
                              </p:par>
                              <p:par>
                                <p:cTn id="15" presetID="64" presetClass="path" presetSubtype="0" accel="50000" decel="50000" fill="hold" grpId="0" nodeType="withEffect">
                                  <p:stCondLst>
                                    <p:cond delay="0"/>
                                  </p:stCondLst>
                                  <p:childTnLst>
                                    <p:animMotion origin="layout" path="M 1.52534E-6 -0.00463 L 1.52534E-6 -0.25463 " pathEditMode="relative" rAng="0" ptsTypes="AA">
                                      <p:cBhvr>
                                        <p:cTn id="16" dur="2000" fill="hold"/>
                                        <p:tgtEl>
                                          <p:spTgt spid="48"/>
                                        </p:tgtEl>
                                        <p:attrNameLst>
                                          <p:attrName>ppt_x</p:attrName>
                                          <p:attrName>ppt_y</p:attrName>
                                        </p:attrNameLst>
                                      </p:cBhvr>
                                      <p:rCtr x="0" y="-12500"/>
                                    </p:animMotion>
                                  </p:childTnLst>
                                </p:cTn>
                              </p:par>
                              <p:par>
                                <p:cTn id="17" presetID="64" presetClass="path" presetSubtype="0" accel="50000" decel="50000" fill="hold" nodeType="withEffect">
                                  <p:stCondLst>
                                    <p:cond delay="0"/>
                                  </p:stCondLst>
                                  <p:childTnLst>
                                    <p:animMotion origin="layout" path="M 4.5239E-6 -0.00463 L 4.5239E-6 -0.25463 " pathEditMode="relative" rAng="0" ptsTypes="AA">
                                      <p:cBhvr>
                                        <p:cTn id="18" dur="2000" fill="hold"/>
                                        <p:tgtEl>
                                          <p:spTgt spid="55"/>
                                        </p:tgtEl>
                                        <p:attrNameLst>
                                          <p:attrName>ppt_x</p:attrName>
                                          <p:attrName>ppt_y</p:attrName>
                                        </p:attrNameLst>
                                      </p:cBhvr>
                                      <p:rCtr x="0" y="-12500"/>
                                    </p:animMotion>
                                  </p:childTnLst>
                                </p:cTn>
                              </p:par>
                              <p:par>
                                <p:cTn id="19" presetID="64" presetClass="path" presetSubtype="0" accel="50000" decel="50000" fill="hold" nodeType="withEffect">
                                  <p:stCondLst>
                                    <p:cond delay="0"/>
                                  </p:stCondLst>
                                  <p:childTnLst>
                                    <p:animMotion origin="layout" path="M 4.76228E-6 -0.00463 L 4.76228E-6 -0.25463 " pathEditMode="relative" rAng="0" ptsTypes="AA">
                                      <p:cBhvr>
                                        <p:cTn id="20" dur="2000" fill="hold"/>
                                        <p:tgtEl>
                                          <p:spTgt spid="54"/>
                                        </p:tgtEl>
                                        <p:attrNameLst>
                                          <p:attrName>ppt_x</p:attrName>
                                          <p:attrName>ppt_y</p:attrName>
                                        </p:attrNameLst>
                                      </p:cBhvr>
                                      <p:rCtr x="0" y="-12500"/>
                                    </p:animMotion>
                                  </p:childTnLst>
                                </p:cTn>
                              </p:par>
                              <p:par>
                                <p:cTn id="21" presetID="64" presetClass="path" presetSubtype="0" accel="50000" decel="50000" fill="hold" grpId="0" nodeType="withEffect">
                                  <p:stCondLst>
                                    <p:cond delay="0"/>
                                  </p:stCondLst>
                                  <p:childTnLst>
                                    <p:animMotion origin="layout" path="M 1.52534E-6 -0.00463 L 1.52534E-6 -0.25463 " pathEditMode="relative" rAng="0" ptsTypes="AA">
                                      <p:cBhvr>
                                        <p:cTn id="22" dur="2000" fill="hold"/>
                                        <p:tgtEl>
                                          <p:spTgt spid="63"/>
                                        </p:tgtEl>
                                        <p:attrNameLst>
                                          <p:attrName>ppt_x</p:attrName>
                                          <p:attrName>ppt_y</p:attrName>
                                        </p:attrNameLst>
                                      </p:cBhvr>
                                      <p:rCtr x="0" y="-12500"/>
                                    </p:animMotion>
                                  </p:childTnLst>
                                </p:cTn>
                              </p:par>
                              <p:par>
                                <p:cTn id="23" presetID="64" presetClass="path" presetSubtype="0" accel="50000" decel="50000" fill="hold" grpId="0" nodeType="withEffect">
                                  <p:stCondLst>
                                    <p:cond delay="0"/>
                                  </p:stCondLst>
                                  <p:childTnLst>
                                    <p:animMotion origin="layout" path="M -4.98111E-6 -0.00463 L -4.98111E-6 -0.25463 " pathEditMode="relative" rAng="0" ptsTypes="AA">
                                      <p:cBhvr>
                                        <p:cTn id="24" dur="2000" fill="hold"/>
                                        <p:tgtEl>
                                          <p:spTgt spid="65"/>
                                        </p:tgtEl>
                                        <p:attrNameLst>
                                          <p:attrName>ppt_x</p:attrName>
                                          <p:attrName>ppt_y</p:attrName>
                                        </p:attrNameLst>
                                      </p:cBhvr>
                                      <p:rCtr x="0" y="-12500"/>
                                    </p:animMotion>
                                  </p:childTnLst>
                                </p:cTn>
                              </p:par>
                              <p:par>
                                <p:cTn id="25" presetID="64" presetClass="path" presetSubtype="0" accel="50000" decel="50000" fill="hold" nodeType="withEffect">
                                  <p:stCondLst>
                                    <p:cond delay="0"/>
                                  </p:stCondLst>
                                  <p:childTnLst>
                                    <p:animMotion origin="layout" path="M -4.68933E-7 -0.00463 L -4.68933E-7 -0.25463 " pathEditMode="relative" rAng="0" ptsTypes="AA">
                                      <p:cBhvr>
                                        <p:cTn id="26" dur="2000" fill="hold"/>
                                        <p:tgtEl>
                                          <p:spTgt spid="51"/>
                                        </p:tgtEl>
                                        <p:attrNameLst>
                                          <p:attrName>ppt_x</p:attrName>
                                          <p:attrName>ppt_y</p:attrName>
                                        </p:attrNameLst>
                                      </p:cBhvr>
                                      <p:rCtr x="0" y="-12500"/>
                                    </p:animMotion>
                                  </p:childTnLst>
                                </p:cTn>
                              </p:par>
                              <p:par>
                                <p:cTn id="27" presetID="64" presetClass="path" presetSubtype="0" accel="50000" decel="50000" fill="hold" nodeType="withEffect">
                                  <p:stCondLst>
                                    <p:cond delay="0"/>
                                  </p:stCondLst>
                                  <p:childTnLst>
                                    <p:animMotion origin="layout" path="M 1.77804E-6 -0.00463 L 1.77804E-6 -0.25463 " pathEditMode="relative" rAng="0" ptsTypes="AA">
                                      <p:cBhvr>
                                        <p:cTn id="28" dur="2000" fill="hold"/>
                                        <p:tgtEl>
                                          <p:spTgt spid="56"/>
                                        </p:tgtEl>
                                        <p:attrNameLst>
                                          <p:attrName>ppt_x</p:attrName>
                                          <p:attrName>ppt_y</p:attrName>
                                        </p:attrNameLst>
                                      </p:cBhvr>
                                      <p:rCtr x="0" y="-12500"/>
                                    </p:animMotion>
                                  </p:childTnLst>
                                </p:cTn>
                              </p:par>
                              <p:par>
                                <p:cTn id="29" presetID="64" presetClass="path" presetSubtype="0" accel="50000" decel="50000" fill="hold" nodeType="withEffect">
                                  <p:stCondLst>
                                    <p:cond delay="0"/>
                                  </p:stCondLst>
                                  <p:childTnLst>
                                    <p:animMotion origin="layout" path="M 2.33164E-7 -0.00463 L 2.33164E-7 -0.25463 " pathEditMode="relative" rAng="0" ptsTypes="AA">
                                      <p:cBhvr>
                                        <p:cTn id="30" dur="2000" fill="hold"/>
                                        <p:tgtEl>
                                          <p:spTgt spid="14"/>
                                        </p:tgtEl>
                                        <p:attrNameLst>
                                          <p:attrName>ppt_x</p:attrName>
                                          <p:attrName>ppt_y</p:attrName>
                                        </p:attrNameLst>
                                      </p:cBhvr>
                                      <p:rCtr x="0" y="-12500"/>
                                    </p:animMotion>
                                  </p:childTnLst>
                                </p:cTn>
                              </p:par>
                              <p:par>
                                <p:cTn id="31" presetID="64" presetClass="path" presetSubtype="0" accel="50000" decel="50000" fill="hold" grpId="0" nodeType="withEffect">
                                  <p:stCondLst>
                                    <p:cond delay="0"/>
                                  </p:stCondLst>
                                  <p:childTnLst>
                                    <p:animMotion origin="layout" path="M -3.54566E-6 -0.00463 L -3.54566E-6 -0.25463 " pathEditMode="relative" rAng="0" ptsTypes="AA">
                                      <p:cBhvr>
                                        <p:cTn id="32" dur="2000" fill="hold"/>
                                        <p:tgtEl>
                                          <p:spTgt spid="70"/>
                                        </p:tgtEl>
                                        <p:attrNameLst>
                                          <p:attrName>ppt_x</p:attrName>
                                          <p:attrName>ppt_y</p:attrName>
                                        </p:attrNameLst>
                                      </p:cBhvr>
                                      <p:rCtr x="0" y="-12500"/>
                                    </p:animMotion>
                                  </p:childTnLst>
                                </p:cTn>
                              </p:par>
                              <p:par>
                                <p:cTn id="33" presetID="64" presetClass="path" presetSubtype="0" accel="50000" decel="50000" fill="hold" grpId="0" nodeType="withEffect">
                                  <p:stCondLst>
                                    <p:cond delay="0"/>
                                  </p:stCondLst>
                                  <p:childTnLst>
                                    <p:animMotion origin="layout" path="M 1.21271E-6 -0.00463 L 1.21271E-6 -0.25463 " pathEditMode="relative" rAng="0" ptsTypes="AA">
                                      <p:cBhvr>
                                        <p:cTn id="34" dur="2000" fill="hold"/>
                                        <p:tgtEl>
                                          <p:spTgt spid="53"/>
                                        </p:tgtEl>
                                        <p:attrNameLst>
                                          <p:attrName>ppt_x</p:attrName>
                                          <p:attrName>ppt_y</p:attrName>
                                        </p:attrNameLst>
                                      </p:cBhvr>
                                      <p:rCtr x="0" y="-125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0" grpId="0" animBg="1"/>
      <p:bldP spid="41" grpId="0" animBg="1"/>
      <p:bldP spid="46" grpId="0"/>
      <p:bldP spid="48" grpId="0" animBg="1"/>
      <p:bldP spid="53" grpId="0" animBg="1"/>
      <p:bldP spid="63" grpId="0" animBg="1"/>
      <p:bldP spid="65" grpId="0" animBg="1"/>
      <p:bldP spid="70" grpId="0" animBg="1"/>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Oval 16"/>
          <p:cNvSpPr>
            <a:spLocks noChangeArrowheads="1"/>
          </p:cNvSpPr>
          <p:nvPr/>
        </p:nvSpPr>
        <p:spPr bwMode="auto">
          <a:xfrm>
            <a:off x="7041633" y="3401547"/>
            <a:ext cx="1063229" cy="797422"/>
          </a:xfrm>
          <a:prstGeom prst="ellipse">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 name="Oval 17"/>
          <p:cNvSpPr>
            <a:spLocks noChangeArrowheads="1"/>
          </p:cNvSpPr>
          <p:nvPr/>
        </p:nvSpPr>
        <p:spPr bwMode="auto">
          <a:xfrm>
            <a:off x="5186869" y="3400495"/>
            <a:ext cx="1060424" cy="799524"/>
          </a:xfrm>
          <a:prstGeom prst="ellipse">
            <a:avLst/>
          </a:prstGeom>
          <a:solidFill>
            <a:schemeClr val="accent3"/>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nvGrpSpPr>
          <p:cNvPr id="64" name="Group 63"/>
          <p:cNvGrpSpPr/>
          <p:nvPr/>
        </p:nvGrpSpPr>
        <p:grpSpPr>
          <a:xfrm>
            <a:off x="7187830" y="3614052"/>
            <a:ext cx="760252" cy="321914"/>
            <a:chOff x="862013" y="2847975"/>
            <a:chExt cx="430213" cy="242888"/>
          </a:xfrm>
        </p:grpSpPr>
        <p:sp>
          <p:nvSpPr>
            <p:cNvPr id="24" name="Freeform 23"/>
            <p:cNvSpPr>
              <a:spLocks noEditPoints="1"/>
            </p:cNvSpPr>
            <p:nvPr/>
          </p:nvSpPr>
          <p:spPr bwMode="auto">
            <a:xfrm>
              <a:off x="957263" y="2847975"/>
              <a:ext cx="334963" cy="242888"/>
            </a:xfrm>
            <a:custGeom>
              <a:avLst/>
              <a:gdLst>
                <a:gd name="T0" fmla="*/ 191 w 197"/>
                <a:gd name="T1" fmla="*/ 72 h 143"/>
                <a:gd name="T2" fmla="*/ 184 w 197"/>
                <a:gd name="T3" fmla="*/ 72 h 143"/>
                <a:gd name="T4" fmla="*/ 172 w 197"/>
                <a:gd name="T5" fmla="*/ 43 h 143"/>
                <a:gd name="T6" fmla="*/ 157 w 197"/>
                <a:gd name="T7" fmla="*/ 31 h 143"/>
                <a:gd name="T8" fmla="*/ 126 w 197"/>
                <a:gd name="T9" fmla="*/ 31 h 143"/>
                <a:gd name="T10" fmla="*/ 126 w 197"/>
                <a:gd name="T11" fmla="*/ 2 h 143"/>
                <a:gd name="T12" fmla="*/ 123 w 197"/>
                <a:gd name="T13" fmla="*/ 0 h 143"/>
                <a:gd name="T14" fmla="*/ 2 w 197"/>
                <a:gd name="T15" fmla="*/ 0 h 143"/>
                <a:gd name="T16" fmla="*/ 0 w 197"/>
                <a:gd name="T17" fmla="*/ 2 h 143"/>
                <a:gd name="T18" fmla="*/ 0 w 197"/>
                <a:gd name="T19" fmla="*/ 122 h 143"/>
                <a:gd name="T20" fmla="*/ 2 w 197"/>
                <a:gd name="T21" fmla="*/ 125 h 143"/>
                <a:gd name="T22" fmla="*/ 19 w 197"/>
                <a:gd name="T23" fmla="*/ 125 h 143"/>
                <a:gd name="T24" fmla="*/ 39 w 197"/>
                <a:gd name="T25" fmla="*/ 143 h 143"/>
                <a:gd name="T26" fmla="*/ 60 w 197"/>
                <a:gd name="T27" fmla="*/ 125 h 143"/>
                <a:gd name="T28" fmla="*/ 138 w 197"/>
                <a:gd name="T29" fmla="*/ 125 h 143"/>
                <a:gd name="T30" fmla="*/ 159 w 197"/>
                <a:gd name="T31" fmla="*/ 143 h 143"/>
                <a:gd name="T32" fmla="*/ 180 w 197"/>
                <a:gd name="T33" fmla="*/ 125 h 143"/>
                <a:gd name="T34" fmla="*/ 191 w 197"/>
                <a:gd name="T35" fmla="*/ 125 h 143"/>
                <a:gd name="T36" fmla="*/ 197 w 197"/>
                <a:gd name="T37" fmla="*/ 119 h 143"/>
                <a:gd name="T38" fmla="*/ 197 w 197"/>
                <a:gd name="T39" fmla="*/ 78 h 143"/>
                <a:gd name="T40" fmla="*/ 191 w 197"/>
                <a:gd name="T41" fmla="*/ 72 h 143"/>
                <a:gd name="T42" fmla="*/ 157 w 197"/>
                <a:gd name="T43" fmla="*/ 36 h 143"/>
                <a:gd name="T44" fmla="*/ 168 w 197"/>
                <a:gd name="T45" fmla="*/ 44 h 143"/>
                <a:gd name="T46" fmla="*/ 179 w 197"/>
                <a:gd name="T47" fmla="*/ 72 h 143"/>
                <a:gd name="T48" fmla="*/ 126 w 197"/>
                <a:gd name="T49" fmla="*/ 72 h 143"/>
                <a:gd name="T50" fmla="*/ 126 w 197"/>
                <a:gd name="T51" fmla="*/ 36 h 143"/>
                <a:gd name="T52" fmla="*/ 157 w 197"/>
                <a:gd name="T53" fmla="*/ 36 h 143"/>
                <a:gd name="T54" fmla="*/ 4 w 197"/>
                <a:gd name="T55" fmla="*/ 4 h 143"/>
                <a:gd name="T56" fmla="*/ 121 w 197"/>
                <a:gd name="T57" fmla="*/ 4 h 143"/>
                <a:gd name="T58" fmla="*/ 121 w 197"/>
                <a:gd name="T59" fmla="*/ 120 h 143"/>
                <a:gd name="T60" fmla="*/ 60 w 197"/>
                <a:gd name="T61" fmla="*/ 120 h 143"/>
                <a:gd name="T62" fmla="*/ 39 w 197"/>
                <a:gd name="T63" fmla="*/ 101 h 143"/>
                <a:gd name="T64" fmla="*/ 19 w 197"/>
                <a:gd name="T65" fmla="*/ 120 h 143"/>
                <a:gd name="T66" fmla="*/ 4 w 197"/>
                <a:gd name="T67" fmla="*/ 120 h 143"/>
                <a:gd name="T68" fmla="*/ 4 w 197"/>
                <a:gd name="T69" fmla="*/ 4 h 143"/>
                <a:gd name="T70" fmla="*/ 39 w 197"/>
                <a:gd name="T71" fmla="*/ 139 h 143"/>
                <a:gd name="T72" fmla="*/ 23 w 197"/>
                <a:gd name="T73" fmla="*/ 122 h 143"/>
                <a:gd name="T74" fmla="*/ 39 w 197"/>
                <a:gd name="T75" fmla="*/ 106 h 143"/>
                <a:gd name="T76" fmla="*/ 56 w 197"/>
                <a:gd name="T77" fmla="*/ 122 h 143"/>
                <a:gd name="T78" fmla="*/ 39 w 197"/>
                <a:gd name="T79" fmla="*/ 139 h 143"/>
                <a:gd name="T80" fmla="*/ 159 w 197"/>
                <a:gd name="T81" fmla="*/ 139 h 143"/>
                <a:gd name="T82" fmla="*/ 142 w 197"/>
                <a:gd name="T83" fmla="*/ 122 h 143"/>
                <a:gd name="T84" fmla="*/ 159 w 197"/>
                <a:gd name="T85" fmla="*/ 106 h 143"/>
                <a:gd name="T86" fmla="*/ 175 w 197"/>
                <a:gd name="T87" fmla="*/ 122 h 143"/>
                <a:gd name="T88" fmla="*/ 175 w 197"/>
                <a:gd name="T89" fmla="*/ 122 h 143"/>
                <a:gd name="T90" fmla="*/ 175 w 197"/>
                <a:gd name="T91" fmla="*/ 123 h 143"/>
                <a:gd name="T92" fmla="*/ 159 w 197"/>
                <a:gd name="T93" fmla="*/ 139 h 143"/>
                <a:gd name="T94" fmla="*/ 193 w 197"/>
                <a:gd name="T95" fmla="*/ 119 h 143"/>
                <a:gd name="T96" fmla="*/ 191 w 197"/>
                <a:gd name="T97" fmla="*/ 120 h 143"/>
                <a:gd name="T98" fmla="*/ 180 w 197"/>
                <a:gd name="T99" fmla="*/ 120 h 143"/>
                <a:gd name="T100" fmla="*/ 159 w 197"/>
                <a:gd name="T101" fmla="*/ 101 h 143"/>
                <a:gd name="T102" fmla="*/ 138 w 197"/>
                <a:gd name="T103" fmla="*/ 120 h 143"/>
                <a:gd name="T104" fmla="*/ 126 w 197"/>
                <a:gd name="T105" fmla="*/ 120 h 143"/>
                <a:gd name="T106" fmla="*/ 126 w 197"/>
                <a:gd name="T107" fmla="*/ 77 h 143"/>
                <a:gd name="T108" fmla="*/ 191 w 197"/>
                <a:gd name="T109" fmla="*/ 77 h 143"/>
                <a:gd name="T110" fmla="*/ 193 w 197"/>
                <a:gd name="T111" fmla="*/ 78 h 143"/>
                <a:gd name="T112" fmla="*/ 193 w 197"/>
                <a:gd name="T113" fmla="*/ 119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7" h="143">
                  <a:moveTo>
                    <a:pt x="191" y="72"/>
                  </a:moveTo>
                  <a:cubicBezTo>
                    <a:pt x="184" y="72"/>
                    <a:pt x="184" y="72"/>
                    <a:pt x="184" y="72"/>
                  </a:cubicBezTo>
                  <a:cubicBezTo>
                    <a:pt x="181" y="65"/>
                    <a:pt x="172" y="43"/>
                    <a:pt x="172" y="43"/>
                  </a:cubicBezTo>
                  <a:cubicBezTo>
                    <a:pt x="169" y="36"/>
                    <a:pt x="163" y="31"/>
                    <a:pt x="157" y="31"/>
                  </a:cubicBezTo>
                  <a:cubicBezTo>
                    <a:pt x="126" y="31"/>
                    <a:pt x="126" y="31"/>
                    <a:pt x="126" y="31"/>
                  </a:cubicBezTo>
                  <a:cubicBezTo>
                    <a:pt x="126" y="2"/>
                    <a:pt x="126" y="2"/>
                    <a:pt x="126" y="2"/>
                  </a:cubicBezTo>
                  <a:cubicBezTo>
                    <a:pt x="126" y="1"/>
                    <a:pt x="125" y="0"/>
                    <a:pt x="123" y="0"/>
                  </a:cubicBezTo>
                  <a:cubicBezTo>
                    <a:pt x="2" y="0"/>
                    <a:pt x="2" y="0"/>
                    <a:pt x="2" y="0"/>
                  </a:cubicBezTo>
                  <a:cubicBezTo>
                    <a:pt x="1" y="0"/>
                    <a:pt x="0" y="1"/>
                    <a:pt x="0" y="2"/>
                  </a:cubicBezTo>
                  <a:cubicBezTo>
                    <a:pt x="0" y="122"/>
                    <a:pt x="0" y="122"/>
                    <a:pt x="0" y="122"/>
                  </a:cubicBezTo>
                  <a:cubicBezTo>
                    <a:pt x="0" y="123"/>
                    <a:pt x="1" y="125"/>
                    <a:pt x="2" y="125"/>
                  </a:cubicBezTo>
                  <a:cubicBezTo>
                    <a:pt x="19" y="125"/>
                    <a:pt x="19" y="125"/>
                    <a:pt x="19" y="125"/>
                  </a:cubicBezTo>
                  <a:cubicBezTo>
                    <a:pt x="20" y="135"/>
                    <a:pt x="29" y="143"/>
                    <a:pt x="39" y="143"/>
                  </a:cubicBezTo>
                  <a:cubicBezTo>
                    <a:pt x="50" y="143"/>
                    <a:pt x="59" y="135"/>
                    <a:pt x="60" y="125"/>
                  </a:cubicBezTo>
                  <a:cubicBezTo>
                    <a:pt x="138" y="125"/>
                    <a:pt x="138" y="125"/>
                    <a:pt x="138" y="125"/>
                  </a:cubicBezTo>
                  <a:cubicBezTo>
                    <a:pt x="139" y="135"/>
                    <a:pt x="148" y="143"/>
                    <a:pt x="159" y="143"/>
                  </a:cubicBezTo>
                  <a:cubicBezTo>
                    <a:pt x="170" y="143"/>
                    <a:pt x="178" y="135"/>
                    <a:pt x="180" y="125"/>
                  </a:cubicBezTo>
                  <a:cubicBezTo>
                    <a:pt x="191" y="125"/>
                    <a:pt x="191" y="125"/>
                    <a:pt x="191" y="125"/>
                  </a:cubicBezTo>
                  <a:cubicBezTo>
                    <a:pt x="195" y="125"/>
                    <a:pt x="197" y="122"/>
                    <a:pt x="197" y="119"/>
                  </a:cubicBezTo>
                  <a:cubicBezTo>
                    <a:pt x="197" y="78"/>
                    <a:pt x="197" y="78"/>
                    <a:pt x="197" y="78"/>
                  </a:cubicBezTo>
                  <a:cubicBezTo>
                    <a:pt x="197" y="75"/>
                    <a:pt x="195" y="72"/>
                    <a:pt x="191" y="72"/>
                  </a:cubicBezTo>
                  <a:close/>
                  <a:moveTo>
                    <a:pt x="157" y="36"/>
                  </a:moveTo>
                  <a:cubicBezTo>
                    <a:pt x="161" y="36"/>
                    <a:pt x="166" y="40"/>
                    <a:pt x="168" y="44"/>
                  </a:cubicBezTo>
                  <a:cubicBezTo>
                    <a:pt x="168" y="45"/>
                    <a:pt x="175" y="64"/>
                    <a:pt x="179" y="72"/>
                  </a:cubicBezTo>
                  <a:cubicBezTo>
                    <a:pt x="126" y="72"/>
                    <a:pt x="126" y="72"/>
                    <a:pt x="126" y="72"/>
                  </a:cubicBezTo>
                  <a:cubicBezTo>
                    <a:pt x="126" y="36"/>
                    <a:pt x="126" y="36"/>
                    <a:pt x="126" y="36"/>
                  </a:cubicBezTo>
                  <a:lnTo>
                    <a:pt x="157" y="36"/>
                  </a:lnTo>
                  <a:close/>
                  <a:moveTo>
                    <a:pt x="4" y="4"/>
                  </a:moveTo>
                  <a:cubicBezTo>
                    <a:pt x="121" y="4"/>
                    <a:pt x="121" y="4"/>
                    <a:pt x="121" y="4"/>
                  </a:cubicBezTo>
                  <a:cubicBezTo>
                    <a:pt x="121" y="120"/>
                    <a:pt x="121" y="120"/>
                    <a:pt x="121" y="120"/>
                  </a:cubicBezTo>
                  <a:cubicBezTo>
                    <a:pt x="60" y="120"/>
                    <a:pt x="60" y="120"/>
                    <a:pt x="60" y="120"/>
                  </a:cubicBezTo>
                  <a:cubicBezTo>
                    <a:pt x="59" y="109"/>
                    <a:pt x="50" y="101"/>
                    <a:pt x="39" y="101"/>
                  </a:cubicBezTo>
                  <a:cubicBezTo>
                    <a:pt x="29" y="101"/>
                    <a:pt x="20" y="109"/>
                    <a:pt x="19" y="120"/>
                  </a:cubicBezTo>
                  <a:cubicBezTo>
                    <a:pt x="4" y="120"/>
                    <a:pt x="4" y="120"/>
                    <a:pt x="4" y="120"/>
                  </a:cubicBezTo>
                  <a:lnTo>
                    <a:pt x="4" y="4"/>
                  </a:lnTo>
                  <a:close/>
                  <a:moveTo>
                    <a:pt x="39" y="139"/>
                  </a:moveTo>
                  <a:cubicBezTo>
                    <a:pt x="30" y="139"/>
                    <a:pt x="23" y="131"/>
                    <a:pt x="23" y="122"/>
                  </a:cubicBezTo>
                  <a:cubicBezTo>
                    <a:pt x="23" y="113"/>
                    <a:pt x="30" y="106"/>
                    <a:pt x="39" y="106"/>
                  </a:cubicBezTo>
                  <a:cubicBezTo>
                    <a:pt x="48" y="106"/>
                    <a:pt x="56" y="113"/>
                    <a:pt x="56" y="122"/>
                  </a:cubicBezTo>
                  <a:cubicBezTo>
                    <a:pt x="56" y="131"/>
                    <a:pt x="48" y="139"/>
                    <a:pt x="39" y="139"/>
                  </a:cubicBezTo>
                  <a:close/>
                  <a:moveTo>
                    <a:pt x="159" y="139"/>
                  </a:moveTo>
                  <a:cubicBezTo>
                    <a:pt x="150" y="139"/>
                    <a:pt x="142" y="131"/>
                    <a:pt x="142" y="122"/>
                  </a:cubicBezTo>
                  <a:cubicBezTo>
                    <a:pt x="142" y="113"/>
                    <a:pt x="150" y="106"/>
                    <a:pt x="159" y="106"/>
                  </a:cubicBezTo>
                  <a:cubicBezTo>
                    <a:pt x="168" y="106"/>
                    <a:pt x="175" y="113"/>
                    <a:pt x="175" y="122"/>
                  </a:cubicBezTo>
                  <a:cubicBezTo>
                    <a:pt x="175" y="122"/>
                    <a:pt x="175" y="122"/>
                    <a:pt x="175" y="122"/>
                  </a:cubicBezTo>
                  <a:cubicBezTo>
                    <a:pt x="175" y="122"/>
                    <a:pt x="175" y="122"/>
                    <a:pt x="175" y="123"/>
                  </a:cubicBezTo>
                  <a:cubicBezTo>
                    <a:pt x="175" y="131"/>
                    <a:pt x="168" y="139"/>
                    <a:pt x="159" y="139"/>
                  </a:cubicBezTo>
                  <a:close/>
                  <a:moveTo>
                    <a:pt x="193" y="119"/>
                  </a:moveTo>
                  <a:cubicBezTo>
                    <a:pt x="193" y="119"/>
                    <a:pt x="192" y="120"/>
                    <a:pt x="191" y="120"/>
                  </a:cubicBezTo>
                  <a:cubicBezTo>
                    <a:pt x="180" y="120"/>
                    <a:pt x="180" y="120"/>
                    <a:pt x="180" y="120"/>
                  </a:cubicBezTo>
                  <a:cubicBezTo>
                    <a:pt x="178" y="109"/>
                    <a:pt x="170" y="101"/>
                    <a:pt x="159" y="101"/>
                  </a:cubicBezTo>
                  <a:cubicBezTo>
                    <a:pt x="148" y="101"/>
                    <a:pt x="139" y="109"/>
                    <a:pt x="138" y="120"/>
                  </a:cubicBezTo>
                  <a:cubicBezTo>
                    <a:pt x="126" y="120"/>
                    <a:pt x="126" y="120"/>
                    <a:pt x="126" y="120"/>
                  </a:cubicBezTo>
                  <a:cubicBezTo>
                    <a:pt x="126" y="77"/>
                    <a:pt x="126" y="77"/>
                    <a:pt x="126" y="77"/>
                  </a:cubicBezTo>
                  <a:cubicBezTo>
                    <a:pt x="191" y="77"/>
                    <a:pt x="191" y="77"/>
                    <a:pt x="191" y="77"/>
                  </a:cubicBezTo>
                  <a:cubicBezTo>
                    <a:pt x="192" y="77"/>
                    <a:pt x="193" y="77"/>
                    <a:pt x="193" y="78"/>
                  </a:cubicBezTo>
                  <a:lnTo>
                    <a:pt x="193" y="1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5" name="Freeform 24"/>
            <p:cNvSpPr>
              <a:spLocks/>
            </p:cNvSpPr>
            <p:nvPr/>
          </p:nvSpPr>
          <p:spPr bwMode="auto">
            <a:xfrm>
              <a:off x="862013" y="2847975"/>
              <a:ext cx="76200" cy="7938"/>
            </a:xfrm>
            <a:custGeom>
              <a:avLst/>
              <a:gdLst>
                <a:gd name="T0" fmla="*/ 42 w 45"/>
                <a:gd name="T1" fmla="*/ 0 h 4"/>
                <a:gd name="T2" fmla="*/ 3 w 45"/>
                <a:gd name="T3" fmla="*/ 0 h 4"/>
                <a:gd name="T4" fmla="*/ 0 w 45"/>
                <a:gd name="T5" fmla="*/ 2 h 4"/>
                <a:gd name="T6" fmla="*/ 3 w 45"/>
                <a:gd name="T7" fmla="*/ 4 h 4"/>
                <a:gd name="T8" fmla="*/ 42 w 45"/>
                <a:gd name="T9" fmla="*/ 4 h 4"/>
                <a:gd name="T10" fmla="*/ 45 w 45"/>
                <a:gd name="T11" fmla="*/ 2 h 4"/>
                <a:gd name="T12" fmla="*/ 42 w 4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5" h="4">
                  <a:moveTo>
                    <a:pt x="42" y="0"/>
                  </a:moveTo>
                  <a:cubicBezTo>
                    <a:pt x="3" y="0"/>
                    <a:pt x="3" y="0"/>
                    <a:pt x="3" y="0"/>
                  </a:cubicBezTo>
                  <a:cubicBezTo>
                    <a:pt x="1" y="0"/>
                    <a:pt x="0" y="1"/>
                    <a:pt x="0" y="2"/>
                  </a:cubicBezTo>
                  <a:cubicBezTo>
                    <a:pt x="0" y="3"/>
                    <a:pt x="1" y="4"/>
                    <a:pt x="3" y="4"/>
                  </a:cubicBezTo>
                  <a:cubicBezTo>
                    <a:pt x="42" y="4"/>
                    <a:pt x="42" y="4"/>
                    <a:pt x="42" y="4"/>
                  </a:cubicBezTo>
                  <a:cubicBezTo>
                    <a:pt x="44" y="4"/>
                    <a:pt x="45" y="3"/>
                    <a:pt x="45" y="2"/>
                  </a:cubicBezTo>
                  <a:cubicBezTo>
                    <a:pt x="45" y="1"/>
                    <a:pt x="44" y="0"/>
                    <a:pt x="4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6" name="Freeform 25"/>
            <p:cNvSpPr>
              <a:spLocks/>
            </p:cNvSpPr>
            <p:nvPr/>
          </p:nvSpPr>
          <p:spPr bwMode="auto">
            <a:xfrm>
              <a:off x="877888" y="2886075"/>
              <a:ext cx="60325" cy="6350"/>
            </a:xfrm>
            <a:custGeom>
              <a:avLst/>
              <a:gdLst>
                <a:gd name="T0" fmla="*/ 32 w 35"/>
                <a:gd name="T1" fmla="*/ 0 h 4"/>
                <a:gd name="T2" fmla="*/ 2 w 35"/>
                <a:gd name="T3" fmla="*/ 0 h 4"/>
                <a:gd name="T4" fmla="*/ 0 w 35"/>
                <a:gd name="T5" fmla="*/ 2 h 4"/>
                <a:gd name="T6" fmla="*/ 2 w 35"/>
                <a:gd name="T7" fmla="*/ 4 h 4"/>
                <a:gd name="T8" fmla="*/ 32 w 35"/>
                <a:gd name="T9" fmla="*/ 4 h 4"/>
                <a:gd name="T10" fmla="*/ 35 w 35"/>
                <a:gd name="T11" fmla="*/ 2 h 4"/>
                <a:gd name="T12" fmla="*/ 32 w 35"/>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5" h="4">
                  <a:moveTo>
                    <a:pt x="32" y="0"/>
                  </a:moveTo>
                  <a:cubicBezTo>
                    <a:pt x="2" y="0"/>
                    <a:pt x="2" y="0"/>
                    <a:pt x="2" y="0"/>
                  </a:cubicBezTo>
                  <a:cubicBezTo>
                    <a:pt x="1" y="0"/>
                    <a:pt x="0" y="1"/>
                    <a:pt x="0" y="2"/>
                  </a:cubicBezTo>
                  <a:cubicBezTo>
                    <a:pt x="0" y="3"/>
                    <a:pt x="1" y="4"/>
                    <a:pt x="2" y="4"/>
                  </a:cubicBezTo>
                  <a:cubicBezTo>
                    <a:pt x="32" y="4"/>
                    <a:pt x="32" y="4"/>
                    <a:pt x="32" y="4"/>
                  </a:cubicBezTo>
                  <a:cubicBezTo>
                    <a:pt x="34" y="4"/>
                    <a:pt x="35" y="3"/>
                    <a:pt x="35" y="2"/>
                  </a:cubicBezTo>
                  <a:cubicBezTo>
                    <a:pt x="35" y="1"/>
                    <a:pt x="34" y="0"/>
                    <a:pt x="3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7" name="Freeform 26"/>
            <p:cNvSpPr>
              <a:spLocks/>
            </p:cNvSpPr>
            <p:nvPr/>
          </p:nvSpPr>
          <p:spPr bwMode="auto">
            <a:xfrm>
              <a:off x="895350" y="2922588"/>
              <a:ext cx="42863" cy="9525"/>
            </a:xfrm>
            <a:custGeom>
              <a:avLst/>
              <a:gdLst>
                <a:gd name="T0" fmla="*/ 22 w 25"/>
                <a:gd name="T1" fmla="*/ 0 h 5"/>
                <a:gd name="T2" fmla="*/ 2 w 25"/>
                <a:gd name="T3" fmla="*/ 0 h 5"/>
                <a:gd name="T4" fmla="*/ 0 w 25"/>
                <a:gd name="T5" fmla="*/ 2 h 5"/>
                <a:gd name="T6" fmla="*/ 2 w 25"/>
                <a:gd name="T7" fmla="*/ 5 h 5"/>
                <a:gd name="T8" fmla="*/ 22 w 25"/>
                <a:gd name="T9" fmla="*/ 5 h 5"/>
                <a:gd name="T10" fmla="*/ 25 w 25"/>
                <a:gd name="T11" fmla="*/ 2 h 5"/>
                <a:gd name="T12" fmla="*/ 22 w 25"/>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5" h="5">
                  <a:moveTo>
                    <a:pt x="22" y="0"/>
                  </a:moveTo>
                  <a:cubicBezTo>
                    <a:pt x="2" y="0"/>
                    <a:pt x="2" y="0"/>
                    <a:pt x="2" y="0"/>
                  </a:cubicBezTo>
                  <a:cubicBezTo>
                    <a:pt x="1" y="0"/>
                    <a:pt x="0" y="1"/>
                    <a:pt x="0" y="2"/>
                  </a:cubicBezTo>
                  <a:cubicBezTo>
                    <a:pt x="0" y="3"/>
                    <a:pt x="1" y="5"/>
                    <a:pt x="2" y="5"/>
                  </a:cubicBezTo>
                  <a:cubicBezTo>
                    <a:pt x="22" y="5"/>
                    <a:pt x="22" y="5"/>
                    <a:pt x="22" y="5"/>
                  </a:cubicBezTo>
                  <a:cubicBezTo>
                    <a:pt x="24" y="5"/>
                    <a:pt x="25" y="3"/>
                    <a:pt x="25" y="2"/>
                  </a:cubicBezTo>
                  <a:cubicBezTo>
                    <a:pt x="25" y="1"/>
                    <a:pt x="24" y="0"/>
                    <a:pt x="22"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sp>
        <p:nvSpPr>
          <p:cNvPr id="19" name="Oval 18"/>
          <p:cNvSpPr>
            <a:spLocks noChangeArrowheads="1"/>
          </p:cNvSpPr>
          <p:nvPr/>
        </p:nvSpPr>
        <p:spPr bwMode="auto">
          <a:xfrm>
            <a:off x="3331762" y="3401547"/>
            <a:ext cx="1060424" cy="797422"/>
          </a:xfrm>
          <a:prstGeom prst="ellipse">
            <a:avLst/>
          </a:prstGeom>
          <a:solidFill>
            <a:schemeClr val="accent2"/>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nvGrpSpPr>
          <p:cNvPr id="81" name="Group 80"/>
          <p:cNvGrpSpPr/>
          <p:nvPr/>
        </p:nvGrpSpPr>
        <p:grpSpPr>
          <a:xfrm>
            <a:off x="1476655" y="3401547"/>
            <a:ext cx="1060424" cy="797422"/>
            <a:chOff x="-776288" y="2445544"/>
            <a:chExt cx="600075" cy="601663"/>
          </a:xfrm>
        </p:grpSpPr>
        <p:sp>
          <p:nvSpPr>
            <p:cNvPr id="15" name="Oval 14"/>
            <p:cNvSpPr>
              <a:spLocks noChangeArrowheads="1"/>
            </p:cNvSpPr>
            <p:nvPr/>
          </p:nvSpPr>
          <p:spPr bwMode="auto">
            <a:xfrm>
              <a:off x="-776288" y="2445544"/>
              <a:ext cx="600075" cy="601663"/>
            </a:xfrm>
            <a:prstGeom prst="ellipse">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nvGrpSpPr>
            <p:cNvPr id="66" name="Group 65"/>
            <p:cNvGrpSpPr/>
            <p:nvPr/>
          </p:nvGrpSpPr>
          <p:grpSpPr>
            <a:xfrm>
              <a:off x="-606426" y="2534444"/>
              <a:ext cx="260350" cy="423863"/>
              <a:chOff x="2832100" y="2760663"/>
              <a:chExt cx="260350" cy="423863"/>
            </a:xfrm>
          </p:grpSpPr>
          <p:sp>
            <p:nvSpPr>
              <p:cNvPr id="45" name="Freeform 44"/>
              <p:cNvSpPr>
                <a:spLocks noEditPoints="1"/>
              </p:cNvSpPr>
              <p:nvPr/>
            </p:nvSpPr>
            <p:spPr bwMode="auto">
              <a:xfrm>
                <a:off x="2898775" y="3095625"/>
                <a:ext cx="123825" cy="38100"/>
              </a:xfrm>
              <a:custGeom>
                <a:avLst/>
                <a:gdLst>
                  <a:gd name="T0" fmla="*/ 62 w 73"/>
                  <a:gd name="T1" fmla="*/ 22 h 22"/>
                  <a:gd name="T2" fmla="*/ 12 w 73"/>
                  <a:gd name="T3" fmla="*/ 22 h 22"/>
                  <a:gd name="T4" fmla="*/ 0 w 73"/>
                  <a:gd name="T5" fmla="*/ 11 h 22"/>
                  <a:gd name="T6" fmla="*/ 12 w 73"/>
                  <a:gd name="T7" fmla="*/ 0 h 22"/>
                  <a:gd name="T8" fmla="*/ 62 w 73"/>
                  <a:gd name="T9" fmla="*/ 0 h 22"/>
                  <a:gd name="T10" fmla="*/ 73 w 73"/>
                  <a:gd name="T11" fmla="*/ 11 h 22"/>
                  <a:gd name="T12" fmla="*/ 62 w 73"/>
                  <a:gd name="T13" fmla="*/ 22 h 22"/>
                  <a:gd name="T14" fmla="*/ 12 w 73"/>
                  <a:gd name="T15" fmla="*/ 5 h 22"/>
                  <a:gd name="T16" fmla="*/ 5 w 73"/>
                  <a:gd name="T17" fmla="*/ 11 h 22"/>
                  <a:gd name="T18" fmla="*/ 12 w 73"/>
                  <a:gd name="T19" fmla="*/ 18 h 22"/>
                  <a:gd name="T20" fmla="*/ 62 w 73"/>
                  <a:gd name="T21" fmla="*/ 18 h 22"/>
                  <a:gd name="T22" fmla="*/ 69 w 73"/>
                  <a:gd name="T23" fmla="*/ 11 h 22"/>
                  <a:gd name="T24" fmla="*/ 62 w 73"/>
                  <a:gd name="T25" fmla="*/ 5 h 22"/>
                  <a:gd name="T26" fmla="*/ 12 w 73"/>
                  <a:gd name="T27" fmla="*/ 5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22">
                    <a:moveTo>
                      <a:pt x="62" y="22"/>
                    </a:moveTo>
                    <a:cubicBezTo>
                      <a:pt x="12" y="22"/>
                      <a:pt x="12" y="22"/>
                      <a:pt x="12" y="22"/>
                    </a:cubicBezTo>
                    <a:cubicBezTo>
                      <a:pt x="6" y="22"/>
                      <a:pt x="0" y="17"/>
                      <a:pt x="0" y="11"/>
                    </a:cubicBezTo>
                    <a:cubicBezTo>
                      <a:pt x="0" y="5"/>
                      <a:pt x="6" y="0"/>
                      <a:pt x="12" y="0"/>
                    </a:cubicBezTo>
                    <a:cubicBezTo>
                      <a:pt x="62" y="0"/>
                      <a:pt x="62" y="0"/>
                      <a:pt x="62" y="0"/>
                    </a:cubicBezTo>
                    <a:cubicBezTo>
                      <a:pt x="68" y="0"/>
                      <a:pt x="73" y="5"/>
                      <a:pt x="73" y="11"/>
                    </a:cubicBezTo>
                    <a:cubicBezTo>
                      <a:pt x="73" y="17"/>
                      <a:pt x="68" y="22"/>
                      <a:pt x="62" y="22"/>
                    </a:cubicBezTo>
                    <a:close/>
                    <a:moveTo>
                      <a:pt x="12" y="5"/>
                    </a:moveTo>
                    <a:cubicBezTo>
                      <a:pt x="8" y="5"/>
                      <a:pt x="5" y="7"/>
                      <a:pt x="5" y="11"/>
                    </a:cubicBezTo>
                    <a:cubicBezTo>
                      <a:pt x="5" y="15"/>
                      <a:pt x="8" y="18"/>
                      <a:pt x="12" y="18"/>
                    </a:cubicBezTo>
                    <a:cubicBezTo>
                      <a:pt x="62" y="18"/>
                      <a:pt x="62" y="18"/>
                      <a:pt x="62" y="18"/>
                    </a:cubicBezTo>
                    <a:cubicBezTo>
                      <a:pt x="66" y="18"/>
                      <a:pt x="69" y="15"/>
                      <a:pt x="69" y="11"/>
                    </a:cubicBezTo>
                    <a:cubicBezTo>
                      <a:pt x="69" y="7"/>
                      <a:pt x="66" y="5"/>
                      <a:pt x="62" y="5"/>
                    </a:cubicBezTo>
                    <a:lnTo>
                      <a:pt x="12"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6" name="Freeform 45"/>
              <p:cNvSpPr>
                <a:spLocks noEditPoints="1"/>
              </p:cNvSpPr>
              <p:nvPr/>
            </p:nvSpPr>
            <p:spPr bwMode="auto">
              <a:xfrm>
                <a:off x="2898775" y="3127375"/>
                <a:ext cx="123825" cy="36513"/>
              </a:xfrm>
              <a:custGeom>
                <a:avLst/>
                <a:gdLst>
                  <a:gd name="T0" fmla="*/ 62 w 73"/>
                  <a:gd name="T1" fmla="*/ 22 h 22"/>
                  <a:gd name="T2" fmla="*/ 12 w 73"/>
                  <a:gd name="T3" fmla="*/ 22 h 22"/>
                  <a:gd name="T4" fmla="*/ 0 w 73"/>
                  <a:gd name="T5" fmla="*/ 11 h 22"/>
                  <a:gd name="T6" fmla="*/ 12 w 73"/>
                  <a:gd name="T7" fmla="*/ 0 h 22"/>
                  <a:gd name="T8" fmla="*/ 62 w 73"/>
                  <a:gd name="T9" fmla="*/ 0 h 22"/>
                  <a:gd name="T10" fmla="*/ 73 w 73"/>
                  <a:gd name="T11" fmla="*/ 11 h 22"/>
                  <a:gd name="T12" fmla="*/ 62 w 73"/>
                  <a:gd name="T13" fmla="*/ 22 h 22"/>
                  <a:gd name="T14" fmla="*/ 12 w 73"/>
                  <a:gd name="T15" fmla="*/ 4 h 22"/>
                  <a:gd name="T16" fmla="*/ 5 w 73"/>
                  <a:gd name="T17" fmla="*/ 11 h 22"/>
                  <a:gd name="T18" fmla="*/ 12 w 73"/>
                  <a:gd name="T19" fmla="*/ 18 h 22"/>
                  <a:gd name="T20" fmla="*/ 62 w 73"/>
                  <a:gd name="T21" fmla="*/ 18 h 22"/>
                  <a:gd name="T22" fmla="*/ 69 w 73"/>
                  <a:gd name="T23" fmla="*/ 11 h 22"/>
                  <a:gd name="T24" fmla="*/ 62 w 73"/>
                  <a:gd name="T25" fmla="*/ 4 h 22"/>
                  <a:gd name="T26" fmla="*/ 12 w 73"/>
                  <a:gd name="T27" fmla="*/ 4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22">
                    <a:moveTo>
                      <a:pt x="62" y="22"/>
                    </a:moveTo>
                    <a:cubicBezTo>
                      <a:pt x="12" y="22"/>
                      <a:pt x="12" y="22"/>
                      <a:pt x="12" y="22"/>
                    </a:cubicBezTo>
                    <a:cubicBezTo>
                      <a:pt x="6" y="22"/>
                      <a:pt x="0" y="17"/>
                      <a:pt x="0" y="11"/>
                    </a:cubicBezTo>
                    <a:cubicBezTo>
                      <a:pt x="0" y="5"/>
                      <a:pt x="6" y="0"/>
                      <a:pt x="12" y="0"/>
                    </a:cubicBezTo>
                    <a:cubicBezTo>
                      <a:pt x="62" y="0"/>
                      <a:pt x="62" y="0"/>
                      <a:pt x="62" y="0"/>
                    </a:cubicBezTo>
                    <a:cubicBezTo>
                      <a:pt x="68" y="0"/>
                      <a:pt x="73" y="5"/>
                      <a:pt x="73" y="11"/>
                    </a:cubicBezTo>
                    <a:cubicBezTo>
                      <a:pt x="73" y="17"/>
                      <a:pt x="68" y="22"/>
                      <a:pt x="62" y="22"/>
                    </a:cubicBezTo>
                    <a:close/>
                    <a:moveTo>
                      <a:pt x="12" y="4"/>
                    </a:moveTo>
                    <a:cubicBezTo>
                      <a:pt x="8" y="4"/>
                      <a:pt x="5" y="7"/>
                      <a:pt x="5" y="11"/>
                    </a:cubicBezTo>
                    <a:cubicBezTo>
                      <a:pt x="5" y="15"/>
                      <a:pt x="8" y="18"/>
                      <a:pt x="12" y="18"/>
                    </a:cubicBezTo>
                    <a:cubicBezTo>
                      <a:pt x="62" y="18"/>
                      <a:pt x="62" y="18"/>
                      <a:pt x="62" y="18"/>
                    </a:cubicBezTo>
                    <a:cubicBezTo>
                      <a:pt x="66" y="18"/>
                      <a:pt x="69" y="15"/>
                      <a:pt x="69" y="11"/>
                    </a:cubicBezTo>
                    <a:cubicBezTo>
                      <a:pt x="69" y="7"/>
                      <a:pt x="66" y="4"/>
                      <a:pt x="62" y="4"/>
                    </a:cubicBezTo>
                    <a:lnTo>
                      <a:pt x="12" y="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7" name="Freeform 46"/>
              <p:cNvSpPr>
                <a:spLocks/>
              </p:cNvSpPr>
              <p:nvPr/>
            </p:nvSpPr>
            <p:spPr bwMode="auto">
              <a:xfrm>
                <a:off x="2921000" y="3157538"/>
                <a:ext cx="80963" cy="26988"/>
              </a:xfrm>
              <a:custGeom>
                <a:avLst/>
                <a:gdLst>
                  <a:gd name="T0" fmla="*/ 24 w 48"/>
                  <a:gd name="T1" fmla="*/ 16 h 16"/>
                  <a:gd name="T2" fmla="*/ 0 w 48"/>
                  <a:gd name="T3" fmla="*/ 2 h 16"/>
                  <a:gd name="T4" fmla="*/ 2 w 48"/>
                  <a:gd name="T5" fmla="*/ 0 h 16"/>
                  <a:gd name="T6" fmla="*/ 4 w 48"/>
                  <a:gd name="T7" fmla="*/ 2 h 16"/>
                  <a:gd name="T8" fmla="*/ 24 w 48"/>
                  <a:gd name="T9" fmla="*/ 11 h 16"/>
                  <a:gd name="T10" fmla="*/ 43 w 48"/>
                  <a:gd name="T11" fmla="*/ 2 h 16"/>
                  <a:gd name="T12" fmla="*/ 46 w 48"/>
                  <a:gd name="T13" fmla="*/ 0 h 16"/>
                  <a:gd name="T14" fmla="*/ 48 w 48"/>
                  <a:gd name="T15" fmla="*/ 2 h 16"/>
                  <a:gd name="T16" fmla="*/ 24 w 48"/>
                  <a:gd name="T17" fmla="*/ 1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8" h="16">
                    <a:moveTo>
                      <a:pt x="24" y="16"/>
                    </a:moveTo>
                    <a:cubicBezTo>
                      <a:pt x="10" y="16"/>
                      <a:pt x="0" y="10"/>
                      <a:pt x="0" y="2"/>
                    </a:cubicBezTo>
                    <a:cubicBezTo>
                      <a:pt x="0" y="1"/>
                      <a:pt x="1" y="0"/>
                      <a:pt x="2" y="0"/>
                    </a:cubicBezTo>
                    <a:cubicBezTo>
                      <a:pt x="3" y="0"/>
                      <a:pt x="4" y="1"/>
                      <a:pt x="4" y="2"/>
                    </a:cubicBezTo>
                    <a:cubicBezTo>
                      <a:pt x="4" y="6"/>
                      <a:pt x="12" y="11"/>
                      <a:pt x="24" y="11"/>
                    </a:cubicBezTo>
                    <a:cubicBezTo>
                      <a:pt x="35" y="11"/>
                      <a:pt x="43" y="6"/>
                      <a:pt x="43" y="2"/>
                    </a:cubicBezTo>
                    <a:cubicBezTo>
                      <a:pt x="43" y="1"/>
                      <a:pt x="44" y="0"/>
                      <a:pt x="46" y="0"/>
                    </a:cubicBezTo>
                    <a:cubicBezTo>
                      <a:pt x="47" y="0"/>
                      <a:pt x="48" y="1"/>
                      <a:pt x="48" y="2"/>
                    </a:cubicBezTo>
                    <a:cubicBezTo>
                      <a:pt x="48" y="10"/>
                      <a:pt x="37" y="16"/>
                      <a:pt x="24" y="1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8" name="Freeform 47"/>
              <p:cNvSpPr>
                <a:spLocks noEditPoints="1"/>
              </p:cNvSpPr>
              <p:nvPr/>
            </p:nvSpPr>
            <p:spPr bwMode="auto">
              <a:xfrm>
                <a:off x="2832100" y="2760663"/>
                <a:ext cx="260350" cy="314325"/>
              </a:xfrm>
              <a:custGeom>
                <a:avLst/>
                <a:gdLst>
                  <a:gd name="T0" fmla="*/ 101 w 154"/>
                  <a:gd name="T1" fmla="*/ 185 h 185"/>
                  <a:gd name="T2" fmla="*/ 53 w 154"/>
                  <a:gd name="T3" fmla="*/ 185 h 185"/>
                  <a:gd name="T4" fmla="*/ 32 w 154"/>
                  <a:gd name="T5" fmla="*/ 164 h 185"/>
                  <a:gd name="T6" fmla="*/ 32 w 154"/>
                  <a:gd name="T7" fmla="*/ 149 h 185"/>
                  <a:gd name="T8" fmla="*/ 22 w 154"/>
                  <a:gd name="T9" fmla="*/ 130 h 185"/>
                  <a:gd name="T10" fmla="*/ 0 w 154"/>
                  <a:gd name="T11" fmla="*/ 77 h 185"/>
                  <a:gd name="T12" fmla="*/ 77 w 154"/>
                  <a:gd name="T13" fmla="*/ 0 h 185"/>
                  <a:gd name="T14" fmla="*/ 154 w 154"/>
                  <a:gd name="T15" fmla="*/ 77 h 185"/>
                  <a:gd name="T16" fmla="*/ 132 w 154"/>
                  <a:gd name="T17" fmla="*/ 130 h 185"/>
                  <a:gd name="T18" fmla="*/ 122 w 154"/>
                  <a:gd name="T19" fmla="*/ 149 h 185"/>
                  <a:gd name="T20" fmla="*/ 122 w 154"/>
                  <a:gd name="T21" fmla="*/ 164 h 185"/>
                  <a:gd name="T22" fmla="*/ 101 w 154"/>
                  <a:gd name="T23" fmla="*/ 185 h 185"/>
                  <a:gd name="T24" fmla="*/ 77 w 154"/>
                  <a:gd name="T25" fmla="*/ 5 h 185"/>
                  <a:gd name="T26" fmla="*/ 5 w 154"/>
                  <a:gd name="T27" fmla="*/ 77 h 185"/>
                  <a:gd name="T28" fmla="*/ 25 w 154"/>
                  <a:gd name="T29" fmla="*/ 127 h 185"/>
                  <a:gd name="T30" fmla="*/ 36 w 154"/>
                  <a:gd name="T31" fmla="*/ 149 h 185"/>
                  <a:gd name="T32" fmla="*/ 36 w 154"/>
                  <a:gd name="T33" fmla="*/ 164 h 185"/>
                  <a:gd name="T34" fmla="*/ 53 w 154"/>
                  <a:gd name="T35" fmla="*/ 180 h 185"/>
                  <a:gd name="T36" fmla="*/ 101 w 154"/>
                  <a:gd name="T37" fmla="*/ 180 h 185"/>
                  <a:gd name="T38" fmla="*/ 117 w 154"/>
                  <a:gd name="T39" fmla="*/ 164 h 185"/>
                  <a:gd name="T40" fmla="*/ 117 w 154"/>
                  <a:gd name="T41" fmla="*/ 149 h 185"/>
                  <a:gd name="T42" fmla="*/ 129 w 154"/>
                  <a:gd name="T43" fmla="*/ 127 h 185"/>
                  <a:gd name="T44" fmla="*/ 149 w 154"/>
                  <a:gd name="T45" fmla="*/ 77 h 185"/>
                  <a:gd name="T46" fmla="*/ 77 w 154"/>
                  <a:gd name="T47" fmla="*/ 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54" h="185">
                    <a:moveTo>
                      <a:pt x="101" y="185"/>
                    </a:moveTo>
                    <a:cubicBezTo>
                      <a:pt x="53" y="185"/>
                      <a:pt x="53" y="185"/>
                      <a:pt x="53" y="185"/>
                    </a:cubicBezTo>
                    <a:cubicBezTo>
                      <a:pt x="41" y="185"/>
                      <a:pt x="32" y="175"/>
                      <a:pt x="32" y="164"/>
                    </a:cubicBezTo>
                    <a:cubicBezTo>
                      <a:pt x="32" y="149"/>
                      <a:pt x="32" y="149"/>
                      <a:pt x="32" y="149"/>
                    </a:cubicBezTo>
                    <a:cubicBezTo>
                      <a:pt x="32" y="141"/>
                      <a:pt x="28" y="137"/>
                      <a:pt x="22" y="130"/>
                    </a:cubicBezTo>
                    <a:cubicBezTo>
                      <a:pt x="8" y="117"/>
                      <a:pt x="0" y="97"/>
                      <a:pt x="0" y="77"/>
                    </a:cubicBezTo>
                    <a:cubicBezTo>
                      <a:pt x="0" y="34"/>
                      <a:pt x="34" y="0"/>
                      <a:pt x="77" y="0"/>
                    </a:cubicBezTo>
                    <a:cubicBezTo>
                      <a:pt x="119" y="0"/>
                      <a:pt x="154" y="34"/>
                      <a:pt x="154" y="77"/>
                    </a:cubicBezTo>
                    <a:cubicBezTo>
                      <a:pt x="154" y="97"/>
                      <a:pt x="146" y="117"/>
                      <a:pt x="132" y="130"/>
                    </a:cubicBezTo>
                    <a:cubicBezTo>
                      <a:pt x="125" y="137"/>
                      <a:pt x="122" y="141"/>
                      <a:pt x="122" y="149"/>
                    </a:cubicBezTo>
                    <a:cubicBezTo>
                      <a:pt x="122" y="164"/>
                      <a:pt x="122" y="164"/>
                      <a:pt x="122" y="164"/>
                    </a:cubicBezTo>
                    <a:cubicBezTo>
                      <a:pt x="122" y="175"/>
                      <a:pt x="113" y="185"/>
                      <a:pt x="101" y="185"/>
                    </a:cubicBezTo>
                    <a:close/>
                    <a:moveTo>
                      <a:pt x="77" y="5"/>
                    </a:moveTo>
                    <a:cubicBezTo>
                      <a:pt x="37" y="5"/>
                      <a:pt x="5" y="37"/>
                      <a:pt x="5" y="77"/>
                    </a:cubicBezTo>
                    <a:cubicBezTo>
                      <a:pt x="5" y="96"/>
                      <a:pt x="12" y="114"/>
                      <a:pt x="25" y="127"/>
                    </a:cubicBezTo>
                    <a:cubicBezTo>
                      <a:pt x="32" y="134"/>
                      <a:pt x="36" y="140"/>
                      <a:pt x="36" y="149"/>
                    </a:cubicBezTo>
                    <a:cubicBezTo>
                      <a:pt x="36" y="164"/>
                      <a:pt x="36" y="164"/>
                      <a:pt x="36" y="164"/>
                    </a:cubicBezTo>
                    <a:cubicBezTo>
                      <a:pt x="36" y="173"/>
                      <a:pt x="44" y="180"/>
                      <a:pt x="53" y="180"/>
                    </a:cubicBezTo>
                    <a:cubicBezTo>
                      <a:pt x="101" y="180"/>
                      <a:pt x="101" y="180"/>
                      <a:pt x="101" y="180"/>
                    </a:cubicBezTo>
                    <a:cubicBezTo>
                      <a:pt x="110" y="180"/>
                      <a:pt x="117" y="173"/>
                      <a:pt x="117" y="164"/>
                    </a:cubicBezTo>
                    <a:cubicBezTo>
                      <a:pt x="117" y="149"/>
                      <a:pt x="117" y="149"/>
                      <a:pt x="117" y="149"/>
                    </a:cubicBezTo>
                    <a:cubicBezTo>
                      <a:pt x="117" y="140"/>
                      <a:pt x="122" y="134"/>
                      <a:pt x="129" y="127"/>
                    </a:cubicBezTo>
                    <a:cubicBezTo>
                      <a:pt x="142" y="114"/>
                      <a:pt x="149" y="96"/>
                      <a:pt x="149" y="77"/>
                    </a:cubicBezTo>
                    <a:cubicBezTo>
                      <a:pt x="149" y="37"/>
                      <a:pt x="117" y="5"/>
                      <a:pt x="77"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9" name="Freeform 48"/>
              <p:cNvSpPr>
                <a:spLocks noEditPoints="1"/>
              </p:cNvSpPr>
              <p:nvPr/>
            </p:nvSpPr>
            <p:spPr bwMode="auto">
              <a:xfrm>
                <a:off x="2898775" y="3065463"/>
                <a:ext cx="123825" cy="39688"/>
              </a:xfrm>
              <a:custGeom>
                <a:avLst/>
                <a:gdLst>
                  <a:gd name="T0" fmla="*/ 62 w 73"/>
                  <a:gd name="T1" fmla="*/ 23 h 23"/>
                  <a:gd name="T2" fmla="*/ 12 w 73"/>
                  <a:gd name="T3" fmla="*/ 23 h 23"/>
                  <a:gd name="T4" fmla="*/ 0 w 73"/>
                  <a:gd name="T5" fmla="*/ 11 h 23"/>
                  <a:gd name="T6" fmla="*/ 12 w 73"/>
                  <a:gd name="T7" fmla="*/ 0 h 23"/>
                  <a:gd name="T8" fmla="*/ 62 w 73"/>
                  <a:gd name="T9" fmla="*/ 0 h 23"/>
                  <a:gd name="T10" fmla="*/ 73 w 73"/>
                  <a:gd name="T11" fmla="*/ 11 h 23"/>
                  <a:gd name="T12" fmla="*/ 62 w 73"/>
                  <a:gd name="T13" fmla="*/ 23 h 23"/>
                  <a:gd name="T14" fmla="*/ 12 w 73"/>
                  <a:gd name="T15" fmla="*/ 5 h 23"/>
                  <a:gd name="T16" fmla="*/ 5 w 73"/>
                  <a:gd name="T17" fmla="*/ 11 h 23"/>
                  <a:gd name="T18" fmla="*/ 12 w 73"/>
                  <a:gd name="T19" fmla="*/ 18 h 23"/>
                  <a:gd name="T20" fmla="*/ 62 w 73"/>
                  <a:gd name="T21" fmla="*/ 18 h 23"/>
                  <a:gd name="T22" fmla="*/ 69 w 73"/>
                  <a:gd name="T23" fmla="*/ 11 h 23"/>
                  <a:gd name="T24" fmla="*/ 62 w 73"/>
                  <a:gd name="T25" fmla="*/ 5 h 23"/>
                  <a:gd name="T26" fmla="*/ 12 w 73"/>
                  <a:gd name="T27" fmla="*/ 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23">
                    <a:moveTo>
                      <a:pt x="62" y="23"/>
                    </a:moveTo>
                    <a:cubicBezTo>
                      <a:pt x="12" y="23"/>
                      <a:pt x="12" y="23"/>
                      <a:pt x="12" y="23"/>
                    </a:cubicBezTo>
                    <a:cubicBezTo>
                      <a:pt x="6" y="23"/>
                      <a:pt x="0" y="17"/>
                      <a:pt x="0" y="11"/>
                    </a:cubicBezTo>
                    <a:cubicBezTo>
                      <a:pt x="0" y="5"/>
                      <a:pt x="6" y="0"/>
                      <a:pt x="12" y="0"/>
                    </a:cubicBezTo>
                    <a:cubicBezTo>
                      <a:pt x="62" y="0"/>
                      <a:pt x="62" y="0"/>
                      <a:pt x="62" y="0"/>
                    </a:cubicBezTo>
                    <a:cubicBezTo>
                      <a:pt x="68" y="0"/>
                      <a:pt x="73" y="5"/>
                      <a:pt x="73" y="11"/>
                    </a:cubicBezTo>
                    <a:cubicBezTo>
                      <a:pt x="73" y="17"/>
                      <a:pt x="68" y="23"/>
                      <a:pt x="62" y="23"/>
                    </a:cubicBezTo>
                    <a:close/>
                    <a:moveTo>
                      <a:pt x="12" y="5"/>
                    </a:moveTo>
                    <a:cubicBezTo>
                      <a:pt x="8" y="5"/>
                      <a:pt x="5" y="8"/>
                      <a:pt x="5" y="11"/>
                    </a:cubicBezTo>
                    <a:cubicBezTo>
                      <a:pt x="5" y="15"/>
                      <a:pt x="8" y="18"/>
                      <a:pt x="12" y="18"/>
                    </a:cubicBezTo>
                    <a:cubicBezTo>
                      <a:pt x="62" y="18"/>
                      <a:pt x="62" y="18"/>
                      <a:pt x="62" y="18"/>
                    </a:cubicBezTo>
                    <a:cubicBezTo>
                      <a:pt x="66" y="18"/>
                      <a:pt x="69" y="15"/>
                      <a:pt x="69" y="11"/>
                    </a:cubicBezTo>
                    <a:cubicBezTo>
                      <a:pt x="69" y="8"/>
                      <a:pt x="66" y="5"/>
                      <a:pt x="62" y="5"/>
                    </a:cubicBezTo>
                    <a:lnTo>
                      <a:pt x="12" y="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grpSp>
      <p:sp>
        <p:nvSpPr>
          <p:cNvPr id="11" name="Oval 10"/>
          <p:cNvSpPr>
            <a:spLocks noChangeArrowheads="1"/>
          </p:cNvSpPr>
          <p:nvPr/>
        </p:nvSpPr>
        <p:spPr bwMode="auto">
          <a:xfrm>
            <a:off x="8899197" y="3400492"/>
            <a:ext cx="1060423" cy="799523"/>
          </a:xfrm>
          <a:prstGeom prst="ellipse">
            <a:avLst/>
          </a:prstGeom>
          <a:solidFill>
            <a:schemeClr val="accent5"/>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75" name="Straight Connector 74"/>
          <p:cNvCxnSpPr/>
          <p:nvPr/>
        </p:nvCxnSpPr>
        <p:spPr>
          <a:xfrm>
            <a:off x="2537079" y="3800257"/>
            <a:ext cx="794683" cy="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4392187" y="3800257"/>
            <a:ext cx="794683"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3" name="Straight Connector 92"/>
          <p:cNvCxnSpPr/>
          <p:nvPr/>
        </p:nvCxnSpPr>
        <p:spPr>
          <a:xfrm>
            <a:off x="6247294" y="3800257"/>
            <a:ext cx="794339" cy="0"/>
          </a:xfrm>
          <a:prstGeom prst="line">
            <a:avLst/>
          </a:prstGeom>
          <a:ln w="22225">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8104862" y="3800257"/>
            <a:ext cx="794339" cy="0"/>
          </a:xfrm>
          <a:prstGeom prst="line">
            <a:avLst/>
          </a:prstGeom>
          <a:ln w="22225">
            <a:solidFill>
              <a:schemeClr val="accent4"/>
            </a:solidFill>
          </a:ln>
        </p:spPr>
        <p:style>
          <a:lnRef idx="1">
            <a:schemeClr val="accent1"/>
          </a:lnRef>
          <a:fillRef idx="0">
            <a:schemeClr val="accent1"/>
          </a:fillRef>
          <a:effectRef idx="0">
            <a:schemeClr val="accent1"/>
          </a:effectRef>
          <a:fontRef idx="minor">
            <a:schemeClr val="tx1"/>
          </a:fontRef>
        </p:style>
      </p:cxnSp>
      <p:sp>
        <p:nvSpPr>
          <p:cNvPr id="104" name="Rectangle 103"/>
          <p:cNvSpPr/>
          <p:nvPr/>
        </p:nvSpPr>
        <p:spPr>
          <a:xfrm>
            <a:off x="793285" y="3137311"/>
            <a:ext cx="2319945" cy="326243"/>
          </a:xfrm>
          <a:prstGeom prst="rect">
            <a:avLst/>
          </a:prstGeom>
        </p:spPr>
        <p:txBody>
          <a:bodyPr wrap="square">
            <a:spAutoFit/>
          </a:bodyPr>
          <a:lstStyle/>
          <a:p>
            <a:pPr algn="ctr">
              <a:lnSpc>
                <a:spcPct val="95000"/>
              </a:lnSpc>
              <a:spcBef>
                <a:spcPts val="300"/>
              </a:spcBef>
              <a:spcAft>
                <a:spcPts val="300"/>
              </a:spcAft>
            </a:pPr>
            <a:r>
              <a:rPr lang="en-US" sz="1600" dirty="0">
                <a:latin typeface="Rockwell" panose="02060603020205020403" pitchFamily="18" charset="0"/>
              </a:rPr>
              <a:t>Problem Identification</a:t>
            </a:r>
            <a:endParaRPr lang="en-US" sz="1100" dirty="0">
              <a:latin typeface="Rockwell" panose="02060603020205020403" pitchFamily="18" charset="0"/>
            </a:endParaRPr>
          </a:p>
        </p:txBody>
      </p:sp>
      <p:sp>
        <p:nvSpPr>
          <p:cNvPr id="106" name="Rectangle 105"/>
          <p:cNvSpPr/>
          <p:nvPr/>
        </p:nvSpPr>
        <p:spPr>
          <a:xfrm>
            <a:off x="2901823" y="4198968"/>
            <a:ext cx="2092747" cy="326243"/>
          </a:xfrm>
          <a:prstGeom prst="rect">
            <a:avLst/>
          </a:prstGeom>
        </p:spPr>
        <p:txBody>
          <a:bodyPr wrap="square">
            <a:spAutoFit/>
          </a:bodyPr>
          <a:lstStyle/>
          <a:p>
            <a:pPr algn="ctr">
              <a:lnSpc>
                <a:spcPct val="95000"/>
              </a:lnSpc>
              <a:spcBef>
                <a:spcPts val="300"/>
              </a:spcBef>
              <a:spcAft>
                <a:spcPts val="300"/>
              </a:spcAft>
            </a:pPr>
            <a:r>
              <a:rPr lang="en-US" sz="1600" dirty="0">
                <a:latin typeface="Rockwell" panose="02060603020205020403" pitchFamily="18" charset="0"/>
              </a:rPr>
              <a:t>Policy Analysis</a:t>
            </a:r>
          </a:p>
        </p:txBody>
      </p:sp>
      <p:sp>
        <p:nvSpPr>
          <p:cNvPr id="107" name="Rectangle 106"/>
          <p:cNvSpPr/>
          <p:nvPr/>
        </p:nvSpPr>
        <p:spPr>
          <a:xfrm>
            <a:off x="4777941" y="4198968"/>
            <a:ext cx="2092747" cy="560153"/>
          </a:xfrm>
          <a:prstGeom prst="rect">
            <a:avLst/>
          </a:prstGeom>
        </p:spPr>
        <p:txBody>
          <a:bodyPr wrap="square">
            <a:spAutoFit/>
          </a:bodyPr>
          <a:lstStyle/>
          <a:p>
            <a:pPr algn="ctr">
              <a:lnSpc>
                <a:spcPct val="95000"/>
              </a:lnSpc>
              <a:spcBef>
                <a:spcPts val="300"/>
              </a:spcBef>
              <a:spcAft>
                <a:spcPts val="300"/>
              </a:spcAft>
            </a:pPr>
            <a:r>
              <a:rPr lang="en-US" sz="1600" dirty="0">
                <a:latin typeface="Rockwell" panose="02060603020205020403" pitchFamily="18" charset="0"/>
              </a:rPr>
              <a:t>Strategy and Policy Development</a:t>
            </a:r>
            <a:endParaRPr lang="en-US" sz="1100" dirty="0">
              <a:latin typeface="Rockwell" panose="02060603020205020403" pitchFamily="18" charset="0"/>
            </a:endParaRPr>
          </a:p>
        </p:txBody>
      </p:sp>
      <p:sp>
        <p:nvSpPr>
          <p:cNvPr id="108" name="Rectangle 107"/>
          <p:cNvSpPr/>
          <p:nvPr/>
        </p:nvSpPr>
        <p:spPr>
          <a:xfrm>
            <a:off x="6799113" y="4231572"/>
            <a:ext cx="2092747" cy="326243"/>
          </a:xfrm>
          <a:prstGeom prst="rect">
            <a:avLst/>
          </a:prstGeom>
        </p:spPr>
        <p:txBody>
          <a:bodyPr wrap="square">
            <a:spAutoFit/>
          </a:bodyPr>
          <a:lstStyle/>
          <a:p>
            <a:pPr algn="ctr">
              <a:lnSpc>
                <a:spcPct val="95000"/>
              </a:lnSpc>
              <a:spcBef>
                <a:spcPts val="300"/>
              </a:spcBef>
              <a:spcAft>
                <a:spcPts val="300"/>
              </a:spcAft>
            </a:pPr>
            <a:r>
              <a:rPr lang="en-US" sz="1600" dirty="0">
                <a:latin typeface="Rockwell" panose="02060603020205020403" pitchFamily="18" charset="0"/>
              </a:rPr>
              <a:t>Policy Enactment</a:t>
            </a:r>
          </a:p>
        </p:txBody>
      </p:sp>
      <p:sp>
        <p:nvSpPr>
          <p:cNvPr id="109" name="Rectangle 108"/>
          <p:cNvSpPr/>
          <p:nvPr/>
        </p:nvSpPr>
        <p:spPr>
          <a:xfrm>
            <a:off x="7948082" y="3137310"/>
            <a:ext cx="3285460" cy="326243"/>
          </a:xfrm>
          <a:prstGeom prst="rect">
            <a:avLst/>
          </a:prstGeom>
        </p:spPr>
        <p:txBody>
          <a:bodyPr wrap="square">
            <a:spAutoFit/>
          </a:bodyPr>
          <a:lstStyle/>
          <a:p>
            <a:pPr algn="ctr">
              <a:lnSpc>
                <a:spcPct val="95000"/>
              </a:lnSpc>
              <a:spcBef>
                <a:spcPts val="300"/>
              </a:spcBef>
              <a:spcAft>
                <a:spcPts val="300"/>
              </a:spcAft>
            </a:pPr>
            <a:r>
              <a:rPr lang="en-US" sz="1600" dirty="0">
                <a:latin typeface="Rockwell" panose="02060603020205020403" pitchFamily="18" charset="0"/>
              </a:rPr>
              <a:t>Policy Implementation</a:t>
            </a:r>
            <a:endParaRPr lang="en-US" sz="1100" dirty="0">
              <a:latin typeface="Rockwell" panose="02060603020205020403" pitchFamily="18" charset="0"/>
            </a:endParaRPr>
          </a:p>
        </p:txBody>
      </p:sp>
      <p:sp>
        <p:nvSpPr>
          <p:cNvPr id="111" name="Title 110"/>
          <p:cNvSpPr>
            <a:spLocks noGrp="1"/>
          </p:cNvSpPr>
          <p:nvPr>
            <p:ph type="title"/>
          </p:nvPr>
        </p:nvSpPr>
        <p:spPr>
          <a:xfrm>
            <a:off x="762000" y="559678"/>
            <a:ext cx="11210260" cy="1120266"/>
          </a:xfrm>
        </p:spPr>
        <p:txBody>
          <a:bodyPr>
            <a:normAutofit/>
          </a:bodyPr>
          <a:lstStyle/>
          <a:p>
            <a:pPr algn="ctr"/>
            <a:r>
              <a:rPr lang="en-US" sz="4000" dirty="0"/>
              <a:t>Policy Process</a:t>
            </a:r>
          </a:p>
        </p:txBody>
      </p:sp>
      <p:sp>
        <p:nvSpPr>
          <p:cNvPr id="53" name="Freeform 82"/>
          <p:cNvSpPr>
            <a:spLocks noEditPoints="1"/>
          </p:cNvSpPr>
          <p:nvPr/>
        </p:nvSpPr>
        <p:spPr bwMode="auto">
          <a:xfrm>
            <a:off x="9109951" y="3519372"/>
            <a:ext cx="620209" cy="498757"/>
          </a:xfrm>
          <a:custGeom>
            <a:avLst/>
            <a:gdLst>
              <a:gd name="T0" fmla="*/ 661 w 689"/>
              <a:gd name="T1" fmla="*/ 516 h 582"/>
              <a:gd name="T2" fmla="*/ 654 w 689"/>
              <a:gd name="T3" fmla="*/ 488 h 582"/>
              <a:gd name="T4" fmla="*/ 609 w 689"/>
              <a:gd name="T5" fmla="*/ 183 h 582"/>
              <a:gd name="T6" fmla="*/ 660 w 689"/>
              <a:gd name="T7" fmla="*/ 176 h 582"/>
              <a:gd name="T8" fmla="*/ 656 w 689"/>
              <a:gd name="T9" fmla="*/ 142 h 582"/>
              <a:gd name="T10" fmla="*/ 339 w 689"/>
              <a:gd name="T11" fmla="*/ 1 h 582"/>
              <a:gd name="T12" fmla="*/ 26 w 689"/>
              <a:gd name="T13" fmla="*/ 149 h 582"/>
              <a:gd name="T14" fmla="*/ 33 w 689"/>
              <a:gd name="T15" fmla="*/ 183 h 582"/>
              <a:gd name="T16" fmla="*/ 80 w 689"/>
              <a:gd name="T17" fmla="*/ 488 h 582"/>
              <a:gd name="T18" fmla="*/ 25 w 689"/>
              <a:gd name="T19" fmla="*/ 495 h 582"/>
              <a:gd name="T20" fmla="*/ 7 w 689"/>
              <a:gd name="T21" fmla="*/ 516 h 582"/>
              <a:gd name="T22" fmla="*/ 0 w 689"/>
              <a:gd name="T23" fmla="*/ 575 h 582"/>
              <a:gd name="T24" fmla="*/ 682 w 689"/>
              <a:gd name="T25" fmla="*/ 582 h 582"/>
              <a:gd name="T26" fmla="*/ 689 w 689"/>
              <a:gd name="T27" fmla="*/ 523 h 582"/>
              <a:gd name="T28" fmla="*/ 595 w 689"/>
              <a:gd name="T29" fmla="*/ 488 h 582"/>
              <a:gd name="T30" fmla="*/ 526 w 689"/>
              <a:gd name="T31" fmla="*/ 183 h 582"/>
              <a:gd name="T32" fmla="*/ 595 w 689"/>
              <a:gd name="T33" fmla="*/ 488 h 582"/>
              <a:gd name="T34" fmla="*/ 392 w 689"/>
              <a:gd name="T35" fmla="*/ 183 h 582"/>
              <a:gd name="T36" fmla="*/ 512 w 689"/>
              <a:gd name="T37" fmla="*/ 488 h 582"/>
              <a:gd name="T38" fmla="*/ 308 w 689"/>
              <a:gd name="T39" fmla="*/ 488 h 582"/>
              <a:gd name="T40" fmla="*/ 378 w 689"/>
              <a:gd name="T41" fmla="*/ 183 h 582"/>
              <a:gd name="T42" fmla="*/ 308 w 689"/>
              <a:gd name="T43" fmla="*/ 488 h 582"/>
              <a:gd name="T44" fmla="*/ 178 w 689"/>
              <a:gd name="T45" fmla="*/ 183 h 582"/>
              <a:gd name="T46" fmla="*/ 294 w 689"/>
              <a:gd name="T47" fmla="*/ 488 h 582"/>
              <a:gd name="T48" fmla="*/ 40 w 689"/>
              <a:gd name="T49" fmla="*/ 153 h 582"/>
              <a:gd name="T50" fmla="*/ 646 w 689"/>
              <a:gd name="T51" fmla="*/ 153 h 582"/>
              <a:gd name="T52" fmla="*/ 40 w 689"/>
              <a:gd name="T53" fmla="*/ 169 h 582"/>
              <a:gd name="T54" fmla="*/ 94 w 689"/>
              <a:gd name="T55" fmla="*/ 183 h 582"/>
              <a:gd name="T56" fmla="*/ 164 w 689"/>
              <a:gd name="T57" fmla="*/ 488 h 582"/>
              <a:gd name="T58" fmla="*/ 94 w 689"/>
              <a:gd name="T59" fmla="*/ 183 h 582"/>
              <a:gd name="T60" fmla="*/ 14 w 689"/>
              <a:gd name="T61" fmla="*/ 568 h 582"/>
              <a:gd name="T62" fmla="*/ 32 w 689"/>
              <a:gd name="T63" fmla="*/ 530 h 582"/>
              <a:gd name="T64" fmla="*/ 39 w 689"/>
              <a:gd name="T65" fmla="*/ 502 h 582"/>
              <a:gd name="T66" fmla="*/ 647 w 689"/>
              <a:gd name="T67" fmla="*/ 523 h 582"/>
              <a:gd name="T68" fmla="*/ 675 w 689"/>
              <a:gd name="T69" fmla="*/ 530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9" h="582">
                <a:moveTo>
                  <a:pt x="682" y="516"/>
                </a:moveTo>
                <a:cubicBezTo>
                  <a:pt x="661" y="516"/>
                  <a:pt x="661" y="516"/>
                  <a:pt x="661" y="516"/>
                </a:cubicBezTo>
                <a:cubicBezTo>
                  <a:pt x="661" y="495"/>
                  <a:pt x="661" y="495"/>
                  <a:pt x="661" y="495"/>
                </a:cubicBezTo>
                <a:cubicBezTo>
                  <a:pt x="661" y="491"/>
                  <a:pt x="658" y="488"/>
                  <a:pt x="654" y="488"/>
                </a:cubicBezTo>
                <a:cubicBezTo>
                  <a:pt x="609" y="488"/>
                  <a:pt x="609" y="488"/>
                  <a:pt x="609" y="488"/>
                </a:cubicBezTo>
                <a:cubicBezTo>
                  <a:pt x="609" y="183"/>
                  <a:pt x="609" y="183"/>
                  <a:pt x="609" y="183"/>
                </a:cubicBezTo>
                <a:cubicBezTo>
                  <a:pt x="653" y="183"/>
                  <a:pt x="653" y="183"/>
                  <a:pt x="653" y="183"/>
                </a:cubicBezTo>
                <a:cubicBezTo>
                  <a:pt x="657" y="183"/>
                  <a:pt x="660" y="180"/>
                  <a:pt x="660" y="176"/>
                </a:cubicBezTo>
                <a:cubicBezTo>
                  <a:pt x="660" y="149"/>
                  <a:pt x="660" y="149"/>
                  <a:pt x="660" y="149"/>
                </a:cubicBezTo>
                <a:cubicBezTo>
                  <a:pt x="660" y="146"/>
                  <a:pt x="658" y="143"/>
                  <a:pt x="656" y="142"/>
                </a:cubicBezTo>
                <a:cubicBezTo>
                  <a:pt x="345" y="1"/>
                  <a:pt x="345" y="1"/>
                  <a:pt x="345" y="1"/>
                </a:cubicBezTo>
                <a:cubicBezTo>
                  <a:pt x="343" y="0"/>
                  <a:pt x="341" y="0"/>
                  <a:pt x="339" y="1"/>
                </a:cubicBezTo>
                <a:cubicBezTo>
                  <a:pt x="30" y="142"/>
                  <a:pt x="30" y="142"/>
                  <a:pt x="30" y="142"/>
                </a:cubicBezTo>
                <a:cubicBezTo>
                  <a:pt x="27" y="143"/>
                  <a:pt x="26" y="146"/>
                  <a:pt x="26" y="149"/>
                </a:cubicBezTo>
                <a:cubicBezTo>
                  <a:pt x="26" y="176"/>
                  <a:pt x="26" y="176"/>
                  <a:pt x="26" y="176"/>
                </a:cubicBezTo>
                <a:cubicBezTo>
                  <a:pt x="26" y="180"/>
                  <a:pt x="29" y="183"/>
                  <a:pt x="33" y="183"/>
                </a:cubicBezTo>
                <a:cubicBezTo>
                  <a:pt x="80" y="183"/>
                  <a:pt x="80" y="183"/>
                  <a:pt x="80" y="183"/>
                </a:cubicBezTo>
                <a:cubicBezTo>
                  <a:pt x="80" y="488"/>
                  <a:pt x="80" y="488"/>
                  <a:pt x="80" y="488"/>
                </a:cubicBezTo>
                <a:cubicBezTo>
                  <a:pt x="32" y="488"/>
                  <a:pt x="32" y="488"/>
                  <a:pt x="32" y="488"/>
                </a:cubicBezTo>
                <a:cubicBezTo>
                  <a:pt x="28" y="488"/>
                  <a:pt x="25" y="491"/>
                  <a:pt x="25" y="495"/>
                </a:cubicBezTo>
                <a:cubicBezTo>
                  <a:pt x="25" y="516"/>
                  <a:pt x="25" y="516"/>
                  <a:pt x="25" y="516"/>
                </a:cubicBezTo>
                <a:cubicBezTo>
                  <a:pt x="7" y="516"/>
                  <a:pt x="7" y="516"/>
                  <a:pt x="7" y="516"/>
                </a:cubicBezTo>
                <a:cubicBezTo>
                  <a:pt x="3" y="516"/>
                  <a:pt x="0" y="520"/>
                  <a:pt x="0" y="523"/>
                </a:cubicBezTo>
                <a:cubicBezTo>
                  <a:pt x="0" y="575"/>
                  <a:pt x="0" y="575"/>
                  <a:pt x="0" y="575"/>
                </a:cubicBezTo>
                <a:cubicBezTo>
                  <a:pt x="0" y="579"/>
                  <a:pt x="3" y="582"/>
                  <a:pt x="7" y="582"/>
                </a:cubicBezTo>
                <a:cubicBezTo>
                  <a:pt x="682" y="582"/>
                  <a:pt x="682" y="582"/>
                  <a:pt x="682" y="582"/>
                </a:cubicBezTo>
                <a:cubicBezTo>
                  <a:pt x="686" y="582"/>
                  <a:pt x="689" y="579"/>
                  <a:pt x="689" y="575"/>
                </a:cubicBezTo>
                <a:cubicBezTo>
                  <a:pt x="689" y="523"/>
                  <a:pt x="689" y="523"/>
                  <a:pt x="689" y="523"/>
                </a:cubicBezTo>
                <a:cubicBezTo>
                  <a:pt x="689" y="520"/>
                  <a:pt x="686" y="516"/>
                  <a:pt x="682" y="516"/>
                </a:cubicBezTo>
                <a:close/>
                <a:moveTo>
                  <a:pt x="595" y="488"/>
                </a:moveTo>
                <a:cubicBezTo>
                  <a:pt x="526" y="488"/>
                  <a:pt x="526" y="488"/>
                  <a:pt x="526" y="488"/>
                </a:cubicBezTo>
                <a:cubicBezTo>
                  <a:pt x="526" y="183"/>
                  <a:pt x="526" y="183"/>
                  <a:pt x="526" y="183"/>
                </a:cubicBezTo>
                <a:cubicBezTo>
                  <a:pt x="595" y="183"/>
                  <a:pt x="595" y="183"/>
                  <a:pt x="595" y="183"/>
                </a:cubicBezTo>
                <a:lnTo>
                  <a:pt x="595" y="488"/>
                </a:lnTo>
                <a:close/>
                <a:moveTo>
                  <a:pt x="392" y="488"/>
                </a:moveTo>
                <a:cubicBezTo>
                  <a:pt x="392" y="183"/>
                  <a:pt x="392" y="183"/>
                  <a:pt x="392" y="183"/>
                </a:cubicBezTo>
                <a:cubicBezTo>
                  <a:pt x="512" y="183"/>
                  <a:pt x="512" y="183"/>
                  <a:pt x="512" y="183"/>
                </a:cubicBezTo>
                <a:cubicBezTo>
                  <a:pt x="512" y="488"/>
                  <a:pt x="512" y="488"/>
                  <a:pt x="512" y="488"/>
                </a:cubicBezTo>
                <a:lnTo>
                  <a:pt x="392" y="488"/>
                </a:lnTo>
                <a:close/>
                <a:moveTo>
                  <a:pt x="308" y="488"/>
                </a:moveTo>
                <a:cubicBezTo>
                  <a:pt x="308" y="183"/>
                  <a:pt x="308" y="183"/>
                  <a:pt x="308" y="183"/>
                </a:cubicBezTo>
                <a:cubicBezTo>
                  <a:pt x="378" y="183"/>
                  <a:pt x="378" y="183"/>
                  <a:pt x="378" y="183"/>
                </a:cubicBezTo>
                <a:cubicBezTo>
                  <a:pt x="378" y="488"/>
                  <a:pt x="378" y="488"/>
                  <a:pt x="378" y="488"/>
                </a:cubicBezTo>
                <a:lnTo>
                  <a:pt x="308" y="488"/>
                </a:lnTo>
                <a:close/>
                <a:moveTo>
                  <a:pt x="178" y="488"/>
                </a:moveTo>
                <a:cubicBezTo>
                  <a:pt x="178" y="183"/>
                  <a:pt x="178" y="183"/>
                  <a:pt x="178" y="183"/>
                </a:cubicBezTo>
                <a:cubicBezTo>
                  <a:pt x="294" y="183"/>
                  <a:pt x="294" y="183"/>
                  <a:pt x="294" y="183"/>
                </a:cubicBezTo>
                <a:cubicBezTo>
                  <a:pt x="294" y="488"/>
                  <a:pt x="294" y="488"/>
                  <a:pt x="294" y="488"/>
                </a:cubicBezTo>
                <a:lnTo>
                  <a:pt x="178" y="488"/>
                </a:lnTo>
                <a:close/>
                <a:moveTo>
                  <a:pt x="40" y="153"/>
                </a:moveTo>
                <a:cubicBezTo>
                  <a:pt x="342" y="15"/>
                  <a:pt x="342" y="15"/>
                  <a:pt x="342" y="15"/>
                </a:cubicBezTo>
                <a:cubicBezTo>
                  <a:pt x="646" y="153"/>
                  <a:pt x="646" y="153"/>
                  <a:pt x="646" y="153"/>
                </a:cubicBezTo>
                <a:cubicBezTo>
                  <a:pt x="646" y="169"/>
                  <a:pt x="646" y="169"/>
                  <a:pt x="646" y="169"/>
                </a:cubicBezTo>
                <a:cubicBezTo>
                  <a:pt x="40" y="169"/>
                  <a:pt x="40" y="169"/>
                  <a:pt x="40" y="169"/>
                </a:cubicBezTo>
                <a:lnTo>
                  <a:pt x="40" y="153"/>
                </a:lnTo>
                <a:close/>
                <a:moveTo>
                  <a:pt x="94" y="183"/>
                </a:moveTo>
                <a:cubicBezTo>
                  <a:pt x="164" y="183"/>
                  <a:pt x="164" y="183"/>
                  <a:pt x="164" y="183"/>
                </a:cubicBezTo>
                <a:cubicBezTo>
                  <a:pt x="164" y="488"/>
                  <a:pt x="164" y="488"/>
                  <a:pt x="164" y="488"/>
                </a:cubicBezTo>
                <a:cubicBezTo>
                  <a:pt x="94" y="488"/>
                  <a:pt x="94" y="488"/>
                  <a:pt x="94" y="488"/>
                </a:cubicBezTo>
                <a:lnTo>
                  <a:pt x="94" y="183"/>
                </a:lnTo>
                <a:close/>
                <a:moveTo>
                  <a:pt x="675" y="568"/>
                </a:moveTo>
                <a:cubicBezTo>
                  <a:pt x="14" y="568"/>
                  <a:pt x="14" y="568"/>
                  <a:pt x="14" y="568"/>
                </a:cubicBezTo>
                <a:cubicBezTo>
                  <a:pt x="14" y="530"/>
                  <a:pt x="14" y="530"/>
                  <a:pt x="14" y="530"/>
                </a:cubicBezTo>
                <a:cubicBezTo>
                  <a:pt x="32" y="530"/>
                  <a:pt x="32" y="530"/>
                  <a:pt x="32" y="530"/>
                </a:cubicBezTo>
                <a:cubicBezTo>
                  <a:pt x="36" y="530"/>
                  <a:pt x="39" y="527"/>
                  <a:pt x="39" y="523"/>
                </a:cubicBezTo>
                <a:cubicBezTo>
                  <a:pt x="39" y="502"/>
                  <a:pt x="39" y="502"/>
                  <a:pt x="39" y="502"/>
                </a:cubicBezTo>
                <a:cubicBezTo>
                  <a:pt x="647" y="502"/>
                  <a:pt x="647" y="502"/>
                  <a:pt x="647" y="502"/>
                </a:cubicBezTo>
                <a:cubicBezTo>
                  <a:pt x="647" y="523"/>
                  <a:pt x="647" y="523"/>
                  <a:pt x="647" y="523"/>
                </a:cubicBezTo>
                <a:cubicBezTo>
                  <a:pt x="647" y="527"/>
                  <a:pt x="650" y="530"/>
                  <a:pt x="654" y="530"/>
                </a:cubicBezTo>
                <a:cubicBezTo>
                  <a:pt x="675" y="530"/>
                  <a:pt x="675" y="530"/>
                  <a:pt x="675" y="530"/>
                </a:cubicBezTo>
                <a:lnTo>
                  <a:pt x="675" y="568"/>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55" name="Freeform 33"/>
          <p:cNvSpPr>
            <a:spLocks noEditPoints="1"/>
          </p:cNvSpPr>
          <p:nvPr/>
        </p:nvSpPr>
        <p:spPr bwMode="auto">
          <a:xfrm>
            <a:off x="5364407" y="3619312"/>
            <a:ext cx="655055" cy="368246"/>
          </a:xfrm>
          <a:custGeom>
            <a:avLst/>
            <a:gdLst>
              <a:gd name="T0" fmla="*/ 169 w 485"/>
              <a:gd name="T1" fmla="*/ 91 h 364"/>
              <a:gd name="T2" fmla="*/ 169 w 485"/>
              <a:gd name="T3" fmla="*/ 81 h 364"/>
              <a:gd name="T4" fmla="*/ 177 w 485"/>
              <a:gd name="T5" fmla="*/ 74 h 364"/>
              <a:gd name="T6" fmla="*/ 123 w 485"/>
              <a:gd name="T7" fmla="*/ 279 h 364"/>
              <a:gd name="T8" fmla="*/ 49 w 485"/>
              <a:gd name="T9" fmla="*/ 232 h 364"/>
              <a:gd name="T10" fmla="*/ 0 w 485"/>
              <a:gd name="T11" fmla="*/ 359 h 364"/>
              <a:gd name="T12" fmla="*/ 190 w 485"/>
              <a:gd name="T13" fmla="*/ 359 h 364"/>
              <a:gd name="T14" fmla="*/ 95 w 485"/>
              <a:gd name="T15" fmla="*/ 181 h 364"/>
              <a:gd name="T16" fmla="*/ 58 w 485"/>
              <a:gd name="T17" fmla="*/ 232 h 364"/>
              <a:gd name="T18" fmla="*/ 56 w 485"/>
              <a:gd name="T19" fmla="*/ 320 h 364"/>
              <a:gd name="T20" fmla="*/ 114 w 485"/>
              <a:gd name="T21" fmla="*/ 286 h 364"/>
              <a:gd name="T22" fmla="*/ 180 w 485"/>
              <a:gd name="T23" fmla="*/ 355 h 364"/>
              <a:gd name="T24" fmla="*/ 246 w 485"/>
              <a:gd name="T25" fmla="*/ 109 h 364"/>
              <a:gd name="T26" fmla="*/ 262 w 485"/>
              <a:gd name="T27" fmla="*/ 92 h 364"/>
              <a:gd name="T28" fmla="*/ 262 w 485"/>
              <a:gd name="T29" fmla="*/ 102 h 364"/>
              <a:gd name="T30" fmla="*/ 316 w 485"/>
              <a:gd name="T31" fmla="*/ 109 h 364"/>
              <a:gd name="T32" fmla="*/ 299 w 485"/>
              <a:gd name="T33" fmla="*/ 126 h 364"/>
              <a:gd name="T34" fmla="*/ 292 w 485"/>
              <a:gd name="T35" fmla="*/ 109 h 364"/>
              <a:gd name="T36" fmla="*/ 299 w 485"/>
              <a:gd name="T37" fmla="*/ 117 h 364"/>
              <a:gd name="T38" fmla="*/ 327 w 485"/>
              <a:gd name="T39" fmla="*/ 215 h 364"/>
              <a:gd name="T40" fmla="*/ 378 w 485"/>
              <a:gd name="T41" fmla="*/ 108 h 364"/>
              <a:gd name="T42" fmla="*/ 203 w 485"/>
              <a:gd name="T43" fmla="*/ 0 h 364"/>
              <a:gd name="T44" fmla="*/ 154 w 485"/>
              <a:gd name="T45" fmla="*/ 183 h 364"/>
              <a:gd name="T46" fmla="*/ 208 w 485"/>
              <a:gd name="T47" fmla="*/ 143 h 364"/>
              <a:gd name="T48" fmla="*/ 321 w 485"/>
              <a:gd name="T49" fmla="*/ 216 h 364"/>
              <a:gd name="T50" fmla="*/ 226 w 485"/>
              <a:gd name="T51" fmla="*/ 130 h 364"/>
              <a:gd name="T52" fmla="*/ 199 w 485"/>
              <a:gd name="T53" fmla="*/ 137 h 364"/>
              <a:gd name="T54" fmla="*/ 180 w 485"/>
              <a:gd name="T55" fmla="*/ 134 h 364"/>
              <a:gd name="T56" fmla="*/ 131 w 485"/>
              <a:gd name="T57" fmla="*/ 71 h 364"/>
              <a:gd name="T58" fmla="*/ 275 w 485"/>
              <a:gd name="T59" fmla="*/ 49 h 364"/>
              <a:gd name="T60" fmla="*/ 314 w 485"/>
              <a:gd name="T61" fmla="*/ 169 h 364"/>
              <a:gd name="T62" fmla="*/ 296 w 485"/>
              <a:gd name="T63" fmla="*/ 173 h 364"/>
              <a:gd name="T64" fmla="*/ 418 w 485"/>
              <a:gd name="T65" fmla="*/ 279 h 364"/>
              <a:gd name="T66" fmla="*/ 343 w 485"/>
              <a:gd name="T67" fmla="*/ 232 h 364"/>
              <a:gd name="T68" fmla="*/ 295 w 485"/>
              <a:gd name="T69" fmla="*/ 359 h 364"/>
              <a:gd name="T70" fmla="*/ 485 w 485"/>
              <a:gd name="T71" fmla="*/ 359 h 364"/>
              <a:gd name="T72" fmla="*/ 390 w 485"/>
              <a:gd name="T73" fmla="*/ 181 h 364"/>
              <a:gd name="T74" fmla="*/ 353 w 485"/>
              <a:gd name="T75" fmla="*/ 232 h 364"/>
              <a:gd name="T76" fmla="*/ 350 w 485"/>
              <a:gd name="T77" fmla="*/ 320 h 364"/>
              <a:gd name="T78" fmla="*/ 409 w 485"/>
              <a:gd name="T79" fmla="*/ 286 h 364"/>
              <a:gd name="T80" fmla="*/ 475 w 485"/>
              <a:gd name="T81" fmla="*/ 355 h 364"/>
              <a:gd name="T82" fmla="*/ 189 w 485"/>
              <a:gd name="T83" fmla="*/ 74 h 364"/>
              <a:gd name="T84" fmla="*/ 206 w 485"/>
              <a:gd name="T85" fmla="*/ 57 h 364"/>
              <a:gd name="T86" fmla="*/ 206 w 485"/>
              <a:gd name="T87" fmla="*/ 66 h 364"/>
              <a:gd name="T88" fmla="*/ 260 w 485"/>
              <a:gd name="T89" fmla="*/ 74 h 364"/>
              <a:gd name="T90" fmla="*/ 243 w 485"/>
              <a:gd name="T91" fmla="*/ 91 h 364"/>
              <a:gd name="T92" fmla="*/ 236 w 485"/>
              <a:gd name="T93" fmla="*/ 74 h 364"/>
              <a:gd name="T94" fmla="*/ 243 w 485"/>
              <a:gd name="T95" fmla="*/ 81 h 364"/>
              <a:gd name="T96" fmla="*/ 336 w 485"/>
              <a:gd name="T97" fmla="*/ 92 h 364"/>
              <a:gd name="T98" fmla="*/ 336 w 485"/>
              <a:gd name="T99" fmla="*/ 102 h 364"/>
              <a:gd name="T100" fmla="*/ 329 w 485"/>
              <a:gd name="T101" fmla="*/ 109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85" h="364">
                <a:moveTo>
                  <a:pt x="169" y="57"/>
                </a:moveTo>
                <a:cubicBezTo>
                  <a:pt x="160" y="57"/>
                  <a:pt x="153" y="65"/>
                  <a:pt x="153" y="74"/>
                </a:cubicBezTo>
                <a:cubicBezTo>
                  <a:pt x="153" y="83"/>
                  <a:pt x="160" y="91"/>
                  <a:pt x="169" y="91"/>
                </a:cubicBezTo>
                <a:cubicBezTo>
                  <a:pt x="179" y="91"/>
                  <a:pt x="186" y="83"/>
                  <a:pt x="186" y="74"/>
                </a:cubicBezTo>
                <a:cubicBezTo>
                  <a:pt x="186" y="65"/>
                  <a:pt x="179" y="57"/>
                  <a:pt x="169" y="57"/>
                </a:cubicBezTo>
                <a:close/>
                <a:moveTo>
                  <a:pt x="169" y="81"/>
                </a:moveTo>
                <a:cubicBezTo>
                  <a:pt x="165" y="81"/>
                  <a:pt x="162" y="78"/>
                  <a:pt x="162" y="74"/>
                </a:cubicBezTo>
                <a:cubicBezTo>
                  <a:pt x="162" y="70"/>
                  <a:pt x="165" y="66"/>
                  <a:pt x="169" y="66"/>
                </a:cubicBezTo>
                <a:cubicBezTo>
                  <a:pt x="173" y="66"/>
                  <a:pt x="177" y="70"/>
                  <a:pt x="177" y="74"/>
                </a:cubicBezTo>
                <a:cubicBezTo>
                  <a:pt x="177" y="78"/>
                  <a:pt x="173" y="81"/>
                  <a:pt x="169" y="81"/>
                </a:cubicBezTo>
                <a:close/>
                <a:moveTo>
                  <a:pt x="138" y="312"/>
                </a:moveTo>
                <a:cubicBezTo>
                  <a:pt x="127" y="309"/>
                  <a:pt x="124" y="290"/>
                  <a:pt x="123" y="279"/>
                </a:cubicBezTo>
                <a:cubicBezTo>
                  <a:pt x="134" y="267"/>
                  <a:pt x="141" y="250"/>
                  <a:pt x="141" y="232"/>
                </a:cubicBezTo>
                <a:cubicBezTo>
                  <a:pt x="141" y="195"/>
                  <a:pt x="123" y="171"/>
                  <a:pt x="95" y="171"/>
                </a:cubicBezTo>
                <a:cubicBezTo>
                  <a:pt x="66" y="171"/>
                  <a:pt x="49" y="195"/>
                  <a:pt x="49" y="232"/>
                </a:cubicBezTo>
                <a:cubicBezTo>
                  <a:pt x="49" y="251"/>
                  <a:pt x="56" y="268"/>
                  <a:pt x="67" y="279"/>
                </a:cubicBezTo>
                <a:cubicBezTo>
                  <a:pt x="67" y="293"/>
                  <a:pt x="62" y="308"/>
                  <a:pt x="53" y="311"/>
                </a:cubicBezTo>
                <a:cubicBezTo>
                  <a:pt x="9" y="320"/>
                  <a:pt x="0" y="342"/>
                  <a:pt x="0" y="359"/>
                </a:cubicBezTo>
                <a:cubicBezTo>
                  <a:pt x="0" y="362"/>
                  <a:pt x="2" y="364"/>
                  <a:pt x="4" y="364"/>
                </a:cubicBezTo>
                <a:cubicBezTo>
                  <a:pt x="185" y="364"/>
                  <a:pt x="185" y="364"/>
                  <a:pt x="185" y="364"/>
                </a:cubicBezTo>
                <a:cubicBezTo>
                  <a:pt x="188" y="364"/>
                  <a:pt x="190" y="362"/>
                  <a:pt x="190" y="359"/>
                </a:cubicBezTo>
                <a:cubicBezTo>
                  <a:pt x="190" y="343"/>
                  <a:pt x="181" y="321"/>
                  <a:pt x="138" y="312"/>
                </a:cubicBezTo>
                <a:close/>
                <a:moveTo>
                  <a:pt x="58" y="232"/>
                </a:moveTo>
                <a:cubicBezTo>
                  <a:pt x="58" y="185"/>
                  <a:pt x="86" y="181"/>
                  <a:pt x="95" y="181"/>
                </a:cubicBezTo>
                <a:cubicBezTo>
                  <a:pt x="104" y="181"/>
                  <a:pt x="132" y="185"/>
                  <a:pt x="132" y="232"/>
                </a:cubicBezTo>
                <a:cubicBezTo>
                  <a:pt x="132" y="261"/>
                  <a:pt x="112" y="283"/>
                  <a:pt x="95" y="283"/>
                </a:cubicBezTo>
                <a:cubicBezTo>
                  <a:pt x="77" y="283"/>
                  <a:pt x="58" y="261"/>
                  <a:pt x="58" y="232"/>
                </a:cubicBezTo>
                <a:close/>
                <a:moveTo>
                  <a:pt x="9" y="355"/>
                </a:moveTo>
                <a:cubicBezTo>
                  <a:pt x="12" y="338"/>
                  <a:pt x="27" y="326"/>
                  <a:pt x="55" y="320"/>
                </a:cubicBezTo>
                <a:cubicBezTo>
                  <a:pt x="55" y="320"/>
                  <a:pt x="55" y="320"/>
                  <a:pt x="56" y="320"/>
                </a:cubicBezTo>
                <a:cubicBezTo>
                  <a:pt x="68" y="316"/>
                  <a:pt x="74" y="301"/>
                  <a:pt x="76" y="286"/>
                </a:cubicBezTo>
                <a:cubicBezTo>
                  <a:pt x="82" y="290"/>
                  <a:pt x="88" y="292"/>
                  <a:pt x="95" y="292"/>
                </a:cubicBezTo>
                <a:cubicBezTo>
                  <a:pt x="102" y="292"/>
                  <a:pt x="108" y="290"/>
                  <a:pt x="114" y="286"/>
                </a:cubicBezTo>
                <a:cubicBezTo>
                  <a:pt x="116" y="302"/>
                  <a:pt x="122" y="317"/>
                  <a:pt x="136" y="321"/>
                </a:cubicBezTo>
                <a:cubicBezTo>
                  <a:pt x="136" y="321"/>
                  <a:pt x="136" y="321"/>
                  <a:pt x="136" y="321"/>
                </a:cubicBezTo>
                <a:cubicBezTo>
                  <a:pt x="163" y="326"/>
                  <a:pt x="178" y="338"/>
                  <a:pt x="180" y="355"/>
                </a:cubicBezTo>
                <a:lnTo>
                  <a:pt x="9" y="355"/>
                </a:lnTo>
                <a:close/>
                <a:moveTo>
                  <a:pt x="262" y="92"/>
                </a:moveTo>
                <a:cubicBezTo>
                  <a:pt x="253" y="92"/>
                  <a:pt x="246" y="100"/>
                  <a:pt x="246" y="109"/>
                </a:cubicBezTo>
                <a:cubicBezTo>
                  <a:pt x="246" y="118"/>
                  <a:pt x="253" y="126"/>
                  <a:pt x="262" y="126"/>
                </a:cubicBezTo>
                <a:cubicBezTo>
                  <a:pt x="272" y="126"/>
                  <a:pt x="279" y="118"/>
                  <a:pt x="279" y="109"/>
                </a:cubicBezTo>
                <a:cubicBezTo>
                  <a:pt x="279" y="100"/>
                  <a:pt x="272" y="92"/>
                  <a:pt x="262" y="92"/>
                </a:cubicBezTo>
                <a:close/>
                <a:moveTo>
                  <a:pt x="262" y="117"/>
                </a:moveTo>
                <a:cubicBezTo>
                  <a:pt x="258" y="117"/>
                  <a:pt x="255" y="113"/>
                  <a:pt x="255" y="109"/>
                </a:cubicBezTo>
                <a:cubicBezTo>
                  <a:pt x="255" y="105"/>
                  <a:pt x="258" y="102"/>
                  <a:pt x="262" y="102"/>
                </a:cubicBezTo>
                <a:cubicBezTo>
                  <a:pt x="267" y="102"/>
                  <a:pt x="270" y="105"/>
                  <a:pt x="270" y="109"/>
                </a:cubicBezTo>
                <a:cubicBezTo>
                  <a:pt x="270" y="113"/>
                  <a:pt x="267" y="117"/>
                  <a:pt x="262" y="117"/>
                </a:cubicBezTo>
                <a:close/>
                <a:moveTo>
                  <a:pt x="316" y="109"/>
                </a:moveTo>
                <a:cubicBezTo>
                  <a:pt x="316" y="100"/>
                  <a:pt x="308" y="92"/>
                  <a:pt x="299" y="92"/>
                </a:cubicBezTo>
                <a:cubicBezTo>
                  <a:pt x="290" y="92"/>
                  <a:pt x="282" y="100"/>
                  <a:pt x="282" y="109"/>
                </a:cubicBezTo>
                <a:cubicBezTo>
                  <a:pt x="282" y="118"/>
                  <a:pt x="290" y="126"/>
                  <a:pt x="299" y="126"/>
                </a:cubicBezTo>
                <a:cubicBezTo>
                  <a:pt x="308" y="126"/>
                  <a:pt x="316" y="118"/>
                  <a:pt x="316" y="109"/>
                </a:cubicBezTo>
                <a:close/>
                <a:moveTo>
                  <a:pt x="299" y="117"/>
                </a:moveTo>
                <a:cubicBezTo>
                  <a:pt x="295" y="117"/>
                  <a:pt x="292" y="113"/>
                  <a:pt x="292" y="109"/>
                </a:cubicBezTo>
                <a:cubicBezTo>
                  <a:pt x="292" y="105"/>
                  <a:pt x="295" y="102"/>
                  <a:pt x="299" y="102"/>
                </a:cubicBezTo>
                <a:cubicBezTo>
                  <a:pt x="303" y="102"/>
                  <a:pt x="307" y="105"/>
                  <a:pt x="307" y="109"/>
                </a:cubicBezTo>
                <a:cubicBezTo>
                  <a:pt x="307" y="113"/>
                  <a:pt x="303" y="117"/>
                  <a:pt x="299" y="117"/>
                </a:cubicBezTo>
                <a:close/>
                <a:moveTo>
                  <a:pt x="321" y="216"/>
                </a:moveTo>
                <a:cubicBezTo>
                  <a:pt x="322" y="216"/>
                  <a:pt x="323" y="216"/>
                  <a:pt x="324" y="216"/>
                </a:cubicBezTo>
                <a:cubicBezTo>
                  <a:pt x="325" y="216"/>
                  <a:pt x="326" y="216"/>
                  <a:pt x="327" y="215"/>
                </a:cubicBezTo>
                <a:cubicBezTo>
                  <a:pt x="328" y="214"/>
                  <a:pt x="329" y="212"/>
                  <a:pt x="328" y="210"/>
                </a:cubicBezTo>
                <a:cubicBezTo>
                  <a:pt x="328" y="210"/>
                  <a:pt x="321" y="195"/>
                  <a:pt x="320" y="177"/>
                </a:cubicBezTo>
                <a:cubicBezTo>
                  <a:pt x="354" y="168"/>
                  <a:pt x="378" y="140"/>
                  <a:pt x="378" y="108"/>
                </a:cubicBezTo>
                <a:cubicBezTo>
                  <a:pt x="378" y="69"/>
                  <a:pt x="341" y="37"/>
                  <a:pt x="296" y="37"/>
                </a:cubicBezTo>
                <a:cubicBezTo>
                  <a:pt x="289" y="37"/>
                  <a:pt x="283" y="37"/>
                  <a:pt x="276" y="39"/>
                </a:cubicBezTo>
                <a:cubicBezTo>
                  <a:pt x="262" y="15"/>
                  <a:pt x="234" y="0"/>
                  <a:pt x="203" y="0"/>
                </a:cubicBezTo>
                <a:cubicBezTo>
                  <a:pt x="158" y="0"/>
                  <a:pt x="122" y="32"/>
                  <a:pt x="122" y="71"/>
                </a:cubicBezTo>
                <a:cubicBezTo>
                  <a:pt x="122" y="100"/>
                  <a:pt x="141" y="125"/>
                  <a:pt x="171" y="137"/>
                </a:cubicBezTo>
                <a:cubicBezTo>
                  <a:pt x="169" y="163"/>
                  <a:pt x="154" y="183"/>
                  <a:pt x="154" y="183"/>
                </a:cubicBezTo>
                <a:cubicBezTo>
                  <a:pt x="152" y="185"/>
                  <a:pt x="152" y="188"/>
                  <a:pt x="154" y="189"/>
                </a:cubicBezTo>
                <a:cubicBezTo>
                  <a:pt x="155" y="191"/>
                  <a:pt x="157" y="191"/>
                  <a:pt x="159" y="191"/>
                </a:cubicBezTo>
                <a:cubicBezTo>
                  <a:pt x="184" y="179"/>
                  <a:pt x="200" y="164"/>
                  <a:pt x="208" y="143"/>
                </a:cubicBezTo>
                <a:cubicBezTo>
                  <a:pt x="213" y="142"/>
                  <a:pt x="218" y="142"/>
                  <a:pt x="224" y="141"/>
                </a:cubicBezTo>
                <a:cubicBezTo>
                  <a:pt x="236" y="163"/>
                  <a:pt x="261" y="177"/>
                  <a:pt x="289" y="179"/>
                </a:cubicBezTo>
                <a:cubicBezTo>
                  <a:pt x="295" y="193"/>
                  <a:pt x="306" y="205"/>
                  <a:pt x="321" y="216"/>
                </a:cubicBezTo>
                <a:close/>
                <a:moveTo>
                  <a:pt x="292" y="170"/>
                </a:moveTo>
                <a:cubicBezTo>
                  <a:pt x="265" y="169"/>
                  <a:pt x="241" y="155"/>
                  <a:pt x="230" y="133"/>
                </a:cubicBezTo>
                <a:cubicBezTo>
                  <a:pt x="229" y="131"/>
                  <a:pt x="228" y="130"/>
                  <a:pt x="226" y="130"/>
                </a:cubicBezTo>
                <a:cubicBezTo>
                  <a:pt x="226" y="130"/>
                  <a:pt x="225" y="130"/>
                  <a:pt x="225" y="131"/>
                </a:cubicBezTo>
                <a:cubicBezTo>
                  <a:pt x="218" y="132"/>
                  <a:pt x="211" y="133"/>
                  <a:pt x="204" y="133"/>
                </a:cubicBezTo>
                <a:cubicBezTo>
                  <a:pt x="202" y="133"/>
                  <a:pt x="200" y="135"/>
                  <a:pt x="199" y="137"/>
                </a:cubicBezTo>
                <a:cubicBezTo>
                  <a:pt x="199" y="138"/>
                  <a:pt x="199" y="138"/>
                  <a:pt x="199" y="139"/>
                </a:cubicBezTo>
                <a:cubicBezTo>
                  <a:pt x="194" y="154"/>
                  <a:pt x="185" y="165"/>
                  <a:pt x="170" y="175"/>
                </a:cubicBezTo>
                <a:cubicBezTo>
                  <a:pt x="175" y="165"/>
                  <a:pt x="180" y="150"/>
                  <a:pt x="180" y="134"/>
                </a:cubicBezTo>
                <a:cubicBezTo>
                  <a:pt x="180" y="134"/>
                  <a:pt x="180" y="134"/>
                  <a:pt x="180" y="134"/>
                </a:cubicBezTo>
                <a:cubicBezTo>
                  <a:pt x="180" y="132"/>
                  <a:pt x="179" y="130"/>
                  <a:pt x="177" y="129"/>
                </a:cubicBezTo>
                <a:cubicBezTo>
                  <a:pt x="149" y="120"/>
                  <a:pt x="131" y="97"/>
                  <a:pt x="131" y="71"/>
                </a:cubicBezTo>
                <a:cubicBezTo>
                  <a:pt x="131" y="37"/>
                  <a:pt x="164" y="9"/>
                  <a:pt x="203" y="9"/>
                </a:cubicBezTo>
                <a:cubicBezTo>
                  <a:pt x="232" y="9"/>
                  <a:pt x="258" y="24"/>
                  <a:pt x="269" y="47"/>
                </a:cubicBezTo>
                <a:cubicBezTo>
                  <a:pt x="270" y="48"/>
                  <a:pt x="273" y="49"/>
                  <a:pt x="275" y="49"/>
                </a:cubicBezTo>
                <a:cubicBezTo>
                  <a:pt x="282" y="47"/>
                  <a:pt x="289" y="46"/>
                  <a:pt x="296" y="46"/>
                </a:cubicBezTo>
                <a:cubicBezTo>
                  <a:pt x="336" y="46"/>
                  <a:pt x="368" y="74"/>
                  <a:pt x="368" y="108"/>
                </a:cubicBezTo>
                <a:cubicBezTo>
                  <a:pt x="368" y="137"/>
                  <a:pt x="346" y="162"/>
                  <a:pt x="314" y="169"/>
                </a:cubicBezTo>
                <a:cubicBezTo>
                  <a:pt x="312" y="169"/>
                  <a:pt x="310" y="171"/>
                  <a:pt x="310" y="173"/>
                </a:cubicBezTo>
                <a:cubicBezTo>
                  <a:pt x="311" y="183"/>
                  <a:pt x="312" y="191"/>
                  <a:pt x="314" y="198"/>
                </a:cubicBezTo>
                <a:cubicBezTo>
                  <a:pt x="306" y="190"/>
                  <a:pt x="300" y="182"/>
                  <a:pt x="296" y="173"/>
                </a:cubicBezTo>
                <a:cubicBezTo>
                  <a:pt x="296" y="171"/>
                  <a:pt x="294" y="170"/>
                  <a:pt x="292" y="170"/>
                </a:cubicBezTo>
                <a:close/>
                <a:moveTo>
                  <a:pt x="433" y="312"/>
                </a:moveTo>
                <a:cubicBezTo>
                  <a:pt x="422" y="309"/>
                  <a:pt x="418" y="290"/>
                  <a:pt x="418" y="279"/>
                </a:cubicBezTo>
                <a:cubicBezTo>
                  <a:pt x="429" y="267"/>
                  <a:pt x="436" y="250"/>
                  <a:pt x="436" y="232"/>
                </a:cubicBezTo>
                <a:cubicBezTo>
                  <a:pt x="436" y="195"/>
                  <a:pt x="418" y="171"/>
                  <a:pt x="390" y="171"/>
                </a:cubicBezTo>
                <a:cubicBezTo>
                  <a:pt x="361" y="171"/>
                  <a:pt x="343" y="195"/>
                  <a:pt x="343" y="232"/>
                </a:cubicBezTo>
                <a:cubicBezTo>
                  <a:pt x="343" y="251"/>
                  <a:pt x="351" y="268"/>
                  <a:pt x="362" y="279"/>
                </a:cubicBezTo>
                <a:cubicBezTo>
                  <a:pt x="362" y="293"/>
                  <a:pt x="357" y="308"/>
                  <a:pt x="348" y="311"/>
                </a:cubicBezTo>
                <a:cubicBezTo>
                  <a:pt x="304" y="320"/>
                  <a:pt x="295" y="342"/>
                  <a:pt x="295" y="359"/>
                </a:cubicBezTo>
                <a:cubicBezTo>
                  <a:pt x="295" y="362"/>
                  <a:pt x="297" y="364"/>
                  <a:pt x="299" y="364"/>
                </a:cubicBezTo>
                <a:cubicBezTo>
                  <a:pt x="480" y="364"/>
                  <a:pt x="480" y="364"/>
                  <a:pt x="480" y="364"/>
                </a:cubicBezTo>
                <a:cubicBezTo>
                  <a:pt x="483" y="364"/>
                  <a:pt x="485" y="362"/>
                  <a:pt x="485" y="359"/>
                </a:cubicBezTo>
                <a:cubicBezTo>
                  <a:pt x="485" y="343"/>
                  <a:pt x="476" y="321"/>
                  <a:pt x="433" y="312"/>
                </a:cubicBezTo>
                <a:close/>
                <a:moveTo>
                  <a:pt x="353" y="232"/>
                </a:moveTo>
                <a:cubicBezTo>
                  <a:pt x="353" y="185"/>
                  <a:pt x="381" y="181"/>
                  <a:pt x="390" y="181"/>
                </a:cubicBezTo>
                <a:cubicBezTo>
                  <a:pt x="398" y="181"/>
                  <a:pt x="427" y="185"/>
                  <a:pt x="427" y="232"/>
                </a:cubicBezTo>
                <a:cubicBezTo>
                  <a:pt x="427" y="261"/>
                  <a:pt x="407" y="283"/>
                  <a:pt x="390" y="283"/>
                </a:cubicBezTo>
                <a:cubicBezTo>
                  <a:pt x="372" y="283"/>
                  <a:pt x="353" y="261"/>
                  <a:pt x="353" y="232"/>
                </a:cubicBezTo>
                <a:close/>
                <a:moveTo>
                  <a:pt x="304" y="355"/>
                </a:moveTo>
                <a:cubicBezTo>
                  <a:pt x="307" y="338"/>
                  <a:pt x="322" y="326"/>
                  <a:pt x="350" y="320"/>
                </a:cubicBezTo>
                <a:cubicBezTo>
                  <a:pt x="350" y="320"/>
                  <a:pt x="350" y="320"/>
                  <a:pt x="350" y="320"/>
                </a:cubicBezTo>
                <a:cubicBezTo>
                  <a:pt x="363" y="316"/>
                  <a:pt x="369" y="301"/>
                  <a:pt x="371" y="286"/>
                </a:cubicBezTo>
                <a:cubicBezTo>
                  <a:pt x="377" y="290"/>
                  <a:pt x="383" y="292"/>
                  <a:pt x="390" y="292"/>
                </a:cubicBezTo>
                <a:cubicBezTo>
                  <a:pt x="397" y="292"/>
                  <a:pt x="403" y="290"/>
                  <a:pt x="409" y="286"/>
                </a:cubicBezTo>
                <a:cubicBezTo>
                  <a:pt x="411" y="302"/>
                  <a:pt x="417" y="317"/>
                  <a:pt x="431" y="321"/>
                </a:cubicBezTo>
                <a:cubicBezTo>
                  <a:pt x="431" y="321"/>
                  <a:pt x="431" y="321"/>
                  <a:pt x="431" y="321"/>
                </a:cubicBezTo>
                <a:cubicBezTo>
                  <a:pt x="458" y="326"/>
                  <a:pt x="473" y="338"/>
                  <a:pt x="475" y="355"/>
                </a:cubicBezTo>
                <a:lnTo>
                  <a:pt x="304" y="355"/>
                </a:lnTo>
                <a:close/>
                <a:moveTo>
                  <a:pt x="206" y="57"/>
                </a:moveTo>
                <a:cubicBezTo>
                  <a:pt x="197" y="57"/>
                  <a:pt x="189" y="65"/>
                  <a:pt x="189" y="74"/>
                </a:cubicBezTo>
                <a:cubicBezTo>
                  <a:pt x="189" y="83"/>
                  <a:pt x="197" y="91"/>
                  <a:pt x="206" y="91"/>
                </a:cubicBezTo>
                <a:cubicBezTo>
                  <a:pt x="215" y="91"/>
                  <a:pt x="223" y="83"/>
                  <a:pt x="223" y="74"/>
                </a:cubicBezTo>
                <a:cubicBezTo>
                  <a:pt x="223" y="65"/>
                  <a:pt x="215" y="57"/>
                  <a:pt x="206" y="57"/>
                </a:cubicBezTo>
                <a:close/>
                <a:moveTo>
                  <a:pt x="206" y="81"/>
                </a:moveTo>
                <a:cubicBezTo>
                  <a:pt x="202" y="81"/>
                  <a:pt x="199" y="78"/>
                  <a:pt x="199" y="74"/>
                </a:cubicBezTo>
                <a:cubicBezTo>
                  <a:pt x="199" y="70"/>
                  <a:pt x="202" y="66"/>
                  <a:pt x="206" y="66"/>
                </a:cubicBezTo>
                <a:cubicBezTo>
                  <a:pt x="210" y="66"/>
                  <a:pt x="214" y="70"/>
                  <a:pt x="214" y="74"/>
                </a:cubicBezTo>
                <a:cubicBezTo>
                  <a:pt x="214" y="78"/>
                  <a:pt x="210" y="81"/>
                  <a:pt x="206" y="81"/>
                </a:cubicBezTo>
                <a:close/>
                <a:moveTo>
                  <a:pt x="260" y="74"/>
                </a:moveTo>
                <a:cubicBezTo>
                  <a:pt x="260" y="65"/>
                  <a:pt x="252" y="57"/>
                  <a:pt x="243" y="57"/>
                </a:cubicBezTo>
                <a:cubicBezTo>
                  <a:pt x="234" y="57"/>
                  <a:pt x="226" y="65"/>
                  <a:pt x="226" y="74"/>
                </a:cubicBezTo>
                <a:cubicBezTo>
                  <a:pt x="226" y="83"/>
                  <a:pt x="234" y="91"/>
                  <a:pt x="243" y="91"/>
                </a:cubicBezTo>
                <a:cubicBezTo>
                  <a:pt x="252" y="91"/>
                  <a:pt x="260" y="83"/>
                  <a:pt x="260" y="74"/>
                </a:cubicBezTo>
                <a:close/>
                <a:moveTo>
                  <a:pt x="243" y="81"/>
                </a:moveTo>
                <a:cubicBezTo>
                  <a:pt x="239" y="81"/>
                  <a:pt x="236" y="78"/>
                  <a:pt x="236" y="74"/>
                </a:cubicBezTo>
                <a:cubicBezTo>
                  <a:pt x="236" y="70"/>
                  <a:pt x="239" y="66"/>
                  <a:pt x="243" y="66"/>
                </a:cubicBezTo>
                <a:cubicBezTo>
                  <a:pt x="247" y="66"/>
                  <a:pt x="250" y="70"/>
                  <a:pt x="250" y="74"/>
                </a:cubicBezTo>
                <a:cubicBezTo>
                  <a:pt x="250" y="78"/>
                  <a:pt x="247" y="81"/>
                  <a:pt x="243" y="81"/>
                </a:cubicBezTo>
                <a:close/>
                <a:moveTo>
                  <a:pt x="336" y="126"/>
                </a:moveTo>
                <a:cubicBezTo>
                  <a:pt x="345" y="126"/>
                  <a:pt x="353" y="118"/>
                  <a:pt x="353" y="109"/>
                </a:cubicBezTo>
                <a:cubicBezTo>
                  <a:pt x="353" y="100"/>
                  <a:pt x="345" y="92"/>
                  <a:pt x="336" y="92"/>
                </a:cubicBezTo>
                <a:cubicBezTo>
                  <a:pt x="327" y="92"/>
                  <a:pt x="319" y="100"/>
                  <a:pt x="319" y="109"/>
                </a:cubicBezTo>
                <a:cubicBezTo>
                  <a:pt x="319" y="118"/>
                  <a:pt x="327" y="126"/>
                  <a:pt x="336" y="126"/>
                </a:cubicBezTo>
                <a:close/>
                <a:moveTo>
                  <a:pt x="336" y="102"/>
                </a:moveTo>
                <a:cubicBezTo>
                  <a:pt x="340" y="102"/>
                  <a:pt x="343" y="105"/>
                  <a:pt x="343" y="109"/>
                </a:cubicBezTo>
                <a:cubicBezTo>
                  <a:pt x="343" y="113"/>
                  <a:pt x="340" y="117"/>
                  <a:pt x="336" y="117"/>
                </a:cubicBezTo>
                <a:cubicBezTo>
                  <a:pt x="332" y="117"/>
                  <a:pt x="329" y="113"/>
                  <a:pt x="329" y="109"/>
                </a:cubicBezTo>
                <a:cubicBezTo>
                  <a:pt x="329" y="105"/>
                  <a:pt x="332" y="102"/>
                  <a:pt x="336" y="102"/>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56" name="Freeform 99"/>
          <p:cNvSpPr>
            <a:spLocks noEditPoints="1"/>
          </p:cNvSpPr>
          <p:nvPr/>
        </p:nvSpPr>
        <p:spPr bwMode="auto">
          <a:xfrm>
            <a:off x="3534447" y="3647487"/>
            <a:ext cx="611551" cy="315831"/>
          </a:xfrm>
          <a:custGeom>
            <a:avLst/>
            <a:gdLst>
              <a:gd name="T0" fmla="*/ 95 w 628"/>
              <a:gd name="T1" fmla="*/ 133 h 433"/>
              <a:gd name="T2" fmla="*/ 212 w 628"/>
              <a:gd name="T3" fmla="*/ 133 h 433"/>
              <a:gd name="T4" fmla="*/ 154 w 628"/>
              <a:gd name="T5" fmla="*/ 89 h 433"/>
              <a:gd name="T6" fmla="*/ 154 w 628"/>
              <a:gd name="T7" fmla="*/ 178 h 433"/>
              <a:gd name="T8" fmla="*/ 154 w 628"/>
              <a:gd name="T9" fmla="*/ 89 h 433"/>
              <a:gd name="T10" fmla="*/ 235 w 628"/>
              <a:gd name="T11" fmla="*/ 239 h 433"/>
              <a:gd name="T12" fmla="*/ 184 w 628"/>
              <a:gd name="T13" fmla="*/ 171 h 433"/>
              <a:gd name="T14" fmla="*/ 221 w 628"/>
              <a:gd name="T15" fmla="*/ 239 h 433"/>
              <a:gd name="T16" fmla="*/ 154 w 628"/>
              <a:gd name="T17" fmla="*/ 305 h 433"/>
              <a:gd name="T18" fmla="*/ 87 w 628"/>
              <a:gd name="T19" fmla="*/ 239 h 433"/>
              <a:gd name="T20" fmla="*/ 124 w 628"/>
              <a:gd name="T21" fmla="*/ 171 h 433"/>
              <a:gd name="T22" fmla="*/ 73 w 628"/>
              <a:gd name="T23" fmla="*/ 239 h 433"/>
              <a:gd name="T24" fmla="*/ 154 w 628"/>
              <a:gd name="T25" fmla="*/ 319 h 433"/>
              <a:gd name="T26" fmla="*/ 554 w 628"/>
              <a:gd name="T27" fmla="*/ 171 h 433"/>
              <a:gd name="T28" fmla="*/ 307 w 628"/>
              <a:gd name="T29" fmla="*/ 164 h 433"/>
              <a:gd name="T30" fmla="*/ 307 w 628"/>
              <a:gd name="T31" fmla="*/ 178 h 433"/>
              <a:gd name="T32" fmla="*/ 554 w 628"/>
              <a:gd name="T33" fmla="*/ 171 h 433"/>
              <a:gd name="T34" fmla="*/ 547 w 628"/>
              <a:gd name="T35" fmla="*/ 227 h 433"/>
              <a:gd name="T36" fmla="*/ 300 w 628"/>
              <a:gd name="T37" fmla="*/ 234 h 433"/>
              <a:gd name="T38" fmla="*/ 547 w 628"/>
              <a:gd name="T39" fmla="*/ 241 h 433"/>
              <a:gd name="T40" fmla="*/ 554 w 628"/>
              <a:gd name="T41" fmla="*/ 298 h 433"/>
              <a:gd name="T42" fmla="*/ 307 w 628"/>
              <a:gd name="T43" fmla="*/ 291 h 433"/>
              <a:gd name="T44" fmla="*/ 307 w 628"/>
              <a:gd name="T45" fmla="*/ 305 h 433"/>
              <a:gd name="T46" fmla="*/ 554 w 628"/>
              <a:gd name="T47" fmla="*/ 298 h 433"/>
              <a:gd name="T48" fmla="*/ 486 w 628"/>
              <a:gd name="T49" fmla="*/ 433 h 433"/>
              <a:gd name="T50" fmla="*/ 479 w 628"/>
              <a:gd name="T51" fmla="*/ 390 h 433"/>
              <a:gd name="T52" fmla="*/ 436 w 628"/>
              <a:gd name="T53" fmla="*/ 390 h 433"/>
              <a:gd name="T54" fmla="*/ 429 w 628"/>
              <a:gd name="T55" fmla="*/ 433 h 433"/>
              <a:gd name="T56" fmla="*/ 192 w 628"/>
              <a:gd name="T57" fmla="*/ 426 h 433"/>
              <a:gd name="T58" fmla="*/ 170 w 628"/>
              <a:gd name="T59" fmla="*/ 368 h 433"/>
              <a:gd name="T60" fmla="*/ 149 w 628"/>
              <a:gd name="T61" fmla="*/ 426 h 433"/>
              <a:gd name="T62" fmla="*/ 7 w 628"/>
              <a:gd name="T63" fmla="*/ 433 h 433"/>
              <a:gd name="T64" fmla="*/ 0 w 628"/>
              <a:gd name="T65" fmla="*/ 7 h 433"/>
              <a:gd name="T66" fmla="*/ 270 w 628"/>
              <a:gd name="T67" fmla="*/ 0 h 433"/>
              <a:gd name="T68" fmla="*/ 329 w 628"/>
              <a:gd name="T69" fmla="*/ 73 h 433"/>
              <a:gd name="T70" fmla="*/ 628 w 628"/>
              <a:gd name="T71" fmla="*/ 80 h 433"/>
              <a:gd name="T72" fmla="*/ 621 w 628"/>
              <a:gd name="T73" fmla="*/ 433 h 433"/>
              <a:gd name="T74" fmla="*/ 614 w 628"/>
              <a:gd name="T75" fmla="*/ 419 h 433"/>
              <a:gd name="T76" fmla="*/ 325 w 628"/>
              <a:gd name="T77" fmla="*/ 87 h 433"/>
              <a:gd name="T78" fmla="*/ 267 w 628"/>
              <a:gd name="T79" fmla="*/ 14 h 433"/>
              <a:gd name="T80" fmla="*/ 14 w 628"/>
              <a:gd name="T81" fmla="*/ 419 h 433"/>
              <a:gd name="T82" fmla="*/ 135 w 628"/>
              <a:gd name="T83" fmla="*/ 390 h 433"/>
              <a:gd name="T84" fmla="*/ 206 w 628"/>
              <a:gd name="T85" fmla="*/ 390 h 433"/>
              <a:gd name="T86" fmla="*/ 422 w 628"/>
              <a:gd name="T87" fmla="*/ 419 h 433"/>
              <a:gd name="T88" fmla="*/ 458 w 628"/>
              <a:gd name="T89" fmla="*/ 354 h 433"/>
              <a:gd name="T90" fmla="*/ 493 w 628"/>
              <a:gd name="T91" fmla="*/ 419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628" h="433">
                <a:moveTo>
                  <a:pt x="154" y="192"/>
                </a:moveTo>
                <a:cubicBezTo>
                  <a:pt x="121" y="192"/>
                  <a:pt x="95" y="166"/>
                  <a:pt x="95" y="133"/>
                </a:cubicBezTo>
                <a:cubicBezTo>
                  <a:pt x="95" y="101"/>
                  <a:pt x="121" y="75"/>
                  <a:pt x="154" y="75"/>
                </a:cubicBezTo>
                <a:cubicBezTo>
                  <a:pt x="186" y="75"/>
                  <a:pt x="212" y="101"/>
                  <a:pt x="212" y="133"/>
                </a:cubicBezTo>
                <a:cubicBezTo>
                  <a:pt x="212" y="166"/>
                  <a:pt x="186" y="192"/>
                  <a:pt x="154" y="192"/>
                </a:cubicBezTo>
                <a:close/>
                <a:moveTo>
                  <a:pt x="154" y="89"/>
                </a:moveTo>
                <a:cubicBezTo>
                  <a:pt x="129" y="89"/>
                  <a:pt x="109" y="109"/>
                  <a:pt x="109" y="133"/>
                </a:cubicBezTo>
                <a:cubicBezTo>
                  <a:pt x="109" y="158"/>
                  <a:pt x="129" y="178"/>
                  <a:pt x="154" y="178"/>
                </a:cubicBezTo>
                <a:cubicBezTo>
                  <a:pt x="178" y="178"/>
                  <a:pt x="198" y="158"/>
                  <a:pt x="198" y="133"/>
                </a:cubicBezTo>
                <a:cubicBezTo>
                  <a:pt x="198" y="109"/>
                  <a:pt x="178" y="89"/>
                  <a:pt x="154" y="89"/>
                </a:cubicBezTo>
                <a:close/>
                <a:moveTo>
                  <a:pt x="235" y="301"/>
                </a:moveTo>
                <a:cubicBezTo>
                  <a:pt x="235" y="239"/>
                  <a:pt x="235" y="239"/>
                  <a:pt x="235" y="239"/>
                </a:cubicBezTo>
                <a:cubicBezTo>
                  <a:pt x="235" y="210"/>
                  <a:pt x="219" y="182"/>
                  <a:pt x="193" y="168"/>
                </a:cubicBezTo>
                <a:cubicBezTo>
                  <a:pt x="190" y="166"/>
                  <a:pt x="186" y="167"/>
                  <a:pt x="184" y="171"/>
                </a:cubicBezTo>
                <a:cubicBezTo>
                  <a:pt x="182" y="174"/>
                  <a:pt x="183" y="178"/>
                  <a:pt x="186" y="180"/>
                </a:cubicBezTo>
                <a:cubicBezTo>
                  <a:pt x="208" y="192"/>
                  <a:pt x="221" y="215"/>
                  <a:pt x="221" y="239"/>
                </a:cubicBezTo>
                <a:cubicBezTo>
                  <a:pt x="221" y="298"/>
                  <a:pt x="221" y="298"/>
                  <a:pt x="221" y="298"/>
                </a:cubicBezTo>
                <a:cubicBezTo>
                  <a:pt x="215" y="301"/>
                  <a:pt x="192" y="305"/>
                  <a:pt x="154" y="305"/>
                </a:cubicBezTo>
                <a:cubicBezTo>
                  <a:pt x="116" y="305"/>
                  <a:pt x="93" y="301"/>
                  <a:pt x="87" y="298"/>
                </a:cubicBezTo>
                <a:cubicBezTo>
                  <a:pt x="87" y="239"/>
                  <a:pt x="87" y="239"/>
                  <a:pt x="87" y="239"/>
                </a:cubicBezTo>
                <a:cubicBezTo>
                  <a:pt x="87" y="215"/>
                  <a:pt x="100" y="192"/>
                  <a:pt x="121" y="180"/>
                </a:cubicBezTo>
                <a:cubicBezTo>
                  <a:pt x="124" y="178"/>
                  <a:pt x="126" y="174"/>
                  <a:pt x="124" y="171"/>
                </a:cubicBezTo>
                <a:cubicBezTo>
                  <a:pt x="122" y="167"/>
                  <a:pt x="118" y="166"/>
                  <a:pt x="114" y="168"/>
                </a:cubicBezTo>
                <a:cubicBezTo>
                  <a:pt x="89" y="182"/>
                  <a:pt x="73" y="210"/>
                  <a:pt x="73" y="239"/>
                </a:cubicBezTo>
                <a:cubicBezTo>
                  <a:pt x="73" y="301"/>
                  <a:pt x="73" y="301"/>
                  <a:pt x="73" y="301"/>
                </a:cubicBezTo>
                <a:cubicBezTo>
                  <a:pt x="73" y="316"/>
                  <a:pt x="117" y="319"/>
                  <a:pt x="154" y="319"/>
                </a:cubicBezTo>
                <a:cubicBezTo>
                  <a:pt x="191" y="319"/>
                  <a:pt x="235" y="316"/>
                  <a:pt x="235" y="301"/>
                </a:cubicBezTo>
                <a:close/>
                <a:moveTo>
                  <a:pt x="554" y="171"/>
                </a:moveTo>
                <a:cubicBezTo>
                  <a:pt x="554" y="167"/>
                  <a:pt x="551" y="164"/>
                  <a:pt x="547" y="164"/>
                </a:cubicBezTo>
                <a:cubicBezTo>
                  <a:pt x="307" y="164"/>
                  <a:pt x="307" y="164"/>
                  <a:pt x="307" y="164"/>
                </a:cubicBezTo>
                <a:cubicBezTo>
                  <a:pt x="303" y="164"/>
                  <a:pt x="300" y="167"/>
                  <a:pt x="300" y="171"/>
                </a:cubicBezTo>
                <a:cubicBezTo>
                  <a:pt x="300" y="175"/>
                  <a:pt x="303" y="178"/>
                  <a:pt x="307" y="178"/>
                </a:cubicBezTo>
                <a:cubicBezTo>
                  <a:pt x="547" y="178"/>
                  <a:pt x="547" y="178"/>
                  <a:pt x="547" y="178"/>
                </a:cubicBezTo>
                <a:cubicBezTo>
                  <a:pt x="551" y="178"/>
                  <a:pt x="554" y="175"/>
                  <a:pt x="554" y="171"/>
                </a:cubicBezTo>
                <a:close/>
                <a:moveTo>
                  <a:pt x="554" y="234"/>
                </a:moveTo>
                <a:cubicBezTo>
                  <a:pt x="554" y="231"/>
                  <a:pt x="551" y="227"/>
                  <a:pt x="547" y="227"/>
                </a:cubicBezTo>
                <a:cubicBezTo>
                  <a:pt x="307" y="227"/>
                  <a:pt x="307" y="227"/>
                  <a:pt x="307" y="227"/>
                </a:cubicBezTo>
                <a:cubicBezTo>
                  <a:pt x="303" y="227"/>
                  <a:pt x="300" y="231"/>
                  <a:pt x="300" y="234"/>
                </a:cubicBezTo>
                <a:cubicBezTo>
                  <a:pt x="300" y="238"/>
                  <a:pt x="303" y="241"/>
                  <a:pt x="307" y="241"/>
                </a:cubicBezTo>
                <a:cubicBezTo>
                  <a:pt x="547" y="241"/>
                  <a:pt x="547" y="241"/>
                  <a:pt x="547" y="241"/>
                </a:cubicBezTo>
                <a:cubicBezTo>
                  <a:pt x="551" y="241"/>
                  <a:pt x="554" y="238"/>
                  <a:pt x="554" y="234"/>
                </a:cubicBezTo>
                <a:close/>
                <a:moveTo>
                  <a:pt x="554" y="298"/>
                </a:moveTo>
                <a:cubicBezTo>
                  <a:pt x="554" y="294"/>
                  <a:pt x="551" y="291"/>
                  <a:pt x="547" y="291"/>
                </a:cubicBezTo>
                <a:cubicBezTo>
                  <a:pt x="307" y="291"/>
                  <a:pt x="307" y="291"/>
                  <a:pt x="307" y="291"/>
                </a:cubicBezTo>
                <a:cubicBezTo>
                  <a:pt x="303" y="291"/>
                  <a:pt x="300" y="294"/>
                  <a:pt x="300" y="298"/>
                </a:cubicBezTo>
                <a:cubicBezTo>
                  <a:pt x="300" y="301"/>
                  <a:pt x="303" y="305"/>
                  <a:pt x="307" y="305"/>
                </a:cubicBezTo>
                <a:cubicBezTo>
                  <a:pt x="547" y="305"/>
                  <a:pt x="547" y="305"/>
                  <a:pt x="547" y="305"/>
                </a:cubicBezTo>
                <a:cubicBezTo>
                  <a:pt x="551" y="305"/>
                  <a:pt x="554" y="301"/>
                  <a:pt x="554" y="298"/>
                </a:cubicBezTo>
                <a:close/>
                <a:moveTo>
                  <a:pt x="621" y="433"/>
                </a:moveTo>
                <a:cubicBezTo>
                  <a:pt x="486" y="433"/>
                  <a:pt x="486" y="433"/>
                  <a:pt x="486" y="433"/>
                </a:cubicBezTo>
                <a:cubicBezTo>
                  <a:pt x="483" y="433"/>
                  <a:pt x="479" y="430"/>
                  <a:pt x="479" y="426"/>
                </a:cubicBezTo>
                <a:cubicBezTo>
                  <a:pt x="479" y="390"/>
                  <a:pt x="479" y="390"/>
                  <a:pt x="479" y="390"/>
                </a:cubicBezTo>
                <a:cubicBezTo>
                  <a:pt x="479" y="378"/>
                  <a:pt x="470" y="368"/>
                  <a:pt x="458" y="368"/>
                </a:cubicBezTo>
                <a:cubicBezTo>
                  <a:pt x="446" y="368"/>
                  <a:pt x="436" y="378"/>
                  <a:pt x="436" y="390"/>
                </a:cubicBezTo>
                <a:cubicBezTo>
                  <a:pt x="436" y="426"/>
                  <a:pt x="436" y="426"/>
                  <a:pt x="436" y="426"/>
                </a:cubicBezTo>
                <a:cubicBezTo>
                  <a:pt x="436" y="430"/>
                  <a:pt x="433" y="433"/>
                  <a:pt x="429" y="433"/>
                </a:cubicBezTo>
                <a:cubicBezTo>
                  <a:pt x="199" y="433"/>
                  <a:pt x="199" y="433"/>
                  <a:pt x="199" y="433"/>
                </a:cubicBezTo>
                <a:cubicBezTo>
                  <a:pt x="195" y="433"/>
                  <a:pt x="192" y="430"/>
                  <a:pt x="192" y="426"/>
                </a:cubicBezTo>
                <a:cubicBezTo>
                  <a:pt x="192" y="390"/>
                  <a:pt x="192" y="390"/>
                  <a:pt x="192" y="390"/>
                </a:cubicBezTo>
                <a:cubicBezTo>
                  <a:pt x="192" y="378"/>
                  <a:pt x="182" y="368"/>
                  <a:pt x="170" y="368"/>
                </a:cubicBezTo>
                <a:cubicBezTo>
                  <a:pt x="158" y="368"/>
                  <a:pt x="149" y="378"/>
                  <a:pt x="149" y="390"/>
                </a:cubicBezTo>
                <a:cubicBezTo>
                  <a:pt x="149" y="426"/>
                  <a:pt x="149" y="426"/>
                  <a:pt x="149" y="426"/>
                </a:cubicBezTo>
                <a:cubicBezTo>
                  <a:pt x="149" y="430"/>
                  <a:pt x="146" y="433"/>
                  <a:pt x="142" y="433"/>
                </a:cubicBezTo>
                <a:cubicBezTo>
                  <a:pt x="7" y="433"/>
                  <a:pt x="7" y="433"/>
                  <a:pt x="7" y="433"/>
                </a:cubicBezTo>
                <a:cubicBezTo>
                  <a:pt x="3" y="433"/>
                  <a:pt x="0" y="430"/>
                  <a:pt x="0" y="426"/>
                </a:cubicBezTo>
                <a:cubicBezTo>
                  <a:pt x="0" y="7"/>
                  <a:pt x="0" y="7"/>
                  <a:pt x="0" y="7"/>
                </a:cubicBezTo>
                <a:cubicBezTo>
                  <a:pt x="0" y="3"/>
                  <a:pt x="3" y="0"/>
                  <a:pt x="7" y="0"/>
                </a:cubicBezTo>
                <a:cubicBezTo>
                  <a:pt x="270" y="0"/>
                  <a:pt x="270" y="0"/>
                  <a:pt x="270" y="0"/>
                </a:cubicBezTo>
                <a:cubicBezTo>
                  <a:pt x="272" y="0"/>
                  <a:pt x="275" y="1"/>
                  <a:pt x="276" y="3"/>
                </a:cubicBezTo>
                <a:cubicBezTo>
                  <a:pt x="329" y="73"/>
                  <a:pt x="329" y="73"/>
                  <a:pt x="329" y="73"/>
                </a:cubicBezTo>
                <a:cubicBezTo>
                  <a:pt x="621" y="73"/>
                  <a:pt x="621" y="73"/>
                  <a:pt x="621" y="73"/>
                </a:cubicBezTo>
                <a:cubicBezTo>
                  <a:pt x="625" y="73"/>
                  <a:pt x="628" y="76"/>
                  <a:pt x="628" y="80"/>
                </a:cubicBezTo>
                <a:cubicBezTo>
                  <a:pt x="628" y="426"/>
                  <a:pt x="628" y="426"/>
                  <a:pt x="628" y="426"/>
                </a:cubicBezTo>
                <a:cubicBezTo>
                  <a:pt x="628" y="430"/>
                  <a:pt x="625" y="433"/>
                  <a:pt x="621" y="433"/>
                </a:cubicBezTo>
                <a:close/>
                <a:moveTo>
                  <a:pt x="493" y="419"/>
                </a:moveTo>
                <a:cubicBezTo>
                  <a:pt x="614" y="419"/>
                  <a:pt x="614" y="419"/>
                  <a:pt x="614" y="419"/>
                </a:cubicBezTo>
                <a:cubicBezTo>
                  <a:pt x="614" y="87"/>
                  <a:pt x="614" y="87"/>
                  <a:pt x="614" y="87"/>
                </a:cubicBezTo>
                <a:cubicBezTo>
                  <a:pt x="325" y="87"/>
                  <a:pt x="325" y="87"/>
                  <a:pt x="325" y="87"/>
                </a:cubicBezTo>
                <a:cubicBezTo>
                  <a:pt x="323" y="87"/>
                  <a:pt x="321" y="86"/>
                  <a:pt x="320" y="84"/>
                </a:cubicBezTo>
                <a:cubicBezTo>
                  <a:pt x="267" y="14"/>
                  <a:pt x="267" y="14"/>
                  <a:pt x="267" y="14"/>
                </a:cubicBezTo>
                <a:cubicBezTo>
                  <a:pt x="14" y="14"/>
                  <a:pt x="14" y="14"/>
                  <a:pt x="14" y="14"/>
                </a:cubicBezTo>
                <a:cubicBezTo>
                  <a:pt x="14" y="419"/>
                  <a:pt x="14" y="419"/>
                  <a:pt x="14" y="419"/>
                </a:cubicBezTo>
                <a:cubicBezTo>
                  <a:pt x="135" y="419"/>
                  <a:pt x="135" y="419"/>
                  <a:pt x="135" y="419"/>
                </a:cubicBezTo>
                <a:cubicBezTo>
                  <a:pt x="135" y="390"/>
                  <a:pt x="135" y="390"/>
                  <a:pt x="135" y="390"/>
                </a:cubicBezTo>
                <a:cubicBezTo>
                  <a:pt x="135" y="370"/>
                  <a:pt x="151" y="354"/>
                  <a:pt x="170" y="354"/>
                </a:cubicBezTo>
                <a:cubicBezTo>
                  <a:pt x="190" y="354"/>
                  <a:pt x="206" y="370"/>
                  <a:pt x="206" y="390"/>
                </a:cubicBezTo>
                <a:cubicBezTo>
                  <a:pt x="206" y="419"/>
                  <a:pt x="206" y="419"/>
                  <a:pt x="206" y="419"/>
                </a:cubicBezTo>
                <a:cubicBezTo>
                  <a:pt x="422" y="419"/>
                  <a:pt x="422" y="419"/>
                  <a:pt x="422" y="419"/>
                </a:cubicBezTo>
                <a:cubicBezTo>
                  <a:pt x="422" y="390"/>
                  <a:pt x="422" y="390"/>
                  <a:pt x="422" y="390"/>
                </a:cubicBezTo>
                <a:cubicBezTo>
                  <a:pt x="422" y="370"/>
                  <a:pt x="438" y="354"/>
                  <a:pt x="458" y="354"/>
                </a:cubicBezTo>
                <a:cubicBezTo>
                  <a:pt x="478" y="354"/>
                  <a:pt x="493" y="370"/>
                  <a:pt x="493" y="390"/>
                </a:cubicBezTo>
                <a:lnTo>
                  <a:pt x="493" y="419"/>
                </a:ln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77" name="Rectangle 76"/>
          <p:cNvSpPr/>
          <p:nvPr/>
        </p:nvSpPr>
        <p:spPr>
          <a:xfrm>
            <a:off x="10031687" y="5245100"/>
            <a:ext cx="1849086" cy="909480"/>
          </a:xfrm>
          <a:prstGeom prst="rect">
            <a:avLst/>
          </a:prstGeom>
        </p:spPr>
        <p:txBody>
          <a:bodyPr wrap="square" lIns="182880" rIns="182880" bIns="73152">
            <a:spAutoFit/>
          </a:bodyPr>
          <a:lstStyle/>
          <a:p>
            <a:pPr>
              <a:lnSpc>
                <a:spcPct val="95000"/>
              </a:lnSpc>
            </a:pPr>
            <a:r>
              <a:rPr lang="en-US" sz="1600" dirty="0">
                <a:latin typeface="Rockwell" panose="02060603020205020403" pitchFamily="18" charset="0"/>
              </a:rPr>
              <a:t>Combined Heat and Power</a:t>
            </a:r>
          </a:p>
          <a:p>
            <a:pPr>
              <a:lnSpc>
                <a:spcPct val="95000"/>
              </a:lnSpc>
            </a:pPr>
            <a:r>
              <a:rPr lang="en-US" sz="1100" dirty="0">
                <a:latin typeface="Rockwell" panose="02060603020205020403" pitchFamily="18" charset="0"/>
              </a:rPr>
              <a:t>Non-financial barriers (sociopolitical)</a:t>
            </a:r>
          </a:p>
        </p:txBody>
      </p:sp>
      <p:sp>
        <p:nvSpPr>
          <p:cNvPr id="78" name="Oval 12"/>
          <p:cNvSpPr>
            <a:spLocks noChangeArrowheads="1"/>
          </p:cNvSpPr>
          <p:nvPr/>
        </p:nvSpPr>
        <p:spPr bwMode="auto">
          <a:xfrm>
            <a:off x="8797804" y="5148597"/>
            <a:ext cx="1232497" cy="924374"/>
          </a:xfrm>
          <a:prstGeom prst="ellipse">
            <a:avLst/>
          </a:prstGeom>
          <a:solidFill>
            <a:schemeClr val="tx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79" name="Freeform 24"/>
          <p:cNvSpPr>
            <a:spLocks/>
          </p:cNvSpPr>
          <p:nvPr/>
        </p:nvSpPr>
        <p:spPr bwMode="auto">
          <a:xfrm>
            <a:off x="9236315" y="5355684"/>
            <a:ext cx="394447" cy="472271"/>
          </a:xfrm>
          <a:custGeom>
            <a:avLst/>
            <a:gdLst>
              <a:gd name="T0" fmla="*/ 670 w 1623"/>
              <a:gd name="T1" fmla="*/ 2276 h 2276"/>
              <a:gd name="T2" fmla="*/ 670 w 1623"/>
              <a:gd name="T3" fmla="*/ 2276 h 2276"/>
              <a:gd name="T4" fmla="*/ 0 w 1623"/>
              <a:gd name="T5" fmla="*/ 1490 h 2276"/>
              <a:gd name="T6" fmla="*/ 431 w 1623"/>
              <a:gd name="T7" fmla="*/ 673 h 2276"/>
              <a:gd name="T8" fmla="*/ 634 w 1623"/>
              <a:gd name="T9" fmla="*/ 0 h 2276"/>
              <a:gd name="T10" fmla="*/ 1623 w 1623"/>
              <a:gd name="T11" fmla="*/ 1342 h 2276"/>
              <a:gd name="T12" fmla="*/ 993 w 1623"/>
              <a:gd name="T13" fmla="*/ 2260 h 2276"/>
              <a:gd name="T14" fmla="*/ 1093 w 1623"/>
              <a:gd name="T15" fmla="*/ 1875 h 2276"/>
              <a:gd name="T16" fmla="*/ 828 w 1623"/>
              <a:gd name="T17" fmla="*/ 1464 h 2276"/>
              <a:gd name="T18" fmla="*/ 544 w 1623"/>
              <a:gd name="T19" fmla="*/ 2011 h 2276"/>
              <a:gd name="T20" fmla="*/ 670 w 1623"/>
              <a:gd name="T21" fmla="*/ 2276 h 2276"/>
              <a:gd name="T22" fmla="*/ 670 w 1623"/>
              <a:gd name="T23" fmla="*/ 2276 h 2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3" h="2276">
                <a:moveTo>
                  <a:pt x="670" y="2276"/>
                </a:moveTo>
                <a:lnTo>
                  <a:pt x="670" y="2276"/>
                </a:lnTo>
                <a:cubicBezTo>
                  <a:pt x="297" y="2158"/>
                  <a:pt x="0" y="1859"/>
                  <a:pt x="0" y="1490"/>
                </a:cubicBezTo>
                <a:cubicBezTo>
                  <a:pt x="0" y="1120"/>
                  <a:pt x="283" y="956"/>
                  <a:pt x="431" y="673"/>
                </a:cubicBezTo>
                <a:cubicBezTo>
                  <a:pt x="579" y="389"/>
                  <a:pt x="621" y="99"/>
                  <a:pt x="634" y="0"/>
                </a:cubicBezTo>
                <a:cubicBezTo>
                  <a:pt x="962" y="182"/>
                  <a:pt x="1623" y="796"/>
                  <a:pt x="1623" y="1342"/>
                </a:cubicBezTo>
                <a:cubicBezTo>
                  <a:pt x="1623" y="1863"/>
                  <a:pt x="1257" y="2187"/>
                  <a:pt x="993" y="2260"/>
                </a:cubicBezTo>
                <a:cubicBezTo>
                  <a:pt x="1044" y="2149"/>
                  <a:pt x="1093" y="1981"/>
                  <a:pt x="1093" y="1875"/>
                </a:cubicBezTo>
                <a:cubicBezTo>
                  <a:pt x="1093" y="1736"/>
                  <a:pt x="1017" y="1600"/>
                  <a:pt x="828" y="1464"/>
                </a:cubicBezTo>
                <a:cubicBezTo>
                  <a:pt x="756" y="1741"/>
                  <a:pt x="544" y="1840"/>
                  <a:pt x="544" y="2011"/>
                </a:cubicBezTo>
                <a:cubicBezTo>
                  <a:pt x="544" y="2117"/>
                  <a:pt x="640" y="2246"/>
                  <a:pt x="670" y="2276"/>
                </a:cubicBezTo>
                <a:lnTo>
                  <a:pt x="670" y="2276"/>
                </a:lnTo>
                <a:close/>
              </a:path>
            </a:pathLst>
          </a:custGeom>
          <a:noFill/>
          <a:ln w="9525" cap="rnd">
            <a:solidFill>
              <a:srgbClr val="FEFEF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82" name="Rectangle 81"/>
          <p:cNvSpPr/>
          <p:nvPr/>
        </p:nvSpPr>
        <p:spPr>
          <a:xfrm>
            <a:off x="4642521" y="5239986"/>
            <a:ext cx="2363588" cy="675570"/>
          </a:xfrm>
          <a:prstGeom prst="rect">
            <a:avLst/>
          </a:prstGeom>
        </p:spPr>
        <p:txBody>
          <a:bodyPr wrap="square" lIns="182880" rIns="182880" bIns="73152">
            <a:spAutoFit/>
          </a:bodyPr>
          <a:lstStyle/>
          <a:p>
            <a:pPr>
              <a:lnSpc>
                <a:spcPct val="95000"/>
              </a:lnSpc>
            </a:pPr>
            <a:r>
              <a:rPr lang="en-US" sz="1600" dirty="0">
                <a:latin typeface="Rockwell" panose="02060603020205020403" pitchFamily="18" charset="0"/>
              </a:rPr>
              <a:t>Vehicle to Grid</a:t>
            </a:r>
          </a:p>
          <a:p>
            <a:pPr>
              <a:lnSpc>
                <a:spcPct val="95000"/>
              </a:lnSpc>
            </a:pPr>
            <a:r>
              <a:rPr lang="en-US" sz="1100" dirty="0">
                <a:latin typeface="Rockwell" panose="02060603020205020403" pitchFamily="18" charset="0"/>
              </a:rPr>
              <a:t>Profitability to EV owners (economic/market)</a:t>
            </a:r>
          </a:p>
        </p:txBody>
      </p:sp>
      <p:sp>
        <p:nvSpPr>
          <p:cNvPr id="83" name="Oval 12"/>
          <p:cNvSpPr>
            <a:spLocks noChangeArrowheads="1"/>
          </p:cNvSpPr>
          <p:nvPr/>
        </p:nvSpPr>
        <p:spPr bwMode="auto">
          <a:xfrm>
            <a:off x="3412036" y="5115584"/>
            <a:ext cx="1232496" cy="924374"/>
          </a:xfrm>
          <a:prstGeom prst="ellipse">
            <a:avLst/>
          </a:prstGeom>
          <a:solidFill>
            <a:schemeClr val="tx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84" name="Freeform 112"/>
          <p:cNvSpPr>
            <a:spLocks noEditPoints="1"/>
          </p:cNvSpPr>
          <p:nvPr/>
        </p:nvSpPr>
        <p:spPr bwMode="auto">
          <a:xfrm>
            <a:off x="3837356" y="5322671"/>
            <a:ext cx="399786" cy="472271"/>
          </a:xfrm>
          <a:custGeom>
            <a:avLst/>
            <a:gdLst>
              <a:gd name="T0" fmla="*/ 210 w 577"/>
              <a:gd name="T1" fmla="*/ 508 h 646"/>
              <a:gd name="T2" fmla="*/ 219 w 577"/>
              <a:gd name="T3" fmla="*/ 497 h 646"/>
              <a:gd name="T4" fmla="*/ 353 w 577"/>
              <a:gd name="T5" fmla="*/ 489 h 646"/>
              <a:gd name="T6" fmla="*/ 296 w 577"/>
              <a:gd name="T7" fmla="*/ 441 h 646"/>
              <a:gd name="T8" fmla="*/ 222 w 577"/>
              <a:gd name="T9" fmla="*/ 384 h 646"/>
              <a:gd name="T10" fmla="*/ 367 w 577"/>
              <a:gd name="T11" fmla="*/ 354 h 646"/>
              <a:gd name="T12" fmla="*/ 360 w 577"/>
              <a:gd name="T13" fmla="*/ 366 h 646"/>
              <a:gd name="T14" fmla="*/ 236 w 577"/>
              <a:gd name="T15" fmla="*/ 384 h 646"/>
              <a:gd name="T16" fmla="*/ 299 w 577"/>
              <a:gd name="T17" fmla="*/ 427 h 646"/>
              <a:gd name="T18" fmla="*/ 367 w 577"/>
              <a:gd name="T19" fmla="*/ 489 h 646"/>
              <a:gd name="T20" fmla="*/ 302 w 577"/>
              <a:gd name="T21" fmla="*/ 582 h 646"/>
              <a:gd name="T22" fmla="*/ 295 w 577"/>
              <a:gd name="T23" fmla="*/ 293 h 646"/>
              <a:gd name="T24" fmla="*/ 288 w 577"/>
              <a:gd name="T25" fmla="*/ 582 h 646"/>
              <a:gd name="T26" fmla="*/ 302 w 577"/>
              <a:gd name="T27" fmla="*/ 582 h 646"/>
              <a:gd name="T28" fmla="*/ 359 w 577"/>
              <a:gd name="T29" fmla="*/ 211 h 646"/>
              <a:gd name="T30" fmla="*/ 289 w 577"/>
              <a:gd name="T31" fmla="*/ 231 h 646"/>
              <a:gd name="T32" fmla="*/ 227 w 577"/>
              <a:gd name="T33" fmla="*/ 216 h 646"/>
              <a:gd name="T34" fmla="*/ 289 w 577"/>
              <a:gd name="T35" fmla="*/ 245 h 646"/>
              <a:gd name="T36" fmla="*/ 577 w 577"/>
              <a:gd name="T37" fmla="*/ 462 h 646"/>
              <a:gd name="T38" fmla="*/ 444 w 577"/>
              <a:gd name="T39" fmla="*/ 83 h 646"/>
              <a:gd name="T40" fmla="*/ 458 w 577"/>
              <a:gd name="T41" fmla="*/ 51 h 646"/>
              <a:gd name="T42" fmla="*/ 393 w 577"/>
              <a:gd name="T43" fmla="*/ 47 h 646"/>
              <a:gd name="T44" fmla="*/ 344 w 577"/>
              <a:gd name="T45" fmla="*/ 31 h 646"/>
              <a:gd name="T46" fmla="*/ 289 w 577"/>
              <a:gd name="T47" fmla="*/ 0 h 646"/>
              <a:gd name="T48" fmla="*/ 233 w 577"/>
              <a:gd name="T49" fmla="*/ 31 h 646"/>
              <a:gd name="T50" fmla="*/ 200 w 577"/>
              <a:gd name="T51" fmla="*/ 51 h 646"/>
              <a:gd name="T52" fmla="*/ 147 w 577"/>
              <a:gd name="T53" fmla="*/ 37 h 646"/>
              <a:gd name="T54" fmla="*/ 130 w 577"/>
              <a:gd name="T55" fmla="*/ 80 h 646"/>
              <a:gd name="T56" fmla="*/ 213 w 577"/>
              <a:gd name="T57" fmla="*/ 213 h 646"/>
              <a:gd name="T58" fmla="*/ 289 w 577"/>
              <a:gd name="T59" fmla="*/ 646 h 646"/>
              <a:gd name="T60" fmla="*/ 179 w 577"/>
              <a:gd name="T61" fmla="*/ 59 h 646"/>
              <a:gd name="T62" fmla="*/ 200 w 577"/>
              <a:gd name="T63" fmla="*/ 65 h 646"/>
              <a:gd name="T64" fmla="*/ 246 w 577"/>
              <a:gd name="T65" fmla="*/ 37 h 646"/>
              <a:gd name="T66" fmla="*/ 331 w 577"/>
              <a:gd name="T67" fmla="*/ 37 h 646"/>
              <a:gd name="T68" fmla="*/ 377 w 577"/>
              <a:gd name="T69" fmla="*/ 65 h 646"/>
              <a:gd name="T70" fmla="*/ 430 w 577"/>
              <a:gd name="T71" fmla="*/ 51 h 646"/>
              <a:gd name="T72" fmla="*/ 438 w 577"/>
              <a:gd name="T73" fmla="*/ 70 h 646"/>
              <a:gd name="T74" fmla="*/ 350 w 577"/>
              <a:gd name="T75" fmla="*/ 218 h 646"/>
              <a:gd name="T76" fmla="*/ 563 w 577"/>
              <a:gd name="T77" fmla="*/ 462 h 646"/>
              <a:gd name="T78" fmla="*/ 14 w 577"/>
              <a:gd name="T79" fmla="*/ 462 h 646"/>
              <a:gd name="T80" fmla="*/ 227 w 577"/>
              <a:gd name="T81" fmla="*/ 218 h 646"/>
              <a:gd name="T82" fmla="*/ 140 w 577"/>
              <a:gd name="T83" fmla="*/ 70 h 646"/>
              <a:gd name="T84" fmla="*/ 147 w 577"/>
              <a:gd name="T85" fmla="*/ 5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7" h="646">
                <a:moveTo>
                  <a:pt x="297" y="542"/>
                </a:moveTo>
                <a:cubicBezTo>
                  <a:pt x="272" y="542"/>
                  <a:pt x="233" y="526"/>
                  <a:pt x="210" y="508"/>
                </a:cubicBezTo>
                <a:cubicBezTo>
                  <a:pt x="207" y="505"/>
                  <a:pt x="206" y="501"/>
                  <a:pt x="209" y="498"/>
                </a:cubicBezTo>
                <a:cubicBezTo>
                  <a:pt x="211" y="495"/>
                  <a:pt x="216" y="494"/>
                  <a:pt x="219" y="497"/>
                </a:cubicBezTo>
                <a:cubicBezTo>
                  <a:pt x="239" y="513"/>
                  <a:pt x="275" y="528"/>
                  <a:pt x="297" y="528"/>
                </a:cubicBezTo>
                <a:cubicBezTo>
                  <a:pt x="349" y="528"/>
                  <a:pt x="353" y="498"/>
                  <a:pt x="353" y="489"/>
                </a:cubicBezTo>
                <a:cubicBezTo>
                  <a:pt x="353" y="457"/>
                  <a:pt x="330" y="449"/>
                  <a:pt x="303" y="443"/>
                </a:cubicBezTo>
                <a:cubicBezTo>
                  <a:pt x="301" y="442"/>
                  <a:pt x="298" y="442"/>
                  <a:pt x="296" y="441"/>
                </a:cubicBezTo>
                <a:cubicBezTo>
                  <a:pt x="293" y="440"/>
                  <a:pt x="291" y="440"/>
                  <a:pt x="288" y="439"/>
                </a:cubicBezTo>
                <a:cubicBezTo>
                  <a:pt x="265" y="434"/>
                  <a:pt x="222" y="424"/>
                  <a:pt x="222" y="384"/>
                </a:cubicBezTo>
                <a:cubicBezTo>
                  <a:pt x="222" y="344"/>
                  <a:pt x="262" y="329"/>
                  <a:pt x="295" y="329"/>
                </a:cubicBezTo>
                <a:cubicBezTo>
                  <a:pt x="317" y="329"/>
                  <a:pt x="344" y="339"/>
                  <a:pt x="367" y="354"/>
                </a:cubicBezTo>
                <a:cubicBezTo>
                  <a:pt x="370" y="356"/>
                  <a:pt x="371" y="361"/>
                  <a:pt x="369" y="364"/>
                </a:cubicBezTo>
                <a:cubicBezTo>
                  <a:pt x="367" y="367"/>
                  <a:pt x="363" y="368"/>
                  <a:pt x="360" y="366"/>
                </a:cubicBezTo>
                <a:cubicBezTo>
                  <a:pt x="338" y="352"/>
                  <a:pt x="314" y="343"/>
                  <a:pt x="295" y="343"/>
                </a:cubicBezTo>
                <a:cubicBezTo>
                  <a:pt x="239" y="343"/>
                  <a:pt x="236" y="377"/>
                  <a:pt x="236" y="384"/>
                </a:cubicBezTo>
                <a:cubicBezTo>
                  <a:pt x="236" y="410"/>
                  <a:pt x="263" y="419"/>
                  <a:pt x="291" y="425"/>
                </a:cubicBezTo>
                <a:cubicBezTo>
                  <a:pt x="294" y="426"/>
                  <a:pt x="297" y="427"/>
                  <a:pt x="299" y="427"/>
                </a:cubicBezTo>
                <a:cubicBezTo>
                  <a:pt x="301" y="428"/>
                  <a:pt x="304" y="429"/>
                  <a:pt x="307" y="429"/>
                </a:cubicBezTo>
                <a:cubicBezTo>
                  <a:pt x="328" y="434"/>
                  <a:pt x="367" y="443"/>
                  <a:pt x="367" y="489"/>
                </a:cubicBezTo>
                <a:cubicBezTo>
                  <a:pt x="367" y="528"/>
                  <a:pt x="331" y="542"/>
                  <a:pt x="297" y="542"/>
                </a:cubicBezTo>
                <a:close/>
                <a:moveTo>
                  <a:pt x="302" y="582"/>
                </a:moveTo>
                <a:cubicBezTo>
                  <a:pt x="302" y="300"/>
                  <a:pt x="302" y="300"/>
                  <a:pt x="302" y="300"/>
                </a:cubicBezTo>
                <a:cubicBezTo>
                  <a:pt x="302" y="297"/>
                  <a:pt x="299" y="293"/>
                  <a:pt x="295" y="293"/>
                </a:cubicBezTo>
                <a:cubicBezTo>
                  <a:pt x="292" y="293"/>
                  <a:pt x="288" y="297"/>
                  <a:pt x="288" y="300"/>
                </a:cubicBezTo>
                <a:cubicBezTo>
                  <a:pt x="288" y="582"/>
                  <a:pt x="288" y="582"/>
                  <a:pt x="288" y="582"/>
                </a:cubicBezTo>
                <a:cubicBezTo>
                  <a:pt x="288" y="586"/>
                  <a:pt x="292" y="589"/>
                  <a:pt x="295" y="589"/>
                </a:cubicBezTo>
                <a:cubicBezTo>
                  <a:pt x="299" y="589"/>
                  <a:pt x="302" y="586"/>
                  <a:pt x="302" y="582"/>
                </a:cubicBezTo>
                <a:close/>
                <a:moveTo>
                  <a:pt x="364" y="219"/>
                </a:moveTo>
                <a:cubicBezTo>
                  <a:pt x="365" y="215"/>
                  <a:pt x="363" y="212"/>
                  <a:pt x="359" y="211"/>
                </a:cubicBezTo>
                <a:cubicBezTo>
                  <a:pt x="355" y="210"/>
                  <a:pt x="351" y="213"/>
                  <a:pt x="351" y="216"/>
                </a:cubicBezTo>
                <a:cubicBezTo>
                  <a:pt x="351" y="216"/>
                  <a:pt x="342" y="231"/>
                  <a:pt x="289" y="231"/>
                </a:cubicBezTo>
                <a:cubicBezTo>
                  <a:pt x="233" y="231"/>
                  <a:pt x="227" y="216"/>
                  <a:pt x="227" y="216"/>
                </a:cubicBezTo>
                <a:cubicBezTo>
                  <a:pt x="227" y="216"/>
                  <a:pt x="227" y="216"/>
                  <a:pt x="227" y="216"/>
                </a:cubicBezTo>
                <a:cubicBezTo>
                  <a:pt x="213" y="219"/>
                  <a:pt x="213" y="219"/>
                  <a:pt x="213" y="219"/>
                </a:cubicBezTo>
                <a:cubicBezTo>
                  <a:pt x="214" y="224"/>
                  <a:pt x="222" y="245"/>
                  <a:pt x="289" y="245"/>
                </a:cubicBezTo>
                <a:cubicBezTo>
                  <a:pt x="355" y="245"/>
                  <a:pt x="363" y="224"/>
                  <a:pt x="364" y="219"/>
                </a:cubicBezTo>
                <a:close/>
                <a:moveTo>
                  <a:pt x="577" y="462"/>
                </a:moveTo>
                <a:cubicBezTo>
                  <a:pt x="577" y="344"/>
                  <a:pt x="452" y="245"/>
                  <a:pt x="365" y="213"/>
                </a:cubicBezTo>
                <a:cubicBezTo>
                  <a:pt x="366" y="181"/>
                  <a:pt x="381" y="134"/>
                  <a:pt x="444" y="83"/>
                </a:cubicBezTo>
                <a:cubicBezTo>
                  <a:pt x="446" y="81"/>
                  <a:pt x="447" y="80"/>
                  <a:pt x="447" y="80"/>
                </a:cubicBezTo>
                <a:cubicBezTo>
                  <a:pt x="461" y="67"/>
                  <a:pt x="461" y="57"/>
                  <a:pt x="458" y="51"/>
                </a:cubicBezTo>
                <a:cubicBezTo>
                  <a:pt x="455" y="42"/>
                  <a:pt x="445" y="37"/>
                  <a:pt x="430" y="37"/>
                </a:cubicBezTo>
                <a:cubicBezTo>
                  <a:pt x="418" y="37"/>
                  <a:pt x="405" y="41"/>
                  <a:pt x="393" y="47"/>
                </a:cubicBezTo>
                <a:cubicBezTo>
                  <a:pt x="387" y="49"/>
                  <a:pt x="382" y="51"/>
                  <a:pt x="377" y="51"/>
                </a:cubicBezTo>
                <a:cubicBezTo>
                  <a:pt x="365" y="51"/>
                  <a:pt x="356" y="43"/>
                  <a:pt x="344" y="31"/>
                </a:cubicBezTo>
                <a:cubicBezTo>
                  <a:pt x="341" y="28"/>
                  <a:pt x="341" y="28"/>
                  <a:pt x="341" y="28"/>
                </a:cubicBezTo>
                <a:cubicBezTo>
                  <a:pt x="329" y="15"/>
                  <a:pt x="314" y="0"/>
                  <a:pt x="289" y="0"/>
                </a:cubicBezTo>
                <a:cubicBezTo>
                  <a:pt x="263" y="0"/>
                  <a:pt x="249" y="15"/>
                  <a:pt x="236" y="28"/>
                </a:cubicBezTo>
                <a:cubicBezTo>
                  <a:pt x="233" y="31"/>
                  <a:pt x="233" y="31"/>
                  <a:pt x="233" y="31"/>
                </a:cubicBezTo>
                <a:cubicBezTo>
                  <a:pt x="222" y="43"/>
                  <a:pt x="212" y="51"/>
                  <a:pt x="200" y="51"/>
                </a:cubicBezTo>
                <a:cubicBezTo>
                  <a:pt x="200" y="51"/>
                  <a:pt x="200" y="51"/>
                  <a:pt x="200" y="51"/>
                </a:cubicBezTo>
                <a:cubicBezTo>
                  <a:pt x="196" y="51"/>
                  <a:pt x="190" y="49"/>
                  <a:pt x="185" y="47"/>
                </a:cubicBezTo>
                <a:cubicBezTo>
                  <a:pt x="172" y="41"/>
                  <a:pt x="159" y="37"/>
                  <a:pt x="147" y="37"/>
                </a:cubicBezTo>
                <a:cubicBezTo>
                  <a:pt x="133" y="37"/>
                  <a:pt x="123" y="42"/>
                  <a:pt x="119" y="51"/>
                </a:cubicBezTo>
                <a:cubicBezTo>
                  <a:pt x="117" y="57"/>
                  <a:pt x="117" y="67"/>
                  <a:pt x="130" y="80"/>
                </a:cubicBezTo>
                <a:cubicBezTo>
                  <a:pt x="131" y="80"/>
                  <a:pt x="132" y="81"/>
                  <a:pt x="134" y="83"/>
                </a:cubicBezTo>
                <a:cubicBezTo>
                  <a:pt x="196" y="134"/>
                  <a:pt x="212" y="181"/>
                  <a:pt x="213" y="213"/>
                </a:cubicBezTo>
                <a:cubicBezTo>
                  <a:pt x="125" y="245"/>
                  <a:pt x="0" y="344"/>
                  <a:pt x="0" y="462"/>
                </a:cubicBezTo>
                <a:cubicBezTo>
                  <a:pt x="0" y="579"/>
                  <a:pt x="47" y="646"/>
                  <a:pt x="289" y="646"/>
                </a:cubicBezTo>
                <a:cubicBezTo>
                  <a:pt x="530" y="646"/>
                  <a:pt x="577" y="579"/>
                  <a:pt x="577" y="462"/>
                </a:cubicBezTo>
                <a:close/>
                <a:moveTo>
                  <a:pt x="179" y="59"/>
                </a:moveTo>
                <a:cubicBezTo>
                  <a:pt x="186" y="63"/>
                  <a:pt x="193" y="65"/>
                  <a:pt x="200" y="65"/>
                </a:cubicBezTo>
                <a:cubicBezTo>
                  <a:pt x="200" y="65"/>
                  <a:pt x="200" y="65"/>
                  <a:pt x="200" y="65"/>
                </a:cubicBezTo>
                <a:cubicBezTo>
                  <a:pt x="218" y="65"/>
                  <a:pt x="231" y="53"/>
                  <a:pt x="243" y="41"/>
                </a:cubicBezTo>
                <a:cubicBezTo>
                  <a:pt x="246" y="37"/>
                  <a:pt x="246" y="37"/>
                  <a:pt x="246" y="37"/>
                </a:cubicBezTo>
                <a:cubicBezTo>
                  <a:pt x="259" y="25"/>
                  <a:pt x="269" y="14"/>
                  <a:pt x="289" y="14"/>
                </a:cubicBezTo>
                <a:cubicBezTo>
                  <a:pt x="308" y="14"/>
                  <a:pt x="319" y="25"/>
                  <a:pt x="331" y="37"/>
                </a:cubicBezTo>
                <a:cubicBezTo>
                  <a:pt x="334" y="41"/>
                  <a:pt x="334" y="41"/>
                  <a:pt x="334" y="41"/>
                </a:cubicBezTo>
                <a:cubicBezTo>
                  <a:pt x="346" y="53"/>
                  <a:pt x="359" y="65"/>
                  <a:pt x="377" y="65"/>
                </a:cubicBezTo>
                <a:cubicBezTo>
                  <a:pt x="384" y="65"/>
                  <a:pt x="391" y="63"/>
                  <a:pt x="399" y="59"/>
                </a:cubicBezTo>
                <a:cubicBezTo>
                  <a:pt x="409" y="54"/>
                  <a:pt x="420" y="51"/>
                  <a:pt x="430" y="51"/>
                </a:cubicBezTo>
                <a:cubicBezTo>
                  <a:pt x="439" y="51"/>
                  <a:pt x="444" y="54"/>
                  <a:pt x="445" y="56"/>
                </a:cubicBezTo>
                <a:cubicBezTo>
                  <a:pt x="446" y="58"/>
                  <a:pt x="445" y="63"/>
                  <a:pt x="438" y="70"/>
                </a:cubicBezTo>
                <a:cubicBezTo>
                  <a:pt x="437" y="70"/>
                  <a:pt x="436" y="71"/>
                  <a:pt x="435" y="72"/>
                </a:cubicBezTo>
                <a:cubicBezTo>
                  <a:pt x="365" y="129"/>
                  <a:pt x="350" y="183"/>
                  <a:pt x="350" y="218"/>
                </a:cubicBezTo>
                <a:cubicBezTo>
                  <a:pt x="350" y="221"/>
                  <a:pt x="352" y="223"/>
                  <a:pt x="355" y="224"/>
                </a:cubicBezTo>
                <a:cubicBezTo>
                  <a:pt x="439" y="253"/>
                  <a:pt x="563" y="349"/>
                  <a:pt x="563" y="462"/>
                </a:cubicBezTo>
                <a:cubicBezTo>
                  <a:pt x="563" y="573"/>
                  <a:pt x="520" y="632"/>
                  <a:pt x="289" y="632"/>
                </a:cubicBezTo>
                <a:cubicBezTo>
                  <a:pt x="58" y="632"/>
                  <a:pt x="14" y="573"/>
                  <a:pt x="14" y="462"/>
                </a:cubicBezTo>
                <a:cubicBezTo>
                  <a:pt x="14" y="349"/>
                  <a:pt x="138" y="253"/>
                  <a:pt x="222" y="224"/>
                </a:cubicBezTo>
                <a:cubicBezTo>
                  <a:pt x="225" y="223"/>
                  <a:pt x="227" y="221"/>
                  <a:pt x="227" y="218"/>
                </a:cubicBezTo>
                <a:cubicBezTo>
                  <a:pt x="227" y="183"/>
                  <a:pt x="212" y="129"/>
                  <a:pt x="143" y="72"/>
                </a:cubicBezTo>
                <a:cubicBezTo>
                  <a:pt x="141" y="71"/>
                  <a:pt x="140" y="70"/>
                  <a:pt x="140" y="70"/>
                </a:cubicBezTo>
                <a:cubicBezTo>
                  <a:pt x="133" y="63"/>
                  <a:pt x="131" y="58"/>
                  <a:pt x="132" y="56"/>
                </a:cubicBezTo>
                <a:cubicBezTo>
                  <a:pt x="133" y="54"/>
                  <a:pt x="138" y="51"/>
                  <a:pt x="147" y="51"/>
                </a:cubicBezTo>
                <a:cubicBezTo>
                  <a:pt x="157" y="51"/>
                  <a:pt x="168" y="54"/>
                  <a:pt x="179" y="59"/>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86" name="Rectangle 85"/>
          <p:cNvSpPr/>
          <p:nvPr/>
        </p:nvSpPr>
        <p:spPr>
          <a:xfrm>
            <a:off x="1266652" y="5296003"/>
            <a:ext cx="2213536" cy="675570"/>
          </a:xfrm>
          <a:prstGeom prst="rect">
            <a:avLst/>
          </a:prstGeom>
        </p:spPr>
        <p:txBody>
          <a:bodyPr wrap="square" lIns="182880" rIns="182880" bIns="73152">
            <a:spAutoFit/>
          </a:bodyPr>
          <a:lstStyle/>
          <a:p>
            <a:pPr lvl="0">
              <a:lnSpc>
                <a:spcPct val="95000"/>
              </a:lnSpc>
            </a:pPr>
            <a:r>
              <a:rPr lang="en-US" sz="1600" dirty="0">
                <a:solidFill>
                  <a:prstClr val="black"/>
                </a:solidFill>
                <a:latin typeface="Rockwell" panose="02060603020205020403" pitchFamily="18" charset="0"/>
              </a:rPr>
              <a:t>Carbon Tax</a:t>
            </a:r>
          </a:p>
          <a:p>
            <a:pPr lvl="0">
              <a:lnSpc>
                <a:spcPct val="95000"/>
              </a:lnSpc>
            </a:pPr>
            <a:r>
              <a:rPr lang="en-US" sz="1100" dirty="0">
                <a:solidFill>
                  <a:prstClr val="black"/>
                </a:solidFill>
                <a:latin typeface="Rockwell" panose="02060603020205020403" pitchFamily="18" charset="0"/>
              </a:rPr>
              <a:t>Effect of Power Systems operation (engineering)</a:t>
            </a:r>
          </a:p>
        </p:txBody>
      </p:sp>
      <p:sp>
        <p:nvSpPr>
          <p:cNvPr id="87" name="Oval 12"/>
          <p:cNvSpPr>
            <a:spLocks noChangeArrowheads="1"/>
          </p:cNvSpPr>
          <p:nvPr/>
        </p:nvSpPr>
        <p:spPr bwMode="auto">
          <a:xfrm>
            <a:off x="44107" y="5108174"/>
            <a:ext cx="1232496" cy="924374"/>
          </a:xfrm>
          <a:prstGeom prst="ellipse">
            <a:avLst/>
          </a:pr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88" name="Freeform 26"/>
          <p:cNvSpPr>
            <a:spLocks noEditPoints="1"/>
          </p:cNvSpPr>
          <p:nvPr/>
        </p:nvSpPr>
        <p:spPr bwMode="auto">
          <a:xfrm>
            <a:off x="486301" y="5333704"/>
            <a:ext cx="399787" cy="442508"/>
          </a:xfrm>
          <a:custGeom>
            <a:avLst/>
            <a:gdLst>
              <a:gd name="T0" fmla="*/ 397 w 521"/>
              <a:gd name="T1" fmla="*/ 294 h 510"/>
              <a:gd name="T2" fmla="*/ 386 w 521"/>
              <a:gd name="T3" fmla="*/ 283 h 510"/>
              <a:gd name="T4" fmla="*/ 371 w 521"/>
              <a:gd name="T5" fmla="*/ 297 h 510"/>
              <a:gd name="T6" fmla="*/ 343 w 521"/>
              <a:gd name="T7" fmla="*/ 326 h 510"/>
              <a:gd name="T8" fmla="*/ 415 w 521"/>
              <a:gd name="T9" fmla="*/ 161 h 510"/>
              <a:gd name="T10" fmla="*/ 492 w 521"/>
              <a:gd name="T11" fmla="*/ 140 h 510"/>
              <a:gd name="T12" fmla="*/ 507 w 521"/>
              <a:gd name="T13" fmla="*/ 52 h 510"/>
              <a:gd name="T14" fmla="*/ 466 w 521"/>
              <a:gd name="T15" fmla="*/ 88 h 510"/>
              <a:gd name="T16" fmla="*/ 428 w 521"/>
              <a:gd name="T17" fmla="*/ 50 h 510"/>
              <a:gd name="T18" fmla="*/ 463 w 521"/>
              <a:gd name="T19" fmla="*/ 9 h 510"/>
              <a:gd name="T20" fmla="*/ 434 w 521"/>
              <a:gd name="T21" fmla="*/ 0 h 510"/>
              <a:gd name="T22" fmla="*/ 355 w 521"/>
              <a:gd name="T23" fmla="*/ 101 h 510"/>
              <a:gd name="T24" fmla="*/ 124 w 521"/>
              <a:gd name="T25" fmla="*/ 107 h 510"/>
              <a:gd name="T26" fmla="*/ 134 w 521"/>
              <a:gd name="T27" fmla="*/ 85 h 510"/>
              <a:gd name="T28" fmla="*/ 46 w 521"/>
              <a:gd name="T29" fmla="*/ 8 h 510"/>
              <a:gd name="T30" fmla="*/ 12 w 521"/>
              <a:gd name="T31" fmla="*/ 45 h 510"/>
              <a:gd name="T32" fmla="*/ 91 w 521"/>
              <a:gd name="T33" fmla="*/ 128 h 510"/>
              <a:gd name="T34" fmla="*/ 102 w 521"/>
              <a:gd name="T35" fmla="*/ 128 h 510"/>
              <a:gd name="T36" fmla="*/ 225 w 521"/>
              <a:gd name="T37" fmla="*/ 230 h 510"/>
              <a:gd name="T38" fmla="*/ 88 w 521"/>
              <a:gd name="T39" fmla="*/ 346 h 510"/>
              <a:gd name="T40" fmla="*/ 9 w 521"/>
              <a:gd name="T41" fmla="*/ 452 h 510"/>
              <a:gd name="T42" fmla="*/ 23 w 521"/>
              <a:gd name="T43" fmla="*/ 455 h 510"/>
              <a:gd name="T44" fmla="*/ 86 w 521"/>
              <a:gd name="T45" fmla="*/ 430 h 510"/>
              <a:gd name="T46" fmla="*/ 60 w 521"/>
              <a:gd name="T47" fmla="*/ 493 h 510"/>
              <a:gd name="T48" fmla="*/ 64 w 521"/>
              <a:gd name="T49" fmla="*/ 506 h 510"/>
              <a:gd name="T50" fmla="*/ 145 w 521"/>
              <a:gd name="T51" fmla="*/ 486 h 510"/>
              <a:gd name="T52" fmla="*/ 285 w 521"/>
              <a:gd name="T53" fmla="*/ 291 h 510"/>
              <a:gd name="T54" fmla="*/ 288 w 521"/>
              <a:gd name="T55" fmla="*/ 380 h 510"/>
              <a:gd name="T56" fmla="*/ 294 w 521"/>
              <a:gd name="T57" fmla="*/ 394 h 510"/>
              <a:gd name="T58" fmla="*/ 309 w 521"/>
              <a:gd name="T59" fmla="*/ 382 h 510"/>
              <a:gd name="T60" fmla="*/ 452 w 521"/>
              <a:gd name="T61" fmla="*/ 502 h 510"/>
              <a:gd name="T62" fmla="*/ 508 w 521"/>
              <a:gd name="T63" fmla="*/ 447 h 510"/>
              <a:gd name="T64" fmla="*/ 388 w 521"/>
              <a:gd name="T65" fmla="*/ 303 h 510"/>
              <a:gd name="T66" fmla="*/ 31 w 521"/>
              <a:gd name="T67" fmla="*/ 45 h 510"/>
              <a:gd name="T68" fmla="*/ 117 w 521"/>
              <a:gd name="T69" fmla="*/ 91 h 510"/>
              <a:gd name="T70" fmla="*/ 151 w 521"/>
              <a:gd name="T71" fmla="*/ 409 h 510"/>
              <a:gd name="T72" fmla="*/ 88 w 521"/>
              <a:gd name="T73" fmla="*/ 494 h 510"/>
              <a:gd name="T74" fmla="*/ 108 w 521"/>
              <a:gd name="T75" fmla="*/ 468 h 510"/>
              <a:gd name="T76" fmla="*/ 100 w 521"/>
              <a:gd name="T77" fmla="*/ 421 h 510"/>
              <a:gd name="T78" fmla="*/ 55 w 521"/>
              <a:gd name="T79" fmla="*/ 406 h 510"/>
              <a:gd name="T80" fmla="*/ 22 w 521"/>
              <a:gd name="T81" fmla="*/ 433 h 510"/>
              <a:gd name="T82" fmla="*/ 88 w 521"/>
              <a:gd name="T83" fmla="*/ 362 h 510"/>
              <a:gd name="T84" fmla="*/ 115 w 521"/>
              <a:gd name="T85" fmla="*/ 363 h 510"/>
              <a:gd name="T86" fmla="*/ 371 w 521"/>
              <a:gd name="T87" fmla="*/ 101 h 510"/>
              <a:gd name="T88" fmla="*/ 434 w 521"/>
              <a:gd name="T89" fmla="*/ 16 h 510"/>
              <a:gd name="T90" fmla="*/ 414 w 521"/>
              <a:gd name="T91" fmla="*/ 42 h 510"/>
              <a:gd name="T92" fmla="*/ 421 w 521"/>
              <a:gd name="T93" fmla="*/ 88 h 510"/>
              <a:gd name="T94" fmla="*/ 467 w 521"/>
              <a:gd name="T95" fmla="*/ 104 h 510"/>
              <a:gd name="T96" fmla="*/ 500 w 521"/>
              <a:gd name="T97" fmla="*/ 76 h 510"/>
              <a:gd name="T98" fmla="*/ 434 w 521"/>
              <a:gd name="T99" fmla="*/ 147 h 510"/>
              <a:gd name="T100" fmla="*/ 407 w 521"/>
              <a:gd name="T101" fmla="*/ 147 h 510"/>
              <a:gd name="T102" fmla="*/ 151 w 521"/>
              <a:gd name="T103" fmla="*/ 409 h 510"/>
              <a:gd name="T104" fmla="*/ 424 w 521"/>
              <a:gd name="T105" fmla="*/ 475 h 510"/>
              <a:gd name="T106" fmla="*/ 377 w 521"/>
              <a:gd name="T107" fmla="*/ 314 h 510"/>
              <a:gd name="T108" fmla="*/ 492 w 521"/>
              <a:gd name="T109" fmla="*/ 447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1" h="510">
                <a:moveTo>
                  <a:pt x="388" y="303"/>
                </a:moveTo>
                <a:cubicBezTo>
                  <a:pt x="397" y="294"/>
                  <a:pt x="397" y="294"/>
                  <a:pt x="397" y="294"/>
                </a:cubicBezTo>
                <a:cubicBezTo>
                  <a:pt x="400" y="291"/>
                  <a:pt x="400" y="286"/>
                  <a:pt x="397" y="283"/>
                </a:cubicBezTo>
                <a:cubicBezTo>
                  <a:pt x="394" y="279"/>
                  <a:pt x="389" y="279"/>
                  <a:pt x="386" y="283"/>
                </a:cubicBezTo>
                <a:cubicBezTo>
                  <a:pt x="371" y="297"/>
                  <a:pt x="371" y="297"/>
                  <a:pt x="371" y="297"/>
                </a:cubicBezTo>
                <a:cubicBezTo>
                  <a:pt x="371" y="297"/>
                  <a:pt x="371" y="297"/>
                  <a:pt x="371" y="297"/>
                </a:cubicBezTo>
                <a:cubicBezTo>
                  <a:pt x="371" y="297"/>
                  <a:pt x="371" y="297"/>
                  <a:pt x="371" y="297"/>
                </a:cubicBezTo>
                <a:cubicBezTo>
                  <a:pt x="343" y="326"/>
                  <a:pt x="343" y="326"/>
                  <a:pt x="343" y="326"/>
                </a:cubicBezTo>
                <a:cubicBezTo>
                  <a:pt x="297" y="280"/>
                  <a:pt x="297" y="280"/>
                  <a:pt x="297" y="280"/>
                </a:cubicBezTo>
                <a:cubicBezTo>
                  <a:pt x="415" y="161"/>
                  <a:pt x="415" y="161"/>
                  <a:pt x="415" y="161"/>
                </a:cubicBezTo>
                <a:cubicBezTo>
                  <a:pt x="421" y="163"/>
                  <a:pt x="428" y="163"/>
                  <a:pt x="434" y="163"/>
                </a:cubicBezTo>
                <a:cubicBezTo>
                  <a:pt x="456" y="163"/>
                  <a:pt x="476" y="155"/>
                  <a:pt x="492" y="140"/>
                </a:cubicBezTo>
                <a:cubicBezTo>
                  <a:pt x="513" y="118"/>
                  <a:pt x="521" y="87"/>
                  <a:pt x="512" y="58"/>
                </a:cubicBezTo>
                <a:cubicBezTo>
                  <a:pt x="512" y="55"/>
                  <a:pt x="509" y="53"/>
                  <a:pt x="507" y="52"/>
                </a:cubicBezTo>
                <a:cubicBezTo>
                  <a:pt x="504" y="52"/>
                  <a:pt x="501" y="53"/>
                  <a:pt x="499" y="55"/>
                </a:cubicBezTo>
                <a:cubicBezTo>
                  <a:pt x="466" y="88"/>
                  <a:pt x="466" y="88"/>
                  <a:pt x="466" y="88"/>
                </a:cubicBezTo>
                <a:cubicBezTo>
                  <a:pt x="436" y="80"/>
                  <a:pt x="436" y="80"/>
                  <a:pt x="436" y="80"/>
                </a:cubicBezTo>
                <a:cubicBezTo>
                  <a:pt x="428" y="50"/>
                  <a:pt x="428" y="50"/>
                  <a:pt x="428" y="50"/>
                </a:cubicBezTo>
                <a:cubicBezTo>
                  <a:pt x="461" y="17"/>
                  <a:pt x="461" y="17"/>
                  <a:pt x="461" y="17"/>
                </a:cubicBezTo>
                <a:cubicBezTo>
                  <a:pt x="463" y="15"/>
                  <a:pt x="464" y="12"/>
                  <a:pt x="463" y="9"/>
                </a:cubicBezTo>
                <a:cubicBezTo>
                  <a:pt x="463" y="6"/>
                  <a:pt x="461" y="4"/>
                  <a:pt x="458" y="3"/>
                </a:cubicBezTo>
                <a:cubicBezTo>
                  <a:pt x="450" y="1"/>
                  <a:pt x="442" y="0"/>
                  <a:pt x="434" y="0"/>
                </a:cubicBezTo>
                <a:cubicBezTo>
                  <a:pt x="412" y="0"/>
                  <a:pt x="392" y="8"/>
                  <a:pt x="376" y="24"/>
                </a:cubicBezTo>
                <a:cubicBezTo>
                  <a:pt x="356" y="44"/>
                  <a:pt x="348" y="73"/>
                  <a:pt x="355" y="101"/>
                </a:cubicBezTo>
                <a:cubicBezTo>
                  <a:pt x="236" y="219"/>
                  <a:pt x="236" y="219"/>
                  <a:pt x="236" y="219"/>
                </a:cubicBezTo>
                <a:cubicBezTo>
                  <a:pt x="124" y="107"/>
                  <a:pt x="124" y="107"/>
                  <a:pt x="124" y="107"/>
                </a:cubicBezTo>
                <a:cubicBezTo>
                  <a:pt x="134" y="97"/>
                  <a:pt x="134" y="97"/>
                  <a:pt x="134" y="97"/>
                </a:cubicBezTo>
                <a:cubicBezTo>
                  <a:pt x="137" y="93"/>
                  <a:pt x="137" y="88"/>
                  <a:pt x="134" y="85"/>
                </a:cubicBezTo>
                <a:cubicBezTo>
                  <a:pt x="57" y="8"/>
                  <a:pt x="57" y="8"/>
                  <a:pt x="57" y="8"/>
                </a:cubicBezTo>
                <a:cubicBezTo>
                  <a:pt x="54" y="5"/>
                  <a:pt x="49" y="5"/>
                  <a:pt x="46" y="8"/>
                </a:cubicBezTo>
                <a:cubicBezTo>
                  <a:pt x="14" y="40"/>
                  <a:pt x="14" y="40"/>
                  <a:pt x="14" y="40"/>
                </a:cubicBezTo>
                <a:cubicBezTo>
                  <a:pt x="12" y="41"/>
                  <a:pt x="12" y="43"/>
                  <a:pt x="12" y="45"/>
                </a:cubicBezTo>
                <a:cubicBezTo>
                  <a:pt x="12" y="47"/>
                  <a:pt x="12" y="50"/>
                  <a:pt x="14" y="51"/>
                </a:cubicBezTo>
                <a:cubicBezTo>
                  <a:pt x="91" y="128"/>
                  <a:pt x="91" y="128"/>
                  <a:pt x="91" y="128"/>
                </a:cubicBezTo>
                <a:cubicBezTo>
                  <a:pt x="93" y="130"/>
                  <a:pt x="95" y="131"/>
                  <a:pt x="97" y="131"/>
                </a:cubicBezTo>
                <a:cubicBezTo>
                  <a:pt x="99" y="131"/>
                  <a:pt x="101" y="130"/>
                  <a:pt x="102" y="128"/>
                </a:cubicBezTo>
                <a:cubicBezTo>
                  <a:pt x="113" y="118"/>
                  <a:pt x="113" y="118"/>
                  <a:pt x="113" y="118"/>
                </a:cubicBezTo>
                <a:cubicBezTo>
                  <a:pt x="225" y="230"/>
                  <a:pt x="225" y="230"/>
                  <a:pt x="225" y="230"/>
                </a:cubicBezTo>
                <a:cubicBezTo>
                  <a:pt x="107" y="349"/>
                  <a:pt x="107" y="349"/>
                  <a:pt x="107" y="349"/>
                </a:cubicBezTo>
                <a:cubicBezTo>
                  <a:pt x="100" y="347"/>
                  <a:pt x="94" y="346"/>
                  <a:pt x="88" y="346"/>
                </a:cubicBezTo>
                <a:cubicBezTo>
                  <a:pt x="66" y="346"/>
                  <a:pt x="45" y="355"/>
                  <a:pt x="30" y="370"/>
                </a:cubicBezTo>
                <a:cubicBezTo>
                  <a:pt x="8" y="392"/>
                  <a:pt x="0" y="423"/>
                  <a:pt x="9" y="452"/>
                </a:cubicBezTo>
                <a:cubicBezTo>
                  <a:pt x="10" y="455"/>
                  <a:pt x="12" y="457"/>
                  <a:pt x="15" y="457"/>
                </a:cubicBezTo>
                <a:cubicBezTo>
                  <a:pt x="18" y="458"/>
                  <a:pt x="21" y="457"/>
                  <a:pt x="23" y="455"/>
                </a:cubicBezTo>
                <a:cubicBezTo>
                  <a:pt x="56" y="422"/>
                  <a:pt x="56" y="422"/>
                  <a:pt x="56" y="422"/>
                </a:cubicBezTo>
                <a:cubicBezTo>
                  <a:pt x="86" y="430"/>
                  <a:pt x="86" y="430"/>
                  <a:pt x="86" y="430"/>
                </a:cubicBezTo>
                <a:cubicBezTo>
                  <a:pt x="93" y="460"/>
                  <a:pt x="93" y="460"/>
                  <a:pt x="93" y="460"/>
                </a:cubicBezTo>
                <a:cubicBezTo>
                  <a:pt x="60" y="493"/>
                  <a:pt x="60" y="493"/>
                  <a:pt x="60" y="493"/>
                </a:cubicBezTo>
                <a:cubicBezTo>
                  <a:pt x="58" y="495"/>
                  <a:pt x="58" y="498"/>
                  <a:pt x="58" y="501"/>
                </a:cubicBezTo>
                <a:cubicBezTo>
                  <a:pt x="59" y="503"/>
                  <a:pt x="61" y="506"/>
                  <a:pt x="64" y="506"/>
                </a:cubicBezTo>
                <a:cubicBezTo>
                  <a:pt x="71" y="509"/>
                  <a:pt x="79" y="510"/>
                  <a:pt x="88" y="510"/>
                </a:cubicBezTo>
                <a:cubicBezTo>
                  <a:pt x="109" y="510"/>
                  <a:pt x="130" y="502"/>
                  <a:pt x="145" y="486"/>
                </a:cubicBezTo>
                <a:cubicBezTo>
                  <a:pt x="166" y="466"/>
                  <a:pt x="174" y="437"/>
                  <a:pt x="167" y="409"/>
                </a:cubicBezTo>
                <a:cubicBezTo>
                  <a:pt x="285" y="291"/>
                  <a:pt x="285" y="291"/>
                  <a:pt x="285" y="291"/>
                </a:cubicBezTo>
                <a:cubicBezTo>
                  <a:pt x="331" y="337"/>
                  <a:pt x="331" y="337"/>
                  <a:pt x="331" y="337"/>
                </a:cubicBezTo>
                <a:cubicBezTo>
                  <a:pt x="288" y="380"/>
                  <a:pt x="288" y="380"/>
                  <a:pt x="288" y="380"/>
                </a:cubicBezTo>
                <a:cubicBezTo>
                  <a:pt x="285" y="383"/>
                  <a:pt x="285" y="388"/>
                  <a:pt x="288" y="391"/>
                </a:cubicBezTo>
                <a:cubicBezTo>
                  <a:pt x="290" y="393"/>
                  <a:pt x="292" y="394"/>
                  <a:pt x="294" y="394"/>
                </a:cubicBezTo>
                <a:cubicBezTo>
                  <a:pt x="296" y="394"/>
                  <a:pt x="298" y="393"/>
                  <a:pt x="300" y="391"/>
                </a:cubicBezTo>
                <a:cubicBezTo>
                  <a:pt x="309" y="382"/>
                  <a:pt x="309" y="382"/>
                  <a:pt x="309" y="382"/>
                </a:cubicBezTo>
                <a:cubicBezTo>
                  <a:pt x="413" y="486"/>
                  <a:pt x="413" y="486"/>
                  <a:pt x="413" y="486"/>
                </a:cubicBezTo>
                <a:cubicBezTo>
                  <a:pt x="424" y="497"/>
                  <a:pt x="438" y="502"/>
                  <a:pt x="452" y="502"/>
                </a:cubicBezTo>
                <a:cubicBezTo>
                  <a:pt x="467" y="502"/>
                  <a:pt x="481" y="497"/>
                  <a:pt x="492" y="486"/>
                </a:cubicBezTo>
                <a:cubicBezTo>
                  <a:pt x="502" y="475"/>
                  <a:pt x="508" y="461"/>
                  <a:pt x="508" y="447"/>
                </a:cubicBezTo>
                <a:cubicBezTo>
                  <a:pt x="508" y="432"/>
                  <a:pt x="502" y="418"/>
                  <a:pt x="492" y="407"/>
                </a:cubicBezTo>
                <a:lnTo>
                  <a:pt x="388" y="303"/>
                </a:lnTo>
                <a:close/>
                <a:moveTo>
                  <a:pt x="97" y="111"/>
                </a:moveTo>
                <a:cubicBezTo>
                  <a:pt x="31" y="45"/>
                  <a:pt x="31" y="45"/>
                  <a:pt x="31" y="45"/>
                </a:cubicBezTo>
                <a:cubicBezTo>
                  <a:pt x="51" y="25"/>
                  <a:pt x="51" y="25"/>
                  <a:pt x="51" y="25"/>
                </a:cubicBezTo>
                <a:cubicBezTo>
                  <a:pt x="117" y="91"/>
                  <a:pt x="117" y="91"/>
                  <a:pt x="117" y="91"/>
                </a:cubicBezTo>
                <a:lnTo>
                  <a:pt x="97" y="111"/>
                </a:lnTo>
                <a:close/>
                <a:moveTo>
                  <a:pt x="151" y="409"/>
                </a:moveTo>
                <a:cubicBezTo>
                  <a:pt x="158" y="432"/>
                  <a:pt x="151" y="458"/>
                  <a:pt x="134" y="475"/>
                </a:cubicBezTo>
                <a:cubicBezTo>
                  <a:pt x="122" y="487"/>
                  <a:pt x="105" y="494"/>
                  <a:pt x="88" y="494"/>
                </a:cubicBezTo>
                <a:cubicBezTo>
                  <a:pt x="86" y="494"/>
                  <a:pt x="84" y="494"/>
                  <a:pt x="82" y="494"/>
                </a:cubicBezTo>
                <a:cubicBezTo>
                  <a:pt x="108" y="468"/>
                  <a:pt x="108" y="468"/>
                  <a:pt x="108" y="468"/>
                </a:cubicBezTo>
                <a:cubicBezTo>
                  <a:pt x="110" y="466"/>
                  <a:pt x="111" y="463"/>
                  <a:pt x="110" y="461"/>
                </a:cubicBezTo>
                <a:cubicBezTo>
                  <a:pt x="100" y="421"/>
                  <a:pt x="100" y="421"/>
                  <a:pt x="100" y="421"/>
                </a:cubicBezTo>
                <a:cubicBezTo>
                  <a:pt x="99" y="419"/>
                  <a:pt x="97" y="416"/>
                  <a:pt x="94" y="416"/>
                </a:cubicBezTo>
                <a:cubicBezTo>
                  <a:pt x="55" y="406"/>
                  <a:pt x="55" y="406"/>
                  <a:pt x="55" y="406"/>
                </a:cubicBezTo>
                <a:cubicBezTo>
                  <a:pt x="52" y="405"/>
                  <a:pt x="49" y="406"/>
                  <a:pt x="47" y="408"/>
                </a:cubicBezTo>
                <a:cubicBezTo>
                  <a:pt x="22" y="433"/>
                  <a:pt x="22" y="433"/>
                  <a:pt x="22" y="433"/>
                </a:cubicBezTo>
                <a:cubicBezTo>
                  <a:pt x="20" y="414"/>
                  <a:pt x="27" y="395"/>
                  <a:pt x="41" y="382"/>
                </a:cubicBezTo>
                <a:cubicBezTo>
                  <a:pt x="53" y="369"/>
                  <a:pt x="70" y="362"/>
                  <a:pt x="88" y="362"/>
                </a:cubicBezTo>
                <a:cubicBezTo>
                  <a:pt x="94" y="362"/>
                  <a:pt x="101" y="363"/>
                  <a:pt x="107" y="365"/>
                </a:cubicBezTo>
                <a:cubicBezTo>
                  <a:pt x="110" y="366"/>
                  <a:pt x="113" y="365"/>
                  <a:pt x="115" y="363"/>
                </a:cubicBezTo>
                <a:cubicBezTo>
                  <a:pt x="369" y="109"/>
                  <a:pt x="369" y="109"/>
                  <a:pt x="369" y="109"/>
                </a:cubicBezTo>
                <a:cubicBezTo>
                  <a:pt x="371" y="107"/>
                  <a:pt x="372" y="104"/>
                  <a:pt x="371" y="101"/>
                </a:cubicBezTo>
                <a:cubicBezTo>
                  <a:pt x="364" y="78"/>
                  <a:pt x="370" y="52"/>
                  <a:pt x="388" y="35"/>
                </a:cubicBezTo>
                <a:cubicBezTo>
                  <a:pt x="400" y="23"/>
                  <a:pt x="416" y="16"/>
                  <a:pt x="434" y="16"/>
                </a:cubicBezTo>
                <a:cubicBezTo>
                  <a:pt x="436" y="16"/>
                  <a:pt x="438" y="16"/>
                  <a:pt x="439" y="16"/>
                </a:cubicBezTo>
                <a:cubicBezTo>
                  <a:pt x="414" y="42"/>
                  <a:pt x="414" y="42"/>
                  <a:pt x="414" y="42"/>
                </a:cubicBezTo>
                <a:cubicBezTo>
                  <a:pt x="412" y="44"/>
                  <a:pt x="411" y="47"/>
                  <a:pt x="412" y="49"/>
                </a:cubicBezTo>
                <a:cubicBezTo>
                  <a:pt x="421" y="88"/>
                  <a:pt x="421" y="88"/>
                  <a:pt x="421" y="88"/>
                </a:cubicBezTo>
                <a:cubicBezTo>
                  <a:pt x="422" y="91"/>
                  <a:pt x="424" y="94"/>
                  <a:pt x="427" y="94"/>
                </a:cubicBezTo>
                <a:cubicBezTo>
                  <a:pt x="467" y="104"/>
                  <a:pt x="467" y="104"/>
                  <a:pt x="467" y="104"/>
                </a:cubicBezTo>
                <a:cubicBezTo>
                  <a:pt x="469" y="105"/>
                  <a:pt x="472" y="104"/>
                  <a:pt x="474" y="102"/>
                </a:cubicBezTo>
                <a:cubicBezTo>
                  <a:pt x="500" y="76"/>
                  <a:pt x="500" y="76"/>
                  <a:pt x="500" y="76"/>
                </a:cubicBezTo>
                <a:cubicBezTo>
                  <a:pt x="501" y="95"/>
                  <a:pt x="494" y="114"/>
                  <a:pt x="481" y="128"/>
                </a:cubicBezTo>
                <a:cubicBezTo>
                  <a:pt x="468" y="141"/>
                  <a:pt x="452" y="147"/>
                  <a:pt x="434" y="147"/>
                </a:cubicBezTo>
                <a:cubicBezTo>
                  <a:pt x="428" y="147"/>
                  <a:pt x="421" y="147"/>
                  <a:pt x="415" y="145"/>
                </a:cubicBezTo>
                <a:cubicBezTo>
                  <a:pt x="412" y="144"/>
                  <a:pt x="409" y="145"/>
                  <a:pt x="407" y="147"/>
                </a:cubicBezTo>
                <a:cubicBezTo>
                  <a:pt x="153" y="401"/>
                  <a:pt x="153" y="401"/>
                  <a:pt x="153" y="401"/>
                </a:cubicBezTo>
                <a:cubicBezTo>
                  <a:pt x="150" y="403"/>
                  <a:pt x="150" y="406"/>
                  <a:pt x="151" y="409"/>
                </a:cubicBezTo>
                <a:close/>
                <a:moveTo>
                  <a:pt x="481" y="475"/>
                </a:moveTo>
                <a:cubicBezTo>
                  <a:pt x="465" y="490"/>
                  <a:pt x="440" y="490"/>
                  <a:pt x="424" y="475"/>
                </a:cubicBezTo>
                <a:cubicBezTo>
                  <a:pt x="320" y="371"/>
                  <a:pt x="320" y="371"/>
                  <a:pt x="320" y="371"/>
                </a:cubicBezTo>
                <a:cubicBezTo>
                  <a:pt x="377" y="314"/>
                  <a:pt x="377" y="314"/>
                  <a:pt x="377" y="314"/>
                </a:cubicBezTo>
                <a:cubicBezTo>
                  <a:pt x="481" y="418"/>
                  <a:pt x="481" y="418"/>
                  <a:pt x="481" y="418"/>
                </a:cubicBezTo>
                <a:cubicBezTo>
                  <a:pt x="488" y="426"/>
                  <a:pt x="492" y="436"/>
                  <a:pt x="492" y="447"/>
                </a:cubicBezTo>
                <a:cubicBezTo>
                  <a:pt x="492" y="457"/>
                  <a:pt x="488" y="467"/>
                  <a:pt x="481" y="4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4" name="Straight Connector 3"/>
          <p:cNvCxnSpPr>
            <a:stCxn id="80" idx="0"/>
            <a:endCxn id="11" idx="4"/>
          </p:cNvCxnSpPr>
          <p:nvPr/>
        </p:nvCxnSpPr>
        <p:spPr>
          <a:xfrm flipV="1">
            <a:off x="9408956" y="4200015"/>
            <a:ext cx="20453" cy="90815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Elbow Connector 8"/>
          <p:cNvCxnSpPr>
            <a:stCxn id="85" idx="0"/>
            <a:endCxn id="15" idx="4"/>
          </p:cNvCxnSpPr>
          <p:nvPr/>
        </p:nvCxnSpPr>
        <p:spPr>
          <a:xfrm rot="16200000" flipV="1">
            <a:off x="2579548" y="3626288"/>
            <a:ext cx="868780" cy="2014141"/>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cxnSp>
        <p:nvCxnSpPr>
          <p:cNvPr id="13" name="Elbow Connector 12"/>
          <p:cNvCxnSpPr>
            <a:stCxn id="89" idx="0"/>
            <a:endCxn id="15" idx="4"/>
          </p:cNvCxnSpPr>
          <p:nvPr/>
        </p:nvCxnSpPr>
        <p:spPr>
          <a:xfrm rot="5400000" flipH="1" flipV="1">
            <a:off x="899221" y="3960104"/>
            <a:ext cx="868781" cy="1346512"/>
          </a:xfrm>
          <a:prstGeom prst="bentConnector3">
            <a:avLst>
              <a:gd name="adj1" fmla="val 50000"/>
            </a:avLst>
          </a:prstGeom>
        </p:spPr>
        <p:style>
          <a:lnRef idx="1">
            <a:schemeClr val="accent1"/>
          </a:lnRef>
          <a:fillRef idx="0">
            <a:schemeClr val="accent1"/>
          </a:fillRef>
          <a:effectRef idx="0">
            <a:schemeClr val="accent1"/>
          </a:effectRef>
          <a:fontRef idx="minor">
            <a:schemeClr val="tx1"/>
          </a:fontRef>
        </p:style>
      </p:cxnSp>
      <p:pic>
        <p:nvPicPr>
          <p:cNvPr id="95" name="Picture 9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21252" y="1320929"/>
            <a:ext cx="796703" cy="796703"/>
          </a:xfrm>
          <a:prstGeom prst="rect">
            <a:avLst/>
          </a:prstGeom>
        </p:spPr>
      </p:pic>
      <p:sp>
        <p:nvSpPr>
          <p:cNvPr id="97" name="Right Brace 96"/>
          <p:cNvSpPr/>
          <p:nvPr/>
        </p:nvSpPr>
        <p:spPr>
          <a:xfrm rot="5400000" flipH="1">
            <a:off x="5173187" y="-1079100"/>
            <a:ext cx="936781" cy="7534756"/>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latin typeface="Rockwell" panose="02060603020205020403" pitchFamily="18" charset="0"/>
            </a:endParaRPr>
          </a:p>
        </p:txBody>
      </p:sp>
      <p:sp>
        <p:nvSpPr>
          <p:cNvPr id="98" name="Rectangle 97"/>
          <p:cNvSpPr/>
          <p:nvPr/>
        </p:nvSpPr>
        <p:spPr>
          <a:xfrm>
            <a:off x="5901022" y="1719280"/>
            <a:ext cx="1796182" cy="326243"/>
          </a:xfrm>
          <a:prstGeom prst="rect">
            <a:avLst/>
          </a:prstGeom>
        </p:spPr>
        <p:txBody>
          <a:bodyPr wrap="square">
            <a:spAutoFit/>
          </a:bodyPr>
          <a:lstStyle/>
          <a:p>
            <a:pPr algn="ctr">
              <a:lnSpc>
                <a:spcPct val="95000"/>
              </a:lnSpc>
              <a:spcBef>
                <a:spcPts val="300"/>
              </a:spcBef>
              <a:spcAft>
                <a:spcPts val="300"/>
              </a:spcAft>
            </a:pPr>
            <a:r>
              <a:rPr lang="en-US" sz="1600" dirty="0">
                <a:latin typeface="Rockwell" panose="02060603020205020403" pitchFamily="18" charset="0"/>
              </a:rPr>
              <a:t>Insights</a:t>
            </a:r>
            <a:endParaRPr lang="en-US" sz="1100" dirty="0">
              <a:latin typeface="Rockwell" panose="02060603020205020403" pitchFamily="18" charset="0"/>
            </a:endParaRPr>
          </a:p>
        </p:txBody>
      </p:sp>
      <p:sp>
        <p:nvSpPr>
          <p:cNvPr id="2" name="Slide Number Placeholder 1"/>
          <p:cNvSpPr>
            <a:spLocks noGrp="1"/>
          </p:cNvSpPr>
          <p:nvPr>
            <p:ph type="sldNum" sz="quarter" idx="13"/>
          </p:nvPr>
        </p:nvSpPr>
        <p:spPr/>
        <p:txBody>
          <a:bodyPr/>
          <a:lstStyle/>
          <a:p>
            <a:fld id="{2AC27A5A-7290-4DE1-BA94-4BE8A8E57DCF}" type="slidenum">
              <a:rPr lang="en-US" smtClean="0"/>
              <a:t>62</a:t>
            </a:fld>
            <a:endParaRPr lang="en-US" dirty="0"/>
          </a:p>
        </p:txBody>
      </p:sp>
      <p:sp>
        <p:nvSpPr>
          <p:cNvPr id="89" name="Oval 88"/>
          <p:cNvSpPr/>
          <p:nvPr/>
        </p:nvSpPr>
        <p:spPr>
          <a:xfrm>
            <a:off x="44107" y="5067750"/>
            <a:ext cx="1232496" cy="1005221"/>
          </a:xfrm>
          <a:prstGeom prst="ellipse">
            <a:avLst/>
          </a:prstGeom>
          <a:solidFill>
            <a:schemeClr val="accent1">
              <a:alpha val="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85" name="Oval 84"/>
          <p:cNvSpPr/>
          <p:nvPr/>
        </p:nvSpPr>
        <p:spPr>
          <a:xfrm>
            <a:off x="3404760" y="5067749"/>
            <a:ext cx="1232496" cy="1005221"/>
          </a:xfrm>
          <a:prstGeom prst="ellipse">
            <a:avLst/>
          </a:prstGeom>
          <a:solidFill>
            <a:schemeClr val="accent1">
              <a:alpha val="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80" name="Oval 79"/>
          <p:cNvSpPr/>
          <p:nvPr/>
        </p:nvSpPr>
        <p:spPr>
          <a:xfrm>
            <a:off x="8792708" y="5108173"/>
            <a:ext cx="1232496" cy="1005221"/>
          </a:xfrm>
          <a:prstGeom prst="ellipse">
            <a:avLst/>
          </a:prstGeom>
          <a:solidFill>
            <a:schemeClr val="tx1">
              <a:alpha val="0"/>
            </a:schemeClr>
          </a:solidFill>
          <a:ln w="381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Tree>
    <p:extLst>
      <p:ext uri="{BB962C8B-B14F-4D97-AF65-F5344CB8AC3E}">
        <p14:creationId xmlns:p14="http://schemas.microsoft.com/office/powerpoint/2010/main" val="1691850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5"/>
                                        </p:tgtEl>
                                        <p:attrNameLst>
                                          <p:attrName>style.visibility</p:attrName>
                                        </p:attrNameLst>
                                      </p:cBhvr>
                                      <p:to>
                                        <p:strVal val="visible"/>
                                      </p:to>
                                    </p:set>
                                    <p:animEffect transition="in" filter="fade">
                                      <p:cBhvr>
                                        <p:cTn id="11" dur="500"/>
                                        <p:tgtEl>
                                          <p:spTgt spid="9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grpId="1" nodeType="clickEffect">
                                  <p:stCondLst>
                                    <p:cond delay="0"/>
                                  </p:stCondLst>
                                  <p:childTnLst>
                                    <p:animEffect transition="out" filter="fade">
                                      <p:cBhvr>
                                        <p:cTn id="19" dur="500"/>
                                        <p:tgtEl>
                                          <p:spTgt spid="97"/>
                                        </p:tgtEl>
                                      </p:cBhvr>
                                    </p:animEffect>
                                    <p:set>
                                      <p:cBhvr>
                                        <p:cTn id="20" dur="1" fill="hold">
                                          <p:stCondLst>
                                            <p:cond delay="499"/>
                                          </p:stCondLst>
                                        </p:cTn>
                                        <p:tgtEl>
                                          <p:spTgt spid="97"/>
                                        </p:tgtEl>
                                        <p:attrNameLst>
                                          <p:attrName>style.visibility</p:attrName>
                                        </p:attrNameLst>
                                      </p:cBhvr>
                                      <p:to>
                                        <p:strVal val="hidden"/>
                                      </p:to>
                                    </p:set>
                                  </p:childTnLst>
                                </p:cTn>
                              </p:par>
                              <p:par>
                                <p:cTn id="21" presetID="10" presetClass="exit" presetSubtype="0" fill="hold" nodeType="withEffect">
                                  <p:stCondLst>
                                    <p:cond delay="0"/>
                                  </p:stCondLst>
                                  <p:childTnLst>
                                    <p:animEffect transition="out" filter="fade">
                                      <p:cBhvr>
                                        <p:cTn id="22" dur="500"/>
                                        <p:tgtEl>
                                          <p:spTgt spid="95"/>
                                        </p:tgtEl>
                                      </p:cBhvr>
                                    </p:animEffect>
                                    <p:set>
                                      <p:cBhvr>
                                        <p:cTn id="23" dur="1" fill="hold">
                                          <p:stCondLst>
                                            <p:cond delay="499"/>
                                          </p:stCondLst>
                                        </p:cTn>
                                        <p:tgtEl>
                                          <p:spTgt spid="95"/>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98"/>
                                        </p:tgtEl>
                                      </p:cBhvr>
                                    </p:animEffect>
                                    <p:set>
                                      <p:cBhvr>
                                        <p:cTn id="26" dur="1" fill="hold">
                                          <p:stCondLst>
                                            <p:cond delay="499"/>
                                          </p:stCondLst>
                                        </p:cTn>
                                        <p:tgtEl>
                                          <p:spTgt spid="98"/>
                                        </p:tgtEl>
                                        <p:attrNameLst>
                                          <p:attrName>style.visibility</p:attrName>
                                        </p:attrNameLst>
                                      </p:cBhvr>
                                      <p:to>
                                        <p:strVal val="hidden"/>
                                      </p:to>
                                    </p:set>
                                  </p:childTnLst>
                                </p:cTn>
                              </p:par>
                              <p:par>
                                <p:cTn id="27" presetID="10" presetClass="entr" presetSubtype="0" fill="hold" grpId="0" nodeType="with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8"/>
                                        </p:tgtEl>
                                        <p:attrNameLst>
                                          <p:attrName>style.visibility</p:attrName>
                                        </p:attrNameLst>
                                      </p:cBhvr>
                                      <p:to>
                                        <p:strVal val="visible"/>
                                      </p:to>
                                    </p:set>
                                    <p:animEffect transition="in" filter="fade">
                                      <p:cBhvr>
                                        <p:cTn id="35" dur="500"/>
                                        <p:tgtEl>
                                          <p:spTgt spid="8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9"/>
                                        </p:tgtEl>
                                        <p:attrNameLst>
                                          <p:attrName>style.visibility</p:attrName>
                                        </p:attrNameLst>
                                      </p:cBhvr>
                                      <p:to>
                                        <p:strVal val="visible"/>
                                      </p:to>
                                    </p:set>
                                    <p:animEffect transition="in" filter="fade">
                                      <p:cBhvr>
                                        <p:cTn id="38" dur="500"/>
                                        <p:tgtEl>
                                          <p:spTgt spid="89"/>
                                        </p:tgtEl>
                                      </p:cBhvr>
                                    </p:animEffect>
                                  </p:childTnLst>
                                </p:cTn>
                              </p:par>
                              <p:par>
                                <p:cTn id="39" presetID="10" presetClass="entr" presetSubtype="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500"/>
                                        <p:tgtEl>
                                          <p:spTgt spid="13"/>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3"/>
                                        </p:tgtEl>
                                        <p:attrNameLst>
                                          <p:attrName>style.visibility</p:attrName>
                                        </p:attrNameLst>
                                      </p:cBhvr>
                                      <p:to>
                                        <p:strVal val="visible"/>
                                      </p:to>
                                    </p:set>
                                    <p:animEffect transition="in" filter="fade">
                                      <p:cBhvr>
                                        <p:cTn id="46" dur="500"/>
                                        <p:tgtEl>
                                          <p:spTgt spid="83"/>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4"/>
                                        </p:tgtEl>
                                        <p:attrNameLst>
                                          <p:attrName>style.visibility</p:attrName>
                                        </p:attrNameLst>
                                      </p:cBhvr>
                                      <p:to>
                                        <p:strVal val="visible"/>
                                      </p:to>
                                    </p:set>
                                    <p:animEffect transition="in" filter="fade">
                                      <p:cBhvr>
                                        <p:cTn id="49" dur="500"/>
                                        <p:tgtEl>
                                          <p:spTgt spid="84"/>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85"/>
                                        </p:tgtEl>
                                        <p:attrNameLst>
                                          <p:attrName>style.visibility</p:attrName>
                                        </p:attrNameLst>
                                      </p:cBhvr>
                                      <p:to>
                                        <p:strVal val="visible"/>
                                      </p:to>
                                    </p:set>
                                    <p:animEffect transition="in" filter="fade">
                                      <p:cBhvr>
                                        <p:cTn id="52" dur="500"/>
                                        <p:tgtEl>
                                          <p:spTgt spid="85"/>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82"/>
                                        </p:tgtEl>
                                        <p:attrNameLst>
                                          <p:attrName>style.visibility</p:attrName>
                                        </p:attrNameLst>
                                      </p:cBhvr>
                                      <p:to>
                                        <p:strVal val="visible"/>
                                      </p:to>
                                    </p:set>
                                    <p:animEffect transition="in" filter="fade">
                                      <p:cBhvr>
                                        <p:cTn id="55" dur="500"/>
                                        <p:tgtEl>
                                          <p:spTgt spid="82"/>
                                        </p:tgtEl>
                                      </p:cBhvr>
                                    </p:animEffect>
                                  </p:childTnLst>
                                </p:cTn>
                              </p:par>
                              <p:par>
                                <p:cTn id="56" presetID="10" presetClass="entr" presetSubtype="0" fill="hold" nodeType="withEffect">
                                  <p:stCondLst>
                                    <p:cond delay="0"/>
                                  </p:stCondLst>
                                  <p:childTnLst>
                                    <p:set>
                                      <p:cBhvr>
                                        <p:cTn id="57" dur="1" fill="hold">
                                          <p:stCondLst>
                                            <p:cond delay="0"/>
                                          </p:stCondLst>
                                        </p:cTn>
                                        <p:tgtEl>
                                          <p:spTgt spid="9"/>
                                        </p:tgtEl>
                                        <p:attrNameLst>
                                          <p:attrName>style.visibility</p:attrName>
                                        </p:attrNameLst>
                                      </p:cBhvr>
                                      <p:to>
                                        <p:strVal val="visible"/>
                                      </p:to>
                                    </p:set>
                                    <p:animEffect transition="in" filter="fade">
                                      <p:cBhvr>
                                        <p:cTn id="58" dur="500"/>
                                        <p:tgtEl>
                                          <p:spTgt spid="9"/>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fade">
                                      <p:cBhvr>
                                        <p:cTn id="63" dur="500"/>
                                        <p:tgtEl>
                                          <p:spTgt spid="77"/>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78"/>
                                        </p:tgtEl>
                                        <p:attrNameLst>
                                          <p:attrName>style.visibility</p:attrName>
                                        </p:attrNameLst>
                                      </p:cBhvr>
                                      <p:to>
                                        <p:strVal val="visible"/>
                                      </p:to>
                                    </p:set>
                                    <p:animEffect transition="in" filter="fade">
                                      <p:cBhvr>
                                        <p:cTn id="66" dur="500"/>
                                        <p:tgtEl>
                                          <p:spTgt spid="78"/>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79"/>
                                        </p:tgtEl>
                                        <p:attrNameLst>
                                          <p:attrName>style.visibility</p:attrName>
                                        </p:attrNameLst>
                                      </p:cBhvr>
                                      <p:to>
                                        <p:strVal val="visible"/>
                                      </p:to>
                                    </p:set>
                                    <p:animEffect transition="in" filter="fade">
                                      <p:cBhvr>
                                        <p:cTn id="69" dur="500"/>
                                        <p:tgtEl>
                                          <p:spTgt spid="79"/>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0"/>
                                        </p:tgtEl>
                                        <p:attrNameLst>
                                          <p:attrName>style.visibility</p:attrName>
                                        </p:attrNameLst>
                                      </p:cBhvr>
                                      <p:to>
                                        <p:strVal val="visible"/>
                                      </p:to>
                                    </p:set>
                                    <p:animEffect transition="in" filter="fade">
                                      <p:cBhvr>
                                        <p:cTn id="72" dur="500"/>
                                        <p:tgtEl>
                                          <p:spTgt spid="80"/>
                                        </p:tgtEl>
                                      </p:cBhvr>
                                    </p:animEffect>
                                  </p:childTnLst>
                                </p:cTn>
                              </p:par>
                              <p:par>
                                <p:cTn id="73" presetID="10" presetClass="entr" presetSubtype="0" fill="hold" nodeType="withEffect">
                                  <p:stCondLst>
                                    <p:cond delay="0"/>
                                  </p:stCondLst>
                                  <p:childTnLst>
                                    <p:set>
                                      <p:cBhvr>
                                        <p:cTn id="74" dur="1" fill="hold">
                                          <p:stCondLst>
                                            <p:cond delay="0"/>
                                          </p:stCondLst>
                                        </p:cTn>
                                        <p:tgtEl>
                                          <p:spTgt spid="4"/>
                                        </p:tgtEl>
                                        <p:attrNameLst>
                                          <p:attrName>style.visibility</p:attrName>
                                        </p:attrNameLst>
                                      </p:cBhvr>
                                      <p:to>
                                        <p:strVal val="visible"/>
                                      </p:to>
                                    </p:set>
                                    <p:animEffect transition="in" filter="fade">
                                      <p:cBhvr>
                                        <p:cTn id="7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p:bldP spid="78" grpId="0" animBg="1"/>
      <p:bldP spid="79" grpId="0" animBg="1"/>
      <p:bldP spid="82" grpId="0"/>
      <p:bldP spid="83" grpId="0" animBg="1"/>
      <p:bldP spid="84" grpId="0" animBg="1"/>
      <p:bldP spid="86" grpId="0"/>
      <p:bldP spid="87" grpId="0" animBg="1"/>
      <p:bldP spid="88" grpId="0" animBg="1"/>
      <p:bldP spid="97" grpId="0" animBg="1"/>
      <p:bldP spid="97" grpId="1" animBg="1"/>
      <p:bldP spid="98" grpId="0"/>
      <p:bldP spid="98" grpId="1"/>
      <p:bldP spid="89" grpId="0" animBg="1"/>
      <p:bldP spid="85" grpId="0" animBg="1"/>
      <p:bldP spid="80" grpId="0" animBg="1"/>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Freeform 36"/>
          <p:cNvSpPr>
            <a:spLocks noChangeAspect="1"/>
          </p:cNvSpPr>
          <p:nvPr/>
        </p:nvSpPr>
        <p:spPr>
          <a:xfrm>
            <a:off x="-98577" y="1280704"/>
            <a:ext cx="2089563" cy="853590"/>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20" name="Oval 50"/>
          <p:cNvSpPr>
            <a:spLocks noChangeArrowheads="1"/>
          </p:cNvSpPr>
          <p:nvPr/>
        </p:nvSpPr>
        <p:spPr bwMode="auto">
          <a:xfrm>
            <a:off x="1703813" y="3193385"/>
            <a:ext cx="1483719" cy="1132531"/>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r>
              <a:rPr lang="en-US" dirty="0">
                <a:latin typeface="Rockwell" panose="02060603020205020403" pitchFamily="18" charset="0"/>
              </a:rPr>
              <a:t>X</a:t>
            </a:r>
          </a:p>
        </p:txBody>
      </p:sp>
      <p:grpSp>
        <p:nvGrpSpPr>
          <p:cNvPr id="17" name="Group 16"/>
          <p:cNvGrpSpPr/>
          <p:nvPr/>
        </p:nvGrpSpPr>
        <p:grpSpPr>
          <a:xfrm>
            <a:off x="140647" y="1725835"/>
            <a:ext cx="5699972" cy="2725466"/>
            <a:chOff x="576161" y="539158"/>
            <a:chExt cx="4106366" cy="2112446"/>
          </a:xfrm>
          <a:gradFill>
            <a:gsLst>
              <a:gs pos="0">
                <a:schemeClr val="accent4">
                  <a:lumMod val="75000"/>
                </a:schemeClr>
              </a:gs>
              <a:gs pos="100000">
                <a:schemeClr val="accent2"/>
              </a:gs>
            </a:gsLst>
            <a:lin ang="16200000" scaled="0"/>
          </a:gradFill>
        </p:grpSpPr>
        <p:sp>
          <p:nvSpPr>
            <p:cNvPr id="3" name="Oval 47"/>
            <p:cNvSpPr>
              <a:spLocks noChangeArrowheads="1"/>
            </p:cNvSpPr>
            <p:nvPr/>
          </p:nvSpPr>
          <p:spPr bwMode="auto">
            <a:xfrm>
              <a:off x="2137141" y="539158"/>
              <a:ext cx="1506737" cy="1371132"/>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 name="Oval 48"/>
            <p:cNvSpPr>
              <a:spLocks noChangeArrowheads="1"/>
            </p:cNvSpPr>
            <p:nvPr/>
          </p:nvSpPr>
          <p:spPr bwMode="auto">
            <a:xfrm>
              <a:off x="2296854" y="1367865"/>
              <a:ext cx="1392225" cy="1274700"/>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5" name="Oval 49"/>
            <p:cNvSpPr>
              <a:spLocks noChangeArrowheads="1"/>
            </p:cNvSpPr>
            <p:nvPr/>
          </p:nvSpPr>
          <p:spPr bwMode="auto">
            <a:xfrm>
              <a:off x="576161" y="1376904"/>
              <a:ext cx="1401266" cy="1274700"/>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5" name="Oval 49"/>
            <p:cNvSpPr>
              <a:spLocks noChangeArrowheads="1"/>
            </p:cNvSpPr>
            <p:nvPr/>
          </p:nvSpPr>
          <p:spPr bwMode="auto">
            <a:xfrm>
              <a:off x="3281261" y="910179"/>
              <a:ext cx="1401266" cy="1274700"/>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 name="Oval 49"/>
            <p:cNvSpPr>
              <a:spLocks noChangeArrowheads="1"/>
            </p:cNvSpPr>
            <p:nvPr/>
          </p:nvSpPr>
          <p:spPr bwMode="auto">
            <a:xfrm>
              <a:off x="971600" y="627534"/>
              <a:ext cx="1834502" cy="1671645"/>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sp>
        <p:nvSpPr>
          <p:cNvPr id="6" name="Oval 50"/>
          <p:cNvSpPr>
            <a:spLocks noChangeArrowheads="1"/>
          </p:cNvSpPr>
          <p:nvPr/>
        </p:nvSpPr>
        <p:spPr bwMode="auto">
          <a:xfrm>
            <a:off x="342711" y="2388868"/>
            <a:ext cx="1788317" cy="1500924"/>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7" name="Oval 51"/>
          <p:cNvSpPr>
            <a:spLocks noChangeArrowheads="1"/>
          </p:cNvSpPr>
          <p:nvPr/>
        </p:nvSpPr>
        <p:spPr bwMode="auto">
          <a:xfrm>
            <a:off x="1772484" y="1376773"/>
            <a:ext cx="1746736" cy="1412630"/>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8" name="Oval 52"/>
          <p:cNvSpPr>
            <a:spLocks noChangeArrowheads="1"/>
          </p:cNvSpPr>
          <p:nvPr/>
        </p:nvSpPr>
        <p:spPr bwMode="auto">
          <a:xfrm>
            <a:off x="4486732" y="3620315"/>
            <a:ext cx="1123224" cy="855384"/>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9" name="Oval 53"/>
          <p:cNvSpPr>
            <a:spLocks noChangeArrowheads="1"/>
          </p:cNvSpPr>
          <p:nvPr/>
        </p:nvSpPr>
        <p:spPr bwMode="auto">
          <a:xfrm>
            <a:off x="1707827" y="2294222"/>
            <a:ext cx="1554340" cy="1119796"/>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0" name="Oval 54"/>
          <p:cNvSpPr>
            <a:spLocks noChangeArrowheads="1"/>
          </p:cNvSpPr>
          <p:nvPr/>
        </p:nvSpPr>
        <p:spPr bwMode="auto">
          <a:xfrm>
            <a:off x="245074" y="3438320"/>
            <a:ext cx="1164967" cy="841699"/>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 name="Oval 51"/>
          <p:cNvSpPr>
            <a:spLocks noChangeArrowheads="1"/>
          </p:cNvSpPr>
          <p:nvPr/>
        </p:nvSpPr>
        <p:spPr bwMode="auto">
          <a:xfrm>
            <a:off x="3002219" y="1549370"/>
            <a:ext cx="2071893" cy="1638918"/>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9" name="Oval 50"/>
          <p:cNvSpPr>
            <a:spLocks noChangeArrowheads="1"/>
          </p:cNvSpPr>
          <p:nvPr/>
        </p:nvSpPr>
        <p:spPr bwMode="auto">
          <a:xfrm>
            <a:off x="4561369" y="2875139"/>
            <a:ext cx="1483719" cy="1132531"/>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2" name="Oval 51"/>
          <p:cNvSpPr>
            <a:spLocks noChangeArrowheads="1"/>
          </p:cNvSpPr>
          <p:nvPr/>
        </p:nvSpPr>
        <p:spPr bwMode="auto">
          <a:xfrm>
            <a:off x="2880166" y="3013252"/>
            <a:ext cx="1970415" cy="1462446"/>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algn="just"/>
            <a:endParaRPr lang="en-US" dirty="0">
              <a:latin typeface="Rockwell" panose="02060603020205020403" pitchFamily="18" charset="0"/>
            </a:endParaRPr>
          </a:p>
        </p:txBody>
      </p:sp>
      <p:sp>
        <p:nvSpPr>
          <p:cNvPr id="12" name="Freeform 56"/>
          <p:cNvSpPr>
            <a:spLocks/>
          </p:cNvSpPr>
          <p:nvPr/>
        </p:nvSpPr>
        <p:spPr bwMode="auto">
          <a:xfrm>
            <a:off x="1277854" y="2655428"/>
            <a:ext cx="2911805" cy="3349688"/>
          </a:xfrm>
          <a:custGeom>
            <a:avLst/>
            <a:gdLst>
              <a:gd name="T0" fmla="*/ 161 w 195"/>
              <a:gd name="T1" fmla="*/ 278 h 278"/>
              <a:gd name="T2" fmla="*/ 127 w 195"/>
              <a:gd name="T3" fmla="*/ 153 h 278"/>
              <a:gd name="T4" fmla="*/ 193 w 195"/>
              <a:gd name="T5" fmla="*/ 83 h 278"/>
              <a:gd name="T6" fmla="*/ 193 w 195"/>
              <a:gd name="T7" fmla="*/ 82 h 278"/>
              <a:gd name="T8" fmla="*/ 125 w 195"/>
              <a:gd name="T9" fmla="*/ 130 h 278"/>
              <a:gd name="T10" fmla="*/ 153 w 195"/>
              <a:gd name="T11" fmla="*/ 37 h 278"/>
              <a:gd name="T12" fmla="*/ 152 w 195"/>
              <a:gd name="T13" fmla="*/ 36 h 278"/>
              <a:gd name="T14" fmla="*/ 115 w 195"/>
              <a:gd name="T15" fmla="*/ 116 h 278"/>
              <a:gd name="T16" fmla="*/ 56 w 195"/>
              <a:gd name="T17" fmla="*/ 0 h 278"/>
              <a:gd name="T18" fmla="*/ 56 w 195"/>
              <a:gd name="T19" fmla="*/ 1 h 278"/>
              <a:gd name="T20" fmla="*/ 112 w 195"/>
              <a:gd name="T21" fmla="*/ 151 h 278"/>
              <a:gd name="T22" fmla="*/ 1 w 195"/>
              <a:gd name="T23" fmla="*/ 45 h 278"/>
              <a:gd name="T24" fmla="*/ 1 w 195"/>
              <a:gd name="T25" fmla="*/ 46 h 278"/>
              <a:gd name="T26" fmla="*/ 111 w 195"/>
              <a:gd name="T27" fmla="*/ 175 h 278"/>
              <a:gd name="T28" fmla="*/ 74 w 195"/>
              <a:gd name="T29" fmla="*/ 278 h 278"/>
              <a:gd name="T30" fmla="*/ 161 w 195"/>
              <a:gd name="T31"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278">
                <a:moveTo>
                  <a:pt x="161" y="278"/>
                </a:moveTo>
                <a:cubicBezTo>
                  <a:pt x="137" y="257"/>
                  <a:pt x="123" y="181"/>
                  <a:pt x="127" y="153"/>
                </a:cubicBezTo>
                <a:cubicBezTo>
                  <a:pt x="131" y="124"/>
                  <a:pt x="167" y="94"/>
                  <a:pt x="193" y="83"/>
                </a:cubicBezTo>
                <a:cubicBezTo>
                  <a:pt x="195" y="82"/>
                  <a:pt x="195" y="81"/>
                  <a:pt x="193" y="82"/>
                </a:cubicBezTo>
                <a:cubicBezTo>
                  <a:pt x="192" y="82"/>
                  <a:pt x="144" y="103"/>
                  <a:pt x="125" y="130"/>
                </a:cubicBezTo>
                <a:cubicBezTo>
                  <a:pt x="119" y="88"/>
                  <a:pt x="141" y="54"/>
                  <a:pt x="153" y="37"/>
                </a:cubicBezTo>
                <a:cubicBezTo>
                  <a:pt x="154" y="36"/>
                  <a:pt x="153" y="35"/>
                  <a:pt x="152" y="36"/>
                </a:cubicBezTo>
                <a:cubicBezTo>
                  <a:pt x="144" y="45"/>
                  <a:pt x="120" y="76"/>
                  <a:pt x="115" y="116"/>
                </a:cubicBezTo>
                <a:cubicBezTo>
                  <a:pt x="111" y="79"/>
                  <a:pt x="78" y="22"/>
                  <a:pt x="56" y="0"/>
                </a:cubicBezTo>
                <a:cubicBezTo>
                  <a:pt x="56" y="0"/>
                  <a:pt x="55" y="1"/>
                  <a:pt x="56" y="1"/>
                </a:cubicBezTo>
                <a:cubicBezTo>
                  <a:pt x="74" y="19"/>
                  <a:pt x="116" y="91"/>
                  <a:pt x="112" y="151"/>
                </a:cubicBezTo>
                <a:cubicBezTo>
                  <a:pt x="95" y="116"/>
                  <a:pt x="55" y="74"/>
                  <a:pt x="1" y="45"/>
                </a:cubicBezTo>
                <a:cubicBezTo>
                  <a:pt x="0" y="45"/>
                  <a:pt x="0" y="46"/>
                  <a:pt x="1" y="46"/>
                </a:cubicBezTo>
                <a:cubicBezTo>
                  <a:pt x="40" y="67"/>
                  <a:pt x="102" y="123"/>
                  <a:pt x="111" y="175"/>
                </a:cubicBezTo>
                <a:cubicBezTo>
                  <a:pt x="115" y="202"/>
                  <a:pt x="103" y="252"/>
                  <a:pt x="74" y="278"/>
                </a:cubicBezTo>
                <a:lnTo>
                  <a:pt x="161" y="278"/>
                </a:lnTo>
                <a:close/>
              </a:path>
            </a:pathLst>
          </a:custGeom>
          <a:solidFill>
            <a:srgbClr val="7F7F7F"/>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2" name="Freeform 41"/>
          <p:cNvSpPr>
            <a:spLocks noChangeAspect="1"/>
          </p:cNvSpPr>
          <p:nvPr/>
        </p:nvSpPr>
        <p:spPr>
          <a:xfrm>
            <a:off x="5840619" y="1645644"/>
            <a:ext cx="2009588" cy="820920"/>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3" name="Freeform 42"/>
          <p:cNvSpPr>
            <a:spLocks noChangeAspect="1"/>
          </p:cNvSpPr>
          <p:nvPr/>
        </p:nvSpPr>
        <p:spPr>
          <a:xfrm>
            <a:off x="5004228" y="1115288"/>
            <a:ext cx="1672785" cy="683335"/>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44" name="Title 110"/>
          <p:cNvSpPr txBox="1">
            <a:spLocks/>
          </p:cNvSpPr>
          <p:nvPr/>
        </p:nvSpPr>
        <p:spPr>
          <a:xfrm>
            <a:off x="6677012" y="2374596"/>
            <a:ext cx="5479451" cy="3717860"/>
          </a:xfrm>
          <a:prstGeom prst="rect">
            <a:avLst/>
          </a:prstGeom>
        </p:spPr>
        <p:txBody>
          <a:bodyPr vert="horz" lIns="91440" tIns="45720" rIns="91440" bIns="45720" rtlCol="0" anchor="t">
            <a:normAutofit/>
          </a:bodyPr>
          <a:lst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Rockwell" panose="02060603020205020403" pitchFamily="18" charset="0"/>
                <a:ea typeface="+mj-ea"/>
                <a:cs typeface="+mj-cs"/>
              </a:defRPr>
            </a:lvl1pPr>
          </a:lstStyle>
          <a:p>
            <a:pPr algn="ctr"/>
            <a:r>
              <a:rPr lang="en-US" sz="3600" dirty="0"/>
              <a:t>Thank You</a:t>
            </a:r>
          </a:p>
          <a:p>
            <a:pPr algn="ctr"/>
            <a:endParaRPr lang="en-US" sz="3600" dirty="0"/>
          </a:p>
          <a:p>
            <a:pPr algn="ctr"/>
            <a:endParaRPr lang="en-US" sz="3600" dirty="0"/>
          </a:p>
          <a:p>
            <a:pPr algn="ctr"/>
            <a:r>
              <a:rPr lang="en-US" sz="3600" dirty="0"/>
              <a:t>Questions</a:t>
            </a:r>
          </a:p>
        </p:txBody>
      </p:sp>
      <p:sp>
        <p:nvSpPr>
          <p:cNvPr id="2" name="Slide Number Placeholder 1"/>
          <p:cNvSpPr>
            <a:spLocks noGrp="1"/>
          </p:cNvSpPr>
          <p:nvPr>
            <p:ph type="sldNum" sz="quarter" idx="13"/>
          </p:nvPr>
        </p:nvSpPr>
        <p:spPr/>
        <p:txBody>
          <a:bodyPr/>
          <a:lstStyle/>
          <a:p>
            <a:fld id="{2AC27A5A-7290-4DE1-BA94-4BE8A8E57DCF}" type="slidenum">
              <a:rPr lang="en-US" smtClean="0"/>
              <a:t>63</a:t>
            </a:fld>
            <a:endParaRPr lang="en-US" dirty="0"/>
          </a:p>
        </p:txBody>
      </p:sp>
    </p:spTree>
    <p:extLst>
      <p:ext uri="{BB962C8B-B14F-4D97-AF65-F5344CB8AC3E}">
        <p14:creationId xmlns:p14="http://schemas.microsoft.com/office/powerpoint/2010/main" val="3900023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10" presetClass="entr" presetSubtype="0" fill="hold" grpId="0" nodeType="withEffect">
                                  <p:stCondLst>
                                    <p:cond delay="10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
                                        <p:tgtEl>
                                          <p:spTgt spid="20"/>
                                        </p:tgtEl>
                                      </p:cBhvr>
                                    </p:animEffect>
                                  </p:childTnLst>
                                </p:cTn>
                              </p:par>
                              <p:par>
                                <p:cTn id="11" presetID="10" presetClass="entr" presetSubtype="0" fill="hold" nodeType="withEffect">
                                  <p:stCondLst>
                                    <p:cond delay="20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ntr" presetSubtype="0" fill="hold" grpId="0" nodeType="withEffect">
                                  <p:stCondLst>
                                    <p:cond delay="40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par>
                                <p:cTn id="20" presetID="10" presetClass="entr" presetSubtype="0" fill="hold" grpId="0" nodeType="withEffect">
                                  <p:stCondLst>
                                    <p:cond delay="50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60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70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800"/>
                                  </p:stCondLst>
                                  <p:childTnLst>
                                    <p:set>
                                      <p:cBhvr>
                                        <p:cTn id="30" dur="1" fill="hold">
                                          <p:stCondLst>
                                            <p:cond delay="0"/>
                                          </p:stCondLst>
                                        </p:cTn>
                                        <p:tgtEl>
                                          <p:spTgt spid="18"/>
                                        </p:tgtEl>
                                        <p:attrNameLst>
                                          <p:attrName>style.visibility</p:attrName>
                                        </p:attrNameLst>
                                      </p:cBhvr>
                                      <p:to>
                                        <p:strVal val="visible"/>
                                      </p:to>
                                    </p:set>
                                    <p:animEffect transition="in" filter="fade">
                                      <p:cBhvr>
                                        <p:cTn id="31" dur="500"/>
                                        <p:tgtEl>
                                          <p:spTgt spid="18"/>
                                        </p:tgtEl>
                                      </p:cBhvr>
                                    </p:animEffect>
                                  </p:childTnLst>
                                </p:cTn>
                              </p:par>
                              <p:par>
                                <p:cTn id="32" presetID="10" presetClass="entr" presetSubtype="0" fill="hold" grpId="0" nodeType="withEffect">
                                  <p:stCondLst>
                                    <p:cond delay="90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500"/>
                                        <p:tgtEl>
                                          <p:spTgt spid="19"/>
                                        </p:tgtEl>
                                      </p:cBhvr>
                                    </p:animEffect>
                                  </p:childTnLst>
                                </p:cTn>
                              </p:par>
                              <p:par>
                                <p:cTn id="35" presetID="10" presetClass="entr" presetSubtype="0" fill="hold" grpId="0" nodeType="withEffect">
                                  <p:stCondLst>
                                    <p:cond delay="100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1" nodeType="withEffect">
                                  <p:stCondLst>
                                    <p:cond delay="0"/>
                                  </p:stCondLst>
                                  <p:childTnLst>
                                    <p:set>
                                      <p:cBhvr>
                                        <p:cTn id="39" dur="1" fill="hold">
                                          <p:stCondLst>
                                            <p:cond delay="0"/>
                                          </p:stCondLst>
                                        </p:cTn>
                                        <p:tgtEl>
                                          <p:spTgt spid="37"/>
                                        </p:tgtEl>
                                        <p:attrNameLst>
                                          <p:attrName>style.visibility</p:attrName>
                                        </p:attrNameLst>
                                      </p:cBhvr>
                                      <p:to>
                                        <p:strVal val="visible"/>
                                      </p:to>
                                    </p:set>
                                    <p:animEffect transition="in" filter="fade">
                                      <p:cBhvr>
                                        <p:cTn id="40" dur="500"/>
                                        <p:tgtEl>
                                          <p:spTgt spid="37"/>
                                        </p:tgtEl>
                                      </p:cBhvr>
                                    </p:animEffect>
                                  </p:childTnLst>
                                </p:cTn>
                              </p:par>
                              <p:par>
                                <p:cTn id="41" presetID="63" presetClass="path" presetSubtype="0" decel="57143" fill="hold" grpId="0" nodeType="withEffect">
                                  <p:stCondLst>
                                    <p:cond delay="0"/>
                                  </p:stCondLst>
                                  <p:childTnLst>
                                    <p:animMotion origin="layout" path="M 0.34275 -0.03796 L 0.59139 -0.03796 " pathEditMode="relative" rAng="0" ptsTypes="AA">
                                      <p:cBhvr>
                                        <p:cTn id="42" dur="3500" spd="-100000" fill="hold"/>
                                        <p:tgtEl>
                                          <p:spTgt spid="37"/>
                                        </p:tgtEl>
                                        <p:attrNameLst>
                                          <p:attrName>ppt_x</p:attrName>
                                          <p:attrName>ppt_y</p:attrName>
                                        </p:attrNameLst>
                                      </p:cBhvr>
                                      <p:rCtr x="12432" y="0"/>
                                    </p:animMotion>
                                  </p:childTnLst>
                                </p:cTn>
                              </p:par>
                              <p:par>
                                <p:cTn id="43" presetID="10" presetClass="entr" presetSubtype="0" fill="hold" grpId="1" nodeType="with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par>
                                <p:cTn id="46" presetID="63" presetClass="path" presetSubtype="0" decel="57143" fill="hold" grpId="0" nodeType="withEffect">
                                  <p:stCondLst>
                                    <p:cond delay="0"/>
                                  </p:stCondLst>
                                  <p:childTnLst>
                                    <p:animMotion origin="layout" path="M 0.19006 -0.00162 L 0.50404 -0.00162 " pathEditMode="relative" rAng="0" ptsTypes="AA">
                                      <p:cBhvr>
                                        <p:cTn id="47" dur="3500" spd="-100000" fill="hold"/>
                                        <p:tgtEl>
                                          <p:spTgt spid="43"/>
                                        </p:tgtEl>
                                        <p:attrNameLst>
                                          <p:attrName>ppt_x</p:attrName>
                                          <p:attrName>ppt_y</p:attrName>
                                        </p:attrNameLst>
                                      </p:cBhvr>
                                      <p:rCtr x="15699" y="0"/>
                                    </p:animMotion>
                                  </p:childTnLst>
                                </p:cTn>
                              </p:par>
                              <p:par>
                                <p:cTn id="48" presetID="10" presetClass="entr" presetSubtype="0" fill="hold" grpId="1" nodeType="withEffect">
                                  <p:stCondLst>
                                    <p:cond delay="0"/>
                                  </p:stCondLst>
                                  <p:childTnLst>
                                    <p:set>
                                      <p:cBhvr>
                                        <p:cTn id="49" dur="1" fill="hold">
                                          <p:stCondLst>
                                            <p:cond delay="0"/>
                                          </p:stCondLst>
                                        </p:cTn>
                                        <p:tgtEl>
                                          <p:spTgt spid="42"/>
                                        </p:tgtEl>
                                        <p:attrNameLst>
                                          <p:attrName>style.visibility</p:attrName>
                                        </p:attrNameLst>
                                      </p:cBhvr>
                                      <p:to>
                                        <p:strVal val="visible"/>
                                      </p:to>
                                    </p:set>
                                    <p:animEffect transition="in" filter="fade">
                                      <p:cBhvr>
                                        <p:cTn id="50" dur="500"/>
                                        <p:tgtEl>
                                          <p:spTgt spid="42"/>
                                        </p:tgtEl>
                                      </p:cBhvr>
                                    </p:animEffect>
                                  </p:childTnLst>
                                </p:cTn>
                              </p:par>
                              <p:par>
                                <p:cTn id="51" presetID="63" presetClass="path" presetSubtype="0" decel="57143" fill="hold" grpId="0" nodeType="withEffect">
                                  <p:stCondLst>
                                    <p:cond delay="0"/>
                                  </p:stCondLst>
                                  <p:childTnLst>
                                    <p:animMotion origin="layout" path="M 0.07238 1.48148E-6 L 0.35056 -0.00301 " pathEditMode="relative" rAng="0" ptsTypes="AA">
                                      <p:cBhvr>
                                        <p:cTn id="52" dur="3500" spd="-100000" fill="hold"/>
                                        <p:tgtEl>
                                          <p:spTgt spid="42"/>
                                        </p:tgtEl>
                                        <p:attrNameLst>
                                          <p:attrName>ppt_x</p:attrName>
                                          <p:attrName>ppt_y</p:attrName>
                                        </p:attrNameLst>
                                      </p:cBhvr>
                                      <p:rCtr x="13903"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7" grpId="1" animBg="1"/>
      <p:bldP spid="20" grpId="0" animBg="1"/>
      <p:bldP spid="6" grpId="0" animBg="1"/>
      <p:bldP spid="7" grpId="0" animBg="1"/>
      <p:bldP spid="8" grpId="0" animBg="1"/>
      <p:bldP spid="9" grpId="0" animBg="1"/>
      <p:bldP spid="10" grpId="0" animBg="1"/>
      <p:bldP spid="18" grpId="0" animBg="1"/>
      <p:bldP spid="19" grpId="0" animBg="1"/>
      <p:bldP spid="22" grpId="0" animBg="1"/>
      <p:bldP spid="12" grpId="0" animBg="1"/>
      <p:bldP spid="42" grpId="0" animBg="1"/>
      <p:bldP spid="42" grpId="1" animBg="1"/>
      <p:bldP spid="43" grpId="0" animBg="1"/>
      <p:bldP spid="43" grpId="1"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Next Steps..</a:t>
            </a:r>
          </a:p>
        </p:txBody>
      </p:sp>
      <p:pic>
        <p:nvPicPr>
          <p:cNvPr id="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29470" y="953283"/>
            <a:ext cx="7113181" cy="42920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4529469" y="953283"/>
            <a:ext cx="7113181" cy="429204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pic>
        <p:nvPicPr>
          <p:cNvPr id="2050" name="Picture 2"/>
          <p:cNvPicPr>
            <a:picLocks noChangeAspect="1" noChangeArrowheads="1"/>
          </p:cNvPicPr>
          <p:nvPr/>
        </p:nvPicPr>
        <p:blipFill rotWithShape="1">
          <a:blip r:embed="rId4">
            <a:extLst>
              <a:ext uri="{28A0092B-C50C-407E-A947-70E740481C1C}">
                <a14:useLocalDpi xmlns:a14="http://schemas.microsoft.com/office/drawing/2010/main" val="0"/>
              </a:ext>
            </a:extLst>
          </a:blip>
          <a:srcRect b="10614"/>
          <a:stretch/>
        </p:blipFill>
        <p:spPr bwMode="auto">
          <a:xfrm>
            <a:off x="8205603" y="953283"/>
            <a:ext cx="3248025" cy="3916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8431618" y="3306725"/>
            <a:ext cx="2902690" cy="1938992"/>
          </a:xfrm>
          <a:prstGeom prst="rect">
            <a:avLst/>
          </a:prstGeom>
          <a:solidFill>
            <a:schemeClr val="bg1"/>
          </a:solidFill>
        </p:spPr>
        <p:txBody>
          <a:bodyPr wrap="square" rtlCol="0">
            <a:spAutoFit/>
          </a:bodyPr>
          <a:lstStyle/>
          <a:p>
            <a:r>
              <a:rPr lang="en-US" sz="1200" dirty="0">
                <a:latin typeface="Rockwell" panose="02060603020205020403" pitchFamily="18" charset="0"/>
              </a:rPr>
              <a:t>During the Ph.D., I have studied several examples using theory and practices related to energy and environment policy especially by combining engineering tools with insights from social science. I shall continue doing that in future, and help to bridge the gap between engineering and public policy.</a:t>
            </a:r>
          </a:p>
          <a:p>
            <a:endParaRPr lang="en-US" sz="1200" dirty="0">
              <a:latin typeface="Rockwell" panose="02060603020205020403" pitchFamily="18" charset="0"/>
            </a:endParaRPr>
          </a:p>
        </p:txBody>
      </p:sp>
      <p:sp>
        <p:nvSpPr>
          <p:cNvPr id="5" name="Slide Number Placeholder 4"/>
          <p:cNvSpPr>
            <a:spLocks noGrp="1"/>
          </p:cNvSpPr>
          <p:nvPr>
            <p:ph type="sldNum" sz="quarter" idx="12"/>
          </p:nvPr>
        </p:nvSpPr>
        <p:spPr/>
        <p:txBody>
          <a:bodyPr/>
          <a:lstStyle/>
          <a:p>
            <a:fld id="{2AC27A5A-7290-4DE1-BA94-4BE8A8E57DCF}" type="slidenum">
              <a:rPr lang="en-US" smtClean="0"/>
              <a:t>64</a:t>
            </a:fld>
            <a:endParaRPr lang="en-US" dirty="0"/>
          </a:p>
        </p:txBody>
      </p:sp>
      <p:sp>
        <p:nvSpPr>
          <p:cNvPr id="9" name="Freeform 8"/>
          <p:cNvSpPr>
            <a:spLocks noChangeAspect="1"/>
          </p:cNvSpPr>
          <p:nvPr/>
        </p:nvSpPr>
        <p:spPr>
          <a:xfrm>
            <a:off x="-98577" y="1280704"/>
            <a:ext cx="2089563" cy="853590"/>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10" name="Oval 50"/>
          <p:cNvSpPr>
            <a:spLocks noChangeArrowheads="1"/>
          </p:cNvSpPr>
          <p:nvPr/>
        </p:nvSpPr>
        <p:spPr bwMode="auto">
          <a:xfrm>
            <a:off x="1703813" y="3193385"/>
            <a:ext cx="1483719" cy="1132531"/>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r>
              <a:rPr lang="en-US" dirty="0">
                <a:latin typeface="Rockwell" panose="02060603020205020403" pitchFamily="18" charset="0"/>
              </a:rPr>
              <a:t>X</a:t>
            </a:r>
          </a:p>
        </p:txBody>
      </p:sp>
      <p:grpSp>
        <p:nvGrpSpPr>
          <p:cNvPr id="11" name="Group 10"/>
          <p:cNvGrpSpPr/>
          <p:nvPr/>
        </p:nvGrpSpPr>
        <p:grpSpPr>
          <a:xfrm>
            <a:off x="140647" y="1725835"/>
            <a:ext cx="5699972" cy="2725466"/>
            <a:chOff x="576161" y="539158"/>
            <a:chExt cx="4106366" cy="2112446"/>
          </a:xfrm>
          <a:gradFill>
            <a:gsLst>
              <a:gs pos="0">
                <a:schemeClr val="accent4">
                  <a:lumMod val="75000"/>
                </a:schemeClr>
              </a:gs>
              <a:gs pos="100000">
                <a:schemeClr val="accent2"/>
              </a:gs>
            </a:gsLst>
            <a:lin ang="16200000" scaled="0"/>
          </a:gradFill>
        </p:grpSpPr>
        <p:sp>
          <p:nvSpPr>
            <p:cNvPr id="12" name="Oval 47"/>
            <p:cNvSpPr>
              <a:spLocks noChangeArrowheads="1"/>
            </p:cNvSpPr>
            <p:nvPr/>
          </p:nvSpPr>
          <p:spPr bwMode="auto">
            <a:xfrm>
              <a:off x="2137141" y="539158"/>
              <a:ext cx="1506737" cy="1371132"/>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3" name="Oval 48"/>
            <p:cNvSpPr>
              <a:spLocks noChangeArrowheads="1"/>
            </p:cNvSpPr>
            <p:nvPr/>
          </p:nvSpPr>
          <p:spPr bwMode="auto">
            <a:xfrm>
              <a:off x="2296854" y="1367865"/>
              <a:ext cx="1392225" cy="1274700"/>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4" name="Oval 49"/>
            <p:cNvSpPr>
              <a:spLocks noChangeArrowheads="1"/>
            </p:cNvSpPr>
            <p:nvPr/>
          </p:nvSpPr>
          <p:spPr bwMode="auto">
            <a:xfrm>
              <a:off x="576161" y="1376904"/>
              <a:ext cx="1401266" cy="1274700"/>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5" name="Oval 49"/>
            <p:cNvSpPr>
              <a:spLocks noChangeArrowheads="1"/>
            </p:cNvSpPr>
            <p:nvPr/>
          </p:nvSpPr>
          <p:spPr bwMode="auto">
            <a:xfrm>
              <a:off x="3281261" y="910179"/>
              <a:ext cx="1401266" cy="1274700"/>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6" name="Oval 49"/>
            <p:cNvSpPr>
              <a:spLocks noChangeArrowheads="1"/>
            </p:cNvSpPr>
            <p:nvPr/>
          </p:nvSpPr>
          <p:spPr bwMode="auto">
            <a:xfrm>
              <a:off x="971600" y="627534"/>
              <a:ext cx="1834502" cy="1671645"/>
            </a:xfrm>
            <a:prstGeom prst="ellipse">
              <a:avLst/>
            </a:prstGeom>
            <a:grp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grpSp>
      <p:sp>
        <p:nvSpPr>
          <p:cNvPr id="17" name="Oval 50"/>
          <p:cNvSpPr>
            <a:spLocks noChangeArrowheads="1"/>
          </p:cNvSpPr>
          <p:nvPr/>
        </p:nvSpPr>
        <p:spPr bwMode="auto">
          <a:xfrm>
            <a:off x="342711" y="2388868"/>
            <a:ext cx="1788317" cy="1500924"/>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8" name="Oval 51"/>
          <p:cNvSpPr>
            <a:spLocks noChangeArrowheads="1"/>
          </p:cNvSpPr>
          <p:nvPr/>
        </p:nvSpPr>
        <p:spPr bwMode="auto">
          <a:xfrm>
            <a:off x="1772484" y="1376773"/>
            <a:ext cx="1746736" cy="1412630"/>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19" name="Oval 52"/>
          <p:cNvSpPr>
            <a:spLocks noChangeArrowheads="1"/>
          </p:cNvSpPr>
          <p:nvPr/>
        </p:nvSpPr>
        <p:spPr bwMode="auto">
          <a:xfrm>
            <a:off x="4486732" y="3620315"/>
            <a:ext cx="1123224" cy="855384"/>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0" name="Oval 53"/>
          <p:cNvSpPr>
            <a:spLocks noChangeArrowheads="1"/>
          </p:cNvSpPr>
          <p:nvPr/>
        </p:nvSpPr>
        <p:spPr bwMode="auto">
          <a:xfrm>
            <a:off x="1707827" y="2294222"/>
            <a:ext cx="1554340" cy="1119796"/>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1" name="Oval 54"/>
          <p:cNvSpPr>
            <a:spLocks noChangeArrowheads="1"/>
          </p:cNvSpPr>
          <p:nvPr/>
        </p:nvSpPr>
        <p:spPr bwMode="auto">
          <a:xfrm>
            <a:off x="245074" y="3438320"/>
            <a:ext cx="1164967" cy="841699"/>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2" name="Oval 51"/>
          <p:cNvSpPr>
            <a:spLocks noChangeArrowheads="1"/>
          </p:cNvSpPr>
          <p:nvPr/>
        </p:nvSpPr>
        <p:spPr bwMode="auto">
          <a:xfrm>
            <a:off x="3002219" y="1549370"/>
            <a:ext cx="2071893" cy="1638918"/>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3" name="Oval 50"/>
          <p:cNvSpPr>
            <a:spLocks noChangeArrowheads="1"/>
          </p:cNvSpPr>
          <p:nvPr/>
        </p:nvSpPr>
        <p:spPr bwMode="auto">
          <a:xfrm>
            <a:off x="4561369" y="2875139"/>
            <a:ext cx="1483719" cy="1132531"/>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4" name="Oval 51"/>
          <p:cNvSpPr>
            <a:spLocks noChangeArrowheads="1"/>
          </p:cNvSpPr>
          <p:nvPr/>
        </p:nvSpPr>
        <p:spPr bwMode="auto">
          <a:xfrm>
            <a:off x="2880166" y="3013252"/>
            <a:ext cx="1970415" cy="1462446"/>
          </a:xfrm>
          <a:prstGeom prst="ellipse">
            <a:avLst/>
          </a:prstGeom>
          <a:gradFill>
            <a:gsLst>
              <a:gs pos="0">
                <a:schemeClr val="accent3">
                  <a:alpha val="85000"/>
                </a:schemeClr>
              </a:gs>
              <a:gs pos="100000">
                <a:schemeClr val="accent1">
                  <a:alpha val="70000"/>
                </a:schemeClr>
              </a:gs>
            </a:gsLst>
            <a:lin ang="16200000" scaled="0"/>
          </a:gra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pPr algn="just"/>
            <a:endParaRPr lang="en-US" dirty="0">
              <a:latin typeface="Rockwell" panose="02060603020205020403" pitchFamily="18" charset="0"/>
            </a:endParaRPr>
          </a:p>
        </p:txBody>
      </p:sp>
      <p:sp>
        <p:nvSpPr>
          <p:cNvPr id="25" name="Freeform 56"/>
          <p:cNvSpPr>
            <a:spLocks/>
          </p:cNvSpPr>
          <p:nvPr/>
        </p:nvSpPr>
        <p:spPr bwMode="auto">
          <a:xfrm>
            <a:off x="1277854" y="2655428"/>
            <a:ext cx="2911805" cy="3349688"/>
          </a:xfrm>
          <a:custGeom>
            <a:avLst/>
            <a:gdLst>
              <a:gd name="T0" fmla="*/ 161 w 195"/>
              <a:gd name="T1" fmla="*/ 278 h 278"/>
              <a:gd name="T2" fmla="*/ 127 w 195"/>
              <a:gd name="T3" fmla="*/ 153 h 278"/>
              <a:gd name="T4" fmla="*/ 193 w 195"/>
              <a:gd name="T5" fmla="*/ 83 h 278"/>
              <a:gd name="T6" fmla="*/ 193 w 195"/>
              <a:gd name="T7" fmla="*/ 82 h 278"/>
              <a:gd name="T8" fmla="*/ 125 w 195"/>
              <a:gd name="T9" fmla="*/ 130 h 278"/>
              <a:gd name="T10" fmla="*/ 153 w 195"/>
              <a:gd name="T11" fmla="*/ 37 h 278"/>
              <a:gd name="T12" fmla="*/ 152 w 195"/>
              <a:gd name="T13" fmla="*/ 36 h 278"/>
              <a:gd name="T14" fmla="*/ 115 w 195"/>
              <a:gd name="T15" fmla="*/ 116 h 278"/>
              <a:gd name="T16" fmla="*/ 56 w 195"/>
              <a:gd name="T17" fmla="*/ 0 h 278"/>
              <a:gd name="T18" fmla="*/ 56 w 195"/>
              <a:gd name="T19" fmla="*/ 1 h 278"/>
              <a:gd name="T20" fmla="*/ 112 w 195"/>
              <a:gd name="T21" fmla="*/ 151 h 278"/>
              <a:gd name="T22" fmla="*/ 1 w 195"/>
              <a:gd name="T23" fmla="*/ 45 h 278"/>
              <a:gd name="T24" fmla="*/ 1 w 195"/>
              <a:gd name="T25" fmla="*/ 46 h 278"/>
              <a:gd name="T26" fmla="*/ 111 w 195"/>
              <a:gd name="T27" fmla="*/ 175 h 278"/>
              <a:gd name="T28" fmla="*/ 74 w 195"/>
              <a:gd name="T29" fmla="*/ 278 h 278"/>
              <a:gd name="T30" fmla="*/ 161 w 195"/>
              <a:gd name="T31" fmla="*/ 278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5" h="278">
                <a:moveTo>
                  <a:pt x="161" y="278"/>
                </a:moveTo>
                <a:cubicBezTo>
                  <a:pt x="137" y="257"/>
                  <a:pt x="123" y="181"/>
                  <a:pt x="127" y="153"/>
                </a:cubicBezTo>
                <a:cubicBezTo>
                  <a:pt x="131" y="124"/>
                  <a:pt x="167" y="94"/>
                  <a:pt x="193" y="83"/>
                </a:cubicBezTo>
                <a:cubicBezTo>
                  <a:pt x="195" y="82"/>
                  <a:pt x="195" y="81"/>
                  <a:pt x="193" y="82"/>
                </a:cubicBezTo>
                <a:cubicBezTo>
                  <a:pt x="192" y="82"/>
                  <a:pt x="144" y="103"/>
                  <a:pt x="125" y="130"/>
                </a:cubicBezTo>
                <a:cubicBezTo>
                  <a:pt x="119" y="88"/>
                  <a:pt x="141" y="54"/>
                  <a:pt x="153" y="37"/>
                </a:cubicBezTo>
                <a:cubicBezTo>
                  <a:pt x="154" y="36"/>
                  <a:pt x="153" y="35"/>
                  <a:pt x="152" y="36"/>
                </a:cubicBezTo>
                <a:cubicBezTo>
                  <a:pt x="144" y="45"/>
                  <a:pt x="120" y="76"/>
                  <a:pt x="115" y="116"/>
                </a:cubicBezTo>
                <a:cubicBezTo>
                  <a:pt x="111" y="79"/>
                  <a:pt x="78" y="22"/>
                  <a:pt x="56" y="0"/>
                </a:cubicBezTo>
                <a:cubicBezTo>
                  <a:pt x="56" y="0"/>
                  <a:pt x="55" y="1"/>
                  <a:pt x="56" y="1"/>
                </a:cubicBezTo>
                <a:cubicBezTo>
                  <a:pt x="74" y="19"/>
                  <a:pt x="116" y="91"/>
                  <a:pt x="112" y="151"/>
                </a:cubicBezTo>
                <a:cubicBezTo>
                  <a:pt x="95" y="116"/>
                  <a:pt x="55" y="74"/>
                  <a:pt x="1" y="45"/>
                </a:cubicBezTo>
                <a:cubicBezTo>
                  <a:pt x="0" y="45"/>
                  <a:pt x="0" y="46"/>
                  <a:pt x="1" y="46"/>
                </a:cubicBezTo>
                <a:cubicBezTo>
                  <a:pt x="40" y="67"/>
                  <a:pt x="102" y="123"/>
                  <a:pt x="111" y="175"/>
                </a:cubicBezTo>
                <a:cubicBezTo>
                  <a:pt x="115" y="202"/>
                  <a:pt x="103" y="252"/>
                  <a:pt x="74" y="278"/>
                </a:cubicBezTo>
                <a:lnTo>
                  <a:pt x="161" y="278"/>
                </a:lnTo>
                <a:close/>
              </a:path>
            </a:pathLst>
          </a:custGeom>
          <a:solidFill>
            <a:srgbClr val="7F7F7F"/>
          </a:solidFill>
          <a:ln w="6350"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26" name="Freeform 25"/>
          <p:cNvSpPr>
            <a:spLocks noChangeAspect="1"/>
          </p:cNvSpPr>
          <p:nvPr/>
        </p:nvSpPr>
        <p:spPr>
          <a:xfrm>
            <a:off x="5840619" y="1645644"/>
            <a:ext cx="2009588" cy="820920"/>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27" name="Freeform 26"/>
          <p:cNvSpPr>
            <a:spLocks noChangeAspect="1"/>
          </p:cNvSpPr>
          <p:nvPr/>
        </p:nvSpPr>
        <p:spPr>
          <a:xfrm>
            <a:off x="5004228" y="1115288"/>
            <a:ext cx="1672785" cy="683335"/>
          </a:xfrm>
          <a:custGeom>
            <a:avLst/>
            <a:gdLst>
              <a:gd name="connsiteX0" fmla="*/ 615355 w 1512168"/>
              <a:gd name="connsiteY0" fmla="*/ 0 h 823631"/>
              <a:gd name="connsiteX1" fmla="*/ 946487 w 1512168"/>
              <a:gd name="connsiteY1" fmla="*/ 176061 h 823631"/>
              <a:gd name="connsiteX2" fmla="*/ 971165 w 1512168"/>
              <a:gd name="connsiteY2" fmla="*/ 221528 h 823631"/>
              <a:gd name="connsiteX3" fmla="*/ 1012673 w 1512168"/>
              <a:gd name="connsiteY3" fmla="*/ 198998 h 823631"/>
              <a:gd name="connsiteX4" fmla="*/ 1112273 w 1512168"/>
              <a:gd name="connsiteY4" fmla="*/ 178890 h 823631"/>
              <a:gd name="connsiteX5" fmla="*/ 1368153 w 1512168"/>
              <a:gd name="connsiteY5" fmla="*/ 434770 h 823631"/>
              <a:gd name="connsiteX6" fmla="*/ 1359228 w 1512168"/>
              <a:gd name="connsiteY6" fmla="*/ 478978 h 823631"/>
              <a:gd name="connsiteX7" fmla="*/ 1405590 w 1512168"/>
              <a:gd name="connsiteY7" fmla="*/ 488338 h 823631"/>
              <a:gd name="connsiteX8" fmla="*/ 1512168 w 1512168"/>
              <a:gd name="connsiteY8" fmla="*/ 649128 h 823631"/>
              <a:gd name="connsiteX9" fmla="*/ 1337665 w 1512168"/>
              <a:gd name="connsiteY9" fmla="*/ 823631 h 823631"/>
              <a:gd name="connsiteX10" fmla="*/ 246511 w 1512168"/>
              <a:gd name="connsiteY10" fmla="*/ 823631 h 823631"/>
              <a:gd name="connsiteX11" fmla="*/ 241041 w 1512168"/>
              <a:gd name="connsiteY11" fmla="*/ 822527 h 823631"/>
              <a:gd name="connsiteX12" fmla="*/ 230088 w 1512168"/>
              <a:gd name="connsiteY12" fmla="*/ 823631 h 823631"/>
              <a:gd name="connsiteX13" fmla="*/ 0 w 1512168"/>
              <a:gd name="connsiteY13" fmla="*/ 593543 h 823631"/>
              <a:gd name="connsiteX14" fmla="*/ 183717 w 1512168"/>
              <a:gd name="connsiteY14" fmla="*/ 368130 h 823631"/>
              <a:gd name="connsiteX15" fmla="*/ 219533 w 1512168"/>
              <a:gd name="connsiteY15" fmla="*/ 364519 h 823631"/>
              <a:gd name="connsiteX16" fmla="*/ 224137 w 1512168"/>
              <a:gd name="connsiteY16" fmla="*/ 318852 h 823631"/>
              <a:gd name="connsiteX17" fmla="*/ 615355 w 1512168"/>
              <a:gd name="connsiteY17" fmla="*/ 0 h 823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512168" h="823631">
                <a:moveTo>
                  <a:pt x="615355" y="0"/>
                </a:moveTo>
                <a:cubicBezTo>
                  <a:pt x="753195" y="0"/>
                  <a:pt x="874724" y="69839"/>
                  <a:pt x="946487" y="176061"/>
                </a:cubicBezTo>
                <a:lnTo>
                  <a:pt x="971165" y="221528"/>
                </a:lnTo>
                <a:lnTo>
                  <a:pt x="1012673" y="198998"/>
                </a:lnTo>
                <a:cubicBezTo>
                  <a:pt x="1043286" y="186050"/>
                  <a:pt x="1076944" y="178890"/>
                  <a:pt x="1112273" y="178890"/>
                </a:cubicBezTo>
                <a:cubicBezTo>
                  <a:pt x="1253592" y="178890"/>
                  <a:pt x="1368153" y="293451"/>
                  <a:pt x="1368153" y="434770"/>
                </a:cubicBezTo>
                <a:lnTo>
                  <a:pt x="1359228" y="478978"/>
                </a:lnTo>
                <a:lnTo>
                  <a:pt x="1405590" y="488338"/>
                </a:lnTo>
                <a:cubicBezTo>
                  <a:pt x="1468221" y="514830"/>
                  <a:pt x="1512168" y="576847"/>
                  <a:pt x="1512168" y="649128"/>
                </a:cubicBezTo>
                <a:cubicBezTo>
                  <a:pt x="1512168" y="745503"/>
                  <a:pt x="1434040" y="823631"/>
                  <a:pt x="1337665" y="823631"/>
                </a:cubicBezTo>
                <a:lnTo>
                  <a:pt x="246511" y="823631"/>
                </a:lnTo>
                <a:lnTo>
                  <a:pt x="241041" y="822527"/>
                </a:lnTo>
                <a:lnTo>
                  <a:pt x="230088" y="823631"/>
                </a:lnTo>
                <a:cubicBezTo>
                  <a:pt x="103014" y="823631"/>
                  <a:pt x="0" y="720617"/>
                  <a:pt x="0" y="593543"/>
                </a:cubicBezTo>
                <a:cubicBezTo>
                  <a:pt x="0" y="482353"/>
                  <a:pt x="78870" y="389585"/>
                  <a:pt x="183717" y="368130"/>
                </a:cubicBezTo>
                <a:lnTo>
                  <a:pt x="219533" y="364519"/>
                </a:lnTo>
                <a:lnTo>
                  <a:pt x="224137" y="318852"/>
                </a:lnTo>
                <a:cubicBezTo>
                  <a:pt x="261373" y="136884"/>
                  <a:pt x="422379" y="0"/>
                  <a:pt x="615355" y="0"/>
                </a:cubicBezTo>
                <a:close/>
              </a:path>
            </a:pathLst>
          </a:custGeom>
          <a:solidFill>
            <a:srgbClr val="7F7F7F">
              <a:alpha val="14902"/>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latin typeface="Rockwell" panose="02060603020205020403" pitchFamily="18" charset="0"/>
            </a:endParaRPr>
          </a:p>
        </p:txBody>
      </p:sp>
    </p:spTree>
    <p:extLst>
      <p:ext uri="{BB962C8B-B14F-4D97-AF65-F5344CB8AC3E}">
        <p14:creationId xmlns:p14="http://schemas.microsoft.com/office/powerpoint/2010/main" val="980920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63" presetClass="path" presetSubtype="0" decel="57143" fill="hold" grpId="0" nodeType="withEffect">
                                  <p:stCondLst>
                                    <p:cond delay="0"/>
                                  </p:stCondLst>
                                  <p:childTnLst>
                                    <p:animMotion origin="layout" path="M -3.96251E-6 -2.59259E-6 L 0.35317 -2.59259E-6 " pathEditMode="relative" rAng="0" ptsTypes="AA">
                                      <p:cBhvr>
                                        <p:cTn id="9" dur="3500" spd="-100000" fill="hold"/>
                                        <p:tgtEl>
                                          <p:spTgt spid="9"/>
                                        </p:tgtEl>
                                        <p:attrNameLst>
                                          <p:attrName>ppt_x</p:attrName>
                                          <p:attrName>ppt_y</p:attrName>
                                        </p:attrNameLst>
                                      </p:cBhvr>
                                      <p:rCtr x="17652" y="0"/>
                                    </p:animMotion>
                                  </p:childTnLst>
                                </p:cTn>
                              </p:par>
                              <p:par>
                                <p:cTn id="10" presetID="10" presetClass="entr" presetSubtype="0" fill="hold" grpId="1"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par>
                                <p:cTn id="13" presetID="63" presetClass="path" presetSubtype="0" decel="57143" fill="hold" grpId="0" nodeType="withEffect">
                                  <p:stCondLst>
                                    <p:cond delay="0"/>
                                  </p:stCondLst>
                                  <p:childTnLst>
                                    <p:animMotion origin="layout" path="M -0.13603 -0.00764 L 0.24252 -0.00162 " pathEditMode="relative" rAng="0" ptsTypes="AA">
                                      <p:cBhvr>
                                        <p:cTn id="14" dur="3500" spd="-100000" fill="hold"/>
                                        <p:tgtEl>
                                          <p:spTgt spid="27"/>
                                        </p:tgtEl>
                                        <p:attrNameLst>
                                          <p:attrName>ppt_x</p:attrName>
                                          <p:attrName>ppt_y</p:attrName>
                                        </p:attrNameLst>
                                      </p:cBhvr>
                                      <p:rCtr x="18927" y="301"/>
                                    </p:animMotion>
                                  </p:childTnLst>
                                </p:cTn>
                              </p:par>
                              <p:par>
                                <p:cTn id="15" presetID="10" presetClass="entr" presetSubtype="0" fill="hold" grpId="1" nodeType="with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par>
                                <p:cTn id="18" presetID="63" presetClass="path" presetSubtype="0" decel="57143" fill="hold" grpId="0" nodeType="withEffect">
                                  <p:stCondLst>
                                    <p:cond delay="0"/>
                                  </p:stCondLst>
                                  <p:childTnLst>
                                    <p:animMotion origin="layout" path="M -0.30252 0.00162 L 0.11963 1.48148E-6 " pathEditMode="relative" rAng="0" ptsTypes="AA">
                                      <p:cBhvr>
                                        <p:cTn id="19" dur="3500" spd="-100000" fill="hold"/>
                                        <p:tgtEl>
                                          <p:spTgt spid="26"/>
                                        </p:tgtEl>
                                        <p:attrNameLst>
                                          <p:attrName>ppt_x</p:attrName>
                                          <p:attrName>ppt_y</p:attrName>
                                        </p:attrNameLst>
                                      </p:cBhvr>
                                      <p:rCtr x="21101" y="-93"/>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2050"/>
                                        </p:tgtEl>
                                        <p:attrNameLst>
                                          <p:attrName>style.visibility</p:attrName>
                                        </p:attrNameLst>
                                      </p:cBhvr>
                                      <p:to>
                                        <p:strVal val="visible"/>
                                      </p:to>
                                    </p:set>
                                    <p:animEffect transition="in" filter="fade">
                                      <p:cBhvr>
                                        <p:cTn id="28" dur="500"/>
                                        <p:tgtEl>
                                          <p:spTgt spid="2050"/>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9" grpId="0" animBg="1"/>
      <p:bldP spid="9" grpId="1" animBg="1"/>
      <p:bldP spid="26" grpId="0" animBg="1"/>
      <p:bldP spid="26" grpId="1" animBg="1"/>
      <p:bldP spid="27" grpId="0" animBg="1"/>
      <p:bldP spid="27" grpId="1"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Published Papers </a:t>
            </a:r>
          </a:p>
        </p:txBody>
      </p:sp>
      <p:sp>
        <p:nvSpPr>
          <p:cNvPr id="3" name="Slide Number Placeholder 2"/>
          <p:cNvSpPr>
            <a:spLocks noGrp="1"/>
          </p:cNvSpPr>
          <p:nvPr>
            <p:ph type="sldNum" sz="quarter" idx="12"/>
          </p:nvPr>
        </p:nvSpPr>
        <p:spPr/>
        <p:txBody>
          <a:bodyPr/>
          <a:lstStyle/>
          <a:p>
            <a:fld id="{2AC27A5A-7290-4DE1-BA94-4BE8A8E57DCF}" type="slidenum">
              <a:rPr lang="en-US" smtClean="0"/>
              <a:t>65</a:t>
            </a:fld>
            <a:endParaRPr lang="en-US" dirty="0"/>
          </a:p>
        </p:txBody>
      </p:sp>
      <p:sp>
        <p:nvSpPr>
          <p:cNvPr id="5" name="Rectangle 4"/>
          <p:cNvSpPr/>
          <p:nvPr/>
        </p:nvSpPr>
        <p:spPr>
          <a:xfrm>
            <a:off x="4759842" y="685881"/>
            <a:ext cx="6787116" cy="4401205"/>
          </a:xfrm>
          <a:prstGeom prst="rect">
            <a:avLst/>
          </a:prstGeom>
        </p:spPr>
        <p:txBody>
          <a:bodyPr wrap="square">
            <a:spAutoFit/>
          </a:bodyPr>
          <a:lstStyle/>
          <a:p>
            <a:r>
              <a:rPr lang="en-US" sz="2000" dirty="0">
                <a:latin typeface="Rockwell" panose="02060603020205020403" pitchFamily="18" charset="0"/>
              </a:rPr>
              <a:t>Vivek Bhandari, Stephen Rose, Elizabeth J Wilson, Non-Financial Barriers to Combined Heat and Power in the United States- A Qualitative Study, The Electricity Journal Vol 32, pp. 49-56 2019.</a:t>
            </a:r>
          </a:p>
          <a:p>
            <a:endParaRPr lang="en-US" sz="2000" dirty="0">
              <a:latin typeface="Rockwell" panose="02060603020205020403" pitchFamily="18" charset="0"/>
            </a:endParaRPr>
          </a:p>
          <a:p>
            <a:r>
              <a:rPr lang="en-US" sz="2000" dirty="0">
                <a:latin typeface="Rockwell" panose="02060603020205020403" pitchFamily="18" charset="0"/>
              </a:rPr>
              <a:t>Vivek Bhandari, Kaiyang Sun, Frances R Homans, The profitability of vehicle to grid for system participants-A case study from the Electricity Reliability Council of Texas. Energy Vol 153, pp. 278-286, 2018.</a:t>
            </a:r>
          </a:p>
          <a:p>
            <a:endParaRPr lang="en-US" sz="2000" dirty="0">
              <a:latin typeface="Rockwell" panose="02060603020205020403" pitchFamily="18" charset="0"/>
            </a:endParaRPr>
          </a:p>
          <a:p>
            <a:r>
              <a:rPr lang="en-US" sz="2000" dirty="0">
                <a:latin typeface="Rockwell" panose="02060603020205020403" pitchFamily="18" charset="0"/>
              </a:rPr>
              <a:t>Vivek Bhandari, Anthony M Giacomoni, Bruce F Wollenberg, Elizabeth J Wilson, Interacting policies in power systems: Renewable subsidies and a carbon tax. The Electricity Journal Vol 30-6, pp. 80-84 2017.</a:t>
            </a:r>
          </a:p>
        </p:txBody>
      </p:sp>
    </p:spTree>
    <p:extLst>
      <p:ext uri="{BB962C8B-B14F-4D97-AF65-F5344CB8AC3E}">
        <p14:creationId xmlns:p14="http://schemas.microsoft.com/office/powerpoint/2010/main" val="35212842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59678"/>
            <a:ext cx="10450364" cy="4952492"/>
          </a:xfrm>
        </p:spPr>
        <p:txBody>
          <a:bodyPr/>
          <a:lstStyle/>
          <a:p>
            <a:pPr algn="ctr"/>
            <a:r>
              <a:rPr lang="en-US" dirty="0"/>
              <a:t>Examples</a:t>
            </a:r>
          </a:p>
        </p:txBody>
      </p:sp>
      <p:sp>
        <p:nvSpPr>
          <p:cNvPr id="27" name="Freeform 26"/>
          <p:cNvSpPr/>
          <p:nvPr/>
        </p:nvSpPr>
        <p:spPr>
          <a:xfrm>
            <a:off x="4504112" y="2472882"/>
            <a:ext cx="3077675" cy="2308256"/>
          </a:xfrm>
          <a:custGeom>
            <a:avLst/>
            <a:gdLst>
              <a:gd name="connsiteX0" fmla="*/ 0 w 3355880"/>
              <a:gd name="connsiteY0" fmla="*/ 1677940 h 3355880"/>
              <a:gd name="connsiteX1" fmla="*/ 1677940 w 3355880"/>
              <a:gd name="connsiteY1" fmla="*/ 0 h 3355880"/>
              <a:gd name="connsiteX2" fmla="*/ 3355880 w 3355880"/>
              <a:gd name="connsiteY2" fmla="*/ 1677940 h 3355880"/>
              <a:gd name="connsiteX3" fmla="*/ 1677940 w 3355880"/>
              <a:gd name="connsiteY3" fmla="*/ 3355880 h 3355880"/>
              <a:gd name="connsiteX4" fmla="*/ 0 w 3355880"/>
              <a:gd name="connsiteY4" fmla="*/ 1677940 h 33558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5880" h="3355880">
                <a:moveTo>
                  <a:pt x="0" y="1677940"/>
                </a:moveTo>
                <a:cubicBezTo>
                  <a:pt x="0" y="751239"/>
                  <a:pt x="751239" y="0"/>
                  <a:pt x="1677940" y="0"/>
                </a:cubicBezTo>
                <a:cubicBezTo>
                  <a:pt x="2604641" y="0"/>
                  <a:pt x="3355880" y="751239"/>
                  <a:pt x="3355880" y="1677940"/>
                </a:cubicBezTo>
                <a:cubicBezTo>
                  <a:pt x="3355880" y="2604641"/>
                  <a:pt x="2604641" y="3355880"/>
                  <a:pt x="1677940" y="3355880"/>
                </a:cubicBezTo>
                <a:cubicBezTo>
                  <a:pt x="751239" y="3355880"/>
                  <a:pt x="0" y="2604641"/>
                  <a:pt x="0" y="1677940"/>
                </a:cubicBezTo>
                <a:close/>
              </a:path>
            </a:pathLst>
          </a:custGeom>
          <a:solidFill>
            <a:schemeClr val="bg2">
              <a:lumMod val="50000"/>
            </a:schemeClr>
          </a:solidFill>
          <a:ln w="22225">
            <a:solidFill>
              <a:schemeClr val="bg1"/>
            </a:solid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1294132" tIns="253137" rIns="1294132" bIns="2770049" numCol="1" spcCol="1270" anchor="ctr" anchorCtr="0">
            <a:noAutofit/>
          </a:bodyPr>
          <a:lstStyle/>
          <a:p>
            <a:pPr algn="ctr" defTabSz="533387">
              <a:lnSpc>
                <a:spcPct val="90000"/>
              </a:lnSpc>
              <a:spcBef>
                <a:spcPct val="0"/>
              </a:spcBef>
              <a:spcAft>
                <a:spcPct val="35000"/>
              </a:spcAft>
            </a:pPr>
            <a:r>
              <a:rPr lang="en-US" sz="1200" dirty="0">
                <a:latin typeface="Rockwell" panose="02060603020205020403" pitchFamily="18" charset="0"/>
              </a:rPr>
              <a:t> </a:t>
            </a:r>
          </a:p>
        </p:txBody>
      </p:sp>
      <p:sp>
        <p:nvSpPr>
          <p:cNvPr id="36" name="Rectangle 35"/>
          <p:cNvSpPr/>
          <p:nvPr/>
        </p:nvSpPr>
        <p:spPr>
          <a:xfrm>
            <a:off x="79514" y="2244002"/>
            <a:ext cx="3481832" cy="1348061"/>
          </a:xfrm>
          <a:prstGeom prst="rect">
            <a:avLst/>
          </a:prstGeom>
        </p:spPr>
        <p:txBody>
          <a:bodyPr wrap="square" lIns="182880" rIns="182880" bIns="73152">
            <a:spAutoFit/>
          </a:bodyPr>
          <a:lstStyle/>
          <a:p>
            <a:pPr algn="r">
              <a:lnSpc>
                <a:spcPct val="95000"/>
              </a:lnSpc>
            </a:pPr>
            <a:r>
              <a:rPr lang="en-US" sz="2400" dirty="0">
                <a:latin typeface="Rockwell" panose="02060603020205020403" pitchFamily="18" charset="0"/>
              </a:rPr>
              <a:t>Combined Heat and Power</a:t>
            </a:r>
          </a:p>
          <a:p>
            <a:pPr algn="r">
              <a:lnSpc>
                <a:spcPct val="95000"/>
              </a:lnSpc>
            </a:pPr>
            <a:r>
              <a:rPr lang="en-US" dirty="0">
                <a:latin typeface="Rockwell" panose="02060603020205020403" pitchFamily="18" charset="0"/>
              </a:rPr>
              <a:t>Non-financial barriers (sociopolitical)</a:t>
            </a:r>
          </a:p>
        </p:txBody>
      </p:sp>
      <p:sp>
        <p:nvSpPr>
          <p:cNvPr id="37" name="Rectangle 36"/>
          <p:cNvSpPr/>
          <p:nvPr/>
        </p:nvSpPr>
        <p:spPr>
          <a:xfrm>
            <a:off x="8724593" y="2383793"/>
            <a:ext cx="2261462" cy="353943"/>
          </a:xfrm>
          <a:prstGeom prst="rect">
            <a:avLst/>
          </a:prstGeom>
        </p:spPr>
        <p:txBody>
          <a:bodyPr wrap="square" lIns="182880" rIns="182880" bIns="73152">
            <a:spAutoFit/>
          </a:bodyPr>
          <a:lstStyle/>
          <a:p>
            <a:pPr>
              <a:lnSpc>
                <a:spcPct val="95000"/>
              </a:lnSpc>
            </a:pPr>
            <a:r>
              <a:rPr lang="en-US" sz="1600" dirty="0">
                <a:latin typeface="Rockwell" panose="02060603020205020403" pitchFamily="18" charset="0"/>
              </a:rPr>
              <a:t>….</a:t>
            </a:r>
          </a:p>
        </p:txBody>
      </p:sp>
      <p:sp>
        <p:nvSpPr>
          <p:cNvPr id="38" name="Rectangle 37"/>
          <p:cNvSpPr/>
          <p:nvPr/>
        </p:nvSpPr>
        <p:spPr>
          <a:xfrm>
            <a:off x="377687" y="4392262"/>
            <a:ext cx="3174801" cy="1172629"/>
          </a:xfrm>
          <a:prstGeom prst="rect">
            <a:avLst/>
          </a:prstGeom>
        </p:spPr>
        <p:txBody>
          <a:bodyPr wrap="square" lIns="182880" rIns="182880" bIns="73152">
            <a:spAutoFit/>
          </a:bodyPr>
          <a:lstStyle/>
          <a:p>
            <a:pPr algn="r">
              <a:lnSpc>
                <a:spcPct val="95000"/>
              </a:lnSpc>
            </a:pPr>
            <a:r>
              <a:rPr lang="en-US" sz="2400" dirty="0">
                <a:latin typeface="Rockwell" panose="02060603020205020403" pitchFamily="18" charset="0"/>
              </a:rPr>
              <a:t>Vehicle to Grid</a:t>
            </a:r>
          </a:p>
          <a:p>
            <a:pPr algn="r">
              <a:lnSpc>
                <a:spcPct val="95000"/>
              </a:lnSpc>
            </a:pPr>
            <a:r>
              <a:rPr lang="en-US" sz="1600" dirty="0">
                <a:latin typeface="Rockwell" panose="02060603020205020403" pitchFamily="18" charset="0"/>
              </a:rPr>
              <a:t>Profitability to Electric Vehicle owners (economic/market)</a:t>
            </a:r>
          </a:p>
        </p:txBody>
      </p:sp>
      <p:sp>
        <p:nvSpPr>
          <p:cNvPr id="39" name="Rectangle 38"/>
          <p:cNvSpPr/>
          <p:nvPr/>
        </p:nvSpPr>
        <p:spPr>
          <a:xfrm>
            <a:off x="8618177" y="4317248"/>
            <a:ext cx="2594187" cy="1260345"/>
          </a:xfrm>
          <a:prstGeom prst="rect">
            <a:avLst/>
          </a:prstGeom>
        </p:spPr>
        <p:txBody>
          <a:bodyPr wrap="square" lIns="182880" rIns="182880" bIns="73152">
            <a:spAutoFit/>
          </a:bodyPr>
          <a:lstStyle/>
          <a:p>
            <a:pPr lvl="0">
              <a:lnSpc>
                <a:spcPct val="95000"/>
              </a:lnSpc>
            </a:pPr>
            <a:r>
              <a:rPr lang="en-US" sz="2400" dirty="0">
                <a:solidFill>
                  <a:prstClr val="black"/>
                </a:solidFill>
                <a:latin typeface="Rockwell" panose="02060603020205020403" pitchFamily="18" charset="0"/>
              </a:rPr>
              <a:t>Carbon Tax</a:t>
            </a:r>
          </a:p>
          <a:p>
            <a:pPr lvl="0">
              <a:lnSpc>
                <a:spcPct val="95000"/>
              </a:lnSpc>
            </a:pPr>
            <a:r>
              <a:rPr lang="en-US" dirty="0">
                <a:solidFill>
                  <a:prstClr val="black"/>
                </a:solidFill>
                <a:latin typeface="Rockwell" panose="02060603020205020403" pitchFamily="18" charset="0"/>
              </a:rPr>
              <a:t>Effect of Power Systems operation (engineering)</a:t>
            </a:r>
          </a:p>
        </p:txBody>
      </p:sp>
      <p:sp>
        <p:nvSpPr>
          <p:cNvPr id="41" name="Freeform 40"/>
          <p:cNvSpPr/>
          <p:nvPr/>
        </p:nvSpPr>
        <p:spPr>
          <a:xfrm>
            <a:off x="4811879" y="2703706"/>
            <a:ext cx="2462140" cy="1846604"/>
          </a:xfrm>
          <a:custGeom>
            <a:avLst/>
            <a:gdLst>
              <a:gd name="connsiteX0" fmla="*/ 0 w 2684704"/>
              <a:gd name="connsiteY0" fmla="*/ 1342352 h 2684704"/>
              <a:gd name="connsiteX1" fmla="*/ 1342352 w 2684704"/>
              <a:gd name="connsiteY1" fmla="*/ 0 h 2684704"/>
              <a:gd name="connsiteX2" fmla="*/ 2684704 w 2684704"/>
              <a:gd name="connsiteY2" fmla="*/ 1342352 h 2684704"/>
              <a:gd name="connsiteX3" fmla="*/ 1342352 w 2684704"/>
              <a:gd name="connsiteY3" fmla="*/ 2684704 h 2684704"/>
              <a:gd name="connsiteX4" fmla="*/ 0 w 2684704"/>
              <a:gd name="connsiteY4" fmla="*/ 1342352 h 2684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4704" h="2684704">
                <a:moveTo>
                  <a:pt x="0" y="1342352"/>
                </a:moveTo>
                <a:cubicBezTo>
                  <a:pt x="0" y="600991"/>
                  <a:pt x="600991" y="0"/>
                  <a:pt x="1342352" y="0"/>
                </a:cubicBezTo>
                <a:cubicBezTo>
                  <a:pt x="2083713" y="0"/>
                  <a:pt x="2684704" y="600991"/>
                  <a:pt x="2684704" y="1342352"/>
                </a:cubicBezTo>
                <a:cubicBezTo>
                  <a:pt x="2684704" y="2083713"/>
                  <a:pt x="2083713" y="2684704"/>
                  <a:pt x="1342352" y="2684704"/>
                </a:cubicBezTo>
                <a:cubicBezTo>
                  <a:pt x="600991" y="2684704"/>
                  <a:pt x="0" y="2083713"/>
                  <a:pt x="0" y="1342352"/>
                </a:cubicBezTo>
                <a:close/>
              </a:path>
            </a:pathLst>
          </a:custGeom>
          <a:solidFill>
            <a:schemeClr val="accent2"/>
          </a:solidFill>
          <a:ln w="63500" cmpd="sng">
            <a:solidFill>
              <a:schemeClr val="tx2"/>
            </a:solid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958544" tIns="246426" rIns="958544" bIns="2125720" numCol="1" spcCol="1270" anchor="ctr" anchorCtr="0">
            <a:noAutofit/>
          </a:bodyPr>
          <a:lstStyle/>
          <a:p>
            <a:pPr algn="ctr" defTabSz="533387">
              <a:lnSpc>
                <a:spcPct val="90000"/>
              </a:lnSpc>
              <a:spcBef>
                <a:spcPct val="0"/>
              </a:spcBef>
              <a:spcAft>
                <a:spcPct val="35000"/>
              </a:spcAft>
            </a:pPr>
            <a:r>
              <a:rPr lang="en-US" sz="1200" dirty="0">
                <a:latin typeface="Rockwell" panose="02060603020205020403" pitchFamily="18" charset="0"/>
              </a:rPr>
              <a:t> </a:t>
            </a:r>
          </a:p>
        </p:txBody>
      </p:sp>
      <p:sp>
        <p:nvSpPr>
          <p:cNvPr id="43" name="Oval 12"/>
          <p:cNvSpPr>
            <a:spLocks noChangeArrowheads="1"/>
          </p:cNvSpPr>
          <p:nvPr/>
        </p:nvSpPr>
        <p:spPr bwMode="auto">
          <a:xfrm>
            <a:off x="7401923" y="4208235"/>
            <a:ext cx="1232496" cy="924374"/>
          </a:xfrm>
          <a:prstGeom prst="ellipse">
            <a:avLst/>
          </a:prstGeom>
          <a:solidFill>
            <a:schemeClr val="accent2"/>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46" name="Freeform 45"/>
          <p:cNvSpPr/>
          <p:nvPr/>
        </p:nvSpPr>
        <p:spPr>
          <a:xfrm>
            <a:off x="5119647" y="2934534"/>
            <a:ext cx="1846604" cy="1384953"/>
          </a:xfrm>
          <a:custGeom>
            <a:avLst/>
            <a:gdLst>
              <a:gd name="connsiteX0" fmla="*/ 0 w 2013528"/>
              <a:gd name="connsiteY0" fmla="*/ 1006764 h 2013528"/>
              <a:gd name="connsiteX1" fmla="*/ 1006764 w 2013528"/>
              <a:gd name="connsiteY1" fmla="*/ 0 h 2013528"/>
              <a:gd name="connsiteX2" fmla="*/ 2013528 w 2013528"/>
              <a:gd name="connsiteY2" fmla="*/ 1006764 h 2013528"/>
              <a:gd name="connsiteX3" fmla="*/ 1006764 w 2013528"/>
              <a:gd name="connsiteY3" fmla="*/ 2013528 h 2013528"/>
              <a:gd name="connsiteX4" fmla="*/ 0 w 2013528"/>
              <a:gd name="connsiteY4" fmla="*/ 1006764 h 20135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3528" h="2013528">
                <a:moveTo>
                  <a:pt x="0" y="1006764"/>
                </a:moveTo>
                <a:cubicBezTo>
                  <a:pt x="0" y="450744"/>
                  <a:pt x="450744" y="0"/>
                  <a:pt x="1006764" y="0"/>
                </a:cubicBezTo>
                <a:cubicBezTo>
                  <a:pt x="1562784" y="0"/>
                  <a:pt x="2013528" y="450744"/>
                  <a:pt x="2013528" y="1006764"/>
                </a:cubicBezTo>
                <a:cubicBezTo>
                  <a:pt x="2013528" y="1562784"/>
                  <a:pt x="1562784" y="2013528"/>
                  <a:pt x="1006764" y="2013528"/>
                </a:cubicBezTo>
                <a:cubicBezTo>
                  <a:pt x="450744" y="2013528"/>
                  <a:pt x="0" y="1562784"/>
                  <a:pt x="0" y="1006764"/>
                </a:cubicBezTo>
                <a:close/>
              </a:path>
            </a:pathLst>
          </a:custGeom>
          <a:solidFill>
            <a:schemeClr val="tx1"/>
          </a:solidFill>
          <a:ln w="76200" cmpd="sng">
            <a:solidFill>
              <a:schemeClr val="accent2"/>
            </a:solid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622956" tIns="236358" rIns="622956" bIns="1494815" numCol="1" spcCol="1270" anchor="ctr" anchorCtr="0">
            <a:noAutofit/>
          </a:bodyPr>
          <a:lstStyle/>
          <a:p>
            <a:pPr algn="ctr" defTabSz="533387">
              <a:lnSpc>
                <a:spcPct val="90000"/>
              </a:lnSpc>
              <a:spcBef>
                <a:spcPct val="0"/>
              </a:spcBef>
              <a:spcAft>
                <a:spcPct val="35000"/>
              </a:spcAft>
            </a:pPr>
            <a:r>
              <a:rPr lang="en-US" sz="1200" dirty="0">
                <a:latin typeface="Rockwell" panose="02060603020205020403" pitchFamily="18" charset="0"/>
              </a:rPr>
              <a:t> </a:t>
            </a:r>
          </a:p>
        </p:txBody>
      </p:sp>
      <p:cxnSp>
        <p:nvCxnSpPr>
          <p:cNvPr id="47" name="Straight Connector 46"/>
          <p:cNvCxnSpPr/>
          <p:nvPr/>
        </p:nvCxnSpPr>
        <p:spPr>
          <a:xfrm flipV="1">
            <a:off x="4680223" y="3995380"/>
            <a:ext cx="774272" cy="408212"/>
          </a:xfrm>
          <a:prstGeom prst="line">
            <a:avLst/>
          </a:prstGeom>
          <a:ln w="12700" cap="sq" cmpd="sng">
            <a:solidFill>
              <a:schemeClr val="bg1"/>
            </a:solidFill>
            <a:round/>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48" name="Oval 12"/>
          <p:cNvSpPr>
            <a:spLocks noChangeArrowheads="1"/>
          </p:cNvSpPr>
          <p:nvPr/>
        </p:nvSpPr>
        <p:spPr bwMode="auto">
          <a:xfrm>
            <a:off x="7483131" y="2244002"/>
            <a:ext cx="1232497" cy="924374"/>
          </a:xfrm>
          <a:prstGeom prst="ellipse">
            <a:avLst/>
          </a:prstGeom>
          <a:solidFill>
            <a:schemeClr val="bg2">
              <a:lumMod val="50000"/>
            </a:schemeClr>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51" name="Freeform 50"/>
          <p:cNvSpPr/>
          <p:nvPr/>
        </p:nvSpPr>
        <p:spPr>
          <a:xfrm>
            <a:off x="5427415" y="3165359"/>
            <a:ext cx="1231069" cy="923302"/>
          </a:xfrm>
          <a:custGeom>
            <a:avLst/>
            <a:gdLst>
              <a:gd name="connsiteX0" fmla="*/ 0 w 1342352"/>
              <a:gd name="connsiteY0" fmla="*/ 671176 h 1342352"/>
              <a:gd name="connsiteX1" fmla="*/ 671176 w 1342352"/>
              <a:gd name="connsiteY1" fmla="*/ 0 h 1342352"/>
              <a:gd name="connsiteX2" fmla="*/ 1342352 w 1342352"/>
              <a:gd name="connsiteY2" fmla="*/ 671176 h 1342352"/>
              <a:gd name="connsiteX3" fmla="*/ 671176 w 1342352"/>
              <a:gd name="connsiteY3" fmla="*/ 1342352 h 1342352"/>
              <a:gd name="connsiteX4" fmla="*/ 0 w 1342352"/>
              <a:gd name="connsiteY4" fmla="*/ 671176 h 1342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42352" h="1342352">
                <a:moveTo>
                  <a:pt x="0" y="671176"/>
                </a:moveTo>
                <a:cubicBezTo>
                  <a:pt x="0" y="300496"/>
                  <a:pt x="300496" y="0"/>
                  <a:pt x="671176" y="0"/>
                </a:cubicBezTo>
                <a:cubicBezTo>
                  <a:pt x="1041856" y="0"/>
                  <a:pt x="1342352" y="300496"/>
                  <a:pt x="1342352" y="671176"/>
                </a:cubicBezTo>
                <a:cubicBezTo>
                  <a:pt x="1342352" y="1041856"/>
                  <a:pt x="1041856" y="1342352"/>
                  <a:pt x="671176" y="1342352"/>
                </a:cubicBezTo>
                <a:cubicBezTo>
                  <a:pt x="300496" y="1342352"/>
                  <a:pt x="0" y="1041856"/>
                  <a:pt x="0" y="671176"/>
                </a:cubicBezTo>
                <a:close/>
              </a:path>
            </a:pathLst>
          </a:custGeom>
          <a:solidFill>
            <a:schemeClr val="tx1"/>
          </a:solidFill>
          <a:ln w="76200" cmpd="sng">
            <a:solidFill>
              <a:schemeClr val="accent4">
                <a:lumMod val="75000"/>
              </a:schemeClr>
            </a:solidFill>
          </a:ln>
          <a:effectLst/>
        </p:spPr>
        <p:style>
          <a:lnRef idx="0">
            <a:schemeClr val="lt1">
              <a:hueOff val="0"/>
              <a:satOff val="0"/>
              <a:lumOff val="0"/>
              <a:alphaOff val="0"/>
            </a:schemeClr>
          </a:lnRef>
          <a:fillRef idx="3">
            <a:scrgbClr r="0" g="0" b="0"/>
          </a:fillRef>
          <a:effectRef idx="2">
            <a:scrgbClr r="0" g="0" b="0"/>
          </a:effectRef>
          <a:fontRef idx="minor">
            <a:schemeClr val="lt1"/>
          </a:fontRef>
        </p:style>
        <p:txBody>
          <a:bodyPr spcFirstLastPara="0" vert="horz" wrap="square" lIns="281927" tIns="420932" rIns="281927" bIns="420932" numCol="1" spcCol="1270" anchor="ctr" anchorCtr="0">
            <a:noAutofit/>
          </a:bodyPr>
          <a:lstStyle/>
          <a:p>
            <a:pPr algn="ctr" defTabSz="533387">
              <a:lnSpc>
                <a:spcPct val="90000"/>
              </a:lnSpc>
              <a:spcBef>
                <a:spcPct val="0"/>
              </a:spcBef>
              <a:spcAft>
                <a:spcPct val="35000"/>
              </a:spcAft>
            </a:pPr>
            <a:r>
              <a:rPr lang="en-US" sz="1200" dirty="0">
                <a:latin typeface="Rockwell" panose="02060603020205020403" pitchFamily="18" charset="0"/>
              </a:rPr>
              <a:t> </a:t>
            </a:r>
          </a:p>
        </p:txBody>
      </p:sp>
      <p:cxnSp>
        <p:nvCxnSpPr>
          <p:cNvPr id="52" name="Straight Connector 51"/>
          <p:cNvCxnSpPr/>
          <p:nvPr/>
        </p:nvCxnSpPr>
        <p:spPr>
          <a:xfrm>
            <a:off x="4663863" y="2880610"/>
            <a:ext cx="1371348" cy="742796"/>
          </a:xfrm>
          <a:prstGeom prst="line">
            <a:avLst/>
          </a:prstGeom>
          <a:ln w="12700" cap="sq" cmpd="sng">
            <a:solidFill>
              <a:schemeClr val="bg1"/>
            </a:solidFill>
            <a:round/>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53" name="Oval 12"/>
          <p:cNvSpPr>
            <a:spLocks noChangeArrowheads="1"/>
          </p:cNvSpPr>
          <p:nvPr/>
        </p:nvSpPr>
        <p:spPr bwMode="auto">
          <a:xfrm>
            <a:off x="3557584" y="2134989"/>
            <a:ext cx="1232497" cy="924374"/>
          </a:xfrm>
          <a:prstGeom prst="ellipse">
            <a:avLst/>
          </a:prstGeom>
          <a:solidFill>
            <a:schemeClr val="tx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54" name="Oval 12"/>
          <p:cNvSpPr>
            <a:spLocks noChangeArrowheads="1"/>
          </p:cNvSpPr>
          <p:nvPr/>
        </p:nvSpPr>
        <p:spPr bwMode="auto">
          <a:xfrm>
            <a:off x="3595624" y="4267860"/>
            <a:ext cx="1232496" cy="924374"/>
          </a:xfrm>
          <a:prstGeom prst="ellipse">
            <a:avLst/>
          </a:prstGeom>
          <a:solidFill>
            <a:schemeClr val="tx1"/>
          </a:solidFill>
          <a:ln w="9525">
            <a:noFill/>
            <a:round/>
            <a:headEnd/>
            <a:tailEnd/>
          </a:ln>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pic>
        <p:nvPicPr>
          <p:cNvPr id="55" name="Picture 5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714087" y="2527390"/>
            <a:ext cx="821317" cy="355745"/>
          </a:xfrm>
          <a:prstGeom prst="rect">
            <a:avLst/>
          </a:prstGeom>
        </p:spPr>
      </p:pic>
      <p:sp>
        <p:nvSpPr>
          <p:cNvPr id="26" name="Freeform 26"/>
          <p:cNvSpPr>
            <a:spLocks noEditPoints="1"/>
          </p:cNvSpPr>
          <p:nvPr/>
        </p:nvSpPr>
        <p:spPr bwMode="auto">
          <a:xfrm>
            <a:off x="7844117" y="4433765"/>
            <a:ext cx="399787" cy="442508"/>
          </a:xfrm>
          <a:custGeom>
            <a:avLst/>
            <a:gdLst>
              <a:gd name="T0" fmla="*/ 397 w 521"/>
              <a:gd name="T1" fmla="*/ 294 h 510"/>
              <a:gd name="T2" fmla="*/ 386 w 521"/>
              <a:gd name="T3" fmla="*/ 283 h 510"/>
              <a:gd name="T4" fmla="*/ 371 w 521"/>
              <a:gd name="T5" fmla="*/ 297 h 510"/>
              <a:gd name="T6" fmla="*/ 343 w 521"/>
              <a:gd name="T7" fmla="*/ 326 h 510"/>
              <a:gd name="T8" fmla="*/ 415 w 521"/>
              <a:gd name="T9" fmla="*/ 161 h 510"/>
              <a:gd name="T10" fmla="*/ 492 w 521"/>
              <a:gd name="T11" fmla="*/ 140 h 510"/>
              <a:gd name="T12" fmla="*/ 507 w 521"/>
              <a:gd name="T13" fmla="*/ 52 h 510"/>
              <a:gd name="T14" fmla="*/ 466 w 521"/>
              <a:gd name="T15" fmla="*/ 88 h 510"/>
              <a:gd name="T16" fmla="*/ 428 w 521"/>
              <a:gd name="T17" fmla="*/ 50 h 510"/>
              <a:gd name="T18" fmla="*/ 463 w 521"/>
              <a:gd name="T19" fmla="*/ 9 h 510"/>
              <a:gd name="T20" fmla="*/ 434 w 521"/>
              <a:gd name="T21" fmla="*/ 0 h 510"/>
              <a:gd name="T22" fmla="*/ 355 w 521"/>
              <a:gd name="T23" fmla="*/ 101 h 510"/>
              <a:gd name="T24" fmla="*/ 124 w 521"/>
              <a:gd name="T25" fmla="*/ 107 h 510"/>
              <a:gd name="T26" fmla="*/ 134 w 521"/>
              <a:gd name="T27" fmla="*/ 85 h 510"/>
              <a:gd name="T28" fmla="*/ 46 w 521"/>
              <a:gd name="T29" fmla="*/ 8 h 510"/>
              <a:gd name="T30" fmla="*/ 12 w 521"/>
              <a:gd name="T31" fmla="*/ 45 h 510"/>
              <a:gd name="T32" fmla="*/ 91 w 521"/>
              <a:gd name="T33" fmla="*/ 128 h 510"/>
              <a:gd name="T34" fmla="*/ 102 w 521"/>
              <a:gd name="T35" fmla="*/ 128 h 510"/>
              <a:gd name="T36" fmla="*/ 225 w 521"/>
              <a:gd name="T37" fmla="*/ 230 h 510"/>
              <a:gd name="T38" fmla="*/ 88 w 521"/>
              <a:gd name="T39" fmla="*/ 346 h 510"/>
              <a:gd name="T40" fmla="*/ 9 w 521"/>
              <a:gd name="T41" fmla="*/ 452 h 510"/>
              <a:gd name="T42" fmla="*/ 23 w 521"/>
              <a:gd name="T43" fmla="*/ 455 h 510"/>
              <a:gd name="T44" fmla="*/ 86 w 521"/>
              <a:gd name="T45" fmla="*/ 430 h 510"/>
              <a:gd name="T46" fmla="*/ 60 w 521"/>
              <a:gd name="T47" fmla="*/ 493 h 510"/>
              <a:gd name="T48" fmla="*/ 64 w 521"/>
              <a:gd name="T49" fmla="*/ 506 h 510"/>
              <a:gd name="T50" fmla="*/ 145 w 521"/>
              <a:gd name="T51" fmla="*/ 486 h 510"/>
              <a:gd name="T52" fmla="*/ 285 w 521"/>
              <a:gd name="T53" fmla="*/ 291 h 510"/>
              <a:gd name="T54" fmla="*/ 288 w 521"/>
              <a:gd name="T55" fmla="*/ 380 h 510"/>
              <a:gd name="T56" fmla="*/ 294 w 521"/>
              <a:gd name="T57" fmla="*/ 394 h 510"/>
              <a:gd name="T58" fmla="*/ 309 w 521"/>
              <a:gd name="T59" fmla="*/ 382 h 510"/>
              <a:gd name="T60" fmla="*/ 452 w 521"/>
              <a:gd name="T61" fmla="*/ 502 h 510"/>
              <a:gd name="T62" fmla="*/ 508 w 521"/>
              <a:gd name="T63" fmla="*/ 447 h 510"/>
              <a:gd name="T64" fmla="*/ 388 w 521"/>
              <a:gd name="T65" fmla="*/ 303 h 510"/>
              <a:gd name="T66" fmla="*/ 31 w 521"/>
              <a:gd name="T67" fmla="*/ 45 h 510"/>
              <a:gd name="T68" fmla="*/ 117 w 521"/>
              <a:gd name="T69" fmla="*/ 91 h 510"/>
              <a:gd name="T70" fmla="*/ 151 w 521"/>
              <a:gd name="T71" fmla="*/ 409 h 510"/>
              <a:gd name="T72" fmla="*/ 88 w 521"/>
              <a:gd name="T73" fmla="*/ 494 h 510"/>
              <a:gd name="T74" fmla="*/ 108 w 521"/>
              <a:gd name="T75" fmla="*/ 468 h 510"/>
              <a:gd name="T76" fmla="*/ 100 w 521"/>
              <a:gd name="T77" fmla="*/ 421 h 510"/>
              <a:gd name="T78" fmla="*/ 55 w 521"/>
              <a:gd name="T79" fmla="*/ 406 h 510"/>
              <a:gd name="T80" fmla="*/ 22 w 521"/>
              <a:gd name="T81" fmla="*/ 433 h 510"/>
              <a:gd name="T82" fmla="*/ 88 w 521"/>
              <a:gd name="T83" fmla="*/ 362 h 510"/>
              <a:gd name="T84" fmla="*/ 115 w 521"/>
              <a:gd name="T85" fmla="*/ 363 h 510"/>
              <a:gd name="T86" fmla="*/ 371 w 521"/>
              <a:gd name="T87" fmla="*/ 101 h 510"/>
              <a:gd name="T88" fmla="*/ 434 w 521"/>
              <a:gd name="T89" fmla="*/ 16 h 510"/>
              <a:gd name="T90" fmla="*/ 414 w 521"/>
              <a:gd name="T91" fmla="*/ 42 h 510"/>
              <a:gd name="T92" fmla="*/ 421 w 521"/>
              <a:gd name="T93" fmla="*/ 88 h 510"/>
              <a:gd name="T94" fmla="*/ 467 w 521"/>
              <a:gd name="T95" fmla="*/ 104 h 510"/>
              <a:gd name="T96" fmla="*/ 500 w 521"/>
              <a:gd name="T97" fmla="*/ 76 h 510"/>
              <a:gd name="T98" fmla="*/ 434 w 521"/>
              <a:gd name="T99" fmla="*/ 147 h 510"/>
              <a:gd name="T100" fmla="*/ 407 w 521"/>
              <a:gd name="T101" fmla="*/ 147 h 510"/>
              <a:gd name="T102" fmla="*/ 151 w 521"/>
              <a:gd name="T103" fmla="*/ 409 h 510"/>
              <a:gd name="T104" fmla="*/ 424 w 521"/>
              <a:gd name="T105" fmla="*/ 475 h 510"/>
              <a:gd name="T106" fmla="*/ 377 w 521"/>
              <a:gd name="T107" fmla="*/ 314 h 510"/>
              <a:gd name="T108" fmla="*/ 492 w 521"/>
              <a:gd name="T109" fmla="*/ 447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1" h="510">
                <a:moveTo>
                  <a:pt x="388" y="303"/>
                </a:moveTo>
                <a:cubicBezTo>
                  <a:pt x="397" y="294"/>
                  <a:pt x="397" y="294"/>
                  <a:pt x="397" y="294"/>
                </a:cubicBezTo>
                <a:cubicBezTo>
                  <a:pt x="400" y="291"/>
                  <a:pt x="400" y="286"/>
                  <a:pt x="397" y="283"/>
                </a:cubicBezTo>
                <a:cubicBezTo>
                  <a:pt x="394" y="279"/>
                  <a:pt x="389" y="279"/>
                  <a:pt x="386" y="283"/>
                </a:cubicBezTo>
                <a:cubicBezTo>
                  <a:pt x="371" y="297"/>
                  <a:pt x="371" y="297"/>
                  <a:pt x="371" y="297"/>
                </a:cubicBezTo>
                <a:cubicBezTo>
                  <a:pt x="371" y="297"/>
                  <a:pt x="371" y="297"/>
                  <a:pt x="371" y="297"/>
                </a:cubicBezTo>
                <a:cubicBezTo>
                  <a:pt x="371" y="297"/>
                  <a:pt x="371" y="297"/>
                  <a:pt x="371" y="297"/>
                </a:cubicBezTo>
                <a:cubicBezTo>
                  <a:pt x="343" y="326"/>
                  <a:pt x="343" y="326"/>
                  <a:pt x="343" y="326"/>
                </a:cubicBezTo>
                <a:cubicBezTo>
                  <a:pt x="297" y="280"/>
                  <a:pt x="297" y="280"/>
                  <a:pt x="297" y="280"/>
                </a:cubicBezTo>
                <a:cubicBezTo>
                  <a:pt x="415" y="161"/>
                  <a:pt x="415" y="161"/>
                  <a:pt x="415" y="161"/>
                </a:cubicBezTo>
                <a:cubicBezTo>
                  <a:pt x="421" y="163"/>
                  <a:pt x="428" y="163"/>
                  <a:pt x="434" y="163"/>
                </a:cubicBezTo>
                <a:cubicBezTo>
                  <a:pt x="456" y="163"/>
                  <a:pt x="476" y="155"/>
                  <a:pt x="492" y="140"/>
                </a:cubicBezTo>
                <a:cubicBezTo>
                  <a:pt x="513" y="118"/>
                  <a:pt x="521" y="87"/>
                  <a:pt x="512" y="58"/>
                </a:cubicBezTo>
                <a:cubicBezTo>
                  <a:pt x="512" y="55"/>
                  <a:pt x="509" y="53"/>
                  <a:pt x="507" y="52"/>
                </a:cubicBezTo>
                <a:cubicBezTo>
                  <a:pt x="504" y="52"/>
                  <a:pt x="501" y="53"/>
                  <a:pt x="499" y="55"/>
                </a:cubicBezTo>
                <a:cubicBezTo>
                  <a:pt x="466" y="88"/>
                  <a:pt x="466" y="88"/>
                  <a:pt x="466" y="88"/>
                </a:cubicBezTo>
                <a:cubicBezTo>
                  <a:pt x="436" y="80"/>
                  <a:pt x="436" y="80"/>
                  <a:pt x="436" y="80"/>
                </a:cubicBezTo>
                <a:cubicBezTo>
                  <a:pt x="428" y="50"/>
                  <a:pt x="428" y="50"/>
                  <a:pt x="428" y="50"/>
                </a:cubicBezTo>
                <a:cubicBezTo>
                  <a:pt x="461" y="17"/>
                  <a:pt x="461" y="17"/>
                  <a:pt x="461" y="17"/>
                </a:cubicBezTo>
                <a:cubicBezTo>
                  <a:pt x="463" y="15"/>
                  <a:pt x="464" y="12"/>
                  <a:pt x="463" y="9"/>
                </a:cubicBezTo>
                <a:cubicBezTo>
                  <a:pt x="463" y="6"/>
                  <a:pt x="461" y="4"/>
                  <a:pt x="458" y="3"/>
                </a:cubicBezTo>
                <a:cubicBezTo>
                  <a:pt x="450" y="1"/>
                  <a:pt x="442" y="0"/>
                  <a:pt x="434" y="0"/>
                </a:cubicBezTo>
                <a:cubicBezTo>
                  <a:pt x="412" y="0"/>
                  <a:pt x="392" y="8"/>
                  <a:pt x="376" y="24"/>
                </a:cubicBezTo>
                <a:cubicBezTo>
                  <a:pt x="356" y="44"/>
                  <a:pt x="348" y="73"/>
                  <a:pt x="355" y="101"/>
                </a:cubicBezTo>
                <a:cubicBezTo>
                  <a:pt x="236" y="219"/>
                  <a:pt x="236" y="219"/>
                  <a:pt x="236" y="219"/>
                </a:cubicBezTo>
                <a:cubicBezTo>
                  <a:pt x="124" y="107"/>
                  <a:pt x="124" y="107"/>
                  <a:pt x="124" y="107"/>
                </a:cubicBezTo>
                <a:cubicBezTo>
                  <a:pt x="134" y="97"/>
                  <a:pt x="134" y="97"/>
                  <a:pt x="134" y="97"/>
                </a:cubicBezTo>
                <a:cubicBezTo>
                  <a:pt x="137" y="93"/>
                  <a:pt x="137" y="88"/>
                  <a:pt x="134" y="85"/>
                </a:cubicBezTo>
                <a:cubicBezTo>
                  <a:pt x="57" y="8"/>
                  <a:pt x="57" y="8"/>
                  <a:pt x="57" y="8"/>
                </a:cubicBezTo>
                <a:cubicBezTo>
                  <a:pt x="54" y="5"/>
                  <a:pt x="49" y="5"/>
                  <a:pt x="46" y="8"/>
                </a:cubicBezTo>
                <a:cubicBezTo>
                  <a:pt x="14" y="40"/>
                  <a:pt x="14" y="40"/>
                  <a:pt x="14" y="40"/>
                </a:cubicBezTo>
                <a:cubicBezTo>
                  <a:pt x="12" y="41"/>
                  <a:pt x="12" y="43"/>
                  <a:pt x="12" y="45"/>
                </a:cubicBezTo>
                <a:cubicBezTo>
                  <a:pt x="12" y="47"/>
                  <a:pt x="12" y="50"/>
                  <a:pt x="14" y="51"/>
                </a:cubicBezTo>
                <a:cubicBezTo>
                  <a:pt x="91" y="128"/>
                  <a:pt x="91" y="128"/>
                  <a:pt x="91" y="128"/>
                </a:cubicBezTo>
                <a:cubicBezTo>
                  <a:pt x="93" y="130"/>
                  <a:pt x="95" y="131"/>
                  <a:pt x="97" y="131"/>
                </a:cubicBezTo>
                <a:cubicBezTo>
                  <a:pt x="99" y="131"/>
                  <a:pt x="101" y="130"/>
                  <a:pt x="102" y="128"/>
                </a:cubicBezTo>
                <a:cubicBezTo>
                  <a:pt x="113" y="118"/>
                  <a:pt x="113" y="118"/>
                  <a:pt x="113" y="118"/>
                </a:cubicBezTo>
                <a:cubicBezTo>
                  <a:pt x="225" y="230"/>
                  <a:pt x="225" y="230"/>
                  <a:pt x="225" y="230"/>
                </a:cubicBezTo>
                <a:cubicBezTo>
                  <a:pt x="107" y="349"/>
                  <a:pt x="107" y="349"/>
                  <a:pt x="107" y="349"/>
                </a:cubicBezTo>
                <a:cubicBezTo>
                  <a:pt x="100" y="347"/>
                  <a:pt x="94" y="346"/>
                  <a:pt x="88" y="346"/>
                </a:cubicBezTo>
                <a:cubicBezTo>
                  <a:pt x="66" y="346"/>
                  <a:pt x="45" y="355"/>
                  <a:pt x="30" y="370"/>
                </a:cubicBezTo>
                <a:cubicBezTo>
                  <a:pt x="8" y="392"/>
                  <a:pt x="0" y="423"/>
                  <a:pt x="9" y="452"/>
                </a:cubicBezTo>
                <a:cubicBezTo>
                  <a:pt x="10" y="455"/>
                  <a:pt x="12" y="457"/>
                  <a:pt x="15" y="457"/>
                </a:cubicBezTo>
                <a:cubicBezTo>
                  <a:pt x="18" y="458"/>
                  <a:pt x="21" y="457"/>
                  <a:pt x="23" y="455"/>
                </a:cubicBezTo>
                <a:cubicBezTo>
                  <a:pt x="56" y="422"/>
                  <a:pt x="56" y="422"/>
                  <a:pt x="56" y="422"/>
                </a:cubicBezTo>
                <a:cubicBezTo>
                  <a:pt x="86" y="430"/>
                  <a:pt x="86" y="430"/>
                  <a:pt x="86" y="430"/>
                </a:cubicBezTo>
                <a:cubicBezTo>
                  <a:pt x="93" y="460"/>
                  <a:pt x="93" y="460"/>
                  <a:pt x="93" y="460"/>
                </a:cubicBezTo>
                <a:cubicBezTo>
                  <a:pt x="60" y="493"/>
                  <a:pt x="60" y="493"/>
                  <a:pt x="60" y="493"/>
                </a:cubicBezTo>
                <a:cubicBezTo>
                  <a:pt x="58" y="495"/>
                  <a:pt x="58" y="498"/>
                  <a:pt x="58" y="501"/>
                </a:cubicBezTo>
                <a:cubicBezTo>
                  <a:pt x="59" y="503"/>
                  <a:pt x="61" y="506"/>
                  <a:pt x="64" y="506"/>
                </a:cubicBezTo>
                <a:cubicBezTo>
                  <a:pt x="71" y="509"/>
                  <a:pt x="79" y="510"/>
                  <a:pt x="88" y="510"/>
                </a:cubicBezTo>
                <a:cubicBezTo>
                  <a:pt x="109" y="510"/>
                  <a:pt x="130" y="502"/>
                  <a:pt x="145" y="486"/>
                </a:cubicBezTo>
                <a:cubicBezTo>
                  <a:pt x="166" y="466"/>
                  <a:pt x="174" y="437"/>
                  <a:pt x="167" y="409"/>
                </a:cubicBezTo>
                <a:cubicBezTo>
                  <a:pt x="285" y="291"/>
                  <a:pt x="285" y="291"/>
                  <a:pt x="285" y="291"/>
                </a:cubicBezTo>
                <a:cubicBezTo>
                  <a:pt x="331" y="337"/>
                  <a:pt x="331" y="337"/>
                  <a:pt x="331" y="337"/>
                </a:cubicBezTo>
                <a:cubicBezTo>
                  <a:pt x="288" y="380"/>
                  <a:pt x="288" y="380"/>
                  <a:pt x="288" y="380"/>
                </a:cubicBezTo>
                <a:cubicBezTo>
                  <a:pt x="285" y="383"/>
                  <a:pt x="285" y="388"/>
                  <a:pt x="288" y="391"/>
                </a:cubicBezTo>
                <a:cubicBezTo>
                  <a:pt x="290" y="393"/>
                  <a:pt x="292" y="394"/>
                  <a:pt x="294" y="394"/>
                </a:cubicBezTo>
                <a:cubicBezTo>
                  <a:pt x="296" y="394"/>
                  <a:pt x="298" y="393"/>
                  <a:pt x="300" y="391"/>
                </a:cubicBezTo>
                <a:cubicBezTo>
                  <a:pt x="309" y="382"/>
                  <a:pt x="309" y="382"/>
                  <a:pt x="309" y="382"/>
                </a:cubicBezTo>
                <a:cubicBezTo>
                  <a:pt x="413" y="486"/>
                  <a:pt x="413" y="486"/>
                  <a:pt x="413" y="486"/>
                </a:cubicBezTo>
                <a:cubicBezTo>
                  <a:pt x="424" y="497"/>
                  <a:pt x="438" y="502"/>
                  <a:pt x="452" y="502"/>
                </a:cubicBezTo>
                <a:cubicBezTo>
                  <a:pt x="467" y="502"/>
                  <a:pt x="481" y="497"/>
                  <a:pt x="492" y="486"/>
                </a:cubicBezTo>
                <a:cubicBezTo>
                  <a:pt x="502" y="475"/>
                  <a:pt x="508" y="461"/>
                  <a:pt x="508" y="447"/>
                </a:cubicBezTo>
                <a:cubicBezTo>
                  <a:pt x="508" y="432"/>
                  <a:pt x="502" y="418"/>
                  <a:pt x="492" y="407"/>
                </a:cubicBezTo>
                <a:lnTo>
                  <a:pt x="388" y="303"/>
                </a:lnTo>
                <a:close/>
                <a:moveTo>
                  <a:pt x="97" y="111"/>
                </a:moveTo>
                <a:cubicBezTo>
                  <a:pt x="31" y="45"/>
                  <a:pt x="31" y="45"/>
                  <a:pt x="31" y="45"/>
                </a:cubicBezTo>
                <a:cubicBezTo>
                  <a:pt x="51" y="25"/>
                  <a:pt x="51" y="25"/>
                  <a:pt x="51" y="25"/>
                </a:cubicBezTo>
                <a:cubicBezTo>
                  <a:pt x="117" y="91"/>
                  <a:pt x="117" y="91"/>
                  <a:pt x="117" y="91"/>
                </a:cubicBezTo>
                <a:lnTo>
                  <a:pt x="97" y="111"/>
                </a:lnTo>
                <a:close/>
                <a:moveTo>
                  <a:pt x="151" y="409"/>
                </a:moveTo>
                <a:cubicBezTo>
                  <a:pt x="158" y="432"/>
                  <a:pt x="151" y="458"/>
                  <a:pt x="134" y="475"/>
                </a:cubicBezTo>
                <a:cubicBezTo>
                  <a:pt x="122" y="487"/>
                  <a:pt x="105" y="494"/>
                  <a:pt x="88" y="494"/>
                </a:cubicBezTo>
                <a:cubicBezTo>
                  <a:pt x="86" y="494"/>
                  <a:pt x="84" y="494"/>
                  <a:pt x="82" y="494"/>
                </a:cubicBezTo>
                <a:cubicBezTo>
                  <a:pt x="108" y="468"/>
                  <a:pt x="108" y="468"/>
                  <a:pt x="108" y="468"/>
                </a:cubicBezTo>
                <a:cubicBezTo>
                  <a:pt x="110" y="466"/>
                  <a:pt x="111" y="463"/>
                  <a:pt x="110" y="461"/>
                </a:cubicBezTo>
                <a:cubicBezTo>
                  <a:pt x="100" y="421"/>
                  <a:pt x="100" y="421"/>
                  <a:pt x="100" y="421"/>
                </a:cubicBezTo>
                <a:cubicBezTo>
                  <a:pt x="99" y="419"/>
                  <a:pt x="97" y="416"/>
                  <a:pt x="94" y="416"/>
                </a:cubicBezTo>
                <a:cubicBezTo>
                  <a:pt x="55" y="406"/>
                  <a:pt x="55" y="406"/>
                  <a:pt x="55" y="406"/>
                </a:cubicBezTo>
                <a:cubicBezTo>
                  <a:pt x="52" y="405"/>
                  <a:pt x="49" y="406"/>
                  <a:pt x="47" y="408"/>
                </a:cubicBezTo>
                <a:cubicBezTo>
                  <a:pt x="22" y="433"/>
                  <a:pt x="22" y="433"/>
                  <a:pt x="22" y="433"/>
                </a:cubicBezTo>
                <a:cubicBezTo>
                  <a:pt x="20" y="414"/>
                  <a:pt x="27" y="395"/>
                  <a:pt x="41" y="382"/>
                </a:cubicBezTo>
                <a:cubicBezTo>
                  <a:pt x="53" y="369"/>
                  <a:pt x="70" y="362"/>
                  <a:pt x="88" y="362"/>
                </a:cubicBezTo>
                <a:cubicBezTo>
                  <a:pt x="94" y="362"/>
                  <a:pt x="101" y="363"/>
                  <a:pt x="107" y="365"/>
                </a:cubicBezTo>
                <a:cubicBezTo>
                  <a:pt x="110" y="366"/>
                  <a:pt x="113" y="365"/>
                  <a:pt x="115" y="363"/>
                </a:cubicBezTo>
                <a:cubicBezTo>
                  <a:pt x="369" y="109"/>
                  <a:pt x="369" y="109"/>
                  <a:pt x="369" y="109"/>
                </a:cubicBezTo>
                <a:cubicBezTo>
                  <a:pt x="371" y="107"/>
                  <a:pt x="372" y="104"/>
                  <a:pt x="371" y="101"/>
                </a:cubicBezTo>
                <a:cubicBezTo>
                  <a:pt x="364" y="78"/>
                  <a:pt x="370" y="52"/>
                  <a:pt x="388" y="35"/>
                </a:cubicBezTo>
                <a:cubicBezTo>
                  <a:pt x="400" y="23"/>
                  <a:pt x="416" y="16"/>
                  <a:pt x="434" y="16"/>
                </a:cubicBezTo>
                <a:cubicBezTo>
                  <a:pt x="436" y="16"/>
                  <a:pt x="438" y="16"/>
                  <a:pt x="439" y="16"/>
                </a:cubicBezTo>
                <a:cubicBezTo>
                  <a:pt x="414" y="42"/>
                  <a:pt x="414" y="42"/>
                  <a:pt x="414" y="42"/>
                </a:cubicBezTo>
                <a:cubicBezTo>
                  <a:pt x="412" y="44"/>
                  <a:pt x="411" y="47"/>
                  <a:pt x="412" y="49"/>
                </a:cubicBezTo>
                <a:cubicBezTo>
                  <a:pt x="421" y="88"/>
                  <a:pt x="421" y="88"/>
                  <a:pt x="421" y="88"/>
                </a:cubicBezTo>
                <a:cubicBezTo>
                  <a:pt x="422" y="91"/>
                  <a:pt x="424" y="94"/>
                  <a:pt x="427" y="94"/>
                </a:cubicBezTo>
                <a:cubicBezTo>
                  <a:pt x="467" y="104"/>
                  <a:pt x="467" y="104"/>
                  <a:pt x="467" y="104"/>
                </a:cubicBezTo>
                <a:cubicBezTo>
                  <a:pt x="469" y="105"/>
                  <a:pt x="472" y="104"/>
                  <a:pt x="474" y="102"/>
                </a:cubicBezTo>
                <a:cubicBezTo>
                  <a:pt x="500" y="76"/>
                  <a:pt x="500" y="76"/>
                  <a:pt x="500" y="76"/>
                </a:cubicBezTo>
                <a:cubicBezTo>
                  <a:pt x="501" y="95"/>
                  <a:pt x="494" y="114"/>
                  <a:pt x="481" y="128"/>
                </a:cubicBezTo>
                <a:cubicBezTo>
                  <a:pt x="468" y="141"/>
                  <a:pt x="452" y="147"/>
                  <a:pt x="434" y="147"/>
                </a:cubicBezTo>
                <a:cubicBezTo>
                  <a:pt x="428" y="147"/>
                  <a:pt x="421" y="147"/>
                  <a:pt x="415" y="145"/>
                </a:cubicBezTo>
                <a:cubicBezTo>
                  <a:pt x="412" y="144"/>
                  <a:pt x="409" y="145"/>
                  <a:pt x="407" y="147"/>
                </a:cubicBezTo>
                <a:cubicBezTo>
                  <a:pt x="153" y="401"/>
                  <a:pt x="153" y="401"/>
                  <a:pt x="153" y="401"/>
                </a:cubicBezTo>
                <a:cubicBezTo>
                  <a:pt x="150" y="403"/>
                  <a:pt x="150" y="406"/>
                  <a:pt x="151" y="409"/>
                </a:cubicBezTo>
                <a:close/>
                <a:moveTo>
                  <a:pt x="481" y="475"/>
                </a:moveTo>
                <a:cubicBezTo>
                  <a:pt x="465" y="490"/>
                  <a:pt x="440" y="490"/>
                  <a:pt x="424" y="475"/>
                </a:cubicBezTo>
                <a:cubicBezTo>
                  <a:pt x="320" y="371"/>
                  <a:pt x="320" y="371"/>
                  <a:pt x="320" y="371"/>
                </a:cubicBezTo>
                <a:cubicBezTo>
                  <a:pt x="377" y="314"/>
                  <a:pt x="377" y="314"/>
                  <a:pt x="377" y="314"/>
                </a:cubicBezTo>
                <a:cubicBezTo>
                  <a:pt x="481" y="418"/>
                  <a:pt x="481" y="418"/>
                  <a:pt x="481" y="418"/>
                </a:cubicBezTo>
                <a:cubicBezTo>
                  <a:pt x="488" y="426"/>
                  <a:pt x="492" y="436"/>
                  <a:pt x="492" y="447"/>
                </a:cubicBezTo>
                <a:cubicBezTo>
                  <a:pt x="492" y="457"/>
                  <a:pt x="488" y="467"/>
                  <a:pt x="481" y="475"/>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sp>
        <p:nvSpPr>
          <p:cNvPr id="31" name="Freeform 112"/>
          <p:cNvSpPr>
            <a:spLocks noEditPoints="1"/>
          </p:cNvSpPr>
          <p:nvPr/>
        </p:nvSpPr>
        <p:spPr bwMode="auto">
          <a:xfrm>
            <a:off x="4020944" y="4474947"/>
            <a:ext cx="399786" cy="472271"/>
          </a:xfrm>
          <a:custGeom>
            <a:avLst/>
            <a:gdLst>
              <a:gd name="T0" fmla="*/ 210 w 577"/>
              <a:gd name="T1" fmla="*/ 508 h 646"/>
              <a:gd name="T2" fmla="*/ 219 w 577"/>
              <a:gd name="T3" fmla="*/ 497 h 646"/>
              <a:gd name="T4" fmla="*/ 353 w 577"/>
              <a:gd name="T5" fmla="*/ 489 h 646"/>
              <a:gd name="T6" fmla="*/ 296 w 577"/>
              <a:gd name="T7" fmla="*/ 441 h 646"/>
              <a:gd name="T8" fmla="*/ 222 w 577"/>
              <a:gd name="T9" fmla="*/ 384 h 646"/>
              <a:gd name="T10" fmla="*/ 367 w 577"/>
              <a:gd name="T11" fmla="*/ 354 h 646"/>
              <a:gd name="T12" fmla="*/ 360 w 577"/>
              <a:gd name="T13" fmla="*/ 366 h 646"/>
              <a:gd name="T14" fmla="*/ 236 w 577"/>
              <a:gd name="T15" fmla="*/ 384 h 646"/>
              <a:gd name="T16" fmla="*/ 299 w 577"/>
              <a:gd name="T17" fmla="*/ 427 h 646"/>
              <a:gd name="T18" fmla="*/ 367 w 577"/>
              <a:gd name="T19" fmla="*/ 489 h 646"/>
              <a:gd name="T20" fmla="*/ 302 w 577"/>
              <a:gd name="T21" fmla="*/ 582 h 646"/>
              <a:gd name="T22" fmla="*/ 295 w 577"/>
              <a:gd name="T23" fmla="*/ 293 h 646"/>
              <a:gd name="T24" fmla="*/ 288 w 577"/>
              <a:gd name="T25" fmla="*/ 582 h 646"/>
              <a:gd name="T26" fmla="*/ 302 w 577"/>
              <a:gd name="T27" fmla="*/ 582 h 646"/>
              <a:gd name="T28" fmla="*/ 359 w 577"/>
              <a:gd name="T29" fmla="*/ 211 h 646"/>
              <a:gd name="T30" fmla="*/ 289 w 577"/>
              <a:gd name="T31" fmla="*/ 231 h 646"/>
              <a:gd name="T32" fmla="*/ 227 w 577"/>
              <a:gd name="T33" fmla="*/ 216 h 646"/>
              <a:gd name="T34" fmla="*/ 289 w 577"/>
              <a:gd name="T35" fmla="*/ 245 h 646"/>
              <a:gd name="T36" fmla="*/ 577 w 577"/>
              <a:gd name="T37" fmla="*/ 462 h 646"/>
              <a:gd name="T38" fmla="*/ 444 w 577"/>
              <a:gd name="T39" fmla="*/ 83 h 646"/>
              <a:gd name="T40" fmla="*/ 458 w 577"/>
              <a:gd name="T41" fmla="*/ 51 h 646"/>
              <a:gd name="T42" fmla="*/ 393 w 577"/>
              <a:gd name="T43" fmla="*/ 47 h 646"/>
              <a:gd name="T44" fmla="*/ 344 w 577"/>
              <a:gd name="T45" fmla="*/ 31 h 646"/>
              <a:gd name="T46" fmla="*/ 289 w 577"/>
              <a:gd name="T47" fmla="*/ 0 h 646"/>
              <a:gd name="T48" fmla="*/ 233 w 577"/>
              <a:gd name="T49" fmla="*/ 31 h 646"/>
              <a:gd name="T50" fmla="*/ 200 w 577"/>
              <a:gd name="T51" fmla="*/ 51 h 646"/>
              <a:gd name="T52" fmla="*/ 147 w 577"/>
              <a:gd name="T53" fmla="*/ 37 h 646"/>
              <a:gd name="T54" fmla="*/ 130 w 577"/>
              <a:gd name="T55" fmla="*/ 80 h 646"/>
              <a:gd name="T56" fmla="*/ 213 w 577"/>
              <a:gd name="T57" fmla="*/ 213 h 646"/>
              <a:gd name="T58" fmla="*/ 289 w 577"/>
              <a:gd name="T59" fmla="*/ 646 h 646"/>
              <a:gd name="T60" fmla="*/ 179 w 577"/>
              <a:gd name="T61" fmla="*/ 59 h 646"/>
              <a:gd name="T62" fmla="*/ 200 w 577"/>
              <a:gd name="T63" fmla="*/ 65 h 646"/>
              <a:gd name="T64" fmla="*/ 246 w 577"/>
              <a:gd name="T65" fmla="*/ 37 h 646"/>
              <a:gd name="T66" fmla="*/ 331 w 577"/>
              <a:gd name="T67" fmla="*/ 37 h 646"/>
              <a:gd name="T68" fmla="*/ 377 w 577"/>
              <a:gd name="T69" fmla="*/ 65 h 646"/>
              <a:gd name="T70" fmla="*/ 430 w 577"/>
              <a:gd name="T71" fmla="*/ 51 h 646"/>
              <a:gd name="T72" fmla="*/ 438 w 577"/>
              <a:gd name="T73" fmla="*/ 70 h 646"/>
              <a:gd name="T74" fmla="*/ 350 w 577"/>
              <a:gd name="T75" fmla="*/ 218 h 646"/>
              <a:gd name="T76" fmla="*/ 563 w 577"/>
              <a:gd name="T77" fmla="*/ 462 h 646"/>
              <a:gd name="T78" fmla="*/ 14 w 577"/>
              <a:gd name="T79" fmla="*/ 462 h 646"/>
              <a:gd name="T80" fmla="*/ 227 w 577"/>
              <a:gd name="T81" fmla="*/ 218 h 646"/>
              <a:gd name="T82" fmla="*/ 140 w 577"/>
              <a:gd name="T83" fmla="*/ 70 h 646"/>
              <a:gd name="T84" fmla="*/ 147 w 577"/>
              <a:gd name="T85" fmla="*/ 51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77" h="646">
                <a:moveTo>
                  <a:pt x="297" y="542"/>
                </a:moveTo>
                <a:cubicBezTo>
                  <a:pt x="272" y="542"/>
                  <a:pt x="233" y="526"/>
                  <a:pt x="210" y="508"/>
                </a:cubicBezTo>
                <a:cubicBezTo>
                  <a:pt x="207" y="505"/>
                  <a:pt x="206" y="501"/>
                  <a:pt x="209" y="498"/>
                </a:cubicBezTo>
                <a:cubicBezTo>
                  <a:pt x="211" y="495"/>
                  <a:pt x="216" y="494"/>
                  <a:pt x="219" y="497"/>
                </a:cubicBezTo>
                <a:cubicBezTo>
                  <a:pt x="239" y="513"/>
                  <a:pt x="275" y="528"/>
                  <a:pt x="297" y="528"/>
                </a:cubicBezTo>
                <a:cubicBezTo>
                  <a:pt x="349" y="528"/>
                  <a:pt x="353" y="498"/>
                  <a:pt x="353" y="489"/>
                </a:cubicBezTo>
                <a:cubicBezTo>
                  <a:pt x="353" y="457"/>
                  <a:pt x="330" y="449"/>
                  <a:pt x="303" y="443"/>
                </a:cubicBezTo>
                <a:cubicBezTo>
                  <a:pt x="301" y="442"/>
                  <a:pt x="298" y="442"/>
                  <a:pt x="296" y="441"/>
                </a:cubicBezTo>
                <a:cubicBezTo>
                  <a:pt x="293" y="440"/>
                  <a:pt x="291" y="440"/>
                  <a:pt x="288" y="439"/>
                </a:cubicBezTo>
                <a:cubicBezTo>
                  <a:pt x="265" y="434"/>
                  <a:pt x="222" y="424"/>
                  <a:pt x="222" y="384"/>
                </a:cubicBezTo>
                <a:cubicBezTo>
                  <a:pt x="222" y="344"/>
                  <a:pt x="262" y="329"/>
                  <a:pt x="295" y="329"/>
                </a:cubicBezTo>
                <a:cubicBezTo>
                  <a:pt x="317" y="329"/>
                  <a:pt x="344" y="339"/>
                  <a:pt x="367" y="354"/>
                </a:cubicBezTo>
                <a:cubicBezTo>
                  <a:pt x="370" y="356"/>
                  <a:pt x="371" y="361"/>
                  <a:pt x="369" y="364"/>
                </a:cubicBezTo>
                <a:cubicBezTo>
                  <a:pt x="367" y="367"/>
                  <a:pt x="363" y="368"/>
                  <a:pt x="360" y="366"/>
                </a:cubicBezTo>
                <a:cubicBezTo>
                  <a:pt x="338" y="352"/>
                  <a:pt x="314" y="343"/>
                  <a:pt x="295" y="343"/>
                </a:cubicBezTo>
                <a:cubicBezTo>
                  <a:pt x="239" y="343"/>
                  <a:pt x="236" y="377"/>
                  <a:pt x="236" y="384"/>
                </a:cubicBezTo>
                <a:cubicBezTo>
                  <a:pt x="236" y="410"/>
                  <a:pt x="263" y="419"/>
                  <a:pt x="291" y="425"/>
                </a:cubicBezTo>
                <a:cubicBezTo>
                  <a:pt x="294" y="426"/>
                  <a:pt x="297" y="427"/>
                  <a:pt x="299" y="427"/>
                </a:cubicBezTo>
                <a:cubicBezTo>
                  <a:pt x="301" y="428"/>
                  <a:pt x="304" y="429"/>
                  <a:pt x="307" y="429"/>
                </a:cubicBezTo>
                <a:cubicBezTo>
                  <a:pt x="328" y="434"/>
                  <a:pt x="367" y="443"/>
                  <a:pt x="367" y="489"/>
                </a:cubicBezTo>
                <a:cubicBezTo>
                  <a:pt x="367" y="528"/>
                  <a:pt x="331" y="542"/>
                  <a:pt x="297" y="542"/>
                </a:cubicBezTo>
                <a:close/>
                <a:moveTo>
                  <a:pt x="302" y="582"/>
                </a:moveTo>
                <a:cubicBezTo>
                  <a:pt x="302" y="300"/>
                  <a:pt x="302" y="300"/>
                  <a:pt x="302" y="300"/>
                </a:cubicBezTo>
                <a:cubicBezTo>
                  <a:pt x="302" y="297"/>
                  <a:pt x="299" y="293"/>
                  <a:pt x="295" y="293"/>
                </a:cubicBezTo>
                <a:cubicBezTo>
                  <a:pt x="292" y="293"/>
                  <a:pt x="288" y="297"/>
                  <a:pt x="288" y="300"/>
                </a:cubicBezTo>
                <a:cubicBezTo>
                  <a:pt x="288" y="582"/>
                  <a:pt x="288" y="582"/>
                  <a:pt x="288" y="582"/>
                </a:cubicBezTo>
                <a:cubicBezTo>
                  <a:pt x="288" y="586"/>
                  <a:pt x="292" y="589"/>
                  <a:pt x="295" y="589"/>
                </a:cubicBezTo>
                <a:cubicBezTo>
                  <a:pt x="299" y="589"/>
                  <a:pt x="302" y="586"/>
                  <a:pt x="302" y="582"/>
                </a:cubicBezTo>
                <a:close/>
                <a:moveTo>
                  <a:pt x="364" y="219"/>
                </a:moveTo>
                <a:cubicBezTo>
                  <a:pt x="365" y="215"/>
                  <a:pt x="363" y="212"/>
                  <a:pt x="359" y="211"/>
                </a:cubicBezTo>
                <a:cubicBezTo>
                  <a:pt x="355" y="210"/>
                  <a:pt x="351" y="213"/>
                  <a:pt x="351" y="216"/>
                </a:cubicBezTo>
                <a:cubicBezTo>
                  <a:pt x="351" y="216"/>
                  <a:pt x="342" y="231"/>
                  <a:pt x="289" y="231"/>
                </a:cubicBezTo>
                <a:cubicBezTo>
                  <a:pt x="233" y="231"/>
                  <a:pt x="227" y="216"/>
                  <a:pt x="227" y="216"/>
                </a:cubicBezTo>
                <a:cubicBezTo>
                  <a:pt x="227" y="216"/>
                  <a:pt x="227" y="216"/>
                  <a:pt x="227" y="216"/>
                </a:cubicBezTo>
                <a:cubicBezTo>
                  <a:pt x="213" y="219"/>
                  <a:pt x="213" y="219"/>
                  <a:pt x="213" y="219"/>
                </a:cubicBezTo>
                <a:cubicBezTo>
                  <a:pt x="214" y="224"/>
                  <a:pt x="222" y="245"/>
                  <a:pt x="289" y="245"/>
                </a:cubicBezTo>
                <a:cubicBezTo>
                  <a:pt x="355" y="245"/>
                  <a:pt x="363" y="224"/>
                  <a:pt x="364" y="219"/>
                </a:cubicBezTo>
                <a:close/>
                <a:moveTo>
                  <a:pt x="577" y="462"/>
                </a:moveTo>
                <a:cubicBezTo>
                  <a:pt x="577" y="344"/>
                  <a:pt x="452" y="245"/>
                  <a:pt x="365" y="213"/>
                </a:cubicBezTo>
                <a:cubicBezTo>
                  <a:pt x="366" y="181"/>
                  <a:pt x="381" y="134"/>
                  <a:pt x="444" y="83"/>
                </a:cubicBezTo>
                <a:cubicBezTo>
                  <a:pt x="446" y="81"/>
                  <a:pt x="447" y="80"/>
                  <a:pt x="447" y="80"/>
                </a:cubicBezTo>
                <a:cubicBezTo>
                  <a:pt x="461" y="67"/>
                  <a:pt x="461" y="57"/>
                  <a:pt x="458" y="51"/>
                </a:cubicBezTo>
                <a:cubicBezTo>
                  <a:pt x="455" y="42"/>
                  <a:pt x="445" y="37"/>
                  <a:pt x="430" y="37"/>
                </a:cubicBezTo>
                <a:cubicBezTo>
                  <a:pt x="418" y="37"/>
                  <a:pt x="405" y="41"/>
                  <a:pt x="393" y="47"/>
                </a:cubicBezTo>
                <a:cubicBezTo>
                  <a:pt x="387" y="49"/>
                  <a:pt x="382" y="51"/>
                  <a:pt x="377" y="51"/>
                </a:cubicBezTo>
                <a:cubicBezTo>
                  <a:pt x="365" y="51"/>
                  <a:pt x="356" y="43"/>
                  <a:pt x="344" y="31"/>
                </a:cubicBezTo>
                <a:cubicBezTo>
                  <a:pt x="341" y="28"/>
                  <a:pt x="341" y="28"/>
                  <a:pt x="341" y="28"/>
                </a:cubicBezTo>
                <a:cubicBezTo>
                  <a:pt x="329" y="15"/>
                  <a:pt x="314" y="0"/>
                  <a:pt x="289" y="0"/>
                </a:cubicBezTo>
                <a:cubicBezTo>
                  <a:pt x="263" y="0"/>
                  <a:pt x="249" y="15"/>
                  <a:pt x="236" y="28"/>
                </a:cubicBezTo>
                <a:cubicBezTo>
                  <a:pt x="233" y="31"/>
                  <a:pt x="233" y="31"/>
                  <a:pt x="233" y="31"/>
                </a:cubicBezTo>
                <a:cubicBezTo>
                  <a:pt x="222" y="43"/>
                  <a:pt x="212" y="51"/>
                  <a:pt x="200" y="51"/>
                </a:cubicBezTo>
                <a:cubicBezTo>
                  <a:pt x="200" y="51"/>
                  <a:pt x="200" y="51"/>
                  <a:pt x="200" y="51"/>
                </a:cubicBezTo>
                <a:cubicBezTo>
                  <a:pt x="196" y="51"/>
                  <a:pt x="190" y="49"/>
                  <a:pt x="185" y="47"/>
                </a:cubicBezTo>
                <a:cubicBezTo>
                  <a:pt x="172" y="41"/>
                  <a:pt x="159" y="37"/>
                  <a:pt x="147" y="37"/>
                </a:cubicBezTo>
                <a:cubicBezTo>
                  <a:pt x="133" y="37"/>
                  <a:pt x="123" y="42"/>
                  <a:pt x="119" y="51"/>
                </a:cubicBezTo>
                <a:cubicBezTo>
                  <a:pt x="117" y="57"/>
                  <a:pt x="117" y="67"/>
                  <a:pt x="130" y="80"/>
                </a:cubicBezTo>
                <a:cubicBezTo>
                  <a:pt x="131" y="80"/>
                  <a:pt x="132" y="81"/>
                  <a:pt x="134" y="83"/>
                </a:cubicBezTo>
                <a:cubicBezTo>
                  <a:pt x="196" y="134"/>
                  <a:pt x="212" y="181"/>
                  <a:pt x="213" y="213"/>
                </a:cubicBezTo>
                <a:cubicBezTo>
                  <a:pt x="125" y="245"/>
                  <a:pt x="0" y="344"/>
                  <a:pt x="0" y="462"/>
                </a:cubicBezTo>
                <a:cubicBezTo>
                  <a:pt x="0" y="579"/>
                  <a:pt x="47" y="646"/>
                  <a:pt x="289" y="646"/>
                </a:cubicBezTo>
                <a:cubicBezTo>
                  <a:pt x="530" y="646"/>
                  <a:pt x="577" y="579"/>
                  <a:pt x="577" y="462"/>
                </a:cubicBezTo>
                <a:close/>
                <a:moveTo>
                  <a:pt x="179" y="59"/>
                </a:moveTo>
                <a:cubicBezTo>
                  <a:pt x="186" y="63"/>
                  <a:pt x="193" y="65"/>
                  <a:pt x="200" y="65"/>
                </a:cubicBezTo>
                <a:cubicBezTo>
                  <a:pt x="200" y="65"/>
                  <a:pt x="200" y="65"/>
                  <a:pt x="200" y="65"/>
                </a:cubicBezTo>
                <a:cubicBezTo>
                  <a:pt x="218" y="65"/>
                  <a:pt x="231" y="53"/>
                  <a:pt x="243" y="41"/>
                </a:cubicBezTo>
                <a:cubicBezTo>
                  <a:pt x="246" y="37"/>
                  <a:pt x="246" y="37"/>
                  <a:pt x="246" y="37"/>
                </a:cubicBezTo>
                <a:cubicBezTo>
                  <a:pt x="259" y="25"/>
                  <a:pt x="269" y="14"/>
                  <a:pt x="289" y="14"/>
                </a:cubicBezTo>
                <a:cubicBezTo>
                  <a:pt x="308" y="14"/>
                  <a:pt x="319" y="25"/>
                  <a:pt x="331" y="37"/>
                </a:cubicBezTo>
                <a:cubicBezTo>
                  <a:pt x="334" y="41"/>
                  <a:pt x="334" y="41"/>
                  <a:pt x="334" y="41"/>
                </a:cubicBezTo>
                <a:cubicBezTo>
                  <a:pt x="346" y="53"/>
                  <a:pt x="359" y="65"/>
                  <a:pt x="377" y="65"/>
                </a:cubicBezTo>
                <a:cubicBezTo>
                  <a:pt x="384" y="65"/>
                  <a:pt x="391" y="63"/>
                  <a:pt x="399" y="59"/>
                </a:cubicBezTo>
                <a:cubicBezTo>
                  <a:pt x="409" y="54"/>
                  <a:pt x="420" y="51"/>
                  <a:pt x="430" y="51"/>
                </a:cubicBezTo>
                <a:cubicBezTo>
                  <a:pt x="439" y="51"/>
                  <a:pt x="444" y="54"/>
                  <a:pt x="445" y="56"/>
                </a:cubicBezTo>
                <a:cubicBezTo>
                  <a:pt x="446" y="58"/>
                  <a:pt x="445" y="63"/>
                  <a:pt x="438" y="70"/>
                </a:cubicBezTo>
                <a:cubicBezTo>
                  <a:pt x="437" y="70"/>
                  <a:pt x="436" y="71"/>
                  <a:pt x="435" y="72"/>
                </a:cubicBezTo>
                <a:cubicBezTo>
                  <a:pt x="365" y="129"/>
                  <a:pt x="350" y="183"/>
                  <a:pt x="350" y="218"/>
                </a:cubicBezTo>
                <a:cubicBezTo>
                  <a:pt x="350" y="221"/>
                  <a:pt x="352" y="223"/>
                  <a:pt x="355" y="224"/>
                </a:cubicBezTo>
                <a:cubicBezTo>
                  <a:pt x="439" y="253"/>
                  <a:pt x="563" y="349"/>
                  <a:pt x="563" y="462"/>
                </a:cubicBezTo>
                <a:cubicBezTo>
                  <a:pt x="563" y="573"/>
                  <a:pt x="520" y="632"/>
                  <a:pt x="289" y="632"/>
                </a:cubicBezTo>
                <a:cubicBezTo>
                  <a:pt x="58" y="632"/>
                  <a:pt x="14" y="573"/>
                  <a:pt x="14" y="462"/>
                </a:cubicBezTo>
                <a:cubicBezTo>
                  <a:pt x="14" y="349"/>
                  <a:pt x="138" y="253"/>
                  <a:pt x="222" y="224"/>
                </a:cubicBezTo>
                <a:cubicBezTo>
                  <a:pt x="225" y="223"/>
                  <a:pt x="227" y="221"/>
                  <a:pt x="227" y="218"/>
                </a:cubicBezTo>
                <a:cubicBezTo>
                  <a:pt x="227" y="183"/>
                  <a:pt x="212" y="129"/>
                  <a:pt x="143" y="72"/>
                </a:cubicBezTo>
                <a:cubicBezTo>
                  <a:pt x="141" y="71"/>
                  <a:pt x="140" y="70"/>
                  <a:pt x="140" y="70"/>
                </a:cubicBezTo>
                <a:cubicBezTo>
                  <a:pt x="133" y="63"/>
                  <a:pt x="131" y="58"/>
                  <a:pt x="132" y="56"/>
                </a:cubicBezTo>
                <a:cubicBezTo>
                  <a:pt x="133" y="54"/>
                  <a:pt x="138" y="51"/>
                  <a:pt x="147" y="51"/>
                </a:cubicBezTo>
                <a:cubicBezTo>
                  <a:pt x="157" y="51"/>
                  <a:pt x="168" y="54"/>
                  <a:pt x="179" y="59"/>
                </a:cubicBezTo>
                <a:close/>
              </a:path>
            </a:pathLst>
          </a:custGeom>
          <a:solidFill>
            <a:srgbClr val="FFFFFF"/>
          </a:solidFill>
          <a:ln>
            <a:noFill/>
          </a:ln>
        </p:spPr>
        <p:txBody>
          <a:bodyPr vert="horz" wrap="square" lIns="68580" tIns="34290" rIns="68580" bIns="34290" numCol="1" anchor="t" anchorCtr="0" compatLnSpc="1">
            <a:prstTxWarp prst="textNoShape">
              <a:avLst/>
            </a:prstTxWarp>
          </a:bodyPr>
          <a:lstStyle/>
          <a:p>
            <a:endParaRPr lang="en-US" sz="1800" dirty="0">
              <a:latin typeface="Rockwell" panose="02060603020205020403" pitchFamily="18" charset="0"/>
            </a:endParaRPr>
          </a:p>
        </p:txBody>
      </p:sp>
      <p:sp>
        <p:nvSpPr>
          <p:cNvPr id="32" name="Freeform 24"/>
          <p:cNvSpPr>
            <a:spLocks/>
          </p:cNvSpPr>
          <p:nvPr/>
        </p:nvSpPr>
        <p:spPr bwMode="auto">
          <a:xfrm>
            <a:off x="3980329" y="2342076"/>
            <a:ext cx="394447" cy="472271"/>
          </a:xfrm>
          <a:custGeom>
            <a:avLst/>
            <a:gdLst>
              <a:gd name="T0" fmla="*/ 670 w 1623"/>
              <a:gd name="T1" fmla="*/ 2276 h 2276"/>
              <a:gd name="T2" fmla="*/ 670 w 1623"/>
              <a:gd name="T3" fmla="*/ 2276 h 2276"/>
              <a:gd name="T4" fmla="*/ 0 w 1623"/>
              <a:gd name="T5" fmla="*/ 1490 h 2276"/>
              <a:gd name="T6" fmla="*/ 431 w 1623"/>
              <a:gd name="T7" fmla="*/ 673 h 2276"/>
              <a:gd name="T8" fmla="*/ 634 w 1623"/>
              <a:gd name="T9" fmla="*/ 0 h 2276"/>
              <a:gd name="T10" fmla="*/ 1623 w 1623"/>
              <a:gd name="T11" fmla="*/ 1342 h 2276"/>
              <a:gd name="T12" fmla="*/ 993 w 1623"/>
              <a:gd name="T13" fmla="*/ 2260 h 2276"/>
              <a:gd name="T14" fmla="*/ 1093 w 1623"/>
              <a:gd name="T15" fmla="*/ 1875 h 2276"/>
              <a:gd name="T16" fmla="*/ 828 w 1623"/>
              <a:gd name="T17" fmla="*/ 1464 h 2276"/>
              <a:gd name="T18" fmla="*/ 544 w 1623"/>
              <a:gd name="T19" fmla="*/ 2011 h 2276"/>
              <a:gd name="T20" fmla="*/ 670 w 1623"/>
              <a:gd name="T21" fmla="*/ 2276 h 2276"/>
              <a:gd name="T22" fmla="*/ 670 w 1623"/>
              <a:gd name="T23" fmla="*/ 2276 h 2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23" h="2276">
                <a:moveTo>
                  <a:pt x="670" y="2276"/>
                </a:moveTo>
                <a:lnTo>
                  <a:pt x="670" y="2276"/>
                </a:lnTo>
                <a:cubicBezTo>
                  <a:pt x="297" y="2158"/>
                  <a:pt x="0" y="1859"/>
                  <a:pt x="0" y="1490"/>
                </a:cubicBezTo>
                <a:cubicBezTo>
                  <a:pt x="0" y="1120"/>
                  <a:pt x="283" y="956"/>
                  <a:pt x="431" y="673"/>
                </a:cubicBezTo>
                <a:cubicBezTo>
                  <a:pt x="579" y="389"/>
                  <a:pt x="621" y="99"/>
                  <a:pt x="634" y="0"/>
                </a:cubicBezTo>
                <a:cubicBezTo>
                  <a:pt x="962" y="182"/>
                  <a:pt x="1623" y="796"/>
                  <a:pt x="1623" y="1342"/>
                </a:cubicBezTo>
                <a:cubicBezTo>
                  <a:pt x="1623" y="1863"/>
                  <a:pt x="1257" y="2187"/>
                  <a:pt x="993" y="2260"/>
                </a:cubicBezTo>
                <a:cubicBezTo>
                  <a:pt x="1044" y="2149"/>
                  <a:pt x="1093" y="1981"/>
                  <a:pt x="1093" y="1875"/>
                </a:cubicBezTo>
                <a:cubicBezTo>
                  <a:pt x="1093" y="1736"/>
                  <a:pt x="1017" y="1600"/>
                  <a:pt x="828" y="1464"/>
                </a:cubicBezTo>
                <a:cubicBezTo>
                  <a:pt x="756" y="1741"/>
                  <a:pt x="544" y="1840"/>
                  <a:pt x="544" y="2011"/>
                </a:cubicBezTo>
                <a:cubicBezTo>
                  <a:pt x="544" y="2117"/>
                  <a:pt x="640" y="2246"/>
                  <a:pt x="670" y="2276"/>
                </a:cubicBezTo>
                <a:lnTo>
                  <a:pt x="670" y="2276"/>
                </a:lnTo>
                <a:close/>
              </a:path>
            </a:pathLst>
          </a:custGeom>
          <a:noFill/>
          <a:ln w="9525" cap="rnd">
            <a:solidFill>
              <a:srgbClr val="FEFEFE"/>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dirty="0">
              <a:latin typeface="Rockwell" panose="02060603020205020403" pitchFamily="18" charset="0"/>
            </a:endParaRPr>
          </a:p>
        </p:txBody>
      </p:sp>
      <p:cxnSp>
        <p:nvCxnSpPr>
          <p:cNvPr id="40" name="Straight Connector 39"/>
          <p:cNvCxnSpPr/>
          <p:nvPr/>
        </p:nvCxnSpPr>
        <p:spPr>
          <a:xfrm flipH="1" flipV="1">
            <a:off x="6884894" y="4167811"/>
            <a:ext cx="608271" cy="257115"/>
          </a:xfrm>
          <a:prstGeom prst="line">
            <a:avLst/>
          </a:prstGeom>
          <a:ln w="12700" cap="sq" cmpd="sng">
            <a:solidFill>
              <a:schemeClr val="bg1"/>
            </a:solidFill>
            <a:round/>
            <a:headEnd type="none"/>
            <a:tailEnd type="oval" w="lg" len="lg"/>
          </a:ln>
          <a:effectLst/>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flipH="1">
            <a:off x="7148049" y="2847537"/>
            <a:ext cx="351065" cy="211826"/>
          </a:xfrm>
          <a:prstGeom prst="line">
            <a:avLst/>
          </a:prstGeom>
          <a:ln w="12700" cap="sq" cmpd="sng">
            <a:solidFill>
              <a:schemeClr val="bg1"/>
            </a:solidFill>
            <a:round/>
            <a:headEnd type="none"/>
            <a:tailEnd type="oval" w="lg" len="lg"/>
          </a:ln>
          <a:effectLst/>
        </p:spPr>
        <p:style>
          <a:lnRef idx="2">
            <a:schemeClr val="accent1"/>
          </a:lnRef>
          <a:fillRef idx="0">
            <a:schemeClr val="accent1"/>
          </a:fillRef>
          <a:effectRef idx="1">
            <a:schemeClr val="accent1"/>
          </a:effectRef>
          <a:fontRef idx="minor">
            <a:schemeClr val="tx1"/>
          </a:fontRef>
        </p:style>
      </p:cxnSp>
      <p:sp>
        <p:nvSpPr>
          <p:cNvPr id="3" name="Slide Number Placeholder 2"/>
          <p:cNvSpPr>
            <a:spLocks noGrp="1"/>
          </p:cNvSpPr>
          <p:nvPr>
            <p:ph type="sldNum" sz="quarter" idx="13"/>
          </p:nvPr>
        </p:nvSpPr>
        <p:spPr/>
        <p:txBody>
          <a:bodyPr/>
          <a:lstStyle/>
          <a:p>
            <a:fld id="{2AC27A5A-7290-4DE1-BA94-4BE8A8E57DCF}" type="slidenum">
              <a:rPr lang="en-US" smtClean="0"/>
              <a:t>7</a:t>
            </a:fld>
            <a:endParaRPr lang="en-US" dirty="0"/>
          </a:p>
        </p:txBody>
      </p:sp>
      <p:sp>
        <p:nvSpPr>
          <p:cNvPr id="30" name="Oval 29"/>
          <p:cNvSpPr/>
          <p:nvPr/>
        </p:nvSpPr>
        <p:spPr>
          <a:xfrm>
            <a:off x="3552488" y="2094565"/>
            <a:ext cx="1232496" cy="1005221"/>
          </a:xfrm>
          <a:prstGeom prst="ellipse">
            <a:avLst/>
          </a:prstGeom>
          <a:solidFill>
            <a:schemeClr val="accent1">
              <a:alpha val="0"/>
            </a:schemeClr>
          </a:solidFill>
          <a:ln w="76200">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28" name="Oval 27"/>
          <p:cNvSpPr/>
          <p:nvPr/>
        </p:nvSpPr>
        <p:spPr>
          <a:xfrm>
            <a:off x="7401923" y="4167811"/>
            <a:ext cx="1232496" cy="1005221"/>
          </a:xfrm>
          <a:prstGeom prst="ellipse">
            <a:avLst/>
          </a:prstGeom>
          <a:solidFill>
            <a:schemeClr val="accent1">
              <a:alpha val="0"/>
            </a:schemeClr>
          </a:solidFill>
          <a:ln w="762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
        <p:nvSpPr>
          <p:cNvPr id="29" name="Oval 28"/>
          <p:cNvSpPr/>
          <p:nvPr/>
        </p:nvSpPr>
        <p:spPr>
          <a:xfrm>
            <a:off x="3588348" y="4220025"/>
            <a:ext cx="1232496" cy="1005221"/>
          </a:xfrm>
          <a:prstGeom prst="ellipse">
            <a:avLst/>
          </a:prstGeom>
          <a:solidFill>
            <a:schemeClr val="accent1">
              <a:alpha val="0"/>
            </a:schemeClr>
          </a:solidFill>
          <a:ln w="762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Rockwell" panose="02060603020205020403" pitchFamily="18" charset="0"/>
            </a:endParaRPr>
          </a:p>
        </p:txBody>
      </p:sp>
    </p:spTree>
    <p:extLst>
      <p:ext uri="{BB962C8B-B14F-4D97-AF65-F5344CB8AC3E}">
        <p14:creationId xmlns:p14="http://schemas.microsoft.com/office/powerpoint/2010/main" val="3347227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3"/>
                                        </p:tgtEl>
                                        <p:attrNameLst>
                                          <p:attrName>style.visibility</p:attrName>
                                        </p:attrNameLst>
                                      </p:cBhvr>
                                      <p:to>
                                        <p:strVal val="visible"/>
                                      </p:to>
                                    </p:set>
                                    <p:animEffect transition="in" filter="fade">
                                      <p:cBhvr>
                                        <p:cTn id="10" dur="500"/>
                                        <p:tgtEl>
                                          <p:spTgt spid="5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2"/>
                                        </p:tgtEl>
                                        <p:attrNameLst>
                                          <p:attrName>style.visibility</p:attrName>
                                        </p:attrNameLst>
                                      </p:cBhvr>
                                      <p:to>
                                        <p:strVal val="visible"/>
                                      </p:to>
                                    </p:set>
                                    <p:animEffect transition="in" filter="fade">
                                      <p:cBhvr>
                                        <p:cTn id="13" dur="500"/>
                                        <p:tgtEl>
                                          <p:spTgt spid="32"/>
                                        </p:tgtEl>
                                      </p:cBhvr>
                                    </p:animEffect>
                                  </p:childTnLst>
                                </p:cTn>
                              </p:par>
                              <p:par>
                                <p:cTn id="14" presetID="10" presetClass="entr" presetSubtype="0" fill="hold" nodeType="withEffect">
                                  <p:stCondLst>
                                    <p:cond delay="0"/>
                                  </p:stCondLst>
                                  <p:childTnLst>
                                    <p:set>
                                      <p:cBhvr>
                                        <p:cTn id="15" dur="1" fill="hold">
                                          <p:stCondLst>
                                            <p:cond delay="0"/>
                                          </p:stCondLst>
                                        </p:cTn>
                                        <p:tgtEl>
                                          <p:spTgt spid="52"/>
                                        </p:tgtEl>
                                        <p:attrNameLst>
                                          <p:attrName>style.visibility</p:attrName>
                                        </p:attrNameLst>
                                      </p:cBhvr>
                                      <p:to>
                                        <p:strVal val="visible"/>
                                      </p:to>
                                    </p:set>
                                    <p:animEffect transition="in" filter="fade">
                                      <p:cBhvr>
                                        <p:cTn id="16" dur="500"/>
                                        <p:tgtEl>
                                          <p:spTgt spid="5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1"/>
                                        </p:tgtEl>
                                        <p:attrNameLst>
                                          <p:attrName>style.visibility</p:attrName>
                                        </p:attrNameLst>
                                      </p:cBhvr>
                                      <p:to>
                                        <p:strVal val="visible"/>
                                      </p:to>
                                    </p:set>
                                    <p:animEffect transition="in" filter="fade">
                                      <p:cBhvr>
                                        <p:cTn id="19" dur="500"/>
                                        <p:tgtEl>
                                          <p:spTgt spid="51"/>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500"/>
                                        <p:tgtEl>
                                          <p:spTgt spid="38"/>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500"/>
                                        <p:tgtEl>
                                          <p:spTgt spid="31"/>
                                        </p:tgtEl>
                                      </p:cBhvr>
                                    </p:animEffect>
                                  </p:childTnLst>
                                </p:cTn>
                              </p:par>
                              <p:par>
                                <p:cTn id="31" presetID="10" presetClass="entr" presetSubtype="0" fill="hold" nodeType="withEffect">
                                  <p:stCondLst>
                                    <p:cond delay="0"/>
                                  </p:stCondLst>
                                  <p:childTnLst>
                                    <p:set>
                                      <p:cBhvr>
                                        <p:cTn id="32" dur="1" fill="hold">
                                          <p:stCondLst>
                                            <p:cond delay="0"/>
                                          </p:stCondLst>
                                        </p:cTn>
                                        <p:tgtEl>
                                          <p:spTgt spid="47"/>
                                        </p:tgtEl>
                                        <p:attrNameLst>
                                          <p:attrName>style.visibility</p:attrName>
                                        </p:attrNameLst>
                                      </p:cBhvr>
                                      <p:to>
                                        <p:strVal val="visible"/>
                                      </p:to>
                                    </p:set>
                                    <p:animEffect transition="in" filter="fade">
                                      <p:cBhvr>
                                        <p:cTn id="33" dur="500"/>
                                        <p:tgtEl>
                                          <p:spTgt spid="4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500"/>
                                        <p:tgtEl>
                                          <p:spTgt spid="4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fade">
                                      <p:cBhvr>
                                        <p:cTn id="41" dur="500"/>
                                        <p:tgtEl>
                                          <p:spTgt spid="3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500"/>
                                        <p:tgtEl>
                                          <p:spTgt spid="4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fade">
                                      <p:cBhvr>
                                        <p:cTn id="47" dur="500"/>
                                        <p:tgtEl>
                                          <p:spTgt spid="26"/>
                                        </p:tgtEl>
                                      </p:cBhvr>
                                    </p:animEffect>
                                  </p:childTnLst>
                                </p:cTn>
                              </p:par>
                              <p:par>
                                <p:cTn id="48" presetID="10" presetClass="entr" presetSubtype="0" fill="hold" nodeType="withEffect">
                                  <p:stCondLst>
                                    <p:cond delay="0"/>
                                  </p:stCondLst>
                                  <p:childTnLst>
                                    <p:set>
                                      <p:cBhvr>
                                        <p:cTn id="49" dur="1" fill="hold">
                                          <p:stCondLst>
                                            <p:cond delay="0"/>
                                          </p:stCondLst>
                                        </p:cTn>
                                        <p:tgtEl>
                                          <p:spTgt spid="40"/>
                                        </p:tgtEl>
                                        <p:attrNameLst>
                                          <p:attrName>style.visibility</p:attrName>
                                        </p:attrNameLst>
                                      </p:cBhvr>
                                      <p:to>
                                        <p:strVal val="visible"/>
                                      </p:to>
                                    </p:set>
                                    <p:animEffect transition="in" filter="fade">
                                      <p:cBhvr>
                                        <p:cTn id="50" dur="500"/>
                                        <p:tgtEl>
                                          <p:spTgt spid="4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41"/>
                                        </p:tgtEl>
                                        <p:attrNameLst>
                                          <p:attrName>style.visibility</p:attrName>
                                        </p:attrNameLst>
                                      </p:cBhvr>
                                      <p:to>
                                        <p:strVal val="visible"/>
                                      </p:to>
                                    </p:set>
                                    <p:animEffect transition="in" filter="fade">
                                      <p:cBhvr>
                                        <p:cTn id="53" dur="500"/>
                                        <p:tgtEl>
                                          <p:spTgt spid="4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37"/>
                                        </p:tgtEl>
                                        <p:attrNameLst>
                                          <p:attrName>style.visibility</p:attrName>
                                        </p:attrNameLst>
                                      </p:cBhvr>
                                      <p:to>
                                        <p:strVal val="visible"/>
                                      </p:to>
                                    </p:set>
                                    <p:animEffect transition="in" filter="fade">
                                      <p:cBhvr>
                                        <p:cTn id="58" dur="500"/>
                                        <p:tgtEl>
                                          <p:spTgt spid="3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
                                        <p:tgtEl>
                                          <p:spTgt spid="48"/>
                                        </p:tgtEl>
                                      </p:cBhvr>
                                    </p:animEffect>
                                  </p:childTnLst>
                                </p:cTn>
                              </p:par>
                              <p:par>
                                <p:cTn id="62" presetID="10" presetClass="entr" presetSubtype="0" fill="hold" nodeType="withEffect">
                                  <p:stCondLst>
                                    <p:cond delay="0"/>
                                  </p:stCondLst>
                                  <p:childTnLst>
                                    <p:set>
                                      <p:cBhvr>
                                        <p:cTn id="63" dur="1" fill="hold">
                                          <p:stCondLst>
                                            <p:cond delay="0"/>
                                          </p:stCondLst>
                                        </p:cTn>
                                        <p:tgtEl>
                                          <p:spTgt spid="55"/>
                                        </p:tgtEl>
                                        <p:attrNameLst>
                                          <p:attrName>style.visibility</p:attrName>
                                        </p:attrNameLst>
                                      </p:cBhvr>
                                      <p:to>
                                        <p:strVal val="visible"/>
                                      </p:to>
                                    </p:set>
                                    <p:animEffect transition="in" filter="fade">
                                      <p:cBhvr>
                                        <p:cTn id="64" dur="500"/>
                                        <p:tgtEl>
                                          <p:spTgt spid="55"/>
                                        </p:tgtEl>
                                      </p:cBhvr>
                                    </p:animEffect>
                                  </p:childTnLst>
                                </p:cTn>
                              </p:par>
                              <p:par>
                                <p:cTn id="65" presetID="10" presetClass="entr" presetSubtype="0" fill="hold" nodeType="with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27"/>
                                        </p:tgtEl>
                                        <p:attrNameLst>
                                          <p:attrName>style.visibility</p:attrName>
                                        </p:attrNameLst>
                                      </p:cBhvr>
                                      <p:to>
                                        <p:strVal val="visible"/>
                                      </p:to>
                                    </p:set>
                                    <p:animEffect transition="in" filter="fade">
                                      <p:cBhvr>
                                        <p:cTn id="70" dur="500"/>
                                        <p:tgtEl>
                                          <p:spTgt spid="27"/>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30"/>
                                        </p:tgtEl>
                                        <p:attrNameLst>
                                          <p:attrName>style.visibility</p:attrName>
                                        </p:attrNameLst>
                                      </p:cBhvr>
                                      <p:to>
                                        <p:strVal val="visible"/>
                                      </p:to>
                                    </p:set>
                                    <p:animEffect transition="in" filter="fade">
                                      <p:cBhvr>
                                        <p:cTn id="75" dur="500"/>
                                        <p:tgtEl>
                                          <p:spTgt spid="30"/>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9"/>
                                        </p:tgtEl>
                                        <p:attrNameLst>
                                          <p:attrName>style.visibility</p:attrName>
                                        </p:attrNameLst>
                                      </p:cBhvr>
                                      <p:to>
                                        <p:strVal val="visible"/>
                                      </p:to>
                                    </p:set>
                                    <p:animEffect transition="in" filter="fade">
                                      <p:cBhvr>
                                        <p:cTn id="78" dur="500"/>
                                        <p:tgtEl>
                                          <p:spTgt spid="2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500"/>
                                        <p:tgtEl>
                                          <p:spTgt spid="28"/>
                                        </p:tgtEl>
                                      </p:cBhvr>
                                    </p:animEffect>
                                  </p:childTnLst>
                                </p:cTn>
                              </p:par>
                              <p:par>
                                <p:cTn id="82" presetID="10" presetClass="exit" presetSubtype="0" fill="hold" grpId="1" nodeType="withEffect">
                                  <p:stCondLst>
                                    <p:cond delay="0"/>
                                  </p:stCondLst>
                                  <p:childTnLst>
                                    <p:animEffect transition="out" filter="fade">
                                      <p:cBhvr>
                                        <p:cTn id="83" dur="500"/>
                                        <p:tgtEl>
                                          <p:spTgt spid="37"/>
                                        </p:tgtEl>
                                      </p:cBhvr>
                                    </p:animEffect>
                                    <p:set>
                                      <p:cBhvr>
                                        <p:cTn id="84" dur="1" fill="hold">
                                          <p:stCondLst>
                                            <p:cond delay="499"/>
                                          </p:stCondLst>
                                        </p:cTn>
                                        <p:tgtEl>
                                          <p:spTgt spid="37"/>
                                        </p:tgtEl>
                                        <p:attrNameLst>
                                          <p:attrName>style.visibility</p:attrName>
                                        </p:attrNameLst>
                                      </p:cBhvr>
                                      <p:to>
                                        <p:strVal val="hidden"/>
                                      </p:to>
                                    </p:set>
                                  </p:childTnLst>
                                </p:cTn>
                              </p:par>
                              <p:par>
                                <p:cTn id="85" presetID="10" presetClass="exit" presetSubtype="0" fill="hold" grpId="1" nodeType="withEffect">
                                  <p:stCondLst>
                                    <p:cond delay="0"/>
                                  </p:stCondLst>
                                  <p:childTnLst>
                                    <p:animEffect transition="out" filter="fade">
                                      <p:cBhvr>
                                        <p:cTn id="86" dur="500"/>
                                        <p:tgtEl>
                                          <p:spTgt spid="48"/>
                                        </p:tgtEl>
                                      </p:cBhvr>
                                    </p:animEffect>
                                    <p:set>
                                      <p:cBhvr>
                                        <p:cTn id="87" dur="1" fill="hold">
                                          <p:stCondLst>
                                            <p:cond delay="499"/>
                                          </p:stCondLst>
                                        </p:cTn>
                                        <p:tgtEl>
                                          <p:spTgt spid="48"/>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55"/>
                                        </p:tgtEl>
                                      </p:cBhvr>
                                    </p:animEffect>
                                    <p:set>
                                      <p:cBhvr>
                                        <p:cTn id="90" dur="1" fill="hold">
                                          <p:stCondLst>
                                            <p:cond delay="499"/>
                                          </p:stCondLst>
                                        </p:cTn>
                                        <p:tgtEl>
                                          <p:spTgt spid="55"/>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44"/>
                                        </p:tgtEl>
                                      </p:cBhvr>
                                    </p:animEffect>
                                    <p:set>
                                      <p:cBhvr>
                                        <p:cTn id="93" dur="1" fill="hold">
                                          <p:stCondLst>
                                            <p:cond delay="499"/>
                                          </p:stCondLst>
                                        </p:cTn>
                                        <p:tgtEl>
                                          <p:spTgt spid="44"/>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27"/>
                                        </p:tgtEl>
                                      </p:cBhvr>
                                    </p:animEffect>
                                    <p:set>
                                      <p:cBhvr>
                                        <p:cTn id="96" dur="1" fill="hold">
                                          <p:stCondLst>
                                            <p:cond delay="499"/>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7" grpId="1" animBg="1"/>
      <p:bldP spid="36" grpId="0"/>
      <p:bldP spid="37" grpId="0"/>
      <p:bldP spid="37" grpId="1"/>
      <p:bldP spid="38" grpId="0"/>
      <p:bldP spid="39" grpId="0"/>
      <p:bldP spid="41" grpId="0" animBg="1"/>
      <p:bldP spid="43" grpId="0" animBg="1"/>
      <p:bldP spid="46" grpId="0" animBg="1"/>
      <p:bldP spid="48" grpId="0" animBg="1"/>
      <p:bldP spid="48" grpId="1" animBg="1"/>
      <p:bldP spid="51" grpId="0" animBg="1"/>
      <p:bldP spid="53" grpId="0" animBg="1"/>
      <p:bldP spid="54" grpId="0" animBg="1"/>
      <p:bldP spid="26" grpId="0" animBg="1"/>
      <p:bldP spid="31" grpId="0" animBg="1"/>
      <p:bldP spid="32" grpId="0" animBg="1"/>
      <p:bldP spid="30" grpId="0" animBg="1"/>
      <p:bldP spid="28" grpId="0" animBg="1"/>
      <p:bldP spid="2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1546958" cy="6858000"/>
          </a:xfrm>
          <a:solidFill>
            <a:schemeClr val="tx1">
              <a:lumMod val="65000"/>
              <a:lumOff val="35000"/>
            </a:schemeClr>
          </a:solidFill>
        </p:spPr>
        <p:txBody>
          <a:bodyPr>
            <a:noAutofit/>
          </a:bodyPr>
          <a:lstStyle/>
          <a:p>
            <a:pPr>
              <a:lnSpc>
                <a:spcPct val="90000"/>
              </a:lnSpc>
            </a:pPr>
            <a:r>
              <a:rPr lang="en-US" sz="5000" dirty="0">
                <a:solidFill>
                  <a:schemeClr val="bg1"/>
                </a:solidFill>
              </a:rPr>
              <a:t>		</a:t>
            </a:r>
            <a:br>
              <a:rPr lang="en-US" sz="5000" dirty="0">
                <a:solidFill>
                  <a:schemeClr val="bg1"/>
                </a:solidFill>
              </a:rPr>
            </a:br>
            <a:br>
              <a:rPr lang="en-US" sz="5000" dirty="0">
                <a:solidFill>
                  <a:schemeClr val="bg1"/>
                </a:solidFill>
              </a:rPr>
            </a:br>
            <a:br>
              <a:rPr lang="en-US" sz="5000" dirty="0">
                <a:solidFill>
                  <a:schemeClr val="bg1"/>
                </a:solidFill>
              </a:rPr>
            </a:br>
            <a:r>
              <a:rPr lang="en-US" sz="5000" dirty="0">
                <a:solidFill>
                  <a:schemeClr val="bg1"/>
                </a:solidFill>
              </a:rPr>
              <a:t>Essay 1</a:t>
            </a:r>
            <a:br>
              <a:rPr lang="en-US" sz="5000" dirty="0">
                <a:solidFill>
                  <a:schemeClr val="bg1"/>
                </a:solidFill>
              </a:rPr>
            </a:br>
            <a:r>
              <a:rPr lang="en-US" sz="5000" dirty="0">
                <a:solidFill>
                  <a:schemeClr val="bg1"/>
                </a:solidFill>
              </a:rPr>
              <a:t>Power ENGINEERING</a:t>
            </a:r>
            <a:br>
              <a:rPr lang="en-US" sz="5000" dirty="0">
                <a:solidFill>
                  <a:schemeClr val="bg1"/>
                </a:solidFill>
              </a:rPr>
            </a:br>
            <a:r>
              <a:rPr lang="en-US" sz="5000" dirty="0">
                <a:solidFill>
                  <a:schemeClr val="bg1"/>
                </a:solidFill>
              </a:rPr>
              <a:t> 	  Aspect of </a:t>
            </a:r>
            <a:br>
              <a:rPr lang="en-US" sz="5000" dirty="0">
                <a:solidFill>
                  <a:schemeClr val="bg1"/>
                </a:solidFill>
              </a:rPr>
            </a:br>
            <a:r>
              <a:rPr lang="en-US" sz="5000" dirty="0">
                <a:solidFill>
                  <a:schemeClr val="bg1"/>
                </a:solidFill>
              </a:rPr>
              <a:t>a CARBON TAX</a:t>
            </a:r>
          </a:p>
        </p:txBody>
      </p:sp>
      <p:cxnSp>
        <p:nvCxnSpPr>
          <p:cNvPr id="5" name="Straight Connector 4"/>
          <p:cNvCxnSpPr/>
          <p:nvPr/>
        </p:nvCxnSpPr>
        <p:spPr>
          <a:xfrm flipH="1">
            <a:off x="2033516" y="1091820"/>
            <a:ext cx="68239" cy="4517409"/>
          </a:xfrm>
          <a:prstGeom prst="line">
            <a:avLst/>
          </a:prstGeom>
          <a:ln w="50800">
            <a:solidFill>
              <a:schemeClr val="bg1"/>
            </a:solidFill>
          </a:ln>
        </p:spPr>
        <p:style>
          <a:lnRef idx="1">
            <a:schemeClr val="accent1"/>
          </a:lnRef>
          <a:fillRef idx="0">
            <a:schemeClr val="accent1"/>
          </a:fillRef>
          <a:effectRef idx="0">
            <a:schemeClr val="accent1"/>
          </a:effectRef>
          <a:fontRef idx="minor">
            <a:schemeClr val="tx1"/>
          </a:fontRef>
        </p:style>
      </p:cxnSp>
      <p:sp>
        <p:nvSpPr>
          <p:cNvPr id="3" name="Slide Number Placeholder 2"/>
          <p:cNvSpPr>
            <a:spLocks noGrp="1"/>
          </p:cNvSpPr>
          <p:nvPr>
            <p:ph type="sldNum" sz="quarter" idx="12"/>
          </p:nvPr>
        </p:nvSpPr>
        <p:spPr/>
        <p:txBody>
          <a:bodyPr/>
          <a:lstStyle/>
          <a:p>
            <a:fld id="{2AC27A5A-7290-4DE1-BA94-4BE8A8E57DCF}" type="slidenum">
              <a:rPr lang="en-US" smtClean="0"/>
              <a:pPr/>
              <a:t>8</a:t>
            </a:fld>
            <a:endParaRPr lang="en-US" dirty="0"/>
          </a:p>
        </p:txBody>
      </p:sp>
    </p:spTree>
    <p:extLst>
      <p:ext uri="{BB962C8B-B14F-4D97-AF65-F5344CB8AC3E}">
        <p14:creationId xmlns:p14="http://schemas.microsoft.com/office/powerpoint/2010/main" val="3864577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a:t>Rationale </a:t>
            </a:r>
          </a:p>
        </p:txBody>
      </p:sp>
      <p:sp>
        <p:nvSpPr>
          <p:cNvPr id="3" name="Content Placeholder 2"/>
          <p:cNvSpPr>
            <a:spLocks noGrp="1"/>
          </p:cNvSpPr>
          <p:nvPr>
            <p:ph idx="1"/>
          </p:nvPr>
        </p:nvSpPr>
        <p:spPr/>
        <p:txBody>
          <a:bodyPr>
            <a:normAutofit/>
          </a:bodyPr>
          <a:lstStyle/>
          <a:p>
            <a:pPr marL="0" indent="0">
              <a:buNone/>
            </a:pPr>
            <a:r>
              <a:rPr lang="en-US" sz="2800" i="1" dirty="0">
                <a:ea typeface="+mj-ea"/>
                <a:cs typeface="+mj-cs"/>
              </a:rPr>
              <a:t>Carbon tax is a well studied economic policy.  </a:t>
            </a:r>
          </a:p>
          <a:p>
            <a:pPr marL="0" indent="0">
              <a:buNone/>
            </a:pPr>
            <a:endParaRPr lang="en-US" sz="2800" i="1" dirty="0">
              <a:ea typeface="+mj-ea"/>
              <a:cs typeface="+mj-cs"/>
            </a:endParaRPr>
          </a:p>
          <a:p>
            <a:pPr marL="0" indent="0">
              <a:buNone/>
            </a:pPr>
            <a:r>
              <a:rPr lang="en-US" sz="2800" i="1" dirty="0">
                <a:ea typeface="+mj-ea"/>
                <a:cs typeface="+mj-cs"/>
              </a:rPr>
              <a:t>Existing academic literature talks a very little about its interaction with power system operating conditions like  </a:t>
            </a:r>
          </a:p>
          <a:p>
            <a:pPr lvl="1"/>
            <a:r>
              <a:rPr lang="en-US" sz="2800" i="1" dirty="0">
                <a:ea typeface="+mj-ea"/>
                <a:cs typeface="+mj-cs"/>
              </a:rPr>
              <a:t>market operations</a:t>
            </a:r>
          </a:p>
          <a:p>
            <a:pPr lvl="1"/>
            <a:r>
              <a:rPr lang="en-US" sz="2800" i="1" dirty="0">
                <a:ea typeface="+mj-ea"/>
                <a:cs typeface="+mj-cs"/>
              </a:rPr>
              <a:t>transmission congestions</a:t>
            </a:r>
          </a:p>
        </p:txBody>
      </p:sp>
      <p:sp>
        <p:nvSpPr>
          <p:cNvPr id="4" name="Slide Number Placeholder 3"/>
          <p:cNvSpPr>
            <a:spLocks noGrp="1"/>
          </p:cNvSpPr>
          <p:nvPr>
            <p:ph type="sldNum" sz="quarter" idx="12"/>
          </p:nvPr>
        </p:nvSpPr>
        <p:spPr/>
        <p:txBody>
          <a:bodyPr/>
          <a:lstStyle/>
          <a:p>
            <a:fld id="{2AC27A5A-7290-4DE1-BA94-4BE8A8E57DCF}" type="slidenum">
              <a:rPr lang="en-US" smtClean="0"/>
              <a:t>9</a:t>
            </a:fld>
            <a:endParaRPr lang="en-US" dirty="0"/>
          </a:p>
        </p:txBody>
      </p:sp>
    </p:spTree>
    <p:extLst>
      <p:ext uri="{BB962C8B-B14F-4D97-AF65-F5344CB8AC3E}">
        <p14:creationId xmlns:p14="http://schemas.microsoft.com/office/powerpoint/2010/main" val="819216596"/>
      </p:ext>
    </p:extLst>
  </p:cSld>
  <p:clrMapOvr>
    <a:masterClrMapping/>
  </p:clrMapOvr>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a:ea typeface=""/>
        <a:cs typeface=""/>
      </a:majorFont>
      <a:minorFont>
        <a:latin typeface="Corbel"/>
        <a:ea typeface=""/>
        <a:cs typeface=""/>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TF00001243</Template>
  <TotalTime>5</TotalTime>
  <Words>5785</Words>
  <Application>Microsoft Office PowerPoint</Application>
  <PresentationFormat>Widescreen</PresentationFormat>
  <Paragraphs>1296</Paragraphs>
  <Slides>65</Slides>
  <Notes>49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65</vt:i4>
      </vt:variant>
    </vt:vector>
  </HeadingPairs>
  <TitlesOfParts>
    <vt:vector size="72" baseType="lpstr">
      <vt:lpstr>Arial</vt:lpstr>
      <vt:lpstr>Calibri</vt:lpstr>
      <vt:lpstr>Cambria Math</vt:lpstr>
      <vt:lpstr>Corbel</vt:lpstr>
      <vt:lpstr>Gotham Light</vt:lpstr>
      <vt:lpstr>Rockwell</vt:lpstr>
      <vt:lpstr>Headlines</vt:lpstr>
      <vt:lpstr>Using Engineering tools with insights from Social Science to analyze    Carbon Tax, Market Diffusion of Combined Heat and Power and Economic Viability of Vehicle-to-Grid</vt:lpstr>
      <vt:lpstr>Key Messages</vt:lpstr>
      <vt:lpstr>Table of Contents</vt:lpstr>
      <vt:lpstr>    Background  AND INTRODUCTION</vt:lpstr>
      <vt:lpstr>Over 66% of US electricity sector is served by Regional Transmission Organizations (RTOs)</vt:lpstr>
      <vt:lpstr>Holistic Insights</vt:lpstr>
      <vt:lpstr>Examples</vt:lpstr>
      <vt:lpstr>     Essay 1 Power ENGINEERING     Aspect of  a CARBON TAX</vt:lpstr>
      <vt:lpstr>Rationale </vt:lpstr>
      <vt:lpstr>Literature Review</vt:lpstr>
      <vt:lpstr>Research Questions</vt:lpstr>
      <vt:lpstr>Take Aways</vt:lpstr>
      <vt:lpstr>Methods</vt:lpstr>
      <vt:lpstr>Methods</vt:lpstr>
      <vt:lpstr>Data Collection - IEEE Reliability Test System (Modified)</vt:lpstr>
      <vt:lpstr>Operationalizing a carbon tax</vt:lpstr>
      <vt:lpstr>Optimal Power Flow (Wood et al., 2014; Bhandari et al., 2017) </vt:lpstr>
      <vt:lpstr>PowerPoint Presentation</vt:lpstr>
      <vt:lpstr>Unless there is reduction in demand, a carbon tax will not reduce emissions.</vt:lpstr>
      <vt:lpstr>PowerPoint Presentation</vt:lpstr>
      <vt:lpstr>Conclusions</vt:lpstr>
      <vt:lpstr>Policy Implications</vt:lpstr>
      <vt:lpstr>References</vt:lpstr>
      <vt:lpstr>Grants</vt:lpstr>
      <vt:lpstr>     Essay 2-  Non-Financial Barriers to  Market Diffusion of  Combined Heat And Power</vt:lpstr>
      <vt:lpstr>Combined Heat and Power - Concept</vt:lpstr>
      <vt:lpstr>Rationale </vt:lpstr>
      <vt:lpstr>Literature Review</vt:lpstr>
      <vt:lpstr>Research Questions</vt:lpstr>
      <vt:lpstr>TakeAways</vt:lpstr>
      <vt:lpstr>Methods</vt:lpstr>
      <vt:lpstr>Methods</vt:lpstr>
      <vt:lpstr>Methods</vt:lpstr>
      <vt:lpstr>Methods</vt:lpstr>
      <vt:lpstr>Results</vt:lpstr>
      <vt:lpstr>Results</vt:lpstr>
      <vt:lpstr>Results</vt:lpstr>
      <vt:lpstr>Results</vt:lpstr>
      <vt:lpstr>PowerPoint Presentation</vt:lpstr>
      <vt:lpstr>Conclusions</vt:lpstr>
      <vt:lpstr>Policy Implications</vt:lpstr>
      <vt:lpstr>References</vt:lpstr>
      <vt:lpstr>Grants</vt:lpstr>
      <vt:lpstr>    Essay 3 Profitability of  Vehicle to Grid  for   Electric Vehicle owners</vt:lpstr>
      <vt:lpstr>Vehicle to Grid - Concept</vt:lpstr>
      <vt:lpstr>Rationale </vt:lpstr>
      <vt:lpstr>Literature Review</vt:lpstr>
      <vt:lpstr>Research Questions</vt:lpstr>
      <vt:lpstr>TakeAways</vt:lpstr>
      <vt:lpstr>Methods</vt:lpstr>
      <vt:lpstr>Methods</vt:lpstr>
      <vt:lpstr>Methods</vt:lpstr>
      <vt:lpstr>Dynamic Programming</vt:lpstr>
      <vt:lpstr>Results</vt:lpstr>
      <vt:lpstr>Results</vt:lpstr>
      <vt:lpstr>Conclusion</vt:lpstr>
      <vt:lpstr>Policy Implications</vt:lpstr>
      <vt:lpstr>References</vt:lpstr>
      <vt:lpstr>Grants</vt:lpstr>
      <vt:lpstr>Insights</vt:lpstr>
      <vt:lpstr>Holistic Insights</vt:lpstr>
      <vt:lpstr>Policy Process</vt:lpstr>
      <vt:lpstr>PowerPoint Presentation</vt:lpstr>
      <vt:lpstr>Next Steps..</vt:lpstr>
      <vt:lpstr>Published Papers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Vivek Bhandari</dc:creator>
  <cp:keywords>C_Unrestricted</cp:keywords>
  <cp:lastModifiedBy>Bhandari, Vivek (RC-US SI DG S PP&amp;TES)</cp:lastModifiedBy>
  <cp:revision>584</cp:revision>
  <cp:lastPrinted>2015-10-19T16:23:08Z</cp:lastPrinted>
  <dcterms:created xsi:type="dcterms:W3CDTF">2015-02-11T21:49:14Z</dcterms:created>
  <dcterms:modified xsi:type="dcterms:W3CDTF">2019-04-29T03:41:14Z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Document Confidentiality">
    <vt:lpwstr>Unrestricted</vt:lpwstr>
  </property>
</Properties>
</file>