
<file path=[Content_Types].xml><?xml version="1.0" encoding="utf-8"?>
<Types xmlns="http://schemas.openxmlformats.org/package/2006/content-types">
  <Default Extension="png" ContentType="image/png"/>
  <Default Extension="bin" ContentType="application/vnd.openxmlformats-officedocument.oleObject"/>
  <Default Extension="jfif" ContentType="image/jpeg"/>
  <Default Extension="jpeg" ContentType="image/jpeg"/>
  <Default Extension="MOV" ContentType="video/quicktime"/>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7"/>
  </p:notesMasterIdLst>
  <p:sldIdLst>
    <p:sldId id="256" r:id="rId2"/>
    <p:sldId id="257" r:id="rId3"/>
    <p:sldId id="291" r:id="rId4"/>
    <p:sldId id="265" r:id="rId5"/>
    <p:sldId id="269" r:id="rId6"/>
    <p:sldId id="292" r:id="rId7"/>
    <p:sldId id="267" r:id="rId8"/>
    <p:sldId id="266" r:id="rId9"/>
    <p:sldId id="268" r:id="rId10"/>
    <p:sldId id="270" r:id="rId11"/>
    <p:sldId id="271" r:id="rId12"/>
    <p:sldId id="272" r:id="rId13"/>
    <p:sldId id="273" r:id="rId14"/>
    <p:sldId id="335" r:id="rId15"/>
    <p:sldId id="264" r:id="rId16"/>
    <p:sldId id="274" r:id="rId17"/>
    <p:sldId id="338" r:id="rId18"/>
    <p:sldId id="277" r:id="rId19"/>
    <p:sldId id="275" r:id="rId20"/>
    <p:sldId id="342" r:id="rId21"/>
    <p:sldId id="276" r:id="rId22"/>
    <p:sldId id="339" r:id="rId23"/>
    <p:sldId id="279" r:id="rId24"/>
    <p:sldId id="259" r:id="rId25"/>
    <p:sldId id="293" r:id="rId26"/>
    <p:sldId id="296" r:id="rId27"/>
    <p:sldId id="294" r:id="rId28"/>
    <p:sldId id="295" r:id="rId29"/>
    <p:sldId id="297" r:id="rId30"/>
    <p:sldId id="348" r:id="rId31"/>
    <p:sldId id="341" r:id="rId32"/>
    <p:sldId id="340" r:id="rId33"/>
    <p:sldId id="329" r:id="rId34"/>
    <p:sldId id="330" r:id="rId35"/>
    <p:sldId id="258" r:id="rId36"/>
    <p:sldId id="281" r:id="rId37"/>
    <p:sldId id="280" r:id="rId38"/>
    <p:sldId id="283" r:id="rId39"/>
    <p:sldId id="282" r:id="rId40"/>
    <p:sldId id="284" r:id="rId41"/>
    <p:sldId id="285" r:id="rId42"/>
    <p:sldId id="286" r:id="rId43"/>
    <p:sldId id="287" r:id="rId44"/>
    <p:sldId id="310" r:id="rId45"/>
    <p:sldId id="288" r:id="rId46"/>
    <p:sldId id="334" r:id="rId47"/>
    <p:sldId id="337" r:id="rId48"/>
    <p:sldId id="290" r:id="rId49"/>
    <p:sldId id="328" r:id="rId50"/>
    <p:sldId id="323" r:id="rId51"/>
    <p:sldId id="261" r:id="rId52"/>
    <p:sldId id="260" r:id="rId53"/>
    <p:sldId id="309" r:id="rId54"/>
    <p:sldId id="299" r:id="rId55"/>
    <p:sldId id="300" r:id="rId56"/>
    <p:sldId id="301" r:id="rId57"/>
    <p:sldId id="311" r:id="rId58"/>
    <p:sldId id="312" r:id="rId59"/>
    <p:sldId id="313" r:id="rId60"/>
    <p:sldId id="314" r:id="rId61"/>
    <p:sldId id="315" r:id="rId62"/>
    <p:sldId id="316" r:id="rId63"/>
    <p:sldId id="317" r:id="rId64"/>
    <p:sldId id="262" r:id="rId65"/>
    <p:sldId id="326" r:id="rId66"/>
    <p:sldId id="327" r:id="rId67"/>
    <p:sldId id="343" r:id="rId68"/>
    <p:sldId id="319" r:id="rId69"/>
    <p:sldId id="345" r:id="rId70"/>
    <p:sldId id="320" r:id="rId71"/>
    <p:sldId id="346" r:id="rId72"/>
    <p:sldId id="322" r:id="rId73"/>
    <p:sldId id="347" r:id="rId74"/>
    <p:sldId id="349" r:id="rId75"/>
    <p:sldId id="357" r:id="rId7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cal_me" initials="l" lastIdx="1" clrIdx="0">
    <p:extLst>
      <p:ext uri="{19B8F6BF-5375-455C-9EA6-DF929625EA0E}">
        <p15:presenceInfo xmlns:p15="http://schemas.microsoft.com/office/powerpoint/2012/main" userId="local_m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E8512"/>
    <a:srgbClr val="0AEA2F"/>
    <a:srgbClr val="009900"/>
    <a:srgbClr val="3399FF"/>
    <a:srgbClr val="CC6600"/>
    <a:srgbClr val="FF3399"/>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7985" autoAdjust="0"/>
  </p:normalViewPr>
  <p:slideViewPr>
    <p:cSldViewPr snapToGrid="0">
      <p:cViewPr varScale="1">
        <p:scale>
          <a:sx n="67" d="100"/>
          <a:sy n="67" d="100"/>
        </p:scale>
        <p:origin x="1296" y="67"/>
      </p:cViewPr>
      <p:guideLst/>
    </p:cSldViewPr>
  </p:slideViewPr>
  <p:notesTextViewPr>
    <p:cViewPr>
      <p:scale>
        <a:sx n="1" d="1"/>
        <a:sy n="1" d="1"/>
      </p:scale>
      <p:origin x="0" y="0"/>
    </p:cViewPr>
  </p:notesTextViewPr>
  <p:sorterViewPr>
    <p:cViewPr>
      <p:scale>
        <a:sx n="50" d="100"/>
        <a:sy n="5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3.emf"/><Relationship Id="rId2" Type="http://schemas.openxmlformats.org/officeDocument/2006/relationships/image" Target="../media/image42.emf"/><Relationship Id="rId1" Type="http://schemas.openxmlformats.org/officeDocument/2006/relationships/image" Target="../media/image41.emf"/><Relationship Id="rId5" Type="http://schemas.openxmlformats.org/officeDocument/2006/relationships/image" Target="../media/image45.emf"/><Relationship Id="rId4" Type="http://schemas.openxmlformats.org/officeDocument/2006/relationships/image" Target="../media/image4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25DDA8-FEE4-4C96-86C7-3631481CE771}" type="datetimeFigureOut">
              <a:rPr lang="en-US" smtClean="0"/>
              <a:t>2018-06-03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721163-0382-49F2-A613-B2A231339B9F}" type="slidenum">
              <a:rPr lang="en-US" smtClean="0"/>
              <a:t>‹#›</a:t>
            </a:fld>
            <a:endParaRPr lang="en-US"/>
          </a:p>
        </p:txBody>
      </p:sp>
    </p:spTree>
    <p:extLst>
      <p:ext uri="{BB962C8B-B14F-4D97-AF65-F5344CB8AC3E}">
        <p14:creationId xmlns:p14="http://schemas.microsoft.com/office/powerpoint/2010/main" val="7713130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721163-0382-49F2-A613-B2A231339B9F}" type="slidenum">
              <a:rPr lang="en-US" smtClean="0"/>
              <a:t>1</a:t>
            </a:fld>
            <a:endParaRPr lang="en-US"/>
          </a:p>
        </p:txBody>
      </p:sp>
    </p:spTree>
    <p:extLst>
      <p:ext uri="{BB962C8B-B14F-4D97-AF65-F5344CB8AC3E}">
        <p14:creationId xmlns:p14="http://schemas.microsoft.com/office/powerpoint/2010/main" val="2913104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15 min mark</a:t>
            </a:r>
          </a:p>
          <a:p>
            <a:endParaRPr lang="en-US"/>
          </a:p>
        </p:txBody>
      </p:sp>
      <p:sp>
        <p:nvSpPr>
          <p:cNvPr id="4" name="Slide Number Placeholder 3"/>
          <p:cNvSpPr>
            <a:spLocks noGrp="1"/>
          </p:cNvSpPr>
          <p:nvPr>
            <p:ph type="sldNum" sz="quarter" idx="10"/>
          </p:nvPr>
        </p:nvSpPr>
        <p:spPr/>
        <p:txBody>
          <a:bodyPr/>
          <a:lstStyle/>
          <a:p>
            <a:fld id="{91721163-0382-49F2-A613-B2A231339B9F}" type="slidenum">
              <a:rPr lang="en-US" smtClean="0"/>
              <a:t>22</a:t>
            </a:fld>
            <a:endParaRPr lang="en-US"/>
          </a:p>
        </p:txBody>
      </p:sp>
    </p:spTree>
    <p:extLst>
      <p:ext uri="{BB962C8B-B14F-4D97-AF65-F5344CB8AC3E}">
        <p14:creationId xmlns:p14="http://schemas.microsoft.com/office/powerpoint/2010/main" val="1660907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30 min mark</a:t>
            </a:r>
          </a:p>
        </p:txBody>
      </p:sp>
      <p:sp>
        <p:nvSpPr>
          <p:cNvPr id="4" name="Slide Number Placeholder 3"/>
          <p:cNvSpPr>
            <a:spLocks noGrp="1"/>
          </p:cNvSpPr>
          <p:nvPr>
            <p:ph type="sldNum" sz="quarter" idx="10"/>
          </p:nvPr>
        </p:nvSpPr>
        <p:spPr/>
        <p:txBody>
          <a:bodyPr/>
          <a:lstStyle/>
          <a:p>
            <a:fld id="{91721163-0382-49F2-A613-B2A231339B9F}" type="slidenum">
              <a:rPr lang="en-US" smtClean="0"/>
              <a:t>52</a:t>
            </a:fld>
            <a:endParaRPr lang="en-US"/>
          </a:p>
        </p:txBody>
      </p:sp>
    </p:spTree>
    <p:extLst>
      <p:ext uri="{BB962C8B-B14F-4D97-AF65-F5344CB8AC3E}">
        <p14:creationId xmlns:p14="http://schemas.microsoft.com/office/powerpoint/2010/main" val="8260873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long does it take to catch on fire in the </a:t>
            </a:r>
            <a:r>
              <a:rPr lang="en-US"/>
              <a:t>first place???</a:t>
            </a:r>
          </a:p>
          <a:p>
            <a:endParaRPr lang="en-US"/>
          </a:p>
          <a:p>
            <a:r>
              <a:rPr lang="en-US" dirty="0"/>
              <a:t>“</a:t>
            </a:r>
            <a:r>
              <a:rPr lang="en-US" sz="1200" b="0" i="0" u="none" strike="noStrike" kern="1200" baseline="0" dirty="0">
                <a:solidFill>
                  <a:schemeClr val="tx1"/>
                </a:solidFill>
                <a:latin typeface="+mn-lt"/>
                <a:ea typeface="+mn-ea"/>
                <a:cs typeface="+mn-cs"/>
              </a:rPr>
              <a:t>The </a:t>
            </a:r>
            <a:r>
              <a:rPr lang="en-US" sz="1200" b="0" i="0" u="none" strike="noStrike" kern="1200" baseline="0" dirty="0" err="1">
                <a:solidFill>
                  <a:schemeClr val="tx1"/>
                </a:solidFill>
                <a:latin typeface="+mn-lt"/>
                <a:ea typeface="+mn-ea"/>
                <a:cs typeface="+mn-cs"/>
              </a:rPr>
              <a:t>Shorea</a:t>
            </a:r>
            <a:r>
              <a:rPr lang="en-US" sz="1200" b="0" i="0" u="none" strike="noStrike" kern="1200" baseline="0" dirty="0">
                <a:solidFill>
                  <a:schemeClr val="tx1"/>
                </a:solidFill>
                <a:latin typeface="+mn-lt"/>
                <a:ea typeface="+mn-ea"/>
                <a:cs typeface="+mn-cs"/>
              </a:rPr>
              <a:t> was observed to be most flammable, exhibiting ignition at 120 sec while the Southern pine was least flammable, exhibiting ignition at 225 sec.  No established flame was developed on the Merbau even with 60 min exposure (3,600 seconds).” (2 min </a:t>
            </a:r>
            <a:r>
              <a:rPr lang="en-US" sz="1200" b="0" i="0" u="none" strike="noStrike" kern="1200" baseline="0" dirty="0" err="1">
                <a:solidFill>
                  <a:schemeClr val="tx1"/>
                </a:solidFill>
                <a:latin typeface="+mn-lt"/>
                <a:ea typeface="+mn-ea"/>
                <a:cs typeface="+mn-cs"/>
              </a:rPr>
              <a:t>Shorea</a:t>
            </a:r>
            <a:r>
              <a:rPr lang="en-US" sz="1200" b="0" i="0" u="none" strike="noStrike" kern="1200" baseline="0" dirty="0">
                <a:solidFill>
                  <a:schemeClr val="tx1"/>
                </a:solidFill>
                <a:latin typeface="+mn-lt"/>
                <a:ea typeface="+mn-ea"/>
                <a:cs typeface="+mn-cs"/>
              </a:rPr>
              <a:t>; 3.5 min Pine)</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        </a:t>
            </a:r>
            <a:r>
              <a:rPr lang="en-US" sz="1200" b="0" i="0" u="none" strike="noStrike" kern="1200" baseline="0" dirty="0" err="1">
                <a:solidFill>
                  <a:schemeClr val="tx1"/>
                </a:solidFill>
                <a:latin typeface="+mn-lt"/>
                <a:ea typeface="+mn-ea"/>
                <a:cs typeface="+mn-cs"/>
              </a:rPr>
              <a:t>Qingfeng</a:t>
            </a:r>
            <a:r>
              <a:rPr lang="en-US" sz="1200" b="0" i="0" u="none" strike="noStrike" kern="1200" baseline="0" dirty="0">
                <a:solidFill>
                  <a:schemeClr val="tx1"/>
                </a:solidFill>
                <a:latin typeface="+mn-lt"/>
                <a:ea typeface="+mn-ea"/>
                <a:cs typeface="+mn-cs"/>
              </a:rPr>
              <a:t> Xu et al.    2015     </a:t>
            </a:r>
            <a:r>
              <a:rPr lang="en-US" sz="1200" b="1" i="0" u="none" strike="noStrike" kern="1200" baseline="0" dirty="0">
                <a:solidFill>
                  <a:schemeClr val="tx1"/>
                </a:solidFill>
                <a:latin typeface="+mn-lt"/>
                <a:ea typeface="+mn-ea"/>
                <a:cs typeface="+mn-cs"/>
              </a:rPr>
              <a:t>Combustion and charring properties of five common constructional wood species from cone calorimeter tests </a:t>
            </a:r>
            <a:endParaRPr lang="en-US" dirty="0"/>
          </a:p>
        </p:txBody>
      </p:sp>
      <p:sp>
        <p:nvSpPr>
          <p:cNvPr id="4" name="Slide Number Placeholder 3"/>
          <p:cNvSpPr>
            <a:spLocks noGrp="1"/>
          </p:cNvSpPr>
          <p:nvPr>
            <p:ph type="sldNum" sz="quarter" idx="10"/>
          </p:nvPr>
        </p:nvSpPr>
        <p:spPr/>
        <p:txBody>
          <a:bodyPr/>
          <a:lstStyle/>
          <a:p>
            <a:fld id="{91721163-0382-49F2-A613-B2A231339B9F}" type="slidenum">
              <a:rPr lang="en-US" smtClean="0"/>
              <a:t>67</a:t>
            </a:fld>
            <a:endParaRPr lang="en-US"/>
          </a:p>
        </p:txBody>
      </p:sp>
    </p:spTree>
    <p:extLst>
      <p:ext uri="{BB962C8B-B14F-4D97-AF65-F5344CB8AC3E}">
        <p14:creationId xmlns:p14="http://schemas.microsoft.com/office/powerpoint/2010/main" val="1840910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721163-0382-49F2-A613-B2A231339B9F}" type="slidenum">
              <a:rPr lang="en-US" smtClean="0"/>
              <a:t>68</a:t>
            </a:fld>
            <a:endParaRPr lang="en-US"/>
          </a:p>
        </p:txBody>
      </p:sp>
    </p:spTree>
    <p:extLst>
      <p:ext uri="{BB962C8B-B14F-4D97-AF65-F5344CB8AC3E}">
        <p14:creationId xmlns:p14="http://schemas.microsoft.com/office/powerpoint/2010/main" val="24726965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721163-0382-49F2-A613-B2A231339B9F}" type="slidenum">
              <a:rPr lang="en-US" smtClean="0"/>
              <a:t>73</a:t>
            </a:fld>
            <a:endParaRPr lang="en-US"/>
          </a:p>
        </p:txBody>
      </p:sp>
    </p:spTree>
    <p:extLst>
      <p:ext uri="{BB962C8B-B14F-4D97-AF65-F5344CB8AC3E}">
        <p14:creationId xmlns:p14="http://schemas.microsoft.com/office/powerpoint/2010/main" val="36951110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retardant green around rice fields</a:t>
            </a:r>
          </a:p>
          <a:p>
            <a:r>
              <a:rPr lang="en-US" dirty="0"/>
              <a:t>resistant blue hedgerow</a:t>
            </a:r>
          </a:p>
          <a:p>
            <a:r>
              <a:rPr lang="en-US" dirty="0"/>
              <a:t>resilient yellow along footpath</a:t>
            </a:r>
          </a:p>
        </p:txBody>
      </p:sp>
      <p:sp>
        <p:nvSpPr>
          <p:cNvPr id="4" name="Slide Number Placeholder 3"/>
          <p:cNvSpPr>
            <a:spLocks noGrp="1"/>
          </p:cNvSpPr>
          <p:nvPr>
            <p:ph type="sldNum" sz="quarter" idx="10"/>
          </p:nvPr>
        </p:nvSpPr>
        <p:spPr/>
        <p:txBody>
          <a:bodyPr/>
          <a:lstStyle/>
          <a:p>
            <a:fld id="{91721163-0382-49F2-A613-B2A231339B9F}" type="slidenum">
              <a:rPr lang="en-US" smtClean="0"/>
              <a:t>74</a:t>
            </a:fld>
            <a:endParaRPr lang="en-US"/>
          </a:p>
        </p:txBody>
      </p:sp>
    </p:spTree>
    <p:extLst>
      <p:ext uri="{BB962C8B-B14F-4D97-AF65-F5344CB8AC3E}">
        <p14:creationId xmlns:p14="http://schemas.microsoft.com/office/powerpoint/2010/main" val="15989748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 picture </a:t>
            </a:r>
            <a:r>
              <a:rPr lang="en-US"/>
              <a:t>to high-res</a:t>
            </a:r>
          </a:p>
        </p:txBody>
      </p:sp>
      <p:sp>
        <p:nvSpPr>
          <p:cNvPr id="4" name="Slide Number Placeholder 3"/>
          <p:cNvSpPr>
            <a:spLocks noGrp="1"/>
          </p:cNvSpPr>
          <p:nvPr>
            <p:ph type="sldNum" sz="quarter" idx="10"/>
          </p:nvPr>
        </p:nvSpPr>
        <p:spPr/>
        <p:txBody>
          <a:bodyPr/>
          <a:lstStyle/>
          <a:p>
            <a:fld id="{91721163-0382-49F2-A613-B2A231339B9F}" type="slidenum">
              <a:rPr lang="en-US" smtClean="0"/>
              <a:t>75</a:t>
            </a:fld>
            <a:endParaRPr lang="en-US"/>
          </a:p>
        </p:txBody>
      </p:sp>
    </p:spTree>
    <p:extLst>
      <p:ext uri="{BB962C8B-B14F-4D97-AF65-F5344CB8AC3E}">
        <p14:creationId xmlns:p14="http://schemas.microsoft.com/office/powerpoint/2010/main" val="16938419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C1B07-A3B1-4458-A635-D4BD9773839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B38BD46-A53B-4951-ACC1-DE423C31FA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6FA8585-BE9F-452C-B3ED-5B376D128AC0}"/>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5" name="Footer Placeholder 4">
            <a:extLst>
              <a:ext uri="{FF2B5EF4-FFF2-40B4-BE49-F238E27FC236}">
                <a16:creationId xmlns:a16="http://schemas.microsoft.com/office/drawing/2014/main" id="{CE7EF6D9-066E-4C76-A873-CFBC878117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826D65-C01C-4259-ABF2-39AC9237FC72}"/>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2967232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6C3A95-86CE-4CEA-BA32-AF46C932869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C1FC1F7-12F4-40A3-AF36-F7E4041E5DBA}"/>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A854C8-2F7E-411B-86A8-5B888C2D7614}"/>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5" name="Footer Placeholder 4">
            <a:extLst>
              <a:ext uri="{FF2B5EF4-FFF2-40B4-BE49-F238E27FC236}">
                <a16:creationId xmlns:a16="http://schemas.microsoft.com/office/drawing/2014/main" id="{217F498A-5E76-40B6-940E-1BDB2AF12B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837096-D87C-493B-A113-3AC463958358}"/>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1885372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31CF7A0-628C-4B51-869F-D3EE4DB5B5E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23D670-86E4-4052-A7F6-06162861A2D1}"/>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83B013-F0C7-49D4-8063-A0A508BD45B8}"/>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5" name="Footer Placeholder 4">
            <a:extLst>
              <a:ext uri="{FF2B5EF4-FFF2-40B4-BE49-F238E27FC236}">
                <a16:creationId xmlns:a16="http://schemas.microsoft.com/office/drawing/2014/main" id="{25328FCC-2162-4A8C-B164-4948064010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8A5D9F-BB66-4873-97A8-AF132481F50B}"/>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16831516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277344-64F1-484B-B183-96FCEF9033A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0715673-5B9E-4AE9-9949-D8C9C88EDAF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85C393A-937F-4AB8-A5E1-6191A628F4A2}"/>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5" name="Footer Placeholder 4">
            <a:extLst>
              <a:ext uri="{FF2B5EF4-FFF2-40B4-BE49-F238E27FC236}">
                <a16:creationId xmlns:a16="http://schemas.microsoft.com/office/drawing/2014/main" id="{45DD0155-25F3-4A4B-AB9D-0B0DC99A92D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A86529-B6EF-4728-9D58-62DF419EAD97}"/>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41148579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7CDBFA-7A80-455C-8833-4D49FAFCD5B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38BAC85-8D5E-44AC-A895-77D8BB11215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0B859360-DA25-4F96-BDA4-721602B8A9B7}"/>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5" name="Footer Placeholder 4">
            <a:extLst>
              <a:ext uri="{FF2B5EF4-FFF2-40B4-BE49-F238E27FC236}">
                <a16:creationId xmlns:a16="http://schemas.microsoft.com/office/drawing/2014/main" id="{AC23C360-B148-4973-87A7-BBCBEA1A0FD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634FA6A-71AC-4283-A54D-C81855FCD7D6}"/>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39015659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8D9EB-0CD8-4462-A222-70F87596E2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2489D88-CEA2-4D97-8282-CB5C0FC1246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FF3B6D5-0D4B-4AB8-B389-493E120EDF71}"/>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558BC2F-1D3E-4D54-AE65-77BA0393F520}"/>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6" name="Footer Placeholder 5">
            <a:extLst>
              <a:ext uri="{FF2B5EF4-FFF2-40B4-BE49-F238E27FC236}">
                <a16:creationId xmlns:a16="http://schemas.microsoft.com/office/drawing/2014/main" id="{7A7A38BE-3ED8-4983-BAF4-54BEBE41FC4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F045AE-2987-4EFB-80A8-4646C34D1221}"/>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2105828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56F76-5F1C-4ED6-A443-4F0F8556194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B722544-0BF3-437B-BFF3-E228B14185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ACB14C8-1CEA-4651-BF68-D2035620322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40858BD-1369-4E0B-98FD-EB0F3E98A9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376BBF6-1325-4D64-A42E-854548702EF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74AC51E-AF49-48CF-979E-24349BF1439A}"/>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8" name="Footer Placeholder 7">
            <a:extLst>
              <a:ext uri="{FF2B5EF4-FFF2-40B4-BE49-F238E27FC236}">
                <a16:creationId xmlns:a16="http://schemas.microsoft.com/office/drawing/2014/main" id="{13520486-F388-4CFA-9DFD-64A4BD6C166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9616545-04F9-4000-85A0-6D18DD4958FC}"/>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39266807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FAFED-439C-41EE-A3B6-90EF9485D72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6DC7C7-93D9-419E-8711-9EE06C1F51E4}"/>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4" name="Footer Placeholder 3">
            <a:extLst>
              <a:ext uri="{FF2B5EF4-FFF2-40B4-BE49-F238E27FC236}">
                <a16:creationId xmlns:a16="http://schemas.microsoft.com/office/drawing/2014/main" id="{CA84F71C-0A5E-4B06-AF52-913E9388EBC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8951A51-2920-4B35-B7F3-FC37E4911480}"/>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7928310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921C7DC-70B3-4F31-A431-43B44742C133}"/>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3" name="Footer Placeholder 2">
            <a:extLst>
              <a:ext uri="{FF2B5EF4-FFF2-40B4-BE49-F238E27FC236}">
                <a16:creationId xmlns:a16="http://schemas.microsoft.com/office/drawing/2014/main" id="{05D491BA-FB1A-4298-80CF-BF786C2CAB9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483EFA-F745-44D9-8387-3F6F40FA7F54}"/>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29429430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2884F-FF21-4075-B7D2-8A29D4BEC5E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E92377-BBAD-488C-8C4F-58ED05803D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4148062-015E-4E0E-AAEC-6594B9811F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51FA191-59E6-4E8E-B511-DBA159C96822}"/>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6" name="Footer Placeholder 5">
            <a:extLst>
              <a:ext uri="{FF2B5EF4-FFF2-40B4-BE49-F238E27FC236}">
                <a16:creationId xmlns:a16="http://schemas.microsoft.com/office/drawing/2014/main" id="{A866F646-7920-4CEA-B868-7B79746B4E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D37A8F-E4C1-4B2F-B804-51493862603F}"/>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4030289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44A23-6061-4070-B058-9A5D4EEA99E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816B33E-C9A8-43B6-875F-73E85ACE5E0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BF0C7D5-9552-4A97-951E-860C9234883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19097C11-7301-4EA6-930B-F0D32E56FFD9}"/>
              </a:ext>
            </a:extLst>
          </p:cNvPr>
          <p:cNvSpPr>
            <a:spLocks noGrp="1"/>
          </p:cNvSpPr>
          <p:nvPr>
            <p:ph type="dt" sz="half" idx="10"/>
          </p:nvPr>
        </p:nvSpPr>
        <p:spPr/>
        <p:txBody>
          <a:bodyPr/>
          <a:lstStyle/>
          <a:p>
            <a:fld id="{EC4F3F1F-DD5E-4E83-BAC5-2D72961D2EBB}" type="datetimeFigureOut">
              <a:rPr lang="en-US" smtClean="0"/>
              <a:t>2018-06-03</a:t>
            </a:fld>
            <a:endParaRPr lang="en-US"/>
          </a:p>
        </p:txBody>
      </p:sp>
      <p:sp>
        <p:nvSpPr>
          <p:cNvPr id="6" name="Footer Placeholder 5">
            <a:extLst>
              <a:ext uri="{FF2B5EF4-FFF2-40B4-BE49-F238E27FC236}">
                <a16:creationId xmlns:a16="http://schemas.microsoft.com/office/drawing/2014/main" id="{A32FD927-CEA8-46D4-B37D-562B327AC12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FD1DB86-4D28-4177-8C1E-193E907AA741}"/>
              </a:ext>
            </a:extLst>
          </p:cNvPr>
          <p:cNvSpPr>
            <a:spLocks noGrp="1"/>
          </p:cNvSpPr>
          <p:nvPr>
            <p:ph type="sldNum" sz="quarter" idx="12"/>
          </p:nvPr>
        </p:nvSpPr>
        <p:spPr/>
        <p:txBody>
          <a:bodyPr/>
          <a:lstStyle/>
          <a:p>
            <a:fld id="{CEA81AF4-1082-4B39-9EF9-AB16D5944FE1}" type="slidenum">
              <a:rPr lang="en-US" smtClean="0"/>
              <a:t>‹#›</a:t>
            </a:fld>
            <a:endParaRPr lang="en-US"/>
          </a:p>
        </p:txBody>
      </p:sp>
    </p:spTree>
    <p:extLst>
      <p:ext uri="{BB962C8B-B14F-4D97-AF65-F5344CB8AC3E}">
        <p14:creationId xmlns:p14="http://schemas.microsoft.com/office/powerpoint/2010/main" val="18372587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F703B8-4BCB-4350-AFF8-AF3EC7C842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C66AFE4-A603-4B34-A05F-D2667C0BD8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6B280A-D8FD-4086-8AE7-B5BA5B15020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4F3F1F-DD5E-4E83-BAC5-2D72961D2EBB}" type="datetimeFigureOut">
              <a:rPr lang="en-US" smtClean="0"/>
              <a:t>2018-06-03</a:t>
            </a:fld>
            <a:endParaRPr lang="en-US"/>
          </a:p>
        </p:txBody>
      </p:sp>
      <p:sp>
        <p:nvSpPr>
          <p:cNvPr id="5" name="Footer Placeholder 4">
            <a:extLst>
              <a:ext uri="{FF2B5EF4-FFF2-40B4-BE49-F238E27FC236}">
                <a16:creationId xmlns:a16="http://schemas.microsoft.com/office/drawing/2014/main" id="{B288391D-B13B-45C4-95AF-AD4A0055FB4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8475720-7A57-4B94-9854-17116CC525B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A81AF4-1082-4B39-9EF9-AB16D5944FE1}" type="slidenum">
              <a:rPr lang="en-US" smtClean="0"/>
              <a:t>‹#›</a:t>
            </a:fld>
            <a:endParaRPr lang="en-US"/>
          </a:p>
        </p:txBody>
      </p:sp>
    </p:spTree>
    <p:extLst>
      <p:ext uri="{BB962C8B-B14F-4D97-AF65-F5344CB8AC3E}">
        <p14:creationId xmlns:p14="http://schemas.microsoft.com/office/powerpoint/2010/main" val="18452522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9.jpg"/><Relationship Id="rId1" Type="http://schemas.openxmlformats.org/officeDocument/2006/relationships/slideLayout" Target="../slideLayouts/slideLayout1.xml"/><Relationship Id="rId5" Type="http://schemas.openxmlformats.org/officeDocument/2006/relationships/image" Target="../media/image12.jpg"/><Relationship Id="rId4" Type="http://schemas.openxmlformats.org/officeDocument/2006/relationships/image" Target="../media/image10.jpg"/></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33.jp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40.png"/></Relationships>
</file>

<file path=ppt/slides/_rels/slide4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33.jp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8" Type="http://schemas.openxmlformats.org/officeDocument/2006/relationships/image" Target="../media/image43.emf"/><Relationship Id="rId3" Type="http://schemas.openxmlformats.org/officeDocument/2006/relationships/oleObject" Target="../embeddings/oleObject1.bin"/><Relationship Id="rId7" Type="http://schemas.openxmlformats.org/officeDocument/2006/relationships/oleObject" Target="../embeddings/oleObject3.bin"/><Relationship Id="rId12" Type="http://schemas.openxmlformats.org/officeDocument/2006/relationships/image" Target="../media/image45.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2.emf"/><Relationship Id="rId11" Type="http://schemas.openxmlformats.org/officeDocument/2006/relationships/oleObject" Target="../embeddings/oleObject5.bin"/><Relationship Id="rId5" Type="http://schemas.openxmlformats.org/officeDocument/2006/relationships/oleObject" Target="../embeddings/oleObject2.bin"/><Relationship Id="rId10" Type="http://schemas.openxmlformats.org/officeDocument/2006/relationships/image" Target="../media/image44.emf"/><Relationship Id="rId4" Type="http://schemas.openxmlformats.org/officeDocument/2006/relationships/image" Target="../media/image41.emf"/><Relationship Id="rId9" Type="http://schemas.openxmlformats.org/officeDocument/2006/relationships/oleObject" Target="../embeddings/oleObject4.bin"/></Relationships>
</file>

<file path=ppt/slides/_rels/slide5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59.emf"/></Relationships>
</file>

<file path=ppt/slides/_rels/slide67.xml.rels><?xml version="1.0" encoding="UTF-8" standalone="yes"?>
<Relationships xmlns="http://schemas.openxmlformats.org/package/2006/relationships"><Relationship Id="rId3" Type="http://schemas.openxmlformats.org/officeDocument/2006/relationships/image" Target="../media/image60.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image" Target="../media/image61.emf"/><Relationship Id="rId4" Type="http://schemas.openxmlformats.org/officeDocument/2006/relationships/oleObject" Target="../embeddings/oleObject7.bin"/></Relationships>
</file>

<file path=ppt/slides/_rels/slide69.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1.xml"/><Relationship Id="rId1" Type="http://schemas.openxmlformats.org/officeDocument/2006/relationships/vmlDrawing" Target="../drawings/vmlDrawing4.vml"/><Relationship Id="rId4" Type="http://schemas.openxmlformats.org/officeDocument/2006/relationships/image" Target="../media/image64.emf"/></Relationships>
</file>

<file path=ppt/slides/_rels/slide71.xml.rels><?xml version="1.0" encoding="UTF-8" standalone="yes"?>
<Relationships xmlns="http://schemas.openxmlformats.org/package/2006/relationships"><Relationship Id="rId2" Type="http://schemas.openxmlformats.org/officeDocument/2006/relationships/image" Target="../media/image65.jfif"/><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8.jpg"/><Relationship Id="rId1" Type="http://schemas.openxmlformats.org/officeDocument/2006/relationships/slideLayout" Target="../slideLayouts/slideLayout1.xml"/><Relationship Id="rId6" Type="http://schemas.openxmlformats.org/officeDocument/2006/relationships/image" Target="../media/image67.png"/><Relationship Id="rId5" Type="http://schemas.openxmlformats.org/officeDocument/2006/relationships/image" Target="../media/image15.jpg"/><Relationship Id="rId4" Type="http://schemas.openxmlformats.org/officeDocument/2006/relationships/image" Target="../media/image33.jpg"/></Relationships>
</file>

<file path=ppt/slides/_rels/slide7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68.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025D2E0A-34FA-43C5-B049-0B6B08260A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19" name="TextBox 18">
            <a:extLst>
              <a:ext uri="{FF2B5EF4-FFF2-40B4-BE49-F238E27FC236}">
                <a16:creationId xmlns:a16="http://schemas.microsoft.com/office/drawing/2014/main" id="{81686ED4-1835-4C05-91F0-94A6F443159C}"/>
              </a:ext>
            </a:extLst>
          </p:cNvPr>
          <p:cNvSpPr txBox="1"/>
          <p:nvPr/>
        </p:nvSpPr>
        <p:spPr>
          <a:xfrm>
            <a:off x="2807368" y="169566"/>
            <a:ext cx="6577263" cy="892552"/>
          </a:xfrm>
          <a:prstGeom prst="rect">
            <a:avLst/>
          </a:prstGeom>
          <a:solidFill>
            <a:srgbClr val="FFC000"/>
          </a:solidFill>
        </p:spPr>
        <p:txBody>
          <a:bodyPr wrap="square" rtlCol="0">
            <a:spAutoFit/>
          </a:bodyPr>
          <a:lstStyle/>
          <a:p>
            <a:pPr algn="ctr"/>
            <a:r>
              <a:rPr lang="en-US" sz="2400" b="1" dirty="0"/>
              <a:t>Forest restoration in Eastern Madagascar:</a:t>
            </a:r>
          </a:p>
          <a:p>
            <a:pPr algn="ctr"/>
            <a:endParaRPr lang="en-US" sz="400" b="1" dirty="0"/>
          </a:p>
          <a:p>
            <a:pPr algn="ctr"/>
            <a:r>
              <a:rPr lang="en-US" sz="2400" b="1" dirty="0"/>
              <a:t>Post-fire survival of select Malagasy tree species</a:t>
            </a:r>
          </a:p>
        </p:txBody>
      </p:sp>
      <p:sp>
        <p:nvSpPr>
          <p:cNvPr id="20" name="TextBox 19">
            <a:extLst>
              <a:ext uri="{FF2B5EF4-FFF2-40B4-BE49-F238E27FC236}">
                <a16:creationId xmlns:a16="http://schemas.microsoft.com/office/drawing/2014/main" id="{A147AA6E-D459-4378-AAA7-345B1D8CF26F}"/>
              </a:ext>
            </a:extLst>
          </p:cNvPr>
          <p:cNvSpPr txBox="1"/>
          <p:nvPr/>
        </p:nvSpPr>
        <p:spPr>
          <a:xfrm>
            <a:off x="1884948" y="6288324"/>
            <a:ext cx="1949115" cy="400110"/>
          </a:xfrm>
          <a:prstGeom prst="rect">
            <a:avLst/>
          </a:prstGeom>
          <a:solidFill>
            <a:srgbClr val="FFC000"/>
          </a:solidFill>
        </p:spPr>
        <p:txBody>
          <a:bodyPr wrap="square" rtlCol="0">
            <a:spAutoFit/>
          </a:bodyPr>
          <a:lstStyle/>
          <a:p>
            <a:pPr algn="ctr"/>
            <a:r>
              <a:rPr lang="en-US" sz="2000" dirty="0"/>
              <a:t>Matt Hill</a:t>
            </a:r>
          </a:p>
        </p:txBody>
      </p:sp>
      <p:sp>
        <p:nvSpPr>
          <p:cNvPr id="6" name="TextBox 5">
            <a:extLst>
              <a:ext uri="{FF2B5EF4-FFF2-40B4-BE49-F238E27FC236}">
                <a16:creationId xmlns:a16="http://schemas.microsoft.com/office/drawing/2014/main" id="{869C7555-3F4F-428B-8885-FE61AF624B40}"/>
              </a:ext>
            </a:extLst>
          </p:cNvPr>
          <p:cNvSpPr txBox="1"/>
          <p:nvPr/>
        </p:nvSpPr>
        <p:spPr>
          <a:xfrm>
            <a:off x="8357937" y="6288324"/>
            <a:ext cx="1949115" cy="307777"/>
          </a:xfrm>
          <a:prstGeom prst="rect">
            <a:avLst/>
          </a:prstGeom>
          <a:solidFill>
            <a:srgbClr val="FFC000"/>
          </a:solidFill>
        </p:spPr>
        <p:txBody>
          <a:bodyPr wrap="square" rtlCol="0">
            <a:spAutoFit/>
          </a:bodyPr>
          <a:lstStyle/>
          <a:p>
            <a:pPr algn="ctr"/>
            <a:r>
              <a:rPr lang="en-US" sz="1400" dirty="0"/>
              <a:t>matt2hill@gmail.com</a:t>
            </a:r>
          </a:p>
        </p:txBody>
      </p:sp>
    </p:spTree>
    <p:extLst>
      <p:ext uri="{BB962C8B-B14F-4D97-AF65-F5344CB8AC3E}">
        <p14:creationId xmlns:p14="http://schemas.microsoft.com/office/powerpoint/2010/main" val="3318404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1A7DF15-72F9-438D-8CA2-E0A65C9CD5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1" y="0"/>
            <a:ext cx="9143998" cy="6858000"/>
          </a:xfrm>
          <a:prstGeom prst="rect">
            <a:avLst/>
          </a:prstGeom>
        </p:spPr>
      </p:pic>
      <p:sp>
        <p:nvSpPr>
          <p:cNvPr id="2" name="TextBox 1">
            <a:extLst>
              <a:ext uri="{FF2B5EF4-FFF2-40B4-BE49-F238E27FC236}">
                <a16:creationId xmlns:a16="http://schemas.microsoft.com/office/drawing/2014/main" id="{3F1D85E4-FA61-4EB7-84E0-B9C6FC0EB40A}"/>
              </a:ext>
            </a:extLst>
          </p:cNvPr>
          <p:cNvSpPr txBox="1"/>
          <p:nvPr/>
        </p:nvSpPr>
        <p:spPr>
          <a:xfrm>
            <a:off x="4106779" y="5678905"/>
            <a:ext cx="4090737" cy="369332"/>
          </a:xfrm>
          <a:prstGeom prst="rect">
            <a:avLst/>
          </a:prstGeom>
          <a:solidFill>
            <a:srgbClr val="FFC000"/>
          </a:solidFill>
        </p:spPr>
        <p:txBody>
          <a:bodyPr wrap="square" rtlCol="0">
            <a:spAutoFit/>
          </a:bodyPr>
          <a:lstStyle/>
          <a:p>
            <a:pPr algn="ctr"/>
            <a:r>
              <a:rPr lang="en-US" dirty="0"/>
              <a:t>Tenrec (adult female)</a:t>
            </a:r>
          </a:p>
        </p:txBody>
      </p:sp>
    </p:spTree>
    <p:extLst>
      <p:ext uri="{BB962C8B-B14F-4D97-AF65-F5344CB8AC3E}">
        <p14:creationId xmlns:p14="http://schemas.microsoft.com/office/powerpoint/2010/main" val="912200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FC4E4E8-EB17-43A9-AF23-3DB06ADBD9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4105" y="0"/>
            <a:ext cx="9063789" cy="6797842"/>
          </a:xfrm>
          <a:prstGeom prst="rect">
            <a:avLst/>
          </a:prstGeom>
        </p:spPr>
      </p:pic>
      <p:sp>
        <p:nvSpPr>
          <p:cNvPr id="2" name="TextBox 1">
            <a:extLst>
              <a:ext uri="{FF2B5EF4-FFF2-40B4-BE49-F238E27FC236}">
                <a16:creationId xmlns:a16="http://schemas.microsoft.com/office/drawing/2014/main" id="{D6A3B4AC-FE3A-4247-AD6D-186BF0E4C649}"/>
              </a:ext>
            </a:extLst>
          </p:cNvPr>
          <p:cNvSpPr txBox="1"/>
          <p:nvPr/>
        </p:nvSpPr>
        <p:spPr>
          <a:xfrm>
            <a:off x="3372584" y="6082097"/>
            <a:ext cx="5446829" cy="369332"/>
          </a:xfrm>
          <a:prstGeom prst="rect">
            <a:avLst/>
          </a:prstGeom>
          <a:solidFill>
            <a:srgbClr val="FF3399"/>
          </a:solidFill>
        </p:spPr>
        <p:txBody>
          <a:bodyPr wrap="square" rtlCol="0">
            <a:spAutoFit/>
          </a:bodyPr>
          <a:lstStyle/>
          <a:p>
            <a:pPr algn="ctr"/>
            <a:r>
              <a:rPr lang="en-US" dirty="0"/>
              <a:t>Golden silk orb-weaver spider (adult)</a:t>
            </a:r>
          </a:p>
        </p:txBody>
      </p:sp>
    </p:spTree>
    <p:extLst>
      <p:ext uri="{BB962C8B-B14F-4D97-AF65-F5344CB8AC3E}">
        <p14:creationId xmlns:p14="http://schemas.microsoft.com/office/powerpoint/2010/main" val="2230141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5CF4FFD-8915-4E4F-B5EF-BF08EBE40A8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8301" y="0"/>
            <a:ext cx="9175398" cy="6878634"/>
          </a:xfrm>
          <a:prstGeom prst="rect">
            <a:avLst/>
          </a:prstGeom>
        </p:spPr>
      </p:pic>
      <p:sp>
        <p:nvSpPr>
          <p:cNvPr id="2" name="TextBox 1">
            <a:extLst>
              <a:ext uri="{FF2B5EF4-FFF2-40B4-BE49-F238E27FC236}">
                <a16:creationId xmlns:a16="http://schemas.microsoft.com/office/drawing/2014/main" id="{C30B7992-C9FA-4294-8892-8C4A3D6781F5}"/>
              </a:ext>
            </a:extLst>
          </p:cNvPr>
          <p:cNvSpPr txBox="1"/>
          <p:nvPr/>
        </p:nvSpPr>
        <p:spPr>
          <a:xfrm>
            <a:off x="3470108" y="6304548"/>
            <a:ext cx="3254542" cy="369332"/>
          </a:xfrm>
          <a:prstGeom prst="rect">
            <a:avLst/>
          </a:prstGeom>
          <a:solidFill>
            <a:srgbClr val="EE8512"/>
          </a:solidFill>
        </p:spPr>
        <p:txBody>
          <a:bodyPr wrap="square" rtlCol="0">
            <a:spAutoFit/>
          </a:bodyPr>
          <a:lstStyle/>
          <a:p>
            <a:pPr algn="ctr"/>
            <a:r>
              <a:rPr lang="en-US" dirty="0"/>
              <a:t>Panther chameleon (juvenile)</a:t>
            </a:r>
          </a:p>
        </p:txBody>
      </p:sp>
    </p:spTree>
    <p:extLst>
      <p:ext uri="{BB962C8B-B14F-4D97-AF65-F5344CB8AC3E}">
        <p14:creationId xmlns:p14="http://schemas.microsoft.com/office/powerpoint/2010/main" val="4054258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96CED3-B6A0-428A-8DA9-880D129411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143499" cy="6857999"/>
          </a:xfrm>
          <a:prstGeom prst="rect">
            <a:avLst/>
          </a:prstGeom>
        </p:spPr>
      </p:pic>
      <p:pic>
        <p:nvPicPr>
          <p:cNvPr id="6" name="Picture 5">
            <a:extLst>
              <a:ext uri="{FF2B5EF4-FFF2-40B4-BE49-F238E27FC236}">
                <a16:creationId xmlns:a16="http://schemas.microsoft.com/office/drawing/2014/main" id="{FFC4E4E8-EB17-43A9-AF23-3DB06ADBD9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3499" y="0"/>
            <a:ext cx="7048501" cy="5286376"/>
          </a:xfrm>
          <a:prstGeom prst="rect">
            <a:avLst/>
          </a:prstGeom>
        </p:spPr>
      </p:pic>
      <p:pic>
        <p:nvPicPr>
          <p:cNvPr id="8" name="Picture 7">
            <a:extLst>
              <a:ext uri="{FF2B5EF4-FFF2-40B4-BE49-F238E27FC236}">
                <a16:creationId xmlns:a16="http://schemas.microsoft.com/office/drawing/2014/main" id="{E1A7DF15-72F9-438D-8CA2-E0A65C9CD59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288422" y="3930316"/>
            <a:ext cx="3903578" cy="2927684"/>
          </a:xfrm>
          <a:prstGeom prst="rect">
            <a:avLst/>
          </a:prstGeom>
        </p:spPr>
      </p:pic>
      <p:pic>
        <p:nvPicPr>
          <p:cNvPr id="10" name="Picture 9">
            <a:extLst>
              <a:ext uri="{FF2B5EF4-FFF2-40B4-BE49-F238E27FC236}">
                <a16:creationId xmlns:a16="http://schemas.microsoft.com/office/drawing/2014/main" id="{65CF4FFD-8915-4E4F-B5EF-BF08EBE40A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43499" y="3930315"/>
            <a:ext cx="3905233" cy="2927684"/>
          </a:xfrm>
          <a:prstGeom prst="rect">
            <a:avLst/>
          </a:prstGeom>
        </p:spPr>
      </p:pic>
      <p:sp>
        <p:nvSpPr>
          <p:cNvPr id="2" name="TextBox 1">
            <a:extLst>
              <a:ext uri="{FF2B5EF4-FFF2-40B4-BE49-F238E27FC236}">
                <a16:creationId xmlns:a16="http://schemas.microsoft.com/office/drawing/2014/main" id="{FADFA3D7-4576-4A80-98A2-10EF7F754571}"/>
              </a:ext>
            </a:extLst>
          </p:cNvPr>
          <p:cNvSpPr txBox="1"/>
          <p:nvPr/>
        </p:nvSpPr>
        <p:spPr>
          <a:xfrm>
            <a:off x="2890216" y="215183"/>
            <a:ext cx="6904023" cy="646331"/>
          </a:xfrm>
          <a:prstGeom prst="rect">
            <a:avLst/>
          </a:prstGeom>
          <a:solidFill>
            <a:srgbClr val="92D050"/>
          </a:solidFill>
        </p:spPr>
        <p:txBody>
          <a:bodyPr wrap="square" rtlCol="0">
            <a:spAutoFit/>
          </a:bodyPr>
          <a:lstStyle/>
          <a:p>
            <a:pPr algn="ctr"/>
            <a:r>
              <a:rPr lang="en-US" dirty="0"/>
              <a:t>Endemic: 95% reptiles, 89% plant life, and 92% mammals</a:t>
            </a:r>
          </a:p>
          <a:p>
            <a:pPr algn="ctr"/>
            <a:r>
              <a:rPr lang="en-US" dirty="0"/>
              <a:t>(disappearing fast!)</a:t>
            </a:r>
          </a:p>
        </p:txBody>
      </p:sp>
    </p:spTree>
    <p:extLst>
      <p:ext uri="{BB962C8B-B14F-4D97-AF65-F5344CB8AC3E}">
        <p14:creationId xmlns:p14="http://schemas.microsoft.com/office/powerpoint/2010/main" val="3258341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E12E8-40A5-41FA-A450-71C7BE2DA4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4482" y="0"/>
            <a:ext cx="3463035" cy="6858000"/>
          </a:xfrm>
          <a:prstGeom prst="rect">
            <a:avLst/>
          </a:prstGeom>
        </p:spPr>
      </p:pic>
      <p:pic>
        <p:nvPicPr>
          <p:cNvPr id="4" name="Picture 3">
            <a:extLst>
              <a:ext uri="{FF2B5EF4-FFF2-40B4-BE49-F238E27FC236}">
                <a16:creationId xmlns:a16="http://schemas.microsoft.com/office/drawing/2014/main" id="{60F60E91-953E-44EF-B71E-62CE2CC257F4}"/>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t="8587" b="6048"/>
          <a:stretch/>
        </p:blipFill>
        <p:spPr>
          <a:xfrm>
            <a:off x="457201" y="1950427"/>
            <a:ext cx="3464170" cy="2957146"/>
          </a:xfrm>
          <a:prstGeom prst="rect">
            <a:avLst/>
          </a:prstGeom>
        </p:spPr>
      </p:pic>
      <p:pic>
        <p:nvPicPr>
          <p:cNvPr id="40962" name="Picture 2" descr="Image result for landscape &quot;dicranopteris linearis&quot;">
            <a:extLst>
              <a:ext uri="{FF2B5EF4-FFF2-40B4-BE49-F238E27FC236}">
                <a16:creationId xmlns:a16="http://schemas.microsoft.com/office/drawing/2014/main" id="{11368183-1BA7-4349-8213-E9206E25EEE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0628" y="2010419"/>
            <a:ext cx="3464170" cy="2897154"/>
          </a:xfrm>
          <a:prstGeom prst="rect">
            <a:avLst/>
          </a:prstGeom>
          <a:noFill/>
          <a:extLst>
            <a:ext uri="{909E8E84-426E-40DD-AFC4-6F175D3DCCD1}">
              <a14:hiddenFill xmlns:a14="http://schemas.microsoft.com/office/drawing/2010/main">
                <a:solidFill>
                  <a:srgbClr val="FFFFFF"/>
                </a:solidFill>
              </a14:hiddenFill>
            </a:ext>
          </a:extLst>
        </p:spPr>
      </p:pic>
      <p:sp>
        <p:nvSpPr>
          <p:cNvPr id="7" name="Arrow: Right 6">
            <a:extLst>
              <a:ext uri="{FF2B5EF4-FFF2-40B4-BE49-F238E27FC236}">
                <a16:creationId xmlns:a16="http://schemas.microsoft.com/office/drawing/2014/main" id="{CE234014-3DDA-4CEC-B86F-2D741BC0048E}"/>
              </a:ext>
            </a:extLst>
          </p:cNvPr>
          <p:cNvSpPr/>
          <p:nvPr/>
        </p:nvSpPr>
        <p:spPr>
          <a:xfrm>
            <a:off x="7223779" y="3331989"/>
            <a:ext cx="1046849" cy="254013"/>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80FA6813-3CFF-4489-BFB8-EED3DA39BA11}"/>
              </a:ext>
            </a:extLst>
          </p:cNvPr>
          <p:cNvSpPr/>
          <p:nvPr/>
        </p:nvSpPr>
        <p:spPr>
          <a:xfrm>
            <a:off x="4017518" y="3331989"/>
            <a:ext cx="1046849" cy="254013"/>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742D718-49FE-4322-9E80-EE4DEF2E9B91}"/>
              </a:ext>
            </a:extLst>
          </p:cNvPr>
          <p:cNvSpPr txBox="1"/>
          <p:nvPr/>
        </p:nvSpPr>
        <p:spPr>
          <a:xfrm>
            <a:off x="457201" y="5002796"/>
            <a:ext cx="3463035" cy="369332"/>
          </a:xfrm>
          <a:prstGeom prst="rect">
            <a:avLst/>
          </a:prstGeom>
          <a:noFill/>
        </p:spPr>
        <p:txBody>
          <a:bodyPr wrap="square" rtlCol="0">
            <a:spAutoFit/>
          </a:bodyPr>
          <a:lstStyle/>
          <a:p>
            <a:pPr algn="ctr"/>
            <a:r>
              <a:rPr lang="en-US" dirty="0"/>
              <a:t>Historically biodiverse rainforest…</a:t>
            </a:r>
          </a:p>
        </p:txBody>
      </p:sp>
      <p:sp>
        <p:nvSpPr>
          <p:cNvPr id="10" name="TextBox 9">
            <a:extLst>
              <a:ext uri="{FF2B5EF4-FFF2-40B4-BE49-F238E27FC236}">
                <a16:creationId xmlns:a16="http://schemas.microsoft.com/office/drawing/2014/main" id="{4A60615A-1618-458B-9D4B-9F15922D00FC}"/>
              </a:ext>
            </a:extLst>
          </p:cNvPr>
          <p:cNvSpPr txBox="1"/>
          <p:nvPr/>
        </p:nvSpPr>
        <p:spPr>
          <a:xfrm>
            <a:off x="8269494" y="5002796"/>
            <a:ext cx="3464169" cy="369332"/>
          </a:xfrm>
          <a:prstGeom prst="rect">
            <a:avLst/>
          </a:prstGeom>
          <a:noFill/>
        </p:spPr>
        <p:txBody>
          <a:bodyPr wrap="square" rtlCol="0">
            <a:spAutoFit/>
          </a:bodyPr>
          <a:lstStyle/>
          <a:p>
            <a:pPr algn="ctr"/>
            <a:r>
              <a:rPr lang="en-US" dirty="0"/>
              <a:t>…now monoculture invasive fern!</a:t>
            </a:r>
          </a:p>
        </p:txBody>
      </p:sp>
    </p:spTree>
    <p:extLst>
      <p:ext uri="{BB962C8B-B14F-4D97-AF65-F5344CB8AC3E}">
        <p14:creationId xmlns:p14="http://schemas.microsoft.com/office/powerpoint/2010/main" val="7092218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85CCF25-FE9B-4A61-9D7A-FD6ED00EE0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3027" y="0"/>
            <a:ext cx="5143500" cy="6858000"/>
          </a:xfrm>
          <a:prstGeom prst="rect">
            <a:avLst/>
          </a:prstGeom>
        </p:spPr>
      </p:pic>
      <p:sp>
        <p:nvSpPr>
          <p:cNvPr id="5" name="TextBox 4">
            <a:extLst>
              <a:ext uri="{FF2B5EF4-FFF2-40B4-BE49-F238E27FC236}">
                <a16:creationId xmlns:a16="http://schemas.microsoft.com/office/drawing/2014/main" id="{E4937E66-447F-4486-8829-5D0F4A2FCAD1}"/>
              </a:ext>
            </a:extLst>
          </p:cNvPr>
          <p:cNvSpPr txBox="1"/>
          <p:nvPr/>
        </p:nvSpPr>
        <p:spPr>
          <a:xfrm>
            <a:off x="4263712" y="6217017"/>
            <a:ext cx="3664575" cy="369332"/>
          </a:xfrm>
          <a:prstGeom prst="rect">
            <a:avLst/>
          </a:prstGeom>
          <a:solidFill>
            <a:schemeClr val="accent6">
              <a:lumMod val="75000"/>
            </a:schemeClr>
          </a:solidFill>
        </p:spPr>
        <p:txBody>
          <a:bodyPr wrap="square" rtlCol="0">
            <a:spAutoFit/>
          </a:bodyPr>
          <a:lstStyle/>
          <a:p>
            <a:r>
              <a:rPr lang="en-US" i="1" dirty="0" err="1">
                <a:solidFill>
                  <a:schemeClr val="bg1"/>
                </a:solidFill>
              </a:rPr>
              <a:t>Dicranopteris</a:t>
            </a:r>
            <a:r>
              <a:rPr lang="en-US" i="1" dirty="0">
                <a:solidFill>
                  <a:schemeClr val="bg1"/>
                </a:solidFill>
              </a:rPr>
              <a:t> </a:t>
            </a:r>
            <a:r>
              <a:rPr lang="en-US" i="1" dirty="0" err="1">
                <a:solidFill>
                  <a:schemeClr val="bg1"/>
                </a:solidFill>
              </a:rPr>
              <a:t>linearis</a:t>
            </a:r>
            <a:r>
              <a:rPr lang="en-US" i="1" dirty="0">
                <a:solidFill>
                  <a:schemeClr val="bg1"/>
                </a:solidFill>
              </a:rPr>
              <a:t>:</a:t>
            </a:r>
            <a:r>
              <a:rPr lang="en-US" dirty="0">
                <a:solidFill>
                  <a:schemeClr val="bg1"/>
                </a:solidFill>
              </a:rPr>
              <a:t> 7-10 ft thicket</a:t>
            </a:r>
          </a:p>
        </p:txBody>
      </p:sp>
    </p:spTree>
    <p:extLst>
      <p:ext uri="{BB962C8B-B14F-4D97-AF65-F5344CB8AC3E}">
        <p14:creationId xmlns:p14="http://schemas.microsoft.com/office/powerpoint/2010/main" val="1878224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DBA63F0-06F5-47BD-8274-361B165BD25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6" name="TextBox 5">
            <a:extLst>
              <a:ext uri="{FF2B5EF4-FFF2-40B4-BE49-F238E27FC236}">
                <a16:creationId xmlns:a16="http://schemas.microsoft.com/office/drawing/2014/main" id="{D412FC4F-3FD4-4D2D-B156-F4C3251B5874}"/>
              </a:ext>
            </a:extLst>
          </p:cNvPr>
          <p:cNvSpPr txBox="1"/>
          <p:nvPr/>
        </p:nvSpPr>
        <p:spPr>
          <a:xfrm>
            <a:off x="6696255" y="6341304"/>
            <a:ext cx="3449053" cy="369332"/>
          </a:xfrm>
          <a:prstGeom prst="rect">
            <a:avLst/>
          </a:prstGeom>
          <a:solidFill>
            <a:schemeClr val="accent4">
              <a:lumMod val="50000"/>
            </a:schemeClr>
          </a:solidFill>
        </p:spPr>
        <p:txBody>
          <a:bodyPr wrap="square" rtlCol="0">
            <a:spAutoFit/>
          </a:bodyPr>
          <a:lstStyle/>
          <a:p>
            <a:pPr algn="ctr"/>
            <a:r>
              <a:rPr lang="en-US" i="1" dirty="0" err="1">
                <a:solidFill>
                  <a:schemeClr val="bg1"/>
                </a:solidFill>
              </a:rPr>
              <a:t>Dicranopteris</a:t>
            </a:r>
            <a:r>
              <a:rPr lang="en-US" i="1" dirty="0">
                <a:solidFill>
                  <a:schemeClr val="bg1"/>
                </a:solidFill>
              </a:rPr>
              <a:t> </a:t>
            </a:r>
            <a:r>
              <a:rPr lang="en-US" i="1" dirty="0" err="1">
                <a:solidFill>
                  <a:schemeClr val="bg1"/>
                </a:solidFill>
              </a:rPr>
              <a:t>linearis</a:t>
            </a:r>
            <a:r>
              <a:rPr lang="en-US" i="1" dirty="0">
                <a:solidFill>
                  <a:schemeClr val="bg1"/>
                </a:solidFill>
              </a:rPr>
              <a:t>:</a:t>
            </a:r>
            <a:r>
              <a:rPr lang="en-US" dirty="0">
                <a:solidFill>
                  <a:schemeClr val="bg1"/>
                </a:solidFill>
              </a:rPr>
              <a:t> 2-9 ft mat</a:t>
            </a:r>
          </a:p>
        </p:txBody>
      </p:sp>
    </p:spTree>
    <p:extLst>
      <p:ext uri="{BB962C8B-B14F-4D97-AF65-F5344CB8AC3E}">
        <p14:creationId xmlns:p14="http://schemas.microsoft.com/office/powerpoint/2010/main" val="18273460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Curved Down 1">
            <a:extLst>
              <a:ext uri="{FF2B5EF4-FFF2-40B4-BE49-F238E27FC236}">
                <a16:creationId xmlns:a16="http://schemas.microsoft.com/office/drawing/2014/main" id="{A9B683D0-4E60-4D6D-8487-5B29FBD82679}"/>
              </a:ext>
            </a:extLst>
          </p:cNvPr>
          <p:cNvSpPr/>
          <p:nvPr/>
        </p:nvSpPr>
        <p:spPr>
          <a:xfrm>
            <a:off x="3174364" y="1203623"/>
            <a:ext cx="6167120" cy="2123440"/>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
        <p:nvSpPr>
          <p:cNvPr id="6" name="Arrow: Curved Down 5">
            <a:extLst>
              <a:ext uri="{FF2B5EF4-FFF2-40B4-BE49-F238E27FC236}">
                <a16:creationId xmlns:a16="http://schemas.microsoft.com/office/drawing/2014/main" id="{8A179C8D-585F-4911-BD44-BEC083B817BC}"/>
              </a:ext>
            </a:extLst>
          </p:cNvPr>
          <p:cNvSpPr/>
          <p:nvPr/>
        </p:nvSpPr>
        <p:spPr>
          <a:xfrm rot="10800000">
            <a:off x="2917190" y="3530937"/>
            <a:ext cx="6167120" cy="2123440"/>
          </a:xfrm>
          <a:prstGeom prst="curvedDownArrow">
            <a:avLst/>
          </a:prstGeom>
          <a:solidFill>
            <a:srgbClr val="EE851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solidFill>
            </a:endParaRPr>
          </a:p>
        </p:txBody>
      </p:sp>
      <p:sp>
        <p:nvSpPr>
          <p:cNvPr id="5" name="TextBox 4">
            <a:extLst>
              <a:ext uri="{FF2B5EF4-FFF2-40B4-BE49-F238E27FC236}">
                <a16:creationId xmlns:a16="http://schemas.microsoft.com/office/drawing/2014/main" id="{00D738DF-43D6-4582-8AFB-72A88A5C94C3}"/>
              </a:ext>
            </a:extLst>
          </p:cNvPr>
          <p:cNvSpPr txBox="1"/>
          <p:nvPr/>
        </p:nvSpPr>
        <p:spPr>
          <a:xfrm>
            <a:off x="4968239" y="1767114"/>
            <a:ext cx="2255520" cy="369332"/>
          </a:xfrm>
          <a:prstGeom prst="rect">
            <a:avLst/>
          </a:prstGeom>
          <a:noFill/>
        </p:spPr>
        <p:txBody>
          <a:bodyPr wrap="square" rtlCol="0">
            <a:spAutoFit/>
          </a:bodyPr>
          <a:lstStyle/>
          <a:p>
            <a:pPr algn="ctr"/>
            <a:r>
              <a:rPr lang="en-US" b="1" dirty="0">
                <a:solidFill>
                  <a:schemeClr val="accent6"/>
                </a:solidFill>
              </a:rPr>
              <a:t>7-10 ft thicket</a:t>
            </a:r>
          </a:p>
        </p:txBody>
      </p:sp>
      <p:sp>
        <p:nvSpPr>
          <p:cNvPr id="8" name="TextBox 7">
            <a:extLst>
              <a:ext uri="{FF2B5EF4-FFF2-40B4-BE49-F238E27FC236}">
                <a16:creationId xmlns:a16="http://schemas.microsoft.com/office/drawing/2014/main" id="{02EFD189-01DE-4086-8297-DB40DF05840D}"/>
              </a:ext>
            </a:extLst>
          </p:cNvPr>
          <p:cNvSpPr txBox="1"/>
          <p:nvPr/>
        </p:nvSpPr>
        <p:spPr>
          <a:xfrm>
            <a:off x="4968239" y="4721553"/>
            <a:ext cx="2255520" cy="369332"/>
          </a:xfrm>
          <a:prstGeom prst="rect">
            <a:avLst/>
          </a:prstGeom>
          <a:noFill/>
        </p:spPr>
        <p:txBody>
          <a:bodyPr wrap="square" rtlCol="0">
            <a:spAutoFit/>
          </a:bodyPr>
          <a:lstStyle/>
          <a:p>
            <a:pPr algn="ctr"/>
            <a:r>
              <a:rPr lang="en-US" b="1" dirty="0">
                <a:solidFill>
                  <a:srgbClr val="EE8512"/>
                </a:solidFill>
              </a:rPr>
              <a:t>2-9 ft mat</a:t>
            </a:r>
          </a:p>
        </p:txBody>
      </p:sp>
      <p:sp>
        <p:nvSpPr>
          <p:cNvPr id="7" name="TextBox 6">
            <a:extLst>
              <a:ext uri="{FF2B5EF4-FFF2-40B4-BE49-F238E27FC236}">
                <a16:creationId xmlns:a16="http://schemas.microsoft.com/office/drawing/2014/main" id="{73DF87F9-8C6D-4FAB-928C-FC6118E95DBD}"/>
              </a:ext>
            </a:extLst>
          </p:cNvPr>
          <p:cNvSpPr txBox="1"/>
          <p:nvPr/>
        </p:nvSpPr>
        <p:spPr>
          <a:xfrm>
            <a:off x="4141178" y="3013501"/>
            <a:ext cx="3821088" cy="954107"/>
          </a:xfrm>
          <a:prstGeom prst="rect">
            <a:avLst/>
          </a:prstGeom>
          <a:noFill/>
        </p:spPr>
        <p:txBody>
          <a:bodyPr wrap="square" rtlCol="0">
            <a:spAutoFit/>
          </a:bodyPr>
          <a:lstStyle/>
          <a:p>
            <a:pPr algn="ctr"/>
            <a:r>
              <a:rPr lang="en-US" sz="2800" b="1" dirty="0">
                <a:solidFill>
                  <a:srgbClr val="3399FF"/>
                </a:solidFill>
              </a:rPr>
              <a:t>Landscape Monoculture</a:t>
            </a:r>
          </a:p>
          <a:p>
            <a:pPr algn="ctr"/>
            <a:r>
              <a:rPr lang="en-US" sz="2800" b="1" dirty="0">
                <a:solidFill>
                  <a:srgbClr val="3399FF"/>
                </a:solidFill>
              </a:rPr>
              <a:t>Invasive Fern</a:t>
            </a:r>
            <a:endParaRPr lang="en-US" sz="2800" b="1" i="1" dirty="0">
              <a:solidFill>
                <a:srgbClr val="3399FF"/>
              </a:solidFill>
            </a:endParaRPr>
          </a:p>
        </p:txBody>
      </p:sp>
    </p:spTree>
    <p:extLst>
      <p:ext uri="{BB962C8B-B14F-4D97-AF65-F5344CB8AC3E}">
        <p14:creationId xmlns:p14="http://schemas.microsoft.com/office/powerpoint/2010/main" val="23308081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C7F6FDB-F3A8-4076-B71A-4717EF3C17C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5" name="TextBox 4">
            <a:extLst>
              <a:ext uri="{FF2B5EF4-FFF2-40B4-BE49-F238E27FC236}">
                <a16:creationId xmlns:a16="http://schemas.microsoft.com/office/drawing/2014/main" id="{93D5990F-7B73-4FA4-8696-569A6884728A}"/>
              </a:ext>
            </a:extLst>
          </p:cNvPr>
          <p:cNvSpPr txBox="1"/>
          <p:nvPr/>
        </p:nvSpPr>
        <p:spPr>
          <a:xfrm>
            <a:off x="5258072" y="6323549"/>
            <a:ext cx="3449053" cy="369332"/>
          </a:xfrm>
          <a:prstGeom prst="rect">
            <a:avLst/>
          </a:prstGeom>
          <a:solidFill>
            <a:schemeClr val="accent6">
              <a:lumMod val="75000"/>
            </a:schemeClr>
          </a:solidFill>
        </p:spPr>
        <p:txBody>
          <a:bodyPr wrap="square" rtlCol="0">
            <a:spAutoFit/>
          </a:bodyPr>
          <a:lstStyle/>
          <a:p>
            <a:pPr algn="ctr"/>
            <a:r>
              <a:rPr lang="en-US" i="1" dirty="0">
                <a:solidFill>
                  <a:schemeClr val="bg1"/>
                </a:solidFill>
              </a:rPr>
              <a:t>D. </a:t>
            </a:r>
            <a:r>
              <a:rPr lang="en-US" i="1" dirty="0" err="1">
                <a:solidFill>
                  <a:schemeClr val="bg1"/>
                </a:solidFill>
              </a:rPr>
              <a:t>linearis</a:t>
            </a:r>
            <a:r>
              <a:rPr lang="en-US" i="1" dirty="0">
                <a:solidFill>
                  <a:schemeClr val="bg1"/>
                </a:solidFill>
              </a:rPr>
              <a:t>:</a:t>
            </a:r>
            <a:r>
              <a:rPr lang="en-US" dirty="0">
                <a:solidFill>
                  <a:schemeClr val="bg1"/>
                </a:solidFill>
              </a:rPr>
              <a:t> 500km by 40km</a:t>
            </a:r>
          </a:p>
        </p:txBody>
      </p:sp>
    </p:spTree>
    <p:extLst>
      <p:ext uri="{BB962C8B-B14F-4D97-AF65-F5344CB8AC3E}">
        <p14:creationId xmlns:p14="http://schemas.microsoft.com/office/powerpoint/2010/main" val="36082823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28E3A6-C054-49D3-AB0C-5A533CE3B6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5" name="TextBox 4">
            <a:extLst>
              <a:ext uri="{FF2B5EF4-FFF2-40B4-BE49-F238E27FC236}">
                <a16:creationId xmlns:a16="http://schemas.microsoft.com/office/drawing/2014/main" id="{B1FB65D9-6D28-4117-8694-A79FE77A345D}"/>
              </a:ext>
            </a:extLst>
          </p:cNvPr>
          <p:cNvSpPr txBox="1"/>
          <p:nvPr/>
        </p:nvSpPr>
        <p:spPr>
          <a:xfrm>
            <a:off x="7006973" y="6350182"/>
            <a:ext cx="3449053" cy="369332"/>
          </a:xfrm>
          <a:prstGeom prst="rect">
            <a:avLst/>
          </a:prstGeom>
          <a:solidFill>
            <a:schemeClr val="accent6">
              <a:lumMod val="75000"/>
            </a:schemeClr>
          </a:solidFill>
        </p:spPr>
        <p:txBody>
          <a:bodyPr wrap="square" rtlCol="0">
            <a:spAutoFit/>
          </a:bodyPr>
          <a:lstStyle/>
          <a:p>
            <a:pPr algn="ctr"/>
            <a:r>
              <a:rPr lang="en-US" i="1" dirty="0">
                <a:solidFill>
                  <a:schemeClr val="bg1"/>
                </a:solidFill>
              </a:rPr>
              <a:t>D. </a:t>
            </a:r>
            <a:r>
              <a:rPr lang="en-US" i="1" dirty="0" err="1">
                <a:solidFill>
                  <a:schemeClr val="bg1"/>
                </a:solidFill>
              </a:rPr>
              <a:t>linearis</a:t>
            </a:r>
            <a:r>
              <a:rPr lang="en-US" i="1" dirty="0">
                <a:solidFill>
                  <a:schemeClr val="bg1"/>
                </a:solidFill>
              </a:rPr>
              <a:t>:</a:t>
            </a:r>
            <a:r>
              <a:rPr lang="en-US" dirty="0">
                <a:solidFill>
                  <a:schemeClr val="bg1"/>
                </a:solidFill>
              </a:rPr>
              <a:t> 500km by 40km</a:t>
            </a:r>
          </a:p>
        </p:txBody>
      </p:sp>
    </p:spTree>
    <p:extLst>
      <p:ext uri="{BB962C8B-B14F-4D97-AF65-F5344CB8AC3E}">
        <p14:creationId xmlns:p14="http://schemas.microsoft.com/office/powerpoint/2010/main" val="2918415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madagascar map">
            <a:extLst>
              <a:ext uri="{FF2B5EF4-FFF2-40B4-BE49-F238E27FC236}">
                <a16:creationId xmlns:a16="http://schemas.microsoft.com/office/drawing/2014/main" id="{051B5828-142A-481E-860F-75F80C65FF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0363" y="0"/>
            <a:ext cx="63912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35699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856668A-DC4A-4688-B717-107648E820D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9457" y="-1"/>
            <a:ext cx="9314796" cy="6874021"/>
          </a:xfrm>
          <a:prstGeom prst="rect">
            <a:avLst/>
          </a:prstGeom>
        </p:spPr>
      </p:pic>
      <p:sp>
        <p:nvSpPr>
          <p:cNvPr id="7" name="TextBox 6">
            <a:extLst>
              <a:ext uri="{FF2B5EF4-FFF2-40B4-BE49-F238E27FC236}">
                <a16:creationId xmlns:a16="http://schemas.microsoft.com/office/drawing/2014/main" id="{99EE3D63-5722-4161-BAD6-2F7853A90D14}"/>
              </a:ext>
            </a:extLst>
          </p:cNvPr>
          <p:cNvSpPr txBox="1"/>
          <p:nvPr/>
        </p:nvSpPr>
        <p:spPr>
          <a:xfrm>
            <a:off x="4371473" y="6350182"/>
            <a:ext cx="3449053" cy="369332"/>
          </a:xfrm>
          <a:prstGeom prst="rect">
            <a:avLst/>
          </a:prstGeom>
          <a:solidFill>
            <a:schemeClr val="accent6">
              <a:lumMod val="75000"/>
            </a:schemeClr>
          </a:solidFill>
        </p:spPr>
        <p:txBody>
          <a:bodyPr wrap="square" rtlCol="0">
            <a:spAutoFit/>
          </a:bodyPr>
          <a:lstStyle/>
          <a:p>
            <a:pPr algn="ctr"/>
            <a:r>
              <a:rPr lang="en-US" i="1" dirty="0">
                <a:solidFill>
                  <a:schemeClr val="bg1"/>
                </a:solidFill>
              </a:rPr>
              <a:t>D. </a:t>
            </a:r>
            <a:r>
              <a:rPr lang="en-US" i="1" dirty="0" err="1">
                <a:solidFill>
                  <a:schemeClr val="bg1"/>
                </a:solidFill>
              </a:rPr>
              <a:t>linearis</a:t>
            </a:r>
            <a:r>
              <a:rPr lang="en-US" i="1" dirty="0">
                <a:solidFill>
                  <a:schemeClr val="bg1"/>
                </a:solidFill>
              </a:rPr>
              <a:t>:</a:t>
            </a:r>
            <a:r>
              <a:rPr lang="en-US" dirty="0">
                <a:solidFill>
                  <a:schemeClr val="bg1"/>
                </a:solidFill>
              </a:rPr>
              <a:t> 500km by 40km</a:t>
            </a:r>
          </a:p>
        </p:txBody>
      </p:sp>
    </p:spTree>
    <p:extLst>
      <p:ext uri="{BB962C8B-B14F-4D97-AF65-F5344CB8AC3E}">
        <p14:creationId xmlns:p14="http://schemas.microsoft.com/office/powerpoint/2010/main" val="1675079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DD89C0-D599-4691-9AC2-AA22F2E453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5" name="TextBox 4">
            <a:extLst>
              <a:ext uri="{FF2B5EF4-FFF2-40B4-BE49-F238E27FC236}">
                <a16:creationId xmlns:a16="http://schemas.microsoft.com/office/drawing/2014/main" id="{AD94FD50-BF72-45C4-AD69-526967B5AAA7}"/>
              </a:ext>
            </a:extLst>
          </p:cNvPr>
          <p:cNvSpPr txBox="1"/>
          <p:nvPr/>
        </p:nvSpPr>
        <p:spPr>
          <a:xfrm>
            <a:off x="4371473" y="6350182"/>
            <a:ext cx="3449053" cy="369332"/>
          </a:xfrm>
          <a:prstGeom prst="rect">
            <a:avLst/>
          </a:prstGeom>
          <a:solidFill>
            <a:schemeClr val="accent6">
              <a:lumMod val="75000"/>
            </a:schemeClr>
          </a:solidFill>
        </p:spPr>
        <p:txBody>
          <a:bodyPr wrap="square" rtlCol="0">
            <a:spAutoFit/>
          </a:bodyPr>
          <a:lstStyle/>
          <a:p>
            <a:pPr algn="ctr"/>
            <a:r>
              <a:rPr lang="en-US" i="1" dirty="0">
                <a:solidFill>
                  <a:schemeClr val="bg1"/>
                </a:solidFill>
              </a:rPr>
              <a:t>D. </a:t>
            </a:r>
            <a:r>
              <a:rPr lang="en-US" i="1" dirty="0" err="1">
                <a:solidFill>
                  <a:schemeClr val="bg1"/>
                </a:solidFill>
              </a:rPr>
              <a:t>linearis</a:t>
            </a:r>
            <a:r>
              <a:rPr lang="en-US" i="1" dirty="0">
                <a:solidFill>
                  <a:schemeClr val="bg1"/>
                </a:solidFill>
              </a:rPr>
              <a:t>:</a:t>
            </a:r>
            <a:r>
              <a:rPr lang="en-US" dirty="0">
                <a:solidFill>
                  <a:schemeClr val="bg1"/>
                </a:solidFill>
              </a:rPr>
              <a:t> 500km by 40km</a:t>
            </a:r>
          </a:p>
        </p:txBody>
      </p:sp>
    </p:spTree>
    <p:extLst>
      <p:ext uri="{BB962C8B-B14F-4D97-AF65-F5344CB8AC3E}">
        <p14:creationId xmlns:p14="http://schemas.microsoft.com/office/powerpoint/2010/main" val="372730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Curved Down 1">
            <a:extLst>
              <a:ext uri="{FF2B5EF4-FFF2-40B4-BE49-F238E27FC236}">
                <a16:creationId xmlns:a16="http://schemas.microsoft.com/office/drawing/2014/main" id="{A9B683D0-4E60-4D6D-8487-5B29FBD82679}"/>
              </a:ext>
            </a:extLst>
          </p:cNvPr>
          <p:cNvSpPr/>
          <p:nvPr/>
        </p:nvSpPr>
        <p:spPr>
          <a:xfrm>
            <a:off x="3174364" y="1203623"/>
            <a:ext cx="6167120" cy="2123440"/>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
        <p:nvSpPr>
          <p:cNvPr id="6" name="Arrow: Curved Down 5">
            <a:extLst>
              <a:ext uri="{FF2B5EF4-FFF2-40B4-BE49-F238E27FC236}">
                <a16:creationId xmlns:a16="http://schemas.microsoft.com/office/drawing/2014/main" id="{8A179C8D-585F-4911-BD44-BEC083B817BC}"/>
              </a:ext>
            </a:extLst>
          </p:cNvPr>
          <p:cNvSpPr/>
          <p:nvPr/>
        </p:nvSpPr>
        <p:spPr>
          <a:xfrm rot="10800000">
            <a:off x="2917190" y="3530937"/>
            <a:ext cx="6167120" cy="2123440"/>
          </a:xfrm>
          <a:prstGeom prst="curvedDownArrow">
            <a:avLst/>
          </a:prstGeom>
          <a:solidFill>
            <a:srgbClr val="EE851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solidFill>
            </a:endParaRPr>
          </a:p>
        </p:txBody>
      </p:sp>
      <p:sp>
        <p:nvSpPr>
          <p:cNvPr id="5" name="TextBox 4">
            <a:extLst>
              <a:ext uri="{FF2B5EF4-FFF2-40B4-BE49-F238E27FC236}">
                <a16:creationId xmlns:a16="http://schemas.microsoft.com/office/drawing/2014/main" id="{00D738DF-43D6-4582-8AFB-72A88A5C94C3}"/>
              </a:ext>
            </a:extLst>
          </p:cNvPr>
          <p:cNvSpPr txBox="1"/>
          <p:nvPr/>
        </p:nvSpPr>
        <p:spPr>
          <a:xfrm>
            <a:off x="4968239" y="1767114"/>
            <a:ext cx="2255520" cy="369332"/>
          </a:xfrm>
          <a:prstGeom prst="rect">
            <a:avLst/>
          </a:prstGeom>
          <a:noFill/>
        </p:spPr>
        <p:txBody>
          <a:bodyPr wrap="square" rtlCol="0">
            <a:spAutoFit/>
          </a:bodyPr>
          <a:lstStyle/>
          <a:p>
            <a:pPr algn="ctr"/>
            <a:r>
              <a:rPr lang="en-US" b="1" dirty="0">
                <a:solidFill>
                  <a:schemeClr val="accent6"/>
                </a:solidFill>
              </a:rPr>
              <a:t>7-10 ft thicket</a:t>
            </a:r>
          </a:p>
        </p:txBody>
      </p:sp>
      <p:sp>
        <p:nvSpPr>
          <p:cNvPr id="8" name="TextBox 7">
            <a:extLst>
              <a:ext uri="{FF2B5EF4-FFF2-40B4-BE49-F238E27FC236}">
                <a16:creationId xmlns:a16="http://schemas.microsoft.com/office/drawing/2014/main" id="{02EFD189-01DE-4086-8297-DB40DF05840D}"/>
              </a:ext>
            </a:extLst>
          </p:cNvPr>
          <p:cNvSpPr txBox="1"/>
          <p:nvPr/>
        </p:nvSpPr>
        <p:spPr>
          <a:xfrm>
            <a:off x="4968239" y="4721553"/>
            <a:ext cx="2255520" cy="369332"/>
          </a:xfrm>
          <a:prstGeom prst="rect">
            <a:avLst/>
          </a:prstGeom>
          <a:noFill/>
        </p:spPr>
        <p:txBody>
          <a:bodyPr wrap="square" rtlCol="0">
            <a:spAutoFit/>
          </a:bodyPr>
          <a:lstStyle/>
          <a:p>
            <a:pPr algn="ctr"/>
            <a:r>
              <a:rPr lang="en-US" b="1" dirty="0">
                <a:solidFill>
                  <a:srgbClr val="EE8512"/>
                </a:solidFill>
              </a:rPr>
              <a:t>2-9 ft mat</a:t>
            </a:r>
          </a:p>
        </p:txBody>
      </p:sp>
      <p:sp>
        <p:nvSpPr>
          <p:cNvPr id="7" name="TextBox 6">
            <a:extLst>
              <a:ext uri="{FF2B5EF4-FFF2-40B4-BE49-F238E27FC236}">
                <a16:creationId xmlns:a16="http://schemas.microsoft.com/office/drawing/2014/main" id="{73DF87F9-8C6D-4FAB-928C-FC6118E95DBD}"/>
              </a:ext>
            </a:extLst>
          </p:cNvPr>
          <p:cNvSpPr txBox="1"/>
          <p:nvPr/>
        </p:nvSpPr>
        <p:spPr>
          <a:xfrm>
            <a:off x="4296409" y="3013501"/>
            <a:ext cx="3408681" cy="830997"/>
          </a:xfrm>
          <a:prstGeom prst="rect">
            <a:avLst/>
          </a:prstGeom>
          <a:noFill/>
        </p:spPr>
        <p:txBody>
          <a:bodyPr wrap="square" rtlCol="0">
            <a:spAutoFit/>
          </a:bodyPr>
          <a:lstStyle/>
          <a:p>
            <a:pPr algn="ctr"/>
            <a:r>
              <a:rPr lang="en-US" sz="4800" dirty="0">
                <a:solidFill>
                  <a:srgbClr val="3399FF"/>
                </a:solidFill>
              </a:rPr>
              <a:t>? ? ? ? ?</a:t>
            </a:r>
            <a:endParaRPr lang="en-US" sz="4800" i="1" dirty="0">
              <a:solidFill>
                <a:srgbClr val="3399FF"/>
              </a:solidFill>
            </a:endParaRPr>
          </a:p>
        </p:txBody>
      </p:sp>
    </p:spTree>
    <p:extLst>
      <p:ext uri="{BB962C8B-B14F-4D97-AF65-F5344CB8AC3E}">
        <p14:creationId xmlns:p14="http://schemas.microsoft.com/office/powerpoint/2010/main" val="53826724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Image result for ecology &quot;applied nucleation&quot;">
            <a:extLst>
              <a:ext uri="{FF2B5EF4-FFF2-40B4-BE49-F238E27FC236}">
                <a16:creationId xmlns:a16="http://schemas.microsoft.com/office/drawing/2014/main" id="{3BD510AF-28CE-418D-BACD-0A28931E2FF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143" t="9583" r="16846" b="14614"/>
          <a:stretch/>
        </p:blipFill>
        <p:spPr bwMode="auto">
          <a:xfrm>
            <a:off x="2052320" y="111759"/>
            <a:ext cx="8310880" cy="5953761"/>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034A054-EF89-4171-A521-1718B433EEBD}"/>
              </a:ext>
            </a:extLst>
          </p:cNvPr>
          <p:cNvSpPr txBox="1"/>
          <p:nvPr/>
        </p:nvSpPr>
        <p:spPr>
          <a:xfrm>
            <a:off x="3073400" y="6055360"/>
            <a:ext cx="6045200" cy="769441"/>
          </a:xfrm>
          <a:prstGeom prst="rect">
            <a:avLst/>
          </a:prstGeom>
          <a:noFill/>
        </p:spPr>
        <p:txBody>
          <a:bodyPr wrap="square" rtlCol="0">
            <a:spAutoFit/>
          </a:bodyPr>
          <a:lstStyle/>
          <a:p>
            <a:pPr algn="ctr"/>
            <a:r>
              <a:rPr lang="en-US" sz="4400" dirty="0"/>
              <a:t>Applied Nucleation</a:t>
            </a:r>
          </a:p>
        </p:txBody>
      </p:sp>
    </p:spTree>
    <p:extLst>
      <p:ext uri="{BB962C8B-B14F-4D97-AF65-F5344CB8AC3E}">
        <p14:creationId xmlns:p14="http://schemas.microsoft.com/office/powerpoint/2010/main" val="21093367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C590FDF6-5503-4CEF-92A6-827607303346}"/>
              </a:ext>
            </a:extLst>
          </p:cNvPr>
          <p:cNvGraphicFramePr>
            <a:graphicFrameLocks noGrp="1"/>
          </p:cNvGraphicFramePr>
          <p:nvPr>
            <p:extLst>
              <p:ext uri="{D42A27DB-BD31-4B8C-83A1-F6EECF244321}">
                <p14:modId xmlns:p14="http://schemas.microsoft.com/office/powerpoint/2010/main" val="3025966515"/>
              </p:ext>
            </p:extLst>
          </p:nvPr>
        </p:nvGraphicFramePr>
        <p:xfrm>
          <a:off x="2743200" y="1649334"/>
          <a:ext cx="5463540" cy="4839492"/>
        </p:xfrm>
        <a:graphic>
          <a:graphicData uri="http://schemas.openxmlformats.org/drawingml/2006/table">
            <a:tbl>
              <a:tblPr/>
              <a:tblGrid>
                <a:gridCol w="910590">
                  <a:extLst>
                    <a:ext uri="{9D8B030D-6E8A-4147-A177-3AD203B41FA5}">
                      <a16:colId xmlns:a16="http://schemas.microsoft.com/office/drawing/2014/main" val="4006986402"/>
                    </a:ext>
                  </a:extLst>
                </a:gridCol>
                <a:gridCol w="910590">
                  <a:extLst>
                    <a:ext uri="{9D8B030D-6E8A-4147-A177-3AD203B41FA5}">
                      <a16:colId xmlns:a16="http://schemas.microsoft.com/office/drawing/2014/main" val="2002483904"/>
                    </a:ext>
                  </a:extLst>
                </a:gridCol>
                <a:gridCol w="910590">
                  <a:extLst>
                    <a:ext uri="{9D8B030D-6E8A-4147-A177-3AD203B41FA5}">
                      <a16:colId xmlns:a16="http://schemas.microsoft.com/office/drawing/2014/main" val="1521769990"/>
                    </a:ext>
                  </a:extLst>
                </a:gridCol>
                <a:gridCol w="910590">
                  <a:extLst>
                    <a:ext uri="{9D8B030D-6E8A-4147-A177-3AD203B41FA5}">
                      <a16:colId xmlns:a16="http://schemas.microsoft.com/office/drawing/2014/main" val="3675060221"/>
                    </a:ext>
                  </a:extLst>
                </a:gridCol>
                <a:gridCol w="910590">
                  <a:extLst>
                    <a:ext uri="{9D8B030D-6E8A-4147-A177-3AD203B41FA5}">
                      <a16:colId xmlns:a16="http://schemas.microsoft.com/office/drawing/2014/main" val="1399374180"/>
                    </a:ext>
                  </a:extLst>
                </a:gridCol>
                <a:gridCol w="910590">
                  <a:extLst>
                    <a:ext uri="{9D8B030D-6E8A-4147-A177-3AD203B41FA5}">
                      <a16:colId xmlns:a16="http://schemas.microsoft.com/office/drawing/2014/main" val="4292993339"/>
                    </a:ext>
                  </a:extLst>
                </a:gridCol>
              </a:tblGrid>
              <a:tr h="806582">
                <a:tc>
                  <a:txBody>
                    <a:bodyPr/>
                    <a:lstStyle/>
                    <a:p>
                      <a:pPr algn="ctr" fontAlgn="ctr"/>
                      <a:r>
                        <a:rPr lang="en-US" sz="1600" b="1" i="0" u="none" strike="noStrike">
                          <a:solidFill>
                            <a:srgbClr val="000000"/>
                          </a:solidFill>
                          <a:effectLst/>
                          <a:latin typeface="Calibri" panose="020F0502020204030204" pitchFamily="34" charset="0"/>
                        </a:rPr>
                        <a:t>5</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FFFFFF"/>
                          </a:solidFill>
                          <a:effectLst/>
                          <a:latin typeface="Calibri" panose="020F0502020204030204" pitchFamily="34" charset="0"/>
                        </a:rPr>
                        <a:t>corner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corner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003750178"/>
                  </a:ext>
                </a:extLst>
              </a:tr>
              <a:tr h="806582">
                <a:tc>
                  <a:txBody>
                    <a:bodyPr/>
                    <a:lstStyle/>
                    <a:p>
                      <a:pPr algn="ctr" fontAlgn="ctr"/>
                      <a:r>
                        <a:rPr lang="en-US" sz="1600" b="1" i="0" u="none" strike="noStrike">
                          <a:solidFill>
                            <a:srgbClr val="000000"/>
                          </a:solidFill>
                          <a:effectLst/>
                          <a:latin typeface="Calibri" panose="020F0502020204030204" pitchFamily="34" charset="0"/>
                        </a:rPr>
                        <a:t>4</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dirty="0">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197555229"/>
                  </a:ext>
                </a:extLst>
              </a:tr>
              <a:tr h="806582">
                <a:tc>
                  <a:txBody>
                    <a:bodyPr/>
                    <a:lstStyle/>
                    <a:p>
                      <a:pPr algn="ctr" fontAlgn="ctr"/>
                      <a:r>
                        <a:rPr lang="en-US" sz="1600" b="1" i="0" u="none" strike="noStrike">
                          <a:solidFill>
                            <a:srgbClr val="000000"/>
                          </a:solidFill>
                          <a:effectLst/>
                          <a:latin typeface="Calibri" panose="020F0502020204030204" pitchFamily="34" charset="0"/>
                        </a:rPr>
                        <a:t>3</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000000"/>
                          </a:solidFill>
                          <a:effectLst/>
                          <a:latin typeface="Calibri" panose="020F0502020204030204" pitchFamily="34" charset="0"/>
                        </a:rPr>
                        <a:t>center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925833940"/>
                  </a:ext>
                </a:extLst>
              </a:tr>
              <a:tr h="806582">
                <a:tc>
                  <a:txBody>
                    <a:bodyPr/>
                    <a:lstStyle/>
                    <a:p>
                      <a:pPr algn="ctr" fontAlgn="ctr"/>
                      <a:r>
                        <a:rPr lang="en-US" sz="1600" b="1" i="0" u="none" strike="noStrike">
                          <a:solidFill>
                            <a:srgbClr val="000000"/>
                          </a:solidFill>
                          <a:effectLst/>
                          <a:latin typeface="Calibri" panose="020F0502020204030204" pitchFamily="34" charset="0"/>
                        </a:rPr>
                        <a:t>2</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758537468"/>
                  </a:ext>
                </a:extLst>
              </a:tr>
              <a:tr h="806582">
                <a:tc>
                  <a:txBody>
                    <a:bodyPr/>
                    <a:lstStyle/>
                    <a:p>
                      <a:pPr algn="ctr" fontAlgn="ctr"/>
                      <a:r>
                        <a:rPr lang="en-US" sz="1600" b="1" i="0" u="none" strike="noStrike">
                          <a:solidFill>
                            <a:srgbClr val="000000"/>
                          </a:solidFill>
                          <a:effectLst/>
                          <a:latin typeface="Calibri" panose="020F0502020204030204" pitchFamily="34" charset="0"/>
                        </a:rPr>
                        <a:t>1</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FFFFFF"/>
                          </a:solidFill>
                          <a:effectLst/>
                          <a:latin typeface="Calibri" panose="020F0502020204030204" pitchFamily="34" charset="0"/>
                        </a:rPr>
                        <a:t>corner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dirty="0">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corner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1438086593"/>
                  </a:ext>
                </a:extLst>
              </a:tr>
              <a:tr h="806582">
                <a:tc>
                  <a:txBody>
                    <a:bodyPr/>
                    <a:lstStyle/>
                    <a:p>
                      <a:pPr algn="l" fontAlgn="b"/>
                      <a:endParaRPr lang="en-US" sz="28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ctr"/>
                      <a:r>
                        <a:rPr lang="en-US" sz="1600" b="1" i="0" u="none" strike="noStrike">
                          <a:solidFill>
                            <a:srgbClr val="000000"/>
                          </a:solidFill>
                          <a:effectLst/>
                          <a:latin typeface="Calibri" panose="020F0502020204030204" pitchFamily="34" charset="0"/>
                        </a:rPr>
                        <a:t>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effectLst/>
                          <a:latin typeface="Calibri" panose="020F0502020204030204" pitchFamily="34" charset="0"/>
                        </a:rPr>
                        <a:t>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effectLst/>
                          <a:latin typeface="Calibri" panose="020F0502020204030204" pitchFamily="34" charset="0"/>
                        </a:rPr>
                        <a:t>3</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effectLst/>
                          <a:latin typeface="Calibri" panose="020F0502020204030204" pitchFamily="34" charset="0"/>
                        </a:rPr>
                        <a:t>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dirty="0">
                          <a:solidFill>
                            <a:srgbClr val="000000"/>
                          </a:solidFill>
                          <a:effectLst/>
                          <a:latin typeface="Calibri" panose="020F0502020204030204" pitchFamily="34" charset="0"/>
                        </a:rPr>
                        <a:t>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51320126"/>
                  </a:ext>
                </a:extLst>
              </a:tr>
            </a:tbl>
          </a:graphicData>
        </a:graphic>
      </p:graphicFrame>
      <p:sp>
        <p:nvSpPr>
          <p:cNvPr id="8" name="TextBox 7">
            <a:extLst>
              <a:ext uri="{FF2B5EF4-FFF2-40B4-BE49-F238E27FC236}">
                <a16:creationId xmlns:a16="http://schemas.microsoft.com/office/drawing/2014/main" id="{0765345D-6EE1-4F1A-A8B1-D15B0952B705}"/>
              </a:ext>
            </a:extLst>
          </p:cNvPr>
          <p:cNvSpPr txBox="1"/>
          <p:nvPr/>
        </p:nvSpPr>
        <p:spPr>
          <a:xfrm>
            <a:off x="1798320" y="477519"/>
            <a:ext cx="8056880" cy="646331"/>
          </a:xfrm>
          <a:prstGeom prst="rect">
            <a:avLst/>
          </a:prstGeom>
          <a:noFill/>
        </p:spPr>
        <p:txBody>
          <a:bodyPr wrap="square" rtlCol="0">
            <a:spAutoFit/>
          </a:bodyPr>
          <a:lstStyle/>
          <a:p>
            <a:pPr algn="ctr"/>
            <a:r>
              <a:rPr lang="en-US" sz="3600" dirty="0" err="1"/>
              <a:t>GreenAgain</a:t>
            </a:r>
            <a:r>
              <a:rPr lang="en-US" sz="3600" dirty="0"/>
              <a:t> islands: 25-tree </a:t>
            </a:r>
            <a:r>
              <a:rPr lang="en-US" sz="3600" u="sng" dirty="0"/>
              <a:t>monocultures</a:t>
            </a:r>
          </a:p>
        </p:txBody>
      </p:sp>
    </p:spTree>
    <p:extLst>
      <p:ext uri="{BB962C8B-B14F-4D97-AF65-F5344CB8AC3E}">
        <p14:creationId xmlns:p14="http://schemas.microsoft.com/office/powerpoint/2010/main" val="1826842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Image may contain: 1 person, outdoor">
            <a:extLst>
              <a:ext uri="{FF2B5EF4-FFF2-40B4-BE49-F238E27FC236}">
                <a16:creationId xmlns:a16="http://schemas.microsoft.com/office/drawing/2014/main" id="{1F678E1E-38D8-4EBF-B14F-D726FEF26B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82934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Image may contain: 1 person, plant, tree, grass, outdoor and nature">
            <a:extLst>
              <a:ext uri="{FF2B5EF4-FFF2-40B4-BE49-F238E27FC236}">
                <a16:creationId xmlns:a16="http://schemas.microsoft.com/office/drawing/2014/main" id="{C8311D2D-8A17-446A-957A-4D23016972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0299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Image may contain: one or more people, plant, outdoor and nature">
            <a:extLst>
              <a:ext uri="{FF2B5EF4-FFF2-40B4-BE49-F238E27FC236}">
                <a16:creationId xmlns:a16="http://schemas.microsoft.com/office/drawing/2014/main" id="{BFFD40BB-7413-4537-B30D-CA62FFA337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1424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Image may contain: one or more people, people standing, tree, outdoor and nature">
            <a:extLst>
              <a:ext uri="{FF2B5EF4-FFF2-40B4-BE49-F238E27FC236}">
                <a16:creationId xmlns:a16="http://schemas.microsoft.com/office/drawing/2014/main" id="{28258745-80A4-4C21-B609-29C5F70B4D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16192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AEDA4CA6-3472-4533-B580-D35DFBE93D86}"/>
              </a:ext>
            </a:extLst>
          </p:cNvPr>
          <p:cNvGraphicFramePr>
            <a:graphicFrameLocks noGrp="1"/>
          </p:cNvGraphicFramePr>
          <p:nvPr>
            <p:extLst>
              <p:ext uri="{D42A27DB-BD31-4B8C-83A1-F6EECF244321}">
                <p14:modId xmlns:p14="http://schemas.microsoft.com/office/powerpoint/2010/main" val="2431453692"/>
              </p:ext>
            </p:extLst>
          </p:nvPr>
        </p:nvGraphicFramePr>
        <p:xfrm>
          <a:off x="2367280" y="1259840"/>
          <a:ext cx="7294879" cy="4633988"/>
        </p:xfrm>
        <a:graphic>
          <a:graphicData uri="http://schemas.openxmlformats.org/drawingml/2006/table">
            <a:tbl>
              <a:tblPr/>
              <a:tblGrid>
                <a:gridCol w="660421">
                  <a:extLst>
                    <a:ext uri="{9D8B030D-6E8A-4147-A177-3AD203B41FA5}">
                      <a16:colId xmlns:a16="http://schemas.microsoft.com/office/drawing/2014/main" val="3210732036"/>
                    </a:ext>
                  </a:extLst>
                </a:gridCol>
                <a:gridCol w="3219719">
                  <a:extLst>
                    <a:ext uri="{9D8B030D-6E8A-4147-A177-3AD203B41FA5}">
                      <a16:colId xmlns:a16="http://schemas.microsoft.com/office/drawing/2014/main" val="360979124"/>
                    </a:ext>
                  </a:extLst>
                </a:gridCol>
                <a:gridCol w="1878271">
                  <a:extLst>
                    <a:ext uri="{9D8B030D-6E8A-4147-A177-3AD203B41FA5}">
                      <a16:colId xmlns:a16="http://schemas.microsoft.com/office/drawing/2014/main" val="1762948534"/>
                    </a:ext>
                  </a:extLst>
                </a:gridCol>
                <a:gridCol w="1536468">
                  <a:extLst>
                    <a:ext uri="{9D8B030D-6E8A-4147-A177-3AD203B41FA5}">
                      <a16:colId xmlns:a16="http://schemas.microsoft.com/office/drawing/2014/main" val="1098222595"/>
                    </a:ext>
                  </a:extLst>
                </a:gridCol>
              </a:tblGrid>
              <a:tr h="383036">
                <a:tc>
                  <a:txBody>
                    <a:bodyPr/>
                    <a:lstStyle/>
                    <a:p>
                      <a:pPr algn="ctr" fontAlgn="b"/>
                      <a:r>
                        <a:rPr lang="en-US" sz="1800" b="1" i="0" u="none" strike="noStrike" dirty="0">
                          <a:solidFill>
                            <a:srgbClr val="000000"/>
                          </a:solidFill>
                          <a:effectLst/>
                          <a:latin typeface="Calibri" panose="020F0502020204030204" pitchFamily="34" charset="0"/>
                        </a:rPr>
                        <a:t>Code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panose="020F0502020204030204" pitchFamily="34" charset="0"/>
                        </a:rPr>
                        <a:t>Scientific Name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panose="020F0502020204030204" pitchFamily="34" charset="0"/>
                        </a:rPr>
                        <a:t>Family</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1" i="0" u="none" strike="noStrike" dirty="0">
                          <a:solidFill>
                            <a:srgbClr val="000000"/>
                          </a:solidFill>
                          <a:effectLst/>
                          <a:latin typeface="Calibri" panose="020F0502020204030204" pitchFamily="34" charset="0"/>
                        </a:rPr>
                        <a:t>Malagasy</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73269460"/>
                  </a:ext>
                </a:extLst>
              </a:tr>
              <a:tr h="383036">
                <a:tc>
                  <a:txBody>
                    <a:bodyPr/>
                    <a:lstStyle/>
                    <a:p>
                      <a:pPr algn="ctr" fontAlgn="b"/>
                      <a:r>
                        <a:rPr lang="en-US" sz="1800" b="1" i="0" u="none" strike="noStrike" dirty="0">
                          <a:solidFill>
                            <a:srgbClr val="000000"/>
                          </a:solidFill>
                          <a:effectLst/>
                          <a:latin typeface="Calibri" panose="020F0502020204030204" pitchFamily="34" charset="0"/>
                        </a:rPr>
                        <a:t>DL</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dirty="0" err="1">
                          <a:solidFill>
                            <a:srgbClr val="000000"/>
                          </a:solidFill>
                          <a:effectLst/>
                          <a:latin typeface="Calibri" panose="020F0502020204030204" pitchFamily="34" charset="0"/>
                        </a:rPr>
                        <a:t>Dypsis</a:t>
                      </a:r>
                      <a:r>
                        <a:rPr lang="en-US" sz="1800" b="0" i="1" u="none" strike="noStrike" dirty="0">
                          <a:solidFill>
                            <a:srgbClr val="000000"/>
                          </a:solidFill>
                          <a:effectLst/>
                          <a:latin typeface="Calibri" panose="020F0502020204030204" pitchFamily="34" charset="0"/>
                        </a:rPr>
                        <a:t> </a:t>
                      </a:r>
                      <a:r>
                        <a:rPr lang="en-US" sz="1800" b="0" i="1" u="none" strike="noStrike" dirty="0" err="1">
                          <a:solidFill>
                            <a:srgbClr val="000000"/>
                          </a:solidFill>
                          <a:effectLst/>
                          <a:latin typeface="Calibri" panose="020F0502020204030204" pitchFamily="34" charset="0"/>
                        </a:rPr>
                        <a:t>lutescens</a:t>
                      </a:r>
                      <a:endParaRPr lang="en-US" sz="1800" b="0" i="1"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Arecaceae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lafaza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65313374"/>
                  </a:ext>
                </a:extLst>
              </a:tr>
              <a:tr h="383036">
                <a:tc>
                  <a:txBody>
                    <a:bodyPr/>
                    <a:lstStyle/>
                    <a:p>
                      <a:pPr algn="ctr" fontAlgn="b"/>
                      <a:r>
                        <a:rPr lang="en-US" sz="1800" b="1" i="0" u="none" strike="noStrike" dirty="0">
                          <a:solidFill>
                            <a:srgbClr val="000000"/>
                          </a:solidFill>
                          <a:effectLst/>
                          <a:latin typeface="Calibri" panose="020F0502020204030204" pitchFamily="34" charset="0"/>
                        </a:rPr>
                        <a:t>HM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a:solidFill>
                            <a:srgbClr val="000000"/>
                          </a:solidFill>
                          <a:effectLst/>
                          <a:latin typeface="Calibri" panose="020F0502020204030204" pitchFamily="34" charset="0"/>
                        </a:rPr>
                        <a:t>Harungana madagascariensis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Hypericaceae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harongana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7167725"/>
                  </a:ext>
                </a:extLst>
              </a:tr>
              <a:tr h="383036">
                <a:tc>
                  <a:txBody>
                    <a:bodyPr/>
                    <a:lstStyle/>
                    <a:p>
                      <a:pPr algn="ctr" fontAlgn="b"/>
                      <a:r>
                        <a:rPr lang="en-US" sz="1800" b="1" i="0" u="none" strike="noStrike" dirty="0">
                          <a:solidFill>
                            <a:srgbClr val="000000"/>
                          </a:solidFill>
                          <a:effectLst/>
                          <a:latin typeface="Calibri" panose="020F0502020204030204" pitchFamily="34" charset="0"/>
                        </a:rPr>
                        <a:t>HV</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dirty="0" err="1">
                          <a:solidFill>
                            <a:srgbClr val="000000"/>
                          </a:solidFill>
                          <a:effectLst/>
                          <a:latin typeface="Calibri" panose="020F0502020204030204" pitchFamily="34" charset="0"/>
                        </a:rPr>
                        <a:t>Hymenaea</a:t>
                      </a:r>
                      <a:r>
                        <a:rPr lang="en-US" sz="1800" b="0" i="1" u="none" strike="noStrike" dirty="0">
                          <a:solidFill>
                            <a:srgbClr val="000000"/>
                          </a:solidFill>
                          <a:effectLst/>
                          <a:latin typeface="Calibri" panose="020F0502020204030204" pitchFamily="34" charset="0"/>
                        </a:rPr>
                        <a:t> </a:t>
                      </a:r>
                      <a:r>
                        <a:rPr lang="en-US" sz="1800" b="0" i="1" u="none" strike="noStrike" dirty="0" err="1">
                          <a:solidFill>
                            <a:srgbClr val="000000"/>
                          </a:solidFill>
                          <a:effectLst/>
                          <a:latin typeface="Calibri" panose="020F0502020204030204" pitchFamily="34" charset="0"/>
                        </a:rPr>
                        <a:t>verrucosa</a:t>
                      </a:r>
                      <a:endParaRPr lang="en-US" sz="1800" b="0" i="1"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Fabaceae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mandrorofo</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77298303"/>
                  </a:ext>
                </a:extLst>
              </a:tr>
              <a:tr h="383036">
                <a:tc>
                  <a:txBody>
                    <a:bodyPr/>
                    <a:lstStyle/>
                    <a:p>
                      <a:pPr algn="ctr" fontAlgn="b"/>
                      <a:r>
                        <a:rPr lang="en-US" sz="1800" b="1" i="0" u="none" strike="noStrike" dirty="0">
                          <a:solidFill>
                            <a:srgbClr val="000000"/>
                          </a:solidFill>
                          <a:effectLst/>
                          <a:latin typeface="Calibri" panose="020F0502020204030204" pitchFamily="34" charset="0"/>
                        </a:rPr>
                        <a:t>IB</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dirty="0" err="1">
                          <a:solidFill>
                            <a:srgbClr val="000000"/>
                          </a:solidFill>
                          <a:effectLst/>
                          <a:latin typeface="Calibri" panose="020F0502020204030204" pitchFamily="34" charset="0"/>
                        </a:rPr>
                        <a:t>Intsia</a:t>
                      </a:r>
                      <a:r>
                        <a:rPr lang="en-US" sz="1800" b="0" i="1" u="none" strike="noStrike" dirty="0">
                          <a:solidFill>
                            <a:srgbClr val="000000"/>
                          </a:solidFill>
                          <a:effectLst/>
                          <a:latin typeface="Calibri" panose="020F0502020204030204" pitchFamily="34" charset="0"/>
                        </a:rPr>
                        <a:t> </a:t>
                      </a:r>
                      <a:r>
                        <a:rPr lang="en-US" sz="1800" b="0" i="1" u="none" strike="noStrike" dirty="0" err="1">
                          <a:solidFill>
                            <a:srgbClr val="000000"/>
                          </a:solidFill>
                          <a:effectLst/>
                          <a:latin typeface="Calibri" panose="020F0502020204030204" pitchFamily="34" charset="0"/>
                        </a:rPr>
                        <a:t>bijuga</a:t>
                      </a:r>
                      <a:endParaRPr lang="en-US" sz="1800" b="0" i="1"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Fabaceae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hintsina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00303424"/>
                  </a:ext>
                </a:extLst>
              </a:tr>
              <a:tr h="370820">
                <a:tc>
                  <a:txBody>
                    <a:bodyPr/>
                    <a:lstStyle/>
                    <a:p>
                      <a:pPr algn="ctr" fontAlgn="b"/>
                      <a:r>
                        <a:rPr lang="en-US" sz="1800" b="1" i="0" u="none" strike="noStrike" dirty="0">
                          <a:solidFill>
                            <a:srgbClr val="000000"/>
                          </a:solidFill>
                          <a:effectLst/>
                          <a:latin typeface="Calibri" panose="020F0502020204030204" pitchFamily="34" charset="0"/>
                        </a:rPr>
                        <a:t>MC</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dirty="0">
                          <a:solidFill>
                            <a:srgbClr val="000000"/>
                          </a:solidFill>
                          <a:effectLst/>
                          <a:latin typeface="Calibri" panose="020F0502020204030204" pitchFamily="34" charset="0"/>
                        </a:rPr>
                        <a:t>Macaranga </a:t>
                      </a:r>
                      <a:r>
                        <a:rPr lang="en-US" sz="1800" b="0" i="1" u="none" strike="noStrike" dirty="0" err="1">
                          <a:solidFill>
                            <a:srgbClr val="000000"/>
                          </a:solidFill>
                          <a:effectLst/>
                          <a:latin typeface="Calibri" panose="020F0502020204030204" pitchFamily="34" charset="0"/>
                        </a:rPr>
                        <a:t>spp</a:t>
                      </a:r>
                      <a:endParaRPr lang="en-US" sz="1800" b="0" i="1"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Euphorbiaceae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mankarangana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9690256"/>
                  </a:ext>
                </a:extLst>
              </a:tr>
              <a:tr h="383036">
                <a:tc>
                  <a:txBody>
                    <a:bodyPr/>
                    <a:lstStyle/>
                    <a:p>
                      <a:pPr algn="ctr" fontAlgn="b"/>
                      <a:r>
                        <a:rPr lang="en-US" sz="1800" b="1" i="0" u="none" strike="noStrike" dirty="0">
                          <a:solidFill>
                            <a:srgbClr val="000000"/>
                          </a:solidFill>
                          <a:effectLst/>
                          <a:latin typeface="Calibri" panose="020F0502020204030204" pitchFamily="34" charset="0"/>
                        </a:rPr>
                        <a:t>NT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dirty="0" err="1">
                          <a:solidFill>
                            <a:srgbClr val="000000"/>
                          </a:solidFill>
                          <a:effectLst/>
                          <a:latin typeface="Calibri" panose="020F0502020204030204" pitchFamily="34" charset="0"/>
                        </a:rPr>
                        <a:t>Neotina</a:t>
                      </a:r>
                      <a:r>
                        <a:rPr lang="en-US" sz="1800" b="0" i="1" u="none" strike="noStrike" dirty="0">
                          <a:solidFill>
                            <a:srgbClr val="000000"/>
                          </a:solidFill>
                          <a:effectLst/>
                          <a:latin typeface="Calibri" panose="020F0502020204030204" pitchFamily="34" charset="0"/>
                        </a:rPr>
                        <a:t> </a:t>
                      </a:r>
                      <a:r>
                        <a:rPr lang="en-US" sz="1800" b="0" i="1" u="none" strike="noStrike" dirty="0" err="1">
                          <a:solidFill>
                            <a:srgbClr val="000000"/>
                          </a:solidFill>
                          <a:effectLst/>
                          <a:latin typeface="Calibri" panose="020F0502020204030204" pitchFamily="34" charset="0"/>
                        </a:rPr>
                        <a:t>spp</a:t>
                      </a:r>
                      <a:endParaRPr lang="en-US" sz="1800" b="0" i="1"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err="1">
                          <a:solidFill>
                            <a:srgbClr val="000000"/>
                          </a:solidFill>
                          <a:effectLst/>
                          <a:latin typeface="Calibri" panose="020F0502020204030204" pitchFamily="34" charset="0"/>
                        </a:rPr>
                        <a:t>Sapindaceae</a:t>
                      </a:r>
                      <a:endParaRPr lang="en-US" sz="1800" b="0" i="0"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voantsilana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878175"/>
                  </a:ext>
                </a:extLst>
              </a:tr>
              <a:tr h="383036">
                <a:tc>
                  <a:txBody>
                    <a:bodyPr/>
                    <a:lstStyle/>
                    <a:p>
                      <a:pPr algn="ctr" fontAlgn="b"/>
                      <a:r>
                        <a:rPr lang="en-US" sz="1800" b="1" i="0" u="none" strike="noStrike" dirty="0">
                          <a:solidFill>
                            <a:srgbClr val="000000"/>
                          </a:solidFill>
                          <a:effectLst/>
                          <a:latin typeface="Calibri" panose="020F0502020204030204" pitchFamily="34" charset="0"/>
                        </a:rPr>
                        <a:t>PM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a:solidFill>
                            <a:srgbClr val="000000"/>
                          </a:solidFill>
                          <a:effectLst/>
                          <a:latin typeface="Calibri" panose="020F0502020204030204" pitchFamily="34" charset="0"/>
                        </a:rPr>
                        <a:t>Parkia madagascariensis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a:solidFill>
                            <a:srgbClr val="000000"/>
                          </a:solidFill>
                          <a:effectLst/>
                          <a:latin typeface="Calibri" panose="020F0502020204030204" pitchFamily="34" charset="0"/>
                        </a:rPr>
                        <a:t>Fabaceae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kintsakintsa</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34448422"/>
                  </a:ext>
                </a:extLst>
              </a:tr>
              <a:tr h="432808">
                <a:tc>
                  <a:txBody>
                    <a:bodyPr/>
                    <a:lstStyle/>
                    <a:p>
                      <a:pPr algn="ctr" fontAlgn="b"/>
                      <a:r>
                        <a:rPr lang="en-US" sz="1800" b="1" i="0" u="none" strike="noStrike" dirty="0">
                          <a:solidFill>
                            <a:srgbClr val="000000"/>
                          </a:solidFill>
                          <a:effectLst/>
                          <a:latin typeface="Calibri" panose="020F0502020204030204" pitchFamily="34" charset="0"/>
                        </a:rPr>
                        <a:t>PO</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a:solidFill>
                            <a:srgbClr val="000000"/>
                          </a:solidFill>
                          <a:effectLst/>
                          <a:latin typeface="Calibri" panose="020F0502020204030204" pitchFamily="34" charset="0"/>
                        </a:rPr>
                        <a:t>Pittosporum crassifolium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err="1">
                          <a:solidFill>
                            <a:srgbClr val="000000"/>
                          </a:solidFill>
                          <a:effectLst/>
                          <a:latin typeface="Calibri" panose="020F0502020204030204" pitchFamily="34" charset="0"/>
                        </a:rPr>
                        <a:t>Pittosporaceae</a:t>
                      </a:r>
                      <a:endParaRPr lang="en-US" sz="1800" b="0" i="0"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err="1">
                          <a:solidFill>
                            <a:srgbClr val="000000"/>
                          </a:solidFill>
                          <a:effectLst/>
                          <a:latin typeface="Calibri" panose="020F0502020204030204" pitchFamily="34" charset="0"/>
                        </a:rPr>
                        <a:t>maimbovitsika</a:t>
                      </a:r>
                      <a:endParaRPr lang="en-US" sz="1800" b="0" i="0"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4794144"/>
                  </a:ext>
                </a:extLst>
              </a:tr>
              <a:tr h="383036">
                <a:tc>
                  <a:txBody>
                    <a:bodyPr/>
                    <a:lstStyle/>
                    <a:p>
                      <a:pPr algn="ctr" fontAlgn="b"/>
                      <a:r>
                        <a:rPr lang="en-US" sz="1800" b="1" i="0" u="none" strike="noStrike" dirty="0">
                          <a:solidFill>
                            <a:srgbClr val="000000"/>
                          </a:solidFill>
                          <a:effectLst/>
                          <a:latin typeface="Calibri" panose="020F0502020204030204" pitchFamily="34" charset="0"/>
                        </a:rPr>
                        <a:t>TE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a:solidFill>
                            <a:srgbClr val="000000"/>
                          </a:solidFill>
                          <a:effectLst/>
                          <a:latin typeface="Calibri" panose="020F0502020204030204" pitchFamily="34" charset="0"/>
                        </a:rPr>
                        <a:t>Terminalia mantaly</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Combretaceae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err="1">
                          <a:solidFill>
                            <a:srgbClr val="000000"/>
                          </a:solidFill>
                          <a:effectLst/>
                          <a:latin typeface="Calibri" panose="020F0502020204030204" pitchFamily="34" charset="0"/>
                        </a:rPr>
                        <a:t>mantaly</a:t>
                      </a:r>
                      <a:endParaRPr lang="en-US" sz="1800" b="0" i="0"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8554587"/>
                  </a:ext>
                </a:extLst>
              </a:tr>
              <a:tr h="383036">
                <a:tc>
                  <a:txBody>
                    <a:bodyPr/>
                    <a:lstStyle/>
                    <a:p>
                      <a:pPr algn="ctr" fontAlgn="b"/>
                      <a:r>
                        <a:rPr lang="en-US" sz="1800" b="1" i="0" u="none" strike="noStrike" dirty="0">
                          <a:solidFill>
                            <a:srgbClr val="000000"/>
                          </a:solidFill>
                          <a:effectLst/>
                          <a:latin typeface="Calibri" panose="020F0502020204030204" pitchFamily="34" charset="0"/>
                        </a:rPr>
                        <a:t>TO</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a:solidFill>
                            <a:srgbClr val="000000"/>
                          </a:solidFill>
                          <a:effectLst/>
                          <a:latin typeface="Calibri" panose="020F0502020204030204" pitchFamily="34" charset="0"/>
                        </a:rPr>
                        <a:t>Trema orientalis</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Cannabaceae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err="1">
                          <a:solidFill>
                            <a:srgbClr val="000000"/>
                          </a:solidFill>
                          <a:effectLst/>
                          <a:latin typeface="Calibri" panose="020F0502020204030204" pitchFamily="34" charset="0"/>
                        </a:rPr>
                        <a:t>andrarezona</a:t>
                      </a:r>
                      <a:endParaRPr lang="en-US" sz="1800" b="0" i="0"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4696747"/>
                  </a:ext>
                </a:extLst>
              </a:tr>
              <a:tr h="383036">
                <a:tc>
                  <a:txBody>
                    <a:bodyPr/>
                    <a:lstStyle/>
                    <a:p>
                      <a:pPr algn="ctr" fontAlgn="b"/>
                      <a:r>
                        <a:rPr lang="en-US" sz="1800" b="1" i="0" u="none" strike="noStrike" dirty="0">
                          <a:solidFill>
                            <a:srgbClr val="000000"/>
                          </a:solidFill>
                          <a:effectLst/>
                          <a:latin typeface="Calibri" panose="020F0502020204030204" pitchFamily="34" charset="0"/>
                        </a:rPr>
                        <a:t>UP</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1" u="none" strike="noStrike">
                          <a:solidFill>
                            <a:srgbClr val="000000"/>
                          </a:solidFill>
                          <a:effectLst/>
                          <a:latin typeface="Calibri" panose="020F0502020204030204" pitchFamily="34" charset="0"/>
                        </a:rPr>
                        <a:t>Uapaca spp</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a:solidFill>
                            <a:srgbClr val="000000"/>
                          </a:solidFill>
                          <a:effectLst/>
                          <a:latin typeface="Calibri" panose="020F0502020204030204" pitchFamily="34" charset="0"/>
                        </a:rPr>
                        <a:t>Phyllanthaceae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800" b="0" i="0" u="none" strike="noStrike" dirty="0" err="1">
                          <a:solidFill>
                            <a:srgbClr val="000000"/>
                          </a:solidFill>
                          <a:effectLst/>
                          <a:latin typeface="Calibri" panose="020F0502020204030204" pitchFamily="34" charset="0"/>
                        </a:rPr>
                        <a:t>voapaka</a:t>
                      </a:r>
                      <a:endParaRPr lang="en-US" sz="1800" b="0" i="0" u="none" strike="noStrike" dirty="0">
                        <a:solidFill>
                          <a:srgbClr val="000000"/>
                        </a:solidFill>
                        <a:effectLst/>
                        <a:latin typeface="Calibri" panose="020F0502020204030204" pitchFamily="34" charset="0"/>
                      </a:endParaRP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13138334"/>
                  </a:ext>
                </a:extLst>
              </a:tr>
            </a:tbl>
          </a:graphicData>
        </a:graphic>
      </p:graphicFrame>
      <p:sp>
        <p:nvSpPr>
          <p:cNvPr id="4" name="TextBox 3">
            <a:extLst>
              <a:ext uri="{FF2B5EF4-FFF2-40B4-BE49-F238E27FC236}">
                <a16:creationId xmlns:a16="http://schemas.microsoft.com/office/drawing/2014/main" id="{7BCBD8F3-E42C-40CA-90A4-11DCE08F1177}"/>
              </a:ext>
            </a:extLst>
          </p:cNvPr>
          <p:cNvSpPr txBox="1"/>
          <p:nvPr/>
        </p:nvSpPr>
        <p:spPr>
          <a:xfrm>
            <a:off x="2367280" y="594840"/>
            <a:ext cx="7294879" cy="523220"/>
          </a:xfrm>
          <a:prstGeom prst="rect">
            <a:avLst/>
          </a:prstGeom>
          <a:noFill/>
        </p:spPr>
        <p:txBody>
          <a:bodyPr wrap="square" rtlCol="0">
            <a:spAutoFit/>
          </a:bodyPr>
          <a:lstStyle/>
          <a:p>
            <a:pPr algn="ctr"/>
            <a:r>
              <a:rPr lang="en-US" sz="2800" b="1" dirty="0">
                <a:solidFill>
                  <a:schemeClr val="accent6"/>
                </a:solidFill>
              </a:rPr>
              <a:t>11 Malagasy Tree Species in our experiment</a:t>
            </a:r>
          </a:p>
        </p:txBody>
      </p:sp>
      <p:sp>
        <p:nvSpPr>
          <p:cNvPr id="2" name="TextBox 1">
            <a:extLst>
              <a:ext uri="{FF2B5EF4-FFF2-40B4-BE49-F238E27FC236}">
                <a16:creationId xmlns:a16="http://schemas.microsoft.com/office/drawing/2014/main" id="{9CC34737-6E3E-4EE5-9B81-5E8D5F18AC6B}"/>
              </a:ext>
            </a:extLst>
          </p:cNvPr>
          <p:cNvSpPr txBox="1"/>
          <p:nvPr/>
        </p:nvSpPr>
        <p:spPr>
          <a:xfrm>
            <a:off x="2367281" y="6035608"/>
            <a:ext cx="7294878" cy="400110"/>
          </a:xfrm>
          <a:prstGeom prst="rect">
            <a:avLst/>
          </a:prstGeom>
          <a:noFill/>
        </p:spPr>
        <p:txBody>
          <a:bodyPr wrap="square" rtlCol="0">
            <a:spAutoFit/>
          </a:bodyPr>
          <a:lstStyle/>
          <a:p>
            <a:pPr algn="ctr"/>
            <a:r>
              <a:rPr lang="en-US" sz="2000" b="1" dirty="0">
                <a:solidFill>
                  <a:schemeClr val="accent6"/>
                </a:solidFill>
              </a:rPr>
              <a:t>&gt; 150 cm height     &amp;     &gt;100 cm crown     (3 years)</a:t>
            </a:r>
          </a:p>
        </p:txBody>
      </p:sp>
    </p:spTree>
    <p:extLst>
      <p:ext uri="{BB962C8B-B14F-4D97-AF65-F5344CB8AC3E}">
        <p14:creationId xmlns:p14="http://schemas.microsoft.com/office/powerpoint/2010/main" val="20774499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EE12E8-40A5-41FA-A450-71C7BE2DA4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64482" y="0"/>
            <a:ext cx="3463035" cy="6858000"/>
          </a:xfrm>
          <a:prstGeom prst="rect">
            <a:avLst/>
          </a:prstGeom>
        </p:spPr>
      </p:pic>
    </p:spTree>
    <p:extLst>
      <p:ext uri="{BB962C8B-B14F-4D97-AF65-F5344CB8AC3E}">
        <p14:creationId xmlns:p14="http://schemas.microsoft.com/office/powerpoint/2010/main" val="167658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99EBC6F-8EB5-42FE-ADBE-97AF28C915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8470" y="18365"/>
            <a:ext cx="8875059" cy="6858000"/>
          </a:xfrm>
          <a:prstGeom prst="rect">
            <a:avLst/>
          </a:prstGeom>
        </p:spPr>
      </p:pic>
      <p:sp>
        <p:nvSpPr>
          <p:cNvPr id="7" name="TextBox 6">
            <a:extLst>
              <a:ext uri="{FF2B5EF4-FFF2-40B4-BE49-F238E27FC236}">
                <a16:creationId xmlns:a16="http://schemas.microsoft.com/office/drawing/2014/main" id="{161FF2AA-BCF0-426F-BB5E-9FF6BDEAE3B1}"/>
              </a:ext>
            </a:extLst>
          </p:cNvPr>
          <p:cNvSpPr txBox="1"/>
          <p:nvPr/>
        </p:nvSpPr>
        <p:spPr>
          <a:xfrm>
            <a:off x="2237740" y="720774"/>
            <a:ext cx="2072640" cy="646331"/>
          </a:xfrm>
          <a:prstGeom prst="rect">
            <a:avLst/>
          </a:prstGeom>
          <a:solidFill>
            <a:srgbClr val="009900"/>
          </a:solidFill>
        </p:spPr>
        <p:txBody>
          <a:bodyPr wrap="square" rtlCol="0">
            <a:spAutoFit/>
          </a:bodyPr>
          <a:lstStyle/>
          <a:p>
            <a:pPr algn="ctr"/>
            <a:r>
              <a:rPr lang="en-US" dirty="0" err="1">
                <a:solidFill>
                  <a:schemeClr val="bg1"/>
                </a:solidFill>
              </a:rPr>
              <a:t>Ambonivato</a:t>
            </a:r>
            <a:r>
              <a:rPr lang="en-US" dirty="0">
                <a:solidFill>
                  <a:schemeClr val="bg1"/>
                </a:solidFill>
              </a:rPr>
              <a:t> village</a:t>
            </a:r>
          </a:p>
          <a:p>
            <a:pPr algn="ctr"/>
            <a:r>
              <a:rPr lang="en-US" dirty="0">
                <a:solidFill>
                  <a:schemeClr val="bg1"/>
                </a:solidFill>
              </a:rPr>
              <a:t>Project 2016</a:t>
            </a:r>
          </a:p>
        </p:txBody>
      </p:sp>
      <p:sp>
        <p:nvSpPr>
          <p:cNvPr id="9" name="TextBox 8">
            <a:extLst>
              <a:ext uri="{FF2B5EF4-FFF2-40B4-BE49-F238E27FC236}">
                <a16:creationId xmlns:a16="http://schemas.microsoft.com/office/drawing/2014/main" id="{4E43BF35-9C64-4A53-B5B8-4402936AE622}"/>
              </a:ext>
            </a:extLst>
          </p:cNvPr>
          <p:cNvSpPr txBox="1"/>
          <p:nvPr/>
        </p:nvSpPr>
        <p:spPr>
          <a:xfrm>
            <a:off x="5260340" y="4882173"/>
            <a:ext cx="2531110" cy="923330"/>
          </a:xfrm>
          <a:prstGeom prst="rect">
            <a:avLst/>
          </a:prstGeom>
          <a:solidFill>
            <a:srgbClr val="009900"/>
          </a:solidFill>
        </p:spPr>
        <p:txBody>
          <a:bodyPr wrap="square" rtlCol="0">
            <a:spAutoFit/>
          </a:bodyPr>
          <a:lstStyle/>
          <a:p>
            <a:pPr algn="ctr"/>
            <a:r>
              <a:rPr lang="en-US" dirty="0">
                <a:solidFill>
                  <a:schemeClr val="bg1"/>
                </a:solidFill>
              </a:rPr>
              <a:t>160 Monoculture Islands </a:t>
            </a:r>
          </a:p>
          <a:p>
            <a:pPr algn="ctr"/>
            <a:r>
              <a:rPr lang="en-US" dirty="0">
                <a:solidFill>
                  <a:schemeClr val="bg1"/>
                </a:solidFill>
              </a:rPr>
              <a:t>interspersed to form </a:t>
            </a:r>
          </a:p>
          <a:p>
            <a:pPr algn="ctr"/>
            <a:r>
              <a:rPr lang="en-US" dirty="0">
                <a:solidFill>
                  <a:schemeClr val="bg1"/>
                </a:solidFill>
              </a:rPr>
              <a:t>Biodiverse Forest Stand</a:t>
            </a:r>
          </a:p>
        </p:txBody>
      </p:sp>
    </p:spTree>
    <p:extLst>
      <p:ext uri="{BB962C8B-B14F-4D97-AF65-F5344CB8AC3E}">
        <p14:creationId xmlns:p14="http://schemas.microsoft.com/office/powerpoint/2010/main" val="323735247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Curved Down 1">
            <a:extLst>
              <a:ext uri="{FF2B5EF4-FFF2-40B4-BE49-F238E27FC236}">
                <a16:creationId xmlns:a16="http://schemas.microsoft.com/office/drawing/2014/main" id="{A9B683D0-4E60-4D6D-8487-5B29FBD82679}"/>
              </a:ext>
            </a:extLst>
          </p:cNvPr>
          <p:cNvSpPr/>
          <p:nvPr/>
        </p:nvSpPr>
        <p:spPr>
          <a:xfrm>
            <a:off x="3174364" y="1203623"/>
            <a:ext cx="6167120" cy="2123440"/>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
        <p:nvSpPr>
          <p:cNvPr id="6" name="Arrow: Curved Down 5">
            <a:extLst>
              <a:ext uri="{FF2B5EF4-FFF2-40B4-BE49-F238E27FC236}">
                <a16:creationId xmlns:a16="http://schemas.microsoft.com/office/drawing/2014/main" id="{8A179C8D-585F-4911-BD44-BEC083B817BC}"/>
              </a:ext>
            </a:extLst>
          </p:cNvPr>
          <p:cNvSpPr/>
          <p:nvPr/>
        </p:nvSpPr>
        <p:spPr>
          <a:xfrm rot="10800000">
            <a:off x="2917190" y="3530937"/>
            <a:ext cx="6167120" cy="2123440"/>
          </a:xfrm>
          <a:prstGeom prst="curvedDownArrow">
            <a:avLst/>
          </a:prstGeom>
          <a:solidFill>
            <a:srgbClr val="EE851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solidFill>
            </a:endParaRPr>
          </a:p>
        </p:txBody>
      </p:sp>
      <p:sp>
        <p:nvSpPr>
          <p:cNvPr id="5" name="TextBox 4">
            <a:extLst>
              <a:ext uri="{FF2B5EF4-FFF2-40B4-BE49-F238E27FC236}">
                <a16:creationId xmlns:a16="http://schemas.microsoft.com/office/drawing/2014/main" id="{00D738DF-43D6-4582-8AFB-72A88A5C94C3}"/>
              </a:ext>
            </a:extLst>
          </p:cNvPr>
          <p:cNvSpPr txBox="1"/>
          <p:nvPr/>
        </p:nvSpPr>
        <p:spPr>
          <a:xfrm>
            <a:off x="4968239" y="1767114"/>
            <a:ext cx="2255520" cy="369332"/>
          </a:xfrm>
          <a:prstGeom prst="rect">
            <a:avLst/>
          </a:prstGeom>
          <a:noFill/>
        </p:spPr>
        <p:txBody>
          <a:bodyPr wrap="square" rtlCol="0">
            <a:spAutoFit/>
          </a:bodyPr>
          <a:lstStyle/>
          <a:p>
            <a:pPr algn="ctr"/>
            <a:r>
              <a:rPr lang="en-US" b="1" dirty="0">
                <a:solidFill>
                  <a:schemeClr val="accent6"/>
                </a:solidFill>
              </a:rPr>
              <a:t>7-10 ft thicket</a:t>
            </a:r>
          </a:p>
        </p:txBody>
      </p:sp>
      <p:sp>
        <p:nvSpPr>
          <p:cNvPr id="8" name="TextBox 7">
            <a:extLst>
              <a:ext uri="{FF2B5EF4-FFF2-40B4-BE49-F238E27FC236}">
                <a16:creationId xmlns:a16="http://schemas.microsoft.com/office/drawing/2014/main" id="{02EFD189-01DE-4086-8297-DB40DF05840D}"/>
              </a:ext>
            </a:extLst>
          </p:cNvPr>
          <p:cNvSpPr txBox="1"/>
          <p:nvPr/>
        </p:nvSpPr>
        <p:spPr>
          <a:xfrm>
            <a:off x="4968239" y="4721553"/>
            <a:ext cx="2255520" cy="369332"/>
          </a:xfrm>
          <a:prstGeom prst="rect">
            <a:avLst/>
          </a:prstGeom>
          <a:noFill/>
        </p:spPr>
        <p:txBody>
          <a:bodyPr wrap="square" rtlCol="0">
            <a:spAutoFit/>
          </a:bodyPr>
          <a:lstStyle/>
          <a:p>
            <a:pPr algn="ctr"/>
            <a:r>
              <a:rPr lang="en-US" b="1" dirty="0">
                <a:solidFill>
                  <a:srgbClr val="EE8512"/>
                </a:solidFill>
              </a:rPr>
              <a:t>2-9 ft mat</a:t>
            </a:r>
          </a:p>
        </p:txBody>
      </p:sp>
      <p:sp>
        <p:nvSpPr>
          <p:cNvPr id="7" name="TextBox 6">
            <a:extLst>
              <a:ext uri="{FF2B5EF4-FFF2-40B4-BE49-F238E27FC236}">
                <a16:creationId xmlns:a16="http://schemas.microsoft.com/office/drawing/2014/main" id="{73DF87F9-8C6D-4FAB-928C-FC6118E95DBD}"/>
              </a:ext>
            </a:extLst>
          </p:cNvPr>
          <p:cNvSpPr txBox="1"/>
          <p:nvPr/>
        </p:nvSpPr>
        <p:spPr>
          <a:xfrm>
            <a:off x="4553583" y="3065452"/>
            <a:ext cx="3408681" cy="523220"/>
          </a:xfrm>
          <a:prstGeom prst="rect">
            <a:avLst/>
          </a:prstGeom>
          <a:noFill/>
        </p:spPr>
        <p:txBody>
          <a:bodyPr wrap="square" rtlCol="0">
            <a:spAutoFit/>
          </a:bodyPr>
          <a:lstStyle/>
          <a:p>
            <a:pPr algn="ctr"/>
            <a:r>
              <a:rPr lang="en-US" sz="2800" dirty="0">
                <a:solidFill>
                  <a:srgbClr val="3399FF"/>
                </a:solidFill>
              </a:rPr>
              <a:t>Ruderal Suppression</a:t>
            </a:r>
            <a:endParaRPr lang="en-US" sz="2800" i="1" dirty="0">
              <a:solidFill>
                <a:srgbClr val="3399FF"/>
              </a:solidFill>
            </a:endParaRPr>
          </a:p>
        </p:txBody>
      </p:sp>
    </p:spTree>
    <p:extLst>
      <p:ext uri="{BB962C8B-B14F-4D97-AF65-F5344CB8AC3E}">
        <p14:creationId xmlns:p14="http://schemas.microsoft.com/office/powerpoint/2010/main" val="122237578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Curved Down 1">
            <a:extLst>
              <a:ext uri="{FF2B5EF4-FFF2-40B4-BE49-F238E27FC236}">
                <a16:creationId xmlns:a16="http://schemas.microsoft.com/office/drawing/2014/main" id="{A9B683D0-4E60-4D6D-8487-5B29FBD82679}"/>
              </a:ext>
            </a:extLst>
          </p:cNvPr>
          <p:cNvSpPr/>
          <p:nvPr/>
        </p:nvSpPr>
        <p:spPr>
          <a:xfrm>
            <a:off x="3174364" y="1203623"/>
            <a:ext cx="6167120" cy="2123440"/>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
        <p:nvSpPr>
          <p:cNvPr id="6" name="Arrow: Curved Down 5">
            <a:extLst>
              <a:ext uri="{FF2B5EF4-FFF2-40B4-BE49-F238E27FC236}">
                <a16:creationId xmlns:a16="http://schemas.microsoft.com/office/drawing/2014/main" id="{8A179C8D-585F-4911-BD44-BEC083B817BC}"/>
              </a:ext>
            </a:extLst>
          </p:cNvPr>
          <p:cNvSpPr/>
          <p:nvPr/>
        </p:nvSpPr>
        <p:spPr>
          <a:xfrm rot="10800000">
            <a:off x="2917190" y="3530937"/>
            <a:ext cx="6167120" cy="212344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6"/>
              </a:solidFill>
            </a:endParaRPr>
          </a:p>
        </p:txBody>
      </p:sp>
      <p:sp>
        <p:nvSpPr>
          <p:cNvPr id="5" name="TextBox 4">
            <a:extLst>
              <a:ext uri="{FF2B5EF4-FFF2-40B4-BE49-F238E27FC236}">
                <a16:creationId xmlns:a16="http://schemas.microsoft.com/office/drawing/2014/main" id="{00D738DF-43D6-4582-8AFB-72A88A5C94C3}"/>
              </a:ext>
            </a:extLst>
          </p:cNvPr>
          <p:cNvSpPr txBox="1"/>
          <p:nvPr/>
        </p:nvSpPr>
        <p:spPr>
          <a:xfrm>
            <a:off x="3668402" y="2274837"/>
            <a:ext cx="2255520" cy="369332"/>
          </a:xfrm>
          <a:prstGeom prst="rect">
            <a:avLst/>
          </a:prstGeom>
          <a:noFill/>
        </p:spPr>
        <p:txBody>
          <a:bodyPr wrap="square" rtlCol="0">
            <a:spAutoFit/>
          </a:bodyPr>
          <a:lstStyle/>
          <a:p>
            <a:pPr algn="ctr"/>
            <a:r>
              <a:rPr lang="en-US" b="1" dirty="0">
                <a:solidFill>
                  <a:schemeClr val="accent6"/>
                </a:solidFill>
              </a:rPr>
              <a:t>7-10 ft thicket</a:t>
            </a:r>
          </a:p>
        </p:txBody>
      </p:sp>
      <p:sp>
        <p:nvSpPr>
          <p:cNvPr id="8" name="TextBox 7">
            <a:extLst>
              <a:ext uri="{FF2B5EF4-FFF2-40B4-BE49-F238E27FC236}">
                <a16:creationId xmlns:a16="http://schemas.microsoft.com/office/drawing/2014/main" id="{02EFD189-01DE-4086-8297-DB40DF05840D}"/>
              </a:ext>
            </a:extLst>
          </p:cNvPr>
          <p:cNvSpPr txBox="1"/>
          <p:nvPr/>
        </p:nvSpPr>
        <p:spPr>
          <a:xfrm>
            <a:off x="6474475" y="2274837"/>
            <a:ext cx="2255520" cy="369332"/>
          </a:xfrm>
          <a:prstGeom prst="rect">
            <a:avLst/>
          </a:prstGeom>
          <a:noFill/>
        </p:spPr>
        <p:txBody>
          <a:bodyPr wrap="square" rtlCol="0">
            <a:spAutoFit/>
          </a:bodyPr>
          <a:lstStyle/>
          <a:p>
            <a:pPr algn="ctr"/>
            <a:r>
              <a:rPr lang="en-US" b="1" dirty="0">
                <a:solidFill>
                  <a:srgbClr val="EE8512"/>
                </a:solidFill>
              </a:rPr>
              <a:t>2-9 ft mat</a:t>
            </a:r>
          </a:p>
        </p:txBody>
      </p:sp>
      <p:sp>
        <p:nvSpPr>
          <p:cNvPr id="7" name="TextBox 6">
            <a:extLst>
              <a:ext uri="{FF2B5EF4-FFF2-40B4-BE49-F238E27FC236}">
                <a16:creationId xmlns:a16="http://schemas.microsoft.com/office/drawing/2014/main" id="{73DF87F9-8C6D-4FAB-928C-FC6118E95DBD}"/>
              </a:ext>
            </a:extLst>
          </p:cNvPr>
          <p:cNvSpPr txBox="1"/>
          <p:nvPr/>
        </p:nvSpPr>
        <p:spPr>
          <a:xfrm>
            <a:off x="3511573" y="3115438"/>
            <a:ext cx="5218422" cy="707886"/>
          </a:xfrm>
          <a:prstGeom prst="rect">
            <a:avLst/>
          </a:prstGeom>
          <a:noFill/>
        </p:spPr>
        <p:txBody>
          <a:bodyPr wrap="square" rtlCol="0">
            <a:spAutoFit/>
          </a:bodyPr>
          <a:lstStyle/>
          <a:p>
            <a:pPr algn="ctr"/>
            <a:r>
              <a:rPr lang="en-US" sz="4000" dirty="0">
                <a:solidFill>
                  <a:srgbClr val="3399FF"/>
                </a:solidFill>
              </a:rPr>
              <a:t>Only ½ the Problem</a:t>
            </a:r>
            <a:endParaRPr lang="en-US" sz="4000" i="1" dirty="0">
              <a:solidFill>
                <a:srgbClr val="3399FF"/>
              </a:solidFill>
            </a:endParaRPr>
          </a:p>
        </p:txBody>
      </p:sp>
      <p:sp>
        <p:nvSpPr>
          <p:cNvPr id="9" name="TextBox 8">
            <a:extLst>
              <a:ext uri="{FF2B5EF4-FFF2-40B4-BE49-F238E27FC236}">
                <a16:creationId xmlns:a16="http://schemas.microsoft.com/office/drawing/2014/main" id="{700C9D4A-B155-4F69-A27E-B85199B22CAD}"/>
              </a:ext>
            </a:extLst>
          </p:cNvPr>
          <p:cNvSpPr txBox="1"/>
          <p:nvPr/>
        </p:nvSpPr>
        <p:spPr>
          <a:xfrm>
            <a:off x="5059699" y="1701631"/>
            <a:ext cx="2255520" cy="369332"/>
          </a:xfrm>
          <a:prstGeom prst="rect">
            <a:avLst/>
          </a:prstGeom>
          <a:noFill/>
        </p:spPr>
        <p:txBody>
          <a:bodyPr wrap="square" rtlCol="0">
            <a:spAutoFit/>
          </a:bodyPr>
          <a:lstStyle/>
          <a:p>
            <a:pPr algn="ctr"/>
            <a:r>
              <a:rPr lang="en-US" b="1" dirty="0"/>
              <a:t>Invasive Fern</a:t>
            </a:r>
          </a:p>
        </p:txBody>
      </p:sp>
      <p:sp>
        <p:nvSpPr>
          <p:cNvPr id="10" name="TextBox 9">
            <a:extLst>
              <a:ext uri="{FF2B5EF4-FFF2-40B4-BE49-F238E27FC236}">
                <a16:creationId xmlns:a16="http://schemas.microsoft.com/office/drawing/2014/main" id="{10AE89F3-0679-478D-92B8-4BEFF46749E0}"/>
              </a:ext>
            </a:extLst>
          </p:cNvPr>
          <p:cNvSpPr txBox="1"/>
          <p:nvPr/>
        </p:nvSpPr>
        <p:spPr>
          <a:xfrm>
            <a:off x="4968240" y="4683133"/>
            <a:ext cx="2255520" cy="584775"/>
          </a:xfrm>
          <a:prstGeom prst="rect">
            <a:avLst/>
          </a:prstGeom>
          <a:noFill/>
        </p:spPr>
        <p:txBody>
          <a:bodyPr wrap="square" rtlCol="0">
            <a:spAutoFit/>
          </a:bodyPr>
          <a:lstStyle/>
          <a:p>
            <a:pPr algn="ctr"/>
            <a:r>
              <a:rPr lang="en-US" sz="3200" b="1" dirty="0">
                <a:solidFill>
                  <a:srgbClr val="FF0000"/>
                </a:solidFill>
              </a:rPr>
              <a:t>? ? ? ? ?</a:t>
            </a:r>
          </a:p>
        </p:txBody>
      </p:sp>
    </p:spTree>
    <p:extLst>
      <p:ext uri="{BB962C8B-B14F-4D97-AF65-F5344CB8AC3E}">
        <p14:creationId xmlns:p14="http://schemas.microsoft.com/office/powerpoint/2010/main" val="26791215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63248C7-2627-4B0C-8160-E47520A12D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9457" y="-1"/>
            <a:ext cx="9314796" cy="6874021"/>
          </a:xfrm>
          <a:prstGeom prst="rect">
            <a:avLst/>
          </a:prstGeom>
        </p:spPr>
      </p:pic>
      <p:sp>
        <p:nvSpPr>
          <p:cNvPr id="7" name="TextBox 6">
            <a:extLst>
              <a:ext uri="{FF2B5EF4-FFF2-40B4-BE49-F238E27FC236}">
                <a16:creationId xmlns:a16="http://schemas.microsoft.com/office/drawing/2014/main" id="{40E720BC-E8BE-42EA-A1C2-C170A2D4E7AF}"/>
              </a:ext>
            </a:extLst>
          </p:cNvPr>
          <p:cNvSpPr txBox="1"/>
          <p:nvPr/>
        </p:nvSpPr>
        <p:spPr>
          <a:xfrm>
            <a:off x="2041217" y="2335143"/>
            <a:ext cx="1549708" cy="646331"/>
          </a:xfrm>
          <a:prstGeom prst="rect">
            <a:avLst/>
          </a:prstGeom>
          <a:solidFill>
            <a:schemeClr val="tx1"/>
          </a:solidFill>
        </p:spPr>
        <p:txBody>
          <a:bodyPr wrap="square" rtlCol="0">
            <a:spAutoFit/>
          </a:bodyPr>
          <a:lstStyle/>
          <a:p>
            <a:pPr algn="ctr"/>
            <a:r>
              <a:rPr lang="en-US" dirty="0">
                <a:solidFill>
                  <a:schemeClr val="bg1"/>
                </a:solidFill>
              </a:rPr>
              <a:t>Tavy</a:t>
            </a:r>
          </a:p>
          <a:p>
            <a:pPr algn="ctr"/>
            <a:r>
              <a:rPr lang="en-US" dirty="0">
                <a:solidFill>
                  <a:schemeClr val="bg1"/>
                </a:solidFill>
              </a:rPr>
              <a:t>(slash &amp; burn)</a:t>
            </a:r>
          </a:p>
        </p:txBody>
      </p:sp>
    </p:spTree>
    <p:extLst>
      <p:ext uri="{BB962C8B-B14F-4D97-AF65-F5344CB8AC3E}">
        <p14:creationId xmlns:p14="http://schemas.microsoft.com/office/powerpoint/2010/main" val="23137815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361F57F-7510-41D3-8E6A-1A55B2C21F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6" name="TextBox 5">
            <a:extLst>
              <a:ext uri="{FF2B5EF4-FFF2-40B4-BE49-F238E27FC236}">
                <a16:creationId xmlns:a16="http://schemas.microsoft.com/office/drawing/2014/main" id="{A3A499A7-E243-4B77-A6E9-8DE4228CD07B}"/>
              </a:ext>
            </a:extLst>
          </p:cNvPr>
          <p:cNvSpPr txBox="1"/>
          <p:nvPr/>
        </p:nvSpPr>
        <p:spPr>
          <a:xfrm>
            <a:off x="4961970" y="5770801"/>
            <a:ext cx="1549708" cy="646331"/>
          </a:xfrm>
          <a:prstGeom prst="rect">
            <a:avLst/>
          </a:prstGeom>
          <a:solidFill>
            <a:schemeClr val="tx1"/>
          </a:solidFill>
        </p:spPr>
        <p:txBody>
          <a:bodyPr wrap="square" rtlCol="0">
            <a:spAutoFit/>
          </a:bodyPr>
          <a:lstStyle/>
          <a:p>
            <a:pPr algn="ctr"/>
            <a:r>
              <a:rPr lang="en-US" dirty="0">
                <a:solidFill>
                  <a:schemeClr val="bg1"/>
                </a:solidFill>
              </a:rPr>
              <a:t>Tavy</a:t>
            </a:r>
          </a:p>
          <a:p>
            <a:pPr algn="ctr"/>
            <a:r>
              <a:rPr lang="en-US" dirty="0">
                <a:solidFill>
                  <a:schemeClr val="bg1"/>
                </a:solidFill>
              </a:rPr>
              <a:t>(slash &amp; burn)</a:t>
            </a:r>
          </a:p>
        </p:txBody>
      </p:sp>
    </p:spTree>
    <p:extLst>
      <p:ext uri="{BB962C8B-B14F-4D97-AF65-F5344CB8AC3E}">
        <p14:creationId xmlns:p14="http://schemas.microsoft.com/office/powerpoint/2010/main" val="13673935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9F8EE9D-D3C6-42D7-8DE8-CD8F962634A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0296334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39D41F1-13F8-4BE8-9BB5-C74EDE560A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6132591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8A6205F-91B8-4411-9625-B2F3A91185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8754504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EC3A560-1454-456F-9022-56498FA152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8535452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A5CCCC1-6C8F-4CE9-9516-76EA9ACBD91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722440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9068F50-54C0-43CA-B110-1603D2DE4FB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3316" y="0"/>
            <a:ext cx="9149957" cy="6858000"/>
          </a:xfrm>
          <a:prstGeom prst="rect">
            <a:avLst/>
          </a:prstGeom>
        </p:spPr>
      </p:pic>
      <p:sp>
        <p:nvSpPr>
          <p:cNvPr id="7" name="TextBox 6">
            <a:extLst>
              <a:ext uri="{FF2B5EF4-FFF2-40B4-BE49-F238E27FC236}">
                <a16:creationId xmlns:a16="http://schemas.microsoft.com/office/drawing/2014/main" id="{169E2786-45B5-48F1-BCD8-42BEB46C7346}"/>
              </a:ext>
            </a:extLst>
          </p:cNvPr>
          <p:cNvSpPr txBox="1"/>
          <p:nvPr/>
        </p:nvSpPr>
        <p:spPr>
          <a:xfrm>
            <a:off x="4588042" y="6112043"/>
            <a:ext cx="4170947" cy="369332"/>
          </a:xfrm>
          <a:prstGeom prst="rect">
            <a:avLst/>
          </a:prstGeom>
          <a:solidFill>
            <a:srgbClr val="00B0F0"/>
          </a:solidFill>
        </p:spPr>
        <p:txBody>
          <a:bodyPr wrap="square" rtlCol="0">
            <a:spAutoFit/>
          </a:bodyPr>
          <a:lstStyle/>
          <a:p>
            <a:pPr algn="ctr"/>
            <a:r>
              <a:rPr lang="en-US" dirty="0"/>
              <a:t>Sava Fishing Village, </a:t>
            </a:r>
            <a:r>
              <a:rPr lang="en-US" dirty="0" err="1"/>
              <a:t>Antongil</a:t>
            </a:r>
            <a:r>
              <a:rPr lang="en-US" dirty="0"/>
              <a:t> Bay</a:t>
            </a:r>
          </a:p>
        </p:txBody>
      </p:sp>
    </p:spTree>
    <p:extLst>
      <p:ext uri="{BB962C8B-B14F-4D97-AF65-F5344CB8AC3E}">
        <p14:creationId xmlns:p14="http://schemas.microsoft.com/office/powerpoint/2010/main" val="39752144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574FB2-4637-445D-8481-54133262FF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09479859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8EFA434-65DA-42D0-82C4-6D80DA9112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253084536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38586E9-1F6B-493B-A716-CE9FF1AC368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82620110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BEB828D-156D-4BFF-A04C-F93288BDA2D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18394993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2292" name="Picture 4" descr="Image may contain: outdoor and nature">
            <a:extLst>
              <a:ext uri="{FF2B5EF4-FFF2-40B4-BE49-F238E27FC236}">
                <a16:creationId xmlns:a16="http://schemas.microsoft.com/office/drawing/2014/main" id="{8DAFCF03-C768-4091-9D64-05F33CF3A7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5635869"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294" name="Picture 6" descr="Image may contain: plant, sky, mountain, outdoor and nature">
            <a:extLst>
              <a:ext uri="{FF2B5EF4-FFF2-40B4-BE49-F238E27FC236}">
                <a16:creationId xmlns:a16="http://schemas.microsoft.com/office/drawing/2014/main" id="{2F3A2FAA-D507-4066-B628-7D8FD7A9A76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872"/>
          <a:stretch/>
        </p:blipFill>
        <p:spPr bwMode="auto">
          <a:xfrm>
            <a:off x="6096000" y="0"/>
            <a:ext cx="609599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95562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CB7BD78-0388-4F14-AFB6-7B41A9E1E3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Tree>
    <p:extLst>
      <p:ext uri="{BB962C8B-B14F-4D97-AF65-F5344CB8AC3E}">
        <p14:creationId xmlns:p14="http://schemas.microsoft.com/office/powerpoint/2010/main" val="31849778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mudslide_RN2_eliakim">
            <a:hlinkClick r:id="" action="ppaction://media"/>
            <a:extLst>
              <a:ext uri="{FF2B5EF4-FFF2-40B4-BE49-F238E27FC236}">
                <a16:creationId xmlns:a16="http://schemas.microsoft.com/office/drawing/2014/main" id="{034024A9-696B-4B81-BF4A-6AFA4B211987}"/>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4167188" y="0"/>
            <a:ext cx="3857625" cy="6858000"/>
          </a:xfrm>
          <a:prstGeom prst="rect">
            <a:avLst/>
          </a:prstGeom>
        </p:spPr>
      </p:pic>
    </p:spTree>
    <p:extLst>
      <p:ext uri="{BB962C8B-B14F-4D97-AF65-F5344CB8AC3E}">
        <p14:creationId xmlns:p14="http://schemas.microsoft.com/office/powerpoint/2010/main" val="3598879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30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0574FB2-4637-445D-8481-54133262FF19}"/>
              </a:ext>
            </a:extLst>
          </p:cNvPr>
          <p:cNvPicPr>
            <a:picLocks noChangeAspect="1"/>
          </p:cNvPicPr>
          <p:nvPr/>
        </p:nvPicPr>
        <p:blipFill rotWithShape="1">
          <a:blip r:embed="rId2">
            <a:extLst>
              <a:ext uri="{28A0092B-C50C-407E-A947-70E740481C1C}">
                <a14:useLocalDpi xmlns:a14="http://schemas.microsoft.com/office/drawing/2010/main" val="0"/>
              </a:ext>
            </a:extLst>
          </a:blip>
          <a:srcRect l="27414" t="10839" r="25000" b="7386"/>
          <a:stretch/>
        </p:blipFill>
        <p:spPr>
          <a:xfrm>
            <a:off x="6705600" y="9316"/>
            <a:ext cx="5467349" cy="6857999"/>
          </a:xfrm>
          <a:prstGeom prst="rect">
            <a:avLst/>
          </a:prstGeom>
        </p:spPr>
      </p:pic>
      <p:pic>
        <p:nvPicPr>
          <p:cNvPr id="6" name="Picture 5">
            <a:extLst>
              <a:ext uri="{FF2B5EF4-FFF2-40B4-BE49-F238E27FC236}">
                <a16:creationId xmlns:a16="http://schemas.microsoft.com/office/drawing/2014/main" id="{E09E7093-3BEA-4134-8C64-A38592C5E8C5}"/>
              </a:ext>
            </a:extLst>
          </p:cNvPr>
          <p:cNvPicPr>
            <a:picLocks noChangeAspect="1"/>
          </p:cNvPicPr>
          <p:nvPr/>
        </p:nvPicPr>
        <p:blipFill rotWithShape="1">
          <a:blip r:embed="rId3">
            <a:extLst>
              <a:ext uri="{28A0092B-C50C-407E-A947-70E740481C1C}">
                <a14:useLocalDpi xmlns:a14="http://schemas.microsoft.com/office/drawing/2010/main" val="0"/>
              </a:ext>
            </a:extLst>
          </a:blip>
          <a:srcRect l="10000" t="12500" r="10000" b="12500"/>
          <a:stretch/>
        </p:blipFill>
        <p:spPr>
          <a:xfrm>
            <a:off x="-9525" y="14497"/>
            <a:ext cx="5486400" cy="6858000"/>
          </a:xfrm>
          <a:prstGeom prst="rect">
            <a:avLst/>
          </a:prstGeom>
        </p:spPr>
      </p:pic>
    </p:spTree>
    <p:extLst>
      <p:ext uri="{BB962C8B-B14F-4D97-AF65-F5344CB8AC3E}">
        <p14:creationId xmlns:p14="http://schemas.microsoft.com/office/powerpoint/2010/main" val="37112784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Curved Down 1">
            <a:extLst>
              <a:ext uri="{FF2B5EF4-FFF2-40B4-BE49-F238E27FC236}">
                <a16:creationId xmlns:a16="http://schemas.microsoft.com/office/drawing/2014/main" id="{A9B683D0-4E60-4D6D-8487-5B29FBD82679}"/>
              </a:ext>
            </a:extLst>
          </p:cNvPr>
          <p:cNvSpPr/>
          <p:nvPr/>
        </p:nvSpPr>
        <p:spPr>
          <a:xfrm>
            <a:off x="3174364" y="1203623"/>
            <a:ext cx="6167120" cy="2123440"/>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
        <p:nvSpPr>
          <p:cNvPr id="6" name="Arrow: Curved Down 5">
            <a:extLst>
              <a:ext uri="{FF2B5EF4-FFF2-40B4-BE49-F238E27FC236}">
                <a16:creationId xmlns:a16="http://schemas.microsoft.com/office/drawing/2014/main" id="{8A179C8D-585F-4911-BD44-BEC083B817BC}"/>
              </a:ext>
            </a:extLst>
          </p:cNvPr>
          <p:cNvSpPr/>
          <p:nvPr/>
        </p:nvSpPr>
        <p:spPr>
          <a:xfrm rot="10800000">
            <a:off x="2917190" y="3530937"/>
            <a:ext cx="6167120" cy="212344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a:extLst>
              <a:ext uri="{FF2B5EF4-FFF2-40B4-BE49-F238E27FC236}">
                <a16:creationId xmlns:a16="http://schemas.microsoft.com/office/drawing/2014/main" id="{00D738DF-43D6-4582-8AFB-72A88A5C94C3}"/>
              </a:ext>
            </a:extLst>
          </p:cNvPr>
          <p:cNvSpPr txBox="1"/>
          <p:nvPr/>
        </p:nvSpPr>
        <p:spPr>
          <a:xfrm>
            <a:off x="4968239" y="1767114"/>
            <a:ext cx="2255520" cy="369332"/>
          </a:xfrm>
          <a:prstGeom prst="rect">
            <a:avLst/>
          </a:prstGeom>
          <a:noFill/>
        </p:spPr>
        <p:txBody>
          <a:bodyPr wrap="square" rtlCol="0">
            <a:spAutoFit/>
          </a:bodyPr>
          <a:lstStyle/>
          <a:p>
            <a:pPr algn="ctr"/>
            <a:r>
              <a:rPr lang="en-US" b="1" dirty="0">
                <a:solidFill>
                  <a:srgbClr val="92D050"/>
                </a:solidFill>
              </a:rPr>
              <a:t>INVASIVE FERN</a:t>
            </a:r>
          </a:p>
        </p:txBody>
      </p:sp>
      <p:sp>
        <p:nvSpPr>
          <p:cNvPr id="8" name="TextBox 7">
            <a:extLst>
              <a:ext uri="{FF2B5EF4-FFF2-40B4-BE49-F238E27FC236}">
                <a16:creationId xmlns:a16="http://schemas.microsoft.com/office/drawing/2014/main" id="{02EFD189-01DE-4086-8297-DB40DF05840D}"/>
              </a:ext>
            </a:extLst>
          </p:cNvPr>
          <p:cNvSpPr txBox="1"/>
          <p:nvPr/>
        </p:nvSpPr>
        <p:spPr>
          <a:xfrm>
            <a:off x="4968239" y="4721553"/>
            <a:ext cx="2255520" cy="369332"/>
          </a:xfrm>
          <a:prstGeom prst="rect">
            <a:avLst/>
          </a:prstGeom>
          <a:noFill/>
        </p:spPr>
        <p:txBody>
          <a:bodyPr wrap="square" rtlCol="0">
            <a:spAutoFit/>
          </a:bodyPr>
          <a:lstStyle/>
          <a:p>
            <a:pPr algn="ctr"/>
            <a:r>
              <a:rPr lang="en-US" b="1" dirty="0">
                <a:solidFill>
                  <a:srgbClr val="FF0000"/>
                </a:solidFill>
              </a:rPr>
              <a:t>WILDFIRE</a:t>
            </a:r>
          </a:p>
        </p:txBody>
      </p:sp>
      <p:sp>
        <p:nvSpPr>
          <p:cNvPr id="7" name="TextBox 6">
            <a:extLst>
              <a:ext uri="{FF2B5EF4-FFF2-40B4-BE49-F238E27FC236}">
                <a16:creationId xmlns:a16="http://schemas.microsoft.com/office/drawing/2014/main" id="{73DF87F9-8C6D-4FAB-928C-FC6118E95DBD}"/>
              </a:ext>
            </a:extLst>
          </p:cNvPr>
          <p:cNvSpPr txBox="1"/>
          <p:nvPr/>
        </p:nvSpPr>
        <p:spPr>
          <a:xfrm>
            <a:off x="4553584" y="3013501"/>
            <a:ext cx="3408681" cy="830997"/>
          </a:xfrm>
          <a:prstGeom prst="rect">
            <a:avLst/>
          </a:prstGeom>
          <a:noFill/>
        </p:spPr>
        <p:txBody>
          <a:bodyPr wrap="square" rtlCol="0">
            <a:spAutoFit/>
          </a:bodyPr>
          <a:lstStyle/>
          <a:p>
            <a:pPr algn="ctr"/>
            <a:r>
              <a:rPr lang="en-US" sz="4800" dirty="0">
                <a:solidFill>
                  <a:srgbClr val="3399FF"/>
                </a:solidFill>
              </a:rPr>
              <a:t>CATCH-22 </a:t>
            </a:r>
            <a:r>
              <a:rPr lang="en-US" sz="4800" i="1" dirty="0">
                <a:solidFill>
                  <a:srgbClr val="3399FF"/>
                </a:solidFill>
              </a:rPr>
              <a:t>!!!</a:t>
            </a:r>
          </a:p>
        </p:txBody>
      </p:sp>
    </p:spTree>
    <p:extLst>
      <p:ext uri="{BB962C8B-B14F-4D97-AF65-F5344CB8AC3E}">
        <p14:creationId xmlns:p14="http://schemas.microsoft.com/office/powerpoint/2010/main" val="20017514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Curved Down 1">
            <a:extLst>
              <a:ext uri="{FF2B5EF4-FFF2-40B4-BE49-F238E27FC236}">
                <a16:creationId xmlns:a16="http://schemas.microsoft.com/office/drawing/2014/main" id="{A9B683D0-4E60-4D6D-8487-5B29FBD82679}"/>
              </a:ext>
            </a:extLst>
          </p:cNvPr>
          <p:cNvSpPr/>
          <p:nvPr/>
        </p:nvSpPr>
        <p:spPr>
          <a:xfrm>
            <a:off x="3174364" y="1203623"/>
            <a:ext cx="6167120" cy="2123440"/>
          </a:xfrm>
          <a:prstGeom prst="curvedDown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solidFill>
                <a:schemeClr val="tx1"/>
              </a:solidFill>
            </a:endParaRPr>
          </a:p>
        </p:txBody>
      </p:sp>
      <p:sp>
        <p:nvSpPr>
          <p:cNvPr id="6" name="Arrow: Curved Down 5">
            <a:extLst>
              <a:ext uri="{FF2B5EF4-FFF2-40B4-BE49-F238E27FC236}">
                <a16:creationId xmlns:a16="http://schemas.microsoft.com/office/drawing/2014/main" id="{8A179C8D-585F-4911-BD44-BEC083B817BC}"/>
              </a:ext>
            </a:extLst>
          </p:cNvPr>
          <p:cNvSpPr/>
          <p:nvPr/>
        </p:nvSpPr>
        <p:spPr>
          <a:xfrm rot="10800000">
            <a:off x="2917190" y="3530937"/>
            <a:ext cx="6167120" cy="212344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 name="TextBox 4">
            <a:extLst>
              <a:ext uri="{FF2B5EF4-FFF2-40B4-BE49-F238E27FC236}">
                <a16:creationId xmlns:a16="http://schemas.microsoft.com/office/drawing/2014/main" id="{00D738DF-43D6-4582-8AFB-72A88A5C94C3}"/>
              </a:ext>
            </a:extLst>
          </p:cNvPr>
          <p:cNvSpPr txBox="1"/>
          <p:nvPr/>
        </p:nvSpPr>
        <p:spPr>
          <a:xfrm>
            <a:off x="4968239" y="1767114"/>
            <a:ext cx="2255520" cy="369332"/>
          </a:xfrm>
          <a:prstGeom prst="rect">
            <a:avLst/>
          </a:prstGeom>
          <a:noFill/>
        </p:spPr>
        <p:txBody>
          <a:bodyPr wrap="square" rtlCol="0">
            <a:spAutoFit/>
          </a:bodyPr>
          <a:lstStyle/>
          <a:p>
            <a:pPr algn="ctr"/>
            <a:r>
              <a:rPr lang="en-US" b="1" dirty="0">
                <a:solidFill>
                  <a:srgbClr val="92D050"/>
                </a:solidFill>
              </a:rPr>
              <a:t>INVASIVE FERN</a:t>
            </a:r>
          </a:p>
        </p:txBody>
      </p:sp>
      <p:sp>
        <p:nvSpPr>
          <p:cNvPr id="8" name="TextBox 7">
            <a:extLst>
              <a:ext uri="{FF2B5EF4-FFF2-40B4-BE49-F238E27FC236}">
                <a16:creationId xmlns:a16="http://schemas.microsoft.com/office/drawing/2014/main" id="{02EFD189-01DE-4086-8297-DB40DF05840D}"/>
              </a:ext>
            </a:extLst>
          </p:cNvPr>
          <p:cNvSpPr txBox="1"/>
          <p:nvPr/>
        </p:nvSpPr>
        <p:spPr>
          <a:xfrm>
            <a:off x="4968239" y="4721553"/>
            <a:ext cx="2255520" cy="369332"/>
          </a:xfrm>
          <a:prstGeom prst="rect">
            <a:avLst/>
          </a:prstGeom>
          <a:noFill/>
        </p:spPr>
        <p:txBody>
          <a:bodyPr wrap="square" rtlCol="0">
            <a:spAutoFit/>
          </a:bodyPr>
          <a:lstStyle/>
          <a:p>
            <a:pPr algn="ctr"/>
            <a:r>
              <a:rPr lang="en-US" b="1" dirty="0">
                <a:solidFill>
                  <a:srgbClr val="FF0000"/>
                </a:solidFill>
              </a:rPr>
              <a:t>WILDFIRE</a:t>
            </a:r>
          </a:p>
        </p:txBody>
      </p:sp>
      <p:sp>
        <p:nvSpPr>
          <p:cNvPr id="7" name="TextBox 6">
            <a:extLst>
              <a:ext uri="{FF2B5EF4-FFF2-40B4-BE49-F238E27FC236}">
                <a16:creationId xmlns:a16="http://schemas.microsoft.com/office/drawing/2014/main" id="{73DF87F9-8C6D-4FAB-928C-FC6118E95DBD}"/>
              </a:ext>
            </a:extLst>
          </p:cNvPr>
          <p:cNvSpPr txBox="1"/>
          <p:nvPr/>
        </p:nvSpPr>
        <p:spPr>
          <a:xfrm>
            <a:off x="4391658" y="2838439"/>
            <a:ext cx="3408681" cy="1384995"/>
          </a:xfrm>
          <a:prstGeom prst="rect">
            <a:avLst/>
          </a:prstGeom>
          <a:noFill/>
        </p:spPr>
        <p:txBody>
          <a:bodyPr wrap="square" rtlCol="0">
            <a:spAutoFit/>
          </a:bodyPr>
          <a:lstStyle/>
          <a:p>
            <a:pPr algn="ctr"/>
            <a:r>
              <a:rPr lang="en-US" sz="2800" b="1" dirty="0">
                <a:solidFill>
                  <a:srgbClr val="3399FF"/>
                </a:solidFill>
              </a:rPr>
              <a:t>ruderal suppression</a:t>
            </a:r>
          </a:p>
          <a:p>
            <a:pPr algn="ctr"/>
            <a:r>
              <a:rPr lang="en-US" sz="2800" b="1" dirty="0">
                <a:solidFill>
                  <a:srgbClr val="3399FF"/>
                </a:solidFill>
              </a:rPr>
              <a:t>+</a:t>
            </a:r>
          </a:p>
          <a:p>
            <a:pPr algn="ctr"/>
            <a:r>
              <a:rPr lang="en-US" sz="2800" b="1" dirty="0">
                <a:solidFill>
                  <a:srgbClr val="3399FF"/>
                </a:solidFill>
              </a:rPr>
              <a:t>fire survivors</a:t>
            </a:r>
          </a:p>
        </p:txBody>
      </p:sp>
    </p:spTree>
    <p:extLst>
      <p:ext uri="{BB962C8B-B14F-4D97-AF65-F5344CB8AC3E}">
        <p14:creationId xmlns:p14="http://schemas.microsoft.com/office/powerpoint/2010/main" val="4293943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D4AFB95-AD53-4DC4-9F90-7CF6E20FD9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4250" y="0"/>
            <a:ext cx="5143500" cy="6858000"/>
          </a:xfrm>
          <a:prstGeom prst="rect">
            <a:avLst/>
          </a:prstGeom>
        </p:spPr>
      </p:pic>
      <p:sp>
        <p:nvSpPr>
          <p:cNvPr id="4" name="TextBox 3">
            <a:extLst>
              <a:ext uri="{FF2B5EF4-FFF2-40B4-BE49-F238E27FC236}">
                <a16:creationId xmlns:a16="http://schemas.microsoft.com/office/drawing/2014/main" id="{02832588-74CB-4BBD-A6B3-1F21EA8865A1}"/>
              </a:ext>
            </a:extLst>
          </p:cNvPr>
          <p:cNvSpPr txBox="1"/>
          <p:nvPr/>
        </p:nvSpPr>
        <p:spPr>
          <a:xfrm>
            <a:off x="3818021" y="6063915"/>
            <a:ext cx="4555958" cy="369332"/>
          </a:xfrm>
          <a:prstGeom prst="rect">
            <a:avLst/>
          </a:prstGeom>
          <a:solidFill>
            <a:schemeClr val="accent4">
              <a:lumMod val="40000"/>
              <a:lumOff val="60000"/>
            </a:schemeClr>
          </a:solidFill>
        </p:spPr>
        <p:txBody>
          <a:bodyPr wrap="square" rtlCol="0">
            <a:spAutoFit/>
          </a:bodyPr>
          <a:lstStyle/>
          <a:p>
            <a:pPr algn="ctr"/>
            <a:r>
              <a:rPr lang="en-US" dirty="0"/>
              <a:t>Nosy-</a:t>
            </a:r>
            <a:r>
              <a:rPr lang="en-US" dirty="0" err="1"/>
              <a:t>Mangabe</a:t>
            </a:r>
            <a:r>
              <a:rPr lang="en-US" dirty="0"/>
              <a:t> Park, </a:t>
            </a:r>
            <a:r>
              <a:rPr lang="en-US" dirty="0" err="1"/>
              <a:t>Maroantsetra</a:t>
            </a:r>
            <a:r>
              <a:rPr lang="en-US" dirty="0"/>
              <a:t> Region</a:t>
            </a:r>
          </a:p>
        </p:txBody>
      </p:sp>
    </p:spTree>
    <p:extLst>
      <p:ext uri="{BB962C8B-B14F-4D97-AF65-F5344CB8AC3E}">
        <p14:creationId xmlns:p14="http://schemas.microsoft.com/office/powerpoint/2010/main" val="31579324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a:extLst>
              <a:ext uri="{FF2B5EF4-FFF2-40B4-BE49-F238E27FC236}">
                <a16:creationId xmlns:a16="http://schemas.microsoft.com/office/drawing/2014/main" id="{EB98D289-ABD2-4F1E-905A-EA516D89CA17}"/>
              </a:ext>
            </a:extLst>
          </p:cNvPr>
          <p:cNvGraphicFramePr>
            <a:graphicFrameLocks noChangeAspect="1"/>
          </p:cNvGraphicFramePr>
          <p:nvPr>
            <p:extLst>
              <p:ext uri="{D42A27DB-BD31-4B8C-83A1-F6EECF244321}">
                <p14:modId xmlns:p14="http://schemas.microsoft.com/office/powerpoint/2010/main" val="3800370851"/>
              </p:ext>
            </p:extLst>
          </p:nvPr>
        </p:nvGraphicFramePr>
        <p:xfrm>
          <a:off x="841699" y="506027"/>
          <a:ext cx="454442" cy="6075131"/>
        </p:xfrm>
        <a:graphic>
          <a:graphicData uri="http://schemas.openxmlformats.org/presentationml/2006/ole">
            <mc:AlternateContent xmlns:mc="http://schemas.openxmlformats.org/markup-compatibility/2006">
              <mc:Choice xmlns:v="urn:schemas-microsoft-com:vml" Requires="v">
                <p:oleObj spid="_x0000_s37302" name="Worksheet" r:id="rId3" imgW="2194560" imgH="27073678" progId="Excel.Sheet.12">
                  <p:embed/>
                </p:oleObj>
              </mc:Choice>
              <mc:Fallback>
                <p:oleObj name="Worksheet" r:id="rId3" imgW="2194560" imgH="27073678" progId="Excel.Sheet.12">
                  <p:embed/>
                  <p:pic>
                    <p:nvPicPr>
                      <p:cNvPr id="0" name=""/>
                      <p:cNvPicPr/>
                      <p:nvPr/>
                    </p:nvPicPr>
                    <p:blipFill>
                      <a:blip r:embed="rId4"/>
                      <a:stretch>
                        <a:fillRect/>
                      </a:stretch>
                    </p:blipFill>
                    <p:spPr>
                      <a:xfrm>
                        <a:off x="841699" y="506027"/>
                        <a:ext cx="454442" cy="6075131"/>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29750F1A-DA96-42A8-9155-1FF76C6234F4}"/>
              </a:ext>
            </a:extLst>
          </p:cNvPr>
          <p:cNvGraphicFramePr>
            <a:graphicFrameLocks noChangeAspect="1"/>
          </p:cNvGraphicFramePr>
          <p:nvPr>
            <p:extLst>
              <p:ext uri="{D42A27DB-BD31-4B8C-83A1-F6EECF244321}">
                <p14:modId xmlns:p14="http://schemas.microsoft.com/office/powerpoint/2010/main" val="1550344479"/>
              </p:ext>
            </p:extLst>
          </p:nvPr>
        </p:nvGraphicFramePr>
        <p:xfrm>
          <a:off x="3067137" y="1022553"/>
          <a:ext cx="1257866" cy="4812890"/>
        </p:xfrm>
        <a:graphic>
          <a:graphicData uri="http://schemas.openxmlformats.org/presentationml/2006/ole">
            <mc:AlternateContent xmlns:mc="http://schemas.openxmlformats.org/markup-compatibility/2006">
              <mc:Choice xmlns:v="urn:schemas-microsoft-com:vml" Requires="v">
                <p:oleObj spid="_x0000_s37303" name="Worksheet" r:id="rId5" imgW="2194560" imgH="8420203" progId="Excel.Sheet.12">
                  <p:embed/>
                </p:oleObj>
              </mc:Choice>
              <mc:Fallback>
                <p:oleObj name="Worksheet" r:id="rId5" imgW="2194560" imgH="8420203" progId="Excel.Sheet.12">
                  <p:embed/>
                  <p:pic>
                    <p:nvPicPr>
                      <p:cNvPr id="0" name=""/>
                      <p:cNvPicPr/>
                      <p:nvPr/>
                    </p:nvPicPr>
                    <p:blipFill>
                      <a:blip r:embed="rId6"/>
                      <a:stretch>
                        <a:fillRect/>
                      </a:stretch>
                    </p:blipFill>
                    <p:spPr>
                      <a:xfrm>
                        <a:off x="3067137" y="1022553"/>
                        <a:ext cx="1257866" cy="481289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AA512D82-2DCC-420C-9390-3A9B13E279E6}"/>
              </a:ext>
            </a:extLst>
          </p:cNvPr>
          <p:cNvGraphicFramePr>
            <a:graphicFrameLocks noChangeAspect="1"/>
          </p:cNvGraphicFramePr>
          <p:nvPr>
            <p:extLst>
              <p:ext uri="{D42A27DB-BD31-4B8C-83A1-F6EECF244321}">
                <p14:modId xmlns:p14="http://schemas.microsoft.com/office/powerpoint/2010/main" val="2395405675"/>
              </p:ext>
            </p:extLst>
          </p:nvPr>
        </p:nvGraphicFramePr>
        <p:xfrm>
          <a:off x="6096000" y="1779586"/>
          <a:ext cx="1554163" cy="3298825"/>
        </p:xfrm>
        <a:graphic>
          <a:graphicData uri="http://schemas.openxmlformats.org/presentationml/2006/ole">
            <mc:AlternateContent xmlns:mc="http://schemas.openxmlformats.org/markup-compatibility/2006">
              <mc:Choice xmlns:v="urn:schemas-microsoft-com:vml" Requires="v">
                <p:oleObj spid="_x0000_s37304" name="Worksheet" r:id="rId7" imgW="1554480" imgH="3299515" progId="Excel.Sheet.12">
                  <p:embed/>
                </p:oleObj>
              </mc:Choice>
              <mc:Fallback>
                <p:oleObj name="Worksheet" r:id="rId7" imgW="1554480" imgH="3299515" progId="Excel.Sheet.12">
                  <p:embed/>
                  <p:pic>
                    <p:nvPicPr>
                      <p:cNvPr id="0" name=""/>
                      <p:cNvPicPr/>
                      <p:nvPr/>
                    </p:nvPicPr>
                    <p:blipFill>
                      <a:blip r:embed="rId8"/>
                      <a:stretch>
                        <a:fillRect/>
                      </a:stretch>
                    </p:blipFill>
                    <p:spPr>
                      <a:xfrm>
                        <a:off x="6096000" y="1779586"/>
                        <a:ext cx="1554163" cy="3298825"/>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F062C1F-D56D-4C74-8073-5CF73DE2253E}"/>
              </a:ext>
            </a:extLst>
          </p:cNvPr>
          <p:cNvGraphicFramePr>
            <a:graphicFrameLocks noChangeAspect="1"/>
          </p:cNvGraphicFramePr>
          <p:nvPr>
            <p:extLst>
              <p:ext uri="{D42A27DB-BD31-4B8C-83A1-F6EECF244321}">
                <p14:modId xmlns:p14="http://schemas.microsoft.com/office/powerpoint/2010/main" val="1095749373"/>
              </p:ext>
            </p:extLst>
          </p:nvPr>
        </p:nvGraphicFramePr>
        <p:xfrm>
          <a:off x="9926175" y="4446533"/>
          <a:ext cx="1235075" cy="557213"/>
        </p:xfrm>
        <a:graphic>
          <a:graphicData uri="http://schemas.openxmlformats.org/presentationml/2006/ole">
            <mc:AlternateContent xmlns:mc="http://schemas.openxmlformats.org/markup-compatibility/2006">
              <mc:Choice xmlns:v="urn:schemas-microsoft-com:vml" Requires="v">
                <p:oleObj spid="_x0000_s37305" name="Worksheet" r:id="rId9" imgW="1234653" imgH="556457" progId="Excel.Sheet.12">
                  <p:embed/>
                </p:oleObj>
              </mc:Choice>
              <mc:Fallback>
                <p:oleObj name="Worksheet" r:id="rId9" imgW="1234653" imgH="556457" progId="Excel.Sheet.12">
                  <p:embed/>
                  <p:pic>
                    <p:nvPicPr>
                      <p:cNvPr id="0" name=""/>
                      <p:cNvPicPr/>
                      <p:nvPr/>
                    </p:nvPicPr>
                    <p:blipFill>
                      <a:blip r:embed="rId10"/>
                      <a:stretch>
                        <a:fillRect/>
                      </a:stretch>
                    </p:blipFill>
                    <p:spPr>
                      <a:xfrm>
                        <a:off x="9926175" y="4446533"/>
                        <a:ext cx="1235075" cy="557213"/>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7114177A-B9FF-4CC4-A9CC-60BD6E1ABF1F}"/>
              </a:ext>
            </a:extLst>
          </p:cNvPr>
          <p:cNvGraphicFramePr>
            <a:graphicFrameLocks noChangeAspect="1"/>
          </p:cNvGraphicFramePr>
          <p:nvPr>
            <p:extLst>
              <p:ext uri="{D42A27DB-BD31-4B8C-83A1-F6EECF244321}">
                <p14:modId xmlns:p14="http://schemas.microsoft.com/office/powerpoint/2010/main" val="92035394"/>
              </p:ext>
            </p:extLst>
          </p:nvPr>
        </p:nvGraphicFramePr>
        <p:xfrm>
          <a:off x="9926175" y="1817605"/>
          <a:ext cx="1235075" cy="922337"/>
        </p:xfrm>
        <a:graphic>
          <a:graphicData uri="http://schemas.openxmlformats.org/presentationml/2006/ole">
            <mc:AlternateContent xmlns:mc="http://schemas.openxmlformats.org/markup-compatibility/2006">
              <mc:Choice xmlns:v="urn:schemas-microsoft-com:vml" Requires="v">
                <p:oleObj spid="_x0000_s37306" name="Worksheet" r:id="rId11" imgW="1234653" imgH="921886" progId="Excel.Sheet.12">
                  <p:embed/>
                </p:oleObj>
              </mc:Choice>
              <mc:Fallback>
                <p:oleObj name="Worksheet" r:id="rId11" imgW="1234653" imgH="921886" progId="Excel.Sheet.12">
                  <p:embed/>
                  <p:pic>
                    <p:nvPicPr>
                      <p:cNvPr id="0" name=""/>
                      <p:cNvPicPr/>
                      <p:nvPr/>
                    </p:nvPicPr>
                    <p:blipFill>
                      <a:blip r:embed="rId12"/>
                      <a:stretch>
                        <a:fillRect/>
                      </a:stretch>
                    </p:blipFill>
                    <p:spPr>
                      <a:xfrm>
                        <a:off x="9926175" y="1817605"/>
                        <a:ext cx="1235075" cy="922337"/>
                      </a:xfrm>
                      <a:prstGeom prst="rect">
                        <a:avLst/>
                      </a:prstGeom>
                    </p:spPr>
                  </p:pic>
                </p:oleObj>
              </mc:Fallback>
            </mc:AlternateContent>
          </a:graphicData>
        </a:graphic>
      </p:graphicFrame>
      <p:sp>
        <p:nvSpPr>
          <p:cNvPr id="12" name="Arrow: Right 11">
            <a:extLst>
              <a:ext uri="{FF2B5EF4-FFF2-40B4-BE49-F238E27FC236}">
                <a16:creationId xmlns:a16="http://schemas.microsoft.com/office/drawing/2014/main" id="{1C2F082E-7C57-4B84-8A8E-9D83B8E2F9D9}"/>
              </a:ext>
            </a:extLst>
          </p:cNvPr>
          <p:cNvSpPr/>
          <p:nvPr/>
        </p:nvSpPr>
        <p:spPr>
          <a:xfrm rot="19356810">
            <a:off x="7693095" y="3009785"/>
            <a:ext cx="2327187" cy="45719"/>
          </a:xfrm>
          <a:prstGeom prst="rightArrow">
            <a:avLst/>
          </a:prstGeom>
          <a:ln w="76200"/>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3" name="Arrow: Right 12">
            <a:extLst>
              <a:ext uri="{FF2B5EF4-FFF2-40B4-BE49-F238E27FC236}">
                <a16:creationId xmlns:a16="http://schemas.microsoft.com/office/drawing/2014/main" id="{6EC37DD7-CE86-4E79-944C-DCED885CF280}"/>
              </a:ext>
            </a:extLst>
          </p:cNvPr>
          <p:cNvSpPr/>
          <p:nvPr/>
        </p:nvSpPr>
        <p:spPr>
          <a:xfrm>
            <a:off x="4426998" y="3232952"/>
            <a:ext cx="1447060" cy="170895"/>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B0CFDBA1-60F3-46AC-9519-FEDD0C7873A3}"/>
              </a:ext>
            </a:extLst>
          </p:cNvPr>
          <p:cNvSpPr/>
          <p:nvPr/>
        </p:nvSpPr>
        <p:spPr>
          <a:xfrm>
            <a:off x="1489014" y="3258103"/>
            <a:ext cx="1447060" cy="170895"/>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5" name="Arrow: Right 14">
            <a:extLst>
              <a:ext uri="{FF2B5EF4-FFF2-40B4-BE49-F238E27FC236}">
                <a16:creationId xmlns:a16="http://schemas.microsoft.com/office/drawing/2014/main" id="{EE322358-7D24-4599-9D02-BE206C785F48}"/>
              </a:ext>
            </a:extLst>
          </p:cNvPr>
          <p:cNvSpPr/>
          <p:nvPr/>
        </p:nvSpPr>
        <p:spPr>
          <a:xfrm rot="1513940">
            <a:off x="7741915" y="4133215"/>
            <a:ext cx="2245448" cy="193750"/>
          </a:xfrm>
          <a:prstGeom prst="rightArrow">
            <a:avLst/>
          </a:prstGeom>
          <a:ln w="3175"/>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B3176B0D-BA2E-42F2-8A75-4AC79497E573}"/>
              </a:ext>
            </a:extLst>
          </p:cNvPr>
          <p:cNvSpPr txBox="1"/>
          <p:nvPr/>
        </p:nvSpPr>
        <p:spPr>
          <a:xfrm>
            <a:off x="345390" y="114523"/>
            <a:ext cx="1447060" cy="369332"/>
          </a:xfrm>
          <a:prstGeom prst="rect">
            <a:avLst/>
          </a:prstGeom>
          <a:noFill/>
        </p:spPr>
        <p:txBody>
          <a:bodyPr wrap="square" rtlCol="0">
            <a:spAutoFit/>
          </a:bodyPr>
          <a:lstStyle/>
          <a:p>
            <a:r>
              <a:rPr lang="en-US" dirty="0"/>
              <a:t>148 collected</a:t>
            </a:r>
          </a:p>
        </p:txBody>
      </p:sp>
      <p:sp>
        <p:nvSpPr>
          <p:cNvPr id="18" name="TextBox 17">
            <a:extLst>
              <a:ext uri="{FF2B5EF4-FFF2-40B4-BE49-F238E27FC236}">
                <a16:creationId xmlns:a16="http://schemas.microsoft.com/office/drawing/2014/main" id="{DBDA57FD-1151-4D1C-8223-143B828BE4F2}"/>
              </a:ext>
            </a:extLst>
          </p:cNvPr>
          <p:cNvSpPr txBox="1"/>
          <p:nvPr/>
        </p:nvSpPr>
        <p:spPr>
          <a:xfrm>
            <a:off x="2936074" y="506027"/>
            <a:ext cx="1555912" cy="369332"/>
          </a:xfrm>
          <a:prstGeom prst="rect">
            <a:avLst/>
          </a:prstGeom>
          <a:noFill/>
        </p:spPr>
        <p:txBody>
          <a:bodyPr wrap="square" rtlCol="0">
            <a:spAutoFit/>
          </a:bodyPr>
          <a:lstStyle/>
          <a:p>
            <a:r>
              <a:rPr lang="en-US" dirty="0"/>
              <a:t>46 candidates</a:t>
            </a:r>
          </a:p>
        </p:txBody>
      </p:sp>
      <p:sp>
        <p:nvSpPr>
          <p:cNvPr id="19" name="TextBox 18">
            <a:extLst>
              <a:ext uri="{FF2B5EF4-FFF2-40B4-BE49-F238E27FC236}">
                <a16:creationId xmlns:a16="http://schemas.microsoft.com/office/drawing/2014/main" id="{19D5EEBA-5DF6-450D-AE2A-12C45847AD1C}"/>
              </a:ext>
            </a:extLst>
          </p:cNvPr>
          <p:cNvSpPr txBox="1"/>
          <p:nvPr/>
        </p:nvSpPr>
        <p:spPr>
          <a:xfrm>
            <a:off x="6244148" y="1273964"/>
            <a:ext cx="1257866" cy="369332"/>
          </a:xfrm>
          <a:prstGeom prst="rect">
            <a:avLst/>
          </a:prstGeom>
          <a:noFill/>
        </p:spPr>
        <p:txBody>
          <a:bodyPr wrap="square" rtlCol="0">
            <a:spAutoFit/>
          </a:bodyPr>
          <a:lstStyle/>
          <a:p>
            <a:r>
              <a:rPr lang="en-US" dirty="0"/>
              <a:t>18 primary</a:t>
            </a:r>
          </a:p>
        </p:txBody>
      </p:sp>
      <p:sp>
        <p:nvSpPr>
          <p:cNvPr id="20" name="TextBox 19">
            <a:extLst>
              <a:ext uri="{FF2B5EF4-FFF2-40B4-BE49-F238E27FC236}">
                <a16:creationId xmlns:a16="http://schemas.microsoft.com/office/drawing/2014/main" id="{FC4DCC72-390B-407E-89FD-B06B3E3B1218}"/>
              </a:ext>
            </a:extLst>
          </p:cNvPr>
          <p:cNvSpPr txBox="1"/>
          <p:nvPr/>
        </p:nvSpPr>
        <p:spPr>
          <a:xfrm>
            <a:off x="9926176" y="1411467"/>
            <a:ext cx="1235074" cy="369332"/>
          </a:xfrm>
          <a:prstGeom prst="rect">
            <a:avLst/>
          </a:prstGeom>
          <a:noFill/>
        </p:spPr>
        <p:txBody>
          <a:bodyPr wrap="square" rtlCol="0">
            <a:spAutoFit/>
          </a:bodyPr>
          <a:lstStyle/>
          <a:p>
            <a:pPr algn="ctr"/>
            <a:r>
              <a:rPr lang="en-US" dirty="0"/>
              <a:t>5 pre-fire</a:t>
            </a:r>
          </a:p>
        </p:txBody>
      </p:sp>
      <p:sp>
        <p:nvSpPr>
          <p:cNvPr id="22" name="TextBox 21">
            <a:extLst>
              <a:ext uri="{FF2B5EF4-FFF2-40B4-BE49-F238E27FC236}">
                <a16:creationId xmlns:a16="http://schemas.microsoft.com/office/drawing/2014/main" id="{F553A40A-7005-4B6E-8CEE-76D180F27E89}"/>
              </a:ext>
            </a:extLst>
          </p:cNvPr>
          <p:cNvSpPr txBox="1"/>
          <p:nvPr/>
        </p:nvSpPr>
        <p:spPr>
          <a:xfrm>
            <a:off x="1619968" y="2967538"/>
            <a:ext cx="1045427" cy="246221"/>
          </a:xfrm>
          <a:prstGeom prst="rect">
            <a:avLst/>
          </a:prstGeom>
          <a:noFill/>
        </p:spPr>
        <p:txBody>
          <a:bodyPr wrap="square" rtlCol="0">
            <a:spAutoFit/>
          </a:bodyPr>
          <a:lstStyle/>
          <a:p>
            <a:r>
              <a:rPr lang="en-US" sz="1000" dirty="0"/>
              <a:t>calculated fields</a:t>
            </a:r>
          </a:p>
        </p:txBody>
      </p:sp>
      <p:sp>
        <p:nvSpPr>
          <p:cNvPr id="23" name="TextBox 22">
            <a:extLst>
              <a:ext uri="{FF2B5EF4-FFF2-40B4-BE49-F238E27FC236}">
                <a16:creationId xmlns:a16="http://schemas.microsoft.com/office/drawing/2014/main" id="{046FADE3-B2F0-452A-9481-D78567B24BC1}"/>
              </a:ext>
            </a:extLst>
          </p:cNvPr>
          <p:cNvSpPr txBox="1"/>
          <p:nvPr/>
        </p:nvSpPr>
        <p:spPr>
          <a:xfrm>
            <a:off x="4615567" y="2659761"/>
            <a:ext cx="1045427" cy="553998"/>
          </a:xfrm>
          <a:prstGeom prst="rect">
            <a:avLst/>
          </a:prstGeom>
          <a:noFill/>
        </p:spPr>
        <p:txBody>
          <a:bodyPr wrap="square" rtlCol="0">
            <a:spAutoFit/>
          </a:bodyPr>
          <a:lstStyle/>
          <a:p>
            <a:pPr algn="ctr"/>
            <a:r>
              <a:rPr lang="en-US" sz="1000" dirty="0"/>
              <a:t>regressions</a:t>
            </a:r>
          </a:p>
          <a:p>
            <a:pPr algn="ctr"/>
            <a:r>
              <a:rPr lang="en-US" sz="1000" dirty="0"/>
              <a:t>charts</a:t>
            </a:r>
          </a:p>
          <a:p>
            <a:pPr algn="ctr"/>
            <a:r>
              <a:rPr lang="en-US" sz="1000" dirty="0"/>
              <a:t>graphs</a:t>
            </a:r>
          </a:p>
        </p:txBody>
      </p:sp>
      <p:sp>
        <p:nvSpPr>
          <p:cNvPr id="24" name="TextBox 23">
            <a:extLst>
              <a:ext uri="{FF2B5EF4-FFF2-40B4-BE49-F238E27FC236}">
                <a16:creationId xmlns:a16="http://schemas.microsoft.com/office/drawing/2014/main" id="{21BB3CFA-2098-44B7-ADA9-3814B4625359}"/>
              </a:ext>
            </a:extLst>
          </p:cNvPr>
          <p:cNvSpPr txBox="1"/>
          <p:nvPr/>
        </p:nvSpPr>
        <p:spPr>
          <a:xfrm>
            <a:off x="8519829" y="3469011"/>
            <a:ext cx="1338495" cy="400110"/>
          </a:xfrm>
          <a:prstGeom prst="rect">
            <a:avLst/>
          </a:prstGeom>
          <a:noFill/>
        </p:spPr>
        <p:txBody>
          <a:bodyPr wrap="square" rtlCol="0">
            <a:spAutoFit/>
          </a:bodyPr>
          <a:lstStyle/>
          <a:p>
            <a:pPr algn="ctr"/>
            <a:r>
              <a:rPr lang="en-US" sz="1000" dirty="0"/>
              <a:t>ordinal logistic models</a:t>
            </a:r>
          </a:p>
          <a:p>
            <a:pPr algn="ctr"/>
            <a:r>
              <a:rPr lang="en-US" sz="1000" dirty="0"/>
              <a:t>general linear models</a:t>
            </a:r>
          </a:p>
        </p:txBody>
      </p:sp>
      <p:sp>
        <p:nvSpPr>
          <p:cNvPr id="25" name="TextBox 24">
            <a:extLst>
              <a:ext uri="{FF2B5EF4-FFF2-40B4-BE49-F238E27FC236}">
                <a16:creationId xmlns:a16="http://schemas.microsoft.com/office/drawing/2014/main" id="{96EFA754-17F3-4B9A-BE8D-F26FF76B2C18}"/>
              </a:ext>
            </a:extLst>
          </p:cNvPr>
          <p:cNvSpPr txBox="1"/>
          <p:nvPr/>
        </p:nvSpPr>
        <p:spPr>
          <a:xfrm>
            <a:off x="9921537" y="4045424"/>
            <a:ext cx="1235074" cy="369332"/>
          </a:xfrm>
          <a:prstGeom prst="rect">
            <a:avLst/>
          </a:prstGeom>
          <a:noFill/>
        </p:spPr>
        <p:txBody>
          <a:bodyPr wrap="square" rtlCol="0">
            <a:spAutoFit/>
          </a:bodyPr>
          <a:lstStyle/>
          <a:p>
            <a:pPr algn="ctr"/>
            <a:r>
              <a:rPr lang="en-US" dirty="0"/>
              <a:t>3 post-fire</a:t>
            </a:r>
          </a:p>
        </p:txBody>
      </p:sp>
      <p:sp>
        <p:nvSpPr>
          <p:cNvPr id="26" name="TextBox 25">
            <a:extLst>
              <a:ext uri="{FF2B5EF4-FFF2-40B4-BE49-F238E27FC236}">
                <a16:creationId xmlns:a16="http://schemas.microsoft.com/office/drawing/2014/main" id="{463083EC-B4CB-47BB-9289-662058772F9C}"/>
              </a:ext>
            </a:extLst>
          </p:cNvPr>
          <p:cNvSpPr txBox="1"/>
          <p:nvPr/>
        </p:nvSpPr>
        <p:spPr>
          <a:xfrm>
            <a:off x="5874058" y="201084"/>
            <a:ext cx="5282553" cy="369332"/>
          </a:xfrm>
          <a:prstGeom prst="rect">
            <a:avLst/>
          </a:prstGeom>
          <a:solidFill>
            <a:schemeClr val="bg1">
              <a:lumMod val="75000"/>
            </a:schemeClr>
          </a:solidFill>
        </p:spPr>
        <p:txBody>
          <a:bodyPr wrap="square" rtlCol="0">
            <a:spAutoFit/>
          </a:bodyPr>
          <a:lstStyle/>
          <a:p>
            <a:pPr algn="ctr"/>
            <a:r>
              <a:rPr lang="en-US" b="1" dirty="0"/>
              <a:t>Discovering Essential Variables</a:t>
            </a:r>
          </a:p>
        </p:txBody>
      </p:sp>
    </p:spTree>
    <p:extLst>
      <p:ext uri="{BB962C8B-B14F-4D97-AF65-F5344CB8AC3E}">
        <p14:creationId xmlns:p14="http://schemas.microsoft.com/office/powerpoint/2010/main" val="29645162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338B889B-293F-4411-8D69-0734442E85A5}"/>
              </a:ext>
            </a:extLst>
          </p:cNvPr>
          <p:cNvGraphicFramePr>
            <a:graphicFrameLocks noGrp="1"/>
          </p:cNvGraphicFramePr>
          <p:nvPr>
            <p:extLst>
              <p:ext uri="{D42A27DB-BD31-4B8C-83A1-F6EECF244321}">
                <p14:modId xmlns:p14="http://schemas.microsoft.com/office/powerpoint/2010/main" val="792372587"/>
              </p:ext>
            </p:extLst>
          </p:nvPr>
        </p:nvGraphicFramePr>
        <p:xfrm>
          <a:off x="8185577" y="1023572"/>
          <a:ext cx="3729378" cy="4810855"/>
        </p:xfrm>
        <a:graphic>
          <a:graphicData uri="http://schemas.openxmlformats.org/drawingml/2006/table">
            <a:tbl>
              <a:tblPr/>
              <a:tblGrid>
                <a:gridCol w="597839">
                  <a:extLst>
                    <a:ext uri="{9D8B030D-6E8A-4147-A177-3AD203B41FA5}">
                      <a16:colId xmlns:a16="http://schemas.microsoft.com/office/drawing/2014/main" val="3772069797"/>
                    </a:ext>
                  </a:extLst>
                </a:gridCol>
                <a:gridCol w="797119">
                  <a:extLst>
                    <a:ext uri="{9D8B030D-6E8A-4147-A177-3AD203B41FA5}">
                      <a16:colId xmlns:a16="http://schemas.microsoft.com/office/drawing/2014/main" val="3769296119"/>
                    </a:ext>
                  </a:extLst>
                </a:gridCol>
                <a:gridCol w="854056">
                  <a:extLst>
                    <a:ext uri="{9D8B030D-6E8A-4147-A177-3AD203B41FA5}">
                      <a16:colId xmlns:a16="http://schemas.microsoft.com/office/drawing/2014/main" val="3762012880"/>
                    </a:ext>
                  </a:extLst>
                </a:gridCol>
                <a:gridCol w="740182">
                  <a:extLst>
                    <a:ext uri="{9D8B030D-6E8A-4147-A177-3AD203B41FA5}">
                      <a16:colId xmlns:a16="http://schemas.microsoft.com/office/drawing/2014/main" val="195643442"/>
                    </a:ext>
                  </a:extLst>
                </a:gridCol>
                <a:gridCol w="740182">
                  <a:extLst>
                    <a:ext uri="{9D8B030D-6E8A-4147-A177-3AD203B41FA5}">
                      <a16:colId xmlns:a16="http://schemas.microsoft.com/office/drawing/2014/main" val="3088822169"/>
                    </a:ext>
                  </a:extLst>
                </a:gridCol>
              </a:tblGrid>
              <a:tr h="698671">
                <a:tc>
                  <a:txBody>
                    <a:bodyPr/>
                    <a:lstStyle/>
                    <a:p>
                      <a:pPr algn="ctr" fontAlgn="ctr"/>
                      <a:r>
                        <a:rPr lang="en-US" sz="1800" b="1" i="0" u="none" strike="noStrike">
                          <a:solidFill>
                            <a:srgbClr val="000000"/>
                          </a:solidFill>
                          <a:effectLst/>
                          <a:latin typeface="Calibri" panose="020F0502020204030204" pitchFamily="34" charset="0"/>
                        </a:rPr>
                        <a:t>Code</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1" i="0" u="none" strike="noStrike">
                          <a:solidFill>
                            <a:srgbClr val="000000"/>
                          </a:solidFill>
                          <a:effectLst/>
                          <a:latin typeface="Calibri" panose="020F0502020204030204" pitchFamily="34" charset="0"/>
                        </a:rPr>
                        <a:t>Group</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1" i="0" u="none" strike="noStrike">
                          <a:solidFill>
                            <a:srgbClr val="000000"/>
                          </a:solidFill>
                          <a:effectLst/>
                          <a:latin typeface="Calibri" panose="020F0502020204030204" pitchFamily="34" charset="0"/>
                        </a:rPr>
                        <a:t>Survival Rate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1" i="0" u="none" strike="noStrike">
                          <a:solidFill>
                            <a:srgbClr val="000000"/>
                          </a:solidFill>
                          <a:effectLst/>
                          <a:latin typeface="Calibri" panose="020F0502020204030204" pitchFamily="34" charset="0"/>
                        </a:rPr>
                        <a:t>Lower 95-CI</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800" b="1" i="0" u="none" strike="noStrike">
                          <a:solidFill>
                            <a:srgbClr val="000000"/>
                          </a:solidFill>
                          <a:effectLst/>
                          <a:latin typeface="Calibri" panose="020F0502020204030204" pitchFamily="34" charset="0"/>
                        </a:rPr>
                        <a:t>Upper 95-CI</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55034606"/>
                  </a:ext>
                </a:extLst>
              </a:tr>
              <a:tr h="339355">
                <a:tc>
                  <a:txBody>
                    <a:bodyPr/>
                    <a:lstStyle/>
                    <a:p>
                      <a:pPr algn="ctr" fontAlgn="b"/>
                      <a:r>
                        <a:rPr lang="en-US" sz="1800" b="0" i="0" u="none" strike="noStrike">
                          <a:solidFill>
                            <a:srgbClr val="000000"/>
                          </a:solidFill>
                          <a:effectLst/>
                          <a:latin typeface="Calibri" panose="020F0502020204030204" pitchFamily="34" charset="0"/>
                        </a:rPr>
                        <a:t>NT</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Survive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27.6%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22.0%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33.2%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0914599"/>
                  </a:ext>
                </a:extLst>
              </a:tr>
              <a:tr h="339355">
                <a:tc>
                  <a:txBody>
                    <a:bodyPr/>
                    <a:lstStyle/>
                    <a:p>
                      <a:pPr algn="ctr" fontAlgn="b"/>
                      <a:r>
                        <a:rPr lang="en-US" sz="1800" b="0" i="0" u="none" strike="noStrike">
                          <a:solidFill>
                            <a:srgbClr val="000000"/>
                          </a:solidFill>
                          <a:effectLst/>
                          <a:latin typeface="Calibri" panose="020F0502020204030204" pitchFamily="34" charset="0"/>
                        </a:rPr>
                        <a:t>HM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Survive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20.8%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16.7%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24.9%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50542660"/>
                  </a:ext>
                </a:extLst>
              </a:tr>
              <a:tr h="339355">
                <a:tc>
                  <a:txBody>
                    <a:bodyPr/>
                    <a:lstStyle/>
                    <a:p>
                      <a:pPr algn="ctr" fontAlgn="b"/>
                      <a:r>
                        <a:rPr lang="en-US" sz="1800" b="0" i="0" u="none" strike="noStrike">
                          <a:solidFill>
                            <a:srgbClr val="000000"/>
                          </a:solidFill>
                          <a:effectLst/>
                          <a:latin typeface="Calibri" panose="020F0502020204030204" pitchFamily="34" charset="0"/>
                        </a:rPr>
                        <a:t>TO</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dirty="0">
                          <a:solidFill>
                            <a:srgbClr val="000000"/>
                          </a:solidFill>
                          <a:effectLst/>
                          <a:latin typeface="Calibri" panose="020F0502020204030204" pitchFamily="34" charset="0"/>
                        </a:rPr>
                        <a:t>Survive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19.7%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15.1%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24.2%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89853899"/>
                  </a:ext>
                </a:extLst>
              </a:tr>
              <a:tr h="339355">
                <a:tc>
                  <a:txBody>
                    <a:bodyPr/>
                    <a:lstStyle/>
                    <a:p>
                      <a:pPr algn="ctr" fontAlgn="b"/>
                      <a:r>
                        <a:rPr lang="en-US" sz="1800" b="0" i="0" u="none" strike="noStrike">
                          <a:solidFill>
                            <a:srgbClr val="000000"/>
                          </a:solidFill>
                          <a:effectLst/>
                          <a:latin typeface="Calibri" panose="020F0502020204030204" pitchFamily="34" charset="0"/>
                        </a:rPr>
                        <a:t>IB</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Survive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16.7%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12.3%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21.2%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54676703"/>
                  </a:ext>
                </a:extLst>
              </a:tr>
              <a:tr h="339355">
                <a:tc>
                  <a:txBody>
                    <a:bodyPr/>
                    <a:lstStyle/>
                    <a:p>
                      <a:pPr algn="ctr" fontAlgn="b"/>
                      <a:r>
                        <a:rPr lang="en-US" sz="1800" b="0" i="0" u="none" strike="noStrike">
                          <a:solidFill>
                            <a:srgbClr val="000000"/>
                          </a:solidFill>
                          <a:effectLst/>
                          <a:latin typeface="Calibri" panose="020F0502020204030204" pitchFamily="34" charset="0"/>
                        </a:rPr>
                        <a:t>HV</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Survive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13.7%</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10.6%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16.8%</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0837119"/>
                  </a:ext>
                </a:extLst>
              </a:tr>
              <a:tr h="359317">
                <a:tc>
                  <a:txBody>
                    <a:bodyPr/>
                    <a:lstStyle/>
                    <a:p>
                      <a:pPr algn="ctr" fontAlgn="b"/>
                      <a:r>
                        <a:rPr lang="en-US" sz="1800" b="0" i="0" u="none" strike="noStrike">
                          <a:solidFill>
                            <a:srgbClr val="000000"/>
                          </a:solidFill>
                          <a:effectLst/>
                          <a:latin typeface="Calibri" panose="020F0502020204030204" pitchFamily="34" charset="0"/>
                        </a:rPr>
                        <a:t>TE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Survive</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b"/>
                      <a:r>
                        <a:rPr lang="en-US" sz="1800" b="0" i="0" u="none" strike="noStrike">
                          <a:solidFill>
                            <a:srgbClr val="000000"/>
                          </a:solidFill>
                          <a:effectLst/>
                          <a:latin typeface="Calibri" panose="020F0502020204030204" pitchFamily="34" charset="0"/>
                        </a:rPr>
                        <a:t>9.2%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15.9%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97391488"/>
                  </a:ext>
                </a:extLst>
              </a:tr>
              <a:tr h="359317">
                <a:tc>
                  <a:txBody>
                    <a:bodyPr/>
                    <a:lstStyle/>
                    <a:p>
                      <a:pPr algn="ctr" fontAlgn="b"/>
                      <a:r>
                        <a:rPr lang="en-US" sz="1800" b="1" i="0" u="none" strike="noStrike">
                          <a:solidFill>
                            <a:srgbClr val="000000"/>
                          </a:solidFill>
                          <a:effectLst/>
                          <a:latin typeface="Calibri" panose="020F0502020204030204" pitchFamily="34" charset="0"/>
                        </a:rPr>
                        <a:t>ALL</a:t>
                      </a:r>
                    </a:p>
                  </a:txBody>
                  <a:tcPr marL="7620" marR="7620" marT="7620"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panose="020F0502020204030204" pitchFamily="34" charset="0"/>
                        </a:rPr>
                        <a:t> </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6A6A6"/>
                    </a:solidFill>
                  </a:tcPr>
                </a:tc>
                <a:tc>
                  <a:txBody>
                    <a:bodyPr/>
                    <a:lstStyle/>
                    <a:p>
                      <a:pPr algn="ctr" fontAlgn="b"/>
                      <a:r>
                        <a:rPr lang="en-US" sz="1800" b="1" i="0" u="none" strike="noStrike">
                          <a:solidFill>
                            <a:srgbClr val="000000"/>
                          </a:solidFill>
                          <a:effectLst/>
                          <a:latin typeface="Calibri" panose="020F0502020204030204" pitchFamily="34" charset="0"/>
                        </a:rPr>
                        <a:t>9.5%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panose="020F0502020204030204" pitchFamily="34" charset="0"/>
                        </a:rPr>
                        <a:t>8.6%</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Calibri" panose="020F0502020204030204" pitchFamily="34" charset="0"/>
                        </a:rPr>
                        <a:t>10.4%</a:t>
                      </a:r>
                    </a:p>
                  </a:txBody>
                  <a:tcPr marL="7620" marR="7620" marT="7620"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41176367"/>
                  </a:ext>
                </a:extLst>
              </a:tr>
              <a:tr h="339355">
                <a:tc>
                  <a:txBody>
                    <a:bodyPr/>
                    <a:lstStyle/>
                    <a:p>
                      <a:pPr algn="ctr" fontAlgn="b"/>
                      <a:r>
                        <a:rPr lang="en-US" sz="1800" b="0" i="0" u="none" strike="noStrike">
                          <a:solidFill>
                            <a:srgbClr val="000000"/>
                          </a:solidFill>
                          <a:effectLst/>
                          <a:latin typeface="Calibri" panose="020F0502020204030204" pitchFamily="34" charset="0"/>
                        </a:rPr>
                        <a:t>DL</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Perish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1.9%</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0.5%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3.2%</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3046869"/>
                  </a:ext>
                </a:extLst>
              </a:tr>
              <a:tr h="339355">
                <a:tc>
                  <a:txBody>
                    <a:bodyPr/>
                    <a:lstStyle/>
                    <a:p>
                      <a:pPr algn="ctr" fontAlgn="b"/>
                      <a:r>
                        <a:rPr lang="en-US" sz="1800" b="0" i="0" u="none" strike="noStrike">
                          <a:solidFill>
                            <a:srgbClr val="000000"/>
                          </a:solidFill>
                          <a:effectLst/>
                          <a:latin typeface="Calibri" panose="020F0502020204030204" pitchFamily="34" charset="0"/>
                        </a:rPr>
                        <a:t>PM</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Perish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1.3%</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2.5%</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15194013"/>
                  </a:ext>
                </a:extLst>
              </a:tr>
              <a:tr h="339355">
                <a:tc>
                  <a:txBody>
                    <a:bodyPr/>
                    <a:lstStyle/>
                    <a:p>
                      <a:pPr algn="ctr" fontAlgn="b"/>
                      <a:r>
                        <a:rPr lang="en-US" sz="1800" b="0" i="0" u="none" strike="noStrike">
                          <a:solidFill>
                            <a:srgbClr val="000000"/>
                          </a:solidFill>
                          <a:effectLst/>
                          <a:latin typeface="Calibri" panose="020F0502020204030204" pitchFamily="34" charset="0"/>
                        </a:rPr>
                        <a:t>MC</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Perish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2.1%</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4056786"/>
                  </a:ext>
                </a:extLst>
              </a:tr>
              <a:tr h="339355">
                <a:tc>
                  <a:txBody>
                    <a:bodyPr/>
                    <a:lstStyle/>
                    <a:p>
                      <a:pPr algn="ctr" fontAlgn="b"/>
                      <a:r>
                        <a:rPr lang="en-US" sz="1800" b="0" i="0" u="none" strike="noStrike">
                          <a:solidFill>
                            <a:srgbClr val="000000"/>
                          </a:solidFill>
                          <a:effectLst/>
                          <a:latin typeface="Calibri" panose="020F0502020204030204" pitchFamily="34" charset="0"/>
                        </a:rPr>
                        <a:t>PO</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Perish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7065505"/>
                  </a:ext>
                </a:extLst>
              </a:tr>
              <a:tr h="339355">
                <a:tc>
                  <a:txBody>
                    <a:bodyPr/>
                    <a:lstStyle/>
                    <a:p>
                      <a:pPr algn="ctr" fontAlgn="b"/>
                      <a:r>
                        <a:rPr lang="en-US" sz="1800" b="0" i="0" u="none" strike="noStrike">
                          <a:solidFill>
                            <a:srgbClr val="000000"/>
                          </a:solidFill>
                          <a:effectLst/>
                          <a:latin typeface="Calibri" panose="020F0502020204030204" pitchFamily="34" charset="0"/>
                        </a:rPr>
                        <a:t>UP</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Perish</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99FF"/>
                    </a:solidFill>
                  </a:tcPr>
                </a:tc>
                <a:tc>
                  <a:txBody>
                    <a:bodyPr/>
                    <a:lstStyle/>
                    <a:p>
                      <a:pPr algn="ctr" fontAlgn="b"/>
                      <a:r>
                        <a:rPr lang="en-US" sz="1800" b="0" i="0" u="none" strike="noStrike">
                          <a:solidFill>
                            <a:srgbClr val="000000"/>
                          </a:solidFill>
                          <a:effectLst/>
                          <a:latin typeface="Calibri" panose="020F0502020204030204" pitchFamily="34" charset="0"/>
                        </a:rPr>
                        <a:t>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0.0%</a:t>
                      </a:r>
                    </a:p>
                  </a:txBody>
                  <a:tcPr marL="7620" marR="7620" marT="762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0517414"/>
                  </a:ext>
                </a:extLst>
              </a:tr>
            </a:tbl>
          </a:graphicData>
        </a:graphic>
      </p:graphicFrame>
      <p:sp>
        <p:nvSpPr>
          <p:cNvPr id="7" name="TextBox 6">
            <a:extLst>
              <a:ext uri="{FF2B5EF4-FFF2-40B4-BE49-F238E27FC236}">
                <a16:creationId xmlns:a16="http://schemas.microsoft.com/office/drawing/2014/main" id="{F82DC1BF-01DD-439F-A63D-76214139164E}"/>
              </a:ext>
            </a:extLst>
          </p:cNvPr>
          <p:cNvSpPr txBox="1"/>
          <p:nvPr/>
        </p:nvSpPr>
        <p:spPr>
          <a:xfrm>
            <a:off x="1292506" y="150471"/>
            <a:ext cx="9606987" cy="461665"/>
          </a:xfrm>
          <a:prstGeom prst="rect">
            <a:avLst/>
          </a:prstGeom>
          <a:noFill/>
        </p:spPr>
        <p:txBody>
          <a:bodyPr wrap="square" rtlCol="0">
            <a:spAutoFit/>
          </a:bodyPr>
          <a:lstStyle/>
          <a:p>
            <a:pPr algn="ctr"/>
            <a:r>
              <a:rPr lang="en-US" sz="2400" b="1" dirty="0"/>
              <a:t>11 Malagasy Species Tested: 6 Survivor Species, 5 Perisher Species</a:t>
            </a:r>
          </a:p>
        </p:txBody>
      </p:sp>
      <p:pic>
        <p:nvPicPr>
          <p:cNvPr id="5" name="Picture 4">
            <a:extLst>
              <a:ext uri="{FF2B5EF4-FFF2-40B4-BE49-F238E27FC236}">
                <a16:creationId xmlns:a16="http://schemas.microsoft.com/office/drawing/2014/main" id="{E6B2627B-6968-49A8-9FAC-8A0F652851C2}"/>
              </a:ext>
            </a:extLst>
          </p:cNvPr>
          <p:cNvPicPr>
            <a:picLocks noChangeAspect="1"/>
          </p:cNvPicPr>
          <p:nvPr/>
        </p:nvPicPr>
        <p:blipFill>
          <a:blip r:embed="rId2"/>
          <a:stretch>
            <a:fillRect/>
          </a:stretch>
        </p:blipFill>
        <p:spPr>
          <a:xfrm>
            <a:off x="538576" y="860711"/>
            <a:ext cx="7557859" cy="5267092"/>
          </a:xfrm>
          <a:prstGeom prst="rect">
            <a:avLst/>
          </a:prstGeom>
        </p:spPr>
      </p:pic>
    </p:spTree>
    <p:extLst>
      <p:ext uri="{BB962C8B-B14F-4D97-AF65-F5344CB8AC3E}">
        <p14:creationId xmlns:p14="http://schemas.microsoft.com/office/powerpoint/2010/main" val="38423964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dirty="0"/>
              <a:t>Plastic Ticket Melted  </a:t>
            </a:r>
          </a:p>
          <a:p>
            <a:endParaRPr lang="en-US" dirty="0"/>
          </a:p>
          <a:p>
            <a:r>
              <a:rPr lang="en-US" dirty="0"/>
              <a:t>Plastic Ticket Charred</a:t>
            </a:r>
          </a:p>
          <a:p>
            <a:endParaRPr lang="en-US" dirty="0"/>
          </a:p>
          <a:p>
            <a:r>
              <a:rPr lang="en-US"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11266" name="Picture 2" descr="Image may contain: tree, plant, outdoor and nature">
            <a:extLst>
              <a:ext uri="{FF2B5EF4-FFF2-40B4-BE49-F238E27FC236}">
                <a16:creationId xmlns:a16="http://schemas.microsoft.com/office/drawing/2014/main" id="{C431B5A2-4764-4E40-A0B3-CCE409AEAC9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250" y="0"/>
            <a:ext cx="51435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906EBE6-FB96-4BF4-A238-AB2865452568}"/>
              </a:ext>
            </a:extLst>
          </p:cNvPr>
          <p:cNvSpPr txBox="1"/>
          <p:nvPr/>
        </p:nvSpPr>
        <p:spPr>
          <a:xfrm>
            <a:off x="4394446" y="6345176"/>
            <a:ext cx="3403107" cy="369332"/>
          </a:xfrm>
          <a:prstGeom prst="rect">
            <a:avLst/>
          </a:prstGeom>
          <a:solidFill>
            <a:srgbClr val="FF0000"/>
          </a:solidFill>
        </p:spPr>
        <p:txBody>
          <a:bodyPr wrap="square" rtlCol="0">
            <a:spAutoFit/>
          </a:bodyPr>
          <a:lstStyle/>
          <a:p>
            <a:r>
              <a:rPr lang="en-US" b="1" dirty="0" err="1"/>
              <a:t>Frelich</a:t>
            </a:r>
            <a:r>
              <a:rPr lang="en-US" b="1" dirty="0"/>
              <a:t>: FNRM-5203 (Fire Ecology)</a:t>
            </a:r>
          </a:p>
        </p:txBody>
      </p:sp>
    </p:spTree>
    <p:extLst>
      <p:ext uri="{BB962C8B-B14F-4D97-AF65-F5344CB8AC3E}">
        <p14:creationId xmlns:p14="http://schemas.microsoft.com/office/powerpoint/2010/main" val="337302987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b="1" u="sng" dirty="0"/>
              <a:t>Slash Charred</a:t>
            </a:r>
          </a:p>
          <a:p>
            <a:endParaRPr lang="en-US" dirty="0"/>
          </a:p>
          <a:p>
            <a:r>
              <a:rPr lang="en-US" dirty="0"/>
              <a:t>Duff Charred</a:t>
            </a:r>
          </a:p>
          <a:p>
            <a:endParaRPr lang="en-US" dirty="0"/>
          </a:p>
          <a:p>
            <a:r>
              <a:rPr lang="en-US" dirty="0"/>
              <a:t>Plastic Ticket Melted  </a:t>
            </a:r>
          </a:p>
          <a:p>
            <a:endParaRPr lang="en-US" dirty="0"/>
          </a:p>
          <a:p>
            <a:r>
              <a:rPr lang="en-US" dirty="0"/>
              <a:t>Plastic Ticket Charred</a:t>
            </a:r>
          </a:p>
          <a:p>
            <a:endParaRPr lang="en-US" dirty="0"/>
          </a:p>
          <a:p>
            <a:r>
              <a:rPr lang="en-US"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13314" name="Picture 2" descr="Image may contain: one or more people, plant, outdoor and nature">
            <a:extLst>
              <a:ext uri="{FF2B5EF4-FFF2-40B4-BE49-F238E27FC236}">
                <a16:creationId xmlns:a16="http://schemas.microsoft.com/office/drawing/2014/main" id="{39A8AF11-1692-45EB-BF4C-92D2DD5EB5D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889" r="27778"/>
          <a:stretch/>
        </p:blipFill>
        <p:spPr bwMode="auto">
          <a:xfrm>
            <a:off x="3545840" y="30480"/>
            <a:ext cx="57912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14005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b="1" u="sng" dirty="0"/>
              <a:t>Duff Charred</a:t>
            </a:r>
          </a:p>
          <a:p>
            <a:endParaRPr lang="en-US" dirty="0"/>
          </a:p>
          <a:p>
            <a:r>
              <a:rPr lang="en-US" dirty="0"/>
              <a:t>Plastic Ticket Melted  </a:t>
            </a:r>
          </a:p>
          <a:p>
            <a:endParaRPr lang="en-US" dirty="0"/>
          </a:p>
          <a:p>
            <a:r>
              <a:rPr lang="en-US" dirty="0"/>
              <a:t>Plastic Ticket Charred</a:t>
            </a:r>
          </a:p>
          <a:p>
            <a:endParaRPr lang="en-US" dirty="0"/>
          </a:p>
          <a:p>
            <a:r>
              <a:rPr lang="en-US"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23554" name="Picture 2" descr="Image may contain: plant, tree, outdoor and nature">
            <a:extLst>
              <a:ext uri="{FF2B5EF4-FFF2-40B4-BE49-F238E27FC236}">
                <a16:creationId xmlns:a16="http://schemas.microsoft.com/office/drawing/2014/main" id="{5A77B50C-F9D7-42E5-AC4A-564222FE16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0879" y="0"/>
            <a:ext cx="6301339"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61121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b="1" u="sng" dirty="0"/>
              <a:t>Plastic Ticket Melted </a:t>
            </a:r>
            <a:r>
              <a:rPr lang="en-US" dirty="0"/>
              <a:t> </a:t>
            </a:r>
          </a:p>
          <a:p>
            <a:endParaRPr lang="en-US" dirty="0"/>
          </a:p>
          <a:p>
            <a:r>
              <a:rPr lang="en-US" dirty="0"/>
              <a:t>Plastic Ticket Charred</a:t>
            </a:r>
          </a:p>
          <a:p>
            <a:endParaRPr lang="en-US" dirty="0"/>
          </a:p>
          <a:p>
            <a:r>
              <a:rPr lang="en-US"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5" name="Picture 4">
            <a:extLst>
              <a:ext uri="{FF2B5EF4-FFF2-40B4-BE49-F238E27FC236}">
                <a16:creationId xmlns:a16="http://schemas.microsoft.com/office/drawing/2014/main" id="{DCDDBACA-26E0-48B7-9146-D6B7E9A663D6}"/>
              </a:ext>
            </a:extLst>
          </p:cNvPr>
          <p:cNvPicPr>
            <a:picLocks noChangeAspect="1"/>
          </p:cNvPicPr>
          <p:nvPr/>
        </p:nvPicPr>
        <p:blipFill rotWithShape="1">
          <a:blip r:embed="rId2">
            <a:extLst>
              <a:ext uri="{28A0092B-C50C-407E-A947-70E740481C1C}">
                <a14:useLocalDpi xmlns:a14="http://schemas.microsoft.com/office/drawing/2010/main" val="0"/>
              </a:ext>
            </a:extLst>
          </a:blip>
          <a:srcRect t="38815" r="69222"/>
          <a:stretch/>
        </p:blipFill>
        <p:spPr>
          <a:xfrm>
            <a:off x="3983918" y="0"/>
            <a:ext cx="4599676" cy="6858000"/>
          </a:xfrm>
          <a:prstGeom prst="rect">
            <a:avLst/>
          </a:prstGeom>
        </p:spPr>
      </p:pic>
    </p:spTree>
    <p:extLst>
      <p:ext uri="{BB962C8B-B14F-4D97-AF65-F5344CB8AC3E}">
        <p14:creationId xmlns:p14="http://schemas.microsoft.com/office/powerpoint/2010/main" val="23312489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dirty="0"/>
              <a:t>Plastic Ticket Melted  </a:t>
            </a:r>
          </a:p>
          <a:p>
            <a:endParaRPr lang="en-US" dirty="0"/>
          </a:p>
          <a:p>
            <a:r>
              <a:rPr lang="en-US" b="1" u="sng" dirty="0"/>
              <a:t>Plastic Ticket Charred</a:t>
            </a:r>
          </a:p>
          <a:p>
            <a:endParaRPr lang="en-US" dirty="0"/>
          </a:p>
          <a:p>
            <a:r>
              <a:rPr lang="en-US"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21506" name="Picture 2" descr="Image may contain: plant, shoes, outdoor and nature">
            <a:extLst>
              <a:ext uri="{FF2B5EF4-FFF2-40B4-BE49-F238E27FC236}">
                <a16:creationId xmlns:a16="http://schemas.microsoft.com/office/drawing/2014/main" id="{EC1E2D57-67C8-4144-8977-6D8C31C852F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218" t="49980" r="47814" b="237"/>
          <a:stretch/>
        </p:blipFill>
        <p:spPr bwMode="auto">
          <a:xfrm>
            <a:off x="3796497" y="-13580"/>
            <a:ext cx="4595150" cy="6871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03469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dirty="0"/>
              <a:t>Plastic Ticket Melted  </a:t>
            </a:r>
          </a:p>
          <a:p>
            <a:endParaRPr lang="en-US" dirty="0"/>
          </a:p>
          <a:p>
            <a:r>
              <a:rPr lang="en-US" dirty="0"/>
              <a:t>Plastic Ticket Charred</a:t>
            </a:r>
          </a:p>
          <a:p>
            <a:endParaRPr lang="en-US" dirty="0"/>
          </a:p>
          <a:p>
            <a:r>
              <a:rPr lang="en-US" b="1" u="sng"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29698" name="Picture 2" descr="Image may contain: plant, tree, outdoor and nature">
            <a:extLst>
              <a:ext uri="{FF2B5EF4-FFF2-40B4-BE49-F238E27FC236}">
                <a16:creationId xmlns:a16="http://schemas.microsoft.com/office/drawing/2014/main" id="{33CFC73D-939E-4C8E-9D4E-41F2C2CAB3C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297" t="16616" r="39071" b="12936"/>
          <a:stretch/>
        </p:blipFill>
        <p:spPr bwMode="auto">
          <a:xfrm>
            <a:off x="4325073" y="-16356"/>
            <a:ext cx="3985549" cy="6874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512792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dirty="0"/>
              <a:t>Plastic Ticket Melted  </a:t>
            </a:r>
          </a:p>
          <a:p>
            <a:endParaRPr lang="en-US" dirty="0"/>
          </a:p>
          <a:p>
            <a:r>
              <a:rPr lang="en-US" dirty="0"/>
              <a:t>Plastic Ticket Charred</a:t>
            </a:r>
          </a:p>
          <a:p>
            <a:endParaRPr lang="en-US" dirty="0"/>
          </a:p>
          <a:p>
            <a:r>
              <a:rPr lang="en-US" dirty="0"/>
              <a:t>Stake Scorched</a:t>
            </a:r>
          </a:p>
          <a:p>
            <a:endParaRPr lang="en-US" dirty="0"/>
          </a:p>
          <a:p>
            <a:r>
              <a:rPr lang="en-US" b="1" u="sng"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28674" name="Picture 2" descr="Image may contain: outdoor">
            <a:extLst>
              <a:ext uri="{FF2B5EF4-FFF2-40B4-BE49-F238E27FC236}">
                <a16:creationId xmlns:a16="http://schemas.microsoft.com/office/drawing/2014/main" id="{242D1F4E-6DA0-44E2-A3CB-E1AA29D694E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435" t="7932" r="22235" b="1"/>
          <a:stretch/>
        </p:blipFill>
        <p:spPr bwMode="auto">
          <a:xfrm>
            <a:off x="3366604" y="0"/>
            <a:ext cx="559451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603429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dirty="0"/>
              <a:t>Plastic Ticket Melted  </a:t>
            </a:r>
          </a:p>
          <a:p>
            <a:endParaRPr lang="en-US" dirty="0"/>
          </a:p>
          <a:p>
            <a:r>
              <a:rPr lang="en-US" dirty="0"/>
              <a:t>Plastic Ticket Charred</a:t>
            </a:r>
          </a:p>
          <a:p>
            <a:endParaRPr lang="en-US" dirty="0"/>
          </a:p>
          <a:p>
            <a:r>
              <a:rPr lang="en-US" dirty="0"/>
              <a:t>Stake Scorched</a:t>
            </a:r>
          </a:p>
          <a:p>
            <a:endParaRPr lang="en-US" dirty="0"/>
          </a:p>
          <a:p>
            <a:r>
              <a:rPr lang="en-US" dirty="0"/>
              <a:t>Stake Charred</a:t>
            </a:r>
          </a:p>
          <a:p>
            <a:endParaRPr lang="en-US" dirty="0"/>
          </a:p>
          <a:p>
            <a:r>
              <a:rPr lang="en-US" b="1" u="sng"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11266" name="Picture 2" descr="Image may contain: tree, plant, outdoor and nature">
            <a:extLst>
              <a:ext uri="{FF2B5EF4-FFF2-40B4-BE49-F238E27FC236}">
                <a16:creationId xmlns:a16="http://schemas.microsoft.com/office/drawing/2014/main" id="{C431B5A2-4764-4E40-A0B3-CCE409AEAC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5194" t="8439" r="6493" b="11055"/>
          <a:stretch/>
        </p:blipFill>
        <p:spPr bwMode="auto">
          <a:xfrm>
            <a:off x="3738541" y="0"/>
            <a:ext cx="507202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9403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8D6939E-656E-45DF-B282-907AA84F5B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0"/>
            <a:ext cx="9144000" cy="6858000"/>
          </a:xfrm>
          <a:prstGeom prst="rect">
            <a:avLst/>
          </a:prstGeom>
        </p:spPr>
      </p:pic>
      <p:sp>
        <p:nvSpPr>
          <p:cNvPr id="6" name="TextBox 5">
            <a:extLst>
              <a:ext uri="{FF2B5EF4-FFF2-40B4-BE49-F238E27FC236}">
                <a16:creationId xmlns:a16="http://schemas.microsoft.com/office/drawing/2014/main" id="{58B40719-12E4-439E-A386-D296DB2FCDCA}"/>
              </a:ext>
            </a:extLst>
          </p:cNvPr>
          <p:cNvSpPr txBox="1"/>
          <p:nvPr/>
        </p:nvSpPr>
        <p:spPr>
          <a:xfrm>
            <a:off x="1879600" y="680720"/>
            <a:ext cx="2367280" cy="369332"/>
          </a:xfrm>
          <a:prstGeom prst="rect">
            <a:avLst/>
          </a:prstGeom>
          <a:solidFill>
            <a:schemeClr val="accent1">
              <a:lumMod val="60000"/>
              <a:lumOff val="40000"/>
            </a:schemeClr>
          </a:solidFill>
        </p:spPr>
        <p:txBody>
          <a:bodyPr wrap="square" rtlCol="0">
            <a:spAutoFit/>
          </a:bodyPr>
          <a:lstStyle/>
          <a:p>
            <a:pPr algn="ctr"/>
            <a:r>
              <a:rPr lang="en-US" dirty="0" err="1"/>
              <a:t>Andranofotsy</a:t>
            </a:r>
            <a:r>
              <a:rPr lang="en-US" dirty="0"/>
              <a:t> shoreline</a:t>
            </a:r>
          </a:p>
        </p:txBody>
      </p:sp>
    </p:spTree>
    <p:extLst>
      <p:ext uri="{BB962C8B-B14F-4D97-AF65-F5344CB8AC3E}">
        <p14:creationId xmlns:p14="http://schemas.microsoft.com/office/powerpoint/2010/main" val="419539752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dirty="0"/>
              <a:t>Plastic Ticket Melted  </a:t>
            </a:r>
          </a:p>
          <a:p>
            <a:endParaRPr lang="en-US" dirty="0"/>
          </a:p>
          <a:p>
            <a:r>
              <a:rPr lang="en-US" dirty="0"/>
              <a:t>Plastic Ticket Charred</a:t>
            </a:r>
          </a:p>
          <a:p>
            <a:endParaRPr lang="en-US" dirty="0"/>
          </a:p>
          <a:p>
            <a:r>
              <a:rPr lang="en-US"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b="1" u="sng"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26626" name="Picture 2" descr="Image may contain: plant, flower, grass, nature and outdoor">
            <a:extLst>
              <a:ext uri="{FF2B5EF4-FFF2-40B4-BE49-F238E27FC236}">
                <a16:creationId xmlns:a16="http://schemas.microsoft.com/office/drawing/2014/main" id="{7A5354A2-1B5D-44FC-8125-FC345907711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6750" t="12936" r="22237"/>
          <a:stretch/>
        </p:blipFill>
        <p:spPr bwMode="auto">
          <a:xfrm>
            <a:off x="3410673" y="0"/>
            <a:ext cx="5370653" cy="68746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659307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dirty="0"/>
              <a:t>Plastic Ticket Melted  </a:t>
            </a:r>
          </a:p>
          <a:p>
            <a:endParaRPr lang="en-US" dirty="0"/>
          </a:p>
          <a:p>
            <a:r>
              <a:rPr lang="en-US" dirty="0"/>
              <a:t>Plastic Ticket Charred</a:t>
            </a:r>
          </a:p>
          <a:p>
            <a:endParaRPr lang="en-US" dirty="0"/>
          </a:p>
          <a:p>
            <a:r>
              <a:rPr lang="en-US"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b="1" u="sng" dirty="0"/>
              <a:t>Leaves Charred</a:t>
            </a:r>
          </a:p>
          <a:p>
            <a:endParaRPr lang="en-US" dirty="0"/>
          </a:p>
          <a:p>
            <a:endParaRPr lang="en-US" dirty="0"/>
          </a:p>
          <a:p>
            <a:r>
              <a:rPr lang="en-US" dirty="0"/>
              <a:t>Stem Scorched</a:t>
            </a:r>
          </a:p>
          <a:p>
            <a:endParaRPr lang="en-US" dirty="0"/>
          </a:p>
          <a:p>
            <a:endParaRPr lang="en-US" dirty="0"/>
          </a:p>
          <a:p>
            <a:r>
              <a:rPr lang="en-US" dirty="0"/>
              <a:t>Stem Charred</a:t>
            </a:r>
          </a:p>
          <a:p>
            <a:endParaRPr lang="en-US" dirty="0"/>
          </a:p>
        </p:txBody>
      </p:sp>
      <p:pic>
        <p:nvPicPr>
          <p:cNvPr id="25602" name="Picture 2" descr="Image may contain: outdoor and nature">
            <a:extLst>
              <a:ext uri="{FF2B5EF4-FFF2-40B4-BE49-F238E27FC236}">
                <a16:creationId xmlns:a16="http://schemas.microsoft.com/office/drawing/2014/main" id="{2C0F6221-C124-45B5-9784-A85A2FEE155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8666" r="37046" b="25063"/>
          <a:stretch/>
        </p:blipFill>
        <p:spPr bwMode="auto">
          <a:xfrm>
            <a:off x="3557100" y="0"/>
            <a:ext cx="5404022"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77004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dirty="0"/>
              <a:t>Plastic Ticket Melted  </a:t>
            </a:r>
          </a:p>
          <a:p>
            <a:endParaRPr lang="en-US" dirty="0"/>
          </a:p>
          <a:p>
            <a:r>
              <a:rPr lang="en-US" dirty="0"/>
              <a:t>Plastic Ticket Charred</a:t>
            </a:r>
          </a:p>
          <a:p>
            <a:endParaRPr lang="en-US" dirty="0"/>
          </a:p>
          <a:p>
            <a:r>
              <a:rPr lang="en-US"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b="1" u="sng" dirty="0"/>
              <a:t>Stem Scorched</a:t>
            </a:r>
          </a:p>
          <a:p>
            <a:endParaRPr lang="en-US" dirty="0"/>
          </a:p>
          <a:p>
            <a:endParaRPr lang="en-US" dirty="0"/>
          </a:p>
          <a:p>
            <a:r>
              <a:rPr lang="en-US" dirty="0"/>
              <a:t>Stem Charred</a:t>
            </a:r>
          </a:p>
          <a:p>
            <a:endParaRPr lang="en-US" dirty="0"/>
          </a:p>
        </p:txBody>
      </p:sp>
      <p:pic>
        <p:nvPicPr>
          <p:cNvPr id="24578" name="Picture 2" descr="Image may contain: shoes, tree, plant, outdoor and nature">
            <a:extLst>
              <a:ext uri="{FF2B5EF4-FFF2-40B4-BE49-F238E27FC236}">
                <a16:creationId xmlns:a16="http://schemas.microsoft.com/office/drawing/2014/main" id="{04067BD7-941C-423F-8F5C-BD5FA634A43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688" r="18666" b="12936"/>
          <a:stretch/>
        </p:blipFill>
        <p:spPr bwMode="auto">
          <a:xfrm>
            <a:off x="3750198" y="0"/>
            <a:ext cx="5210924" cy="6853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784436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845419" y="443567"/>
            <a:ext cx="2385461" cy="5970865"/>
          </a:xfrm>
          <a:prstGeom prst="rect">
            <a:avLst/>
          </a:prstGeom>
          <a:noFill/>
        </p:spPr>
        <p:txBody>
          <a:bodyPr wrap="square" rtlCol="0">
            <a:spAutoFit/>
          </a:bodyPr>
          <a:lstStyle/>
          <a:p>
            <a:r>
              <a:rPr lang="en-US" sz="4000" u="sng" dirty="0"/>
              <a:t>Intensity</a:t>
            </a:r>
            <a:r>
              <a:rPr lang="en-US" dirty="0"/>
              <a:t> </a:t>
            </a:r>
          </a:p>
          <a:p>
            <a:endParaRPr lang="en-US" dirty="0"/>
          </a:p>
          <a:p>
            <a:r>
              <a:rPr lang="en-US" b="1" dirty="0"/>
              <a:t>Abiotic Factors</a:t>
            </a:r>
          </a:p>
          <a:p>
            <a:endParaRPr lang="en-US" dirty="0"/>
          </a:p>
          <a:p>
            <a:r>
              <a:rPr lang="en-US" dirty="0"/>
              <a:t>{0, 1, . . . , 6, 7}</a:t>
            </a:r>
          </a:p>
          <a:p>
            <a:endParaRPr lang="en-US" dirty="0"/>
          </a:p>
          <a:p>
            <a:r>
              <a:rPr lang="en-US" dirty="0"/>
              <a:t>Slash Charred</a:t>
            </a:r>
          </a:p>
          <a:p>
            <a:endParaRPr lang="en-US" dirty="0"/>
          </a:p>
          <a:p>
            <a:r>
              <a:rPr lang="en-US" dirty="0"/>
              <a:t>Duff Charred</a:t>
            </a:r>
          </a:p>
          <a:p>
            <a:endParaRPr lang="en-US" dirty="0"/>
          </a:p>
          <a:p>
            <a:r>
              <a:rPr lang="en-US" dirty="0"/>
              <a:t>Plastic Ticket Melted  </a:t>
            </a:r>
          </a:p>
          <a:p>
            <a:endParaRPr lang="en-US" dirty="0"/>
          </a:p>
          <a:p>
            <a:r>
              <a:rPr lang="en-US" dirty="0"/>
              <a:t>Plastic Ticket Charred</a:t>
            </a:r>
          </a:p>
          <a:p>
            <a:endParaRPr lang="en-US" dirty="0"/>
          </a:p>
          <a:p>
            <a:r>
              <a:rPr lang="en-US" dirty="0"/>
              <a:t>Stake Scorched</a:t>
            </a:r>
          </a:p>
          <a:p>
            <a:endParaRPr lang="en-US" dirty="0"/>
          </a:p>
          <a:p>
            <a:r>
              <a:rPr lang="en-US" dirty="0"/>
              <a:t>Stake Charred</a:t>
            </a:r>
          </a:p>
          <a:p>
            <a:endParaRPr lang="en-US" dirty="0"/>
          </a:p>
          <a:p>
            <a:r>
              <a:rPr lang="en-US" dirty="0"/>
              <a:t>Metal Ticket Ashes</a:t>
            </a:r>
          </a:p>
          <a:p>
            <a:endParaRPr lang="en-US" dirty="0"/>
          </a:p>
        </p:txBody>
      </p:sp>
      <p:sp>
        <p:nvSpPr>
          <p:cNvPr id="3" name="TextBox 2">
            <a:extLst>
              <a:ext uri="{FF2B5EF4-FFF2-40B4-BE49-F238E27FC236}">
                <a16:creationId xmlns:a16="http://schemas.microsoft.com/office/drawing/2014/main" id="{CB3A674C-EA36-4D8C-8AF8-05837C255E45}"/>
              </a:ext>
            </a:extLst>
          </p:cNvPr>
          <p:cNvSpPr txBox="1"/>
          <p:nvPr/>
        </p:nvSpPr>
        <p:spPr>
          <a:xfrm>
            <a:off x="9532219" y="443567"/>
            <a:ext cx="2385461" cy="5416868"/>
          </a:xfrm>
          <a:prstGeom prst="rect">
            <a:avLst/>
          </a:prstGeom>
          <a:noFill/>
        </p:spPr>
        <p:txBody>
          <a:bodyPr wrap="square" rtlCol="0">
            <a:spAutoFit/>
          </a:bodyPr>
          <a:lstStyle/>
          <a:p>
            <a:r>
              <a:rPr lang="en-US" sz="4000" u="sng" dirty="0"/>
              <a:t>Severity</a:t>
            </a:r>
            <a:r>
              <a:rPr lang="en-US" dirty="0"/>
              <a:t> </a:t>
            </a:r>
          </a:p>
          <a:p>
            <a:endParaRPr lang="en-US" dirty="0"/>
          </a:p>
          <a:p>
            <a:r>
              <a:rPr lang="en-US" b="1" dirty="0"/>
              <a:t>Biotic Factors</a:t>
            </a:r>
          </a:p>
          <a:p>
            <a:endParaRPr lang="en-US" dirty="0"/>
          </a:p>
          <a:p>
            <a:r>
              <a:rPr lang="en-US" dirty="0"/>
              <a:t>{0, 1, 2, 3, 4}</a:t>
            </a:r>
          </a:p>
          <a:p>
            <a:endParaRPr lang="en-US" dirty="0"/>
          </a:p>
          <a:p>
            <a:endParaRPr lang="en-US" dirty="0"/>
          </a:p>
          <a:p>
            <a:r>
              <a:rPr lang="en-US" dirty="0"/>
              <a:t>Leaves Scorched</a:t>
            </a:r>
          </a:p>
          <a:p>
            <a:endParaRPr lang="en-US" dirty="0"/>
          </a:p>
          <a:p>
            <a:endParaRPr lang="en-US" dirty="0"/>
          </a:p>
          <a:p>
            <a:r>
              <a:rPr lang="en-US" dirty="0"/>
              <a:t>Leaves Charred</a:t>
            </a:r>
          </a:p>
          <a:p>
            <a:endParaRPr lang="en-US" dirty="0"/>
          </a:p>
          <a:p>
            <a:endParaRPr lang="en-US" dirty="0"/>
          </a:p>
          <a:p>
            <a:r>
              <a:rPr lang="en-US" dirty="0"/>
              <a:t>Stem Scorched</a:t>
            </a:r>
          </a:p>
          <a:p>
            <a:endParaRPr lang="en-US" dirty="0"/>
          </a:p>
          <a:p>
            <a:endParaRPr lang="en-US" dirty="0"/>
          </a:p>
          <a:p>
            <a:r>
              <a:rPr lang="en-US" b="1" u="sng" dirty="0"/>
              <a:t>Stem Charred</a:t>
            </a:r>
          </a:p>
          <a:p>
            <a:endParaRPr lang="en-US" dirty="0"/>
          </a:p>
        </p:txBody>
      </p:sp>
      <p:pic>
        <p:nvPicPr>
          <p:cNvPr id="30722" name="Picture 2" descr="Image may contain: plant, outdoor and nature">
            <a:extLst>
              <a:ext uri="{FF2B5EF4-FFF2-40B4-BE49-F238E27FC236}">
                <a16:creationId xmlns:a16="http://schemas.microsoft.com/office/drawing/2014/main" id="{6588F9BD-7767-4D23-8404-590878B6C92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0675" t="19578" r="32616" b="14546"/>
          <a:stretch/>
        </p:blipFill>
        <p:spPr bwMode="auto">
          <a:xfrm>
            <a:off x="3611301" y="0"/>
            <a:ext cx="5071873" cy="68263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349644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0" y="324091"/>
            <a:ext cx="12192000" cy="584775"/>
          </a:xfrm>
          <a:prstGeom prst="rect">
            <a:avLst/>
          </a:prstGeom>
          <a:noFill/>
        </p:spPr>
        <p:txBody>
          <a:bodyPr wrap="square" rtlCol="0">
            <a:spAutoFit/>
          </a:bodyPr>
          <a:lstStyle/>
          <a:p>
            <a:pPr algn="ctr"/>
            <a:r>
              <a:rPr lang="en-US" sz="3200" b="1" u="sng" dirty="0"/>
              <a:t>3 Ways to Survive</a:t>
            </a:r>
            <a:r>
              <a:rPr lang="en-US" sz="3200" b="1" dirty="0"/>
              <a:t>:</a:t>
            </a:r>
            <a:r>
              <a:rPr lang="en-US" sz="3200" dirty="0"/>
              <a:t>		</a:t>
            </a:r>
            <a:r>
              <a:rPr lang="en-US" sz="3200" dirty="0">
                <a:solidFill>
                  <a:schemeClr val="bg1">
                    <a:lumMod val="65000"/>
                  </a:schemeClr>
                </a:solidFill>
              </a:rPr>
              <a:t>Retardant		Resistant		Resilient</a:t>
            </a:r>
          </a:p>
        </p:txBody>
      </p:sp>
      <p:pic>
        <p:nvPicPr>
          <p:cNvPr id="32770" name="Picture 2" descr="Image may contain: shoes, tree, plant, outdoor and nature">
            <a:extLst>
              <a:ext uri="{FF2B5EF4-FFF2-40B4-BE49-F238E27FC236}">
                <a16:creationId xmlns:a16="http://schemas.microsoft.com/office/drawing/2014/main" id="{41530BBD-7462-44BB-AC08-77A6A52089B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1457" b="11392"/>
          <a:stretch/>
        </p:blipFill>
        <p:spPr bwMode="auto">
          <a:xfrm>
            <a:off x="308563" y="908866"/>
            <a:ext cx="11574873" cy="58294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268959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0" y="324091"/>
            <a:ext cx="12192000" cy="584775"/>
          </a:xfrm>
          <a:prstGeom prst="rect">
            <a:avLst/>
          </a:prstGeom>
          <a:noFill/>
        </p:spPr>
        <p:txBody>
          <a:bodyPr wrap="square" rtlCol="0">
            <a:spAutoFit/>
          </a:bodyPr>
          <a:lstStyle/>
          <a:p>
            <a:pPr algn="ctr"/>
            <a:r>
              <a:rPr lang="en-US" sz="3200" dirty="0">
                <a:solidFill>
                  <a:schemeClr val="bg1">
                    <a:lumMod val="65000"/>
                  </a:schemeClr>
                </a:solidFill>
              </a:rPr>
              <a:t>3 Ways to Survive:	</a:t>
            </a:r>
            <a:r>
              <a:rPr lang="en-US" sz="3200" dirty="0"/>
              <a:t>	</a:t>
            </a:r>
            <a:r>
              <a:rPr lang="en-US" sz="3200" b="1" u="sng" dirty="0">
                <a:solidFill>
                  <a:srgbClr val="00B050"/>
                </a:solidFill>
              </a:rPr>
              <a:t>Retardant</a:t>
            </a:r>
            <a:r>
              <a:rPr lang="en-US" sz="3200" dirty="0">
                <a:solidFill>
                  <a:schemeClr val="bg1">
                    <a:lumMod val="65000"/>
                  </a:schemeClr>
                </a:solidFill>
              </a:rPr>
              <a:t>		Resistant		Resilient</a:t>
            </a:r>
          </a:p>
        </p:txBody>
      </p:sp>
      <p:graphicFrame>
        <p:nvGraphicFramePr>
          <p:cNvPr id="6" name="Table 5">
            <a:extLst>
              <a:ext uri="{FF2B5EF4-FFF2-40B4-BE49-F238E27FC236}">
                <a16:creationId xmlns:a16="http://schemas.microsoft.com/office/drawing/2014/main" id="{02987D8D-D94C-4D04-A3B8-807373B1A6F2}"/>
              </a:ext>
            </a:extLst>
          </p:cNvPr>
          <p:cNvGraphicFramePr>
            <a:graphicFrameLocks noGrp="1"/>
          </p:cNvGraphicFramePr>
          <p:nvPr>
            <p:extLst>
              <p:ext uri="{D42A27DB-BD31-4B8C-83A1-F6EECF244321}">
                <p14:modId xmlns:p14="http://schemas.microsoft.com/office/powerpoint/2010/main" val="706234685"/>
              </p:ext>
            </p:extLst>
          </p:nvPr>
        </p:nvGraphicFramePr>
        <p:xfrm>
          <a:off x="8243764" y="3912689"/>
          <a:ext cx="3480123" cy="2721964"/>
        </p:xfrm>
        <a:graphic>
          <a:graphicData uri="http://schemas.openxmlformats.org/drawingml/2006/table">
            <a:tbl>
              <a:tblPr/>
              <a:tblGrid>
                <a:gridCol w="644468">
                  <a:extLst>
                    <a:ext uri="{9D8B030D-6E8A-4147-A177-3AD203B41FA5}">
                      <a16:colId xmlns:a16="http://schemas.microsoft.com/office/drawing/2014/main" val="1114239851"/>
                    </a:ext>
                  </a:extLst>
                </a:gridCol>
                <a:gridCol w="644468">
                  <a:extLst>
                    <a:ext uri="{9D8B030D-6E8A-4147-A177-3AD203B41FA5}">
                      <a16:colId xmlns:a16="http://schemas.microsoft.com/office/drawing/2014/main" val="2047679447"/>
                    </a:ext>
                  </a:extLst>
                </a:gridCol>
                <a:gridCol w="515573">
                  <a:extLst>
                    <a:ext uri="{9D8B030D-6E8A-4147-A177-3AD203B41FA5}">
                      <a16:colId xmlns:a16="http://schemas.microsoft.com/office/drawing/2014/main" val="570030574"/>
                    </a:ext>
                  </a:extLst>
                </a:gridCol>
                <a:gridCol w="515573">
                  <a:extLst>
                    <a:ext uri="{9D8B030D-6E8A-4147-A177-3AD203B41FA5}">
                      <a16:colId xmlns:a16="http://schemas.microsoft.com/office/drawing/2014/main" val="1960739631"/>
                    </a:ext>
                  </a:extLst>
                </a:gridCol>
                <a:gridCol w="515573">
                  <a:extLst>
                    <a:ext uri="{9D8B030D-6E8A-4147-A177-3AD203B41FA5}">
                      <a16:colId xmlns:a16="http://schemas.microsoft.com/office/drawing/2014/main" val="1893763817"/>
                    </a:ext>
                  </a:extLst>
                </a:gridCol>
                <a:gridCol w="644468">
                  <a:extLst>
                    <a:ext uri="{9D8B030D-6E8A-4147-A177-3AD203B41FA5}">
                      <a16:colId xmlns:a16="http://schemas.microsoft.com/office/drawing/2014/main" val="146576419"/>
                    </a:ext>
                  </a:extLst>
                </a:gridCol>
              </a:tblGrid>
              <a:tr h="335512">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gridSpan="3">
                  <a:txBody>
                    <a:bodyPr/>
                    <a:lstStyle/>
                    <a:p>
                      <a:pPr algn="ctr" fontAlgn="b"/>
                      <a:r>
                        <a:rPr lang="en-US" sz="2400" b="1" i="0" u="none" strike="noStrike" dirty="0">
                          <a:solidFill>
                            <a:srgbClr val="000000"/>
                          </a:solidFill>
                          <a:effectLst/>
                          <a:latin typeface="Calibri" panose="020F0502020204030204" pitchFamily="34" charset="0"/>
                        </a:rPr>
                        <a:t>intensity</a:t>
                      </a:r>
                    </a:p>
                  </a:txBody>
                  <a:tcPr marL="7620" marR="7620" marT="7620"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8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extLst>
                  <a:ext uri="{0D108BD9-81ED-4DB2-BD59-A6C34878D82A}">
                    <a16:rowId xmlns:a16="http://schemas.microsoft.com/office/drawing/2014/main" val="4060882482"/>
                  </a:ext>
                </a:extLst>
              </a:tr>
              <a:tr h="335512">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9525989"/>
                  </a:ext>
                </a:extLst>
              </a:tr>
              <a:tr h="335512">
                <a:tc>
                  <a:txBody>
                    <a:bodyPr/>
                    <a:lstStyle/>
                    <a:p>
                      <a:pPr algn="ctr" fontAlgn="ctr"/>
                      <a:r>
                        <a:rPr lang="en-US" sz="1600" b="1" i="0" u="none" strike="noStrike" dirty="0">
                          <a:solidFill>
                            <a:srgbClr val="000000"/>
                          </a:solidFill>
                          <a:effectLst/>
                          <a:latin typeface="Calibri" panose="020F0502020204030204" pitchFamily="34" charset="0"/>
                        </a:rPr>
                        <a:t>5</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dirty="0">
                          <a:solidFill>
                            <a:srgbClr val="FF0000"/>
                          </a:solidFill>
                          <a:effectLst/>
                          <a:latin typeface="Calibri" panose="020F0502020204030204" pitchFamily="34" charset="0"/>
                        </a:rPr>
                        <a:t>3.6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92D050"/>
                          </a:solidFill>
                          <a:effectLst/>
                          <a:latin typeface="Calibri" panose="020F0502020204030204" pitchFamily="34" charset="0"/>
                        </a:rPr>
                        <a:t>3.2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92D050"/>
                          </a:solidFill>
                          <a:effectLst/>
                          <a:latin typeface="Calibri" panose="020F0502020204030204" pitchFamily="34" charset="0"/>
                        </a:rPr>
                        <a:t>3.1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92D050"/>
                          </a:solidFill>
                          <a:effectLst/>
                          <a:latin typeface="Calibri" panose="020F0502020204030204" pitchFamily="34" charset="0"/>
                        </a:rPr>
                        <a:t>3.3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effectLst/>
                          <a:latin typeface="Calibri" panose="020F0502020204030204" pitchFamily="34" charset="0"/>
                        </a:rPr>
                        <a:t>3.8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3724286"/>
                  </a:ext>
                </a:extLst>
              </a:tr>
              <a:tr h="335512">
                <a:tc>
                  <a:txBody>
                    <a:bodyPr/>
                    <a:lstStyle/>
                    <a:p>
                      <a:pPr algn="ctr" fontAlgn="ctr"/>
                      <a:r>
                        <a:rPr lang="en-US" sz="1600" b="1" i="0" u="none" strike="noStrike">
                          <a:solidFill>
                            <a:srgbClr val="000000"/>
                          </a:solidFill>
                          <a:effectLst/>
                          <a:latin typeface="Calibri" panose="020F0502020204030204" pitchFamily="34" charset="0"/>
                        </a:rPr>
                        <a:t>4</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dirty="0">
                          <a:solidFill>
                            <a:srgbClr val="FF0000"/>
                          </a:solidFill>
                          <a:effectLst/>
                          <a:latin typeface="Calibri" panose="020F0502020204030204" pitchFamily="34" charset="0"/>
                        </a:rPr>
                        <a:t>3.4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92D050"/>
                          </a:solidFill>
                          <a:effectLst/>
                          <a:latin typeface="Calibri" panose="020F0502020204030204" pitchFamily="34" charset="0"/>
                        </a:rPr>
                        <a:t>2.7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92D050"/>
                          </a:solidFill>
                          <a:effectLst/>
                          <a:latin typeface="Calibri" panose="020F0502020204030204" pitchFamily="34" charset="0"/>
                        </a:rPr>
                        <a:t>2.6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92D050"/>
                          </a:solidFill>
                          <a:effectLst/>
                          <a:latin typeface="Calibri" panose="020F0502020204030204" pitchFamily="34" charset="0"/>
                        </a:rPr>
                        <a:t>2.8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effectLst/>
                          <a:latin typeface="Calibri" panose="020F0502020204030204" pitchFamily="34" charset="0"/>
                        </a:rPr>
                        <a:t>3.5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94825415"/>
                  </a:ext>
                </a:extLst>
              </a:tr>
              <a:tr h="335512">
                <a:tc>
                  <a:txBody>
                    <a:bodyPr/>
                    <a:lstStyle/>
                    <a:p>
                      <a:pPr algn="ctr" fontAlgn="ctr"/>
                      <a:r>
                        <a:rPr lang="en-US" sz="1600" b="1" i="0" u="none" strike="noStrike">
                          <a:solidFill>
                            <a:srgbClr val="000000"/>
                          </a:solidFill>
                          <a:effectLst/>
                          <a:latin typeface="Calibri" panose="020F0502020204030204" pitchFamily="34" charset="0"/>
                        </a:rPr>
                        <a:t>3</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a:solidFill>
                            <a:srgbClr val="FF0000"/>
                          </a:solidFill>
                          <a:effectLst/>
                          <a:latin typeface="Calibri" panose="020F0502020204030204" pitchFamily="34" charset="0"/>
                        </a:rPr>
                        <a:t>3.5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92D050"/>
                          </a:solidFill>
                          <a:effectLst/>
                          <a:latin typeface="Calibri" panose="020F0502020204030204" pitchFamily="34" charset="0"/>
                        </a:rPr>
                        <a:t>2.8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92D050"/>
                          </a:solidFill>
                          <a:effectLst/>
                          <a:latin typeface="Calibri" panose="020F0502020204030204" pitchFamily="34" charset="0"/>
                        </a:rPr>
                        <a:t>2.8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92D050"/>
                          </a:solidFill>
                          <a:effectLst/>
                          <a:latin typeface="Calibri" panose="020F0502020204030204" pitchFamily="34" charset="0"/>
                        </a:rPr>
                        <a:t>2.7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FF0000"/>
                          </a:solidFill>
                          <a:effectLst/>
                          <a:latin typeface="Calibri" panose="020F0502020204030204" pitchFamily="34" charset="0"/>
                        </a:rPr>
                        <a:t>3.6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1531077"/>
                  </a:ext>
                </a:extLst>
              </a:tr>
              <a:tr h="335512">
                <a:tc>
                  <a:txBody>
                    <a:bodyPr/>
                    <a:lstStyle/>
                    <a:p>
                      <a:pPr algn="ctr" fontAlgn="ctr"/>
                      <a:r>
                        <a:rPr lang="en-US" sz="1600" b="1" i="0" u="none" strike="noStrike">
                          <a:solidFill>
                            <a:srgbClr val="000000"/>
                          </a:solidFill>
                          <a:effectLst/>
                          <a:latin typeface="Calibri" panose="020F0502020204030204" pitchFamily="34" charset="0"/>
                        </a:rPr>
                        <a:t>2</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a:solidFill>
                            <a:srgbClr val="FF0000"/>
                          </a:solidFill>
                          <a:effectLst/>
                          <a:latin typeface="Calibri" panose="020F0502020204030204" pitchFamily="34" charset="0"/>
                        </a:rPr>
                        <a:t>3.8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92D050"/>
                          </a:solidFill>
                          <a:effectLst/>
                          <a:latin typeface="Calibri" panose="020F0502020204030204" pitchFamily="34" charset="0"/>
                        </a:rPr>
                        <a:t>3.2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92D050"/>
                          </a:solidFill>
                          <a:effectLst/>
                          <a:latin typeface="Calibri" panose="020F0502020204030204" pitchFamily="34" charset="0"/>
                        </a:rPr>
                        <a:t>3.0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92D050"/>
                          </a:solidFill>
                          <a:effectLst/>
                          <a:latin typeface="Calibri" panose="020F0502020204030204" pitchFamily="34" charset="0"/>
                        </a:rPr>
                        <a:t>3.1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FF0000"/>
                          </a:solidFill>
                          <a:effectLst/>
                          <a:latin typeface="Calibri" panose="020F0502020204030204" pitchFamily="34" charset="0"/>
                        </a:rPr>
                        <a:t>3.8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25154524"/>
                  </a:ext>
                </a:extLst>
              </a:tr>
              <a:tr h="335512">
                <a:tc>
                  <a:txBody>
                    <a:bodyPr/>
                    <a:lstStyle/>
                    <a:p>
                      <a:pPr algn="ctr" fontAlgn="ctr"/>
                      <a:r>
                        <a:rPr lang="en-US" sz="1600" b="1" i="0" u="none" strike="noStrike">
                          <a:solidFill>
                            <a:srgbClr val="000000"/>
                          </a:solidFill>
                          <a:effectLst/>
                          <a:latin typeface="Calibri" panose="020F0502020204030204" pitchFamily="34" charset="0"/>
                        </a:rPr>
                        <a:t>1</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600" b="1" i="0" u="none" strike="noStrike">
                          <a:solidFill>
                            <a:srgbClr val="FF0000"/>
                          </a:solidFill>
                          <a:effectLst/>
                          <a:latin typeface="Calibri" panose="020F0502020204030204" pitchFamily="34" charset="0"/>
                        </a:rPr>
                        <a:t>4.3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effectLst/>
                          <a:latin typeface="Calibri" panose="020F0502020204030204" pitchFamily="34" charset="0"/>
                        </a:rPr>
                        <a:t>4.0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effectLst/>
                          <a:latin typeface="Calibri" panose="020F0502020204030204" pitchFamily="34" charset="0"/>
                        </a:rPr>
                        <a:t>3.8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FF0000"/>
                          </a:solidFill>
                          <a:effectLst/>
                          <a:latin typeface="Calibri" panose="020F0502020204030204" pitchFamily="34" charset="0"/>
                        </a:rPr>
                        <a:t>3.9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FF0000"/>
                          </a:solidFill>
                          <a:effectLst/>
                          <a:latin typeface="Calibri" panose="020F0502020204030204" pitchFamily="34" charset="0"/>
                        </a:rPr>
                        <a:t>4.4 </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0298871"/>
                  </a:ext>
                </a:extLst>
              </a:tr>
              <a:tr h="335512">
                <a:tc>
                  <a:txBody>
                    <a:bodyPr/>
                    <a:lstStyle/>
                    <a:p>
                      <a:pPr algn="ctr" fontAlgn="ctr"/>
                      <a:endParaRPr lang="en-US" sz="16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tcPr>
                </a:tc>
                <a:tc>
                  <a:txBody>
                    <a:bodyPr/>
                    <a:lstStyle/>
                    <a:p>
                      <a:pPr algn="ctr" fontAlgn="ctr"/>
                      <a:r>
                        <a:rPr lang="en-US" sz="1600" b="1" i="0" u="none" strike="noStrike">
                          <a:solidFill>
                            <a:srgbClr val="000000"/>
                          </a:solidFill>
                          <a:effectLst/>
                          <a:latin typeface="Calibri" panose="020F0502020204030204" pitchFamily="34" charset="0"/>
                        </a:rPr>
                        <a:t>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effectLst/>
                          <a:latin typeface="Calibri" panose="020F0502020204030204" pitchFamily="34" charset="0"/>
                        </a:rPr>
                        <a:t>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effectLst/>
                          <a:latin typeface="Calibri" panose="020F0502020204030204" pitchFamily="34" charset="0"/>
                        </a:rPr>
                        <a:t>3</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effectLst/>
                          <a:latin typeface="Calibri" panose="020F0502020204030204" pitchFamily="34" charset="0"/>
                        </a:rPr>
                        <a:t>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dirty="0">
                          <a:solidFill>
                            <a:srgbClr val="000000"/>
                          </a:solidFill>
                          <a:effectLst/>
                          <a:latin typeface="Calibri" panose="020F0502020204030204" pitchFamily="34" charset="0"/>
                        </a:rPr>
                        <a:t>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666016935"/>
                  </a:ext>
                </a:extLst>
              </a:tr>
            </a:tbl>
          </a:graphicData>
        </a:graphic>
      </p:graphicFrame>
      <p:pic>
        <p:nvPicPr>
          <p:cNvPr id="7" name="Picture 6">
            <a:extLst>
              <a:ext uri="{FF2B5EF4-FFF2-40B4-BE49-F238E27FC236}">
                <a16:creationId xmlns:a16="http://schemas.microsoft.com/office/drawing/2014/main" id="{FE85E89F-4B6E-494F-AC40-9414EF1A16BB}"/>
              </a:ext>
            </a:extLst>
          </p:cNvPr>
          <p:cNvPicPr/>
          <p:nvPr/>
        </p:nvPicPr>
        <p:blipFill>
          <a:blip r:embed="rId2">
            <a:extLst>
              <a:ext uri="{28A0092B-C50C-407E-A947-70E740481C1C}">
                <a14:useLocalDpi xmlns:a14="http://schemas.microsoft.com/office/drawing/2010/main" val="0"/>
              </a:ext>
            </a:extLst>
          </a:blip>
          <a:stretch>
            <a:fillRect/>
          </a:stretch>
        </p:blipFill>
        <p:spPr>
          <a:xfrm>
            <a:off x="4218309" y="2696467"/>
            <a:ext cx="3755379" cy="2999242"/>
          </a:xfrm>
          <a:prstGeom prst="rect">
            <a:avLst/>
          </a:prstGeom>
        </p:spPr>
      </p:pic>
      <p:graphicFrame>
        <p:nvGraphicFramePr>
          <p:cNvPr id="10" name="Table 9">
            <a:extLst>
              <a:ext uri="{FF2B5EF4-FFF2-40B4-BE49-F238E27FC236}">
                <a16:creationId xmlns:a16="http://schemas.microsoft.com/office/drawing/2014/main" id="{23742B95-566D-446B-B25E-7FF980C89548}"/>
              </a:ext>
            </a:extLst>
          </p:cNvPr>
          <p:cNvGraphicFramePr>
            <a:graphicFrameLocks noGrp="1"/>
          </p:cNvGraphicFramePr>
          <p:nvPr>
            <p:extLst/>
          </p:nvPr>
        </p:nvGraphicFramePr>
        <p:xfrm>
          <a:off x="468113" y="1037582"/>
          <a:ext cx="3480120" cy="2999244"/>
        </p:xfrm>
        <a:graphic>
          <a:graphicData uri="http://schemas.openxmlformats.org/drawingml/2006/table">
            <a:tbl>
              <a:tblPr/>
              <a:tblGrid>
                <a:gridCol w="580020">
                  <a:extLst>
                    <a:ext uri="{9D8B030D-6E8A-4147-A177-3AD203B41FA5}">
                      <a16:colId xmlns:a16="http://schemas.microsoft.com/office/drawing/2014/main" val="3478637931"/>
                    </a:ext>
                  </a:extLst>
                </a:gridCol>
                <a:gridCol w="580020">
                  <a:extLst>
                    <a:ext uri="{9D8B030D-6E8A-4147-A177-3AD203B41FA5}">
                      <a16:colId xmlns:a16="http://schemas.microsoft.com/office/drawing/2014/main" val="1546744203"/>
                    </a:ext>
                  </a:extLst>
                </a:gridCol>
                <a:gridCol w="580020">
                  <a:extLst>
                    <a:ext uri="{9D8B030D-6E8A-4147-A177-3AD203B41FA5}">
                      <a16:colId xmlns:a16="http://schemas.microsoft.com/office/drawing/2014/main" val="1721378589"/>
                    </a:ext>
                  </a:extLst>
                </a:gridCol>
                <a:gridCol w="580020">
                  <a:extLst>
                    <a:ext uri="{9D8B030D-6E8A-4147-A177-3AD203B41FA5}">
                      <a16:colId xmlns:a16="http://schemas.microsoft.com/office/drawing/2014/main" val="1308848098"/>
                    </a:ext>
                  </a:extLst>
                </a:gridCol>
                <a:gridCol w="580020">
                  <a:extLst>
                    <a:ext uri="{9D8B030D-6E8A-4147-A177-3AD203B41FA5}">
                      <a16:colId xmlns:a16="http://schemas.microsoft.com/office/drawing/2014/main" val="999087863"/>
                    </a:ext>
                  </a:extLst>
                </a:gridCol>
                <a:gridCol w="580020">
                  <a:extLst>
                    <a:ext uri="{9D8B030D-6E8A-4147-A177-3AD203B41FA5}">
                      <a16:colId xmlns:a16="http://schemas.microsoft.com/office/drawing/2014/main" val="3042265685"/>
                    </a:ext>
                  </a:extLst>
                </a:gridCol>
              </a:tblGrid>
              <a:tr h="499874">
                <a:tc>
                  <a:txBody>
                    <a:bodyPr/>
                    <a:lstStyle/>
                    <a:p>
                      <a:pPr algn="ctr" fontAlgn="ctr"/>
                      <a:r>
                        <a:rPr lang="en-US" sz="1600" b="1" i="0" u="none" strike="noStrike">
                          <a:solidFill>
                            <a:srgbClr val="000000"/>
                          </a:solidFill>
                          <a:effectLst/>
                          <a:latin typeface="Calibri" panose="020F0502020204030204" pitchFamily="34" charset="0"/>
                        </a:rPr>
                        <a:t>5</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FFFFFF"/>
                          </a:solidFill>
                          <a:effectLst/>
                          <a:latin typeface="Calibri" panose="020F0502020204030204" pitchFamily="34" charset="0"/>
                        </a:rPr>
                        <a:t>corner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corner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941509821"/>
                  </a:ext>
                </a:extLst>
              </a:tr>
              <a:tr h="499874">
                <a:tc>
                  <a:txBody>
                    <a:bodyPr/>
                    <a:lstStyle/>
                    <a:p>
                      <a:pPr algn="ctr" fontAlgn="ctr"/>
                      <a:r>
                        <a:rPr lang="en-US" sz="1600" b="1" i="0" u="none" strike="noStrike">
                          <a:solidFill>
                            <a:srgbClr val="000000"/>
                          </a:solidFill>
                          <a:effectLst/>
                          <a:latin typeface="Calibri" panose="020F0502020204030204" pitchFamily="34" charset="0"/>
                        </a:rPr>
                        <a:t>4</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591314652"/>
                  </a:ext>
                </a:extLst>
              </a:tr>
              <a:tr h="499874">
                <a:tc>
                  <a:txBody>
                    <a:bodyPr/>
                    <a:lstStyle/>
                    <a:p>
                      <a:pPr algn="ctr" fontAlgn="ctr"/>
                      <a:r>
                        <a:rPr lang="en-US" sz="1600" b="1" i="0" u="none" strike="noStrike">
                          <a:solidFill>
                            <a:srgbClr val="000000"/>
                          </a:solidFill>
                          <a:effectLst/>
                          <a:latin typeface="Calibri" panose="020F0502020204030204" pitchFamily="34" charset="0"/>
                        </a:rPr>
                        <a:t>3</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000000"/>
                          </a:solidFill>
                          <a:effectLst/>
                          <a:latin typeface="Calibri" panose="020F0502020204030204" pitchFamily="34" charset="0"/>
                        </a:rPr>
                        <a:t>center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66FF99"/>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058775510"/>
                  </a:ext>
                </a:extLst>
              </a:tr>
              <a:tr h="499874">
                <a:tc>
                  <a:txBody>
                    <a:bodyPr/>
                    <a:lstStyle/>
                    <a:p>
                      <a:pPr algn="ctr" fontAlgn="ctr"/>
                      <a:r>
                        <a:rPr lang="en-US" sz="1600" b="1" i="0" u="none" strike="noStrike">
                          <a:solidFill>
                            <a:srgbClr val="000000"/>
                          </a:solidFill>
                          <a:effectLst/>
                          <a:latin typeface="Calibri" panose="020F0502020204030204" pitchFamily="34" charset="0"/>
                        </a:rPr>
                        <a:t>2</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FFFFFF"/>
                          </a:solidFill>
                          <a:effectLst/>
                          <a:latin typeface="Calibri" panose="020F0502020204030204" pitchFamily="34" charset="0"/>
                        </a:rPr>
                        <a:t>ring</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48235"/>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313994849"/>
                  </a:ext>
                </a:extLst>
              </a:tr>
              <a:tr h="499874">
                <a:tc>
                  <a:txBody>
                    <a:bodyPr/>
                    <a:lstStyle/>
                    <a:p>
                      <a:pPr algn="ctr" fontAlgn="ctr"/>
                      <a:r>
                        <a:rPr lang="en-US" sz="1600" b="1" i="0" u="none" strike="noStrike">
                          <a:solidFill>
                            <a:srgbClr val="000000"/>
                          </a:solidFill>
                          <a:effectLst/>
                          <a:latin typeface="Calibri" panose="020F0502020204030204" pitchFamily="34" charset="0"/>
                        </a:rPr>
                        <a:t>1</a:t>
                      </a:r>
                    </a:p>
                  </a:txBody>
                  <a:tcPr marL="7620" marR="7620" marT="7620"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000" b="1" i="0" u="none" strike="noStrike">
                          <a:solidFill>
                            <a:srgbClr val="FFFFFF"/>
                          </a:solidFill>
                          <a:effectLst/>
                          <a:latin typeface="Calibri" panose="020F0502020204030204" pitchFamily="34" charset="0"/>
                        </a:rPr>
                        <a:t>corner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000000"/>
                          </a:solidFill>
                          <a:effectLst/>
                          <a:latin typeface="Calibri" panose="020F0502020204030204" pitchFamily="34" charset="0"/>
                        </a:rPr>
                        <a:t>edge</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000" b="1" i="0" u="none" strike="noStrike">
                          <a:solidFill>
                            <a:srgbClr val="FFFFFF"/>
                          </a:solidFill>
                          <a:effectLst/>
                          <a:latin typeface="Calibri" panose="020F0502020204030204" pitchFamily="34" charset="0"/>
                        </a:rPr>
                        <a:t>corner</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4059598817"/>
                  </a:ext>
                </a:extLst>
              </a:tr>
              <a:tr h="499874">
                <a:tc>
                  <a:txBody>
                    <a:bodyPr/>
                    <a:lstStyle/>
                    <a:p>
                      <a:pPr algn="l" fontAlgn="b"/>
                      <a:endParaRPr lang="en-US" sz="2800" b="0" i="0" u="none" strike="noStrike">
                        <a:solidFill>
                          <a:srgbClr val="000000"/>
                        </a:solidFill>
                        <a:effectLst/>
                        <a:latin typeface="Calibri" panose="020F0502020204030204" pitchFamily="34" charset="0"/>
                      </a:endParaRPr>
                    </a:p>
                  </a:txBody>
                  <a:tcPr marL="7620" marR="7620" marT="7620" marB="0" anchor="b">
                    <a:lnL>
                      <a:noFill/>
                    </a:lnL>
                    <a:lnR>
                      <a:noFill/>
                    </a:lnR>
                    <a:lnT>
                      <a:noFill/>
                    </a:lnT>
                    <a:lnB>
                      <a:noFill/>
                    </a:lnB>
                  </a:tcPr>
                </a:tc>
                <a:tc>
                  <a:txBody>
                    <a:bodyPr/>
                    <a:lstStyle/>
                    <a:p>
                      <a:pPr algn="ctr" fontAlgn="ctr"/>
                      <a:r>
                        <a:rPr lang="en-US" sz="1600" b="1" i="0" u="none" strike="noStrike">
                          <a:solidFill>
                            <a:srgbClr val="000000"/>
                          </a:solidFill>
                          <a:effectLst/>
                          <a:latin typeface="Calibri" panose="020F0502020204030204" pitchFamily="34" charset="0"/>
                        </a:rPr>
                        <a:t>1</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effectLst/>
                          <a:latin typeface="Calibri" panose="020F0502020204030204" pitchFamily="34" charset="0"/>
                        </a:rPr>
                        <a:t>2</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effectLst/>
                          <a:latin typeface="Calibri" panose="020F0502020204030204" pitchFamily="34" charset="0"/>
                        </a:rPr>
                        <a:t>3</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a:solidFill>
                            <a:srgbClr val="000000"/>
                          </a:solidFill>
                          <a:effectLst/>
                          <a:latin typeface="Calibri" panose="020F0502020204030204" pitchFamily="34" charset="0"/>
                        </a:rPr>
                        <a:t>4</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r>
                        <a:rPr lang="en-US" sz="1600" b="1" i="0" u="none" strike="noStrike" dirty="0">
                          <a:solidFill>
                            <a:srgbClr val="000000"/>
                          </a:solidFill>
                          <a:effectLst/>
                          <a:latin typeface="Calibri" panose="020F0502020204030204" pitchFamily="34" charset="0"/>
                        </a:rPr>
                        <a:t>5</a:t>
                      </a:r>
                    </a:p>
                  </a:txBody>
                  <a:tcPr marL="7620" marR="7620" marT="7620" marB="0" anchor="ctr">
                    <a:lnL>
                      <a:noFill/>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200763585"/>
                  </a:ext>
                </a:extLst>
              </a:tr>
            </a:tbl>
          </a:graphicData>
        </a:graphic>
      </p:graphicFrame>
    </p:spTree>
    <p:extLst>
      <p:ext uri="{BB962C8B-B14F-4D97-AF65-F5344CB8AC3E}">
        <p14:creationId xmlns:p14="http://schemas.microsoft.com/office/powerpoint/2010/main" val="6231120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0" y="324091"/>
            <a:ext cx="12192000" cy="584775"/>
          </a:xfrm>
          <a:prstGeom prst="rect">
            <a:avLst/>
          </a:prstGeom>
          <a:noFill/>
        </p:spPr>
        <p:txBody>
          <a:bodyPr wrap="square" rtlCol="0">
            <a:spAutoFit/>
          </a:bodyPr>
          <a:lstStyle/>
          <a:p>
            <a:pPr algn="ctr"/>
            <a:r>
              <a:rPr lang="en-US" sz="3200" dirty="0">
                <a:solidFill>
                  <a:schemeClr val="bg1">
                    <a:lumMod val="65000"/>
                  </a:schemeClr>
                </a:solidFill>
              </a:rPr>
              <a:t>3 Ways to Survive:	</a:t>
            </a:r>
            <a:r>
              <a:rPr lang="en-US" sz="3200" dirty="0"/>
              <a:t>	</a:t>
            </a:r>
            <a:r>
              <a:rPr lang="en-US" sz="3200" b="1" u="sng" dirty="0">
                <a:solidFill>
                  <a:srgbClr val="00B050"/>
                </a:solidFill>
              </a:rPr>
              <a:t>Retardant</a:t>
            </a:r>
            <a:r>
              <a:rPr lang="en-US" sz="3200" dirty="0">
                <a:solidFill>
                  <a:schemeClr val="bg1">
                    <a:lumMod val="65000"/>
                  </a:schemeClr>
                </a:solidFill>
              </a:rPr>
              <a:t>		Resistant		Resilient</a:t>
            </a:r>
          </a:p>
        </p:txBody>
      </p:sp>
      <p:sp>
        <p:nvSpPr>
          <p:cNvPr id="15" name="TextBox 14">
            <a:extLst>
              <a:ext uri="{FF2B5EF4-FFF2-40B4-BE49-F238E27FC236}">
                <a16:creationId xmlns:a16="http://schemas.microsoft.com/office/drawing/2014/main" id="{4D1580A5-FEA9-4F52-B46D-63922B20CF0A}"/>
              </a:ext>
            </a:extLst>
          </p:cNvPr>
          <p:cNvSpPr txBox="1"/>
          <p:nvPr/>
        </p:nvSpPr>
        <p:spPr>
          <a:xfrm>
            <a:off x="6660947" y="5781675"/>
            <a:ext cx="5531053" cy="461665"/>
          </a:xfrm>
          <a:prstGeom prst="rect">
            <a:avLst/>
          </a:prstGeom>
          <a:noFill/>
        </p:spPr>
        <p:txBody>
          <a:bodyPr wrap="square" rtlCol="0">
            <a:spAutoFit/>
          </a:bodyPr>
          <a:lstStyle/>
          <a:p>
            <a:r>
              <a:rPr lang="en-US" sz="2400" dirty="0"/>
              <a:t>retardance = 1 – [ center / mean(corners) ]</a:t>
            </a:r>
          </a:p>
        </p:txBody>
      </p:sp>
      <p:sp>
        <p:nvSpPr>
          <p:cNvPr id="16" name="TextBox 15">
            <a:extLst>
              <a:ext uri="{FF2B5EF4-FFF2-40B4-BE49-F238E27FC236}">
                <a16:creationId xmlns:a16="http://schemas.microsoft.com/office/drawing/2014/main" id="{492D0DEE-4F89-429F-AEAD-FF97D139A9EF}"/>
              </a:ext>
            </a:extLst>
          </p:cNvPr>
          <p:cNvSpPr txBox="1"/>
          <p:nvPr/>
        </p:nvSpPr>
        <p:spPr>
          <a:xfrm>
            <a:off x="100010" y="1138535"/>
            <a:ext cx="6834190" cy="461665"/>
          </a:xfrm>
          <a:prstGeom prst="rect">
            <a:avLst/>
          </a:prstGeom>
          <a:noFill/>
        </p:spPr>
        <p:txBody>
          <a:bodyPr wrap="square" rtlCol="0">
            <a:spAutoFit/>
          </a:bodyPr>
          <a:lstStyle/>
          <a:p>
            <a:pPr algn="ctr"/>
            <a:r>
              <a:rPr lang="en-US" sz="2400" dirty="0"/>
              <a:t>Retardance : “How much does it cool the fire down?”</a:t>
            </a:r>
          </a:p>
        </p:txBody>
      </p:sp>
      <p:graphicFrame>
        <p:nvGraphicFramePr>
          <p:cNvPr id="18" name="Object 17">
            <a:extLst>
              <a:ext uri="{FF2B5EF4-FFF2-40B4-BE49-F238E27FC236}">
                <a16:creationId xmlns:a16="http://schemas.microsoft.com/office/drawing/2014/main" id="{E7FF2EFF-86F8-4B76-A8A0-D7D123191228}"/>
              </a:ext>
            </a:extLst>
          </p:cNvPr>
          <p:cNvGraphicFramePr>
            <a:graphicFrameLocks noChangeAspect="1"/>
          </p:cNvGraphicFramePr>
          <p:nvPr>
            <p:extLst>
              <p:ext uri="{D42A27DB-BD31-4B8C-83A1-F6EECF244321}">
                <p14:modId xmlns:p14="http://schemas.microsoft.com/office/powerpoint/2010/main" val="726840676"/>
              </p:ext>
            </p:extLst>
          </p:nvPr>
        </p:nvGraphicFramePr>
        <p:xfrm>
          <a:off x="3138488" y="2124075"/>
          <a:ext cx="5861050" cy="3133725"/>
        </p:xfrm>
        <a:graphic>
          <a:graphicData uri="http://schemas.openxmlformats.org/presentationml/2006/ole">
            <mc:AlternateContent xmlns:mc="http://schemas.openxmlformats.org/markup-compatibility/2006">
              <mc:Choice xmlns:v="urn:schemas-microsoft-com:vml" Requires="v">
                <p:oleObj spid="_x0000_s40016" name="Worksheet" r:id="rId3" imgW="3390935" imgH="1813497" progId="Excel.Sheet.12">
                  <p:embed/>
                </p:oleObj>
              </mc:Choice>
              <mc:Fallback>
                <p:oleObj name="Worksheet" r:id="rId3" imgW="3390935" imgH="1813497" progId="Excel.Sheet.12">
                  <p:embed/>
                  <p:pic>
                    <p:nvPicPr>
                      <p:cNvPr id="18" name="Object 17">
                        <a:extLst>
                          <a:ext uri="{FF2B5EF4-FFF2-40B4-BE49-F238E27FC236}">
                            <a16:creationId xmlns:a16="http://schemas.microsoft.com/office/drawing/2014/main" id="{E7FF2EFF-86F8-4B76-A8A0-D7D123191228}"/>
                          </a:ext>
                        </a:extLst>
                      </p:cNvPr>
                      <p:cNvPicPr/>
                      <p:nvPr/>
                    </p:nvPicPr>
                    <p:blipFill>
                      <a:blip r:embed="rId4"/>
                      <a:stretch>
                        <a:fillRect/>
                      </a:stretch>
                    </p:blipFill>
                    <p:spPr>
                      <a:xfrm>
                        <a:off x="3138488" y="2124075"/>
                        <a:ext cx="5861050" cy="3133725"/>
                      </a:xfrm>
                      <a:prstGeom prst="rect">
                        <a:avLst/>
                      </a:prstGeom>
                    </p:spPr>
                  </p:pic>
                </p:oleObj>
              </mc:Fallback>
            </mc:AlternateContent>
          </a:graphicData>
        </a:graphic>
      </p:graphicFrame>
    </p:spTree>
    <p:extLst>
      <p:ext uri="{BB962C8B-B14F-4D97-AF65-F5344CB8AC3E}">
        <p14:creationId xmlns:p14="http://schemas.microsoft.com/office/powerpoint/2010/main" val="32064073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0" y="324091"/>
            <a:ext cx="12192000" cy="584775"/>
          </a:xfrm>
          <a:prstGeom prst="rect">
            <a:avLst/>
          </a:prstGeom>
          <a:noFill/>
        </p:spPr>
        <p:txBody>
          <a:bodyPr wrap="square" rtlCol="0">
            <a:spAutoFit/>
          </a:bodyPr>
          <a:lstStyle/>
          <a:p>
            <a:pPr algn="ctr"/>
            <a:r>
              <a:rPr lang="en-US" sz="3200" dirty="0">
                <a:solidFill>
                  <a:schemeClr val="bg1">
                    <a:lumMod val="65000"/>
                  </a:schemeClr>
                </a:solidFill>
              </a:rPr>
              <a:t>3 Ways to Survive:	</a:t>
            </a:r>
            <a:r>
              <a:rPr lang="en-US" sz="3200" dirty="0"/>
              <a:t>	</a:t>
            </a:r>
            <a:r>
              <a:rPr lang="en-US" sz="3200" b="1" u="sng" dirty="0">
                <a:solidFill>
                  <a:srgbClr val="00B050"/>
                </a:solidFill>
              </a:rPr>
              <a:t>Retardant</a:t>
            </a:r>
            <a:r>
              <a:rPr lang="en-US" sz="3200" dirty="0">
                <a:solidFill>
                  <a:schemeClr val="bg1">
                    <a:lumMod val="65000"/>
                  </a:schemeClr>
                </a:solidFill>
              </a:rPr>
              <a:t>		Resistant		Resilient</a:t>
            </a:r>
          </a:p>
        </p:txBody>
      </p:sp>
      <p:sp>
        <p:nvSpPr>
          <p:cNvPr id="8" name="TextBox 7">
            <a:extLst>
              <a:ext uri="{FF2B5EF4-FFF2-40B4-BE49-F238E27FC236}">
                <a16:creationId xmlns:a16="http://schemas.microsoft.com/office/drawing/2014/main" id="{6647C476-2FB2-4BA3-A26C-839E58FAEA0C}"/>
              </a:ext>
            </a:extLst>
          </p:cNvPr>
          <p:cNvSpPr txBox="1"/>
          <p:nvPr/>
        </p:nvSpPr>
        <p:spPr>
          <a:xfrm>
            <a:off x="0" y="5388108"/>
            <a:ext cx="12192000" cy="1323439"/>
          </a:xfrm>
          <a:prstGeom prst="rect">
            <a:avLst/>
          </a:prstGeom>
          <a:noFill/>
        </p:spPr>
        <p:txBody>
          <a:bodyPr wrap="square" rtlCol="0">
            <a:spAutoFit/>
          </a:bodyPr>
          <a:lstStyle/>
          <a:p>
            <a:r>
              <a:rPr lang="en-US" sz="2400" dirty="0"/>
              <a:t>“Merbau wood (</a:t>
            </a:r>
            <a:r>
              <a:rPr lang="en-US" sz="2400" b="1" i="1" dirty="0" err="1">
                <a:solidFill>
                  <a:schemeClr val="accent6"/>
                </a:solidFill>
              </a:rPr>
              <a:t>Intsia</a:t>
            </a:r>
            <a:r>
              <a:rPr lang="en-US" sz="2400" i="1" dirty="0"/>
              <a:t> </a:t>
            </a:r>
            <a:r>
              <a:rPr lang="en-US" sz="2400" dirty="0"/>
              <a:t>sp.) belongs to </a:t>
            </a:r>
            <a:r>
              <a:rPr lang="en-US" sz="2400" b="1" dirty="0">
                <a:solidFill>
                  <a:srgbClr val="0AEA2F"/>
                </a:solidFill>
              </a:rPr>
              <a:t>hardly ignitable</a:t>
            </a:r>
            <a:r>
              <a:rPr lang="en-US" sz="2400" dirty="0"/>
              <a:t> and </a:t>
            </a:r>
            <a:r>
              <a:rPr lang="en-US" sz="2400" b="1" dirty="0">
                <a:solidFill>
                  <a:srgbClr val="009900"/>
                </a:solidFill>
              </a:rPr>
              <a:t>hardly combustible</a:t>
            </a:r>
            <a:r>
              <a:rPr lang="en-US" sz="2400" dirty="0"/>
              <a:t> materials on the basis of mean loss of mass and its time of individual combustion, i.e. </a:t>
            </a:r>
            <a:r>
              <a:rPr lang="en-US" sz="2400" b="1" dirty="0">
                <a:solidFill>
                  <a:srgbClr val="0AEA2F"/>
                </a:solidFill>
              </a:rPr>
              <a:t>3.7%</a:t>
            </a:r>
            <a:r>
              <a:rPr lang="en-US" sz="2400" dirty="0"/>
              <a:t> and </a:t>
            </a:r>
            <a:r>
              <a:rPr lang="en-US" sz="2400" b="1" dirty="0">
                <a:solidFill>
                  <a:srgbClr val="009900"/>
                </a:solidFill>
              </a:rPr>
              <a:t>8s</a:t>
            </a:r>
            <a:r>
              <a:rPr lang="en-US" sz="2400" dirty="0"/>
              <a:t>, respectively.”</a:t>
            </a:r>
            <a:endParaRPr lang="en-US" sz="1600" dirty="0"/>
          </a:p>
          <a:p>
            <a:r>
              <a:rPr lang="en-US" sz="1400" dirty="0"/>
              <a:t>                                                  </a:t>
            </a:r>
          </a:p>
          <a:p>
            <a:r>
              <a:rPr lang="en-US" dirty="0"/>
              <a:t>                                            </a:t>
            </a:r>
            <a:r>
              <a:rPr lang="en-US" dirty="0" err="1"/>
              <a:t>Monder</a:t>
            </a:r>
            <a:r>
              <a:rPr lang="en-US" dirty="0"/>
              <a:t> et al. 2009 </a:t>
            </a:r>
            <a:r>
              <a:rPr lang="en-US" sz="1400" dirty="0"/>
              <a:t>(Faculty of Wood Technology, Warsaw University of Life Sciences)</a:t>
            </a:r>
          </a:p>
        </p:txBody>
      </p:sp>
      <p:pic>
        <p:nvPicPr>
          <p:cNvPr id="44" name="Picture 43">
            <a:extLst>
              <a:ext uri="{FF2B5EF4-FFF2-40B4-BE49-F238E27FC236}">
                <a16:creationId xmlns:a16="http://schemas.microsoft.com/office/drawing/2014/main" id="{EE06BD1D-38AA-47F3-8423-C4768F7488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2052" y="1863969"/>
            <a:ext cx="5995990" cy="3411423"/>
          </a:xfrm>
          <a:prstGeom prst="rect">
            <a:avLst/>
          </a:prstGeom>
        </p:spPr>
      </p:pic>
      <p:sp>
        <p:nvSpPr>
          <p:cNvPr id="45" name="TextBox 44">
            <a:extLst>
              <a:ext uri="{FF2B5EF4-FFF2-40B4-BE49-F238E27FC236}">
                <a16:creationId xmlns:a16="http://schemas.microsoft.com/office/drawing/2014/main" id="{3709E0B3-05CD-4581-8033-BB8794FD55C1}"/>
              </a:ext>
            </a:extLst>
          </p:cNvPr>
          <p:cNvSpPr txBox="1"/>
          <p:nvPr/>
        </p:nvSpPr>
        <p:spPr>
          <a:xfrm>
            <a:off x="100010" y="1100560"/>
            <a:ext cx="5995990" cy="369332"/>
          </a:xfrm>
          <a:prstGeom prst="rect">
            <a:avLst/>
          </a:prstGeom>
          <a:noFill/>
        </p:spPr>
        <p:txBody>
          <a:bodyPr wrap="square" rtlCol="0">
            <a:spAutoFit/>
          </a:bodyPr>
          <a:lstStyle/>
          <a:p>
            <a:pPr algn="ctr"/>
            <a:r>
              <a:rPr lang="en-US" b="1" i="1" dirty="0">
                <a:solidFill>
                  <a:srgbClr val="FF0000"/>
                </a:solidFill>
              </a:rPr>
              <a:t>Macaranga </a:t>
            </a:r>
            <a:r>
              <a:rPr lang="en-US" b="1" i="1" dirty="0" err="1">
                <a:solidFill>
                  <a:srgbClr val="FF0000"/>
                </a:solidFill>
              </a:rPr>
              <a:t>spp</a:t>
            </a:r>
            <a:r>
              <a:rPr lang="en-US" b="1" i="1" dirty="0">
                <a:solidFill>
                  <a:srgbClr val="FF0000"/>
                </a:solidFill>
              </a:rPr>
              <a:t> </a:t>
            </a:r>
            <a:r>
              <a:rPr lang="en-US" b="1" dirty="0">
                <a:solidFill>
                  <a:srgbClr val="FF0000"/>
                </a:solidFill>
              </a:rPr>
              <a:t>cooled the fire down 17%</a:t>
            </a:r>
          </a:p>
        </p:txBody>
      </p:sp>
      <p:sp>
        <p:nvSpPr>
          <p:cNvPr id="46" name="TextBox 45">
            <a:extLst>
              <a:ext uri="{FF2B5EF4-FFF2-40B4-BE49-F238E27FC236}">
                <a16:creationId xmlns:a16="http://schemas.microsoft.com/office/drawing/2014/main" id="{9FFBF053-D255-42B5-9717-A9639512ECDF}"/>
              </a:ext>
            </a:extLst>
          </p:cNvPr>
          <p:cNvSpPr txBox="1"/>
          <p:nvPr/>
        </p:nvSpPr>
        <p:spPr>
          <a:xfrm>
            <a:off x="5943958" y="1075473"/>
            <a:ext cx="5995990" cy="369332"/>
          </a:xfrm>
          <a:prstGeom prst="rect">
            <a:avLst/>
          </a:prstGeom>
          <a:noFill/>
        </p:spPr>
        <p:txBody>
          <a:bodyPr wrap="square" rtlCol="0">
            <a:spAutoFit/>
          </a:bodyPr>
          <a:lstStyle/>
          <a:p>
            <a:pPr algn="ctr"/>
            <a:r>
              <a:rPr lang="en-US" b="1" i="1" dirty="0" err="1">
                <a:solidFill>
                  <a:schemeClr val="accent6"/>
                </a:solidFill>
              </a:rPr>
              <a:t>Intsia</a:t>
            </a:r>
            <a:r>
              <a:rPr lang="en-US" b="1" i="1" dirty="0">
                <a:solidFill>
                  <a:schemeClr val="accent6"/>
                </a:solidFill>
              </a:rPr>
              <a:t> </a:t>
            </a:r>
            <a:r>
              <a:rPr lang="en-US" b="1" i="1" dirty="0" err="1">
                <a:solidFill>
                  <a:schemeClr val="accent6"/>
                </a:solidFill>
              </a:rPr>
              <a:t>Bijuga</a:t>
            </a:r>
            <a:r>
              <a:rPr lang="en-US" b="1" i="1" dirty="0">
                <a:solidFill>
                  <a:schemeClr val="accent6"/>
                </a:solidFill>
              </a:rPr>
              <a:t> </a:t>
            </a:r>
            <a:r>
              <a:rPr lang="en-US" b="1" dirty="0">
                <a:solidFill>
                  <a:schemeClr val="accent6"/>
                </a:solidFill>
              </a:rPr>
              <a:t>cooled the fire down 34%</a:t>
            </a:r>
          </a:p>
        </p:txBody>
      </p:sp>
      <p:graphicFrame>
        <p:nvGraphicFramePr>
          <p:cNvPr id="5" name="Table 4">
            <a:extLst>
              <a:ext uri="{FF2B5EF4-FFF2-40B4-BE49-F238E27FC236}">
                <a16:creationId xmlns:a16="http://schemas.microsoft.com/office/drawing/2014/main" id="{17F0B79E-4CEE-43AC-9558-C7EBC59E0668}"/>
              </a:ext>
            </a:extLst>
          </p:cNvPr>
          <p:cNvGraphicFramePr>
            <a:graphicFrameLocks noGrp="1"/>
          </p:cNvGraphicFramePr>
          <p:nvPr>
            <p:extLst>
              <p:ext uri="{D42A27DB-BD31-4B8C-83A1-F6EECF244321}">
                <p14:modId xmlns:p14="http://schemas.microsoft.com/office/powerpoint/2010/main" val="3775094417"/>
              </p:ext>
            </p:extLst>
          </p:nvPr>
        </p:nvGraphicFramePr>
        <p:xfrm>
          <a:off x="6555148" y="1863969"/>
          <a:ext cx="5384800" cy="3411422"/>
        </p:xfrm>
        <a:graphic>
          <a:graphicData uri="http://schemas.openxmlformats.org/drawingml/2006/table">
            <a:tbl>
              <a:tblPr>
                <a:tableStyleId>{5C22544A-7EE6-4342-B048-85BDC9FD1C3A}</a:tableStyleId>
              </a:tblPr>
              <a:tblGrid>
                <a:gridCol w="2222500">
                  <a:extLst>
                    <a:ext uri="{9D8B030D-6E8A-4147-A177-3AD203B41FA5}">
                      <a16:colId xmlns:a16="http://schemas.microsoft.com/office/drawing/2014/main" val="2016238019"/>
                    </a:ext>
                  </a:extLst>
                </a:gridCol>
                <a:gridCol w="2044700">
                  <a:extLst>
                    <a:ext uri="{9D8B030D-6E8A-4147-A177-3AD203B41FA5}">
                      <a16:colId xmlns:a16="http://schemas.microsoft.com/office/drawing/2014/main" val="3257562954"/>
                    </a:ext>
                  </a:extLst>
                </a:gridCol>
                <a:gridCol w="1117600">
                  <a:extLst>
                    <a:ext uri="{9D8B030D-6E8A-4147-A177-3AD203B41FA5}">
                      <a16:colId xmlns:a16="http://schemas.microsoft.com/office/drawing/2014/main" val="2298213021"/>
                    </a:ext>
                  </a:extLst>
                </a:gridCol>
              </a:tblGrid>
              <a:tr h="1952801">
                <a:tc>
                  <a:txBody>
                    <a:bodyPr/>
                    <a:lstStyle/>
                    <a:p>
                      <a:pPr algn="ctr" fontAlgn="ctr"/>
                      <a:r>
                        <a:rPr lang="en-US" sz="2800" u="none" strike="noStrike" dirty="0">
                          <a:effectLst/>
                        </a:rPr>
                        <a:t>Common Name</a:t>
                      </a:r>
                      <a:endParaRPr lang="en-US" sz="2800" b="0" i="0" u="none" strike="noStrike" dirty="0">
                        <a:solidFill>
                          <a:srgbClr val="000000"/>
                        </a:solidFill>
                        <a:effectLst/>
                        <a:latin typeface="Calibri" panose="020F0502020204030204" pitchFamily="34" charset="0"/>
                      </a:endParaRPr>
                    </a:p>
                  </a:txBody>
                  <a:tcPr marL="7620" marR="7620" marT="7620" marB="0" anchor="ctr"/>
                </a:tc>
                <a:tc>
                  <a:txBody>
                    <a:bodyPr/>
                    <a:lstStyle/>
                    <a:p>
                      <a:pPr algn="ctr" fontAlgn="ctr"/>
                      <a:r>
                        <a:rPr lang="en-US" sz="2800" u="none" strike="noStrike">
                          <a:effectLst/>
                        </a:rPr>
                        <a:t>Mean Time of Individual Combusition (sec)</a:t>
                      </a:r>
                      <a:endParaRPr lang="en-US" sz="2800" b="0" i="0" u="none" strike="noStrike">
                        <a:solidFill>
                          <a:srgbClr val="000000"/>
                        </a:solidFill>
                        <a:effectLst/>
                        <a:latin typeface="Calibri" panose="020F0502020204030204" pitchFamily="34" charset="0"/>
                      </a:endParaRPr>
                    </a:p>
                  </a:txBody>
                  <a:tcPr marL="7620" marR="7620" marT="7620" marB="0" anchor="ctr"/>
                </a:tc>
                <a:tc>
                  <a:txBody>
                    <a:bodyPr/>
                    <a:lstStyle/>
                    <a:p>
                      <a:pPr algn="ctr" fontAlgn="ctr"/>
                      <a:r>
                        <a:rPr lang="en-US" sz="2800" u="none" strike="noStrike">
                          <a:effectLst/>
                        </a:rPr>
                        <a:t>Mean Loss of Mass (%)</a:t>
                      </a:r>
                      <a:endParaRPr lang="en-US" sz="2800" b="0" i="0" u="none" strike="noStrike">
                        <a:solidFill>
                          <a:srgbClr val="000000"/>
                        </a:solidFill>
                        <a:effectLst/>
                        <a:latin typeface="Calibri" panose="020F0502020204030204" pitchFamily="34" charset="0"/>
                      </a:endParaRPr>
                    </a:p>
                  </a:txBody>
                  <a:tcPr marL="7620" marR="7620" marT="7620" marB="0" anchor="ctr"/>
                </a:tc>
                <a:extLst>
                  <a:ext uri="{0D108BD9-81ED-4DB2-BD59-A6C34878D82A}">
                    <a16:rowId xmlns:a16="http://schemas.microsoft.com/office/drawing/2014/main" val="962232848"/>
                  </a:ext>
                </a:extLst>
              </a:tr>
              <a:tr h="486207">
                <a:tc>
                  <a:txBody>
                    <a:bodyPr/>
                    <a:lstStyle/>
                    <a:p>
                      <a:pPr algn="l" fontAlgn="b"/>
                      <a:r>
                        <a:rPr lang="en-US" sz="2800" u="none" strike="noStrike" dirty="0">
                          <a:effectLst/>
                        </a:rPr>
                        <a:t>Scots Pine</a:t>
                      </a:r>
                      <a:endParaRPr lang="en-US" sz="28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2800" u="none" strike="noStrike">
                          <a:effectLst/>
                        </a:rPr>
                        <a:t>127</a:t>
                      </a:r>
                      <a:endParaRPr lang="en-US" sz="28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2800" u="none" strike="noStrike">
                          <a:effectLst/>
                        </a:rPr>
                        <a:t>83.1</a:t>
                      </a:r>
                      <a:endParaRPr lang="en-US" sz="28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42879450"/>
                  </a:ext>
                </a:extLst>
              </a:tr>
              <a:tr h="486207">
                <a:tc>
                  <a:txBody>
                    <a:bodyPr/>
                    <a:lstStyle/>
                    <a:p>
                      <a:pPr algn="l" fontAlgn="b"/>
                      <a:r>
                        <a:rPr lang="en-US" sz="2800" u="none" strike="noStrike" dirty="0">
                          <a:effectLst/>
                        </a:rPr>
                        <a:t>English Oak</a:t>
                      </a:r>
                      <a:endParaRPr lang="en-US" sz="28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2800" u="none" strike="noStrike">
                          <a:effectLst/>
                        </a:rPr>
                        <a:t>142</a:t>
                      </a:r>
                      <a:endParaRPr lang="en-US" sz="28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2800" u="none" strike="noStrike">
                          <a:effectLst/>
                        </a:rPr>
                        <a:t>76.9</a:t>
                      </a:r>
                      <a:endParaRPr lang="en-US" sz="28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545107311"/>
                  </a:ext>
                </a:extLst>
              </a:tr>
              <a:tr h="486207">
                <a:tc>
                  <a:txBody>
                    <a:bodyPr/>
                    <a:lstStyle/>
                    <a:p>
                      <a:pPr algn="l" fontAlgn="b"/>
                      <a:r>
                        <a:rPr lang="en-US" sz="2800" u="none" strike="noStrike" dirty="0">
                          <a:effectLst/>
                        </a:rPr>
                        <a:t>Merbau</a:t>
                      </a:r>
                      <a:endParaRPr lang="en-US" sz="28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2800" u="none" strike="noStrike">
                          <a:effectLst/>
                        </a:rPr>
                        <a:t>8</a:t>
                      </a:r>
                      <a:endParaRPr lang="en-US" sz="2800" b="0" i="0" u="none" strike="noStrike">
                        <a:solidFill>
                          <a:srgbClr val="000000"/>
                        </a:solidFill>
                        <a:effectLst/>
                        <a:latin typeface="Calibri" panose="020F0502020204030204" pitchFamily="34" charset="0"/>
                      </a:endParaRPr>
                    </a:p>
                  </a:txBody>
                  <a:tcPr marL="7620" marR="7620" marT="7620" marB="0" anchor="b"/>
                </a:tc>
                <a:tc>
                  <a:txBody>
                    <a:bodyPr/>
                    <a:lstStyle/>
                    <a:p>
                      <a:pPr algn="ctr" fontAlgn="b"/>
                      <a:r>
                        <a:rPr lang="en-US" sz="2800" u="none" strike="noStrike" dirty="0">
                          <a:effectLst/>
                        </a:rPr>
                        <a:t>3.7</a:t>
                      </a:r>
                      <a:endParaRPr lang="en-US" sz="28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59442463"/>
                  </a:ext>
                </a:extLst>
              </a:tr>
            </a:tbl>
          </a:graphicData>
        </a:graphic>
      </p:graphicFrame>
    </p:spTree>
    <p:extLst>
      <p:ext uri="{BB962C8B-B14F-4D97-AF65-F5344CB8AC3E}">
        <p14:creationId xmlns:p14="http://schemas.microsoft.com/office/powerpoint/2010/main" val="265421991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0" y="324091"/>
            <a:ext cx="12192000" cy="584775"/>
          </a:xfrm>
          <a:prstGeom prst="rect">
            <a:avLst/>
          </a:prstGeom>
          <a:noFill/>
        </p:spPr>
        <p:txBody>
          <a:bodyPr wrap="square" rtlCol="0">
            <a:spAutoFit/>
          </a:bodyPr>
          <a:lstStyle/>
          <a:p>
            <a:pPr algn="ctr"/>
            <a:r>
              <a:rPr lang="en-US" sz="3200" dirty="0">
                <a:solidFill>
                  <a:schemeClr val="bg1">
                    <a:lumMod val="65000"/>
                  </a:schemeClr>
                </a:solidFill>
              </a:rPr>
              <a:t>3 Ways to Survive:</a:t>
            </a:r>
            <a:r>
              <a:rPr lang="en-US" sz="3200" dirty="0"/>
              <a:t>		</a:t>
            </a:r>
            <a:r>
              <a:rPr lang="en-US" sz="3200" dirty="0">
                <a:solidFill>
                  <a:schemeClr val="bg1">
                    <a:lumMod val="65000"/>
                  </a:schemeClr>
                </a:solidFill>
              </a:rPr>
              <a:t>Retardant		</a:t>
            </a:r>
            <a:r>
              <a:rPr lang="en-US" sz="3200" b="1" u="sng" dirty="0">
                <a:solidFill>
                  <a:srgbClr val="00B0F0"/>
                </a:solidFill>
              </a:rPr>
              <a:t>Resistant</a:t>
            </a:r>
            <a:r>
              <a:rPr lang="en-US" sz="3200" dirty="0">
                <a:solidFill>
                  <a:schemeClr val="bg1">
                    <a:lumMod val="65000"/>
                  </a:schemeClr>
                </a:solidFill>
              </a:rPr>
              <a:t>		Resilient</a:t>
            </a:r>
          </a:p>
        </p:txBody>
      </p:sp>
      <p:graphicFrame>
        <p:nvGraphicFramePr>
          <p:cNvPr id="3" name="Object 2">
            <a:extLst>
              <a:ext uri="{FF2B5EF4-FFF2-40B4-BE49-F238E27FC236}">
                <a16:creationId xmlns:a16="http://schemas.microsoft.com/office/drawing/2014/main" id="{EC57D8A5-5DF9-45BD-8A9F-90FEA45E3DF9}"/>
              </a:ext>
            </a:extLst>
          </p:cNvPr>
          <p:cNvGraphicFramePr>
            <a:graphicFrameLocks noChangeAspect="1"/>
          </p:cNvGraphicFramePr>
          <p:nvPr>
            <p:extLst>
              <p:ext uri="{D42A27DB-BD31-4B8C-83A1-F6EECF244321}">
                <p14:modId xmlns:p14="http://schemas.microsoft.com/office/powerpoint/2010/main" val="3145818946"/>
              </p:ext>
            </p:extLst>
          </p:nvPr>
        </p:nvGraphicFramePr>
        <p:xfrm>
          <a:off x="3543668" y="2371293"/>
          <a:ext cx="5104661" cy="3566316"/>
        </p:xfrm>
        <a:graphic>
          <a:graphicData uri="http://schemas.openxmlformats.org/presentationml/2006/ole">
            <mc:AlternateContent xmlns:mc="http://schemas.openxmlformats.org/markup-compatibility/2006">
              <mc:Choice xmlns:v="urn:schemas-microsoft-com:vml" Requires="v">
                <p:oleObj spid="_x0000_s34919" name="Worksheet" r:id="rId4" imgW="2606253" imgH="1821172" progId="Excel.Sheet.12">
                  <p:embed/>
                </p:oleObj>
              </mc:Choice>
              <mc:Fallback>
                <p:oleObj name="Worksheet" r:id="rId4" imgW="2606253" imgH="1821172" progId="Excel.Sheet.12">
                  <p:embed/>
                  <p:pic>
                    <p:nvPicPr>
                      <p:cNvPr id="0" name=""/>
                      <p:cNvPicPr/>
                      <p:nvPr/>
                    </p:nvPicPr>
                    <p:blipFill>
                      <a:blip r:embed="rId5"/>
                      <a:stretch>
                        <a:fillRect/>
                      </a:stretch>
                    </p:blipFill>
                    <p:spPr>
                      <a:xfrm>
                        <a:off x="3543668" y="2371293"/>
                        <a:ext cx="5104661" cy="3566316"/>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81C9842B-C809-4F72-8A70-267C309A9B8E}"/>
              </a:ext>
            </a:extLst>
          </p:cNvPr>
          <p:cNvSpPr txBox="1"/>
          <p:nvPr/>
        </p:nvSpPr>
        <p:spPr>
          <a:xfrm>
            <a:off x="186432" y="2371293"/>
            <a:ext cx="1944210" cy="3785652"/>
          </a:xfrm>
          <a:prstGeom prst="rect">
            <a:avLst/>
          </a:prstGeom>
          <a:noFill/>
        </p:spPr>
        <p:txBody>
          <a:bodyPr wrap="square" rtlCol="0">
            <a:spAutoFit/>
          </a:bodyPr>
          <a:lstStyle/>
          <a:p>
            <a:r>
              <a:rPr lang="en-US" sz="1200" u="sng" dirty="0"/>
              <a:t>Intensity</a:t>
            </a:r>
            <a:r>
              <a:rPr lang="en-US" sz="1200" dirty="0"/>
              <a:t> </a:t>
            </a:r>
          </a:p>
          <a:p>
            <a:endParaRPr lang="en-US" sz="1200" dirty="0"/>
          </a:p>
          <a:p>
            <a:r>
              <a:rPr lang="en-US" sz="1200" b="1" dirty="0"/>
              <a:t>Abiotic Factors</a:t>
            </a:r>
          </a:p>
          <a:p>
            <a:endParaRPr lang="en-US" sz="1200" dirty="0"/>
          </a:p>
          <a:p>
            <a:r>
              <a:rPr lang="en-US" sz="1200" dirty="0"/>
              <a:t>{0, 1, . . . , 6, 7}</a:t>
            </a:r>
          </a:p>
          <a:p>
            <a:endParaRPr lang="en-US" sz="1200" dirty="0"/>
          </a:p>
          <a:p>
            <a:r>
              <a:rPr lang="en-US" sz="1200" b="1" dirty="0">
                <a:solidFill>
                  <a:srgbClr val="00B0F0"/>
                </a:solidFill>
              </a:rPr>
              <a:t>Slash Charred</a:t>
            </a:r>
          </a:p>
          <a:p>
            <a:endParaRPr lang="en-US" sz="1200" dirty="0"/>
          </a:p>
          <a:p>
            <a:r>
              <a:rPr lang="en-US" sz="1200" b="1" dirty="0">
                <a:solidFill>
                  <a:srgbClr val="00B0F0"/>
                </a:solidFill>
              </a:rPr>
              <a:t>Duff Charred</a:t>
            </a:r>
          </a:p>
          <a:p>
            <a:endParaRPr lang="en-US" sz="1200" dirty="0"/>
          </a:p>
          <a:p>
            <a:r>
              <a:rPr lang="en-US" sz="1200" b="1" dirty="0">
                <a:solidFill>
                  <a:srgbClr val="00B0F0"/>
                </a:solidFill>
              </a:rPr>
              <a:t>Plastic Ticket Melted </a:t>
            </a:r>
            <a:r>
              <a:rPr lang="en-US" sz="1200" dirty="0"/>
              <a:t> </a:t>
            </a:r>
          </a:p>
          <a:p>
            <a:endParaRPr lang="en-US" sz="1200" dirty="0"/>
          </a:p>
          <a:p>
            <a:r>
              <a:rPr lang="en-US" sz="1200" dirty="0"/>
              <a:t>Plastic Ticket Charred</a:t>
            </a:r>
          </a:p>
          <a:p>
            <a:endParaRPr lang="en-US" sz="1200" dirty="0"/>
          </a:p>
          <a:p>
            <a:r>
              <a:rPr lang="en-US" sz="1200" b="1" dirty="0">
                <a:solidFill>
                  <a:srgbClr val="00B0F0"/>
                </a:solidFill>
              </a:rPr>
              <a:t>Stake Scorched</a:t>
            </a:r>
          </a:p>
          <a:p>
            <a:endParaRPr lang="en-US" sz="1200" dirty="0"/>
          </a:p>
          <a:p>
            <a:r>
              <a:rPr lang="en-US" sz="1200" dirty="0"/>
              <a:t>Stake Charred</a:t>
            </a:r>
          </a:p>
          <a:p>
            <a:endParaRPr lang="en-US" sz="1200" dirty="0"/>
          </a:p>
          <a:p>
            <a:r>
              <a:rPr lang="en-US" sz="1200" dirty="0"/>
              <a:t>Metal Ticket Ashes</a:t>
            </a:r>
          </a:p>
          <a:p>
            <a:endParaRPr lang="en-US" sz="1200" dirty="0"/>
          </a:p>
        </p:txBody>
      </p:sp>
      <p:sp>
        <p:nvSpPr>
          <p:cNvPr id="6" name="TextBox 5">
            <a:extLst>
              <a:ext uri="{FF2B5EF4-FFF2-40B4-BE49-F238E27FC236}">
                <a16:creationId xmlns:a16="http://schemas.microsoft.com/office/drawing/2014/main" id="{D64F85A2-1EAE-40EB-815C-C2B952C986D9}"/>
              </a:ext>
            </a:extLst>
          </p:cNvPr>
          <p:cNvSpPr txBox="1"/>
          <p:nvPr/>
        </p:nvSpPr>
        <p:spPr>
          <a:xfrm>
            <a:off x="10348965" y="2371293"/>
            <a:ext cx="1334049" cy="3416320"/>
          </a:xfrm>
          <a:prstGeom prst="rect">
            <a:avLst/>
          </a:prstGeom>
          <a:noFill/>
        </p:spPr>
        <p:txBody>
          <a:bodyPr wrap="square" rtlCol="0">
            <a:spAutoFit/>
          </a:bodyPr>
          <a:lstStyle/>
          <a:p>
            <a:r>
              <a:rPr lang="en-US" sz="1200" u="sng" dirty="0"/>
              <a:t>Severity</a:t>
            </a:r>
            <a:r>
              <a:rPr lang="en-US" sz="1200" dirty="0"/>
              <a:t> </a:t>
            </a:r>
          </a:p>
          <a:p>
            <a:endParaRPr lang="en-US" sz="1200" dirty="0"/>
          </a:p>
          <a:p>
            <a:r>
              <a:rPr lang="en-US" sz="1200" b="1" dirty="0"/>
              <a:t>Biotic Factors</a:t>
            </a:r>
          </a:p>
          <a:p>
            <a:endParaRPr lang="en-US" sz="1200" dirty="0"/>
          </a:p>
          <a:p>
            <a:r>
              <a:rPr lang="en-US" sz="1200" dirty="0"/>
              <a:t>{0, 1, 2, 3, 4}</a:t>
            </a:r>
          </a:p>
          <a:p>
            <a:endParaRPr lang="en-US" sz="1200" dirty="0"/>
          </a:p>
          <a:p>
            <a:endParaRPr lang="en-US" sz="1200" dirty="0"/>
          </a:p>
          <a:p>
            <a:r>
              <a:rPr lang="en-US" sz="1200" dirty="0"/>
              <a:t>Leaves Scorched</a:t>
            </a:r>
          </a:p>
          <a:p>
            <a:endParaRPr lang="en-US" sz="1200" dirty="0"/>
          </a:p>
          <a:p>
            <a:endParaRPr lang="en-US" sz="1200" dirty="0"/>
          </a:p>
          <a:p>
            <a:r>
              <a:rPr lang="en-US" sz="1200" dirty="0"/>
              <a:t>Leaves Charred</a:t>
            </a:r>
          </a:p>
          <a:p>
            <a:endParaRPr lang="en-US" sz="1200" dirty="0"/>
          </a:p>
          <a:p>
            <a:endParaRPr lang="en-US" sz="1200" dirty="0"/>
          </a:p>
          <a:p>
            <a:r>
              <a:rPr lang="en-US" sz="1200" dirty="0"/>
              <a:t>Stem Scorched</a:t>
            </a:r>
          </a:p>
          <a:p>
            <a:endParaRPr lang="en-US" sz="1200" dirty="0"/>
          </a:p>
          <a:p>
            <a:endParaRPr lang="en-US" sz="1200" dirty="0"/>
          </a:p>
          <a:p>
            <a:r>
              <a:rPr lang="en-US" sz="1200" dirty="0"/>
              <a:t>Stem Charred</a:t>
            </a:r>
          </a:p>
          <a:p>
            <a:endParaRPr lang="en-US" sz="1200" dirty="0"/>
          </a:p>
        </p:txBody>
      </p:sp>
      <p:sp>
        <p:nvSpPr>
          <p:cNvPr id="7" name="TextBox 6">
            <a:extLst>
              <a:ext uri="{FF2B5EF4-FFF2-40B4-BE49-F238E27FC236}">
                <a16:creationId xmlns:a16="http://schemas.microsoft.com/office/drawing/2014/main" id="{DBBBECFB-0CF3-42FF-B1E4-2EC4A467961D}"/>
              </a:ext>
            </a:extLst>
          </p:cNvPr>
          <p:cNvSpPr txBox="1"/>
          <p:nvPr/>
        </p:nvSpPr>
        <p:spPr>
          <a:xfrm>
            <a:off x="3543667" y="1686757"/>
            <a:ext cx="5104661" cy="307777"/>
          </a:xfrm>
          <a:prstGeom prst="rect">
            <a:avLst/>
          </a:prstGeom>
          <a:noFill/>
        </p:spPr>
        <p:txBody>
          <a:bodyPr wrap="square" rtlCol="0">
            <a:spAutoFit/>
          </a:bodyPr>
          <a:lstStyle/>
          <a:p>
            <a:pPr algn="ctr"/>
            <a:r>
              <a:rPr lang="en-US" sz="1400" b="1" dirty="0"/>
              <a:t>Resist(4) := mean(severity) following 4-intensity heat from the fire</a:t>
            </a:r>
          </a:p>
        </p:txBody>
      </p:sp>
      <p:sp>
        <p:nvSpPr>
          <p:cNvPr id="2" name="Arrow: Right 1">
            <a:extLst>
              <a:ext uri="{FF2B5EF4-FFF2-40B4-BE49-F238E27FC236}">
                <a16:creationId xmlns:a16="http://schemas.microsoft.com/office/drawing/2014/main" id="{AD9AF791-2AF5-492B-8F8C-A64118AF4A94}"/>
              </a:ext>
            </a:extLst>
          </p:cNvPr>
          <p:cNvSpPr/>
          <p:nvPr/>
        </p:nvSpPr>
        <p:spPr>
          <a:xfrm>
            <a:off x="1705340" y="4070924"/>
            <a:ext cx="1714500" cy="167054"/>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8" name="Arrow: Right 7">
            <a:extLst>
              <a:ext uri="{FF2B5EF4-FFF2-40B4-BE49-F238E27FC236}">
                <a16:creationId xmlns:a16="http://schemas.microsoft.com/office/drawing/2014/main" id="{A27E7628-7EA2-4924-988D-38140F503DEF}"/>
              </a:ext>
            </a:extLst>
          </p:cNvPr>
          <p:cNvSpPr/>
          <p:nvPr/>
        </p:nvSpPr>
        <p:spPr>
          <a:xfrm>
            <a:off x="8772157" y="3982915"/>
            <a:ext cx="1506052" cy="180414"/>
          </a:xfrm>
          <a:prstGeom prst="right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019560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0" y="324091"/>
            <a:ext cx="12192000" cy="584775"/>
          </a:xfrm>
          <a:prstGeom prst="rect">
            <a:avLst/>
          </a:prstGeom>
          <a:noFill/>
        </p:spPr>
        <p:txBody>
          <a:bodyPr wrap="square" rtlCol="0">
            <a:spAutoFit/>
          </a:bodyPr>
          <a:lstStyle/>
          <a:p>
            <a:pPr algn="ctr"/>
            <a:r>
              <a:rPr lang="en-US" sz="3200" dirty="0">
                <a:solidFill>
                  <a:schemeClr val="bg1">
                    <a:lumMod val="65000"/>
                  </a:schemeClr>
                </a:solidFill>
              </a:rPr>
              <a:t>3 Ways to Survive:</a:t>
            </a:r>
            <a:r>
              <a:rPr lang="en-US" sz="3200" dirty="0"/>
              <a:t>		</a:t>
            </a:r>
            <a:r>
              <a:rPr lang="en-US" sz="3200" dirty="0">
                <a:solidFill>
                  <a:schemeClr val="bg1">
                    <a:lumMod val="65000"/>
                  </a:schemeClr>
                </a:solidFill>
              </a:rPr>
              <a:t>Retardant		</a:t>
            </a:r>
            <a:r>
              <a:rPr lang="en-US" sz="3200" b="1" u="sng" dirty="0">
                <a:solidFill>
                  <a:srgbClr val="00B0F0"/>
                </a:solidFill>
              </a:rPr>
              <a:t>Resistant</a:t>
            </a:r>
            <a:r>
              <a:rPr lang="en-US" sz="3200" dirty="0">
                <a:solidFill>
                  <a:schemeClr val="bg1">
                    <a:lumMod val="65000"/>
                  </a:schemeClr>
                </a:solidFill>
              </a:rPr>
              <a:t>		Resilient</a:t>
            </a:r>
          </a:p>
        </p:txBody>
      </p:sp>
      <p:pic>
        <p:nvPicPr>
          <p:cNvPr id="8" name="Picture 7">
            <a:extLst>
              <a:ext uri="{FF2B5EF4-FFF2-40B4-BE49-F238E27FC236}">
                <a16:creationId xmlns:a16="http://schemas.microsoft.com/office/drawing/2014/main" id="{10FB24FC-6FBD-4F87-B73A-067351E5552F}"/>
              </a:ext>
            </a:extLst>
          </p:cNvPr>
          <p:cNvPicPr>
            <a:picLocks noChangeAspect="1"/>
          </p:cNvPicPr>
          <p:nvPr/>
        </p:nvPicPr>
        <p:blipFill>
          <a:blip r:embed="rId2" cstate="hqprint">
            <a:extLst>
              <a:ext uri="{28A0092B-C50C-407E-A947-70E740481C1C}">
                <a14:useLocalDpi xmlns:a14="http://schemas.microsoft.com/office/drawing/2010/main" val="0"/>
              </a:ext>
            </a:extLst>
          </a:blip>
          <a:stretch>
            <a:fillRect/>
          </a:stretch>
        </p:blipFill>
        <p:spPr>
          <a:xfrm>
            <a:off x="1242646" y="1696916"/>
            <a:ext cx="4771292" cy="3578469"/>
          </a:xfrm>
          <a:prstGeom prst="rect">
            <a:avLst/>
          </a:prstGeom>
        </p:spPr>
      </p:pic>
      <p:pic>
        <p:nvPicPr>
          <p:cNvPr id="9" name="Picture 8">
            <a:extLst>
              <a:ext uri="{FF2B5EF4-FFF2-40B4-BE49-F238E27FC236}">
                <a16:creationId xmlns:a16="http://schemas.microsoft.com/office/drawing/2014/main" id="{D97E63EA-9A34-4457-92E1-6F0142029A84}"/>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rot="10800000">
            <a:off x="6192718" y="1696916"/>
            <a:ext cx="4771291" cy="3578468"/>
          </a:xfrm>
          <a:prstGeom prst="rect">
            <a:avLst/>
          </a:prstGeom>
        </p:spPr>
      </p:pic>
      <p:sp>
        <p:nvSpPr>
          <p:cNvPr id="10" name="TextBox 9">
            <a:extLst>
              <a:ext uri="{FF2B5EF4-FFF2-40B4-BE49-F238E27FC236}">
                <a16:creationId xmlns:a16="http://schemas.microsoft.com/office/drawing/2014/main" id="{F136D383-1F3B-4029-AB05-83ACDA21C50F}"/>
              </a:ext>
            </a:extLst>
          </p:cNvPr>
          <p:cNvSpPr txBox="1"/>
          <p:nvPr/>
        </p:nvSpPr>
        <p:spPr>
          <a:xfrm>
            <a:off x="1242646" y="1327584"/>
            <a:ext cx="4771292" cy="369332"/>
          </a:xfrm>
          <a:prstGeom prst="rect">
            <a:avLst/>
          </a:prstGeom>
          <a:noFill/>
        </p:spPr>
        <p:txBody>
          <a:bodyPr wrap="square" rtlCol="0">
            <a:spAutoFit/>
          </a:bodyPr>
          <a:lstStyle/>
          <a:p>
            <a:pPr algn="ctr"/>
            <a:r>
              <a:rPr lang="en-US" b="1" i="1" dirty="0">
                <a:solidFill>
                  <a:srgbClr val="3399FF"/>
                </a:solidFill>
              </a:rPr>
              <a:t>Terminalia </a:t>
            </a:r>
            <a:r>
              <a:rPr lang="en-US" b="1" i="1" dirty="0" err="1">
                <a:solidFill>
                  <a:srgbClr val="3399FF"/>
                </a:solidFill>
              </a:rPr>
              <a:t>mantaly</a:t>
            </a:r>
            <a:r>
              <a:rPr lang="en-US" b="1" i="1" dirty="0">
                <a:solidFill>
                  <a:srgbClr val="3399FF"/>
                </a:solidFill>
              </a:rPr>
              <a:t> </a:t>
            </a:r>
            <a:r>
              <a:rPr lang="en-US" b="1" dirty="0">
                <a:solidFill>
                  <a:srgbClr val="3399FF"/>
                </a:solidFill>
              </a:rPr>
              <a:t>suffered 1.89 severity</a:t>
            </a:r>
          </a:p>
        </p:txBody>
      </p:sp>
      <p:sp>
        <p:nvSpPr>
          <p:cNvPr id="11" name="TextBox 10">
            <a:extLst>
              <a:ext uri="{FF2B5EF4-FFF2-40B4-BE49-F238E27FC236}">
                <a16:creationId xmlns:a16="http://schemas.microsoft.com/office/drawing/2014/main" id="{0F6FD1D4-D6DE-4FD7-BD56-91F9725F6384}"/>
              </a:ext>
            </a:extLst>
          </p:cNvPr>
          <p:cNvSpPr txBox="1"/>
          <p:nvPr/>
        </p:nvSpPr>
        <p:spPr>
          <a:xfrm>
            <a:off x="6095999" y="1327584"/>
            <a:ext cx="4771292" cy="369332"/>
          </a:xfrm>
          <a:prstGeom prst="rect">
            <a:avLst/>
          </a:prstGeom>
          <a:noFill/>
        </p:spPr>
        <p:txBody>
          <a:bodyPr wrap="square" rtlCol="0">
            <a:spAutoFit/>
          </a:bodyPr>
          <a:lstStyle/>
          <a:p>
            <a:pPr algn="ctr"/>
            <a:r>
              <a:rPr lang="en-US" b="1" i="1" dirty="0" err="1">
                <a:solidFill>
                  <a:srgbClr val="FF0000"/>
                </a:solidFill>
              </a:rPr>
              <a:t>Parkia</a:t>
            </a:r>
            <a:r>
              <a:rPr lang="en-US" b="1" i="1" dirty="0">
                <a:solidFill>
                  <a:srgbClr val="FF0000"/>
                </a:solidFill>
              </a:rPr>
              <a:t> </a:t>
            </a:r>
            <a:r>
              <a:rPr lang="en-US" b="1" i="1" dirty="0" err="1">
                <a:solidFill>
                  <a:srgbClr val="FF0000"/>
                </a:solidFill>
              </a:rPr>
              <a:t>madagascariensis</a:t>
            </a:r>
            <a:r>
              <a:rPr lang="en-US" b="1" i="1" dirty="0">
                <a:solidFill>
                  <a:srgbClr val="FF0000"/>
                </a:solidFill>
              </a:rPr>
              <a:t> </a:t>
            </a:r>
            <a:r>
              <a:rPr lang="en-US" b="1" dirty="0">
                <a:solidFill>
                  <a:srgbClr val="FF0000"/>
                </a:solidFill>
              </a:rPr>
              <a:t>suffered 3.33 severity</a:t>
            </a:r>
          </a:p>
        </p:txBody>
      </p:sp>
      <p:sp>
        <p:nvSpPr>
          <p:cNvPr id="12" name="TextBox 11">
            <a:extLst>
              <a:ext uri="{FF2B5EF4-FFF2-40B4-BE49-F238E27FC236}">
                <a16:creationId xmlns:a16="http://schemas.microsoft.com/office/drawing/2014/main" id="{6C210AFF-CEB9-447C-83AC-50B5BE8E5514}"/>
              </a:ext>
            </a:extLst>
          </p:cNvPr>
          <p:cNvSpPr txBox="1"/>
          <p:nvPr/>
        </p:nvSpPr>
        <p:spPr>
          <a:xfrm>
            <a:off x="1156188" y="5424797"/>
            <a:ext cx="9879623" cy="1277273"/>
          </a:xfrm>
          <a:prstGeom prst="rect">
            <a:avLst/>
          </a:prstGeom>
          <a:noFill/>
        </p:spPr>
        <p:txBody>
          <a:bodyPr wrap="square" rtlCol="0">
            <a:spAutoFit/>
          </a:bodyPr>
          <a:lstStyle/>
          <a:p>
            <a:r>
              <a:rPr lang="en-US" sz="2400" dirty="0"/>
              <a:t>“Leaf </a:t>
            </a:r>
            <a:r>
              <a:rPr lang="en-US" sz="2400" b="1" dirty="0">
                <a:solidFill>
                  <a:srgbClr val="FF0000"/>
                </a:solidFill>
              </a:rPr>
              <a:t>flammability</a:t>
            </a:r>
            <a:r>
              <a:rPr lang="en-US" sz="2400" dirty="0"/>
              <a:t> was significantly correlated with all measures of leaf </a:t>
            </a:r>
            <a:r>
              <a:rPr lang="en-US" sz="2400" b="1" dirty="0">
                <a:solidFill>
                  <a:srgbClr val="FF0000"/>
                </a:solidFill>
              </a:rPr>
              <a:t>size</a:t>
            </a:r>
            <a:r>
              <a:rPr lang="en-US" sz="2400" dirty="0"/>
              <a:t>...  …such that </a:t>
            </a:r>
            <a:r>
              <a:rPr lang="en-US" sz="2400" b="1" dirty="0">
                <a:solidFill>
                  <a:srgbClr val="FF0000"/>
                </a:solidFill>
              </a:rPr>
              <a:t>larger</a:t>
            </a:r>
            <a:r>
              <a:rPr lang="en-US" sz="2400" dirty="0"/>
              <a:t> leaves were faster to </a:t>
            </a:r>
            <a:r>
              <a:rPr lang="en-US" sz="2400" b="1" dirty="0">
                <a:solidFill>
                  <a:srgbClr val="FF0000"/>
                </a:solidFill>
              </a:rPr>
              <a:t>ignite</a:t>
            </a:r>
            <a:r>
              <a:rPr lang="en-US" sz="2400" dirty="0"/>
              <a:t>.” </a:t>
            </a:r>
          </a:p>
          <a:p>
            <a:endParaRPr lang="en-US" sz="1100" dirty="0"/>
          </a:p>
          <a:p>
            <a:r>
              <a:rPr lang="en-US" dirty="0"/>
              <a:t>                                          Murray et al. 2013 </a:t>
            </a:r>
            <a:r>
              <a:rPr lang="en-US" sz="1400" dirty="0"/>
              <a:t>(University of Technology Sydney, Australia)</a:t>
            </a:r>
          </a:p>
        </p:txBody>
      </p:sp>
    </p:spTree>
    <p:extLst>
      <p:ext uri="{BB962C8B-B14F-4D97-AF65-F5344CB8AC3E}">
        <p14:creationId xmlns:p14="http://schemas.microsoft.com/office/powerpoint/2010/main" val="1498601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CEE8652-87FC-428A-AE23-E5538BDE6E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25924" y="16042"/>
            <a:ext cx="5140151" cy="6858000"/>
          </a:xfrm>
          <a:prstGeom prst="rect">
            <a:avLst/>
          </a:prstGeom>
        </p:spPr>
      </p:pic>
      <p:sp>
        <p:nvSpPr>
          <p:cNvPr id="6" name="TextBox 5">
            <a:extLst>
              <a:ext uri="{FF2B5EF4-FFF2-40B4-BE49-F238E27FC236}">
                <a16:creationId xmlns:a16="http://schemas.microsoft.com/office/drawing/2014/main" id="{B23CD487-0766-41B3-A9E3-390B5EB554E6}"/>
              </a:ext>
            </a:extLst>
          </p:cNvPr>
          <p:cNvSpPr txBox="1"/>
          <p:nvPr/>
        </p:nvSpPr>
        <p:spPr>
          <a:xfrm>
            <a:off x="3994485" y="5549064"/>
            <a:ext cx="4491789" cy="646331"/>
          </a:xfrm>
          <a:prstGeom prst="rect">
            <a:avLst/>
          </a:prstGeom>
          <a:solidFill>
            <a:schemeClr val="accent6">
              <a:lumMod val="60000"/>
              <a:lumOff val="40000"/>
            </a:schemeClr>
          </a:solidFill>
        </p:spPr>
        <p:txBody>
          <a:bodyPr wrap="square" rtlCol="0">
            <a:spAutoFit/>
          </a:bodyPr>
          <a:lstStyle/>
          <a:p>
            <a:pPr algn="ctr"/>
            <a:r>
              <a:rPr lang="en-US" dirty="0" err="1"/>
              <a:t>Ambanizana</a:t>
            </a:r>
            <a:r>
              <a:rPr lang="en-US" dirty="0"/>
              <a:t> river, </a:t>
            </a:r>
            <a:r>
              <a:rPr lang="en-US" dirty="0" err="1"/>
              <a:t>Masoala</a:t>
            </a:r>
            <a:r>
              <a:rPr lang="en-US" dirty="0"/>
              <a:t> region</a:t>
            </a:r>
          </a:p>
          <a:p>
            <a:pPr algn="ctr"/>
            <a:r>
              <a:rPr lang="en-US" dirty="0"/>
              <a:t>&gt;600 species / hectare</a:t>
            </a:r>
          </a:p>
        </p:txBody>
      </p:sp>
    </p:spTree>
    <p:extLst>
      <p:ext uri="{BB962C8B-B14F-4D97-AF65-F5344CB8AC3E}">
        <p14:creationId xmlns:p14="http://schemas.microsoft.com/office/powerpoint/2010/main" val="67426601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0" y="324091"/>
            <a:ext cx="12192000" cy="584775"/>
          </a:xfrm>
          <a:prstGeom prst="rect">
            <a:avLst/>
          </a:prstGeom>
          <a:noFill/>
        </p:spPr>
        <p:txBody>
          <a:bodyPr wrap="square" rtlCol="0">
            <a:spAutoFit/>
          </a:bodyPr>
          <a:lstStyle/>
          <a:p>
            <a:pPr algn="ctr"/>
            <a:r>
              <a:rPr lang="en-US" sz="3200" dirty="0">
                <a:solidFill>
                  <a:schemeClr val="bg1">
                    <a:lumMod val="65000"/>
                  </a:schemeClr>
                </a:solidFill>
              </a:rPr>
              <a:t>3 Ways to Survive:</a:t>
            </a:r>
            <a:r>
              <a:rPr lang="en-US" sz="3200" dirty="0"/>
              <a:t>		</a:t>
            </a:r>
            <a:r>
              <a:rPr lang="en-US" sz="3200" dirty="0">
                <a:solidFill>
                  <a:schemeClr val="bg1">
                    <a:lumMod val="65000"/>
                  </a:schemeClr>
                </a:solidFill>
              </a:rPr>
              <a:t>Retardant		Resistant		</a:t>
            </a:r>
            <a:r>
              <a:rPr lang="en-US" sz="3200" b="1" u="sng" dirty="0">
                <a:solidFill>
                  <a:srgbClr val="EE8512"/>
                </a:solidFill>
              </a:rPr>
              <a:t>Resilient</a:t>
            </a:r>
          </a:p>
        </p:txBody>
      </p:sp>
      <p:graphicFrame>
        <p:nvGraphicFramePr>
          <p:cNvPr id="2" name="Object 1">
            <a:extLst>
              <a:ext uri="{FF2B5EF4-FFF2-40B4-BE49-F238E27FC236}">
                <a16:creationId xmlns:a16="http://schemas.microsoft.com/office/drawing/2014/main" id="{91B43422-9222-4757-A7AA-D43AE3B236B1}"/>
              </a:ext>
            </a:extLst>
          </p:cNvPr>
          <p:cNvGraphicFramePr>
            <a:graphicFrameLocks noChangeAspect="1"/>
          </p:cNvGraphicFramePr>
          <p:nvPr>
            <p:extLst>
              <p:ext uri="{D42A27DB-BD31-4B8C-83A1-F6EECF244321}">
                <p14:modId xmlns:p14="http://schemas.microsoft.com/office/powerpoint/2010/main" val="132002206"/>
              </p:ext>
            </p:extLst>
          </p:nvPr>
        </p:nvGraphicFramePr>
        <p:xfrm>
          <a:off x="3038475" y="1938338"/>
          <a:ext cx="5603875" cy="4219575"/>
        </p:xfrm>
        <a:graphic>
          <a:graphicData uri="http://schemas.openxmlformats.org/presentationml/2006/ole">
            <mc:AlternateContent xmlns:mc="http://schemas.openxmlformats.org/markup-compatibility/2006">
              <mc:Choice xmlns:v="urn:schemas-microsoft-com:vml" Requires="v">
                <p:oleObj spid="_x0000_s35941" name="Worksheet" r:id="rId3" imgW="2590942" imgH="1950799" progId="Excel.Sheet.12">
                  <p:embed/>
                </p:oleObj>
              </mc:Choice>
              <mc:Fallback>
                <p:oleObj name="Worksheet" r:id="rId3" imgW="2590942" imgH="1950799" progId="Excel.Sheet.12">
                  <p:embed/>
                  <p:pic>
                    <p:nvPicPr>
                      <p:cNvPr id="0" name=""/>
                      <p:cNvPicPr/>
                      <p:nvPr/>
                    </p:nvPicPr>
                    <p:blipFill>
                      <a:blip r:embed="rId4"/>
                      <a:stretch>
                        <a:fillRect/>
                      </a:stretch>
                    </p:blipFill>
                    <p:spPr>
                      <a:xfrm>
                        <a:off x="3038475" y="1938338"/>
                        <a:ext cx="5603875" cy="4219575"/>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A1012A0E-D632-4FA1-89B0-6C21D57E5B62}"/>
              </a:ext>
            </a:extLst>
          </p:cNvPr>
          <p:cNvSpPr txBox="1"/>
          <p:nvPr/>
        </p:nvSpPr>
        <p:spPr>
          <a:xfrm>
            <a:off x="3112202" y="1352621"/>
            <a:ext cx="5457048" cy="307777"/>
          </a:xfrm>
          <a:prstGeom prst="rect">
            <a:avLst/>
          </a:prstGeom>
          <a:noFill/>
        </p:spPr>
        <p:txBody>
          <a:bodyPr wrap="square" rtlCol="0">
            <a:spAutoFit/>
          </a:bodyPr>
          <a:lstStyle/>
          <a:p>
            <a:pPr algn="ctr"/>
            <a:r>
              <a:rPr lang="en-US" sz="1400" b="1" dirty="0"/>
              <a:t>Resilience(2) := survival rates following 2-severity damage from the fire</a:t>
            </a:r>
          </a:p>
        </p:txBody>
      </p:sp>
    </p:spTree>
    <p:extLst>
      <p:ext uri="{BB962C8B-B14F-4D97-AF65-F5344CB8AC3E}">
        <p14:creationId xmlns:p14="http://schemas.microsoft.com/office/powerpoint/2010/main" val="36827835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32F8FA9-B2E5-4EC2-B61D-F5818B735718}"/>
              </a:ext>
            </a:extLst>
          </p:cNvPr>
          <p:cNvSpPr txBox="1"/>
          <p:nvPr/>
        </p:nvSpPr>
        <p:spPr>
          <a:xfrm>
            <a:off x="0" y="324091"/>
            <a:ext cx="12192000" cy="584775"/>
          </a:xfrm>
          <a:prstGeom prst="rect">
            <a:avLst/>
          </a:prstGeom>
          <a:noFill/>
        </p:spPr>
        <p:txBody>
          <a:bodyPr wrap="square" rtlCol="0">
            <a:spAutoFit/>
          </a:bodyPr>
          <a:lstStyle/>
          <a:p>
            <a:pPr algn="ctr"/>
            <a:r>
              <a:rPr lang="en-US" sz="3200" dirty="0">
                <a:solidFill>
                  <a:schemeClr val="bg1">
                    <a:lumMod val="65000"/>
                  </a:schemeClr>
                </a:solidFill>
              </a:rPr>
              <a:t>3 Ways to Survive:</a:t>
            </a:r>
            <a:r>
              <a:rPr lang="en-US" sz="3200" dirty="0"/>
              <a:t>		</a:t>
            </a:r>
            <a:r>
              <a:rPr lang="en-US" sz="3200" dirty="0">
                <a:solidFill>
                  <a:schemeClr val="bg1">
                    <a:lumMod val="65000"/>
                  </a:schemeClr>
                </a:solidFill>
              </a:rPr>
              <a:t>Retardant		Resistant		</a:t>
            </a:r>
            <a:r>
              <a:rPr lang="en-US" sz="3200" b="1" u="sng" dirty="0">
                <a:solidFill>
                  <a:srgbClr val="EE8512"/>
                </a:solidFill>
              </a:rPr>
              <a:t>Resilient</a:t>
            </a:r>
          </a:p>
        </p:txBody>
      </p:sp>
      <p:sp>
        <p:nvSpPr>
          <p:cNvPr id="6" name="TextBox 5">
            <a:extLst>
              <a:ext uri="{FF2B5EF4-FFF2-40B4-BE49-F238E27FC236}">
                <a16:creationId xmlns:a16="http://schemas.microsoft.com/office/drawing/2014/main" id="{C92311D8-93ED-4B6F-A2D6-4D6D07DA502B}"/>
              </a:ext>
            </a:extLst>
          </p:cNvPr>
          <p:cNvSpPr txBox="1"/>
          <p:nvPr/>
        </p:nvSpPr>
        <p:spPr>
          <a:xfrm>
            <a:off x="679938" y="2307729"/>
            <a:ext cx="5416062" cy="3600986"/>
          </a:xfrm>
          <a:prstGeom prst="rect">
            <a:avLst/>
          </a:prstGeom>
          <a:noFill/>
        </p:spPr>
        <p:txBody>
          <a:bodyPr wrap="square" rtlCol="0">
            <a:spAutoFit/>
          </a:bodyPr>
          <a:lstStyle/>
          <a:p>
            <a:r>
              <a:rPr lang="en-US" sz="2400" dirty="0"/>
              <a:t>“The secondary afforestation mainly begins with </a:t>
            </a:r>
            <a:r>
              <a:rPr lang="en-US" sz="2400" i="1" dirty="0" err="1"/>
              <a:t>Harungana</a:t>
            </a:r>
            <a:r>
              <a:rPr lang="en-US" sz="2400" i="1" dirty="0"/>
              <a:t> </a:t>
            </a:r>
            <a:r>
              <a:rPr lang="en-US" sz="2400" i="1" dirty="0" err="1"/>
              <a:t>madagascariensis</a:t>
            </a:r>
            <a:r>
              <a:rPr lang="en-US" sz="2400" i="1" dirty="0"/>
              <a:t> </a:t>
            </a:r>
            <a:r>
              <a:rPr lang="en-US" sz="2400" dirty="0"/>
              <a:t>bushes, which are highly resistant to fire and trampling as well as having high </a:t>
            </a:r>
            <a:r>
              <a:rPr lang="en-US" sz="2400" dirty="0">
                <a:solidFill>
                  <a:srgbClr val="EE8512"/>
                </a:solidFill>
              </a:rPr>
              <a:t>regeneration capacities</a:t>
            </a:r>
            <a:r>
              <a:rPr lang="en-US" sz="2400" dirty="0"/>
              <a:t>; their destruction exceeds the </a:t>
            </a:r>
            <a:r>
              <a:rPr lang="en-US" sz="2400" dirty="0" err="1"/>
              <a:t>graziers’</a:t>
            </a:r>
            <a:r>
              <a:rPr lang="en-US" sz="2400" dirty="0"/>
              <a:t> capacities and would require a special program”</a:t>
            </a:r>
            <a:endParaRPr lang="en-US" sz="1600" dirty="0"/>
          </a:p>
          <a:p>
            <a:r>
              <a:rPr lang="en-US" sz="1400" dirty="0"/>
              <a:t>                                                  </a:t>
            </a:r>
          </a:p>
          <a:p>
            <a:endParaRPr lang="en-US" sz="1400" dirty="0"/>
          </a:p>
          <a:p>
            <a:r>
              <a:rPr lang="en-US" dirty="0"/>
              <a:t>                  </a:t>
            </a:r>
            <a:r>
              <a:rPr lang="en-US" dirty="0" err="1"/>
              <a:t>Hurault</a:t>
            </a:r>
            <a:r>
              <a:rPr lang="en-US" dirty="0"/>
              <a:t> 1998</a:t>
            </a:r>
          </a:p>
          <a:p>
            <a:r>
              <a:rPr lang="en-US" sz="1400" dirty="0"/>
              <a:t>                            (</a:t>
            </a:r>
            <a:r>
              <a:rPr lang="en-US" sz="1400" dirty="0" err="1"/>
              <a:t>Institut</a:t>
            </a:r>
            <a:r>
              <a:rPr lang="en-US" sz="1400" dirty="0"/>
              <a:t> </a:t>
            </a:r>
            <a:r>
              <a:rPr lang="en-US" sz="1400" dirty="0" err="1"/>
              <a:t>Geographique</a:t>
            </a:r>
            <a:r>
              <a:rPr lang="en-US" sz="1400" dirty="0"/>
              <a:t> National Saint-Mande, France)</a:t>
            </a:r>
          </a:p>
        </p:txBody>
      </p:sp>
      <p:pic>
        <p:nvPicPr>
          <p:cNvPr id="7" name="Picture 6">
            <a:extLst>
              <a:ext uri="{FF2B5EF4-FFF2-40B4-BE49-F238E27FC236}">
                <a16:creationId xmlns:a16="http://schemas.microsoft.com/office/drawing/2014/main" id="{EB7CDA1A-4D1B-4A54-B618-A75E00E6DB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1654" y="2307729"/>
            <a:ext cx="5290038" cy="3520280"/>
          </a:xfrm>
          <a:prstGeom prst="rect">
            <a:avLst/>
          </a:prstGeom>
        </p:spPr>
      </p:pic>
      <p:sp>
        <p:nvSpPr>
          <p:cNvPr id="8" name="TextBox 7">
            <a:extLst>
              <a:ext uri="{FF2B5EF4-FFF2-40B4-BE49-F238E27FC236}">
                <a16:creationId xmlns:a16="http://schemas.microsoft.com/office/drawing/2014/main" id="{BB79B075-FEA4-414E-8D9E-E8E6E204DA1A}"/>
              </a:ext>
            </a:extLst>
          </p:cNvPr>
          <p:cNvSpPr txBox="1"/>
          <p:nvPr/>
        </p:nvSpPr>
        <p:spPr>
          <a:xfrm>
            <a:off x="679938" y="1572548"/>
            <a:ext cx="3232639" cy="369332"/>
          </a:xfrm>
          <a:prstGeom prst="rect">
            <a:avLst/>
          </a:prstGeom>
          <a:noFill/>
        </p:spPr>
        <p:txBody>
          <a:bodyPr wrap="square" rtlCol="0">
            <a:spAutoFit/>
          </a:bodyPr>
          <a:lstStyle/>
          <a:p>
            <a:pPr algn="ctr"/>
            <a:r>
              <a:rPr lang="en-US" b="1" i="1" dirty="0" err="1">
                <a:solidFill>
                  <a:srgbClr val="EE8512"/>
                </a:solidFill>
              </a:rPr>
              <a:t>Harungana</a:t>
            </a:r>
            <a:r>
              <a:rPr lang="en-US" b="1" dirty="0">
                <a:solidFill>
                  <a:srgbClr val="EE8512"/>
                </a:solidFill>
              </a:rPr>
              <a:t> 13.5% survival rate</a:t>
            </a:r>
          </a:p>
        </p:txBody>
      </p:sp>
      <p:sp>
        <p:nvSpPr>
          <p:cNvPr id="9" name="TextBox 8">
            <a:extLst>
              <a:ext uri="{FF2B5EF4-FFF2-40B4-BE49-F238E27FC236}">
                <a16:creationId xmlns:a16="http://schemas.microsoft.com/office/drawing/2014/main" id="{7ED618CA-3174-437F-A835-FEFD9267F3E6}"/>
              </a:ext>
            </a:extLst>
          </p:cNvPr>
          <p:cNvSpPr txBox="1"/>
          <p:nvPr/>
        </p:nvSpPr>
        <p:spPr>
          <a:xfrm>
            <a:off x="7690337" y="1576031"/>
            <a:ext cx="4091355" cy="369332"/>
          </a:xfrm>
          <a:prstGeom prst="rect">
            <a:avLst/>
          </a:prstGeom>
          <a:noFill/>
        </p:spPr>
        <p:txBody>
          <a:bodyPr wrap="square" rtlCol="0">
            <a:spAutoFit/>
          </a:bodyPr>
          <a:lstStyle/>
          <a:p>
            <a:pPr algn="ctr"/>
            <a:r>
              <a:rPr lang="en-US" b="1" dirty="0">
                <a:solidFill>
                  <a:srgbClr val="FF0000"/>
                </a:solidFill>
              </a:rPr>
              <a:t>survival rate of 3.8% across all 11 species</a:t>
            </a:r>
          </a:p>
        </p:txBody>
      </p:sp>
      <p:sp>
        <p:nvSpPr>
          <p:cNvPr id="10" name="TextBox 9">
            <a:extLst>
              <a:ext uri="{FF2B5EF4-FFF2-40B4-BE49-F238E27FC236}">
                <a16:creationId xmlns:a16="http://schemas.microsoft.com/office/drawing/2014/main" id="{653E7AC3-A20A-4290-BE55-8EB5C8D86EAE}"/>
              </a:ext>
            </a:extLst>
          </p:cNvPr>
          <p:cNvSpPr txBox="1"/>
          <p:nvPr/>
        </p:nvSpPr>
        <p:spPr>
          <a:xfrm>
            <a:off x="5043854" y="1572548"/>
            <a:ext cx="1512277" cy="369332"/>
          </a:xfrm>
          <a:prstGeom prst="rect">
            <a:avLst/>
          </a:prstGeom>
          <a:noFill/>
        </p:spPr>
        <p:txBody>
          <a:bodyPr wrap="square" rtlCol="0">
            <a:spAutoFit/>
          </a:bodyPr>
          <a:lstStyle/>
          <a:p>
            <a:pPr algn="ctr"/>
            <a:r>
              <a:rPr lang="en-US" b="1" dirty="0"/>
              <a:t>severity-2 fire</a:t>
            </a:r>
          </a:p>
        </p:txBody>
      </p:sp>
      <p:sp>
        <p:nvSpPr>
          <p:cNvPr id="11" name="Arrow: Right 10">
            <a:extLst>
              <a:ext uri="{FF2B5EF4-FFF2-40B4-BE49-F238E27FC236}">
                <a16:creationId xmlns:a16="http://schemas.microsoft.com/office/drawing/2014/main" id="{8B4DAB68-D329-48FD-B44A-34BC41564469}"/>
              </a:ext>
            </a:extLst>
          </p:cNvPr>
          <p:cNvSpPr/>
          <p:nvPr/>
        </p:nvSpPr>
        <p:spPr>
          <a:xfrm>
            <a:off x="6620608" y="1686875"/>
            <a:ext cx="1069729" cy="14067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12" name="Arrow: Right 11">
            <a:extLst>
              <a:ext uri="{FF2B5EF4-FFF2-40B4-BE49-F238E27FC236}">
                <a16:creationId xmlns:a16="http://schemas.microsoft.com/office/drawing/2014/main" id="{55B985D9-436B-4599-9EC7-8A858EBD7167}"/>
              </a:ext>
            </a:extLst>
          </p:cNvPr>
          <p:cNvSpPr/>
          <p:nvPr/>
        </p:nvSpPr>
        <p:spPr>
          <a:xfrm rot="10800000">
            <a:off x="3909648" y="1686875"/>
            <a:ext cx="1069729" cy="140677"/>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750886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17421C-5951-4A2E-8B12-F80B4DCEB8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834501"/>
            <a:ext cx="5188998" cy="5188998"/>
          </a:xfrm>
          <a:prstGeom prst="rect">
            <a:avLst/>
          </a:prstGeom>
        </p:spPr>
      </p:pic>
      <p:pic>
        <p:nvPicPr>
          <p:cNvPr id="36870" name="Picture 1">
            <a:extLst>
              <a:ext uri="{FF2B5EF4-FFF2-40B4-BE49-F238E27FC236}">
                <a16:creationId xmlns:a16="http://schemas.microsoft.com/office/drawing/2014/main" id="{A0AAB982-C67B-415E-A969-23185E191E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1783" y="3395709"/>
            <a:ext cx="1888632" cy="4721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a:extLst>
              <a:ext uri="{FF2B5EF4-FFF2-40B4-BE49-F238E27FC236}">
                <a16:creationId xmlns:a16="http://schemas.microsoft.com/office/drawing/2014/main" id="{BD3F0993-DF92-48F0-9590-35035497BBA6}"/>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0" y="4186989"/>
            <a:ext cx="3561348" cy="2671011"/>
          </a:xfrm>
          <a:prstGeom prst="rect">
            <a:avLst/>
          </a:prstGeom>
        </p:spPr>
      </p:pic>
      <p:pic>
        <p:nvPicPr>
          <p:cNvPr id="8" name="Picture 7">
            <a:extLst>
              <a:ext uri="{FF2B5EF4-FFF2-40B4-BE49-F238E27FC236}">
                <a16:creationId xmlns:a16="http://schemas.microsoft.com/office/drawing/2014/main" id="{95F6DA8A-130D-463E-ACC0-1F6471849014}"/>
              </a:ext>
            </a:extLst>
          </p:cNvPr>
          <p:cNvPicPr>
            <a:picLocks noChangeAspect="1"/>
          </p:cNvPicPr>
          <p:nvPr/>
        </p:nvPicPr>
        <p:blipFill rotWithShape="1">
          <a:blip r:embed="rId5">
            <a:extLst>
              <a:ext uri="{28A0092B-C50C-407E-A947-70E740481C1C}">
                <a14:useLocalDpi xmlns:a14="http://schemas.microsoft.com/office/drawing/2010/main" val="0"/>
              </a:ext>
            </a:extLst>
          </a:blip>
          <a:srcRect t="36493"/>
          <a:stretch/>
        </p:blipFill>
        <p:spPr>
          <a:xfrm>
            <a:off x="25478" y="0"/>
            <a:ext cx="3535870" cy="2993994"/>
          </a:xfrm>
          <a:prstGeom prst="rect">
            <a:avLst/>
          </a:prstGeom>
        </p:spPr>
      </p:pic>
      <p:cxnSp>
        <p:nvCxnSpPr>
          <p:cNvPr id="13" name="Straight Arrow Connector 12">
            <a:extLst>
              <a:ext uri="{FF2B5EF4-FFF2-40B4-BE49-F238E27FC236}">
                <a16:creationId xmlns:a16="http://schemas.microsoft.com/office/drawing/2014/main" id="{F032E889-8DFE-4DB6-AE2F-D06F68714E1C}"/>
              </a:ext>
            </a:extLst>
          </p:cNvPr>
          <p:cNvCxnSpPr/>
          <p:nvPr/>
        </p:nvCxnSpPr>
        <p:spPr>
          <a:xfrm>
            <a:off x="3719744" y="1535837"/>
            <a:ext cx="2228295" cy="1970843"/>
          </a:xfrm>
          <a:prstGeom prst="straightConnector1">
            <a:avLst/>
          </a:prstGeom>
          <a:ln w="76200">
            <a:solidFill>
              <a:srgbClr val="92D050"/>
            </a:solidFill>
            <a:tailEnd type="triangle"/>
          </a:ln>
        </p:spPr>
        <p:style>
          <a:lnRef idx="3">
            <a:schemeClr val="accent6"/>
          </a:lnRef>
          <a:fillRef idx="0">
            <a:schemeClr val="accent6"/>
          </a:fillRef>
          <a:effectRef idx="2">
            <a:schemeClr val="accent6"/>
          </a:effectRef>
          <a:fontRef idx="minor">
            <a:schemeClr val="tx1"/>
          </a:fontRef>
        </p:style>
      </p:cxnSp>
      <p:cxnSp>
        <p:nvCxnSpPr>
          <p:cNvPr id="15" name="Straight Arrow Connector 14">
            <a:extLst>
              <a:ext uri="{FF2B5EF4-FFF2-40B4-BE49-F238E27FC236}">
                <a16:creationId xmlns:a16="http://schemas.microsoft.com/office/drawing/2014/main" id="{CC5732D7-3643-4C29-B2A3-9C8F4F262F9C}"/>
              </a:ext>
            </a:extLst>
          </p:cNvPr>
          <p:cNvCxnSpPr/>
          <p:nvPr/>
        </p:nvCxnSpPr>
        <p:spPr>
          <a:xfrm flipV="1">
            <a:off x="3709309" y="3756896"/>
            <a:ext cx="2238730" cy="1748901"/>
          </a:xfrm>
          <a:prstGeom prst="straightConnector1">
            <a:avLst/>
          </a:prstGeom>
          <a:ln w="76200">
            <a:solidFill>
              <a:srgbClr val="92D050"/>
            </a:solidFill>
            <a:tailEnd type="triangle"/>
          </a:ln>
        </p:spPr>
        <p:style>
          <a:lnRef idx="3">
            <a:schemeClr val="accent6"/>
          </a:lnRef>
          <a:fillRef idx="0">
            <a:schemeClr val="accent6"/>
          </a:fillRef>
          <a:effectRef idx="2">
            <a:schemeClr val="accent6"/>
          </a:effectRef>
          <a:fontRef idx="minor">
            <a:schemeClr val="tx1"/>
          </a:fontRef>
        </p:style>
      </p:cxnSp>
      <p:pic>
        <p:nvPicPr>
          <p:cNvPr id="16" name="Picture 15">
            <a:extLst>
              <a:ext uri="{FF2B5EF4-FFF2-40B4-BE49-F238E27FC236}">
                <a16:creationId xmlns:a16="http://schemas.microsoft.com/office/drawing/2014/main" id="{A5523B10-40AD-40F2-9F8C-AC8E5B238B92}"/>
              </a:ext>
            </a:extLst>
          </p:cNvPr>
          <p:cNvPicPr>
            <a:picLocks noChangeAspect="1"/>
          </p:cNvPicPr>
          <p:nvPr/>
        </p:nvPicPr>
        <p:blipFill rotWithShape="1">
          <a:blip r:embed="rId6"/>
          <a:srcRect l="41068" t="22395" r="20849" b="22395"/>
          <a:stretch/>
        </p:blipFill>
        <p:spPr>
          <a:xfrm>
            <a:off x="1118710" y="3040279"/>
            <a:ext cx="1349406" cy="1100424"/>
          </a:xfrm>
          <a:prstGeom prst="rect">
            <a:avLst/>
          </a:prstGeom>
        </p:spPr>
      </p:pic>
      <p:sp>
        <p:nvSpPr>
          <p:cNvPr id="17" name="TextBox 16">
            <a:extLst>
              <a:ext uri="{FF2B5EF4-FFF2-40B4-BE49-F238E27FC236}">
                <a16:creationId xmlns:a16="http://schemas.microsoft.com/office/drawing/2014/main" id="{93AC3A9D-11F7-4B1D-B6D2-F381800F61D3}"/>
              </a:ext>
            </a:extLst>
          </p:cNvPr>
          <p:cNvSpPr txBox="1"/>
          <p:nvPr/>
        </p:nvSpPr>
        <p:spPr>
          <a:xfrm>
            <a:off x="6096000" y="6276975"/>
            <a:ext cx="5188998" cy="369332"/>
          </a:xfrm>
          <a:prstGeom prst="rect">
            <a:avLst/>
          </a:prstGeom>
          <a:noFill/>
        </p:spPr>
        <p:txBody>
          <a:bodyPr wrap="square" rtlCol="0">
            <a:spAutoFit/>
          </a:bodyPr>
          <a:lstStyle/>
          <a:p>
            <a:pPr algn="ctr"/>
            <a:r>
              <a:rPr lang="en-US" dirty="0">
                <a:solidFill>
                  <a:srgbClr val="009900"/>
                </a:solidFill>
              </a:rPr>
              <a:t>www.GreenAgainMadagascar.org</a:t>
            </a:r>
          </a:p>
        </p:txBody>
      </p:sp>
      <p:sp>
        <p:nvSpPr>
          <p:cNvPr id="2" name="TextBox 1">
            <a:extLst>
              <a:ext uri="{FF2B5EF4-FFF2-40B4-BE49-F238E27FC236}">
                <a16:creationId xmlns:a16="http://schemas.microsoft.com/office/drawing/2014/main" id="{E47626AD-B7F1-410C-A9C7-1B36D5E3EF7F}"/>
              </a:ext>
            </a:extLst>
          </p:cNvPr>
          <p:cNvSpPr txBox="1"/>
          <p:nvPr/>
        </p:nvSpPr>
        <p:spPr>
          <a:xfrm rot="2636616">
            <a:off x="4163713" y="2174679"/>
            <a:ext cx="1597981" cy="276999"/>
          </a:xfrm>
          <a:prstGeom prst="rect">
            <a:avLst/>
          </a:prstGeom>
          <a:noFill/>
        </p:spPr>
        <p:txBody>
          <a:bodyPr wrap="square" rtlCol="0">
            <a:spAutoFit/>
          </a:bodyPr>
          <a:lstStyle/>
          <a:p>
            <a:pPr algn="ctr"/>
            <a:r>
              <a:rPr lang="en-US" sz="1200" b="1" dirty="0">
                <a:solidFill>
                  <a:srgbClr val="00B050"/>
                </a:solidFill>
              </a:rPr>
              <a:t>ruderal suppression</a:t>
            </a:r>
          </a:p>
        </p:txBody>
      </p:sp>
      <p:sp>
        <p:nvSpPr>
          <p:cNvPr id="11" name="TextBox 10">
            <a:extLst>
              <a:ext uri="{FF2B5EF4-FFF2-40B4-BE49-F238E27FC236}">
                <a16:creationId xmlns:a16="http://schemas.microsoft.com/office/drawing/2014/main" id="{78EC8E34-16FA-4638-B583-14EF7588842E}"/>
              </a:ext>
            </a:extLst>
          </p:cNvPr>
          <p:cNvSpPr txBox="1"/>
          <p:nvPr/>
        </p:nvSpPr>
        <p:spPr>
          <a:xfrm rot="19092286">
            <a:off x="3963665" y="4790037"/>
            <a:ext cx="1808201" cy="276999"/>
          </a:xfrm>
          <a:prstGeom prst="rect">
            <a:avLst/>
          </a:prstGeom>
          <a:noFill/>
        </p:spPr>
        <p:txBody>
          <a:bodyPr wrap="square" rtlCol="0">
            <a:spAutoFit/>
          </a:bodyPr>
          <a:lstStyle/>
          <a:p>
            <a:pPr algn="ctr"/>
            <a:r>
              <a:rPr lang="en-US" sz="1200" b="1" dirty="0">
                <a:solidFill>
                  <a:srgbClr val="00B050"/>
                </a:solidFill>
              </a:rPr>
              <a:t>fire survival</a:t>
            </a:r>
          </a:p>
        </p:txBody>
      </p:sp>
    </p:spTree>
    <p:extLst>
      <p:ext uri="{BB962C8B-B14F-4D97-AF65-F5344CB8AC3E}">
        <p14:creationId xmlns:p14="http://schemas.microsoft.com/office/powerpoint/2010/main" val="20138379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4FEE16C-047B-44A9-B60C-3AED2919E7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8470" y="18365"/>
            <a:ext cx="8875059" cy="6858000"/>
          </a:xfrm>
          <a:prstGeom prst="rect">
            <a:avLst/>
          </a:prstGeom>
        </p:spPr>
      </p:pic>
      <p:sp>
        <p:nvSpPr>
          <p:cNvPr id="3" name="TextBox 2">
            <a:extLst>
              <a:ext uri="{FF2B5EF4-FFF2-40B4-BE49-F238E27FC236}">
                <a16:creationId xmlns:a16="http://schemas.microsoft.com/office/drawing/2014/main" id="{EB8FDAC1-0AE3-4099-87D9-DFD2E92789FD}"/>
              </a:ext>
            </a:extLst>
          </p:cNvPr>
          <p:cNvSpPr txBox="1"/>
          <p:nvPr/>
        </p:nvSpPr>
        <p:spPr>
          <a:xfrm>
            <a:off x="2237740" y="720774"/>
            <a:ext cx="2072640" cy="646331"/>
          </a:xfrm>
          <a:prstGeom prst="rect">
            <a:avLst/>
          </a:prstGeom>
          <a:solidFill>
            <a:srgbClr val="009900"/>
          </a:solidFill>
        </p:spPr>
        <p:txBody>
          <a:bodyPr wrap="square" rtlCol="0">
            <a:spAutoFit/>
          </a:bodyPr>
          <a:lstStyle/>
          <a:p>
            <a:pPr algn="ctr"/>
            <a:r>
              <a:rPr lang="en-US" dirty="0" err="1">
                <a:solidFill>
                  <a:schemeClr val="bg1"/>
                </a:solidFill>
              </a:rPr>
              <a:t>Ambonivato</a:t>
            </a:r>
            <a:r>
              <a:rPr lang="en-US" dirty="0">
                <a:solidFill>
                  <a:schemeClr val="bg1"/>
                </a:solidFill>
              </a:rPr>
              <a:t> village</a:t>
            </a:r>
          </a:p>
          <a:p>
            <a:pPr algn="ctr"/>
            <a:r>
              <a:rPr lang="en-US" dirty="0">
                <a:solidFill>
                  <a:schemeClr val="bg1"/>
                </a:solidFill>
              </a:rPr>
              <a:t>Project 2016</a:t>
            </a:r>
          </a:p>
        </p:txBody>
      </p:sp>
      <p:sp>
        <p:nvSpPr>
          <p:cNvPr id="4" name="Oval 3">
            <a:extLst>
              <a:ext uri="{FF2B5EF4-FFF2-40B4-BE49-F238E27FC236}">
                <a16:creationId xmlns:a16="http://schemas.microsoft.com/office/drawing/2014/main" id="{0F449385-10D8-4E25-9CFB-FE36F2AB8DD9}"/>
              </a:ext>
            </a:extLst>
          </p:cNvPr>
          <p:cNvSpPr/>
          <p:nvPr/>
        </p:nvSpPr>
        <p:spPr>
          <a:xfrm>
            <a:off x="5372100" y="4663440"/>
            <a:ext cx="1714500" cy="156591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1C6D937-8F69-4383-A650-F365CB0275CF}"/>
              </a:ext>
            </a:extLst>
          </p:cNvPr>
          <p:cNvSpPr/>
          <p:nvPr/>
        </p:nvSpPr>
        <p:spPr>
          <a:xfrm>
            <a:off x="8393430" y="392430"/>
            <a:ext cx="1714500" cy="156591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4CA30E8-C51B-4D59-A291-DFD7ADA60C0D}"/>
              </a:ext>
            </a:extLst>
          </p:cNvPr>
          <p:cNvSpPr txBox="1"/>
          <p:nvPr/>
        </p:nvSpPr>
        <p:spPr>
          <a:xfrm>
            <a:off x="5737860" y="5123229"/>
            <a:ext cx="982980" cy="646331"/>
          </a:xfrm>
          <a:prstGeom prst="rect">
            <a:avLst/>
          </a:prstGeom>
          <a:noFill/>
        </p:spPr>
        <p:txBody>
          <a:bodyPr wrap="square" rtlCol="0">
            <a:spAutoFit/>
          </a:bodyPr>
          <a:lstStyle/>
          <a:p>
            <a:pPr algn="ctr"/>
            <a:r>
              <a:rPr lang="en-US" dirty="0"/>
              <a:t>Rice</a:t>
            </a:r>
          </a:p>
          <a:p>
            <a:pPr algn="ctr"/>
            <a:r>
              <a:rPr lang="en-US" dirty="0"/>
              <a:t>Fields</a:t>
            </a:r>
          </a:p>
        </p:txBody>
      </p:sp>
      <p:sp>
        <p:nvSpPr>
          <p:cNvPr id="7" name="TextBox 6">
            <a:extLst>
              <a:ext uri="{FF2B5EF4-FFF2-40B4-BE49-F238E27FC236}">
                <a16:creationId xmlns:a16="http://schemas.microsoft.com/office/drawing/2014/main" id="{41C13787-BEFC-4466-BC30-B338B2532049}"/>
              </a:ext>
            </a:extLst>
          </p:cNvPr>
          <p:cNvSpPr txBox="1"/>
          <p:nvPr/>
        </p:nvSpPr>
        <p:spPr>
          <a:xfrm>
            <a:off x="8759190" y="852219"/>
            <a:ext cx="982980" cy="646331"/>
          </a:xfrm>
          <a:prstGeom prst="rect">
            <a:avLst/>
          </a:prstGeom>
          <a:noFill/>
        </p:spPr>
        <p:txBody>
          <a:bodyPr wrap="square" rtlCol="0">
            <a:spAutoFit/>
          </a:bodyPr>
          <a:lstStyle/>
          <a:p>
            <a:pPr algn="ctr"/>
            <a:r>
              <a:rPr lang="en-US" dirty="0"/>
              <a:t>Rice</a:t>
            </a:r>
          </a:p>
          <a:p>
            <a:pPr algn="ctr"/>
            <a:r>
              <a:rPr lang="en-US" dirty="0"/>
              <a:t>Fields</a:t>
            </a:r>
          </a:p>
        </p:txBody>
      </p:sp>
      <p:sp>
        <p:nvSpPr>
          <p:cNvPr id="16" name="Freeform: Shape 15">
            <a:extLst>
              <a:ext uri="{FF2B5EF4-FFF2-40B4-BE49-F238E27FC236}">
                <a16:creationId xmlns:a16="http://schemas.microsoft.com/office/drawing/2014/main" id="{C82CC25C-FB0A-4BC8-BF99-7498D63A91BF}"/>
              </a:ext>
            </a:extLst>
          </p:cNvPr>
          <p:cNvSpPr/>
          <p:nvPr/>
        </p:nvSpPr>
        <p:spPr>
          <a:xfrm>
            <a:off x="1840230" y="240030"/>
            <a:ext cx="4343400" cy="5086350"/>
          </a:xfrm>
          <a:custGeom>
            <a:avLst/>
            <a:gdLst>
              <a:gd name="connsiteX0" fmla="*/ 0 w 4343400"/>
              <a:gd name="connsiteY0" fmla="*/ 5086350 h 5086350"/>
              <a:gd name="connsiteX1" fmla="*/ 57150 w 4343400"/>
              <a:gd name="connsiteY1" fmla="*/ 5052060 h 5086350"/>
              <a:gd name="connsiteX2" fmla="*/ 91440 w 4343400"/>
              <a:gd name="connsiteY2" fmla="*/ 5029200 h 5086350"/>
              <a:gd name="connsiteX3" fmla="*/ 137160 w 4343400"/>
              <a:gd name="connsiteY3" fmla="*/ 4960620 h 5086350"/>
              <a:gd name="connsiteX4" fmla="*/ 148590 w 4343400"/>
              <a:gd name="connsiteY4" fmla="*/ 4880610 h 5086350"/>
              <a:gd name="connsiteX5" fmla="*/ 160020 w 4343400"/>
              <a:gd name="connsiteY5" fmla="*/ 4846320 h 5086350"/>
              <a:gd name="connsiteX6" fmla="*/ 171450 w 4343400"/>
              <a:gd name="connsiteY6" fmla="*/ 4800600 h 5086350"/>
              <a:gd name="connsiteX7" fmla="*/ 182880 w 4343400"/>
              <a:gd name="connsiteY7" fmla="*/ 4720590 h 5086350"/>
              <a:gd name="connsiteX8" fmla="*/ 194310 w 4343400"/>
              <a:gd name="connsiteY8" fmla="*/ 4686300 h 5086350"/>
              <a:gd name="connsiteX9" fmla="*/ 262890 w 4343400"/>
              <a:gd name="connsiteY9" fmla="*/ 4652010 h 5086350"/>
              <a:gd name="connsiteX10" fmla="*/ 331470 w 4343400"/>
              <a:gd name="connsiteY10" fmla="*/ 4617720 h 5086350"/>
              <a:gd name="connsiteX11" fmla="*/ 365760 w 4343400"/>
              <a:gd name="connsiteY11" fmla="*/ 4583430 h 5086350"/>
              <a:gd name="connsiteX12" fmla="*/ 400050 w 4343400"/>
              <a:gd name="connsiteY12" fmla="*/ 4572000 h 5086350"/>
              <a:gd name="connsiteX13" fmla="*/ 457200 w 4343400"/>
              <a:gd name="connsiteY13" fmla="*/ 4469130 h 5086350"/>
              <a:gd name="connsiteX14" fmla="*/ 491490 w 4343400"/>
              <a:gd name="connsiteY14" fmla="*/ 4274820 h 5086350"/>
              <a:gd name="connsiteX15" fmla="*/ 514350 w 4343400"/>
              <a:gd name="connsiteY15" fmla="*/ 4240530 h 5086350"/>
              <a:gd name="connsiteX16" fmla="*/ 537210 w 4343400"/>
              <a:gd name="connsiteY16" fmla="*/ 4149090 h 5086350"/>
              <a:gd name="connsiteX17" fmla="*/ 571500 w 4343400"/>
              <a:gd name="connsiteY17" fmla="*/ 4114800 h 5086350"/>
              <a:gd name="connsiteX18" fmla="*/ 582930 w 4343400"/>
              <a:gd name="connsiteY18" fmla="*/ 4080510 h 5086350"/>
              <a:gd name="connsiteX19" fmla="*/ 662940 w 4343400"/>
              <a:gd name="connsiteY19" fmla="*/ 4011930 h 5086350"/>
              <a:gd name="connsiteX20" fmla="*/ 742950 w 4343400"/>
              <a:gd name="connsiteY20" fmla="*/ 3920490 h 5086350"/>
              <a:gd name="connsiteX21" fmla="*/ 788670 w 4343400"/>
              <a:gd name="connsiteY21" fmla="*/ 3863340 h 5086350"/>
              <a:gd name="connsiteX22" fmla="*/ 834390 w 4343400"/>
              <a:gd name="connsiteY22" fmla="*/ 3817620 h 5086350"/>
              <a:gd name="connsiteX23" fmla="*/ 857250 w 4343400"/>
              <a:gd name="connsiteY23" fmla="*/ 3783330 h 5086350"/>
              <a:gd name="connsiteX24" fmla="*/ 891540 w 4343400"/>
              <a:gd name="connsiteY24" fmla="*/ 3771900 h 5086350"/>
              <a:gd name="connsiteX25" fmla="*/ 925830 w 4343400"/>
              <a:gd name="connsiteY25" fmla="*/ 3749040 h 5086350"/>
              <a:gd name="connsiteX26" fmla="*/ 948690 w 4343400"/>
              <a:gd name="connsiteY26" fmla="*/ 3714750 h 5086350"/>
              <a:gd name="connsiteX27" fmla="*/ 1017270 w 4343400"/>
              <a:gd name="connsiteY27" fmla="*/ 3669030 h 5086350"/>
              <a:gd name="connsiteX28" fmla="*/ 1040130 w 4343400"/>
              <a:gd name="connsiteY28" fmla="*/ 3634740 h 5086350"/>
              <a:gd name="connsiteX29" fmla="*/ 1074420 w 4343400"/>
              <a:gd name="connsiteY29" fmla="*/ 3611880 h 5086350"/>
              <a:gd name="connsiteX30" fmla="*/ 1108710 w 4343400"/>
              <a:gd name="connsiteY30" fmla="*/ 3577590 h 5086350"/>
              <a:gd name="connsiteX31" fmla="*/ 1143000 w 4343400"/>
              <a:gd name="connsiteY31" fmla="*/ 3554730 h 5086350"/>
              <a:gd name="connsiteX32" fmla="*/ 1177290 w 4343400"/>
              <a:gd name="connsiteY32" fmla="*/ 3520440 h 5086350"/>
              <a:gd name="connsiteX33" fmla="*/ 1245870 w 4343400"/>
              <a:gd name="connsiteY33" fmla="*/ 3474720 h 5086350"/>
              <a:gd name="connsiteX34" fmla="*/ 1280160 w 4343400"/>
              <a:gd name="connsiteY34" fmla="*/ 3451860 h 5086350"/>
              <a:gd name="connsiteX35" fmla="*/ 1325880 w 4343400"/>
              <a:gd name="connsiteY35" fmla="*/ 3394710 h 5086350"/>
              <a:gd name="connsiteX36" fmla="*/ 1394460 w 4343400"/>
              <a:gd name="connsiteY36" fmla="*/ 3326130 h 5086350"/>
              <a:gd name="connsiteX37" fmla="*/ 1463040 w 4343400"/>
              <a:gd name="connsiteY37" fmla="*/ 3268980 h 5086350"/>
              <a:gd name="connsiteX38" fmla="*/ 1497330 w 4343400"/>
              <a:gd name="connsiteY38" fmla="*/ 3246120 h 5086350"/>
              <a:gd name="connsiteX39" fmla="*/ 1565910 w 4343400"/>
              <a:gd name="connsiteY39" fmla="*/ 3188970 h 5086350"/>
              <a:gd name="connsiteX40" fmla="*/ 1623060 w 4343400"/>
              <a:gd name="connsiteY40" fmla="*/ 3131820 h 5086350"/>
              <a:gd name="connsiteX41" fmla="*/ 1680210 w 4343400"/>
              <a:gd name="connsiteY41" fmla="*/ 3074670 h 5086350"/>
              <a:gd name="connsiteX42" fmla="*/ 1737360 w 4343400"/>
              <a:gd name="connsiteY42" fmla="*/ 3028950 h 5086350"/>
              <a:gd name="connsiteX43" fmla="*/ 1771650 w 4343400"/>
              <a:gd name="connsiteY43" fmla="*/ 3006090 h 5086350"/>
              <a:gd name="connsiteX44" fmla="*/ 1805940 w 4343400"/>
              <a:gd name="connsiteY44" fmla="*/ 2994660 h 5086350"/>
              <a:gd name="connsiteX45" fmla="*/ 2125980 w 4343400"/>
              <a:gd name="connsiteY45" fmla="*/ 2983230 h 5086350"/>
              <a:gd name="connsiteX46" fmla="*/ 2160270 w 4343400"/>
              <a:gd name="connsiteY46" fmla="*/ 2971800 h 5086350"/>
              <a:gd name="connsiteX47" fmla="*/ 2263140 w 4343400"/>
              <a:gd name="connsiteY47" fmla="*/ 2903220 h 5086350"/>
              <a:gd name="connsiteX48" fmla="*/ 2297430 w 4343400"/>
              <a:gd name="connsiteY48" fmla="*/ 2880360 h 5086350"/>
              <a:gd name="connsiteX49" fmla="*/ 2400300 w 4343400"/>
              <a:gd name="connsiteY49" fmla="*/ 2846070 h 5086350"/>
              <a:gd name="connsiteX50" fmla="*/ 2434590 w 4343400"/>
              <a:gd name="connsiteY50" fmla="*/ 2834640 h 5086350"/>
              <a:gd name="connsiteX51" fmla="*/ 2468880 w 4343400"/>
              <a:gd name="connsiteY51" fmla="*/ 2811780 h 5086350"/>
              <a:gd name="connsiteX52" fmla="*/ 2583180 w 4343400"/>
              <a:gd name="connsiteY52" fmla="*/ 2777490 h 5086350"/>
              <a:gd name="connsiteX53" fmla="*/ 2651760 w 4343400"/>
              <a:gd name="connsiteY53" fmla="*/ 2754630 h 5086350"/>
              <a:gd name="connsiteX54" fmla="*/ 2788920 w 4343400"/>
              <a:gd name="connsiteY54" fmla="*/ 2708910 h 5086350"/>
              <a:gd name="connsiteX55" fmla="*/ 2868930 w 4343400"/>
              <a:gd name="connsiteY55" fmla="*/ 2686050 h 5086350"/>
              <a:gd name="connsiteX56" fmla="*/ 2926080 w 4343400"/>
              <a:gd name="connsiteY56" fmla="*/ 2674620 h 5086350"/>
              <a:gd name="connsiteX57" fmla="*/ 2994660 w 4343400"/>
              <a:gd name="connsiteY57" fmla="*/ 2651760 h 5086350"/>
              <a:gd name="connsiteX58" fmla="*/ 3028950 w 4343400"/>
              <a:gd name="connsiteY58" fmla="*/ 2640330 h 5086350"/>
              <a:gd name="connsiteX59" fmla="*/ 3074670 w 4343400"/>
              <a:gd name="connsiteY59" fmla="*/ 2617470 h 5086350"/>
              <a:gd name="connsiteX60" fmla="*/ 3143250 w 4343400"/>
              <a:gd name="connsiteY60" fmla="*/ 2594610 h 5086350"/>
              <a:gd name="connsiteX61" fmla="*/ 3211830 w 4343400"/>
              <a:gd name="connsiteY61" fmla="*/ 2548890 h 5086350"/>
              <a:gd name="connsiteX62" fmla="*/ 3314700 w 4343400"/>
              <a:gd name="connsiteY62" fmla="*/ 2480310 h 5086350"/>
              <a:gd name="connsiteX63" fmla="*/ 3348990 w 4343400"/>
              <a:gd name="connsiteY63" fmla="*/ 2457450 h 5086350"/>
              <a:gd name="connsiteX64" fmla="*/ 3383280 w 4343400"/>
              <a:gd name="connsiteY64" fmla="*/ 2423160 h 5086350"/>
              <a:gd name="connsiteX65" fmla="*/ 3451860 w 4343400"/>
              <a:gd name="connsiteY65" fmla="*/ 2388870 h 5086350"/>
              <a:gd name="connsiteX66" fmla="*/ 3520440 w 4343400"/>
              <a:gd name="connsiteY66" fmla="*/ 2331720 h 5086350"/>
              <a:gd name="connsiteX67" fmla="*/ 3554730 w 4343400"/>
              <a:gd name="connsiteY67" fmla="*/ 2320290 h 5086350"/>
              <a:gd name="connsiteX68" fmla="*/ 3691890 w 4343400"/>
              <a:gd name="connsiteY68" fmla="*/ 2297430 h 5086350"/>
              <a:gd name="connsiteX69" fmla="*/ 3760470 w 4343400"/>
              <a:gd name="connsiteY69" fmla="*/ 2251710 h 5086350"/>
              <a:gd name="connsiteX70" fmla="*/ 3783330 w 4343400"/>
              <a:gd name="connsiteY70" fmla="*/ 2217420 h 5086350"/>
              <a:gd name="connsiteX71" fmla="*/ 3817620 w 4343400"/>
              <a:gd name="connsiteY71" fmla="*/ 2205990 h 5086350"/>
              <a:gd name="connsiteX72" fmla="*/ 3886200 w 4343400"/>
              <a:gd name="connsiteY72" fmla="*/ 2160270 h 5086350"/>
              <a:gd name="connsiteX73" fmla="*/ 3920490 w 4343400"/>
              <a:gd name="connsiteY73" fmla="*/ 2137410 h 5086350"/>
              <a:gd name="connsiteX74" fmla="*/ 3989070 w 4343400"/>
              <a:gd name="connsiteY74" fmla="*/ 2068830 h 5086350"/>
              <a:gd name="connsiteX75" fmla="*/ 4000500 w 4343400"/>
              <a:gd name="connsiteY75" fmla="*/ 2034540 h 5086350"/>
              <a:gd name="connsiteX76" fmla="*/ 4069080 w 4343400"/>
              <a:gd name="connsiteY76" fmla="*/ 1931670 h 5086350"/>
              <a:gd name="connsiteX77" fmla="*/ 4091940 w 4343400"/>
              <a:gd name="connsiteY77" fmla="*/ 1897380 h 5086350"/>
              <a:gd name="connsiteX78" fmla="*/ 4114800 w 4343400"/>
              <a:gd name="connsiteY78" fmla="*/ 1863090 h 5086350"/>
              <a:gd name="connsiteX79" fmla="*/ 4160520 w 4343400"/>
              <a:gd name="connsiteY79" fmla="*/ 1760220 h 5086350"/>
              <a:gd name="connsiteX80" fmla="*/ 4171950 w 4343400"/>
              <a:gd name="connsiteY80" fmla="*/ 1703070 h 5086350"/>
              <a:gd name="connsiteX81" fmla="*/ 4183380 w 4343400"/>
              <a:gd name="connsiteY81" fmla="*/ 1668780 h 5086350"/>
              <a:gd name="connsiteX82" fmla="*/ 4194810 w 4343400"/>
              <a:gd name="connsiteY82" fmla="*/ 1440180 h 5086350"/>
              <a:gd name="connsiteX83" fmla="*/ 4217670 w 4343400"/>
              <a:gd name="connsiteY83" fmla="*/ 1371600 h 5086350"/>
              <a:gd name="connsiteX84" fmla="*/ 4229100 w 4343400"/>
              <a:gd name="connsiteY84" fmla="*/ 1325880 h 5086350"/>
              <a:gd name="connsiteX85" fmla="*/ 4251960 w 4343400"/>
              <a:gd name="connsiteY85" fmla="*/ 1245870 h 5086350"/>
              <a:gd name="connsiteX86" fmla="*/ 4263390 w 4343400"/>
              <a:gd name="connsiteY86" fmla="*/ 1165860 h 5086350"/>
              <a:gd name="connsiteX87" fmla="*/ 4274820 w 4343400"/>
              <a:gd name="connsiteY87" fmla="*/ 742950 h 5086350"/>
              <a:gd name="connsiteX88" fmla="*/ 4286250 w 4343400"/>
              <a:gd name="connsiteY88" fmla="*/ 697230 h 5086350"/>
              <a:gd name="connsiteX89" fmla="*/ 4309110 w 4343400"/>
              <a:gd name="connsiteY89" fmla="*/ 628650 h 5086350"/>
              <a:gd name="connsiteX90" fmla="*/ 4320540 w 4343400"/>
              <a:gd name="connsiteY90" fmla="*/ 582930 h 5086350"/>
              <a:gd name="connsiteX91" fmla="*/ 4343400 w 4343400"/>
              <a:gd name="connsiteY91" fmla="*/ 514350 h 5086350"/>
              <a:gd name="connsiteX92" fmla="*/ 4343400 w 4343400"/>
              <a:gd name="connsiteY92" fmla="*/ 0 h 508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4343400" h="5086350">
                <a:moveTo>
                  <a:pt x="0" y="5086350"/>
                </a:moveTo>
                <a:cubicBezTo>
                  <a:pt x="19050" y="5074920"/>
                  <a:pt x="38311" y="5063834"/>
                  <a:pt x="57150" y="5052060"/>
                </a:cubicBezTo>
                <a:cubicBezTo>
                  <a:pt x="68799" y="5044779"/>
                  <a:pt x="82394" y="5039538"/>
                  <a:pt x="91440" y="5029200"/>
                </a:cubicBezTo>
                <a:cubicBezTo>
                  <a:pt x="109532" y="5008523"/>
                  <a:pt x="137160" y="4960620"/>
                  <a:pt x="137160" y="4960620"/>
                </a:cubicBezTo>
                <a:cubicBezTo>
                  <a:pt x="140970" y="4933950"/>
                  <a:pt x="143306" y="4907028"/>
                  <a:pt x="148590" y="4880610"/>
                </a:cubicBezTo>
                <a:cubicBezTo>
                  <a:pt x="150953" y="4868796"/>
                  <a:pt x="156710" y="4857905"/>
                  <a:pt x="160020" y="4846320"/>
                </a:cubicBezTo>
                <a:cubicBezTo>
                  <a:pt x="164336" y="4831215"/>
                  <a:pt x="168640" y="4816056"/>
                  <a:pt x="171450" y="4800600"/>
                </a:cubicBezTo>
                <a:cubicBezTo>
                  <a:pt x="176269" y="4774094"/>
                  <a:pt x="177596" y="4747008"/>
                  <a:pt x="182880" y="4720590"/>
                </a:cubicBezTo>
                <a:cubicBezTo>
                  <a:pt x="185243" y="4708776"/>
                  <a:pt x="186784" y="4695708"/>
                  <a:pt x="194310" y="4686300"/>
                </a:cubicBezTo>
                <a:cubicBezTo>
                  <a:pt x="216148" y="4659003"/>
                  <a:pt x="235281" y="4665814"/>
                  <a:pt x="262890" y="4652010"/>
                </a:cubicBezTo>
                <a:cubicBezTo>
                  <a:pt x="351520" y="4607695"/>
                  <a:pt x="245281" y="4646450"/>
                  <a:pt x="331470" y="4617720"/>
                </a:cubicBezTo>
                <a:cubicBezTo>
                  <a:pt x="342900" y="4606290"/>
                  <a:pt x="352310" y="4592396"/>
                  <a:pt x="365760" y="4583430"/>
                </a:cubicBezTo>
                <a:cubicBezTo>
                  <a:pt x="375785" y="4576747"/>
                  <a:pt x="391531" y="4580519"/>
                  <a:pt x="400050" y="4572000"/>
                </a:cubicBezTo>
                <a:cubicBezTo>
                  <a:pt x="439352" y="4532698"/>
                  <a:pt x="442827" y="4512249"/>
                  <a:pt x="457200" y="4469130"/>
                </a:cubicBezTo>
                <a:cubicBezTo>
                  <a:pt x="460838" y="4429109"/>
                  <a:pt x="461033" y="4320506"/>
                  <a:pt x="491490" y="4274820"/>
                </a:cubicBezTo>
                <a:lnTo>
                  <a:pt x="514350" y="4240530"/>
                </a:lnTo>
                <a:cubicBezTo>
                  <a:pt x="515999" y="4232286"/>
                  <a:pt x="527168" y="4164153"/>
                  <a:pt x="537210" y="4149090"/>
                </a:cubicBezTo>
                <a:cubicBezTo>
                  <a:pt x="546176" y="4135640"/>
                  <a:pt x="560070" y="4126230"/>
                  <a:pt x="571500" y="4114800"/>
                </a:cubicBezTo>
                <a:cubicBezTo>
                  <a:pt x="575310" y="4103370"/>
                  <a:pt x="576247" y="4090535"/>
                  <a:pt x="582930" y="4080510"/>
                </a:cubicBezTo>
                <a:cubicBezTo>
                  <a:pt x="616777" y="4029739"/>
                  <a:pt x="620685" y="4059467"/>
                  <a:pt x="662940" y="4011930"/>
                </a:cubicBezTo>
                <a:cubicBezTo>
                  <a:pt x="759922" y="3902825"/>
                  <a:pt x="663979" y="3973137"/>
                  <a:pt x="742950" y="3920490"/>
                </a:cubicBezTo>
                <a:cubicBezTo>
                  <a:pt x="771680" y="3834301"/>
                  <a:pt x="729584" y="3937198"/>
                  <a:pt x="788670" y="3863340"/>
                </a:cubicBezTo>
                <a:cubicBezTo>
                  <a:pt x="833005" y="3807922"/>
                  <a:pt x="759575" y="3842558"/>
                  <a:pt x="834390" y="3817620"/>
                </a:cubicBezTo>
                <a:cubicBezTo>
                  <a:pt x="842010" y="3806190"/>
                  <a:pt x="846523" y="3791912"/>
                  <a:pt x="857250" y="3783330"/>
                </a:cubicBezTo>
                <a:cubicBezTo>
                  <a:pt x="866658" y="3775804"/>
                  <a:pt x="880764" y="3777288"/>
                  <a:pt x="891540" y="3771900"/>
                </a:cubicBezTo>
                <a:cubicBezTo>
                  <a:pt x="903827" y="3765757"/>
                  <a:pt x="914400" y="3756660"/>
                  <a:pt x="925830" y="3749040"/>
                </a:cubicBezTo>
                <a:cubicBezTo>
                  <a:pt x="933450" y="3737610"/>
                  <a:pt x="938352" y="3723796"/>
                  <a:pt x="948690" y="3714750"/>
                </a:cubicBezTo>
                <a:cubicBezTo>
                  <a:pt x="969367" y="3696658"/>
                  <a:pt x="1017270" y="3669030"/>
                  <a:pt x="1017270" y="3669030"/>
                </a:cubicBezTo>
                <a:cubicBezTo>
                  <a:pt x="1024890" y="3657600"/>
                  <a:pt x="1030416" y="3644454"/>
                  <a:pt x="1040130" y="3634740"/>
                </a:cubicBezTo>
                <a:cubicBezTo>
                  <a:pt x="1049844" y="3625026"/>
                  <a:pt x="1063867" y="3620674"/>
                  <a:pt x="1074420" y="3611880"/>
                </a:cubicBezTo>
                <a:cubicBezTo>
                  <a:pt x="1086838" y="3601532"/>
                  <a:pt x="1096292" y="3587938"/>
                  <a:pt x="1108710" y="3577590"/>
                </a:cubicBezTo>
                <a:cubicBezTo>
                  <a:pt x="1119263" y="3568796"/>
                  <a:pt x="1132447" y="3563524"/>
                  <a:pt x="1143000" y="3554730"/>
                </a:cubicBezTo>
                <a:cubicBezTo>
                  <a:pt x="1155418" y="3544382"/>
                  <a:pt x="1164531" y="3530364"/>
                  <a:pt x="1177290" y="3520440"/>
                </a:cubicBezTo>
                <a:cubicBezTo>
                  <a:pt x="1198977" y="3503572"/>
                  <a:pt x="1223010" y="3489960"/>
                  <a:pt x="1245870" y="3474720"/>
                </a:cubicBezTo>
                <a:lnTo>
                  <a:pt x="1280160" y="3451860"/>
                </a:lnTo>
                <a:cubicBezTo>
                  <a:pt x="1300025" y="3392264"/>
                  <a:pt x="1276901" y="3438247"/>
                  <a:pt x="1325880" y="3394710"/>
                </a:cubicBezTo>
                <a:cubicBezTo>
                  <a:pt x="1350043" y="3373232"/>
                  <a:pt x="1367561" y="3344063"/>
                  <a:pt x="1394460" y="3326130"/>
                </a:cubicBezTo>
                <a:cubicBezTo>
                  <a:pt x="1479596" y="3269373"/>
                  <a:pt x="1375033" y="3342319"/>
                  <a:pt x="1463040" y="3268980"/>
                </a:cubicBezTo>
                <a:cubicBezTo>
                  <a:pt x="1473593" y="3260186"/>
                  <a:pt x="1486777" y="3254914"/>
                  <a:pt x="1497330" y="3246120"/>
                </a:cubicBezTo>
                <a:cubicBezTo>
                  <a:pt x="1585337" y="3172781"/>
                  <a:pt x="1480774" y="3245727"/>
                  <a:pt x="1565910" y="3188970"/>
                </a:cubicBezTo>
                <a:cubicBezTo>
                  <a:pt x="1626870" y="3097530"/>
                  <a:pt x="1546860" y="3208020"/>
                  <a:pt x="1623060" y="3131820"/>
                </a:cubicBezTo>
                <a:cubicBezTo>
                  <a:pt x="1699260" y="3055620"/>
                  <a:pt x="1588770" y="3135630"/>
                  <a:pt x="1680210" y="3074670"/>
                </a:cubicBezTo>
                <a:cubicBezTo>
                  <a:pt x="1718746" y="3016866"/>
                  <a:pt x="1682151" y="3056555"/>
                  <a:pt x="1737360" y="3028950"/>
                </a:cubicBezTo>
                <a:cubicBezTo>
                  <a:pt x="1749647" y="3022807"/>
                  <a:pt x="1759363" y="3012233"/>
                  <a:pt x="1771650" y="3006090"/>
                </a:cubicBezTo>
                <a:cubicBezTo>
                  <a:pt x="1782426" y="3000702"/>
                  <a:pt x="1793917" y="2995436"/>
                  <a:pt x="1805940" y="2994660"/>
                </a:cubicBezTo>
                <a:cubicBezTo>
                  <a:pt x="1912467" y="2987787"/>
                  <a:pt x="2019300" y="2987040"/>
                  <a:pt x="2125980" y="2983230"/>
                </a:cubicBezTo>
                <a:cubicBezTo>
                  <a:pt x="2137410" y="2979420"/>
                  <a:pt x="2149738" y="2977651"/>
                  <a:pt x="2160270" y="2971800"/>
                </a:cubicBezTo>
                <a:lnTo>
                  <a:pt x="2263140" y="2903220"/>
                </a:lnTo>
                <a:cubicBezTo>
                  <a:pt x="2274570" y="2895600"/>
                  <a:pt x="2284398" y="2884704"/>
                  <a:pt x="2297430" y="2880360"/>
                </a:cubicBezTo>
                <a:lnTo>
                  <a:pt x="2400300" y="2846070"/>
                </a:lnTo>
                <a:cubicBezTo>
                  <a:pt x="2411730" y="2842260"/>
                  <a:pt x="2424565" y="2841323"/>
                  <a:pt x="2434590" y="2834640"/>
                </a:cubicBezTo>
                <a:cubicBezTo>
                  <a:pt x="2446020" y="2827020"/>
                  <a:pt x="2456327" y="2817359"/>
                  <a:pt x="2468880" y="2811780"/>
                </a:cubicBezTo>
                <a:cubicBezTo>
                  <a:pt x="2524834" y="2786911"/>
                  <a:pt x="2532029" y="2792835"/>
                  <a:pt x="2583180" y="2777490"/>
                </a:cubicBezTo>
                <a:cubicBezTo>
                  <a:pt x="2606260" y="2770566"/>
                  <a:pt x="2628900" y="2762250"/>
                  <a:pt x="2651760" y="2754630"/>
                </a:cubicBezTo>
                <a:lnTo>
                  <a:pt x="2788920" y="2708910"/>
                </a:lnTo>
                <a:cubicBezTo>
                  <a:pt x="2827105" y="2696182"/>
                  <a:pt x="2825874" y="2695618"/>
                  <a:pt x="2868930" y="2686050"/>
                </a:cubicBezTo>
                <a:cubicBezTo>
                  <a:pt x="2887895" y="2681836"/>
                  <a:pt x="2907337" y="2679732"/>
                  <a:pt x="2926080" y="2674620"/>
                </a:cubicBezTo>
                <a:cubicBezTo>
                  <a:pt x="2949327" y="2668280"/>
                  <a:pt x="2971800" y="2659380"/>
                  <a:pt x="2994660" y="2651760"/>
                </a:cubicBezTo>
                <a:cubicBezTo>
                  <a:pt x="3006090" y="2647950"/>
                  <a:pt x="3018174" y="2645718"/>
                  <a:pt x="3028950" y="2640330"/>
                </a:cubicBezTo>
                <a:cubicBezTo>
                  <a:pt x="3044190" y="2632710"/>
                  <a:pt x="3058850" y="2623798"/>
                  <a:pt x="3074670" y="2617470"/>
                </a:cubicBezTo>
                <a:cubicBezTo>
                  <a:pt x="3097043" y="2608521"/>
                  <a:pt x="3143250" y="2594610"/>
                  <a:pt x="3143250" y="2594610"/>
                </a:cubicBezTo>
                <a:cubicBezTo>
                  <a:pt x="3219349" y="2518511"/>
                  <a:pt x="3137393" y="2590244"/>
                  <a:pt x="3211830" y="2548890"/>
                </a:cubicBezTo>
                <a:lnTo>
                  <a:pt x="3314700" y="2480310"/>
                </a:lnTo>
                <a:cubicBezTo>
                  <a:pt x="3326130" y="2472690"/>
                  <a:pt x="3339276" y="2467164"/>
                  <a:pt x="3348990" y="2457450"/>
                </a:cubicBezTo>
                <a:cubicBezTo>
                  <a:pt x="3360420" y="2446020"/>
                  <a:pt x="3369830" y="2432126"/>
                  <a:pt x="3383280" y="2423160"/>
                </a:cubicBezTo>
                <a:cubicBezTo>
                  <a:pt x="3486380" y="2354427"/>
                  <a:pt x="3343949" y="2478796"/>
                  <a:pt x="3451860" y="2388870"/>
                </a:cubicBezTo>
                <a:cubicBezTo>
                  <a:pt x="3489778" y="2357272"/>
                  <a:pt x="3477872" y="2353004"/>
                  <a:pt x="3520440" y="2331720"/>
                </a:cubicBezTo>
                <a:cubicBezTo>
                  <a:pt x="3531216" y="2326332"/>
                  <a:pt x="3543041" y="2323212"/>
                  <a:pt x="3554730" y="2320290"/>
                </a:cubicBezTo>
                <a:cubicBezTo>
                  <a:pt x="3599299" y="2309148"/>
                  <a:pt x="3646729" y="2303882"/>
                  <a:pt x="3691890" y="2297430"/>
                </a:cubicBezTo>
                <a:cubicBezTo>
                  <a:pt x="3714750" y="2282190"/>
                  <a:pt x="3745230" y="2274570"/>
                  <a:pt x="3760470" y="2251710"/>
                </a:cubicBezTo>
                <a:cubicBezTo>
                  <a:pt x="3768090" y="2240280"/>
                  <a:pt x="3772603" y="2226002"/>
                  <a:pt x="3783330" y="2217420"/>
                </a:cubicBezTo>
                <a:cubicBezTo>
                  <a:pt x="3792738" y="2209894"/>
                  <a:pt x="3807088" y="2211841"/>
                  <a:pt x="3817620" y="2205990"/>
                </a:cubicBezTo>
                <a:cubicBezTo>
                  <a:pt x="3841637" y="2192647"/>
                  <a:pt x="3863340" y="2175510"/>
                  <a:pt x="3886200" y="2160270"/>
                </a:cubicBezTo>
                <a:cubicBezTo>
                  <a:pt x="3897630" y="2152650"/>
                  <a:pt x="3910776" y="2147124"/>
                  <a:pt x="3920490" y="2137410"/>
                </a:cubicBezTo>
                <a:lnTo>
                  <a:pt x="3989070" y="2068830"/>
                </a:lnTo>
                <a:cubicBezTo>
                  <a:pt x="3992880" y="2057400"/>
                  <a:pt x="3994649" y="2045072"/>
                  <a:pt x="4000500" y="2034540"/>
                </a:cubicBezTo>
                <a:lnTo>
                  <a:pt x="4069080" y="1931670"/>
                </a:lnTo>
                <a:lnTo>
                  <a:pt x="4091940" y="1897380"/>
                </a:lnTo>
                <a:cubicBezTo>
                  <a:pt x="4099560" y="1885950"/>
                  <a:pt x="4110456" y="1876122"/>
                  <a:pt x="4114800" y="1863090"/>
                </a:cubicBezTo>
                <a:cubicBezTo>
                  <a:pt x="4142004" y="1781478"/>
                  <a:pt x="4124294" y="1814560"/>
                  <a:pt x="4160520" y="1760220"/>
                </a:cubicBezTo>
                <a:cubicBezTo>
                  <a:pt x="4164330" y="1741170"/>
                  <a:pt x="4167238" y="1721917"/>
                  <a:pt x="4171950" y="1703070"/>
                </a:cubicBezTo>
                <a:cubicBezTo>
                  <a:pt x="4174872" y="1691381"/>
                  <a:pt x="4182336" y="1680783"/>
                  <a:pt x="4183380" y="1668780"/>
                </a:cubicBezTo>
                <a:cubicBezTo>
                  <a:pt x="4189989" y="1592772"/>
                  <a:pt x="4186065" y="1515972"/>
                  <a:pt x="4194810" y="1440180"/>
                </a:cubicBezTo>
                <a:cubicBezTo>
                  <a:pt x="4197572" y="1416242"/>
                  <a:pt x="4211826" y="1394977"/>
                  <a:pt x="4217670" y="1371600"/>
                </a:cubicBezTo>
                <a:cubicBezTo>
                  <a:pt x="4221480" y="1356360"/>
                  <a:pt x="4224784" y="1340985"/>
                  <a:pt x="4229100" y="1325880"/>
                </a:cubicBezTo>
                <a:cubicBezTo>
                  <a:pt x="4241341" y="1283035"/>
                  <a:pt x="4243027" y="1295002"/>
                  <a:pt x="4251960" y="1245870"/>
                </a:cubicBezTo>
                <a:cubicBezTo>
                  <a:pt x="4256779" y="1219364"/>
                  <a:pt x="4259580" y="1192530"/>
                  <a:pt x="4263390" y="1165860"/>
                </a:cubicBezTo>
                <a:cubicBezTo>
                  <a:pt x="4267200" y="1024890"/>
                  <a:pt x="4267949" y="883804"/>
                  <a:pt x="4274820" y="742950"/>
                </a:cubicBezTo>
                <a:cubicBezTo>
                  <a:pt x="4275585" y="727260"/>
                  <a:pt x="4281736" y="712277"/>
                  <a:pt x="4286250" y="697230"/>
                </a:cubicBezTo>
                <a:cubicBezTo>
                  <a:pt x="4293174" y="674150"/>
                  <a:pt x="4303266" y="652027"/>
                  <a:pt x="4309110" y="628650"/>
                </a:cubicBezTo>
                <a:cubicBezTo>
                  <a:pt x="4312920" y="613410"/>
                  <a:pt x="4316026" y="597977"/>
                  <a:pt x="4320540" y="582930"/>
                </a:cubicBezTo>
                <a:cubicBezTo>
                  <a:pt x="4327464" y="559850"/>
                  <a:pt x="4343400" y="538447"/>
                  <a:pt x="4343400" y="514350"/>
                </a:cubicBezTo>
                <a:lnTo>
                  <a:pt x="4343400" y="0"/>
                </a:lnTo>
              </a:path>
            </a:pathLst>
          </a:custGeom>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68782332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4FEE16C-047B-44A9-B60C-3AED2919E7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8470" y="18365"/>
            <a:ext cx="8875059" cy="6858000"/>
          </a:xfrm>
          <a:prstGeom prst="rect">
            <a:avLst/>
          </a:prstGeom>
        </p:spPr>
      </p:pic>
      <p:sp>
        <p:nvSpPr>
          <p:cNvPr id="3" name="TextBox 2">
            <a:extLst>
              <a:ext uri="{FF2B5EF4-FFF2-40B4-BE49-F238E27FC236}">
                <a16:creationId xmlns:a16="http://schemas.microsoft.com/office/drawing/2014/main" id="{EB8FDAC1-0AE3-4099-87D9-DFD2E92789FD}"/>
              </a:ext>
            </a:extLst>
          </p:cNvPr>
          <p:cNvSpPr txBox="1"/>
          <p:nvPr/>
        </p:nvSpPr>
        <p:spPr>
          <a:xfrm>
            <a:off x="2237740" y="720774"/>
            <a:ext cx="2072640" cy="646331"/>
          </a:xfrm>
          <a:prstGeom prst="rect">
            <a:avLst/>
          </a:prstGeom>
          <a:solidFill>
            <a:srgbClr val="009900"/>
          </a:solidFill>
        </p:spPr>
        <p:txBody>
          <a:bodyPr wrap="square" rtlCol="0">
            <a:spAutoFit/>
          </a:bodyPr>
          <a:lstStyle/>
          <a:p>
            <a:pPr algn="ctr"/>
            <a:r>
              <a:rPr lang="en-US" dirty="0" err="1">
                <a:solidFill>
                  <a:schemeClr val="bg1"/>
                </a:solidFill>
              </a:rPr>
              <a:t>Ambonivato</a:t>
            </a:r>
            <a:r>
              <a:rPr lang="en-US" dirty="0">
                <a:solidFill>
                  <a:schemeClr val="bg1"/>
                </a:solidFill>
              </a:rPr>
              <a:t> village</a:t>
            </a:r>
          </a:p>
          <a:p>
            <a:pPr algn="ctr"/>
            <a:r>
              <a:rPr lang="en-US" dirty="0">
                <a:solidFill>
                  <a:schemeClr val="bg1"/>
                </a:solidFill>
              </a:rPr>
              <a:t>Project 2016</a:t>
            </a:r>
          </a:p>
        </p:txBody>
      </p:sp>
      <p:sp>
        <p:nvSpPr>
          <p:cNvPr id="4" name="Oval 3">
            <a:extLst>
              <a:ext uri="{FF2B5EF4-FFF2-40B4-BE49-F238E27FC236}">
                <a16:creationId xmlns:a16="http://schemas.microsoft.com/office/drawing/2014/main" id="{0F449385-10D8-4E25-9CFB-FE36F2AB8DD9}"/>
              </a:ext>
            </a:extLst>
          </p:cNvPr>
          <p:cNvSpPr/>
          <p:nvPr/>
        </p:nvSpPr>
        <p:spPr>
          <a:xfrm>
            <a:off x="5372100" y="4663440"/>
            <a:ext cx="1714500" cy="156591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E1C6D937-8F69-4383-A650-F365CB0275CF}"/>
              </a:ext>
            </a:extLst>
          </p:cNvPr>
          <p:cNvSpPr/>
          <p:nvPr/>
        </p:nvSpPr>
        <p:spPr>
          <a:xfrm>
            <a:off x="8393430" y="392430"/>
            <a:ext cx="1714500" cy="1565910"/>
          </a:xfrm>
          <a:prstGeom prst="ellipse">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F4CA30E8-C51B-4D59-A291-DFD7ADA60C0D}"/>
              </a:ext>
            </a:extLst>
          </p:cNvPr>
          <p:cNvSpPr txBox="1"/>
          <p:nvPr/>
        </p:nvSpPr>
        <p:spPr>
          <a:xfrm>
            <a:off x="5737860" y="5123229"/>
            <a:ext cx="982980" cy="646331"/>
          </a:xfrm>
          <a:prstGeom prst="rect">
            <a:avLst/>
          </a:prstGeom>
          <a:noFill/>
        </p:spPr>
        <p:txBody>
          <a:bodyPr wrap="square" rtlCol="0">
            <a:spAutoFit/>
          </a:bodyPr>
          <a:lstStyle/>
          <a:p>
            <a:pPr algn="ctr"/>
            <a:r>
              <a:rPr lang="en-US" dirty="0"/>
              <a:t>Rice</a:t>
            </a:r>
          </a:p>
          <a:p>
            <a:pPr algn="ctr"/>
            <a:r>
              <a:rPr lang="en-US" dirty="0"/>
              <a:t>Fields</a:t>
            </a:r>
          </a:p>
        </p:txBody>
      </p:sp>
      <p:sp>
        <p:nvSpPr>
          <p:cNvPr id="7" name="TextBox 6">
            <a:extLst>
              <a:ext uri="{FF2B5EF4-FFF2-40B4-BE49-F238E27FC236}">
                <a16:creationId xmlns:a16="http://schemas.microsoft.com/office/drawing/2014/main" id="{41C13787-BEFC-4466-BC30-B338B2532049}"/>
              </a:ext>
            </a:extLst>
          </p:cNvPr>
          <p:cNvSpPr txBox="1"/>
          <p:nvPr/>
        </p:nvSpPr>
        <p:spPr>
          <a:xfrm>
            <a:off x="8759190" y="852219"/>
            <a:ext cx="982980" cy="646331"/>
          </a:xfrm>
          <a:prstGeom prst="rect">
            <a:avLst/>
          </a:prstGeom>
          <a:noFill/>
        </p:spPr>
        <p:txBody>
          <a:bodyPr wrap="square" rtlCol="0">
            <a:spAutoFit/>
          </a:bodyPr>
          <a:lstStyle/>
          <a:p>
            <a:pPr algn="ctr"/>
            <a:r>
              <a:rPr lang="en-US" dirty="0"/>
              <a:t>Rice</a:t>
            </a:r>
          </a:p>
          <a:p>
            <a:pPr algn="ctr"/>
            <a:r>
              <a:rPr lang="en-US" dirty="0"/>
              <a:t>Fields</a:t>
            </a:r>
          </a:p>
        </p:txBody>
      </p:sp>
      <p:sp>
        <p:nvSpPr>
          <p:cNvPr id="16" name="Freeform: Shape 15">
            <a:extLst>
              <a:ext uri="{FF2B5EF4-FFF2-40B4-BE49-F238E27FC236}">
                <a16:creationId xmlns:a16="http://schemas.microsoft.com/office/drawing/2014/main" id="{C82CC25C-FB0A-4BC8-BF99-7498D63A91BF}"/>
              </a:ext>
            </a:extLst>
          </p:cNvPr>
          <p:cNvSpPr/>
          <p:nvPr/>
        </p:nvSpPr>
        <p:spPr>
          <a:xfrm>
            <a:off x="1840230" y="240030"/>
            <a:ext cx="4343400" cy="5086350"/>
          </a:xfrm>
          <a:custGeom>
            <a:avLst/>
            <a:gdLst>
              <a:gd name="connsiteX0" fmla="*/ 0 w 4343400"/>
              <a:gd name="connsiteY0" fmla="*/ 5086350 h 5086350"/>
              <a:gd name="connsiteX1" fmla="*/ 57150 w 4343400"/>
              <a:gd name="connsiteY1" fmla="*/ 5052060 h 5086350"/>
              <a:gd name="connsiteX2" fmla="*/ 91440 w 4343400"/>
              <a:gd name="connsiteY2" fmla="*/ 5029200 h 5086350"/>
              <a:gd name="connsiteX3" fmla="*/ 137160 w 4343400"/>
              <a:gd name="connsiteY3" fmla="*/ 4960620 h 5086350"/>
              <a:gd name="connsiteX4" fmla="*/ 148590 w 4343400"/>
              <a:gd name="connsiteY4" fmla="*/ 4880610 h 5086350"/>
              <a:gd name="connsiteX5" fmla="*/ 160020 w 4343400"/>
              <a:gd name="connsiteY5" fmla="*/ 4846320 h 5086350"/>
              <a:gd name="connsiteX6" fmla="*/ 171450 w 4343400"/>
              <a:gd name="connsiteY6" fmla="*/ 4800600 h 5086350"/>
              <a:gd name="connsiteX7" fmla="*/ 182880 w 4343400"/>
              <a:gd name="connsiteY7" fmla="*/ 4720590 h 5086350"/>
              <a:gd name="connsiteX8" fmla="*/ 194310 w 4343400"/>
              <a:gd name="connsiteY8" fmla="*/ 4686300 h 5086350"/>
              <a:gd name="connsiteX9" fmla="*/ 262890 w 4343400"/>
              <a:gd name="connsiteY9" fmla="*/ 4652010 h 5086350"/>
              <a:gd name="connsiteX10" fmla="*/ 331470 w 4343400"/>
              <a:gd name="connsiteY10" fmla="*/ 4617720 h 5086350"/>
              <a:gd name="connsiteX11" fmla="*/ 365760 w 4343400"/>
              <a:gd name="connsiteY11" fmla="*/ 4583430 h 5086350"/>
              <a:gd name="connsiteX12" fmla="*/ 400050 w 4343400"/>
              <a:gd name="connsiteY12" fmla="*/ 4572000 h 5086350"/>
              <a:gd name="connsiteX13" fmla="*/ 457200 w 4343400"/>
              <a:gd name="connsiteY13" fmla="*/ 4469130 h 5086350"/>
              <a:gd name="connsiteX14" fmla="*/ 491490 w 4343400"/>
              <a:gd name="connsiteY14" fmla="*/ 4274820 h 5086350"/>
              <a:gd name="connsiteX15" fmla="*/ 514350 w 4343400"/>
              <a:gd name="connsiteY15" fmla="*/ 4240530 h 5086350"/>
              <a:gd name="connsiteX16" fmla="*/ 537210 w 4343400"/>
              <a:gd name="connsiteY16" fmla="*/ 4149090 h 5086350"/>
              <a:gd name="connsiteX17" fmla="*/ 571500 w 4343400"/>
              <a:gd name="connsiteY17" fmla="*/ 4114800 h 5086350"/>
              <a:gd name="connsiteX18" fmla="*/ 582930 w 4343400"/>
              <a:gd name="connsiteY18" fmla="*/ 4080510 h 5086350"/>
              <a:gd name="connsiteX19" fmla="*/ 662940 w 4343400"/>
              <a:gd name="connsiteY19" fmla="*/ 4011930 h 5086350"/>
              <a:gd name="connsiteX20" fmla="*/ 742950 w 4343400"/>
              <a:gd name="connsiteY20" fmla="*/ 3920490 h 5086350"/>
              <a:gd name="connsiteX21" fmla="*/ 788670 w 4343400"/>
              <a:gd name="connsiteY21" fmla="*/ 3863340 h 5086350"/>
              <a:gd name="connsiteX22" fmla="*/ 834390 w 4343400"/>
              <a:gd name="connsiteY22" fmla="*/ 3817620 h 5086350"/>
              <a:gd name="connsiteX23" fmla="*/ 857250 w 4343400"/>
              <a:gd name="connsiteY23" fmla="*/ 3783330 h 5086350"/>
              <a:gd name="connsiteX24" fmla="*/ 891540 w 4343400"/>
              <a:gd name="connsiteY24" fmla="*/ 3771900 h 5086350"/>
              <a:gd name="connsiteX25" fmla="*/ 925830 w 4343400"/>
              <a:gd name="connsiteY25" fmla="*/ 3749040 h 5086350"/>
              <a:gd name="connsiteX26" fmla="*/ 948690 w 4343400"/>
              <a:gd name="connsiteY26" fmla="*/ 3714750 h 5086350"/>
              <a:gd name="connsiteX27" fmla="*/ 1017270 w 4343400"/>
              <a:gd name="connsiteY27" fmla="*/ 3669030 h 5086350"/>
              <a:gd name="connsiteX28" fmla="*/ 1040130 w 4343400"/>
              <a:gd name="connsiteY28" fmla="*/ 3634740 h 5086350"/>
              <a:gd name="connsiteX29" fmla="*/ 1074420 w 4343400"/>
              <a:gd name="connsiteY29" fmla="*/ 3611880 h 5086350"/>
              <a:gd name="connsiteX30" fmla="*/ 1108710 w 4343400"/>
              <a:gd name="connsiteY30" fmla="*/ 3577590 h 5086350"/>
              <a:gd name="connsiteX31" fmla="*/ 1143000 w 4343400"/>
              <a:gd name="connsiteY31" fmla="*/ 3554730 h 5086350"/>
              <a:gd name="connsiteX32" fmla="*/ 1177290 w 4343400"/>
              <a:gd name="connsiteY32" fmla="*/ 3520440 h 5086350"/>
              <a:gd name="connsiteX33" fmla="*/ 1245870 w 4343400"/>
              <a:gd name="connsiteY33" fmla="*/ 3474720 h 5086350"/>
              <a:gd name="connsiteX34" fmla="*/ 1280160 w 4343400"/>
              <a:gd name="connsiteY34" fmla="*/ 3451860 h 5086350"/>
              <a:gd name="connsiteX35" fmla="*/ 1325880 w 4343400"/>
              <a:gd name="connsiteY35" fmla="*/ 3394710 h 5086350"/>
              <a:gd name="connsiteX36" fmla="*/ 1394460 w 4343400"/>
              <a:gd name="connsiteY36" fmla="*/ 3326130 h 5086350"/>
              <a:gd name="connsiteX37" fmla="*/ 1463040 w 4343400"/>
              <a:gd name="connsiteY37" fmla="*/ 3268980 h 5086350"/>
              <a:gd name="connsiteX38" fmla="*/ 1497330 w 4343400"/>
              <a:gd name="connsiteY38" fmla="*/ 3246120 h 5086350"/>
              <a:gd name="connsiteX39" fmla="*/ 1565910 w 4343400"/>
              <a:gd name="connsiteY39" fmla="*/ 3188970 h 5086350"/>
              <a:gd name="connsiteX40" fmla="*/ 1623060 w 4343400"/>
              <a:gd name="connsiteY40" fmla="*/ 3131820 h 5086350"/>
              <a:gd name="connsiteX41" fmla="*/ 1680210 w 4343400"/>
              <a:gd name="connsiteY41" fmla="*/ 3074670 h 5086350"/>
              <a:gd name="connsiteX42" fmla="*/ 1737360 w 4343400"/>
              <a:gd name="connsiteY42" fmla="*/ 3028950 h 5086350"/>
              <a:gd name="connsiteX43" fmla="*/ 1771650 w 4343400"/>
              <a:gd name="connsiteY43" fmla="*/ 3006090 h 5086350"/>
              <a:gd name="connsiteX44" fmla="*/ 1805940 w 4343400"/>
              <a:gd name="connsiteY44" fmla="*/ 2994660 h 5086350"/>
              <a:gd name="connsiteX45" fmla="*/ 2125980 w 4343400"/>
              <a:gd name="connsiteY45" fmla="*/ 2983230 h 5086350"/>
              <a:gd name="connsiteX46" fmla="*/ 2160270 w 4343400"/>
              <a:gd name="connsiteY46" fmla="*/ 2971800 h 5086350"/>
              <a:gd name="connsiteX47" fmla="*/ 2263140 w 4343400"/>
              <a:gd name="connsiteY47" fmla="*/ 2903220 h 5086350"/>
              <a:gd name="connsiteX48" fmla="*/ 2297430 w 4343400"/>
              <a:gd name="connsiteY48" fmla="*/ 2880360 h 5086350"/>
              <a:gd name="connsiteX49" fmla="*/ 2400300 w 4343400"/>
              <a:gd name="connsiteY49" fmla="*/ 2846070 h 5086350"/>
              <a:gd name="connsiteX50" fmla="*/ 2434590 w 4343400"/>
              <a:gd name="connsiteY50" fmla="*/ 2834640 h 5086350"/>
              <a:gd name="connsiteX51" fmla="*/ 2468880 w 4343400"/>
              <a:gd name="connsiteY51" fmla="*/ 2811780 h 5086350"/>
              <a:gd name="connsiteX52" fmla="*/ 2583180 w 4343400"/>
              <a:gd name="connsiteY52" fmla="*/ 2777490 h 5086350"/>
              <a:gd name="connsiteX53" fmla="*/ 2651760 w 4343400"/>
              <a:gd name="connsiteY53" fmla="*/ 2754630 h 5086350"/>
              <a:gd name="connsiteX54" fmla="*/ 2788920 w 4343400"/>
              <a:gd name="connsiteY54" fmla="*/ 2708910 h 5086350"/>
              <a:gd name="connsiteX55" fmla="*/ 2868930 w 4343400"/>
              <a:gd name="connsiteY55" fmla="*/ 2686050 h 5086350"/>
              <a:gd name="connsiteX56" fmla="*/ 2926080 w 4343400"/>
              <a:gd name="connsiteY56" fmla="*/ 2674620 h 5086350"/>
              <a:gd name="connsiteX57" fmla="*/ 2994660 w 4343400"/>
              <a:gd name="connsiteY57" fmla="*/ 2651760 h 5086350"/>
              <a:gd name="connsiteX58" fmla="*/ 3028950 w 4343400"/>
              <a:gd name="connsiteY58" fmla="*/ 2640330 h 5086350"/>
              <a:gd name="connsiteX59" fmla="*/ 3074670 w 4343400"/>
              <a:gd name="connsiteY59" fmla="*/ 2617470 h 5086350"/>
              <a:gd name="connsiteX60" fmla="*/ 3143250 w 4343400"/>
              <a:gd name="connsiteY60" fmla="*/ 2594610 h 5086350"/>
              <a:gd name="connsiteX61" fmla="*/ 3211830 w 4343400"/>
              <a:gd name="connsiteY61" fmla="*/ 2548890 h 5086350"/>
              <a:gd name="connsiteX62" fmla="*/ 3314700 w 4343400"/>
              <a:gd name="connsiteY62" fmla="*/ 2480310 h 5086350"/>
              <a:gd name="connsiteX63" fmla="*/ 3348990 w 4343400"/>
              <a:gd name="connsiteY63" fmla="*/ 2457450 h 5086350"/>
              <a:gd name="connsiteX64" fmla="*/ 3383280 w 4343400"/>
              <a:gd name="connsiteY64" fmla="*/ 2423160 h 5086350"/>
              <a:gd name="connsiteX65" fmla="*/ 3451860 w 4343400"/>
              <a:gd name="connsiteY65" fmla="*/ 2388870 h 5086350"/>
              <a:gd name="connsiteX66" fmla="*/ 3520440 w 4343400"/>
              <a:gd name="connsiteY66" fmla="*/ 2331720 h 5086350"/>
              <a:gd name="connsiteX67" fmla="*/ 3554730 w 4343400"/>
              <a:gd name="connsiteY67" fmla="*/ 2320290 h 5086350"/>
              <a:gd name="connsiteX68" fmla="*/ 3691890 w 4343400"/>
              <a:gd name="connsiteY68" fmla="*/ 2297430 h 5086350"/>
              <a:gd name="connsiteX69" fmla="*/ 3760470 w 4343400"/>
              <a:gd name="connsiteY69" fmla="*/ 2251710 h 5086350"/>
              <a:gd name="connsiteX70" fmla="*/ 3783330 w 4343400"/>
              <a:gd name="connsiteY70" fmla="*/ 2217420 h 5086350"/>
              <a:gd name="connsiteX71" fmla="*/ 3817620 w 4343400"/>
              <a:gd name="connsiteY71" fmla="*/ 2205990 h 5086350"/>
              <a:gd name="connsiteX72" fmla="*/ 3886200 w 4343400"/>
              <a:gd name="connsiteY72" fmla="*/ 2160270 h 5086350"/>
              <a:gd name="connsiteX73" fmla="*/ 3920490 w 4343400"/>
              <a:gd name="connsiteY73" fmla="*/ 2137410 h 5086350"/>
              <a:gd name="connsiteX74" fmla="*/ 3989070 w 4343400"/>
              <a:gd name="connsiteY74" fmla="*/ 2068830 h 5086350"/>
              <a:gd name="connsiteX75" fmla="*/ 4000500 w 4343400"/>
              <a:gd name="connsiteY75" fmla="*/ 2034540 h 5086350"/>
              <a:gd name="connsiteX76" fmla="*/ 4069080 w 4343400"/>
              <a:gd name="connsiteY76" fmla="*/ 1931670 h 5086350"/>
              <a:gd name="connsiteX77" fmla="*/ 4091940 w 4343400"/>
              <a:gd name="connsiteY77" fmla="*/ 1897380 h 5086350"/>
              <a:gd name="connsiteX78" fmla="*/ 4114800 w 4343400"/>
              <a:gd name="connsiteY78" fmla="*/ 1863090 h 5086350"/>
              <a:gd name="connsiteX79" fmla="*/ 4160520 w 4343400"/>
              <a:gd name="connsiteY79" fmla="*/ 1760220 h 5086350"/>
              <a:gd name="connsiteX80" fmla="*/ 4171950 w 4343400"/>
              <a:gd name="connsiteY80" fmla="*/ 1703070 h 5086350"/>
              <a:gd name="connsiteX81" fmla="*/ 4183380 w 4343400"/>
              <a:gd name="connsiteY81" fmla="*/ 1668780 h 5086350"/>
              <a:gd name="connsiteX82" fmla="*/ 4194810 w 4343400"/>
              <a:gd name="connsiteY82" fmla="*/ 1440180 h 5086350"/>
              <a:gd name="connsiteX83" fmla="*/ 4217670 w 4343400"/>
              <a:gd name="connsiteY83" fmla="*/ 1371600 h 5086350"/>
              <a:gd name="connsiteX84" fmla="*/ 4229100 w 4343400"/>
              <a:gd name="connsiteY84" fmla="*/ 1325880 h 5086350"/>
              <a:gd name="connsiteX85" fmla="*/ 4251960 w 4343400"/>
              <a:gd name="connsiteY85" fmla="*/ 1245870 h 5086350"/>
              <a:gd name="connsiteX86" fmla="*/ 4263390 w 4343400"/>
              <a:gd name="connsiteY86" fmla="*/ 1165860 h 5086350"/>
              <a:gd name="connsiteX87" fmla="*/ 4274820 w 4343400"/>
              <a:gd name="connsiteY87" fmla="*/ 742950 h 5086350"/>
              <a:gd name="connsiteX88" fmla="*/ 4286250 w 4343400"/>
              <a:gd name="connsiteY88" fmla="*/ 697230 h 5086350"/>
              <a:gd name="connsiteX89" fmla="*/ 4309110 w 4343400"/>
              <a:gd name="connsiteY89" fmla="*/ 628650 h 5086350"/>
              <a:gd name="connsiteX90" fmla="*/ 4320540 w 4343400"/>
              <a:gd name="connsiteY90" fmla="*/ 582930 h 5086350"/>
              <a:gd name="connsiteX91" fmla="*/ 4343400 w 4343400"/>
              <a:gd name="connsiteY91" fmla="*/ 514350 h 5086350"/>
              <a:gd name="connsiteX92" fmla="*/ 4343400 w 4343400"/>
              <a:gd name="connsiteY92" fmla="*/ 0 h 508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Lst>
            <a:rect l="l" t="t" r="r" b="b"/>
            <a:pathLst>
              <a:path w="4343400" h="5086350">
                <a:moveTo>
                  <a:pt x="0" y="5086350"/>
                </a:moveTo>
                <a:cubicBezTo>
                  <a:pt x="19050" y="5074920"/>
                  <a:pt x="38311" y="5063834"/>
                  <a:pt x="57150" y="5052060"/>
                </a:cubicBezTo>
                <a:cubicBezTo>
                  <a:pt x="68799" y="5044779"/>
                  <a:pt x="82394" y="5039538"/>
                  <a:pt x="91440" y="5029200"/>
                </a:cubicBezTo>
                <a:cubicBezTo>
                  <a:pt x="109532" y="5008523"/>
                  <a:pt x="137160" y="4960620"/>
                  <a:pt x="137160" y="4960620"/>
                </a:cubicBezTo>
                <a:cubicBezTo>
                  <a:pt x="140970" y="4933950"/>
                  <a:pt x="143306" y="4907028"/>
                  <a:pt x="148590" y="4880610"/>
                </a:cubicBezTo>
                <a:cubicBezTo>
                  <a:pt x="150953" y="4868796"/>
                  <a:pt x="156710" y="4857905"/>
                  <a:pt x="160020" y="4846320"/>
                </a:cubicBezTo>
                <a:cubicBezTo>
                  <a:pt x="164336" y="4831215"/>
                  <a:pt x="168640" y="4816056"/>
                  <a:pt x="171450" y="4800600"/>
                </a:cubicBezTo>
                <a:cubicBezTo>
                  <a:pt x="176269" y="4774094"/>
                  <a:pt x="177596" y="4747008"/>
                  <a:pt x="182880" y="4720590"/>
                </a:cubicBezTo>
                <a:cubicBezTo>
                  <a:pt x="185243" y="4708776"/>
                  <a:pt x="186784" y="4695708"/>
                  <a:pt x="194310" y="4686300"/>
                </a:cubicBezTo>
                <a:cubicBezTo>
                  <a:pt x="216148" y="4659003"/>
                  <a:pt x="235281" y="4665814"/>
                  <a:pt x="262890" y="4652010"/>
                </a:cubicBezTo>
                <a:cubicBezTo>
                  <a:pt x="351520" y="4607695"/>
                  <a:pt x="245281" y="4646450"/>
                  <a:pt x="331470" y="4617720"/>
                </a:cubicBezTo>
                <a:cubicBezTo>
                  <a:pt x="342900" y="4606290"/>
                  <a:pt x="352310" y="4592396"/>
                  <a:pt x="365760" y="4583430"/>
                </a:cubicBezTo>
                <a:cubicBezTo>
                  <a:pt x="375785" y="4576747"/>
                  <a:pt x="391531" y="4580519"/>
                  <a:pt x="400050" y="4572000"/>
                </a:cubicBezTo>
                <a:cubicBezTo>
                  <a:pt x="439352" y="4532698"/>
                  <a:pt x="442827" y="4512249"/>
                  <a:pt x="457200" y="4469130"/>
                </a:cubicBezTo>
                <a:cubicBezTo>
                  <a:pt x="460838" y="4429109"/>
                  <a:pt x="461033" y="4320506"/>
                  <a:pt x="491490" y="4274820"/>
                </a:cubicBezTo>
                <a:lnTo>
                  <a:pt x="514350" y="4240530"/>
                </a:lnTo>
                <a:cubicBezTo>
                  <a:pt x="515999" y="4232286"/>
                  <a:pt x="527168" y="4164153"/>
                  <a:pt x="537210" y="4149090"/>
                </a:cubicBezTo>
                <a:cubicBezTo>
                  <a:pt x="546176" y="4135640"/>
                  <a:pt x="560070" y="4126230"/>
                  <a:pt x="571500" y="4114800"/>
                </a:cubicBezTo>
                <a:cubicBezTo>
                  <a:pt x="575310" y="4103370"/>
                  <a:pt x="576247" y="4090535"/>
                  <a:pt x="582930" y="4080510"/>
                </a:cubicBezTo>
                <a:cubicBezTo>
                  <a:pt x="616777" y="4029739"/>
                  <a:pt x="620685" y="4059467"/>
                  <a:pt x="662940" y="4011930"/>
                </a:cubicBezTo>
                <a:cubicBezTo>
                  <a:pt x="759922" y="3902825"/>
                  <a:pt x="663979" y="3973137"/>
                  <a:pt x="742950" y="3920490"/>
                </a:cubicBezTo>
                <a:cubicBezTo>
                  <a:pt x="771680" y="3834301"/>
                  <a:pt x="729584" y="3937198"/>
                  <a:pt x="788670" y="3863340"/>
                </a:cubicBezTo>
                <a:cubicBezTo>
                  <a:pt x="833005" y="3807922"/>
                  <a:pt x="759575" y="3842558"/>
                  <a:pt x="834390" y="3817620"/>
                </a:cubicBezTo>
                <a:cubicBezTo>
                  <a:pt x="842010" y="3806190"/>
                  <a:pt x="846523" y="3791912"/>
                  <a:pt x="857250" y="3783330"/>
                </a:cubicBezTo>
                <a:cubicBezTo>
                  <a:pt x="866658" y="3775804"/>
                  <a:pt x="880764" y="3777288"/>
                  <a:pt x="891540" y="3771900"/>
                </a:cubicBezTo>
                <a:cubicBezTo>
                  <a:pt x="903827" y="3765757"/>
                  <a:pt x="914400" y="3756660"/>
                  <a:pt x="925830" y="3749040"/>
                </a:cubicBezTo>
                <a:cubicBezTo>
                  <a:pt x="933450" y="3737610"/>
                  <a:pt x="938352" y="3723796"/>
                  <a:pt x="948690" y="3714750"/>
                </a:cubicBezTo>
                <a:cubicBezTo>
                  <a:pt x="969367" y="3696658"/>
                  <a:pt x="1017270" y="3669030"/>
                  <a:pt x="1017270" y="3669030"/>
                </a:cubicBezTo>
                <a:cubicBezTo>
                  <a:pt x="1024890" y="3657600"/>
                  <a:pt x="1030416" y="3644454"/>
                  <a:pt x="1040130" y="3634740"/>
                </a:cubicBezTo>
                <a:cubicBezTo>
                  <a:pt x="1049844" y="3625026"/>
                  <a:pt x="1063867" y="3620674"/>
                  <a:pt x="1074420" y="3611880"/>
                </a:cubicBezTo>
                <a:cubicBezTo>
                  <a:pt x="1086838" y="3601532"/>
                  <a:pt x="1096292" y="3587938"/>
                  <a:pt x="1108710" y="3577590"/>
                </a:cubicBezTo>
                <a:cubicBezTo>
                  <a:pt x="1119263" y="3568796"/>
                  <a:pt x="1132447" y="3563524"/>
                  <a:pt x="1143000" y="3554730"/>
                </a:cubicBezTo>
                <a:cubicBezTo>
                  <a:pt x="1155418" y="3544382"/>
                  <a:pt x="1164531" y="3530364"/>
                  <a:pt x="1177290" y="3520440"/>
                </a:cubicBezTo>
                <a:cubicBezTo>
                  <a:pt x="1198977" y="3503572"/>
                  <a:pt x="1223010" y="3489960"/>
                  <a:pt x="1245870" y="3474720"/>
                </a:cubicBezTo>
                <a:lnTo>
                  <a:pt x="1280160" y="3451860"/>
                </a:lnTo>
                <a:cubicBezTo>
                  <a:pt x="1300025" y="3392264"/>
                  <a:pt x="1276901" y="3438247"/>
                  <a:pt x="1325880" y="3394710"/>
                </a:cubicBezTo>
                <a:cubicBezTo>
                  <a:pt x="1350043" y="3373232"/>
                  <a:pt x="1367561" y="3344063"/>
                  <a:pt x="1394460" y="3326130"/>
                </a:cubicBezTo>
                <a:cubicBezTo>
                  <a:pt x="1479596" y="3269373"/>
                  <a:pt x="1375033" y="3342319"/>
                  <a:pt x="1463040" y="3268980"/>
                </a:cubicBezTo>
                <a:cubicBezTo>
                  <a:pt x="1473593" y="3260186"/>
                  <a:pt x="1486777" y="3254914"/>
                  <a:pt x="1497330" y="3246120"/>
                </a:cubicBezTo>
                <a:cubicBezTo>
                  <a:pt x="1585337" y="3172781"/>
                  <a:pt x="1480774" y="3245727"/>
                  <a:pt x="1565910" y="3188970"/>
                </a:cubicBezTo>
                <a:cubicBezTo>
                  <a:pt x="1626870" y="3097530"/>
                  <a:pt x="1546860" y="3208020"/>
                  <a:pt x="1623060" y="3131820"/>
                </a:cubicBezTo>
                <a:cubicBezTo>
                  <a:pt x="1699260" y="3055620"/>
                  <a:pt x="1588770" y="3135630"/>
                  <a:pt x="1680210" y="3074670"/>
                </a:cubicBezTo>
                <a:cubicBezTo>
                  <a:pt x="1718746" y="3016866"/>
                  <a:pt x="1682151" y="3056555"/>
                  <a:pt x="1737360" y="3028950"/>
                </a:cubicBezTo>
                <a:cubicBezTo>
                  <a:pt x="1749647" y="3022807"/>
                  <a:pt x="1759363" y="3012233"/>
                  <a:pt x="1771650" y="3006090"/>
                </a:cubicBezTo>
                <a:cubicBezTo>
                  <a:pt x="1782426" y="3000702"/>
                  <a:pt x="1793917" y="2995436"/>
                  <a:pt x="1805940" y="2994660"/>
                </a:cubicBezTo>
                <a:cubicBezTo>
                  <a:pt x="1912467" y="2987787"/>
                  <a:pt x="2019300" y="2987040"/>
                  <a:pt x="2125980" y="2983230"/>
                </a:cubicBezTo>
                <a:cubicBezTo>
                  <a:pt x="2137410" y="2979420"/>
                  <a:pt x="2149738" y="2977651"/>
                  <a:pt x="2160270" y="2971800"/>
                </a:cubicBezTo>
                <a:lnTo>
                  <a:pt x="2263140" y="2903220"/>
                </a:lnTo>
                <a:cubicBezTo>
                  <a:pt x="2274570" y="2895600"/>
                  <a:pt x="2284398" y="2884704"/>
                  <a:pt x="2297430" y="2880360"/>
                </a:cubicBezTo>
                <a:lnTo>
                  <a:pt x="2400300" y="2846070"/>
                </a:lnTo>
                <a:cubicBezTo>
                  <a:pt x="2411730" y="2842260"/>
                  <a:pt x="2424565" y="2841323"/>
                  <a:pt x="2434590" y="2834640"/>
                </a:cubicBezTo>
                <a:cubicBezTo>
                  <a:pt x="2446020" y="2827020"/>
                  <a:pt x="2456327" y="2817359"/>
                  <a:pt x="2468880" y="2811780"/>
                </a:cubicBezTo>
                <a:cubicBezTo>
                  <a:pt x="2524834" y="2786911"/>
                  <a:pt x="2532029" y="2792835"/>
                  <a:pt x="2583180" y="2777490"/>
                </a:cubicBezTo>
                <a:cubicBezTo>
                  <a:pt x="2606260" y="2770566"/>
                  <a:pt x="2628900" y="2762250"/>
                  <a:pt x="2651760" y="2754630"/>
                </a:cubicBezTo>
                <a:lnTo>
                  <a:pt x="2788920" y="2708910"/>
                </a:lnTo>
                <a:cubicBezTo>
                  <a:pt x="2827105" y="2696182"/>
                  <a:pt x="2825874" y="2695618"/>
                  <a:pt x="2868930" y="2686050"/>
                </a:cubicBezTo>
                <a:cubicBezTo>
                  <a:pt x="2887895" y="2681836"/>
                  <a:pt x="2907337" y="2679732"/>
                  <a:pt x="2926080" y="2674620"/>
                </a:cubicBezTo>
                <a:cubicBezTo>
                  <a:pt x="2949327" y="2668280"/>
                  <a:pt x="2971800" y="2659380"/>
                  <a:pt x="2994660" y="2651760"/>
                </a:cubicBezTo>
                <a:cubicBezTo>
                  <a:pt x="3006090" y="2647950"/>
                  <a:pt x="3018174" y="2645718"/>
                  <a:pt x="3028950" y="2640330"/>
                </a:cubicBezTo>
                <a:cubicBezTo>
                  <a:pt x="3044190" y="2632710"/>
                  <a:pt x="3058850" y="2623798"/>
                  <a:pt x="3074670" y="2617470"/>
                </a:cubicBezTo>
                <a:cubicBezTo>
                  <a:pt x="3097043" y="2608521"/>
                  <a:pt x="3143250" y="2594610"/>
                  <a:pt x="3143250" y="2594610"/>
                </a:cubicBezTo>
                <a:cubicBezTo>
                  <a:pt x="3219349" y="2518511"/>
                  <a:pt x="3137393" y="2590244"/>
                  <a:pt x="3211830" y="2548890"/>
                </a:cubicBezTo>
                <a:lnTo>
                  <a:pt x="3314700" y="2480310"/>
                </a:lnTo>
                <a:cubicBezTo>
                  <a:pt x="3326130" y="2472690"/>
                  <a:pt x="3339276" y="2467164"/>
                  <a:pt x="3348990" y="2457450"/>
                </a:cubicBezTo>
                <a:cubicBezTo>
                  <a:pt x="3360420" y="2446020"/>
                  <a:pt x="3369830" y="2432126"/>
                  <a:pt x="3383280" y="2423160"/>
                </a:cubicBezTo>
                <a:cubicBezTo>
                  <a:pt x="3486380" y="2354427"/>
                  <a:pt x="3343949" y="2478796"/>
                  <a:pt x="3451860" y="2388870"/>
                </a:cubicBezTo>
                <a:cubicBezTo>
                  <a:pt x="3489778" y="2357272"/>
                  <a:pt x="3477872" y="2353004"/>
                  <a:pt x="3520440" y="2331720"/>
                </a:cubicBezTo>
                <a:cubicBezTo>
                  <a:pt x="3531216" y="2326332"/>
                  <a:pt x="3543041" y="2323212"/>
                  <a:pt x="3554730" y="2320290"/>
                </a:cubicBezTo>
                <a:cubicBezTo>
                  <a:pt x="3599299" y="2309148"/>
                  <a:pt x="3646729" y="2303882"/>
                  <a:pt x="3691890" y="2297430"/>
                </a:cubicBezTo>
                <a:cubicBezTo>
                  <a:pt x="3714750" y="2282190"/>
                  <a:pt x="3745230" y="2274570"/>
                  <a:pt x="3760470" y="2251710"/>
                </a:cubicBezTo>
                <a:cubicBezTo>
                  <a:pt x="3768090" y="2240280"/>
                  <a:pt x="3772603" y="2226002"/>
                  <a:pt x="3783330" y="2217420"/>
                </a:cubicBezTo>
                <a:cubicBezTo>
                  <a:pt x="3792738" y="2209894"/>
                  <a:pt x="3807088" y="2211841"/>
                  <a:pt x="3817620" y="2205990"/>
                </a:cubicBezTo>
                <a:cubicBezTo>
                  <a:pt x="3841637" y="2192647"/>
                  <a:pt x="3863340" y="2175510"/>
                  <a:pt x="3886200" y="2160270"/>
                </a:cubicBezTo>
                <a:cubicBezTo>
                  <a:pt x="3897630" y="2152650"/>
                  <a:pt x="3910776" y="2147124"/>
                  <a:pt x="3920490" y="2137410"/>
                </a:cubicBezTo>
                <a:lnTo>
                  <a:pt x="3989070" y="2068830"/>
                </a:lnTo>
                <a:cubicBezTo>
                  <a:pt x="3992880" y="2057400"/>
                  <a:pt x="3994649" y="2045072"/>
                  <a:pt x="4000500" y="2034540"/>
                </a:cubicBezTo>
                <a:lnTo>
                  <a:pt x="4069080" y="1931670"/>
                </a:lnTo>
                <a:lnTo>
                  <a:pt x="4091940" y="1897380"/>
                </a:lnTo>
                <a:cubicBezTo>
                  <a:pt x="4099560" y="1885950"/>
                  <a:pt x="4110456" y="1876122"/>
                  <a:pt x="4114800" y="1863090"/>
                </a:cubicBezTo>
                <a:cubicBezTo>
                  <a:pt x="4142004" y="1781478"/>
                  <a:pt x="4124294" y="1814560"/>
                  <a:pt x="4160520" y="1760220"/>
                </a:cubicBezTo>
                <a:cubicBezTo>
                  <a:pt x="4164330" y="1741170"/>
                  <a:pt x="4167238" y="1721917"/>
                  <a:pt x="4171950" y="1703070"/>
                </a:cubicBezTo>
                <a:cubicBezTo>
                  <a:pt x="4174872" y="1691381"/>
                  <a:pt x="4182336" y="1680783"/>
                  <a:pt x="4183380" y="1668780"/>
                </a:cubicBezTo>
                <a:cubicBezTo>
                  <a:pt x="4189989" y="1592772"/>
                  <a:pt x="4186065" y="1515972"/>
                  <a:pt x="4194810" y="1440180"/>
                </a:cubicBezTo>
                <a:cubicBezTo>
                  <a:pt x="4197572" y="1416242"/>
                  <a:pt x="4211826" y="1394977"/>
                  <a:pt x="4217670" y="1371600"/>
                </a:cubicBezTo>
                <a:cubicBezTo>
                  <a:pt x="4221480" y="1356360"/>
                  <a:pt x="4224784" y="1340985"/>
                  <a:pt x="4229100" y="1325880"/>
                </a:cubicBezTo>
                <a:cubicBezTo>
                  <a:pt x="4241341" y="1283035"/>
                  <a:pt x="4243027" y="1295002"/>
                  <a:pt x="4251960" y="1245870"/>
                </a:cubicBezTo>
                <a:cubicBezTo>
                  <a:pt x="4256779" y="1219364"/>
                  <a:pt x="4259580" y="1192530"/>
                  <a:pt x="4263390" y="1165860"/>
                </a:cubicBezTo>
                <a:cubicBezTo>
                  <a:pt x="4267200" y="1024890"/>
                  <a:pt x="4267949" y="883804"/>
                  <a:pt x="4274820" y="742950"/>
                </a:cubicBezTo>
                <a:cubicBezTo>
                  <a:pt x="4275585" y="727260"/>
                  <a:pt x="4281736" y="712277"/>
                  <a:pt x="4286250" y="697230"/>
                </a:cubicBezTo>
                <a:cubicBezTo>
                  <a:pt x="4293174" y="674150"/>
                  <a:pt x="4303266" y="652027"/>
                  <a:pt x="4309110" y="628650"/>
                </a:cubicBezTo>
                <a:cubicBezTo>
                  <a:pt x="4312920" y="613410"/>
                  <a:pt x="4316026" y="597977"/>
                  <a:pt x="4320540" y="582930"/>
                </a:cubicBezTo>
                <a:cubicBezTo>
                  <a:pt x="4327464" y="559850"/>
                  <a:pt x="4343400" y="538447"/>
                  <a:pt x="4343400" y="514350"/>
                </a:cubicBezTo>
                <a:lnTo>
                  <a:pt x="4343400" y="0"/>
                </a:lnTo>
              </a:path>
            </a:pathLst>
          </a:custGeom>
          <a:ln/>
        </p:spPr>
        <p:style>
          <a:lnRef idx="3">
            <a:schemeClr val="accent4"/>
          </a:lnRef>
          <a:fillRef idx="0">
            <a:schemeClr val="accent4"/>
          </a:fillRef>
          <a:effectRef idx="2">
            <a:schemeClr val="accent4"/>
          </a:effectRef>
          <a:fontRef idx="minor">
            <a:schemeClr val="tx1"/>
          </a:fontRef>
        </p:style>
        <p:txBody>
          <a:bodyPr rtlCol="0" anchor="ctr"/>
          <a:lstStyle/>
          <a:p>
            <a:pPr algn="ctr"/>
            <a:endParaRPr lang="en-US"/>
          </a:p>
        </p:txBody>
      </p:sp>
      <p:sp>
        <p:nvSpPr>
          <p:cNvPr id="8" name="Freeform: Shape 7">
            <a:extLst>
              <a:ext uri="{FF2B5EF4-FFF2-40B4-BE49-F238E27FC236}">
                <a16:creationId xmlns:a16="http://schemas.microsoft.com/office/drawing/2014/main" id="{ECD35884-0A4E-4358-BCF2-F43A6D4D46CE}"/>
              </a:ext>
            </a:extLst>
          </p:cNvPr>
          <p:cNvSpPr/>
          <p:nvPr/>
        </p:nvSpPr>
        <p:spPr>
          <a:xfrm>
            <a:off x="4888496" y="4377690"/>
            <a:ext cx="1878108" cy="1762714"/>
          </a:xfrm>
          <a:custGeom>
            <a:avLst/>
            <a:gdLst>
              <a:gd name="connsiteX0" fmla="*/ 1809484 w 1878108"/>
              <a:gd name="connsiteY0" fmla="*/ 217170 h 1762714"/>
              <a:gd name="connsiteX1" fmla="*/ 1500874 w 1878108"/>
              <a:gd name="connsiteY1" fmla="*/ 148590 h 1762714"/>
              <a:gd name="connsiteX2" fmla="*/ 1432294 w 1878108"/>
              <a:gd name="connsiteY2" fmla="*/ 125730 h 1762714"/>
              <a:gd name="connsiteX3" fmla="*/ 1249414 w 1878108"/>
              <a:gd name="connsiteY3" fmla="*/ 114300 h 1762714"/>
              <a:gd name="connsiteX4" fmla="*/ 906514 w 1878108"/>
              <a:gd name="connsiteY4" fmla="*/ 125730 h 1762714"/>
              <a:gd name="connsiteX5" fmla="*/ 837934 w 1878108"/>
              <a:gd name="connsiteY5" fmla="*/ 148590 h 1762714"/>
              <a:gd name="connsiteX6" fmla="*/ 757924 w 1878108"/>
              <a:gd name="connsiteY6" fmla="*/ 171450 h 1762714"/>
              <a:gd name="connsiteX7" fmla="*/ 689344 w 1878108"/>
              <a:gd name="connsiteY7" fmla="*/ 217170 h 1762714"/>
              <a:gd name="connsiteX8" fmla="*/ 586474 w 1878108"/>
              <a:gd name="connsiteY8" fmla="*/ 274320 h 1762714"/>
              <a:gd name="connsiteX9" fmla="*/ 552184 w 1878108"/>
              <a:gd name="connsiteY9" fmla="*/ 297180 h 1762714"/>
              <a:gd name="connsiteX10" fmla="*/ 517894 w 1878108"/>
              <a:gd name="connsiteY10" fmla="*/ 331470 h 1762714"/>
              <a:gd name="connsiteX11" fmla="*/ 483604 w 1878108"/>
              <a:gd name="connsiteY11" fmla="*/ 342900 h 1762714"/>
              <a:gd name="connsiteX12" fmla="*/ 449314 w 1878108"/>
              <a:gd name="connsiteY12" fmla="*/ 377190 h 1762714"/>
              <a:gd name="connsiteX13" fmla="*/ 415024 w 1878108"/>
              <a:gd name="connsiteY13" fmla="*/ 400050 h 1762714"/>
              <a:gd name="connsiteX14" fmla="*/ 403594 w 1878108"/>
              <a:gd name="connsiteY14" fmla="*/ 434340 h 1762714"/>
              <a:gd name="connsiteX15" fmla="*/ 369304 w 1878108"/>
              <a:gd name="connsiteY15" fmla="*/ 457200 h 1762714"/>
              <a:gd name="connsiteX16" fmla="*/ 312154 w 1878108"/>
              <a:gd name="connsiteY16" fmla="*/ 525780 h 1762714"/>
              <a:gd name="connsiteX17" fmla="*/ 300724 w 1878108"/>
              <a:gd name="connsiteY17" fmla="*/ 560070 h 1762714"/>
              <a:gd name="connsiteX18" fmla="*/ 277864 w 1878108"/>
              <a:gd name="connsiteY18" fmla="*/ 594360 h 1762714"/>
              <a:gd name="connsiteX19" fmla="*/ 255004 w 1878108"/>
              <a:gd name="connsiteY19" fmla="*/ 662940 h 1762714"/>
              <a:gd name="connsiteX20" fmla="*/ 243574 w 1878108"/>
              <a:gd name="connsiteY20" fmla="*/ 697230 h 1762714"/>
              <a:gd name="connsiteX21" fmla="*/ 243574 w 1878108"/>
              <a:gd name="connsiteY21" fmla="*/ 1474470 h 1762714"/>
              <a:gd name="connsiteX22" fmla="*/ 255004 w 1878108"/>
              <a:gd name="connsiteY22" fmla="*/ 1520190 h 1762714"/>
              <a:gd name="connsiteX23" fmla="*/ 323584 w 1878108"/>
              <a:gd name="connsiteY23" fmla="*/ 1657350 h 1762714"/>
              <a:gd name="connsiteX24" fmla="*/ 346444 w 1878108"/>
              <a:gd name="connsiteY24" fmla="*/ 1691640 h 1762714"/>
              <a:gd name="connsiteX25" fmla="*/ 369304 w 1878108"/>
              <a:gd name="connsiteY25" fmla="*/ 1725930 h 1762714"/>
              <a:gd name="connsiteX26" fmla="*/ 380734 w 1878108"/>
              <a:gd name="connsiteY26" fmla="*/ 1760220 h 1762714"/>
              <a:gd name="connsiteX27" fmla="*/ 369304 w 1878108"/>
              <a:gd name="connsiteY27" fmla="*/ 1691640 h 1762714"/>
              <a:gd name="connsiteX28" fmla="*/ 335014 w 1878108"/>
              <a:gd name="connsiteY28" fmla="*/ 1680210 h 1762714"/>
              <a:gd name="connsiteX29" fmla="*/ 255004 w 1878108"/>
              <a:gd name="connsiteY29" fmla="*/ 1657350 h 1762714"/>
              <a:gd name="connsiteX30" fmla="*/ 220714 w 1878108"/>
              <a:gd name="connsiteY30" fmla="*/ 1543050 h 1762714"/>
              <a:gd name="connsiteX31" fmla="*/ 209284 w 1878108"/>
              <a:gd name="connsiteY31" fmla="*/ 1508760 h 1762714"/>
              <a:gd name="connsiteX32" fmla="*/ 186424 w 1878108"/>
              <a:gd name="connsiteY32" fmla="*/ 1474470 h 1762714"/>
              <a:gd name="connsiteX33" fmla="*/ 174994 w 1878108"/>
              <a:gd name="connsiteY33" fmla="*/ 1440180 h 1762714"/>
              <a:gd name="connsiteX34" fmla="*/ 140704 w 1878108"/>
              <a:gd name="connsiteY34" fmla="*/ 1405890 h 1762714"/>
              <a:gd name="connsiteX35" fmla="*/ 83554 w 1878108"/>
              <a:gd name="connsiteY35" fmla="*/ 1348740 h 1762714"/>
              <a:gd name="connsiteX36" fmla="*/ 60694 w 1878108"/>
              <a:gd name="connsiteY36" fmla="*/ 1314450 h 1762714"/>
              <a:gd name="connsiteX37" fmla="*/ 37834 w 1878108"/>
              <a:gd name="connsiteY37" fmla="*/ 1245870 h 1762714"/>
              <a:gd name="connsiteX38" fmla="*/ 14974 w 1878108"/>
              <a:gd name="connsiteY38" fmla="*/ 1211580 h 1762714"/>
              <a:gd name="connsiteX39" fmla="*/ 14974 w 1878108"/>
              <a:gd name="connsiteY39" fmla="*/ 708660 h 1762714"/>
              <a:gd name="connsiteX40" fmla="*/ 26404 w 1878108"/>
              <a:gd name="connsiteY40" fmla="*/ 560070 h 1762714"/>
              <a:gd name="connsiteX41" fmla="*/ 72124 w 1878108"/>
              <a:gd name="connsiteY41" fmla="*/ 491490 h 1762714"/>
              <a:gd name="connsiteX42" fmla="*/ 140704 w 1878108"/>
              <a:gd name="connsiteY42" fmla="*/ 445770 h 1762714"/>
              <a:gd name="connsiteX43" fmla="*/ 197854 w 1878108"/>
              <a:gd name="connsiteY43" fmla="*/ 377190 h 1762714"/>
              <a:gd name="connsiteX44" fmla="*/ 255004 w 1878108"/>
              <a:gd name="connsiteY44" fmla="*/ 320040 h 1762714"/>
              <a:gd name="connsiteX45" fmla="*/ 346444 w 1878108"/>
              <a:gd name="connsiteY45" fmla="*/ 240030 h 1762714"/>
              <a:gd name="connsiteX46" fmla="*/ 380734 w 1878108"/>
              <a:gd name="connsiteY46" fmla="*/ 217170 h 1762714"/>
              <a:gd name="connsiteX47" fmla="*/ 460744 w 1878108"/>
              <a:gd name="connsiteY47" fmla="*/ 137160 h 1762714"/>
              <a:gd name="connsiteX48" fmla="*/ 575044 w 1878108"/>
              <a:gd name="connsiteY48" fmla="*/ 125730 h 1762714"/>
              <a:gd name="connsiteX49" fmla="*/ 677914 w 1878108"/>
              <a:gd name="connsiteY49" fmla="*/ 80010 h 1762714"/>
              <a:gd name="connsiteX50" fmla="*/ 780784 w 1878108"/>
              <a:gd name="connsiteY50" fmla="*/ 0 h 1762714"/>
              <a:gd name="connsiteX51" fmla="*/ 940804 w 1878108"/>
              <a:gd name="connsiteY51" fmla="*/ 11430 h 1762714"/>
              <a:gd name="connsiteX52" fmla="*/ 997954 w 1878108"/>
              <a:gd name="connsiteY52" fmla="*/ 22860 h 1762714"/>
              <a:gd name="connsiteX53" fmla="*/ 1443724 w 1878108"/>
              <a:gd name="connsiteY53" fmla="*/ 34290 h 1762714"/>
              <a:gd name="connsiteX54" fmla="*/ 1649464 w 1878108"/>
              <a:gd name="connsiteY54" fmla="*/ 57150 h 1762714"/>
              <a:gd name="connsiteX55" fmla="*/ 1718044 w 1878108"/>
              <a:gd name="connsiteY55" fmla="*/ 80010 h 1762714"/>
              <a:gd name="connsiteX56" fmla="*/ 1820914 w 1878108"/>
              <a:gd name="connsiteY56" fmla="*/ 114300 h 1762714"/>
              <a:gd name="connsiteX57" fmla="*/ 1855204 w 1878108"/>
              <a:gd name="connsiteY57" fmla="*/ 125730 h 1762714"/>
              <a:gd name="connsiteX58" fmla="*/ 1878064 w 1878108"/>
              <a:gd name="connsiteY58" fmla="*/ 171450 h 176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1878108" h="1762714">
                <a:moveTo>
                  <a:pt x="1809484" y="217170"/>
                </a:moveTo>
                <a:cubicBezTo>
                  <a:pt x="1686828" y="94514"/>
                  <a:pt x="1798480" y="180476"/>
                  <a:pt x="1500874" y="148590"/>
                </a:cubicBezTo>
                <a:cubicBezTo>
                  <a:pt x="1476915" y="146023"/>
                  <a:pt x="1456344" y="127233"/>
                  <a:pt x="1432294" y="125730"/>
                </a:cubicBezTo>
                <a:lnTo>
                  <a:pt x="1249414" y="114300"/>
                </a:lnTo>
                <a:cubicBezTo>
                  <a:pt x="1135114" y="118110"/>
                  <a:pt x="1020482" y="116233"/>
                  <a:pt x="906514" y="125730"/>
                </a:cubicBezTo>
                <a:cubicBezTo>
                  <a:pt x="882501" y="127731"/>
                  <a:pt x="861311" y="142746"/>
                  <a:pt x="837934" y="148590"/>
                </a:cubicBezTo>
                <a:cubicBezTo>
                  <a:pt x="827173" y="151280"/>
                  <a:pt x="771340" y="163997"/>
                  <a:pt x="757924" y="171450"/>
                </a:cubicBezTo>
                <a:cubicBezTo>
                  <a:pt x="733907" y="184793"/>
                  <a:pt x="715408" y="208482"/>
                  <a:pt x="689344" y="217170"/>
                </a:cubicBezTo>
                <a:cubicBezTo>
                  <a:pt x="628990" y="237288"/>
                  <a:pt x="665079" y="221917"/>
                  <a:pt x="586474" y="274320"/>
                </a:cubicBezTo>
                <a:cubicBezTo>
                  <a:pt x="575044" y="281940"/>
                  <a:pt x="561898" y="287466"/>
                  <a:pt x="552184" y="297180"/>
                </a:cubicBezTo>
                <a:cubicBezTo>
                  <a:pt x="540754" y="308610"/>
                  <a:pt x="531344" y="322504"/>
                  <a:pt x="517894" y="331470"/>
                </a:cubicBezTo>
                <a:cubicBezTo>
                  <a:pt x="507869" y="338153"/>
                  <a:pt x="495034" y="339090"/>
                  <a:pt x="483604" y="342900"/>
                </a:cubicBezTo>
                <a:cubicBezTo>
                  <a:pt x="472174" y="354330"/>
                  <a:pt x="461732" y="366842"/>
                  <a:pt x="449314" y="377190"/>
                </a:cubicBezTo>
                <a:cubicBezTo>
                  <a:pt x="438761" y="385984"/>
                  <a:pt x="423606" y="389323"/>
                  <a:pt x="415024" y="400050"/>
                </a:cubicBezTo>
                <a:cubicBezTo>
                  <a:pt x="407498" y="409458"/>
                  <a:pt x="411120" y="424932"/>
                  <a:pt x="403594" y="434340"/>
                </a:cubicBezTo>
                <a:cubicBezTo>
                  <a:pt x="395012" y="445067"/>
                  <a:pt x="379857" y="448406"/>
                  <a:pt x="369304" y="457200"/>
                </a:cubicBezTo>
                <a:cubicBezTo>
                  <a:pt x="347637" y="475256"/>
                  <a:pt x="324998" y="500091"/>
                  <a:pt x="312154" y="525780"/>
                </a:cubicBezTo>
                <a:cubicBezTo>
                  <a:pt x="306766" y="536556"/>
                  <a:pt x="306112" y="549294"/>
                  <a:pt x="300724" y="560070"/>
                </a:cubicBezTo>
                <a:cubicBezTo>
                  <a:pt x="294581" y="572357"/>
                  <a:pt x="283443" y="581807"/>
                  <a:pt x="277864" y="594360"/>
                </a:cubicBezTo>
                <a:cubicBezTo>
                  <a:pt x="268077" y="616380"/>
                  <a:pt x="262624" y="640080"/>
                  <a:pt x="255004" y="662940"/>
                </a:cubicBezTo>
                <a:lnTo>
                  <a:pt x="243574" y="697230"/>
                </a:lnTo>
                <a:cubicBezTo>
                  <a:pt x="204909" y="1006551"/>
                  <a:pt x="223273" y="824832"/>
                  <a:pt x="243574" y="1474470"/>
                </a:cubicBezTo>
                <a:cubicBezTo>
                  <a:pt x="244065" y="1490171"/>
                  <a:pt x="250490" y="1505143"/>
                  <a:pt x="255004" y="1520190"/>
                </a:cubicBezTo>
                <a:cubicBezTo>
                  <a:pt x="280816" y="1606230"/>
                  <a:pt x="271038" y="1578531"/>
                  <a:pt x="323584" y="1657350"/>
                </a:cubicBezTo>
                <a:lnTo>
                  <a:pt x="346444" y="1691640"/>
                </a:lnTo>
                <a:cubicBezTo>
                  <a:pt x="354064" y="1703070"/>
                  <a:pt x="364960" y="1712898"/>
                  <a:pt x="369304" y="1725930"/>
                </a:cubicBezTo>
                <a:cubicBezTo>
                  <a:pt x="373114" y="1737360"/>
                  <a:pt x="380734" y="1772268"/>
                  <a:pt x="380734" y="1760220"/>
                </a:cubicBezTo>
                <a:cubicBezTo>
                  <a:pt x="380734" y="1737045"/>
                  <a:pt x="380802" y="1711762"/>
                  <a:pt x="369304" y="1691640"/>
                </a:cubicBezTo>
                <a:cubicBezTo>
                  <a:pt x="363326" y="1681179"/>
                  <a:pt x="346599" y="1683520"/>
                  <a:pt x="335014" y="1680210"/>
                </a:cubicBezTo>
                <a:cubicBezTo>
                  <a:pt x="234549" y="1651506"/>
                  <a:pt x="337220" y="1684755"/>
                  <a:pt x="255004" y="1657350"/>
                </a:cubicBezTo>
                <a:cubicBezTo>
                  <a:pt x="237730" y="1588253"/>
                  <a:pt x="248542" y="1626533"/>
                  <a:pt x="220714" y="1543050"/>
                </a:cubicBezTo>
                <a:cubicBezTo>
                  <a:pt x="216904" y="1531620"/>
                  <a:pt x="215967" y="1518785"/>
                  <a:pt x="209284" y="1508760"/>
                </a:cubicBezTo>
                <a:cubicBezTo>
                  <a:pt x="201664" y="1497330"/>
                  <a:pt x="192567" y="1486757"/>
                  <a:pt x="186424" y="1474470"/>
                </a:cubicBezTo>
                <a:cubicBezTo>
                  <a:pt x="181036" y="1463694"/>
                  <a:pt x="181677" y="1450205"/>
                  <a:pt x="174994" y="1440180"/>
                </a:cubicBezTo>
                <a:cubicBezTo>
                  <a:pt x="166028" y="1426730"/>
                  <a:pt x="151052" y="1418308"/>
                  <a:pt x="140704" y="1405890"/>
                </a:cubicBezTo>
                <a:cubicBezTo>
                  <a:pt x="93079" y="1348740"/>
                  <a:pt x="146419" y="1390650"/>
                  <a:pt x="83554" y="1348740"/>
                </a:cubicBezTo>
                <a:cubicBezTo>
                  <a:pt x="75934" y="1337310"/>
                  <a:pt x="66273" y="1327003"/>
                  <a:pt x="60694" y="1314450"/>
                </a:cubicBezTo>
                <a:cubicBezTo>
                  <a:pt x="50907" y="1292430"/>
                  <a:pt x="51200" y="1265920"/>
                  <a:pt x="37834" y="1245870"/>
                </a:cubicBezTo>
                <a:lnTo>
                  <a:pt x="14974" y="1211580"/>
                </a:lnTo>
                <a:cubicBezTo>
                  <a:pt x="-8189" y="979954"/>
                  <a:pt x="-1517" y="1096200"/>
                  <a:pt x="14974" y="708660"/>
                </a:cubicBezTo>
                <a:cubicBezTo>
                  <a:pt x="17086" y="659029"/>
                  <a:pt x="20242" y="609363"/>
                  <a:pt x="26404" y="560070"/>
                </a:cubicBezTo>
                <a:cubicBezTo>
                  <a:pt x="30512" y="527206"/>
                  <a:pt x="45996" y="511812"/>
                  <a:pt x="72124" y="491490"/>
                </a:cubicBezTo>
                <a:cubicBezTo>
                  <a:pt x="93811" y="474622"/>
                  <a:pt x="140704" y="445770"/>
                  <a:pt x="140704" y="445770"/>
                </a:cubicBezTo>
                <a:cubicBezTo>
                  <a:pt x="197461" y="360634"/>
                  <a:pt x="124515" y="465197"/>
                  <a:pt x="197854" y="377190"/>
                </a:cubicBezTo>
                <a:cubicBezTo>
                  <a:pt x="245479" y="320040"/>
                  <a:pt x="192139" y="361950"/>
                  <a:pt x="255004" y="320040"/>
                </a:cubicBezTo>
                <a:cubicBezTo>
                  <a:pt x="293104" y="262890"/>
                  <a:pt x="266434" y="293370"/>
                  <a:pt x="346444" y="240030"/>
                </a:cubicBezTo>
                <a:lnTo>
                  <a:pt x="380734" y="217170"/>
                </a:lnTo>
                <a:cubicBezTo>
                  <a:pt x="414787" y="166091"/>
                  <a:pt x="408437" y="145207"/>
                  <a:pt x="460744" y="137160"/>
                </a:cubicBezTo>
                <a:cubicBezTo>
                  <a:pt x="498589" y="131338"/>
                  <a:pt x="536944" y="129540"/>
                  <a:pt x="575044" y="125730"/>
                </a:cubicBezTo>
                <a:cubicBezTo>
                  <a:pt x="618529" y="111235"/>
                  <a:pt x="645310" y="108991"/>
                  <a:pt x="677914" y="80010"/>
                </a:cubicBezTo>
                <a:cubicBezTo>
                  <a:pt x="770433" y="-2229"/>
                  <a:pt x="710077" y="23569"/>
                  <a:pt x="780784" y="0"/>
                </a:cubicBezTo>
                <a:cubicBezTo>
                  <a:pt x="834124" y="3810"/>
                  <a:pt x="887622" y="5832"/>
                  <a:pt x="940804" y="11430"/>
                </a:cubicBezTo>
                <a:cubicBezTo>
                  <a:pt x="960125" y="13464"/>
                  <a:pt x="978547" y="21978"/>
                  <a:pt x="997954" y="22860"/>
                </a:cubicBezTo>
                <a:cubicBezTo>
                  <a:pt x="1146440" y="29609"/>
                  <a:pt x="1295134" y="30480"/>
                  <a:pt x="1443724" y="34290"/>
                </a:cubicBezTo>
                <a:cubicBezTo>
                  <a:pt x="1462539" y="36171"/>
                  <a:pt x="1621150" y="51083"/>
                  <a:pt x="1649464" y="57150"/>
                </a:cubicBezTo>
                <a:cubicBezTo>
                  <a:pt x="1673026" y="62199"/>
                  <a:pt x="1695184" y="72390"/>
                  <a:pt x="1718044" y="80010"/>
                </a:cubicBezTo>
                <a:lnTo>
                  <a:pt x="1820914" y="114300"/>
                </a:lnTo>
                <a:lnTo>
                  <a:pt x="1855204" y="125730"/>
                </a:lnTo>
                <a:cubicBezTo>
                  <a:pt x="1880177" y="163190"/>
                  <a:pt x="1878064" y="146283"/>
                  <a:pt x="1878064" y="171450"/>
                </a:cubicBezTo>
              </a:path>
            </a:pathLst>
          </a:custGeom>
          <a:solidFill>
            <a:srgbClr val="0AEA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2EDBFA93-FCCD-4068-998B-B86B22B70A40}"/>
              </a:ext>
            </a:extLst>
          </p:cNvPr>
          <p:cNvSpPr/>
          <p:nvPr/>
        </p:nvSpPr>
        <p:spPr>
          <a:xfrm>
            <a:off x="8081010" y="250786"/>
            <a:ext cx="1097280" cy="1685657"/>
          </a:xfrm>
          <a:custGeom>
            <a:avLst/>
            <a:gdLst>
              <a:gd name="connsiteX0" fmla="*/ 1051560 w 1097280"/>
              <a:gd name="connsiteY0" fmla="*/ 80684 h 1685657"/>
              <a:gd name="connsiteX1" fmla="*/ 937260 w 1097280"/>
              <a:gd name="connsiteY1" fmla="*/ 103544 h 1685657"/>
              <a:gd name="connsiteX2" fmla="*/ 880110 w 1097280"/>
              <a:gd name="connsiteY2" fmla="*/ 114974 h 1685657"/>
              <a:gd name="connsiteX3" fmla="*/ 811530 w 1097280"/>
              <a:gd name="connsiteY3" fmla="*/ 137834 h 1685657"/>
              <a:gd name="connsiteX4" fmla="*/ 731520 w 1097280"/>
              <a:gd name="connsiteY4" fmla="*/ 149264 h 1685657"/>
              <a:gd name="connsiteX5" fmla="*/ 628650 w 1097280"/>
              <a:gd name="connsiteY5" fmla="*/ 172124 h 1685657"/>
              <a:gd name="connsiteX6" fmla="*/ 560070 w 1097280"/>
              <a:gd name="connsiteY6" fmla="*/ 194984 h 1685657"/>
              <a:gd name="connsiteX7" fmla="*/ 525780 w 1097280"/>
              <a:gd name="connsiteY7" fmla="*/ 217844 h 1685657"/>
              <a:gd name="connsiteX8" fmla="*/ 445770 w 1097280"/>
              <a:gd name="connsiteY8" fmla="*/ 309284 h 1685657"/>
              <a:gd name="connsiteX9" fmla="*/ 388620 w 1097280"/>
              <a:gd name="connsiteY9" fmla="*/ 377864 h 1685657"/>
              <a:gd name="connsiteX10" fmla="*/ 354330 w 1097280"/>
              <a:gd name="connsiteY10" fmla="*/ 400724 h 1685657"/>
              <a:gd name="connsiteX11" fmla="*/ 331470 w 1097280"/>
              <a:gd name="connsiteY11" fmla="*/ 435014 h 1685657"/>
              <a:gd name="connsiteX12" fmla="*/ 297180 w 1097280"/>
              <a:gd name="connsiteY12" fmla="*/ 457874 h 1685657"/>
              <a:gd name="connsiteX13" fmla="*/ 274320 w 1097280"/>
              <a:gd name="connsiteY13" fmla="*/ 526454 h 1685657"/>
              <a:gd name="connsiteX14" fmla="*/ 194310 w 1097280"/>
              <a:gd name="connsiteY14" fmla="*/ 629324 h 1685657"/>
              <a:gd name="connsiteX15" fmla="*/ 182880 w 1097280"/>
              <a:gd name="connsiteY15" fmla="*/ 663614 h 1685657"/>
              <a:gd name="connsiteX16" fmla="*/ 194310 w 1097280"/>
              <a:gd name="connsiteY16" fmla="*/ 1360844 h 1685657"/>
              <a:gd name="connsiteX17" fmla="*/ 228600 w 1097280"/>
              <a:gd name="connsiteY17" fmla="*/ 1429424 h 1685657"/>
              <a:gd name="connsiteX18" fmla="*/ 240030 w 1097280"/>
              <a:gd name="connsiteY18" fmla="*/ 1463714 h 1685657"/>
              <a:gd name="connsiteX19" fmla="*/ 285750 w 1097280"/>
              <a:gd name="connsiteY19" fmla="*/ 1566584 h 1685657"/>
              <a:gd name="connsiteX20" fmla="*/ 297180 w 1097280"/>
              <a:gd name="connsiteY20" fmla="*/ 1612304 h 1685657"/>
              <a:gd name="connsiteX21" fmla="*/ 320040 w 1097280"/>
              <a:gd name="connsiteY21" fmla="*/ 1680884 h 1685657"/>
              <a:gd name="connsiteX22" fmla="*/ 297180 w 1097280"/>
              <a:gd name="connsiteY22" fmla="*/ 1600874 h 1685657"/>
              <a:gd name="connsiteX23" fmla="*/ 228600 w 1097280"/>
              <a:gd name="connsiteY23" fmla="*/ 1555154 h 1685657"/>
              <a:gd name="connsiteX24" fmla="*/ 194310 w 1097280"/>
              <a:gd name="connsiteY24" fmla="*/ 1532294 h 1685657"/>
              <a:gd name="connsiteX25" fmla="*/ 125730 w 1097280"/>
              <a:gd name="connsiteY25" fmla="*/ 1486574 h 1685657"/>
              <a:gd name="connsiteX26" fmla="*/ 91440 w 1097280"/>
              <a:gd name="connsiteY26" fmla="*/ 1463714 h 1685657"/>
              <a:gd name="connsiteX27" fmla="*/ 80010 w 1097280"/>
              <a:gd name="connsiteY27" fmla="*/ 1429424 h 1685657"/>
              <a:gd name="connsiteX28" fmla="*/ 57150 w 1097280"/>
              <a:gd name="connsiteY28" fmla="*/ 1395134 h 1685657"/>
              <a:gd name="connsiteX29" fmla="*/ 45720 w 1097280"/>
              <a:gd name="connsiteY29" fmla="*/ 1269404 h 1685657"/>
              <a:gd name="connsiteX30" fmla="*/ 22860 w 1097280"/>
              <a:gd name="connsiteY30" fmla="*/ 1200824 h 1685657"/>
              <a:gd name="connsiteX31" fmla="*/ 11430 w 1097280"/>
              <a:gd name="connsiteY31" fmla="*/ 1166534 h 1685657"/>
              <a:gd name="connsiteX32" fmla="*/ 0 w 1097280"/>
              <a:gd name="connsiteY32" fmla="*/ 857924 h 1685657"/>
              <a:gd name="connsiteX33" fmla="*/ 11430 w 1097280"/>
              <a:gd name="connsiteY33" fmla="*/ 583604 h 1685657"/>
              <a:gd name="connsiteX34" fmla="*/ 22860 w 1097280"/>
              <a:gd name="connsiteY34" fmla="*/ 549314 h 1685657"/>
              <a:gd name="connsiteX35" fmla="*/ 45720 w 1097280"/>
              <a:gd name="connsiteY35" fmla="*/ 515024 h 1685657"/>
              <a:gd name="connsiteX36" fmla="*/ 57150 w 1097280"/>
              <a:gd name="connsiteY36" fmla="*/ 480734 h 1685657"/>
              <a:gd name="connsiteX37" fmla="*/ 80010 w 1097280"/>
              <a:gd name="connsiteY37" fmla="*/ 446444 h 1685657"/>
              <a:gd name="connsiteX38" fmla="*/ 91440 w 1097280"/>
              <a:gd name="connsiteY38" fmla="*/ 412154 h 1685657"/>
              <a:gd name="connsiteX39" fmla="*/ 125730 w 1097280"/>
              <a:gd name="connsiteY39" fmla="*/ 389294 h 1685657"/>
              <a:gd name="connsiteX40" fmla="*/ 148590 w 1097280"/>
              <a:gd name="connsiteY40" fmla="*/ 355004 h 1685657"/>
              <a:gd name="connsiteX41" fmla="*/ 182880 w 1097280"/>
              <a:gd name="connsiteY41" fmla="*/ 332144 h 1685657"/>
              <a:gd name="connsiteX42" fmla="*/ 194310 w 1097280"/>
              <a:gd name="connsiteY42" fmla="*/ 297854 h 1685657"/>
              <a:gd name="connsiteX43" fmla="*/ 262890 w 1097280"/>
              <a:gd name="connsiteY43" fmla="*/ 229274 h 1685657"/>
              <a:gd name="connsiteX44" fmla="*/ 285750 w 1097280"/>
              <a:gd name="connsiteY44" fmla="*/ 194984 h 1685657"/>
              <a:gd name="connsiteX45" fmla="*/ 320040 w 1097280"/>
              <a:gd name="connsiteY45" fmla="*/ 183554 h 1685657"/>
              <a:gd name="connsiteX46" fmla="*/ 400050 w 1097280"/>
              <a:gd name="connsiteY46" fmla="*/ 149264 h 1685657"/>
              <a:gd name="connsiteX47" fmla="*/ 468630 w 1097280"/>
              <a:gd name="connsiteY47" fmla="*/ 126404 h 1685657"/>
              <a:gd name="connsiteX48" fmla="*/ 502920 w 1097280"/>
              <a:gd name="connsiteY48" fmla="*/ 114974 h 1685657"/>
              <a:gd name="connsiteX49" fmla="*/ 605790 w 1097280"/>
              <a:gd name="connsiteY49" fmla="*/ 92114 h 1685657"/>
              <a:gd name="connsiteX50" fmla="*/ 674370 w 1097280"/>
              <a:gd name="connsiteY50" fmla="*/ 46394 h 1685657"/>
              <a:gd name="connsiteX51" fmla="*/ 742950 w 1097280"/>
              <a:gd name="connsiteY51" fmla="*/ 23534 h 1685657"/>
              <a:gd name="connsiteX52" fmla="*/ 1097280 w 1097280"/>
              <a:gd name="connsiteY52" fmla="*/ 12104 h 1685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1097280" h="1685657">
                <a:moveTo>
                  <a:pt x="1051560" y="80684"/>
                </a:moveTo>
                <a:cubicBezTo>
                  <a:pt x="855537" y="108687"/>
                  <a:pt x="1043657" y="76945"/>
                  <a:pt x="937260" y="103544"/>
                </a:cubicBezTo>
                <a:cubicBezTo>
                  <a:pt x="918413" y="108256"/>
                  <a:pt x="898853" y="109862"/>
                  <a:pt x="880110" y="114974"/>
                </a:cubicBezTo>
                <a:cubicBezTo>
                  <a:pt x="856863" y="121314"/>
                  <a:pt x="835384" y="134426"/>
                  <a:pt x="811530" y="137834"/>
                </a:cubicBezTo>
                <a:lnTo>
                  <a:pt x="731520" y="149264"/>
                </a:lnTo>
                <a:cubicBezTo>
                  <a:pt x="633413" y="181966"/>
                  <a:pt x="789579" y="131892"/>
                  <a:pt x="628650" y="172124"/>
                </a:cubicBezTo>
                <a:cubicBezTo>
                  <a:pt x="605273" y="177968"/>
                  <a:pt x="580120" y="181618"/>
                  <a:pt x="560070" y="194984"/>
                </a:cubicBezTo>
                <a:lnTo>
                  <a:pt x="525780" y="217844"/>
                </a:lnTo>
                <a:cubicBezTo>
                  <a:pt x="472440" y="297854"/>
                  <a:pt x="502920" y="271184"/>
                  <a:pt x="445770" y="309284"/>
                </a:cubicBezTo>
                <a:cubicBezTo>
                  <a:pt x="423293" y="343000"/>
                  <a:pt x="421623" y="350362"/>
                  <a:pt x="388620" y="377864"/>
                </a:cubicBezTo>
                <a:cubicBezTo>
                  <a:pt x="378067" y="386658"/>
                  <a:pt x="365760" y="393104"/>
                  <a:pt x="354330" y="400724"/>
                </a:cubicBezTo>
                <a:cubicBezTo>
                  <a:pt x="346710" y="412154"/>
                  <a:pt x="341184" y="425300"/>
                  <a:pt x="331470" y="435014"/>
                </a:cubicBezTo>
                <a:cubicBezTo>
                  <a:pt x="321756" y="444728"/>
                  <a:pt x="304461" y="446225"/>
                  <a:pt x="297180" y="457874"/>
                </a:cubicBezTo>
                <a:cubicBezTo>
                  <a:pt x="284409" y="478308"/>
                  <a:pt x="291359" y="509415"/>
                  <a:pt x="274320" y="526454"/>
                </a:cubicBezTo>
                <a:cubicBezTo>
                  <a:pt x="244734" y="556040"/>
                  <a:pt x="207982" y="588309"/>
                  <a:pt x="194310" y="629324"/>
                </a:cubicBezTo>
                <a:lnTo>
                  <a:pt x="182880" y="663614"/>
                </a:lnTo>
                <a:cubicBezTo>
                  <a:pt x="186690" y="896024"/>
                  <a:pt x="187050" y="1128516"/>
                  <a:pt x="194310" y="1360844"/>
                </a:cubicBezTo>
                <a:cubicBezTo>
                  <a:pt x="195268" y="1391489"/>
                  <a:pt x="215950" y="1404124"/>
                  <a:pt x="228600" y="1429424"/>
                </a:cubicBezTo>
                <a:cubicBezTo>
                  <a:pt x="233988" y="1440200"/>
                  <a:pt x="234642" y="1452938"/>
                  <a:pt x="240030" y="1463714"/>
                </a:cubicBezTo>
                <a:cubicBezTo>
                  <a:pt x="277559" y="1538771"/>
                  <a:pt x="256262" y="1448631"/>
                  <a:pt x="285750" y="1566584"/>
                </a:cubicBezTo>
                <a:cubicBezTo>
                  <a:pt x="289560" y="1581824"/>
                  <a:pt x="292666" y="1597257"/>
                  <a:pt x="297180" y="1612304"/>
                </a:cubicBezTo>
                <a:cubicBezTo>
                  <a:pt x="304104" y="1635384"/>
                  <a:pt x="325884" y="1704261"/>
                  <a:pt x="320040" y="1680884"/>
                </a:cubicBezTo>
                <a:cubicBezTo>
                  <a:pt x="319941" y="1680489"/>
                  <a:pt x="302646" y="1606340"/>
                  <a:pt x="297180" y="1600874"/>
                </a:cubicBezTo>
                <a:cubicBezTo>
                  <a:pt x="277753" y="1581447"/>
                  <a:pt x="251460" y="1570394"/>
                  <a:pt x="228600" y="1555154"/>
                </a:cubicBezTo>
                <a:lnTo>
                  <a:pt x="194310" y="1532294"/>
                </a:lnTo>
                <a:lnTo>
                  <a:pt x="125730" y="1486574"/>
                </a:lnTo>
                <a:lnTo>
                  <a:pt x="91440" y="1463714"/>
                </a:lnTo>
                <a:cubicBezTo>
                  <a:pt x="87630" y="1452284"/>
                  <a:pt x="85398" y="1440200"/>
                  <a:pt x="80010" y="1429424"/>
                </a:cubicBezTo>
                <a:cubicBezTo>
                  <a:pt x="73867" y="1417137"/>
                  <a:pt x="60028" y="1408566"/>
                  <a:pt x="57150" y="1395134"/>
                </a:cubicBezTo>
                <a:cubicBezTo>
                  <a:pt x="48332" y="1353985"/>
                  <a:pt x="53033" y="1310846"/>
                  <a:pt x="45720" y="1269404"/>
                </a:cubicBezTo>
                <a:cubicBezTo>
                  <a:pt x="41532" y="1245674"/>
                  <a:pt x="30480" y="1223684"/>
                  <a:pt x="22860" y="1200824"/>
                </a:cubicBezTo>
                <a:lnTo>
                  <a:pt x="11430" y="1166534"/>
                </a:lnTo>
                <a:cubicBezTo>
                  <a:pt x="7620" y="1063664"/>
                  <a:pt x="0" y="960865"/>
                  <a:pt x="0" y="857924"/>
                </a:cubicBezTo>
                <a:cubicBezTo>
                  <a:pt x="0" y="766405"/>
                  <a:pt x="4669" y="674873"/>
                  <a:pt x="11430" y="583604"/>
                </a:cubicBezTo>
                <a:cubicBezTo>
                  <a:pt x="12320" y="571589"/>
                  <a:pt x="17472" y="560090"/>
                  <a:pt x="22860" y="549314"/>
                </a:cubicBezTo>
                <a:cubicBezTo>
                  <a:pt x="29003" y="537027"/>
                  <a:pt x="39577" y="527311"/>
                  <a:pt x="45720" y="515024"/>
                </a:cubicBezTo>
                <a:cubicBezTo>
                  <a:pt x="51108" y="504248"/>
                  <a:pt x="51762" y="491510"/>
                  <a:pt x="57150" y="480734"/>
                </a:cubicBezTo>
                <a:cubicBezTo>
                  <a:pt x="63293" y="468447"/>
                  <a:pt x="73867" y="458731"/>
                  <a:pt x="80010" y="446444"/>
                </a:cubicBezTo>
                <a:cubicBezTo>
                  <a:pt x="85398" y="435668"/>
                  <a:pt x="83914" y="421562"/>
                  <a:pt x="91440" y="412154"/>
                </a:cubicBezTo>
                <a:cubicBezTo>
                  <a:pt x="100022" y="401427"/>
                  <a:pt x="114300" y="396914"/>
                  <a:pt x="125730" y="389294"/>
                </a:cubicBezTo>
                <a:cubicBezTo>
                  <a:pt x="133350" y="377864"/>
                  <a:pt x="138876" y="364718"/>
                  <a:pt x="148590" y="355004"/>
                </a:cubicBezTo>
                <a:cubicBezTo>
                  <a:pt x="158304" y="345290"/>
                  <a:pt x="174298" y="342871"/>
                  <a:pt x="182880" y="332144"/>
                </a:cubicBezTo>
                <a:cubicBezTo>
                  <a:pt x="190406" y="322736"/>
                  <a:pt x="186913" y="307364"/>
                  <a:pt x="194310" y="297854"/>
                </a:cubicBezTo>
                <a:cubicBezTo>
                  <a:pt x="214158" y="272335"/>
                  <a:pt x="244957" y="256173"/>
                  <a:pt x="262890" y="229274"/>
                </a:cubicBezTo>
                <a:cubicBezTo>
                  <a:pt x="270510" y="217844"/>
                  <a:pt x="275023" y="203566"/>
                  <a:pt x="285750" y="194984"/>
                </a:cubicBezTo>
                <a:cubicBezTo>
                  <a:pt x="295158" y="187458"/>
                  <a:pt x="309264" y="188942"/>
                  <a:pt x="320040" y="183554"/>
                </a:cubicBezTo>
                <a:cubicBezTo>
                  <a:pt x="419777" y="133686"/>
                  <a:pt x="281109" y="184946"/>
                  <a:pt x="400050" y="149264"/>
                </a:cubicBezTo>
                <a:cubicBezTo>
                  <a:pt x="423130" y="142340"/>
                  <a:pt x="445770" y="134024"/>
                  <a:pt x="468630" y="126404"/>
                </a:cubicBezTo>
                <a:cubicBezTo>
                  <a:pt x="480060" y="122594"/>
                  <a:pt x="491231" y="117896"/>
                  <a:pt x="502920" y="114974"/>
                </a:cubicBezTo>
                <a:cubicBezTo>
                  <a:pt x="567487" y="98832"/>
                  <a:pt x="533236" y="106625"/>
                  <a:pt x="605790" y="92114"/>
                </a:cubicBezTo>
                <a:cubicBezTo>
                  <a:pt x="628650" y="76874"/>
                  <a:pt x="648306" y="55082"/>
                  <a:pt x="674370" y="46394"/>
                </a:cubicBezTo>
                <a:lnTo>
                  <a:pt x="742950" y="23534"/>
                </a:lnTo>
                <a:cubicBezTo>
                  <a:pt x="878446" y="-21631"/>
                  <a:pt x="765192" y="12104"/>
                  <a:pt x="1097280" y="12104"/>
                </a:cubicBezTo>
              </a:path>
            </a:pathLst>
          </a:custGeom>
          <a:solidFill>
            <a:srgbClr val="0AEA2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67545023-1EF5-4050-A677-C75FD6459632}"/>
              </a:ext>
            </a:extLst>
          </p:cNvPr>
          <p:cNvCxnSpPr>
            <a:cxnSpLocks/>
          </p:cNvCxnSpPr>
          <p:nvPr/>
        </p:nvCxnSpPr>
        <p:spPr>
          <a:xfrm>
            <a:off x="4754836" y="4118267"/>
            <a:ext cx="45764" cy="2583180"/>
          </a:xfrm>
          <a:prstGeom prst="line">
            <a:avLst/>
          </a:prstGeom>
          <a:ln w="57150"/>
        </p:spPr>
        <p:style>
          <a:lnRef idx="3">
            <a:schemeClr val="accent5"/>
          </a:lnRef>
          <a:fillRef idx="0">
            <a:schemeClr val="accent5"/>
          </a:fillRef>
          <a:effectRef idx="2">
            <a:schemeClr val="accent5"/>
          </a:effectRef>
          <a:fontRef idx="minor">
            <a:schemeClr val="tx1"/>
          </a:fontRef>
        </p:style>
      </p:cxnSp>
      <p:cxnSp>
        <p:nvCxnSpPr>
          <p:cNvPr id="19" name="Straight Connector 18">
            <a:extLst>
              <a:ext uri="{FF2B5EF4-FFF2-40B4-BE49-F238E27FC236}">
                <a16:creationId xmlns:a16="http://schemas.microsoft.com/office/drawing/2014/main" id="{A3B4CA3A-338C-43CD-9670-F2ABC3CF9358}"/>
              </a:ext>
            </a:extLst>
          </p:cNvPr>
          <p:cNvCxnSpPr>
            <a:cxnSpLocks/>
          </p:cNvCxnSpPr>
          <p:nvPr/>
        </p:nvCxnSpPr>
        <p:spPr>
          <a:xfrm>
            <a:off x="4754836" y="4118267"/>
            <a:ext cx="3028950" cy="7963"/>
          </a:xfrm>
          <a:prstGeom prst="line">
            <a:avLst/>
          </a:prstGeom>
          <a:ln w="57150"/>
        </p:spPr>
        <p:style>
          <a:lnRef idx="3">
            <a:schemeClr val="accent5"/>
          </a:lnRef>
          <a:fillRef idx="0">
            <a:schemeClr val="accent5"/>
          </a:fillRef>
          <a:effectRef idx="2">
            <a:schemeClr val="accent5"/>
          </a:effectRef>
          <a:fontRef idx="minor">
            <a:schemeClr val="tx1"/>
          </a:fontRef>
        </p:style>
      </p:cxnSp>
      <p:cxnSp>
        <p:nvCxnSpPr>
          <p:cNvPr id="22" name="Straight Connector 21">
            <a:extLst>
              <a:ext uri="{FF2B5EF4-FFF2-40B4-BE49-F238E27FC236}">
                <a16:creationId xmlns:a16="http://schemas.microsoft.com/office/drawing/2014/main" id="{57648B02-B423-41A7-B069-A3D870F5A760}"/>
              </a:ext>
            </a:extLst>
          </p:cNvPr>
          <p:cNvCxnSpPr>
            <a:cxnSpLocks/>
          </p:cNvCxnSpPr>
          <p:nvPr/>
        </p:nvCxnSpPr>
        <p:spPr>
          <a:xfrm>
            <a:off x="7680960" y="240030"/>
            <a:ext cx="102826" cy="3886200"/>
          </a:xfrm>
          <a:prstGeom prst="line">
            <a:avLst/>
          </a:prstGeom>
          <a:ln w="57150"/>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410090356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16A7F1B-657B-4053-804A-7ABB37A88BE0}"/>
              </a:ext>
            </a:extLst>
          </p:cNvPr>
          <p:cNvSpPr txBox="1"/>
          <p:nvPr/>
        </p:nvSpPr>
        <p:spPr>
          <a:xfrm>
            <a:off x="2076003" y="813689"/>
            <a:ext cx="2980935" cy="5755422"/>
          </a:xfrm>
          <a:prstGeom prst="rect">
            <a:avLst/>
          </a:prstGeom>
          <a:solidFill>
            <a:srgbClr val="92D050"/>
          </a:solidFill>
        </p:spPr>
        <p:txBody>
          <a:bodyPr wrap="square" rtlCol="0">
            <a:spAutoFit/>
          </a:bodyPr>
          <a:lstStyle/>
          <a:p>
            <a:pPr algn="ctr"/>
            <a:r>
              <a:rPr lang="en-US" sz="1600" b="1" dirty="0"/>
              <a:t>Advisor:</a:t>
            </a:r>
            <a:r>
              <a:rPr lang="en-US" sz="1600" dirty="0"/>
              <a:t> </a:t>
            </a:r>
          </a:p>
          <a:p>
            <a:r>
              <a:rPr lang="en-US" sz="1600" dirty="0"/>
              <a:t>       Rebecca Montgomery UMN</a:t>
            </a:r>
          </a:p>
          <a:p>
            <a:endParaRPr lang="en-US" sz="1600" dirty="0"/>
          </a:p>
          <a:p>
            <a:pPr algn="ctr"/>
            <a:r>
              <a:rPr lang="en-US" sz="1600" b="1" dirty="0"/>
              <a:t>Committee: </a:t>
            </a:r>
          </a:p>
          <a:p>
            <a:r>
              <a:rPr lang="en-US" sz="1600" dirty="0"/>
              <a:t>       Lee </a:t>
            </a:r>
            <a:r>
              <a:rPr lang="en-US" sz="1600" dirty="0" err="1"/>
              <a:t>Frelich</a:t>
            </a:r>
            <a:r>
              <a:rPr lang="en-US" sz="1600" dirty="0"/>
              <a:t>             UMN</a:t>
            </a:r>
          </a:p>
          <a:p>
            <a:r>
              <a:rPr lang="en-US" sz="1600" dirty="0"/>
              <a:t>       Jennifer Powers    UMN</a:t>
            </a:r>
          </a:p>
          <a:p>
            <a:r>
              <a:rPr lang="en-US" sz="1600" dirty="0"/>
              <a:t>       Leighton Reid        MOBOT</a:t>
            </a:r>
          </a:p>
          <a:p>
            <a:endParaRPr lang="en-US" sz="1600" dirty="0"/>
          </a:p>
          <a:p>
            <a:pPr algn="ctr"/>
            <a:r>
              <a:rPr lang="en-US" sz="1600" b="1" dirty="0"/>
              <a:t>Green-Again Captains:</a:t>
            </a:r>
          </a:p>
          <a:p>
            <a:pPr algn="ctr"/>
            <a:r>
              <a:rPr lang="en-US" sz="1600" dirty="0"/>
              <a:t>Catherine</a:t>
            </a:r>
          </a:p>
          <a:p>
            <a:pPr algn="ctr"/>
            <a:r>
              <a:rPr lang="en-US" sz="1600" dirty="0" err="1"/>
              <a:t>Marselain</a:t>
            </a:r>
            <a:endParaRPr lang="en-US" sz="1600" dirty="0"/>
          </a:p>
          <a:p>
            <a:pPr algn="ctr"/>
            <a:r>
              <a:rPr lang="en-US" sz="1600" dirty="0" err="1"/>
              <a:t>Francia</a:t>
            </a:r>
            <a:endParaRPr lang="en-US" sz="1600" dirty="0"/>
          </a:p>
          <a:p>
            <a:pPr algn="ctr"/>
            <a:r>
              <a:rPr lang="en-US" sz="1600" dirty="0" err="1"/>
              <a:t>Berto</a:t>
            </a:r>
            <a:endParaRPr lang="en-US" sz="1600" dirty="0"/>
          </a:p>
          <a:p>
            <a:endParaRPr lang="en-US" sz="1600" dirty="0"/>
          </a:p>
          <a:p>
            <a:pPr algn="ctr"/>
            <a:r>
              <a:rPr lang="en-US" sz="1600" b="1" dirty="0"/>
              <a:t>Malagasy Land-Owners:</a:t>
            </a:r>
          </a:p>
          <a:p>
            <a:pPr algn="ctr"/>
            <a:r>
              <a:rPr lang="en-US" sz="1600" dirty="0" err="1"/>
              <a:t>Beravo</a:t>
            </a:r>
            <a:endParaRPr lang="en-US" sz="1600" dirty="0"/>
          </a:p>
          <a:p>
            <a:pPr algn="ctr"/>
            <a:r>
              <a:rPr lang="en-US" sz="1600" dirty="0"/>
              <a:t>Jean-Francois</a:t>
            </a:r>
          </a:p>
          <a:p>
            <a:endParaRPr lang="en-US" sz="1600" dirty="0"/>
          </a:p>
          <a:p>
            <a:pPr algn="ctr"/>
            <a:r>
              <a:rPr lang="en-US" sz="1600" b="1" dirty="0"/>
              <a:t>Special Thanks:</a:t>
            </a:r>
          </a:p>
          <a:p>
            <a:pPr algn="ctr"/>
            <a:r>
              <a:rPr lang="en-US" sz="1600" dirty="0" err="1"/>
              <a:t>Nirina</a:t>
            </a:r>
            <a:r>
              <a:rPr lang="en-US" sz="1600" dirty="0"/>
              <a:t> Gladys Hill</a:t>
            </a:r>
          </a:p>
          <a:p>
            <a:pPr algn="ctr"/>
            <a:r>
              <a:rPr lang="en-US" sz="1600" dirty="0"/>
              <a:t>;-)</a:t>
            </a:r>
          </a:p>
          <a:p>
            <a:pPr algn="ctr"/>
            <a:endParaRPr lang="en-US" sz="1600" dirty="0"/>
          </a:p>
          <a:p>
            <a:pPr algn="ctr"/>
            <a:r>
              <a:rPr lang="en-US" sz="1600" dirty="0"/>
              <a:t>www.GreenAgainMadagascar.org</a:t>
            </a:r>
          </a:p>
        </p:txBody>
      </p:sp>
      <p:sp>
        <p:nvSpPr>
          <p:cNvPr id="2" name="TextBox 1">
            <a:extLst>
              <a:ext uri="{FF2B5EF4-FFF2-40B4-BE49-F238E27FC236}">
                <a16:creationId xmlns:a16="http://schemas.microsoft.com/office/drawing/2014/main" id="{5A5787BB-70CA-4588-B349-24D34161B22A}"/>
              </a:ext>
            </a:extLst>
          </p:cNvPr>
          <p:cNvSpPr txBox="1"/>
          <p:nvPr/>
        </p:nvSpPr>
        <p:spPr>
          <a:xfrm>
            <a:off x="2076003" y="290469"/>
            <a:ext cx="2980935" cy="523220"/>
          </a:xfrm>
          <a:prstGeom prst="rect">
            <a:avLst/>
          </a:prstGeom>
          <a:solidFill>
            <a:srgbClr val="00B0F0"/>
          </a:solidFill>
          <a:ln w="41275">
            <a:solidFill>
              <a:schemeClr val="accent1"/>
            </a:solidFill>
          </a:ln>
        </p:spPr>
        <p:txBody>
          <a:bodyPr wrap="square" rtlCol="0">
            <a:spAutoFit/>
          </a:bodyPr>
          <a:lstStyle/>
          <a:p>
            <a:pPr algn="ctr"/>
            <a:r>
              <a:rPr lang="en-US" sz="2800" dirty="0"/>
              <a:t>Acknowledgments </a:t>
            </a:r>
          </a:p>
        </p:txBody>
      </p:sp>
      <p:pic>
        <p:nvPicPr>
          <p:cNvPr id="4" name="Picture 3">
            <a:extLst>
              <a:ext uri="{FF2B5EF4-FFF2-40B4-BE49-F238E27FC236}">
                <a16:creationId xmlns:a16="http://schemas.microsoft.com/office/drawing/2014/main" id="{A917543F-4384-4955-A5B6-AA8BCC40DDAF}"/>
              </a:ext>
            </a:extLst>
          </p:cNvPr>
          <p:cNvPicPr>
            <a:picLocks noChangeAspect="1"/>
          </p:cNvPicPr>
          <p:nvPr/>
        </p:nvPicPr>
        <p:blipFill rotWithShape="1">
          <a:blip r:embed="rId3">
            <a:extLst>
              <a:ext uri="{28A0092B-C50C-407E-A947-70E740481C1C}">
                <a14:useLocalDpi xmlns:a14="http://schemas.microsoft.com/office/drawing/2010/main" val="0"/>
              </a:ext>
            </a:extLst>
          </a:blip>
          <a:srcRect l="518" t="10250" r="814" b="17501"/>
          <a:stretch/>
        </p:blipFill>
        <p:spPr>
          <a:xfrm>
            <a:off x="5394960" y="288888"/>
            <a:ext cx="4824254" cy="6280223"/>
          </a:xfrm>
          <a:prstGeom prst="rect">
            <a:avLst/>
          </a:prstGeom>
        </p:spPr>
      </p:pic>
    </p:spTree>
    <p:extLst>
      <p:ext uri="{BB962C8B-B14F-4D97-AF65-F5344CB8AC3E}">
        <p14:creationId xmlns:p14="http://schemas.microsoft.com/office/powerpoint/2010/main" val="889354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D17421C-5951-4A2E-8B12-F80B4DCEB84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
        <p:nvSpPr>
          <p:cNvPr id="2" name="TextBox 1">
            <a:extLst>
              <a:ext uri="{FF2B5EF4-FFF2-40B4-BE49-F238E27FC236}">
                <a16:creationId xmlns:a16="http://schemas.microsoft.com/office/drawing/2014/main" id="{DC9DC446-4F56-4E0D-B215-879843EF2B52}"/>
              </a:ext>
            </a:extLst>
          </p:cNvPr>
          <p:cNvSpPr txBox="1"/>
          <p:nvPr/>
        </p:nvSpPr>
        <p:spPr>
          <a:xfrm>
            <a:off x="5434263" y="5814261"/>
            <a:ext cx="3818021" cy="646331"/>
          </a:xfrm>
          <a:prstGeom prst="rect">
            <a:avLst/>
          </a:prstGeom>
          <a:solidFill>
            <a:srgbClr val="92D050"/>
          </a:solidFill>
        </p:spPr>
        <p:txBody>
          <a:bodyPr wrap="square" rtlCol="0">
            <a:spAutoFit/>
          </a:bodyPr>
          <a:lstStyle/>
          <a:p>
            <a:pPr algn="ctr"/>
            <a:r>
              <a:rPr lang="en-US" dirty="0" err="1"/>
              <a:t>Fanakaraina</a:t>
            </a:r>
            <a:r>
              <a:rPr lang="en-US" dirty="0"/>
              <a:t> State Park</a:t>
            </a:r>
          </a:p>
          <a:p>
            <a:pPr algn="ctr"/>
            <a:r>
              <a:rPr lang="en-US" dirty="0"/>
              <a:t>10%-20% known to western science</a:t>
            </a:r>
          </a:p>
        </p:txBody>
      </p:sp>
    </p:spTree>
    <p:extLst>
      <p:ext uri="{BB962C8B-B14F-4D97-AF65-F5344CB8AC3E}">
        <p14:creationId xmlns:p14="http://schemas.microsoft.com/office/powerpoint/2010/main" val="22085250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96CED3-B6A0-428A-8DA9-880D129411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0295" y="0"/>
            <a:ext cx="5143499" cy="6857999"/>
          </a:xfrm>
          <a:prstGeom prst="rect">
            <a:avLst/>
          </a:prstGeom>
        </p:spPr>
      </p:pic>
      <p:sp>
        <p:nvSpPr>
          <p:cNvPr id="11" name="TextBox 10">
            <a:extLst>
              <a:ext uri="{FF2B5EF4-FFF2-40B4-BE49-F238E27FC236}">
                <a16:creationId xmlns:a16="http://schemas.microsoft.com/office/drawing/2014/main" id="{456C50FF-A584-46FD-9662-F5C16F0F25AA}"/>
              </a:ext>
            </a:extLst>
          </p:cNvPr>
          <p:cNvSpPr txBox="1"/>
          <p:nvPr/>
        </p:nvSpPr>
        <p:spPr>
          <a:xfrm>
            <a:off x="3834063" y="5727032"/>
            <a:ext cx="3705726" cy="369332"/>
          </a:xfrm>
          <a:prstGeom prst="rect">
            <a:avLst/>
          </a:prstGeom>
          <a:solidFill>
            <a:schemeClr val="bg2"/>
          </a:solidFill>
        </p:spPr>
        <p:txBody>
          <a:bodyPr wrap="square" rtlCol="0">
            <a:spAutoFit/>
          </a:bodyPr>
          <a:lstStyle/>
          <a:p>
            <a:pPr algn="ctr"/>
            <a:r>
              <a:rPr lang="en-US" dirty="0"/>
              <a:t>White-ruffed Lemur (adult male)</a:t>
            </a:r>
          </a:p>
        </p:txBody>
      </p:sp>
    </p:spTree>
    <p:extLst>
      <p:ext uri="{BB962C8B-B14F-4D97-AF65-F5344CB8AC3E}">
        <p14:creationId xmlns:p14="http://schemas.microsoft.com/office/powerpoint/2010/main" val="34471912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1398</TotalTime>
  <Words>1655</Words>
  <Application>Microsoft Office PowerPoint</Application>
  <PresentationFormat>Widescreen</PresentationFormat>
  <Paragraphs>863</Paragraphs>
  <Slides>75</Slides>
  <Notes>8</Notes>
  <HiddenSlides>0</HiddenSlides>
  <MMClips>1</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75</vt:i4>
      </vt:variant>
    </vt:vector>
  </HeadingPairs>
  <TitlesOfParts>
    <vt:vector size="80" baseType="lpstr">
      <vt:lpstr>Arial</vt:lpstr>
      <vt:lpstr>Calibri</vt:lpstr>
      <vt:lpstr>Calibri Light</vt:lpstr>
      <vt:lpstr>Office Theme</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local_me</dc:creator>
  <cp:lastModifiedBy>Donald Hill</cp:lastModifiedBy>
  <cp:revision>144</cp:revision>
  <dcterms:created xsi:type="dcterms:W3CDTF">2018-03-20T01:37:15Z</dcterms:created>
  <dcterms:modified xsi:type="dcterms:W3CDTF">2018-06-03T07:26:07Z</dcterms:modified>
</cp:coreProperties>
</file>