
<file path=[Content_Types].xml><?xml version="1.0" encoding="utf-8"?>
<Types xmlns="http://schemas.openxmlformats.org/package/2006/content-types">
  <Default Extension="xml" ContentType="application/xml"/>
  <Default Extension="mp4" ContentType="video/mp4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90" r:id="rId2"/>
    <p:sldId id="291" r:id="rId3"/>
    <p:sldId id="289" r:id="rId4"/>
    <p:sldId id="295" r:id="rId5"/>
    <p:sldId id="292" r:id="rId6"/>
    <p:sldId id="293" r:id="rId7"/>
    <p:sldId id="29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0FD8"/>
    <a:srgbClr val="D316D8"/>
    <a:srgbClr val="00FFFF"/>
    <a:srgbClr val="800040"/>
    <a:srgbClr val="FF0080"/>
    <a:srgbClr val="FFCC66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3" autoAdjust="0"/>
    <p:restoredTop sz="92245" autoAdjust="0"/>
  </p:normalViewPr>
  <p:slideViewPr>
    <p:cSldViewPr snapToGrid="0" snapToObjects="1">
      <p:cViewPr>
        <p:scale>
          <a:sx n="160" d="100"/>
          <a:sy n="160" d="100"/>
        </p:scale>
        <p:origin x="608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CFC684-9BBD-1A41-AC2C-2FC01D27764D}" type="datetimeFigureOut">
              <a:rPr lang="en-US" smtClean="0"/>
              <a:t>7/19/17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4D8F9F-B644-C84B-A1EE-09D6E5779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633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>
              <a:latin typeface="Georgia" charset="0"/>
              <a:ea typeface="Georgia" charset="0"/>
              <a:cs typeface="Georg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D8F9F-B644-C84B-A1EE-09D6E5779DB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369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>
              <a:latin typeface="Georgia" charset="0"/>
              <a:ea typeface="Georgia" charset="0"/>
              <a:cs typeface="Georg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D8F9F-B644-C84B-A1EE-09D6E5779DB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905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D8F9F-B644-C84B-A1EE-09D6E5779DB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6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>
                <a:latin typeface="Georgia" charset="0"/>
                <a:ea typeface="Georgia" charset="0"/>
                <a:cs typeface="Georgia" charset="0"/>
              </a:rPr>
              <a:t>3.4</a:t>
            </a:r>
            <a:r>
              <a:rPr lang="en-US" b="1" baseline="0" dirty="0" smtClean="0">
                <a:latin typeface="Georgia" charset="0"/>
                <a:ea typeface="Georgia" charset="0"/>
                <a:cs typeface="Georgia" charset="0"/>
              </a:rPr>
              <a:t> P14-GFP CD8</a:t>
            </a:r>
            <a:r>
              <a:rPr lang="en-US" b="1" baseline="30000" dirty="0" smtClean="0">
                <a:latin typeface="Georgia" charset="0"/>
                <a:ea typeface="Georgia" charset="0"/>
                <a:cs typeface="Georgia" charset="0"/>
              </a:rPr>
              <a:t>+</a:t>
            </a:r>
            <a:r>
              <a:rPr lang="en-US" b="1" baseline="0" dirty="0" smtClean="0">
                <a:latin typeface="Georgia" charset="0"/>
                <a:ea typeface="Georgia" charset="0"/>
                <a:cs typeface="Georgia" charset="0"/>
              </a:rPr>
              <a:t> T cell motility in small intestine crypts.  </a:t>
            </a:r>
            <a:r>
              <a:rPr lang="en-US" b="0" baseline="0" dirty="0" smtClean="0">
                <a:latin typeface="Georgia" charset="0"/>
                <a:ea typeface="Georgia" charset="0"/>
                <a:cs typeface="Georgia" charset="0"/>
              </a:rPr>
              <a:t>Naïve</a:t>
            </a:r>
            <a:r>
              <a:rPr lang="en-US" b="1" baseline="0" dirty="0" smtClean="0">
                <a:latin typeface="Georgia" charset="0"/>
                <a:ea typeface="Georgia" charset="0"/>
                <a:cs typeface="Georgia" charset="0"/>
              </a:rPr>
              <a:t> </a:t>
            </a:r>
            <a:r>
              <a:rPr lang="en-US" b="0" baseline="0" dirty="0" smtClean="0">
                <a:latin typeface="Georgia" charset="0"/>
                <a:ea typeface="Georgia" charset="0"/>
                <a:cs typeface="Georgia" charset="0"/>
              </a:rPr>
              <a:t>P14-GFP CD8</a:t>
            </a:r>
            <a:r>
              <a:rPr lang="en-US" b="0" baseline="30000" dirty="0" smtClean="0">
                <a:latin typeface="Georgia" charset="0"/>
                <a:ea typeface="Georgia" charset="0"/>
                <a:cs typeface="Georgia" charset="0"/>
              </a:rPr>
              <a:t>+</a:t>
            </a:r>
            <a:r>
              <a:rPr lang="en-US" b="0" baseline="0" dirty="0" smtClean="0">
                <a:latin typeface="Georgia" charset="0"/>
                <a:ea typeface="Georgia" charset="0"/>
                <a:cs typeface="Georgia" charset="0"/>
              </a:rPr>
              <a:t> T cells (cyan) were transferred to B6 mice and infected with LCMV 1 day later.  A piece of jejunum was excised (see methods) and imaged in the crypt at days 5 (left) and 8 (right) after LCMV.  </a:t>
            </a:r>
            <a:r>
              <a:rPr lang="en-US" b="0" baseline="0" dirty="0" err="1" smtClean="0">
                <a:latin typeface="Georgia" charset="0"/>
                <a:ea typeface="Georgia" charset="0"/>
                <a:cs typeface="Georgia" charset="0"/>
              </a:rPr>
              <a:t>Hoescht</a:t>
            </a:r>
            <a:r>
              <a:rPr lang="en-US" b="0" baseline="0" dirty="0" smtClean="0">
                <a:latin typeface="Georgia" charset="0"/>
                <a:ea typeface="Georgia" charset="0"/>
                <a:cs typeface="Georgia" charset="0"/>
              </a:rPr>
              <a:t> stain (blue) was injected 1 hour prior to imaging to visualize intestinal architecture.  Day 5 scale bar is 30um where day 8 scale bar is 20um.  </a:t>
            </a:r>
            <a:endParaRPr lang="en-US" b="1" dirty="0" smtClean="0">
              <a:latin typeface="Georgia" charset="0"/>
              <a:ea typeface="Georgia" charset="0"/>
              <a:cs typeface="Georgia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D8F9F-B644-C84B-A1EE-09D6E5779DB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6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>
                <a:latin typeface="Georgia" charset="0"/>
                <a:ea typeface="Georgia" charset="0"/>
                <a:cs typeface="Georgia" charset="0"/>
              </a:rPr>
              <a:t>3.5</a:t>
            </a:r>
            <a:r>
              <a:rPr lang="en-US" b="1" baseline="0" dirty="0" smtClean="0">
                <a:latin typeface="Georgia" charset="0"/>
                <a:ea typeface="Georgia" charset="0"/>
                <a:cs typeface="Georgia" charset="0"/>
              </a:rPr>
              <a:t> P14-GFP CD8</a:t>
            </a:r>
            <a:r>
              <a:rPr lang="en-US" b="1" baseline="30000" dirty="0" smtClean="0">
                <a:latin typeface="Georgia" charset="0"/>
                <a:ea typeface="Georgia" charset="0"/>
                <a:cs typeface="Georgia" charset="0"/>
              </a:rPr>
              <a:t>+</a:t>
            </a:r>
            <a:r>
              <a:rPr lang="en-US" b="1" baseline="0" dirty="0" smtClean="0">
                <a:latin typeface="Georgia" charset="0"/>
                <a:ea typeface="Georgia" charset="0"/>
                <a:cs typeface="Georgia" charset="0"/>
              </a:rPr>
              <a:t> T cell motility in small intestine crypts is independent of CD103  </a:t>
            </a:r>
            <a:r>
              <a:rPr lang="en-US" b="0" baseline="0" dirty="0" smtClean="0">
                <a:latin typeface="Georgia" charset="0"/>
                <a:ea typeface="Georgia" charset="0"/>
                <a:cs typeface="Georgia" charset="0"/>
              </a:rPr>
              <a:t>Naïve</a:t>
            </a:r>
            <a:r>
              <a:rPr lang="en-US" b="1" baseline="0" dirty="0" smtClean="0">
                <a:latin typeface="Georgia" charset="0"/>
                <a:ea typeface="Georgia" charset="0"/>
                <a:cs typeface="Georgia" charset="0"/>
              </a:rPr>
              <a:t> </a:t>
            </a:r>
            <a:r>
              <a:rPr lang="en-US" b="0" baseline="0" dirty="0" smtClean="0">
                <a:latin typeface="Georgia" charset="0"/>
                <a:ea typeface="Georgia" charset="0"/>
                <a:cs typeface="Georgia" charset="0"/>
              </a:rPr>
              <a:t>P14-GFP CD8</a:t>
            </a:r>
            <a:r>
              <a:rPr lang="en-US" b="0" baseline="30000" dirty="0" smtClean="0">
                <a:latin typeface="Georgia" charset="0"/>
                <a:ea typeface="Georgia" charset="0"/>
                <a:cs typeface="Georgia" charset="0"/>
              </a:rPr>
              <a:t>+</a:t>
            </a:r>
            <a:r>
              <a:rPr lang="en-US" b="0" baseline="0" dirty="0" smtClean="0">
                <a:latin typeface="Georgia" charset="0"/>
                <a:ea typeface="Georgia" charset="0"/>
                <a:cs typeface="Georgia" charset="0"/>
              </a:rPr>
              <a:t> T cells CD103</a:t>
            </a:r>
            <a:r>
              <a:rPr lang="en-US" b="0" baseline="30000" dirty="0" smtClean="0">
                <a:latin typeface="Georgia" charset="0"/>
                <a:ea typeface="Georgia" charset="0"/>
                <a:cs typeface="Georgia" charset="0"/>
              </a:rPr>
              <a:t>+/+ </a:t>
            </a:r>
            <a:r>
              <a:rPr lang="en-US" b="0" baseline="0" dirty="0" smtClean="0">
                <a:latin typeface="Georgia" charset="0"/>
                <a:ea typeface="Georgia" charset="0"/>
                <a:cs typeface="Georgia" charset="0"/>
              </a:rPr>
              <a:t>(cyan) and P14-CFP CD103</a:t>
            </a:r>
            <a:r>
              <a:rPr lang="en-US" b="0" baseline="30000" dirty="0" smtClean="0">
                <a:latin typeface="Georgia" charset="0"/>
                <a:ea typeface="Georgia" charset="0"/>
                <a:cs typeface="Georgia" charset="0"/>
              </a:rPr>
              <a:t>-/- </a:t>
            </a:r>
            <a:r>
              <a:rPr lang="en-US" b="0" baseline="0" dirty="0" smtClean="0">
                <a:latin typeface="Georgia" charset="0"/>
                <a:ea typeface="Georgia" charset="0"/>
                <a:cs typeface="Georgia" charset="0"/>
              </a:rPr>
              <a:t>CD8</a:t>
            </a:r>
            <a:r>
              <a:rPr lang="en-US" b="0" baseline="30000" dirty="0" smtClean="0">
                <a:latin typeface="Georgia" charset="0"/>
                <a:ea typeface="Georgia" charset="0"/>
                <a:cs typeface="Georgia" charset="0"/>
              </a:rPr>
              <a:t>+</a:t>
            </a:r>
            <a:r>
              <a:rPr lang="en-US" b="0" baseline="0" dirty="0" smtClean="0">
                <a:latin typeface="Georgia" charset="0"/>
                <a:ea typeface="Georgia" charset="0"/>
                <a:cs typeface="Georgia" charset="0"/>
              </a:rPr>
              <a:t> T cells (magenta) were transferred in equal numbers to B6 mice and infected with LCMV 1 day later.  A piece of jejunum was excised (see methods) and imaged in the crypt at days 8 (left) and 14 (right) after LCMV infection.  Second harmonics are shown in blue.  Scale bars are 30</a:t>
            </a:r>
            <a:r>
              <a:rPr lang="en-US" b="0" baseline="0" dirty="0" smtClean="0">
                <a:latin typeface="Symbol" charset="2"/>
                <a:ea typeface="Symbol" charset="2"/>
                <a:cs typeface="Symbol" charset="2"/>
              </a:rPr>
              <a:t>u</a:t>
            </a:r>
            <a:r>
              <a:rPr lang="en-US" b="0" baseline="0" dirty="0" smtClean="0">
                <a:latin typeface="Georgia" charset="0"/>
                <a:ea typeface="Georgia" charset="0"/>
                <a:cs typeface="Georgia" charset="0"/>
              </a:rPr>
              <a:t>m. </a:t>
            </a:r>
            <a:endParaRPr lang="en-US" b="1" dirty="0" smtClean="0">
              <a:latin typeface="Georgia" charset="0"/>
              <a:ea typeface="Georgia" charset="0"/>
              <a:cs typeface="Georgia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D8F9F-B644-C84B-A1EE-09D6E5779DB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6296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D8F9F-B644-C84B-A1EE-09D6E5779DB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457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 smtClean="0">
              <a:latin typeface="Georgia" charset="0"/>
              <a:ea typeface="Georgia" charset="0"/>
              <a:cs typeface="Georg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D8F9F-B644-C84B-A1EE-09D6E5779DB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69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DC8F1-D1D4-E543-8C4E-5D3089894BE4}" type="datetimeFigureOut">
              <a:rPr lang="en-US" smtClean="0"/>
              <a:t>7/19/17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9BF6-0A1B-174B-B396-09C99343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DC8F1-D1D4-E543-8C4E-5D3089894BE4}" type="datetimeFigureOut">
              <a:rPr lang="en-US" smtClean="0"/>
              <a:t>7/19/17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9BF6-0A1B-174B-B396-09C99343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DC8F1-D1D4-E543-8C4E-5D3089894BE4}" type="datetimeFigureOut">
              <a:rPr lang="en-US" smtClean="0"/>
              <a:t>7/19/17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9BF6-0A1B-174B-B396-09C99343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DC8F1-D1D4-E543-8C4E-5D3089894BE4}" type="datetimeFigureOut">
              <a:rPr lang="en-US" smtClean="0"/>
              <a:t>7/19/17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9BF6-0A1B-174B-B396-09C99343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DC8F1-D1D4-E543-8C4E-5D3089894BE4}" type="datetimeFigureOut">
              <a:rPr lang="en-US" smtClean="0"/>
              <a:t>7/19/17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9BF6-0A1B-174B-B396-09C99343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DC8F1-D1D4-E543-8C4E-5D3089894BE4}" type="datetimeFigureOut">
              <a:rPr lang="en-US" smtClean="0"/>
              <a:t>7/19/17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9BF6-0A1B-174B-B396-09C99343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5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DC8F1-D1D4-E543-8C4E-5D3089894BE4}" type="datetimeFigureOut">
              <a:rPr lang="en-US" smtClean="0"/>
              <a:t>7/19/17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9BF6-0A1B-174B-B396-09C99343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DC8F1-D1D4-E543-8C4E-5D3089894BE4}" type="datetimeFigureOut">
              <a:rPr lang="en-US" smtClean="0"/>
              <a:t>7/19/17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9BF6-0A1B-174B-B396-09C99343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DC8F1-D1D4-E543-8C4E-5D3089894BE4}" type="datetimeFigureOut">
              <a:rPr lang="en-US" smtClean="0"/>
              <a:t>7/19/17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9BF6-0A1B-174B-B396-09C99343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DC8F1-D1D4-E543-8C4E-5D3089894BE4}" type="datetimeFigureOut">
              <a:rPr lang="en-US" smtClean="0"/>
              <a:t>7/19/17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9BF6-0A1B-174B-B396-09C99343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2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0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DC8F1-D1D4-E543-8C4E-5D3089894BE4}" type="datetimeFigureOut">
              <a:rPr lang="en-US" smtClean="0"/>
              <a:t>7/19/17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9BF6-0A1B-174B-B396-09C99343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DC8F1-D1D4-E543-8C4E-5D3089894BE4}" type="datetimeFigureOut">
              <a:rPr lang="en-US" smtClean="0"/>
              <a:t>7/19/17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39BF6-0A1B-174B-B396-09C993439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4" Type="http://schemas.openxmlformats.org/officeDocument/2006/relationships/video" Target="../media/media2.mp4"/><Relationship Id="rId5" Type="http://schemas.openxmlformats.org/officeDocument/2006/relationships/slideLayout" Target="../slideLayouts/slideLayout1.xml"/><Relationship Id="rId6" Type="http://schemas.openxmlformats.org/officeDocument/2006/relationships/notesSlide" Target="../notesSlides/notesSlid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.xml"/><Relationship Id="rId5" Type="http://schemas.openxmlformats.org/officeDocument/2006/relationships/image" Target="../media/image3.png"/><Relationship Id="rId1" Type="http://schemas.microsoft.com/office/2007/relationships/media" Target="../media/media3.mp4"/><Relationship Id="rId2" Type="http://schemas.openxmlformats.org/officeDocument/2006/relationships/video" Target="../media/media3.mp4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5.mp4"/><Relationship Id="rId4" Type="http://schemas.openxmlformats.org/officeDocument/2006/relationships/video" Target="../media/media5.mp4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3.xml"/><Relationship Id="rId7" Type="http://schemas.openxmlformats.org/officeDocument/2006/relationships/image" Target="../media/image4.png"/><Relationship Id="rId8" Type="http://schemas.openxmlformats.org/officeDocument/2006/relationships/image" Target="../media/image5.png"/><Relationship Id="rId1" Type="http://schemas.microsoft.com/office/2007/relationships/media" Target="../media/media4.mp4"/><Relationship Id="rId2" Type="http://schemas.openxmlformats.org/officeDocument/2006/relationships/video" Target="../media/media4.mp4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7.mp4"/><Relationship Id="rId4" Type="http://schemas.openxmlformats.org/officeDocument/2006/relationships/video" Target="../media/media7.mp4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4.xml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1" Type="http://schemas.microsoft.com/office/2007/relationships/media" Target="../media/media6.mp4"/><Relationship Id="rId2" Type="http://schemas.openxmlformats.org/officeDocument/2006/relationships/video" Target="../media/media6.mp4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9.mp4"/><Relationship Id="rId4" Type="http://schemas.openxmlformats.org/officeDocument/2006/relationships/video" Target="../media/media9.mp4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5.xml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1" Type="http://schemas.microsoft.com/office/2007/relationships/media" Target="../media/media8.mp4"/><Relationship Id="rId2" Type="http://schemas.openxmlformats.org/officeDocument/2006/relationships/video" Target="../media/media8.mp4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11.mp4"/><Relationship Id="rId4" Type="http://schemas.openxmlformats.org/officeDocument/2006/relationships/video" Target="../media/media11.mp4"/><Relationship Id="rId5" Type="http://schemas.microsoft.com/office/2007/relationships/media" Target="../media/media12.mp4"/><Relationship Id="rId6" Type="http://schemas.openxmlformats.org/officeDocument/2006/relationships/video" Target="../media/media12.mp4"/><Relationship Id="rId7" Type="http://schemas.openxmlformats.org/officeDocument/2006/relationships/slideLayout" Target="../slideLayouts/slideLayout2.xml"/><Relationship Id="rId8" Type="http://schemas.openxmlformats.org/officeDocument/2006/relationships/notesSlide" Target="../notesSlides/notesSlide6.xml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" Type="http://schemas.microsoft.com/office/2007/relationships/media" Target="../media/media10.mp4"/><Relationship Id="rId2" Type="http://schemas.openxmlformats.org/officeDocument/2006/relationships/video" Target="../media/media10.mp4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media" Target="../media/media14.mp4"/><Relationship Id="rId4" Type="http://schemas.openxmlformats.org/officeDocument/2006/relationships/video" Target="../media/media14.mp4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7.xml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1" Type="http://schemas.microsoft.com/office/2007/relationships/media" Target="../media/media13.mp4"/><Relationship Id="rId2" Type="http://schemas.openxmlformats.org/officeDocument/2006/relationships/video" Target="../media/media13.mp4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448237" y="-175752"/>
            <a:ext cx="7694706" cy="768161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Georgia"/>
                <a:cs typeface="Georgia"/>
              </a:rPr>
              <a:t>3.1 P14-GFP CD8</a:t>
            </a:r>
            <a:r>
              <a:rPr lang="en-US" sz="2000" baseline="30000" dirty="0" smtClean="0">
                <a:latin typeface="Georgia"/>
                <a:cs typeface="Georgia"/>
              </a:rPr>
              <a:t>+</a:t>
            </a:r>
            <a:r>
              <a:rPr lang="en-US" sz="2000" dirty="0" smtClean="0">
                <a:latin typeface="Georgia"/>
                <a:cs typeface="Georgia"/>
              </a:rPr>
              <a:t> T cell motility at days 5 and 8 after LCMV </a:t>
            </a:r>
            <a:endParaRPr lang="en-US" sz="2000" dirty="0">
              <a:latin typeface="Georgia"/>
              <a:cs typeface="Georgia"/>
            </a:endParaRPr>
          </a:p>
        </p:txBody>
      </p:sp>
      <p:pic>
        <p:nvPicPr>
          <p:cNvPr id="3" name="111116_mouse 3 day 5_mf2pos1_sl28_20um_villi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31203" t="5089" r="33830" b="4257"/>
          <a:stretch/>
        </p:blipFill>
        <p:spPr>
          <a:xfrm>
            <a:off x="89652" y="1538941"/>
            <a:ext cx="4384378" cy="4343400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4" name="lcmv day 8 111416 jejunum_mf1pos3_sl26_villi_20um.mp4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rcRect l="35127" t="5924" r="30069" b="4278"/>
          <a:stretch/>
        </p:blipFill>
        <p:spPr>
          <a:xfrm>
            <a:off x="4616825" y="1538940"/>
            <a:ext cx="4405447" cy="4343400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730329" y="1039550"/>
            <a:ext cx="958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Georgia"/>
                <a:cs typeface="Georgia"/>
              </a:rPr>
              <a:t>Day 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00729" y="1081029"/>
            <a:ext cx="979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Georgia"/>
                <a:cs typeface="Georgia"/>
              </a:rPr>
              <a:t>Day </a:t>
            </a:r>
            <a:r>
              <a:rPr lang="en-US" sz="2400" dirty="0" smtClean="0">
                <a:latin typeface="Georgia"/>
                <a:cs typeface="Georgia"/>
              </a:rPr>
              <a:t>8</a:t>
            </a:r>
            <a:endParaRPr lang="en-US" sz="2400" dirty="0">
              <a:latin typeface="Georgia"/>
              <a:cs typeface="Georg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457890"/>
            <a:ext cx="23321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FFFF"/>
                </a:solidFill>
                <a:latin typeface="Arial"/>
                <a:cs typeface="Arial"/>
              </a:rPr>
              <a:t>P14</a:t>
            </a:r>
            <a:r>
              <a:rPr lang="en-US" sz="2000" dirty="0" smtClean="0">
                <a:solidFill>
                  <a:srgbClr val="00FFFF"/>
                </a:solidFill>
                <a:latin typeface="Arial"/>
                <a:cs typeface="Arial"/>
              </a:rPr>
              <a:t>-GFP </a:t>
            </a:r>
            <a:r>
              <a:rPr lang="en-US" sz="2000" dirty="0">
                <a:solidFill>
                  <a:srgbClr val="3366FF"/>
                </a:solidFill>
                <a:latin typeface="Arial"/>
                <a:cs typeface="Arial"/>
              </a:rPr>
              <a:t>Hoescht</a:t>
            </a:r>
          </a:p>
        </p:txBody>
      </p:sp>
      <p:sp>
        <p:nvSpPr>
          <p:cNvPr id="8" name="Rectangle 7"/>
          <p:cNvSpPr/>
          <p:nvPr/>
        </p:nvSpPr>
        <p:spPr>
          <a:xfrm flipV="1">
            <a:off x="4048695" y="5769523"/>
            <a:ext cx="349715" cy="45719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flipV="1">
            <a:off x="8558129" y="5824806"/>
            <a:ext cx="349715" cy="45719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444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3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-627529" y="-101047"/>
            <a:ext cx="7694706" cy="7681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latin typeface="Georgia"/>
                <a:cs typeface="Georgia"/>
              </a:rPr>
              <a:t>3.2 P14-GFP CD8</a:t>
            </a:r>
            <a:r>
              <a:rPr lang="en-US" sz="2000" baseline="30000" dirty="0" smtClean="0">
                <a:latin typeface="Georgia"/>
                <a:cs typeface="Georgia"/>
              </a:rPr>
              <a:t>+</a:t>
            </a:r>
            <a:r>
              <a:rPr lang="en-US" sz="2000" dirty="0" smtClean="0">
                <a:latin typeface="Georgia"/>
                <a:cs typeface="Georgia"/>
              </a:rPr>
              <a:t> T cell motility at day 30 after LCMV </a:t>
            </a:r>
            <a:endParaRPr lang="en-US" sz="2000" dirty="0">
              <a:latin typeface="Georgia"/>
              <a:cs typeface="Georgia"/>
            </a:endParaRPr>
          </a:p>
        </p:txBody>
      </p:sp>
      <p:pic>
        <p:nvPicPr>
          <p:cNvPr id="2" name="111416_mouse 3 memory_mf1pos1_sl26_20um_villi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33143" t="6350" r="33519" b="3423"/>
          <a:stretch/>
        </p:blipFill>
        <p:spPr>
          <a:xfrm>
            <a:off x="1822824" y="836701"/>
            <a:ext cx="5244353" cy="5423651"/>
          </a:xfrm>
          <a:prstGeom prst="rect">
            <a:avLst/>
          </a:prstGeom>
          <a:ln w="28575" cmpd="sng">
            <a:solidFill>
              <a:srgbClr val="FFFFFF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0" y="6457890"/>
            <a:ext cx="23321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FFFF"/>
                </a:solidFill>
                <a:latin typeface="Arial"/>
                <a:cs typeface="Arial"/>
              </a:rPr>
              <a:t>P14</a:t>
            </a:r>
            <a:r>
              <a:rPr lang="en-US" sz="2000" dirty="0" smtClean="0">
                <a:solidFill>
                  <a:srgbClr val="00FFFF"/>
                </a:solidFill>
                <a:latin typeface="Arial"/>
                <a:cs typeface="Arial"/>
              </a:rPr>
              <a:t>-GFP </a:t>
            </a:r>
            <a:r>
              <a:rPr lang="en-US" sz="2000" dirty="0">
                <a:solidFill>
                  <a:srgbClr val="3366FF"/>
                </a:solidFill>
                <a:latin typeface="Arial"/>
                <a:cs typeface="Arial"/>
              </a:rPr>
              <a:t>Hoescht</a:t>
            </a:r>
          </a:p>
        </p:txBody>
      </p:sp>
      <p:sp>
        <p:nvSpPr>
          <p:cNvPr id="5" name="Rectangle 4"/>
          <p:cNvSpPr/>
          <p:nvPr/>
        </p:nvSpPr>
        <p:spPr>
          <a:xfrm flipV="1">
            <a:off x="6712081" y="6167822"/>
            <a:ext cx="349715" cy="45719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4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6457890"/>
            <a:ext cx="23321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FFFF"/>
                </a:solidFill>
                <a:latin typeface="Arial"/>
                <a:cs typeface="Arial"/>
              </a:rPr>
              <a:t>P14</a:t>
            </a:r>
            <a:r>
              <a:rPr lang="en-US" sz="2000" dirty="0" smtClean="0">
                <a:solidFill>
                  <a:srgbClr val="00FFFF"/>
                </a:solidFill>
                <a:latin typeface="Arial"/>
                <a:cs typeface="Arial"/>
              </a:rPr>
              <a:t>-GFP </a:t>
            </a:r>
            <a:r>
              <a:rPr lang="en-US" sz="2000" dirty="0">
                <a:solidFill>
                  <a:srgbClr val="3366FF"/>
                </a:solidFill>
                <a:latin typeface="Arial"/>
                <a:cs typeface="Arial"/>
              </a:rPr>
              <a:t>Hoescht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373529" y="3543"/>
            <a:ext cx="8934823" cy="7681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latin typeface="Georgia"/>
                <a:cs typeface="Georgia"/>
              </a:rPr>
              <a:t>3.3 P14-GFP CD8</a:t>
            </a:r>
            <a:r>
              <a:rPr lang="en-US" sz="2000" baseline="30000" dirty="0" smtClean="0">
                <a:latin typeface="Georgia"/>
                <a:cs typeface="Georgia"/>
              </a:rPr>
              <a:t>+</a:t>
            </a:r>
            <a:r>
              <a:rPr lang="en-US" sz="2000" dirty="0" smtClean="0">
                <a:latin typeface="Georgia"/>
                <a:cs typeface="Georgia"/>
              </a:rPr>
              <a:t> T cell motility in small intestine longitudinal muscle</a:t>
            </a:r>
          </a:p>
          <a:p>
            <a:endParaRPr lang="en-US" sz="2000" dirty="0">
              <a:latin typeface="Georgia"/>
              <a:cs typeface="Georgia"/>
            </a:endParaRPr>
          </a:p>
        </p:txBody>
      </p:sp>
      <p:pic>
        <p:nvPicPr>
          <p:cNvPr id="2" name="mouse 1 lcmv day 8_mf1pos3_sl1_20um_serosa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33502" t="4911" r="32511" b="3582"/>
          <a:stretch/>
        </p:blipFill>
        <p:spPr>
          <a:xfrm>
            <a:off x="4645399" y="1583759"/>
            <a:ext cx="4406964" cy="4343400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730329" y="1039550"/>
            <a:ext cx="958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Georgia"/>
                <a:cs typeface="Georgia"/>
              </a:rPr>
              <a:t>Day 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00729" y="1081029"/>
            <a:ext cx="979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Georgia"/>
                <a:cs typeface="Georgia"/>
              </a:rPr>
              <a:t>Day </a:t>
            </a:r>
            <a:r>
              <a:rPr lang="en-US" sz="2400" dirty="0" smtClean="0">
                <a:latin typeface="Georgia"/>
                <a:cs typeface="Georgia"/>
              </a:rPr>
              <a:t>8</a:t>
            </a:r>
            <a:endParaRPr lang="en-US" sz="2400" dirty="0">
              <a:latin typeface="Georgia"/>
              <a:cs typeface="Georgia"/>
            </a:endParaRPr>
          </a:p>
        </p:txBody>
      </p:sp>
      <p:sp>
        <p:nvSpPr>
          <p:cNvPr id="9" name="Rectangle 8"/>
          <p:cNvSpPr/>
          <p:nvPr/>
        </p:nvSpPr>
        <p:spPr>
          <a:xfrm flipV="1">
            <a:off x="8606263" y="5839553"/>
            <a:ext cx="349715" cy="45719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flipV="1">
            <a:off x="4082402" y="5862412"/>
            <a:ext cx="349715" cy="45719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mouse 3 13d1_day 5_slice 10_20um_serosa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rcRect l="32417" t="6691" r="33235" b="3421"/>
          <a:stretch/>
        </p:blipFill>
        <p:spPr>
          <a:xfrm>
            <a:off x="160489" y="1583759"/>
            <a:ext cx="4343400" cy="43434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2" name="Rectangle 11"/>
          <p:cNvSpPr/>
          <p:nvPr/>
        </p:nvSpPr>
        <p:spPr>
          <a:xfrm flipV="1">
            <a:off x="4081759" y="5816693"/>
            <a:ext cx="349715" cy="45719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180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video>
              <p:cMediaNode vol="80000">
                <p:cTn id="13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6457890"/>
            <a:ext cx="23321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FFFF"/>
                </a:solidFill>
                <a:latin typeface="Arial"/>
                <a:cs typeface="Arial"/>
              </a:rPr>
              <a:t>P14</a:t>
            </a:r>
            <a:r>
              <a:rPr lang="en-US" sz="2000" dirty="0" smtClean="0">
                <a:solidFill>
                  <a:srgbClr val="00FFFF"/>
                </a:solidFill>
                <a:latin typeface="Arial"/>
                <a:cs typeface="Arial"/>
              </a:rPr>
              <a:t>-GFP </a:t>
            </a:r>
            <a:r>
              <a:rPr lang="en-US" sz="2000" dirty="0">
                <a:solidFill>
                  <a:srgbClr val="3366FF"/>
                </a:solidFill>
                <a:latin typeface="Arial"/>
                <a:cs typeface="Arial"/>
              </a:rPr>
              <a:t>Hoescht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896463" y="3543"/>
            <a:ext cx="8934823" cy="7681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latin typeface="Georgia"/>
                <a:cs typeface="Georgia"/>
              </a:rPr>
              <a:t>3.4 P14-GFP CD8</a:t>
            </a:r>
            <a:r>
              <a:rPr lang="en-US" sz="2000" baseline="30000" dirty="0" smtClean="0">
                <a:latin typeface="Georgia"/>
                <a:cs typeface="Georgia"/>
              </a:rPr>
              <a:t>+</a:t>
            </a:r>
            <a:r>
              <a:rPr lang="en-US" sz="2000" dirty="0" smtClean="0">
                <a:latin typeface="Georgia"/>
                <a:cs typeface="Georgia"/>
              </a:rPr>
              <a:t> T cell motility in the small intestine crypts</a:t>
            </a:r>
          </a:p>
          <a:p>
            <a:endParaRPr lang="en-US" sz="2000" dirty="0">
              <a:latin typeface="Georgia"/>
              <a:cs typeface="Georg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30329" y="1039550"/>
            <a:ext cx="958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Georgia"/>
                <a:cs typeface="Georgia"/>
              </a:rPr>
              <a:t>Day 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00729" y="1081029"/>
            <a:ext cx="979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Georgia"/>
                <a:cs typeface="Georgia"/>
              </a:rPr>
              <a:t>Day </a:t>
            </a:r>
            <a:r>
              <a:rPr lang="en-US" sz="2400" dirty="0" smtClean="0">
                <a:latin typeface="Georgia"/>
                <a:cs typeface="Georgia"/>
              </a:rPr>
              <a:t>8</a:t>
            </a:r>
            <a:endParaRPr lang="en-US" sz="2400" dirty="0">
              <a:latin typeface="Georgia"/>
              <a:cs typeface="Georgia"/>
            </a:endParaRPr>
          </a:p>
        </p:txBody>
      </p:sp>
      <p:pic>
        <p:nvPicPr>
          <p:cNvPr id="3" name="mouse 3 13d1_mf13pos2_sl27_crypt_20um.mp4">
            <a:hlinkClick r:id="" action="ppaction://media"/>
          </p:cNvPr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33781" t="7113" r="31339" b="3515"/>
          <a:stretch/>
        </p:blipFill>
        <p:spPr>
          <a:xfrm>
            <a:off x="104103" y="1542694"/>
            <a:ext cx="4407408" cy="4343400"/>
          </a:xfrm>
          <a:prstGeom prst="rect">
            <a:avLst/>
          </a:prstGeom>
          <a:ln w="28575" cmpd="sng">
            <a:solidFill>
              <a:srgbClr val="FFFFFF"/>
            </a:solidFill>
          </a:ln>
        </p:spPr>
      </p:pic>
      <p:pic>
        <p:nvPicPr>
          <p:cNvPr id="9" name="111416_lcmv day 8 111416 jejunum_mf1pos1_slice crypts.mp4">
            <a:hlinkClick r:id="" action="ppaction://media"/>
          </p:cNvPr>
          <p:cNvPicPr>
            <a:picLocks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rcRect l="34993" t="10315" r="33890" b="7977"/>
          <a:stretch/>
        </p:blipFill>
        <p:spPr>
          <a:xfrm>
            <a:off x="4645363" y="1542694"/>
            <a:ext cx="4407408" cy="4343400"/>
          </a:xfrm>
          <a:prstGeom prst="rect">
            <a:avLst/>
          </a:prstGeom>
          <a:ln w="28575" cmpd="sng">
            <a:solidFill>
              <a:srgbClr val="FFFFFF"/>
            </a:solidFill>
          </a:ln>
        </p:spPr>
      </p:pic>
      <p:sp>
        <p:nvSpPr>
          <p:cNvPr id="10" name="Rectangle 9"/>
          <p:cNvSpPr/>
          <p:nvPr/>
        </p:nvSpPr>
        <p:spPr>
          <a:xfrm flipV="1">
            <a:off x="8654877" y="5778786"/>
            <a:ext cx="349715" cy="45719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flipV="1">
            <a:off x="4089658" y="5803089"/>
            <a:ext cx="395950" cy="45719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97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3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4823" y="95807"/>
            <a:ext cx="10817411" cy="7681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latin typeface="Georgia"/>
                <a:cs typeface="Georgia"/>
              </a:rPr>
              <a:t>3.5 P14-GFP CD8</a:t>
            </a:r>
            <a:r>
              <a:rPr lang="en-US" sz="2000" baseline="30000" dirty="0" smtClean="0">
                <a:latin typeface="Georgia"/>
                <a:cs typeface="Georgia"/>
              </a:rPr>
              <a:t>+</a:t>
            </a:r>
            <a:r>
              <a:rPr lang="en-US" sz="2000" dirty="0" smtClean="0">
                <a:latin typeface="Georgia"/>
                <a:cs typeface="Georgia"/>
              </a:rPr>
              <a:t> T cell motility in the small intestine </a:t>
            </a:r>
          </a:p>
          <a:p>
            <a:pPr algn="l"/>
            <a:r>
              <a:rPr lang="en-US" sz="2000" dirty="0" smtClean="0">
                <a:latin typeface="Georgia"/>
                <a:cs typeface="Georgia"/>
              </a:rPr>
              <a:t>crypts is independent of CD103</a:t>
            </a:r>
          </a:p>
          <a:p>
            <a:endParaRPr lang="en-US" sz="2000" dirty="0">
              <a:latin typeface="Georgia"/>
              <a:cs typeface="Georgia"/>
            </a:endParaRPr>
          </a:p>
        </p:txBody>
      </p:sp>
      <p:pic>
        <p:nvPicPr>
          <p:cNvPr id="2" name="053017 d8 lcmv cd103ko mouse 2 _5_Mark_and_Find_001 Pos002_S001_Processed_crypt with tracks.mp4">
            <a:hlinkClick r:id="" action="ppaction://media"/>
          </p:cNvPr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33830" t="8499" r="32346" b="4703"/>
          <a:stretch/>
        </p:blipFill>
        <p:spPr>
          <a:xfrm>
            <a:off x="89648" y="1509056"/>
            <a:ext cx="4407408" cy="4343400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5" name="060517 lcmv d14 cd103ko mouse 1 _7_Mark_and_Find_001 Pos003_d14_crypt_slice 4_20um.mp4">
            <a:hlinkClick r:id="" action="ppaction://media"/>
          </p:cNvPr>
          <p:cNvPicPr>
            <a:picLocks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rcRect l="33666" t="5100" r="32184" b="5102"/>
          <a:stretch/>
        </p:blipFill>
        <p:spPr>
          <a:xfrm>
            <a:off x="4631768" y="1509056"/>
            <a:ext cx="4407408" cy="4343400"/>
          </a:xfrm>
          <a:prstGeom prst="rect">
            <a:avLst/>
          </a:prstGeom>
          <a:ln w="28575" cmpd="sng">
            <a:solidFill>
              <a:srgbClr val="FFFFFF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756972" y="1039550"/>
            <a:ext cx="979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Georgia"/>
                <a:cs typeface="Georgia"/>
              </a:rPr>
              <a:t>Day </a:t>
            </a:r>
            <a:r>
              <a:rPr lang="en-US" sz="2400" dirty="0" smtClean="0">
                <a:latin typeface="Georgia"/>
                <a:cs typeface="Georgia"/>
              </a:rPr>
              <a:t>8</a:t>
            </a:r>
            <a:endParaRPr lang="en-US" sz="2400" dirty="0">
              <a:latin typeface="Georgia"/>
              <a:cs typeface="Georg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07301" y="1039550"/>
            <a:ext cx="1102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Georgia"/>
                <a:cs typeface="Georgia"/>
              </a:rPr>
              <a:t>Day </a:t>
            </a:r>
            <a:r>
              <a:rPr lang="en-US" sz="2400" dirty="0" smtClean="0">
                <a:latin typeface="Georgia"/>
                <a:cs typeface="Georgia"/>
              </a:rPr>
              <a:t>14</a:t>
            </a:r>
            <a:endParaRPr lang="en-US" sz="2400" dirty="0">
              <a:latin typeface="Georgia"/>
              <a:cs typeface="Georgi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457890"/>
            <a:ext cx="68841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FFFF"/>
                </a:solidFill>
                <a:latin typeface="Arial"/>
                <a:cs typeface="Arial"/>
              </a:rPr>
              <a:t>P14</a:t>
            </a:r>
            <a:r>
              <a:rPr lang="en-US" sz="2000" dirty="0" smtClean="0">
                <a:solidFill>
                  <a:srgbClr val="00FFFF"/>
                </a:solidFill>
                <a:latin typeface="Arial"/>
                <a:cs typeface="Arial"/>
              </a:rPr>
              <a:t>-GFP CD103</a:t>
            </a:r>
            <a:r>
              <a:rPr lang="en-US" sz="2000" baseline="30000" dirty="0" smtClean="0">
                <a:solidFill>
                  <a:srgbClr val="00FFFF"/>
                </a:solidFill>
                <a:latin typeface="Arial"/>
                <a:cs typeface="Arial"/>
              </a:rPr>
              <a:t>+/+  </a:t>
            </a:r>
            <a:r>
              <a:rPr lang="en-US" sz="2000" dirty="0" smtClean="0">
                <a:solidFill>
                  <a:srgbClr val="AF0FD8"/>
                </a:solidFill>
                <a:latin typeface="Arial"/>
                <a:cs typeface="Arial"/>
              </a:rPr>
              <a:t>P14-CFP CD103</a:t>
            </a:r>
            <a:r>
              <a:rPr lang="en-US" sz="2000" baseline="30000" dirty="0" smtClean="0">
                <a:solidFill>
                  <a:srgbClr val="AF0FD8"/>
                </a:solidFill>
                <a:latin typeface="Arial"/>
                <a:cs typeface="Arial"/>
              </a:rPr>
              <a:t>-/-  </a:t>
            </a:r>
            <a:r>
              <a:rPr lang="en-US" sz="2000" dirty="0" smtClean="0">
                <a:solidFill>
                  <a:srgbClr val="3366FF"/>
                </a:solidFill>
                <a:latin typeface="Arial"/>
                <a:cs typeface="Arial"/>
              </a:rPr>
              <a:t>Second harmonics</a:t>
            </a:r>
            <a:endParaRPr lang="en-US" sz="20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647585" y="5779696"/>
            <a:ext cx="340739" cy="45719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096819" y="5779696"/>
            <a:ext cx="340739" cy="45719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360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3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4823" y="95807"/>
            <a:ext cx="10817411" cy="7681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latin typeface="Georgia"/>
                <a:cs typeface="Georgia"/>
              </a:rPr>
              <a:t>3.6 P14-GFP CD8</a:t>
            </a:r>
            <a:r>
              <a:rPr lang="en-US" sz="2000" baseline="30000" dirty="0" smtClean="0">
                <a:latin typeface="Georgia"/>
                <a:cs typeface="Georgia"/>
              </a:rPr>
              <a:t>+</a:t>
            </a:r>
            <a:r>
              <a:rPr lang="en-US" sz="2000" dirty="0" smtClean="0">
                <a:latin typeface="Georgia"/>
                <a:cs typeface="Georgia"/>
              </a:rPr>
              <a:t> T cell motility in the small intestine </a:t>
            </a:r>
          </a:p>
          <a:p>
            <a:pPr algn="l"/>
            <a:r>
              <a:rPr lang="en-US" sz="2000" dirty="0" smtClean="0">
                <a:latin typeface="Georgia"/>
                <a:cs typeface="Georgia"/>
              </a:rPr>
              <a:t>villi is independent of CD103</a:t>
            </a:r>
          </a:p>
          <a:p>
            <a:endParaRPr lang="en-US" sz="2000" dirty="0">
              <a:latin typeface="Georgia"/>
              <a:cs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57890"/>
            <a:ext cx="68841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FFFF"/>
                </a:solidFill>
                <a:latin typeface="Arial"/>
                <a:cs typeface="Arial"/>
              </a:rPr>
              <a:t>P14</a:t>
            </a:r>
            <a:r>
              <a:rPr lang="en-US" sz="2000" dirty="0" smtClean="0">
                <a:solidFill>
                  <a:srgbClr val="00FFFF"/>
                </a:solidFill>
                <a:latin typeface="Arial"/>
                <a:cs typeface="Arial"/>
              </a:rPr>
              <a:t>-GFP CD103</a:t>
            </a:r>
            <a:r>
              <a:rPr lang="en-US" sz="2000" baseline="30000" dirty="0" smtClean="0">
                <a:solidFill>
                  <a:srgbClr val="00FFFF"/>
                </a:solidFill>
                <a:latin typeface="Arial"/>
                <a:cs typeface="Arial"/>
              </a:rPr>
              <a:t>+/+  </a:t>
            </a:r>
            <a:r>
              <a:rPr lang="en-US" sz="2000" dirty="0" smtClean="0">
                <a:solidFill>
                  <a:srgbClr val="AF0FD8"/>
                </a:solidFill>
                <a:latin typeface="Arial"/>
                <a:cs typeface="Arial"/>
              </a:rPr>
              <a:t>P14-CFP CD103</a:t>
            </a:r>
            <a:r>
              <a:rPr lang="en-US" sz="2000" baseline="30000" dirty="0" smtClean="0">
                <a:solidFill>
                  <a:srgbClr val="AF0FD8"/>
                </a:solidFill>
                <a:latin typeface="Arial"/>
                <a:cs typeface="Arial"/>
              </a:rPr>
              <a:t>-/-  </a:t>
            </a:r>
            <a:r>
              <a:rPr lang="en-US" sz="2000" dirty="0" smtClean="0">
                <a:solidFill>
                  <a:srgbClr val="3366FF"/>
                </a:solidFill>
                <a:latin typeface="Arial"/>
                <a:cs typeface="Arial"/>
              </a:rPr>
              <a:t>Second harmonics</a:t>
            </a:r>
            <a:endParaRPr lang="en-US" sz="20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pic>
        <p:nvPicPr>
          <p:cNvPr id="2" name="053017 day 8 lcmv cd103ko mouse 1_6_Mark_and_Find_001 Pos002_S001_villi_slice 1_20um.mp4">
            <a:hlinkClick r:id="" action="ppaction://media"/>
          </p:cNvPr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9"/>
          <a:srcRect l="33015" t="7228" r="32671" b="3827"/>
          <a:stretch/>
        </p:blipFill>
        <p:spPr>
          <a:xfrm>
            <a:off x="164353" y="1963618"/>
            <a:ext cx="2880362" cy="2880360"/>
          </a:xfrm>
          <a:prstGeom prst="rect">
            <a:avLst/>
          </a:prstGeom>
          <a:ln w="28575" cmpd="sng">
            <a:solidFill>
              <a:srgbClr val="FFFFFF"/>
            </a:solidFill>
          </a:ln>
        </p:spPr>
      </p:pic>
      <p:pic>
        <p:nvPicPr>
          <p:cNvPr id="6" name="050217 day 14 lcmv mouse 1 _10_Mark_and_Find_002 Pos001 villi_mf2pos1_slice 10.mp4">
            <a:hlinkClick r:id="" action="ppaction://media"/>
          </p:cNvPr>
          <p:cNvPicPr>
            <a:picLocks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10"/>
          <a:srcRect l="34155" t="9343" r="31368" b="2287"/>
          <a:stretch/>
        </p:blipFill>
        <p:spPr>
          <a:xfrm>
            <a:off x="3156913" y="1963618"/>
            <a:ext cx="2866691" cy="2880360"/>
          </a:xfrm>
          <a:prstGeom prst="rect">
            <a:avLst/>
          </a:prstGeom>
          <a:ln w="28575" cmpd="sng">
            <a:solidFill>
              <a:srgbClr val="FFFFFF"/>
            </a:solidFill>
          </a:ln>
        </p:spPr>
      </p:pic>
      <p:pic>
        <p:nvPicPr>
          <p:cNvPr id="7" name="mouse 3 _15_Mark_and_Find_002 Pos003_S001_villi with tracks.mp4">
            <a:hlinkClick r:id="" action="ppaction://media"/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 rotWithShape="1">
          <a:blip r:embed="rId11"/>
          <a:srcRect l="31541" r="31040"/>
          <a:stretch/>
        </p:blipFill>
        <p:spPr>
          <a:xfrm>
            <a:off x="6125886" y="1963618"/>
            <a:ext cx="2820550" cy="2880360"/>
          </a:xfrm>
          <a:prstGeom prst="rect">
            <a:avLst/>
          </a:prstGeom>
          <a:ln w="28575" cmpd="sng">
            <a:solidFill>
              <a:srgbClr val="FFFFFF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000200" y="1485810"/>
            <a:ext cx="1102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Georgia"/>
                <a:cs typeface="Georgia"/>
              </a:rPr>
              <a:t>Day </a:t>
            </a:r>
            <a:r>
              <a:rPr lang="en-US" sz="2400" dirty="0" smtClean="0">
                <a:latin typeface="Georgia"/>
                <a:cs typeface="Georgia"/>
              </a:rPr>
              <a:t>14</a:t>
            </a:r>
            <a:endParaRPr lang="en-US" sz="2400" dirty="0">
              <a:latin typeface="Georgia"/>
              <a:cs typeface="Georgi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08952" y="1494339"/>
            <a:ext cx="979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Georgia"/>
                <a:cs typeface="Georgia"/>
              </a:rPr>
              <a:t>Day </a:t>
            </a:r>
            <a:r>
              <a:rPr lang="en-US" sz="2400" dirty="0" smtClean="0">
                <a:latin typeface="Georgia"/>
                <a:cs typeface="Georgia"/>
              </a:rPr>
              <a:t>8</a:t>
            </a:r>
            <a:endParaRPr lang="en-US" sz="2400" dirty="0">
              <a:latin typeface="Georgia"/>
              <a:cs typeface="Georgi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81215" y="1474081"/>
            <a:ext cx="11547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Georgia"/>
                <a:cs typeface="Georgia"/>
              </a:rPr>
              <a:t>Day </a:t>
            </a:r>
            <a:r>
              <a:rPr lang="en-US" sz="2400" dirty="0" smtClean="0">
                <a:latin typeface="Georgia"/>
                <a:cs typeface="Georgia"/>
              </a:rPr>
              <a:t>30</a:t>
            </a:r>
            <a:endParaRPr lang="en-US" sz="2400" dirty="0">
              <a:latin typeface="Georgia"/>
              <a:cs typeface="Georgia"/>
            </a:endParaRPr>
          </a:p>
        </p:txBody>
      </p:sp>
      <p:sp>
        <p:nvSpPr>
          <p:cNvPr id="12" name="Rectangle 11"/>
          <p:cNvSpPr/>
          <p:nvPr/>
        </p:nvSpPr>
        <p:spPr>
          <a:xfrm flipV="1">
            <a:off x="5730976" y="4763267"/>
            <a:ext cx="265723" cy="45719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flipV="1">
            <a:off x="8633168" y="4763267"/>
            <a:ext cx="265723" cy="45719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 flipV="1">
            <a:off x="2744209" y="4763267"/>
            <a:ext cx="265723" cy="45719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043818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video>
              <p:cMediaNode vol="80000">
                <p:cTn id="3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video>
              <p:cMediaNode vol="80000">
                <p:cTn id="4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8780"/>
            <a:ext cx="1169894" cy="7681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9882" y="50984"/>
            <a:ext cx="10817411" cy="7681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latin typeface="Georgia"/>
                <a:cs typeface="Georgia"/>
              </a:rPr>
              <a:t>3.7 Self-specific CD8</a:t>
            </a:r>
            <a:r>
              <a:rPr lang="en-US" sz="2000" baseline="30000" dirty="0" smtClean="0">
                <a:latin typeface="Georgia"/>
                <a:cs typeface="Georgia"/>
              </a:rPr>
              <a:t>+</a:t>
            </a:r>
            <a:r>
              <a:rPr lang="en-US" sz="2000" dirty="0" smtClean="0">
                <a:latin typeface="Georgia"/>
                <a:cs typeface="Georgia"/>
              </a:rPr>
              <a:t> T cell motility in the small intestine</a:t>
            </a:r>
          </a:p>
          <a:p>
            <a:endParaRPr lang="en-US" sz="2000" dirty="0">
              <a:latin typeface="Georgia"/>
              <a:cs typeface="Georgia"/>
            </a:endParaRPr>
          </a:p>
        </p:txBody>
      </p:sp>
      <p:pic>
        <p:nvPicPr>
          <p:cNvPr id="5" name="mouse 3 25D116 no blocking_d5_sllice 28_30um_villi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33991" t="7616" r="31859" b="3014"/>
          <a:stretch/>
        </p:blipFill>
        <p:spPr>
          <a:xfrm>
            <a:off x="122768" y="1598706"/>
            <a:ext cx="4343401" cy="4343400"/>
          </a:xfrm>
          <a:prstGeom prst="rect">
            <a:avLst/>
          </a:prstGeom>
          <a:ln w="28575" cmpd="sng">
            <a:solidFill>
              <a:srgbClr val="FFFFFF"/>
            </a:solidFill>
          </a:ln>
        </p:spPr>
      </p:pic>
      <p:pic>
        <p:nvPicPr>
          <p:cNvPr id="6" name="Mouse 1 25D116 block_5_Mark_and_Find_001 Pos001_S001_Processed001_villi_slice 8_30um.mp4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rcRect l="34306" t="7204" r="30890" b="3424"/>
          <a:stretch/>
        </p:blipFill>
        <p:spPr>
          <a:xfrm>
            <a:off x="4639236" y="1598706"/>
            <a:ext cx="4407408" cy="4324642"/>
          </a:xfrm>
          <a:prstGeom prst="rect">
            <a:avLst/>
          </a:prstGeom>
          <a:ln w="28575" cmpd="sng">
            <a:solidFill>
              <a:srgbClr val="FFFFFF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0" y="6457890"/>
            <a:ext cx="2301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FFFF"/>
                </a:solidFill>
                <a:latin typeface="Arial"/>
                <a:cs typeface="Arial"/>
              </a:rPr>
              <a:t>OT-I-GFP </a:t>
            </a:r>
            <a:r>
              <a:rPr lang="en-US" sz="2000" dirty="0">
                <a:solidFill>
                  <a:srgbClr val="3366FF"/>
                </a:solidFill>
                <a:latin typeface="Arial"/>
                <a:cs typeface="Arial"/>
              </a:rPr>
              <a:t>Hoescht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05034" y="1150854"/>
            <a:ext cx="958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Georgia"/>
                <a:cs typeface="Georgia"/>
              </a:rPr>
              <a:t>Day 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48856" y="1150854"/>
            <a:ext cx="3828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Georgia"/>
                <a:cs typeface="Georgia"/>
              </a:rPr>
              <a:t>Day 5 + anti-K</a:t>
            </a:r>
            <a:r>
              <a:rPr lang="en-US" sz="2400" baseline="30000" dirty="0" smtClean="0">
                <a:latin typeface="Georgia"/>
                <a:cs typeface="Georgia"/>
              </a:rPr>
              <a:t>b</a:t>
            </a:r>
            <a:r>
              <a:rPr lang="en-US" sz="2400" dirty="0" smtClean="0">
                <a:latin typeface="Georgia"/>
                <a:cs typeface="Georgia"/>
              </a:rPr>
              <a:t>-SIINFEKL</a:t>
            </a:r>
            <a:endParaRPr lang="en-US" sz="2400" dirty="0">
              <a:latin typeface="Georgia"/>
              <a:cs typeface="Georgia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025136" y="5849649"/>
            <a:ext cx="425114" cy="45719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73973" y="5849649"/>
            <a:ext cx="425114" cy="45719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646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3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2652</TotalTime>
  <Words>344</Words>
  <Application>Microsoft Macintosh PowerPoint</Application>
  <PresentationFormat>On-screen Show (4:3)</PresentationFormat>
  <Paragraphs>39</Paragraphs>
  <Slides>7</Slides>
  <Notes>7</Notes>
  <HiddenSlides>0</HiddenSlides>
  <MMClips>14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Georgia</vt:lpstr>
      <vt:lpstr>Symbol</vt:lpstr>
      <vt:lpstr>Black</vt:lpstr>
      <vt:lpstr>3.1 P14-GFP CD8+ T cell motility at days 5 and 8 after LCMV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Minnesota 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Thompson</dc:creator>
  <cp:lastModifiedBy>Microsoft Office User</cp:lastModifiedBy>
  <cp:revision>172</cp:revision>
  <dcterms:created xsi:type="dcterms:W3CDTF">2017-01-04T19:40:01Z</dcterms:created>
  <dcterms:modified xsi:type="dcterms:W3CDTF">2017-07-20T03:48:29Z</dcterms:modified>
</cp:coreProperties>
</file>