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Lst>
  <p:sldSz cy="5143500" cx="9144000"/>
  <p:notesSz cx="6858000" cy="9144000"/>
  <p:embeddedFontLst>
    <p:embeddedFont>
      <p:font typeface="Libre Franklin"/>
      <p:regular r:id="rId36"/>
      <p:bold r:id="rId37"/>
      <p:italic r:id="rId38"/>
      <p:boldItalic r:id="rId39"/>
    </p:embeddedFont>
    <p:embeddedFont>
      <p:font typeface="Roboto"/>
      <p:regular r:id="rId40"/>
      <p:bold r:id="rId41"/>
      <p:italic r:id="rId42"/>
      <p:boldItalic r:id="rId43"/>
    </p:embeddedFont>
    <p:embeddedFont>
      <p:font typeface="Nunito"/>
      <p:regular r:id="rId44"/>
      <p:bold r:id="rId45"/>
      <p:italic r:id="rId46"/>
      <p:boldItalic r:id="rId47"/>
    </p:embeddedFont>
    <p:embeddedFont>
      <p:font typeface="Average"/>
      <p:regular r:id="rId48"/>
    </p:embeddedFont>
    <p:embeddedFont>
      <p:font typeface="Oswald"/>
      <p:regular r:id="rId49"/>
      <p:bold r:id="rId50"/>
    </p:embeddedFont>
    <p:embeddedFont>
      <p:font typeface="Comfortaa"/>
      <p:regular r:id="rId51"/>
      <p:bold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regular.fntdata"/><Relationship Id="rId42" Type="http://schemas.openxmlformats.org/officeDocument/2006/relationships/font" Target="fonts/Roboto-italic.fntdata"/><Relationship Id="rId41" Type="http://schemas.openxmlformats.org/officeDocument/2006/relationships/font" Target="fonts/Roboto-bold.fntdata"/><Relationship Id="rId44" Type="http://schemas.openxmlformats.org/officeDocument/2006/relationships/font" Target="fonts/Nunito-regular.fntdata"/><Relationship Id="rId43" Type="http://schemas.openxmlformats.org/officeDocument/2006/relationships/font" Target="fonts/Roboto-boldItalic.fntdata"/><Relationship Id="rId46" Type="http://schemas.openxmlformats.org/officeDocument/2006/relationships/font" Target="fonts/Nunito-italic.fntdata"/><Relationship Id="rId45" Type="http://schemas.openxmlformats.org/officeDocument/2006/relationships/font" Target="fonts/Nuni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Average-regular.fntdata"/><Relationship Id="rId47" Type="http://schemas.openxmlformats.org/officeDocument/2006/relationships/font" Target="fonts/Nunito-boldItalic.fntdata"/><Relationship Id="rId49" Type="http://schemas.openxmlformats.org/officeDocument/2006/relationships/font" Target="fonts/Oswald-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font" Target="fonts/LibreFranklin-bold.fntdata"/><Relationship Id="rId36" Type="http://schemas.openxmlformats.org/officeDocument/2006/relationships/font" Target="fonts/LibreFranklin-regular.fntdata"/><Relationship Id="rId39" Type="http://schemas.openxmlformats.org/officeDocument/2006/relationships/font" Target="fonts/LibreFranklin-boldItalic.fntdata"/><Relationship Id="rId38" Type="http://schemas.openxmlformats.org/officeDocument/2006/relationships/font" Target="fonts/LibreFranklin-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Comfortaa-regular.fntdata"/><Relationship Id="rId50" Type="http://schemas.openxmlformats.org/officeDocument/2006/relationships/font" Target="fonts/Oswald-bold.fntdata"/><Relationship Id="rId52" Type="http://schemas.openxmlformats.org/officeDocument/2006/relationships/font" Target="fonts/Comfortaa-bold.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Jake Introduce – note that we’re recording and will share the slides!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27199d22c5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27199d22c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However, The concept of data management was not well formed back in 2010 let alone data curation. We needed not just to define data curation but to operationalize it and make it something that could be operationalized and actionable by librarians.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Lisa did a masterful job in researching data curation as a concept and in recruiting experts in the field to define the current practice of data curation </a:t>
            </a:r>
            <a:r>
              <a:rPr lang="en"/>
              <a:t>and</a:t>
            </a:r>
            <a:r>
              <a:rPr lang="en"/>
              <a:t> to provide practical </a:t>
            </a:r>
            <a:r>
              <a:rPr lang="en"/>
              <a:t>strategies</a:t>
            </a:r>
            <a:r>
              <a:rPr lang="en"/>
              <a:t> for how it could be done.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She then took it a step further </a:t>
            </a:r>
            <a:r>
              <a:rPr lang="en"/>
              <a:t>and tried an experiment with librarians at the University of Minnesota. She give librarians access to several data sets for them to review and then told them to try and curate the data as best they could. This study provided some important insights about our preparedness to do data curation work and the nature of the time and labor involved in doing it.  </a:t>
            </a:r>
            <a:r>
              <a:rPr lang="en"/>
              <a:t>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2295388f281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2295388f281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226cfc7fa87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226cfc7fa87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Lisa start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light of these challenges, a group of six librarians at six </a:t>
            </a:r>
            <a:r>
              <a:rPr lang="en"/>
              <a:t>institutions</a:t>
            </a:r>
            <a:r>
              <a:rPr lang="en"/>
              <a:t> came together and asked, why not try to work together to address these as a collective instead of individuals </a:t>
            </a:r>
            <a:r>
              <a:rPr lang="en"/>
              <a:t>operating in silos?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227199d22c5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227199d22c5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discussion led to the six PIs submitting for and being awarded a one year planning grant from the Alfred P. Sloan Foundation to better </a:t>
            </a:r>
            <a:r>
              <a:rPr lang="en"/>
              <a:t>investigate</a:t>
            </a:r>
            <a:r>
              <a:rPr lang="en"/>
              <a:t> what a cross-institutional data curation network would look like. This included understanding what a shared curation workflow </a:t>
            </a:r>
            <a:r>
              <a:rPr lang="en"/>
              <a:t>would</a:t>
            </a:r>
            <a:r>
              <a:rPr lang="en"/>
              <a:t> look like, how it would be staffed and governed, what financial sustainability would look like, and developing a roadmap to grow the network and its curation offerings.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work, from the outset, </a:t>
            </a:r>
            <a:r>
              <a:rPr lang="en">
                <a:solidFill>
                  <a:schemeClr val="dk1"/>
                </a:solidFill>
              </a:rPr>
              <a:t>was rooted in radical interdependence, which is something that we’ve actively worked to maintain in the DCN. Radical interdependence is about relying on one other to work together to common challenges– to go beyond information sharing and to actually do the work of curating research data ingested into repositories. It’s about being able to say I don’t know can you help, and trusting that your colleague will show up for you and complete their work.</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227199d22c5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227199d22c5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just a high-level timeline of the development of the DCN. </a:t>
            </a:r>
            <a:r>
              <a:rPr lang="en">
                <a:solidFill>
                  <a:schemeClr val="dk1"/>
                </a:solidFill>
              </a:rPr>
              <a:t>After the one year planning grant, the Alfred P. Sloan foundation awarded the team a three year implementation grant, which also provided enough funding to hire a full time project coordinator. This full time staff person was essential for developing and launching the shared curation workflow, which officially launched January 2019. During this implementation phase, the team put into practice what was learned during the research and planning phase. In 2021, the DCN transitioned to be a fully member funded project, rolling off the grant funding into our sustainability and growth model.</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 wanted to highlight that</a:t>
            </a:r>
            <a:r>
              <a:rPr lang="en"/>
              <a:t> t</a:t>
            </a:r>
            <a:r>
              <a:rPr lang="en"/>
              <a:t>he community started with six partners and six </a:t>
            </a:r>
            <a:r>
              <a:rPr lang="en"/>
              <a:t>librarians in 2016, growing to 8 partners in 2017, 10 partners in 2019, 12 partners in 2020, 14 partners in 2021, and 17 partners in 2022. Starting in 2018, the community also grew beyond just the PIs from each institution, as partners started adding curators to the community. This means that we </a:t>
            </a:r>
            <a:r>
              <a:rPr lang="en"/>
              <a:t>started to grow both in terms of number of participants and in cohesion.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2295388f281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2295388f281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Mikala Start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this has been essential as we’ve continued to grow and onboard both new institutions and new curators into our network – we’re now up to 19 member </a:t>
            </a:r>
            <a:r>
              <a:rPr lang="en"/>
              <a:t>institutions</a:t>
            </a:r>
            <a:r>
              <a:rPr lang="en"/>
              <a:t> with the University of wisconsin and university of pennsylvania joining us in FY 23.</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2295388f281_0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2295388f281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that we’ve been in operation for more than 7 years, what is the DCN now? We are </a:t>
            </a:r>
            <a:r>
              <a:rPr lang="en">
                <a:solidFill>
                  <a:schemeClr val="dk1"/>
                </a:solidFill>
              </a:rPr>
              <a:t>a community-led network of curators advancing open research by making data more ethical, reusable, and understandable. We are an active community of data stewards and curation practitioners who share knowledge and time to collaboratively curate research outputs and advance the data curation profession.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2528f0294d0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2528f0294d0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of the things the DCN provides and facilitates are listed here, but this includes Curation: from 17 partner institutions, soon to be 19,  we have nearly 50 individual curation experts who are the foundation of our cross-institutional curation network. The DCN also serves as an educational resource for data curators, through workshops and the data curation primers, as well as a community of practice that offers interest groups, professional development opportunities, and </a:t>
            </a:r>
            <a:r>
              <a:rPr lang="en"/>
              <a:t>networking</a:t>
            </a:r>
            <a:r>
              <a:rPr lang="en"/>
              <a:t>.</a:t>
            </a:r>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g226cfc7fa87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226cfc7fa87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DCN has been active in these areas, and </a:t>
            </a:r>
            <a:r>
              <a:rPr lang="en">
                <a:solidFill>
                  <a:schemeClr val="dk1"/>
                </a:solidFill>
              </a:rPr>
              <a:t>more</a:t>
            </a:r>
            <a:r>
              <a:rPr lang="en">
                <a:solidFill>
                  <a:schemeClr val="dk1"/>
                </a:solidFill>
              </a:rPr>
              <a:t>, since 2016. In March 2022, we conducted a project retrospective and brought together many project personnel, to better understand the process of </a:t>
            </a:r>
            <a:r>
              <a:rPr lang="en">
                <a:solidFill>
                  <a:schemeClr val="dk1"/>
                </a:solidFill>
              </a:rPr>
              <a:t>planning</a:t>
            </a:r>
            <a:r>
              <a:rPr lang="en">
                <a:solidFill>
                  <a:schemeClr val="dk1"/>
                </a:solidFill>
              </a:rPr>
              <a:t> and </a:t>
            </a:r>
            <a:r>
              <a:rPr lang="en">
                <a:solidFill>
                  <a:schemeClr val="dk1"/>
                </a:solidFill>
              </a:rPr>
              <a:t>implementing</a:t>
            </a:r>
            <a:r>
              <a:rPr lang="en">
                <a:solidFill>
                  <a:schemeClr val="dk1"/>
                </a:solidFill>
              </a:rPr>
              <a:t> the DCN. We were at an </a:t>
            </a:r>
            <a:r>
              <a:rPr lang="en">
                <a:solidFill>
                  <a:schemeClr val="dk1"/>
                </a:solidFill>
              </a:rPr>
              <a:t>interesting</a:t>
            </a:r>
            <a:r>
              <a:rPr lang="en">
                <a:solidFill>
                  <a:schemeClr val="dk1"/>
                </a:solidFill>
              </a:rPr>
              <a:t> point in time: we’d transitioned to be member funded, we had launched our governance model and process, I had recently been hired, and Lisa Johnston, who had served as the PI and leader for the grants, was preparing to transition to a new position outside of the DCN. So, we decided to host this project retrospective to better understand: what were the successes and challenges we faced in building, launching, and sustaining the DCN? Where are we headed for the next phase of our work? And, how can we ensure that this transition in personnel is as smooth as possible?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226cfc7fa87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3" name="Google Shape;433;g226cfc7fa87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Lisa and I collaborated on a retrospective meeting agenda that, over the course of 2.5 days, set out to accomplish all of those things. We think this effort was </a:t>
            </a:r>
            <a:r>
              <a:rPr lang="en"/>
              <a:t>successful</a:t>
            </a:r>
            <a:r>
              <a:rPr lang="en"/>
              <a:t>, and wanted to quickly share how we organized this meeting. We balanced structured and unstructured time and conversations– sometimes we had very specific questions and conversations, and other times took a broad prompt and had a wide ranging discussion.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brought in different activities and prompts to make sure we were engaging folks in mechanisms they were most comfortable with– whether that was free writing time, jamboard activities, or just conversation.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we </a:t>
            </a:r>
            <a:r>
              <a:rPr lang="en"/>
              <a:t>incorporated</a:t>
            </a:r>
            <a:r>
              <a:rPr lang="en"/>
              <a:t> both celebrating the accomplishments of our community while acknowledging the challenges and shortcomings.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295388f281_0_1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295388f281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2295388f281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0" name="Google Shape;440;g2295388f281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captured our discussions through notes, and as a team, authors a </a:t>
            </a:r>
            <a:r>
              <a:rPr lang="en"/>
              <a:t>retrospective report p</a:t>
            </a:r>
            <a:r>
              <a:rPr lang="en"/>
              <a:t>ublished through the University of Michigan Press in March 2023, which you can access at this DOI. And now I’ll turn it over to Lisa!</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2295388f281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2295388f281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Lisa Start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226cc63439a_0_37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226cc63439a_0_37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g226cc63439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7" name="Google Shape;507;g226cc63439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226cc63439a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4" name="Google Shape;524;g226cc63439a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g2295388f281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1" name="Google Shape;531;g2295388f28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g226cfc7fa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5" name="Google Shape;545;g226cfc7fa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Mikala start: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Thanks Lisa! The DCN has accomplished some amazing things over the  years, but this is not to suggest that there haven’t been challenges in developing, launching, and sustaining the DCN. In fact, there remains work to be done.  We’re are in the ongoing </a:t>
            </a:r>
            <a:r>
              <a:rPr lang="en"/>
              <a:t>development phase, highlighted in the Community Cultivation Lifecycle here, w</a:t>
            </a:r>
            <a:r>
              <a:rPr lang="en"/>
              <a:t>hich requires a continued focus on fostering a healthy community, demonstrating our sustainability, as well as ensuring we are </a:t>
            </a:r>
            <a:r>
              <a:rPr lang="en">
                <a:solidFill>
                  <a:schemeClr val="dk1"/>
                </a:solidFill>
              </a:rPr>
              <a:t>growing to meet the changing needs of our community. But, we are in a fortunate position to not only be financially stable, but also have an active and involved community that will help us address some challenges on the horizon.</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226cfc7fa87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226cfc7fa87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One future challenge we see is the homogeneity of our </a:t>
            </a:r>
            <a:r>
              <a:rPr lang="en"/>
              <a:t>members</a:t>
            </a:r>
            <a:r>
              <a:rPr lang="en"/>
              <a:t>. We are primarily R1s and all well-resourced institutions. We want to be sure that the DCN is welcoming to all institutions, regardless of their type. We are here to support curators looking for a </a:t>
            </a:r>
            <a:r>
              <a:rPr lang="en"/>
              <a:t>community. In the coming years, we will continue to find ways to serve as a welcoming and inclusive community for curators– and remember that your institution doesn’t have to be a sustaining member to participate in the DCN.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Another challenge will be balancing our interests, our goals, our research projects with our very real and limited capacity. I am the only full time staff member of the DCN– everyone else participates on top of their day jobs. So while there are many exciting opportunities and interests, we have to be sure that we are moving strategically so as not to burn ourselves out.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lastly, as we grow, we’re reflecting on our radical interdependence at the fabric of the DCN. We know that the trust between members and the community is one of the key benefits of the DCN. As we continue to onboard new members and institutions, we will need to be thoughtful and intentional about building and maintaining trust and community.</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226cfc7fa87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0" name="Google Shape;560;g226cfc7fa87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Looking </a:t>
            </a:r>
            <a:r>
              <a:rPr lang="en"/>
              <a:t>more broadly at the data curation profession, there are exciting new challenges and opportunities on the horizon and happening now</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Supporting Data Communities– Recently the DCN collaborated with Ithaka S+R on an NSF </a:t>
            </a:r>
            <a:r>
              <a:rPr lang="en"/>
              <a:t>funded project to better understand the data management and sharing needs of data communities. Data communities are “formal or informal groups of scholars who share a certain type of data with each other, regardless of disciplinary or institutional boundaries,” and the results of this workshops demonstrate that there is a lot for room for supporting these communities.</a:t>
            </a:r>
            <a:endParaRPr/>
          </a:p>
          <a:p>
            <a:pPr indent="-298450" lvl="0" marL="457200" rtl="0" algn="l">
              <a:spcBef>
                <a:spcPts val="0"/>
              </a:spcBef>
              <a:spcAft>
                <a:spcPts val="0"/>
              </a:spcAft>
              <a:buSzPts val="1100"/>
              <a:buChar char="-"/>
            </a:pPr>
            <a:r>
              <a:rPr lang="en"/>
              <a:t>Another interesting and challenging opportunity is collaboration across IRs with specific regards to metadata application. Recent work through the NSF funded </a:t>
            </a:r>
            <a:r>
              <a:rPr lang="en"/>
              <a:t>Realities of Academic Data Sharing </a:t>
            </a:r>
            <a:r>
              <a:rPr lang="en"/>
              <a:t>Initiative</a:t>
            </a:r>
            <a:r>
              <a:rPr lang="en"/>
              <a:t>, based at the </a:t>
            </a:r>
            <a:r>
              <a:rPr lang="en"/>
              <a:t>association</a:t>
            </a:r>
            <a:r>
              <a:rPr lang="en"/>
              <a:t> of research libraries. They have recently done some </a:t>
            </a:r>
            <a:r>
              <a:rPr lang="en"/>
              <a:t>research</a:t>
            </a:r>
            <a:r>
              <a:rPr lang="en"/>
              <a:t> into metadata completeness in participating IRs, and learned that many institutions are applying metadata in slightly different ways, which can make it hard to compare apples and apples. Plus, by the time the metadata gets to an </a:t>
            </a:r>
            <a:r>
              <a:rPr lang="en"/>
              <a:t>aggregator</a:t>
            </a:r>
            <a:r>
              <a:rPr lang="en"/>
              <a:t> level, like DataCite, the records are less complete than they are in the host IR.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are just two challenges that we see on the horizon, but we’re excited about the possibilities of working with others in the RDM community to address these shared opportunities.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8" name="Shape 568"/>
        <p:cNvGrpSpPr/>
        <p:nvPr/>
      </p:nvGrpSpPr>
      <p:grpSpPr>
        <a:xfrm>
          <a:off x="0" y="0"/>
          <a:ext cx="0" cy="0"/>
          <a:chOff x="0" y="0"/>
          <a:chExt cx="0" cy="0"/>
        </a:xfrm>
      </p:grpSpPr>
      <p:sp>
        <p:nvSpPr>
          <p:cNvPr id="569" name="Google Shape;569;g22953895780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0" name="Google Shape;570;g22953895780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to wrap up this long, strange journey, some of our key takeaways are that </a:t>
            </a:r>
            <a:r>
              <a:rPr lang="en"/>
              <a:t>successful</a:t>
            </a:r>
            <a:r>
              <a:rPr lang="en"/>
              <a:t> cross-institutional collaboration requires trust and vulnerability, and </a:t>
            </a:r>
            <a:r>
              <a:rPr lang="en"/>
              <a:t>especially</a:t>
            </a:r>
            <a:r>
              <a:rPr lang="en"/>
              <a:t> resources. The retrospective process can provide a structured reflection time to celebrate successes and prioritize for the future. And, many of us are facing similar challenges– and we don’t need to go through thos challenges alone.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with that, we thank you sincerely for your time and would love to open the floor for questions and comments!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227199d22c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227199d22c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Jake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227199d22c5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227199d22c5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twilight series, Lady Gaga’s meat dress at the MTV Music Video Awards, Angry Birds as the game that we were all playing…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the NSF released their Data Management Plan requirement. Researchers applying for grants from the NSF now had to include a 2 page document (Data Management Plan) describing how </a:t>
            </a:r>
            <a:r>
              <a:rPr lang="en"/>
              <a:t>they would conform to the NSF’s policy on the dissemination and sharing of research data. In particular, researchers had to describe their data, the standards that would be used in documenting and formatting the data, how people would be able to access the data, what people could do with it once they had the data and how access to the data would be preserved.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caused a lot of consternation and confusion among researchers as many of them had not had to consider these types of questions before. Libraries saw an opportunity to apply our knowledge, skills and expertise with managing and sharing information towards working with research data to provide services to address researcher concerns.    </a:t>
            </a:r>
            <a:r>
              <a:rPr lang="en"/>
              <a:t>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27199d22c5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27199d22c5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NSF announcement was referred to as the announcement that launched 1k LibGuides. This is the guide that I had a hand in creating back when I was at Purdue University. But we quickly recognized that just guiding researchers through creating a DMP was not going to be </a:t>
            </a:r>
            <a:r>
              <a:rPr lang="en"/>
              <a:t>sufficient. Researchers needed to be able to follow through on the promises that they were making in their DMPs, which would require a greater level of understanding about the data and researcher needs.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Data management itself being ill defined concept at the time, there was not much written about data management as a topic in the literature and so it was difficult to know where or how to start.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27199d22c5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27199d22c5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One of the first things that I worked on at Purdue was something called the Data Curation Profile Toolkit. The DCP Toolkit was </a:t>
            </a:r>
            <a:r>
              <a:rPr lang="en"/>
              <a:t>designed</a:t>
            </a:r>
            <a:r>
              <a:rPr lang="en"/>
              <a:t> to be used by librarians as a means to gather the information they might need to really understand a researchers situation in making a data set of theirs more widely available.  is essentially a reference </a:t>
            </a:r>
            <a:r>
              <a:rPr lang="en"/>
              <a:t>interview</a:t>
            </a:r>
            <a:r>
              <a:rPr lang="en"/>
              <a:t> on steroids.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27199d22c5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27199d22c5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Another early effort by libraries to address researcher needs around data </a:t>
            </a:r>
            <a:r>
              <a:rPr lang="en"/>
              <a:t>sharing</a:t>
            </a:r>
            <a:r>
              <a:rPr lang="en"/>
              <a:t> was the Research Data Management Group at Cornell. </a:t>
            </a:r>
            <a:r>
              <a:rPr lang="en"/>
              <a:t>Managing, </a:t>
            </a:r>
            <a:r>
              <a:rPr lang="en"/>
              <a:t>Sharing and working with data requires different types of services and resources, more than any one </a:t>
            </a:r>
            <a:r>
              <a:rPr lang="en"/>
              <a:t>department could provide on their own. The Cornell Libraries formed working partnerships with the IT units, Office of Research and others to form their university wide Research Data Management Group. They engaged in research early on to better understand how researchers were responding to the DMP requirement, but have continued on and developed an incredibly useful guide to building readme files and created the Data Storage Finder tool to help researchers navigate through the many options they had for storing their data. The Data Storage Tool has been adopted by many other universities, including Michigan.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I’ll also say that Cornell’s Research Data Management Group has served as the model for Michigan’s Research Data Stewardship Initiative and other campus wide communities at other universities. </a:t>
            </a:r>
            <a:r>
              <a:rPr lang="en"/>
              <a:t>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227199d22c5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227199d22c5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ARL-DLF E-Science institute was another </a:t>
            </a:r>
            <a:r>
              <a:rPr lang="en"/>
              <a:t>initiative</a:t>
            </a:r>
            <a:r>
              <a:rPr lang="en"/>
              <a:t> designed to help prepare academic libraries to </a:t>
            </a:r>
            <a:r>
              <a:rPr lang="en"/>
              <a:t>understand</a:t>
            </a:r>
            <a:r>
              <a:rPr lang="en"/>
              <a:t> and address the emerging needs for data services. Here too, we recognized the need to work collaboratively with our peers given the scope and complexity of research data.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70 institutions went through the 1st iteration of the e-science institute and many more went through the second and </a:t>
            </a:r>
            <a:r>
              <a:rPr lang="en"/>
              <a:t>third offerings.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Five stages: </a:t>
            </a:r>
            <a:endParaRPr/>
          </a:p>
          <a:p>
            <a:pPr indent="-298450" lvl="0" marL="457200" rtl="0" algn="l">
              <a:spcBef>
                <a:spcPts val="0"/>
              </a:spcBef>
              <a:spcAft>
                <a:spcPts val="0"/>
              </a:spcAft>
              <a:buSzPts val="1100"/>
              <a:buChar char="●"/>
            </a:pPr>
            <a:r>
              <a:rPr lang="en"/>
              <a:t>Environmental scanning - what services relevant to managing, sharing and preserving research data were offered by the institution and by whom? (The Library and others) </a:t>
            </a:r>
            <a:endParaRPr/>
          </a:p>
          <a:p>
            <a:pPr indent="-298450" lvl="0" marL="457200" rtl="0" algn="l">
              <a:spcBef>
                <a:spcPts val="0"/>
              </a:spcBef>
              <a:spcAft>
                <a:spcPts val="0"/>
              </a:spcAft>
              <a:buSzPts val="1100"/>
              <a:buChar char="●"/>
            </a:pPr>
            <a:r>
              <a:rPr lang="en"/>
              <a:t>Interviews of researchers - what data were they generating, what were they doing with it and what were their needs for it?</a:t>
            </a:r>
            <a:endParaRPr/>
          </a:p>
          <a:p>
            <a:pPr indent="-298450" lvl="0" marL="457200" rtl="0" algn="l">
              <a:spcBef>
                <a:spcPts val="0"/>
              </a:spcBef>
              <a:spcAft>
                <a:spcPts val="0"/>
              </a:spcAft>
              <a:buSzPts val="1100"/>
              <a:buChar char="●"/>
            </a:pPr>
            <a:r>
              <a:rPr lang="en"/>
              <a:t>SWOT analysis - analyzing what was learned</a:t>
            </a:r>
            <a:endParaRPr/>
          </a:p>
          <a:p>
            <a:pPr indent="-298450" lvl="0" marL="457200" rtl="0" algn="l">
              <a:spcBef>
                <a:spcPts val="0"/>
              </a:spcBef>
              <a:spcAft>
                <a:spcPts val="0"/>
              </a:spcAft>
              <a:buSzPts val="1100"/>
              <a:buChar char="●"/>
            </a:pPr>
            <a:r>
              <a:rPr lang="en"/>
              <a:t>Develop a strategic agenda to identify and prioritize areas for investment at an individual institution </a:t>
            </a:r>
            <a:endParaRPr/>
          </a:p>
          <a:p>
            <a:pPr indent="-298450" lvl="0" marL="457200" rtl="0" algn="l">
              <a:spcBef>
                <a:spcPts val="0"/>
              </a:spcBef>
              <a:spcAft>
                <a:spcPts val="0"/>
              </a:spcAft>
              <a:buSzPts val="1100"/>
              <a:buChar char="●"/>
            </a:pPr>
            <a:r>
              <a:rPr lang="en"/>
              <a:t>Measure the progress made (6 month follow up report out)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227199d22c5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227199d22c5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Libraries also saw their </a:t>
            </a:r>
            <a:r>
              <a:rPr lang="en"/>
              <a:t>institutional</a:t>
            </a:r>
            <a:r>
              <a:rPr lang="en"/>
              <a:t> repositories being used as a way to share the data in ways that would satisfy federal agency requirements, and in some cases Libraries developed stand alone data repositories such as DRUM at the University of Minnesota.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However, we did not want these repositories to be dumping grounds for poorly organized or described data sets. If we invested into data IRs we wanted them to be useful not just for people producing data who needed to satisfy the data sharing requirement but for consumers of data as well. We want the data that we host to be </a:t>
            </a:r>
            <a:r>
              <a:rPr lang="en"/>
              <a:t>understandable</a:t>
            </a:r>
            <a:r>
              <a:rPr lang="en"/>
              <a:t>, trusted and </a:t>
            </a:r>
            <a:r>
              <a:rPr lang="en"/>
              <a:t>reusable</a:t>
            </a:r>
            <a:r>
              <a:rPr lang="en"/>
              <a:t> as possible. This requires that we curate the data, that we invest staff time and energy into reviewing the data, the documentation and the connection </a:t>
            </a:r>
            <a:r>
              <a:rPr lang="en"/>
              <a:t>between</a:t>
            </a:r>
            <a:r>
              <a:rPr lang="en"/>
              <a:t> files to ensure that the data is as valuable as it could be in our repository.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8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7" name="Google Shape;17;p2"/>
          <p:cNvSpPr/>
          <p:nvPr/>
        </p:nvSpPr>
        <p:spPr>
          <a:xfrm>
            <a:off x="0" y="338350"/>
            <a:ext cx="9144000" cy="1024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8" name="Google Shape;18;p2"/>
          <p:cNvPicPr preferRelativeResize="0"/>
          <p:nvPr/>
        </p:nvPicPr>
        <p:blipFill rotWithShape="1">
          <a:blip r:embed="rId2">
            <a:alphaModFix/>
          </a:blip>
          <a:srcRect b="33555" l="7482" r="7389" t="35049"/>
          <a:stretch/>
        </p:blipFill>
        <p:spPr>
          <a:xfrm>
            <a:off x="991971" y="611203"/>
            <a:ext cx="7159775" cy="5598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3" name="Shape 83"/>
        <p:cNvGrpSpPr/>
        <p:nvPr/>
      </p:nvGrpSpPr>
      <p:grpSpPr>
        <a:xfrm>
          <a:off x="0" y="0"/>
          <a:ext cx="0" cy="0"/>
          <a:chOff x="0" y="0"/>
          <a:chExt cx="0" cy="0"/>
        </a:xfrm>
      </p:grpSpPr>
      <p:sp>
        <p:nvSpPr>
          <p:cNvPr id="84" name="Google Shape;84;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85" name="Google Shape;85;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86" name="Google Shape;86;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7" name="Google Shape;87;p11"/>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88" name="Google Shape;88;p11"/>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89" name="Google Shape;89;p11"/>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90" name="Google Shape;90;p11"/>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1" name="Shape 91"/>
        <p:cNvGrpSpPr/>
        <p:nvPr/>
      </p:nvGrpSpPr>
      <p:grpSpPr>
        <a:xfrm>
          <a:off x="0" y="0"/>
          <a:ext cx="0" cy="0"/>
          <a:chOff x="0" y="0"/>
          <a:chExt cx="0" cy="0"/>
        </a:xfrm>
      </p:grpSpPr>
      <p:sp>
        <p:nvSpPr>
          <p:cNvPr id="92" name="Google Shape;92;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3" name="Google Shape;93;p12"/>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94" name="Google Shape;94;p12"/>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95" name="Google Shape;95;p12"/>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96" name="Google Shape;96;p12"/>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CN Template" type="title">
  <p:cSld name="TITLE">
    <p:spTree>
      <p:nvGrpSpPr>
        <p:cNvPr id="101" name="Shape 101"/>
        <p:cNvGrpSpPr/>
        <p:nvPr/>
      </p:nvGrpSpPr>
      <p:grpSpPr>
        <a:xfrm>
          <a:off x="0" y="0"/>
          <a:ext cx="0" cy="0"/>
          <a:chOff x="0" y="0"/>
          <a:chExt cx="0" cy="0"/>
        </a:xfrm>
      </p:grpSpPr>
      <p:sp>
        <p:nvSpPr>
          <p:cNvPr id="102" name="Google Shape;102;p14"/>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4"/>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4"/>
          <p:cNvSpPr txBox="1"/>
          <p:nvPr>
            <p:ph type="ctrTitle"/>
          </p:nvPr>
        </p:nvSpPr>
        <p:spPr>
          <a:xfrm>
            <a:off x="390525" y="1819275"/>
            <a:ext cx="8222100" cy="933600"/>
          </a:xfrm>
          <a:prstGeom prst="rect">
            <a:avLst/>
          </a:prstGeom>
        </p:spPr>
        <p:txBody>
          <a:bodyPr anchorCtr="0" anchor="b"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05" name="Google Shape;105;p14"/>
          <p:cNvSpPr txBox="1"/>
          <p:nvPr>
            <p:ph idx="1" type="subTitle"/>
          </p:nvPr>
        </p:nvSpPr>
        <p:spPr>
          <a:xfrm>
            <a:off x="390525" y="2789130"/>
            <a:ext cx="8222100" cy="432900"/>
          </a:xfrm>
          <a:prstGeom prst="rect">
            <a:avLst/>
          </a:prstGeom>
        </p:spPr>
        <p:txBody>
          <a:bodyPr anchorCtr="0" anchor="t" bIns="91425" lIns="91425" spcFirstLastPara="1" rIns="91425" wrap="square" tIns="91425">
            <a:norm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p:txBody>
      </p:sp>
      <p:sp>
        <p:nvSpPr>
          <p:cNvPr id="106" name="Google Shape;106;p14"/>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7" name="Shape 107"/>
        <p:cNvGrpSpPr/>
        <p:nvPr/>
      </p:nvGrpSpPr>
      <p:grpSpPr>
        <a:xfrm>
          <a:off x="0" y="0"/>
          <a:ext cx="0" cy="0"/>
          <a:chOff x="0" y="0"/>
          <a:chExt cx="0" cy="0"/>
        </a:xfrm>
      </p:grpSpPr>
      <p:sp>
        <p:nvSpPr>
          <p:cNvPr id="108" name="Google Shape;108;p15"/>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lvl1pPr lvl="0" rtl="0">
              <a:spcBef>
                <a:spcPts val="0"/>
              </a:spcBef>
              <a:spcAft>
                <a:spcPts val="0"/>
              </a:spcAft>
              <a:buSzPts val="4200"/>
              <a:buNone/>
              <a:defRPr sz="4200"/>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p:txBody>
      </p:sp>
      <p:sp>
        <p:nvSpPr>
          <p:cNvPr id="109" name="Google Shape;109;p15"/>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10" name="Google Shape;110;p15"/>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11" name="Google Shape;111;p15"/>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12" name="Google Shape;112;p15"/>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13" name="Google Shape;113;p15"/>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4" name="Shape 114"/>
        <p:cNvGrpSpPr/>
        <p:nvPr/>
      </p:nvGrpSpPr>
      <p:grpSpPr>
        <a:xfrm>
          <a:off x="0" y="0"/>
          <a:ext cx="0" cy="0"/>
          <a:chOff x="0" y="0"/>
          <a:chExt cx="0" cy="0"/>
        </a:xfrm>
      </p:grpSpPr>
      <p:sp>
        <p:nvSpPr>
          <p:cNvPr id="115" name="Google Shape;115;p16"/>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6"/>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p:txBody>
      </p:sp>
      <p:sp>
        <p:nvSpPr>
          <p:cNvPr id="118" name="Google Shape;118;p16"/>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19" name="Google Shape;119;p16"/>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20" name="Google Shape;120;p16"/>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21" name="Google Shape;121;p16"/>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22" name="Google Shape;122;p16"/>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23" name="Google Shape;123;p16"/>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24" name="Shape 124"/>
        <p:cNvGrpSpPr/>
        <p:nvPr/>
      </p:nvGrpSpPr>
      <p:grpSpPr>
        <a:xfrm>
          <a:off x="0" y="0"/>
          <a:ext cx="0" cy="0"/>
          <a:chOff x="0" y="0"/>
          <a:chExt cx="0" cy="0"/>
        </a:xfrm>
      </p:grpSpPr>
      <p:sp>
        <p:nvSpPr>
          <p:cNvPr id="125" name="Google Shape;125;p17"/>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7"/>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7"/>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p:txBody>
      </p:sp>
      <p:sp>
        <p:nvSpPr>
          <p:cNvPr id="128" name="Google Shape;128;p17"/>
          <p:cNvSpPr txBox="1"/>
          <p:nvPr>
            <p:ph idx="1" type="body"/>
          </p:nvPr>
        </p:nvSpPr>
        <p:spPr>
          <a:xfrm>
            <a:off x="471900" y="1919075"/>
            <a:ext cx="3999900" cy="27102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9" name="Google Shape;129;p17"/>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30" name="Google Shape;130;p17"/>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31" name="Google Shape;131;p17"/>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32" name="Google Shape;132;p17"/>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33" name="Google Shape;133;p17"/>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34" name="Google Shape;134;p17"/>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5" name="Shape 135"/>
        <p:cNvGrpSpPr/>
        <p:nvPr/>
      </p:nvGrpSpPr>
      <p:grpSpPr>
        <a:xfrm>
          <a:off x="0" y="0"/>
          <a:ext cx="0" cy="0"/>
          <a:chOff x="0" y="0"/>
          <a:chExt cx="0" cy="0"/>
        </a:xfrm>
      </p:grpSpPr>
      <p:sp>
        <p:nvSpPr>
          <p:cNvPr id="136" name="Google Shape;136;p18"/>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8"/>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8"/>
          <p:cNvSpPr txBox="1"/>
          <p:nvPr>
            <p:ph type="title"/>
          </p:nvPr>
        </p:nvSpPr>
        <p:spPr>
          <a:xfrm>
            <a:off x="98250" y="16350"/>
            <a:ext cx="8826600" cy="602700"/>
          </a:xfrm>
          <a:prstGeom prst="rect">
            <a:avLst/>
          </a:prstGeom>
        </p:spPr>
        <p:txBody>
          <a:bodyPr anchorCtr="0" anchor="ctr" bIns="91425" lIns="91425" spcFirstLastPara="1" rIns="91425" wrap="square" tIns="91425">
            <a:norm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139" name="Google Shape;139;p18"/>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40" name="Google Shape;140;p18"/>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41" name="Google Shape;141;p18"/>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42" name="Google Shape;142;p18"/>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43" name="Google Shape;143;p18"/>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44" name="Shape 144"/>
        <p:cNvGrpSpPr/>
        <p:nvPr/>
      </p:nvGrpSpPr>
      <p:grpSpPr>
        <a:xfrm>
          <a:off x="0" y="0"/>
          <a:ext cx="0" cy="0"/>
          <a:chOff x="0" y="0"/>
          <a:chExt cx="0" cy="0"/>
        </a:xfrm>
      </p:grpSpPr>
      <p:sp>
        <p:nvSpPr>
          <p:cNvPr id="145" name="Google Shape;145;p19"/>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9"/>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9"/>
          <p:cNvSpPr txBox="1"/>
          <p:nvPr>
            <p:ph type="title"/>
          </p:nvPr>
        </p:nvSpPr>
        <p:spPr>
          <a:xfrm>
            <a:off x="226078" y="357800"/>
            <a:ext cx="2808000" cy="9534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48" name="Google Shape;148;p19"/>
          <p:cNvSpPr txBox="1"/>
          <p:nvPr>
            <p:ph idx="1" type="body"/>
          </p:nvPr>
        </p:nvSpPr>
        <p:spPr>
          <a:xfrm>
            <a:off x="226075" y="1465800"/>
            <a:ext cx="2808000" cy="31635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Clr>
                <a:schemeClr val="lt1"/>
              </a:buClr>
              <a:buSzPts val="1200"/>
              <a:buChar char="●"/>
              <a:defRPr sz="1200">
                <a:solidFill>
                  <a:schemeClr val="lt1"/>
                </a:solidFill>
              </a:defRPr>
            </a:lvl1pPr>
            <a:lvl2pPr indent="-304800" lvl="1" marL="914400" rtl="0">
              <a:spcBef>
                <a:spcPts val="0"/>
              </a:spcBef>
              <a:spcAft>
                <a:spcPts val="0"/>
              </a:spcAft>
              <a:buClr>
                <a:schemeClr val="lt1"/>
              </a:buClr>
              <a:buSzPts val="1200"/>
              <a:buChar char="○"/>
              <a:defRPr sz="1200">
                <a:solidFill>
                  <a:schemeClr val="lt1"/>
                </a:solidFill>
              </a:defRPr>
            </a:lvl2pPr>
            <a:lvl3pPr indent="-304800" lvl="2" marL="1371600" rtl="0">
              <a:spcBef>
                <a:spcPts val="0"/>
              </a:spcBef>
              <a:spcAft>
                <a:spcPts val="0"/>
              </a:spcAft>
              <a:buClr>
                <a:schemeClr val="lt1"/>
              </a:buClr>
              <a:buSzPts val="1200"/>
              <a:buChar char="■"/>
              <a:defRPr sz="1200">
                <a:solidFill>
                  <a:schemeClr val="lt1"/>
                </a:solidFill>
              </a:defRPr>
            </a:lvl3pPr>
            <a:lvl4pPr indent="-304800" lvl="3" marL="1828800" rtl="0">
              <a:spcBef>
                <a:spcPts val="0"/>
              </a:spcBef>
              <a:spcAft>
                <a:spcPts val="0"/>
              </a:spcAft>
              <a:buClr>
                <a:schemeClr val="lt1"/>
              </a:buClr>
              <a:buSzPts val="1200"/>
              <a:buChar char="●"/>
              <a:defRPr sz="1200">
                <a:solidFill>
                  <a:schemeClr val="lt1"/>
                </a:solidFill>
              </a:defRPr>
            </a:lvl4pPr>
            <a:lvl5pPr indent="-304800" lvl="4" marL="2286000" rtl="0">
              <a:spcBef>
                <a:spcPts val="0"/>
              </a:spcBef>
              <a:spcAft>
                <a:spcPts val="0"/>
              </a:spcAft>
              <a:buClr>
                <a:schemeClr val="lt1"/>
              </a:buClr>
              <a:buSzPts val="1200"/>
              <a:buChar char="○"/>
              <a:defRPr sz="1200">
                <a:solidFill>
                  <a:schemeClr val="lt1"/>
                </a:solidFill>
              </a:defRPr>
            </a:lvl5pPr>
            <a:lvl6pPr indent="-304800" lvl="5" marL="2743200" rtl="0">
              <a:spcBef>
                <a:spcPts val="0"/>
              </a:spcBef>
              <a:spcAft>
                <a:spcPts val="0"/>
              </a:spcAft>
              <a:buClr>
                <a:schemeClr val="lt1"/>
              </a:buClr>
              <a:buSzPts val="1200"/>
              <a:buChar char="■"/>
              <a:defRPr sz="1200">
                <a:solidFill>
                  <a:schemeClr val="lt1"/>
                </a:solidFill>
              </a:defRPr>
            </a:lvl6pPr>
            <a:lvl7pPr indent="-304800" lvl="6" marL="3200400" rtl="0">
              <a:spcBef>
                <a:spcPts val="0"/>
              </a:spcBef>
              <a:spcAft>
                <a:spcPts val="0"/>
              </a:spcAft>
              <a:buClr>
                <a:schemeClr val="lt1"/>
              </a:buClr>
              <a:buSzPts val="1200"/>
              <a:buChar char="●"/>
              <a:defRPr sz="1200">
                <a:solidFill>
                  <a:schemeClr val="lt1"/>
                </a:solidFill>
              </a:defRPr>
            </a:lvl7pPr>
            <a:lvl8pPr indent="-304800" lvl="7" marL="3657600" rtl="0">
              <a:spcBef>
                <a:spcPts val="0"/>
              </a:spcBef>
              <a:spcAft>
                <a:spcPts val="0"/>
              </a:spcAft>
              <a:buClr>
                <a:schemeClr val="lt1"/>
              </a:buClr>
              <a:buSzPts val="1200"/>
              <a:buChar char="○"/>
              <a:defRPr sz="1200">
                <a:solidFill>
                  <a:schemeClr val="lt1"/>
                </a:solidFill>
              </a:defRPr>
            </a:lvl8pPr>
            <a:lvl9pPr indent="-304800" lvl="8" marL="4114800" rtl="0">
              <a:spcBef>
                <a:spcPts val="0"/>
              </a:spcBef>
              <a:spcAft>
                <a:spcPts val="0"/>
              </a:spcAft>
              <a:buClr>
                <a:schemeClr val="lt1"/>
              </a:buClr>
              <a:buSzPts val="1200"/>
              <a:buChar char="■"/>
              <a:defRPr sz="1200">
                <a:solidFill>
                  <a:schemeClr val="lt1"/>
                </a:solidFill>
              </a:defRPr>
            </a:lvl9pPr>
          </a:lstStyle>
          <a:p/>
        </p:txBody>
      </p:sp>
      <p:sp>
        <p:nvSpPr>
          <p:cNvPr id="149" name="Google Shape;149;p19"/>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50" name="Google Shape;150;p19"/>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51" name="Google Shape;151;p19"/>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52" name="Google Shape;152;p19"/>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53" name="Google Shape;153;p19"/>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54" name="Shape 154"/>
        <p:cNvGrpSpPr/>
        <p:nvPr/>
      </p:nvGrpSpPr>
      <p:grpSpPr>
        <a:xfrm>
          <a:off x="0" y="0"/>
          <a:ext cx="0" cy="0"/>
          <a:chOff x="0" y="0"/>
          <a:chExt cx="0" cy="0"/>
        </a:xfrm>
      </p:grpSpPr>
      <p:sp>
        <p:nvSpPr>
          <p:cNvPr id="155" name="Google Shape;155;p20"/>
          <p:cNvSpPr txBox="1"/>
          <p:nvPr>
            <p:ph type="title"/>
          </p:nvPr>
        </p:nvSpPr>
        <p:spPr>
          <a:xfrm>
            <a:off x="490250" y="488250"/>
            <a:ext cx="62271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6000"/>
              <a:buNone/>
              <a:defRPr sz="60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p:txBody>
      </p:sp>
      <p:sp>
        <p:nvSpPr>
          <p:cNvPr id="156" name="Google Shape;156;p20"/>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57" name="Google Shape;157;p20"/>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58" name="Google Shape;158;p20"/>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59" name="Google Shape;159;p20"/>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60" name="Google Shape;160;p20"/>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61" name="Shape 161"/>
        <p:cNvGrpSpPr/>
        <p:nvPr/>
      </p:nvGrpSpPr>
      <p:grpSpPr>
        <a:xfrm>
          <a:off x="0" y="0"/>
          <a:ext cx="0" cy="0"/>
          <a:chOff x="0" y="0"/>
          <a:chExt cx="0" cy="0"/>
        </a:xfrm>
      </p:grpSpPr>
      <p:sp>
        <p:nvSpPr>
          <p:cNvPr id="162" name="Google Shape;162;p21"/>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1"/>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1"/>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dk2"/>
              </a:buClr>
              <a:buSzPts val="4200"/>
              <a:buNone/>
              <a:defRPr sz="4200">
                <a:solidFill>
                  <a:schemeClr val="dk2"/>
                </a:solidFill>
              </a:defRPr>
            </a:lvl1pPr>
            <a:lvl2pPr lvl="1" rtl="0" algn="ctr">
              <a:spcBef>
                <a:spcPts val="0"/>
              </a:spcBef>
              <a:spcAft>
                <a:spcPts val="0"/>
              </a:spcAft>
              <a:buClr>
                <a:schemeClr val="dk2"/>
              </a:buClr>
              <a:buSzPts val="4200"/>
              <a:buNone/>
              <a:defRPr sz="4200">
                <a:solidFill>
                  <a:schemeClr val="dk2"/>
                </a:solidFill>
              </a:defRPr>
            </a:lvl2pPr>
            <a:lvl3pPr lvl="2" rtl="0" algn="ctr">
              <a:spcBef>
                <a:spcPts val="0"/>
              </a:spcBef>
              <a:spcAft>
                <a:spcPts val="0"/>
              </a:spcAft>
              <a:buClr>
                <a:schemeClr val="dk2"/>
              </a:buClr>
              <a:buSzPts val="4200"/>
              <a:buNone/>
              <a:defRPr sz="4200">
                <a:solidFill>
                  <a:schemeClr val="dk2"/>
                </a:solidFill>
              </a:defRPr>
            </a:lvl3pPr>
            <a:lvl4pPr lvl="3" rtl="0" algn="ctr">
              <a:spcBef>
                <a:spcPts val="0"/>
              </a:spcBef>
              <a:spcAft>
                <a:spcPts val="0"/>
              </a:spcAft>
              <a:buClr>
                <a:schemeClr val="dk2"/>
              </a:buClr>
              <a:buSzPts val="4200"/>
              <a:buNone/>
              <a:defRPr sz="4200">
                <a:solidFill>
                  <a:schemeClr val="dk2"/>
                </a:solidFill>
              </a:defRPr>
            </a:lvl4pPr>
            <a:lvl5pPr lvl="4" rtl="0" algn="ctr">
              <a:spcBef>
                <a:spcPts val="0"/>
              </a:spcBef>
              <a:spcAft>
                <a:spcPts val="0"/>
              </a:spcAft>
              <a:buClr>
                <a:schemeClr val="dk2"/>
              </a:buClr>
              <a:buSzPts val="4200"/>
              <a:buNone/>
              <a:defRPr sz="4200">
                <a:solidFill>
                  <a:schemeClr val="dk2"/>
                </a:solidFill>
              </a:defRPr>
            </a:lvl5pPr>
            <a:lvl6pPr lvl="5" rtl="0" algn="ctr">
              <a:spcBef>
                <a:spcPts val="0"/>
              </a:spcBef>
              <a:spcAft>
                <a:spcPts val="0"/>
              </a:spcAft>
              <a:buClr>
                <a:schemeClr val="dk2"/>
              </a:buClr>
              <a:buSzPts val="4200"/>
              <a:buNone/>
              <a:defRPr sz="4200">
                <a:solidFill>
                  <a:schemeClr val="dk2"/>
                </a:solidFill>
              </a:defRPr>
            </a:lvl6pPr>
            <a:lvl7pPr lvl="6" rtl="0" algn="ctr">
              <a:spcBef>
                <a:spcPts val="0"/>
              </a:spcBef>
              <a:spcAft>
                <a:spcPts val="0"/>
              </a:spcAft>
              <a:buClr>
                <a:schemeClr val="dk2"/>
              </a:buClr>
              <a:buSzPts val="4200"/>
              <a:buNone/>
              <a:defRPr sz="4200">
                <a:solidFill>
                  <a:schemeClr val="dk2"/>
                </a:solidFill>
              </a:defRPr>
            </a:lvl7pPr>
            <a:lvl8pPr lvl="7" rtl="0" algn="ctr">
              <a:spcBef>
                <a:spcPts val="0"/>
              </a:spcBef>
              <a:spcAft>
                <a:spcPts val="0"/>
              </a:spcAft>
              <a:buClr>
                <a:schemeClr val="dk2"/>
              </a:buClr>
              <a:buSzPts val="4200"/>
              <a:buNone/>
              <a:defRPr sz="4200">
                <a:solidFill>
                  <a:schemeClr val="dk2"/>
                </a:solidFill>
              </a:defRPr>
            </a:lvl8pPr>
            <a:lvl9pPr lvl="8" rtl="0" algn="ctr">
              <a:spcBef>
                <a:spcPts val="0"/>
              </a:spcBef>
              <a:spcAft>
                <a:spcPts val="0"/>
              </a:spcAft>
              <a:buClr>
                <a:schemeClr val="dk2"/>
              </a:buClr>
              <a:buSzPts val="4200"/>
              <a:buNone/>
              <a:defRPr sz="4200">
                <a:solidFill>
                  <a:schemeClr val="dk2"/>
                </a:solidFill>
              </a:defRPr>
            </a:lvl9pPr>
          </a:lstStyle>
          <a:p/>
        </p:txBody>
      </p:sp>
      <p:sp>
        <p:nvSpPr>
          <p:cNvPr id="165" name="Google Shape;165;p21"/>
          <p:cNvSpPr txBox="1"/>
          <p:nvPr>
            <p:ph idx="1" type="subTitle"/>
          </p:nvPr>
        </p:nvSpPr>
        <p:spPr>
          <a:xfrm>
            <a:off x="265500" y="2779467"/>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66" name="Google Shape;166;p21"/>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167" name="Google Shape;167;p21"/>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68" name="Google Shape;168;p21"/>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69" name="Google Shape;169;p21"/>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70" name="Google Shape;170;p21"/>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71" name="Google Shape;171;p21"/>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21" name="Google Shape;21;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2" name="Google Shape;22;p3"/>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23" name="Google Shape;23;p3"/>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24" name="Google Shape;24;p3"/>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25" name="Google Shape;25;p3"/>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2" name="Shape 172"/>
        <p:cNvGrpSpPr/>
        <p:nvPr/>
      </p:nvGrpSpPr>
      <p:grpSpPr>
        <a:xfrm>
          <a:off x="0" y="0"/>
          <a:ext cx="0" cy="0"/>
          <a:chOff x="0" y="0"/>
          <a:chExt cx="0" cy="0"/>
        </a:xfrm>
      </p:grpSpPr>
      <p:sp>
        <p:nvSpPr>
          <p:cNvPr id="173" name="Google Shape;173;p22"/>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2"/>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2"/>
          <p:cNvSpPr txBox="1"/>
          <p:nvPr>
            <p:ph idx="1" type="body"/>
          </p:nvPr>
        </p:nvSpPr>
        <p:spPr>
          <a:xfrm>
            <a:off x="57150" y="4696825"/>
            <a:ext cx="8382000" cy="4467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chemeClr val="lt1"/>
              </a:buClr>
              <a:buSzPts val="1200"/>
              <a:buNone/>
              <a:defRPr sz="1200">
                <a:solidFill>
                  <a:schemeClr val="lt1"/>
                </a:solidFill>
              </a:defRPr>
            </a:lvl1pPr>
          </a:lstStyle>
          <a:p/>
        </p:txBody>
      </p:sp>
      <p:sp>
        <p:nvSpPr>
          <p:cNvPr id="176" name="Google Shape;176;p2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77" name="Google Shape;177;p22"/>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78" name="Google Shape;178;p22"/>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79" name="Google Shape;179;p22"/>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80" name="Google Shape;180;p22"/>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181" name="Shape 181"/>
        <p:cNvGrpSpPr/>
        <p:nvPr/>
      </p:nvGrpSpPr>
      <p:grpSpPr>
        <a:xfrm>
          <a:off x="0" y="0"/>
          <a:ext cx="0" cy="0"/>
          <a:chOff x="0" y="0"/>
          <a:chExt cx="0" cy="0"/>
        </a:xfrm>
      </p:grpSpPr>
      <p:sp>
        <p:nvSpPr>
          <p:cNvPr id="182" name="Google Shape;182;p23"/>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dk2"/>
              </a:buClr>
              <a:buSzPts val="12000"/>
              <a:buNone/>
              <a:defRPr sz="12000">
                <a:solidFill>
                  <a:schemeClr val="dk2"/>
                </a:solidFill>
              </a:defRPr>
            </a:lvl1pPr>
            <a:lvl2pPr lvl="1" rtl="0" algn="ctr">
              <a:spcBef>
                <a:spcPts val="0"/>
              </a:spcBef>
              <a:spcAft>
                <a:spcPts val="0"/>
              </a:spcAft>
              <a:buClr>
                <a:schemeClr val="dk2"/>
              </a:buClr>
              <a:buSzPts val="12000"/>
              <a:buNone/>
              <a:defRPr sz="12000">
                <a:solidFill>
                  <a:schemeClr val="dk2"/>
                </a:solidFill>
              </a:defRPr>
            </a:lvl2pPr>
            <a:lvl3pPr lvl="2" rtl="0" algn="ctr">
              <a:spcBef>
                <a:spcPts val="0"/>
              </a:spcBef>
              <a:spcAft>
                <a:spcPts val="0"/>
              </a:spcAft>
              <a:buClr>
                <a:schemeClr val="dk2"/>
              </a:buClr>
              <a:buSzPts val="12000"/>
              <a:buNone/>
              <a:defRPr sz="12000">
                <a:solidFill>
                  <a:schemeClr val="dk2"/>
                </a:solidFill>
              </a:defRPr>
            </a:lvl3pPr>
            <a:lvl4pPr lvl="3" rtl="0" algn="ctr">
              <a:spcBef>
                <a:spcPts val="0"/>
              </a:spcBef>
              <a:spcAft>
                <a:spcPts val="0"/>
              </a:spcAft>
              <a:buClr>
                <a:schemeClr val="dk2"/>
              </a:buClr>
              <a:buSzPts val="12000"/>
              <a:buNone/>
              <a:defRPr sz="12000">
                <a:solidFill>
                  <a:schemeClr val="dk2"/>
                </a:solidFill>
              </a:defRPr>
            </a:lvl4pPr>
            <a:lvl5pPr lvl="4" rtl="0" algn="ctr">
              <a:spcBef>
                <a:spcPts val="0"/>
              </a:spcBef>
              <a:spcAft>
                <a:spcPts val="0"/>
              </a:spcAft>
              <a:buClr>
                <a:schemeClr val="dk2"/>
              </a:buClr>
              <a:buSzPts val="12000"/>
              <a:buNone/>
              <a:defRPr sz="12000">
                <a:solidFill>
                  <a:schemeClr val="dk2"/>
                </a:solidFill>
              </a:defRPr>
            </a:lvl5pPr>
            <a:lvl6pPr lvl="5" rtl="0" algn="ctr">
              <a:spcBef>
                <a:spcPts val="0"/>
              </a:spcBef>
              <a:spcAft>
                <a:spcPts val="0"/>
              </a:spcAft>
              <a:buClr>
                <a:schemeClr val="dk2"/>
              </a:buClr>
              <a:buSzPts val="12000"/>
              <a:buNone/>
              <a:defRPr sz="12000">
                <a:solidFill>
                  <a:schemeClr val="dk2"/>
                </a:solidFill>
              </a:defRPr>
            </a:lvl6pPr>
            <a:lvl7pPr lvl="6" rtl="0" algn="ctr">
              <a:spcBef>
                <a:spcPts val="0"/>
              </a:spcBef>
              <a:spcAft>
                <a:spcPts val="0"/>
              </a:spcAft>
              <a:buClr>
                <a:schemeClr val="dk2"/>
              </a:buClr>
              <a:buSzPts val="12000"/>
              <a:buNone/>
              <a:defRPr sz="12000">
                <a:solidFill>
                  <a:schemeClr val="dk2"/>
                </a:solidFill>
              </a:defRPr>
            </a:lvl7pPr>
            <a:lvl8pPr lvl="7" rtl="0" algn="ctr">
              <a:spcBef>
                <a:spcPts val="0"/>
              </a:spcBef>
              <a:spcAft>
                <a:spcPts val="0"/>
              </a:spcAft>
              <a:buClr>
                <a:schemeClr val="dk2"/>
              </a:buClr>
              <a:buSzPts val="12000"/>
              <a:buNone/>
              <a:defRPr sz="12000">
                <a:solidFill>
                  <a:schemeClr val="dk2"/>
                </a:solidFill>
              </a:defRPr>
            </a:lvl8pPr>
            <a:lvl9pPr lvl="8" rtl="0" algn="ctr">
              <a:spcBef>
                <a:spcPts val="0"/>
              </a:spcBef>
              <a:spcAft>
                <a:spcPts val="0"/>
              </a:spcAft>
              <a:buClr>
                <a:schemeClr val="dk2"/>
              </a:buClr>
              <a:buSzPts val="12000"/>
              <a:buNone/>
              <a:defRPr sz="12000">
                <a:solidFill>
                  <a:schemeClr val="dk2"/>
                </a:solidFill>
              </a:defRPr>
            </a:lvl9pPr>
          </a:lstStyle>
          <a:p>
            <a:r>
              <a:t>xx%</a:t>
            </a:r>
          </a:p>
        </p:txBody>
      </p:sp>
      <p:sp>
        <p:nvSpPr>
          <p:cNvPr id="183" name="Google Shape;183;p23"/>
          <p:cNvSpPr txBox="1"/>
          <p:nvPr>
            <p:ph idx="1" type="body"/>
          </p:nvPr>
        </p:nvSpPr>
        <p:spPr>
          <a:xfrm>
            <a:off x="475500" y="3304625"/>
            <a:ext cx="82221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84" name="Google Shape;184;p23"/>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85" name="Google Shape;185;p23"/>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86" name="Google Shape;186;p23"/>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87" name="Google Shape;187;p23"/>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88" name="Google Shape;188;p23"/>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CN Template" type="blank">
  <p:cSld name="BLANK">
    <p:bg>
      <p:bgPr>
        <a:solidFill>
          <a:schemeClr val="accent4"/>
        </a:solidFill>
      </p:bgPr>
    </p:bg>
    <p:spTree>
      <p:nvGrpSpPr>
        <p:cNvPr id="189" name="Shape 189"/>
        <p:cNvGrpSpPr/>
        <p:nvPr/>
      </p:nvGrpSpPr>
      <p:grpSpPr>
        <a:xfrm>
          <a:off x="0" y="0"/>
          <a:ext cx="0" cy="0"/>
          <a:chOff x="0" y="0"/>
          <a:chExt cx="0" cy="0"/>
        </a:xfrm>
      </p:grpSpPr>
      <p:sp>
        <p:nvSpPr>
          <p:cNvPr id="190" name="Google Shape;190;p24"/>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91" name="Google Shape;191;p24"/>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192" name="Google Shape;192;p24"/>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193" name="Google Shape;193;p24"/>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194" name="Google Shape;194;p24"/>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6" name="Shape 26"/>
        <p:cNvGrpSpPr/>
        <p:nvPr/>
      </p:nvGrpSpPr>
      <p:grpSpPr>
        <a:xfrm>
          <a:off x="0" y="0"/>
          <a:ext cx="0" cy="0"/>
          <a:chOff x="0" y="0"/>
          <a:chExt cx="0" cy="0"/>
        </a:xfrm>
      </p:grpSpPr>
      <p:sp>
        <p:nvSpPr>
          <p:cNvPr id="27" name="Google Shape;2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8" name="Google Shape;2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29" name="Google Shape;29;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0" name="Google Shape;30;p4"/>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31" name="Google Shape;31;p4"/>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32" name="Google Shape;32;p4"/>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33" name="Google Shape;33;p4"/>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4" name="Shape 34"/>
        <p:cNvGrpSpPr/>
        <p:nvPr/>
      </p:nvGrpSpPr>
      <p:grpSpPr>
        <a:xfrm>
          <a:off x="0" y="0"/>
          <a:ext cx="0" cy="0"/>
          <a:chOff x="0" y="0"/>
          <a:chExt cx="0" cy="0"/>
        </a:xfrm>
      </p:grpSpPr>
      <p:sp>
        <p:nvSpPr>
          <p:cNvPr id="35" name="Google Shape;35;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6" name="Google Shape;3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7" name="Google Shape;3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8" name="Google Shape;38;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9" name="Google Shape;39;p5"/>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40" name="Google Shape;40;p5"/>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41" name="Google Shape;41;p5"/>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42" name="Google Shape;42;p5"/>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5" name="Google Shape;45;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6" name="Google Shape;46;p6"/>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47" name="Google Shape;47;p6"/>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48" name="Google Shape;48;p6"/>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49" name="Google Shape;49;p6"/>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0" name="Shape 50"/>
        <p:cNvGrpSpPr/>
        <p:nvPr/>
      </p:nvGrpSpPr>
      <p:grpSpPr>
        <a:xfrm>
          <a:off x="0" y="0"/>
          <a:ext cx="0" cy="0"/>
          <a:chOff x="0" y="0"/>
          <a:chExt cx="0" cy="0"/>
        </a:xfrm>
      </p:grpSpPr>
      <p:sp>
        <p:nvSpPr>
          <p:cNvPr id="51" name="Google Shape;51;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2" name="Google Shape;52;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53" name="Google Shape;53;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4" name="Google Shape;54;p7"/>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55" name="Google Shape;55;p7"/>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56" name="Google Shape;56;p7"/>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57" name="Google Shape;57;p7"/>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8" name="Shape 58"/>
        <p:cNvGrpSpPr/>
        <p:nvPr/>
      </p:nvGrpSpPr>
      <p:grpSpPr>
        <a:xfrm>
          <a:off x="0" y="0"/>
          <a:ext cx="0" cy="0"/>
          <a:chOff x="0" y="0"/>
          <a:chExt cx="0" cy="0"/>
        </a:xfrm>
      </p:grpSpPr>
      <p:sp>
        <p:nvSpPr>
          <p:cNvPr id="59" name="Google Shape;59;p8"/>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rtl="0">
              <a:spcBef>
                <a:spcPts val="0"/>
              </a:spcBef>
              <a:spcAft>
                <a:spcPts val="0"/>
              </a:spcAft>
              <a:buClr>
                <a:srgbClr val="F7B762"/>
              </a:buClr>
              <a:buSzPts val="4800"/>
              <a:buNone/>
              <a:defRPr sz="4800">
                <a:solidFill>
                  <a:srgbClr val="F7B762"/>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60" name="Google Shape;60;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8"/>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62" name="Google Shape;62;p8"/>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63" name="Google Shape;63;p8"/>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64" name="Google Shape;64;p8"/>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5" name="Shape 65"/>
        <p:cNvGrpSpPr/>
        <p:nvPr/>
      </p:nvGrpSpPr>
      <p:grpSpPr>
        <a:xfrm>
          <a:off x="0" y="0"/>
          <a:ext cx="0" cy="0"/>
          <a:chOff x="0" y="0"/>
          <a:chExt cx="0" cy="0"/>
        </a:xfrm>
      </p:grpSpPr>
      <p:sp>
        <p:nvSpPr>
          <p:cNvPr id="66" name="Google Shape;66;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7" name="Google Shape;6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8" name="Google Shape;68;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69" name="Google Shape;69;p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100"/>
              <a:buNone/>
              <a:defRPr sz="2100">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70" name="Google Shape;70;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71" name="Google Shape;71;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72" name="Google Shape;72;p9"/>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73" name="Google Shape;73;p9"/>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74" name="Google Shape;74;p9"/>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75" name="Google Shape;75;p9"/>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6" name="Shape 76"/>
        <p:cNvGrpSpPr/>
        <p:nvPr/>
      </p:nvGrpSpPr>
      <p:grpSpPr>
        <a:xfrm>
          <a:off x="0" y="0"/>
          <a:ext cx="0" cy="0"/>
          <a:chOff x="0" y="0"/>
          <a:chExt cx="0" cy="0"/>
        </a:xfrm>
      </p:grpSpPr>
      <p:sp>
        <p:nvSpPr>
          <p:cNvPr id="77" name="Google Shape;7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78" name="Google Shape;78;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9" name="Google Shape;79;p10"/>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80" name="Google Shape;80;p10"/>
          <p:cNvPicPr preferRelativeResize="0"/>
          <p:nvPr/>
        </p:nvPicPr>
        <p:blipFill rotWithShape="1">
          <a:blip r:embed="rId2">
            <a:alphaModFix/>
          </a:blip>
          <a:srcRect b="33555" l="7482" r="7389" t="35049"/>
          <a:stretch/>
        </p:blipFill>
        <p:spPr>
          <a:xfrm>
            <a:off x="2950563" y="4796700"/>
            <a:ext cx="3121975" cy="245100"/>
          </a:xfrm>
          <a:prstGeom prst="rect">
            <a:avLst/>
          </a:prstGeom>
          <a:noFill/>
          <a:ln>
            <a:noFill/>
          </a:ln>
        </p:spPr>
      </p:pic>
      <p:sp>
        <p:nvSpPr>
          <p:cNvPr id="81" name="Google Shape;81;p10"/>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82" name="Google Shape;82;p10"/>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rgbClr val="31394D"/>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1"/>
              </a:buClr>
              <a:buSzPts val="1800"/>
              <a:buFont typeface="Average"/>
              <a:buChar char="●"/>
              <a:defRPr sz="1800">
                <a:solidFill>
                  <a:schemeClr val="dk1"/>
                </a:solidFill>
                <a:latin typeface="Average"/>
                <a:ea typeface="Average"/>
                <a:cs typeface="Average"/>
                <a:sym typeface="Average"/>
              </a:defRPr>
            </a:lvl1pPr>
            <a:lvl2pPr indent="-317500" lvl="1" marL="914400" rtl="0">
              <a:lnSpc>
                <a:spcPct val="115000"/>
              </a:lnSpc>
              <a:spcBef>
                <a:spcPts val="1600"/>
              </a:spcBef>
              <a:spcAft>
                <a:spcPts val="0"/>
              </a:spcAft>
              <a:buClr>
                <a:schemeClr val="dk1"/>
              </a:buClr>
              <a:buSzPts val="1400"/>
              <a:buFont typeface="Average"/>
              <a:buChar char="○"/>
              <a:defRPr>
                <a:solidFill>
                  <a:schemeClr val="dk1"/>
                </a:solidFill>
                <a:latin typeface="Average"/>
                <a:ea typeface="Average"/>
                <a:cs typeface="Average"/>
                <a:sym typeface="Average"/>
              </a:defRPr>
            </a:lvl2pPr>
            <a:lvl3pPr indent="-317500" lvl="2" marL="1371600" rtl="0">
              <a:lnSpc>
                <a:spcPct val="115000"/>
              </a:lnSpc>
              <a:spcBef>
                <a:spcPts val="1600"/>
              </a:spcBef>
              <a:spcAft>
                <a:spcPts val="0"/>
              </a:spcAft>
              <a:buClr>
                <a:schemeClr val="dk1"/>
              </a:buClr>
              <a:buSzPts val="1400"/>
              <a:buFont typeface="Average"/>
              <a:buChar char="■"/>
              <a:defRPr>
                <a:solidFill>
                  <a:schemeClr val="dk1"/>
                </a:solidFill>
                <a:latin typeface="Average"/>
                <a:ea typeface="Average"/>
                <a:cs typeface="Average"/>
                <a:sym typeface="Average"/>
              </a:defRPr>
            </a:lvl3pPr>
            <a:lvl4pPr indent="-317500" lvl="3" marL="1828800" rtl="0">
              <a:lnSpc>
                <a:spcPct val="115000"/>
              </a:lnSpc>
              <a:spcBef>
                <a:spcPts val="1600"/>
              </a:spcBef>
              <a:spcAft>
                <a:spcPts val="0"/>
              </a:spcAft>
              <a:buClr>
                <a:schemeClr val="dk1"/>
              </a:buClr>
              <a:buSzPts val="1400"/>
              <a:buFont typeface="Average"/>
              <a:buChar char="●"/>
              <a:defRPr>
                <a:solidFill>
                  <a:schemeClr val="dk1"/>
                </a:solidFill>
                <a:latin typeface="Average"/>
                <a:ea typeface="Average"/>
                <a:cs typeface="Average"/>
                <a:sym typeface="Average"/>
              </a:defRPr>
            </a:lvl4pPr>
            <a:lvl5pPr indent="-317500" lvl="4" marL="2286000" rtl="0">
              <a:lnSpc>
                <a:spcPct val="115000"/>
              </a:lnSpc>
              <a:spcBef>
                <a:spcPts val="1600"/>
              </a:spcBef>
              <a:spcAft>
                <a:spcPts val="0"/>
              </a:spcAft>
              <a:buClr>
                <a:schemeClr val="dk1"/>
              </a:buClr>
              <a:buSzPts val="1400"/>
              <a:buFont typeface="Average"/>
              <a:buChar char="○"/>
              <a:defRPr>
                <a:solidFill>
                  <a:schemeClr val="dk1"/>
                </a:solidFill>
                <a:latin typeface="Average"/>
                <a:ea typeface="Average"/>
                <a:cs typeface="Average"/>
                <a:sym typeface="Average"/>
              </a:defRPr>
            </a:lvl5pPr>
            <a:lvl6pPr indent="-317500" lvl="5" marL="2743200" rtl="0">
              <a:lnSpc>
                <a:spcPct val="115000"/>
              </a:lnSpc>
              <a:spcBef>
                <a:spcPts val="1600"/>
              </a:spcBef>
              <a:spcAft>
                <a:spcPts val="0"/>
              </a:spcAft>
              <a:buClr>
                <a:schemeClr val="dk1"/>
              </a:buClr>
              <a:buSzPts val="1400"/>
              <a:buFont typeface="Average"/>
              <a:buChar char="■"/>
              <a:defRPr>
                <a:solidFill>
                  <a:schemeClr val="dk1"/>
                </a:solidFill>
                <a:latin typeface="Average"/>
                <a:ea typeface="Average"/>
                <a:cs typeface="Average"/>
                <a:sym typeface="Average"/>
              </a:defRPr>
            </a:lvl6pPr>
            <a:lvl7pPr indent="-317500" lvl="6" marL="3200400" rtl="0">
              <a:lnSpc>
                <a:spcPct val="115000"/>
              </a:lnSpc>
              <a:spcBef>
                <a:spcPts val="1600"/>
              </a:spcBef>
              <a:spcAft>
                <a:spcPts val="0"/>
              </a:spcAft>
              <a:buClr>
                <a:schemeClr val="dk1"/>
              </a:buClr>
              <a:buSzPts val="1400"/>
              <a:buFont typeface="Average"/>
              <a:buChar char="●"/>
              <a:defRPr>
                <a:solidFill>
                  <a:schemeClr val="dk1"/>
                </a:solidFill>
                <a:latin typeface="Average"/>
                <a:ea typeface="Average"/>
                <a:cs typeface="Average"/>
                <a:sym typeface="Average"/>
              </a:defRPr>
            </a:lvl7pPr>
            <a:lvl8pPr indent="-317500" lvl="7" marL="3657600" rtl="0">
              <a:lnSpc>
                <a:spcPct val="115000"/>
              </a:lnSpc>
              <a:spcBef>
                <a:spcPts val="1600"/>
              </a:spcBef>
              <a:spcAft>
                <a:spcPts val="0"/>
              </a:spcAft>
              <a:buClr>
                <a:schemeClr val="dk1"/>
              </a:buClr>
              <a:buSzPts val="1400"/>
              <a:buFont typeface="Average"/>
              <a:buChar char="○"/>
              <a:defRPr>
                <a:solidFill>
                  <a:schemeClr val="dk1"/>
                </a:solidFill>
                <a:latin typeface="Average"/>
                <a:ea typeface="Average"/>
                <a:cs typeface="Average"/>
                <a:sym typeface="Average"/>
              </a:defRPr>
            </a:lvl8pPr>
            <a:lvl9pPr indent="-317500" lvl="8" marL="4114800" rtl="0">
              <a:lnSpc>
                <a:spcPct val="115000"/>
              </a:lnSpc>
              <a:spcBef>
                <a:spcPts val="1600"/>
              </a:spcBef>
              <a:spcAft>
                <a:spcPts val="1600"/>
              </a:spcAft>
              <a:buClr>
                <a:schemeClr val="dk1"/>
              </a:buClr>
              <a:buSzPts val="1400"/>
              <a:buFont typeface="Average"/>
              <a:buChar char="■"/>
              <a:defRPr>
                <a:solidFill>
                  <a:schemeClr val="dk1"/>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accent3"/>
                </a:solidFill>
                <a:latin typeface="Average"/>
                <a:ea typeface="Average"/>
                <a:cs typeface="Average"/>
                <a:sym typeface="Average"/>
              </a:defRPr>
            </a:lvl1pPr>
            <a:lvl2pPr lvl="1" rtl="0" algn="r">
              <a:buNone/>
              <a:defRPr sz="1000">
                <a:solidFill>
                  <a:schemeClr val="accent3"/>
                </a:solidFill>
                <a:latin typeface="Average"/>
                <a:ea typeface="Average"/>
                <a:cs typeface="Average"/>
                <a:sym typeface="Average"/>
              </a:defRPr>
            </a:lvl2pPr>
            <a:lvl3pPr lvl="2" rtl="0" algn="r">
              <a:buNone/>
              <a:defRPr sz="1000">
                <a:solidFill>
                  <a:schemeClr val="accent3"/>
                </a:solidFill>
                <a:latin typeface="Average"/>
                <a:ea typeface="Average"/>
                <a:cs typeface="Average"/>
                <a:sym typeface="Average"/>
              </a:defRPr>
            </a:lvl3pPr>
            <a:lvl4pPr lvl="3" rtl="0" algn="r">
              <a:buNone/>
              <a:defRPr sz="1000">
                <a:solidFill>
                  <a:schemeClr val="accent3"/>
                </a:solidFill>
                <a:latin typeface="Average"/>
                <a:ea typeface="Average"/>
                <a:cs typeface="Average"/>
                <a:sym typeface="Average"/>
              </a:defRPr>
            </a:lvl4pPr>
            <a:lvl5pPr lvl="4" rtl="0" algn="r">
              <a:buNone/>
              <a:defRPr sz="1000">
                <a:solidFill>
                  <a:schemeClr val="accent3"/>
                </a:solidFill>
                <a:latin typeface="Average"/>
                <a:ea typeface="Average"/>
                <a:cs typeface="Average"/>
                <a:sym typeface="Average"/>
              </a:defRPr>
            </a:lvl5pPr>
            <a:lvl6pPr lvl="5" rtl="0" algn="r">
              <a:buNone/>
              <a:defRPr sz="1000">
                <a:solidFill>
                  <a:schemeClr val="accent3"/>
                </a:solidFill>
                <a:latin typeface="Average"/>
                <a:ea typeface="Average"/>
                <a:cs typeface="Average"/>
                <a:sym typeface="Average"/>
              </a:defRPr>
            </a:lvl6pPr>
            <a:lvl7pPr lvl="6" rtl="0" algn="r">
              <a:buNone/>
              <a:defRPr sz="1000">
                <a:solidFill>
                  <a:schemeClr val="accent3"/>
                </a:solidFill>
                <a:latin typeface="Average"/>
                <a:ea typeface="Average"/>
                <a:cs typeface="Average"/>
                <a:sym typeface="Average"/>
              </a:defRPr>
            </a:lvl7pPr>
            <a:lvl8pPr lvl="7" rtl="0" algn="r">
              <a:buNone/>
              <a:defRPr sz="1000">
                <a:solidFill>
                  <a:schemeClr val="accent3"/>
                </a:solidFill>
                <a:latin typeface="Average"/>
                <a:ea typeface="Average"/>
                <a:cs typeface="Average"/>
                <a:sym typeface="Average"/>
              </a:defRPr>
            </a:lvl8pPr>
            <a:lvl9pPr lvl="8" rtl="0"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97" name="Shape 97"/>
        <p:cNvGrpSpPr/>
        <p:nvPr/>
      </p:nvGrpSpPr>
      <p:grpSpPr>
        <a:xfrm>
          <a:off x="0" y="0"/>
          <a:ext cx="0" cy="0"/>
          <a:chOff x="0" y="0"/>
          <a:chExt cx="0" cy="0"/>
        </a:xfrm>
      </p:grpSpPr>
      <p:sp>
        <p:nvSpPr>
          <p:cNvPr id="98" name="Google Shape;98;p13"/>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rmAutofit/>
          </a:bodyPr>
          <a:lstStyle>
            <a:lvl1pPr lvl="0"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rt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99" name="Google Shape;99;p13"/>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rtl="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100" name="Google Shape;100;p13"/>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lt2"/>
                </a:solidFill>
                <a:latin typeface="Roboto"/>
                <a:ea typeface="Roboto"/>
                <a:cs typeface="Roboto"/>
                <a:sym typeface="Roboto"/>
              </a:defRPr>
            </a:lvl1pPr>
            <a:lvl2pPr lvl="1" rtl="0" algn="r">
              <a:buNone/>
              <a:defRPr sz="1000">
                <a:solidFill>
                  <a:schemeClr val="lt2"/>
                </a:solidFill>
                <a:latin typeface="Roboto"/>
                <a:ea typeface="Roboto"/>
                <a:cs typeface="Roboto"/>
                <a:sym typeface="Roboto"/>
              </a:defRPr>
            </a:lvl2pPr>
            <a:lvl3pPr lvl="2" rtl="0" algn="r">
              <a:buNone/>
              <a:defRPr sz="1000">
                <a:solidFill>
                  <a:schemeClr val="lt2"/>
                </a:solidFill>
                <a:latin typeface="Roboto"/>
                <a:ea typeface="Roboto"/>
                <a:cs typeface="Roboto"/>
                <a:sym typeface="Roboto"/>
              </a:defRPr>
            </a:lvl3pPr>
            <a:lvl4pPr lvl="3" rtl="0" algn="r">
              <a:buNone/>
              <a:defRPr sz="1000">
                <a:solidFill>
                  <a:schemeClr val="lt2"/>
                </a:solidFill>
                <a:latin typeface="Roboto"/>
                <a:ea typeface="Roboto"/>
                <a:cs typeface="Roboto"/>
                <a:sym typeface="Roboto"/>
              </a:defRPr>
            </a:lvl4pPr>
            <a:lvl5pPr lvl="4" rtl="0" algn="r">
              <a:buNone/>
              <a:defRPr sz="1000">
                <a:solidFill>
                  <a:schemeClr val="lt2"/>
                </a:solidFill>
                <a:latin typeface="Roboto"/>
                <a:ea typeface="Roboto"/>
                <a:cs typeface="Roboto"/>
                <a:sym typeface="Roboto"/>
              </a:defRPr>
            </a:lvl5pPr>
            <a:lvl6pPr lvl="5" rtl="0" algn="r">
              <a:buNone/>
              <a:defRPr sz="1000">
                <a:solidFill>
                  <a:schemeClr val="lt2"/>
                </a:solidFill>
                <a:latin typeface="Roboto"/>
                <a:ea typeface="Roboto"/>
                <a:cs typeface="Roboto"/>
                <a:sym typeface="Roboto"/>
              </a:defRPr>
            </a:lvl6pPr>
            <a:lvl7pPr lvl="6" rtl="0" algn="r">
              <a:buNone/>
              <a:defRPr sz="1000">
                <a:solidFill>
                  <a:schemeClr val="lt2"/>
                </a:solidFill>
                <a:latin typeface="Roboto"/>
                <a:ea typeface="Roboto"/>
                <a:cs typeface="Roboto"/>
                <a:sym typeface="Roboto"/>
              </a:defRPr>
            </a:lvl7pPr>
            <a:lvl8pPr lvl="7" rtl="0" algn="r">
              <a:buNone/>
              <a:defRPr sz="1000">
                <a:solidFill>
                  <a:schemeClr val="lt2"/>
                </a:solidFill>
                <a:latin typeface="Roboto"/>
                <a:ea typeface="Roboto"/>
                <a:cs typeface="Roboto"/>
                <a:sym typeface="Roboto"/>
              </a:defRPr>
            </a:lvl8pPr>
            <a:lvl9pPr lvl="8" rtl="0"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10.jpg"/><Relationship Id="rId4" Type="http://schemas.openxmlformats.org/officeDocument/2006/relationships/image" Target="../media/image21.jpg"/><Relationship Id="rId5" Type="http://schemas.openxmlformats.org/officeDocument/2006/relationships/image" Target="../media/image4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2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17.png"/><Relationship Id="rId4" Type="http://schemas.openxmlformats.org/officeDocument/2006/relationships/image" Target="../media/image2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50.png"/><Relationship Id="rId4" Type="http://schemas.openxmlformats.org/officeDocument/2006/relationships/image" Target="../media/image39.png"/><Relationship Id="rId5" Type="http://schemas.openxmlformats.org/officeDocument/2006/relationships/image" Target="../media/image14.png"/></Relationships>
</file>

<file path=ppt/slides/_rels/slide16.xml.rels><?xml version="1.0" encoding="UTF-8" standalone="yes"?><Relationships xmlns="http://schemas.openxmlformats.org/package/2006/relationships"><Relationship Id="rId40" Type="http://schemas.openxmlformats.org/officeDocument/2006/relationships/image" Target="../media/image63.png"/><Relationship Id="rId20" Type="http://schemas.openxmlformats.org/officeDocument/2006/relationships/image" Target="../media/image26.jpg"/><Relationship Id="rId42" Type="http://schemas.openxmlformats.org/officeDocument/2006/relationships/image" Target="../media/image49.png"/><Relationship Id="rId41" Type="http://schemas.openxmlformats.org/officeDocument/2006/relationships/image" Target="../media/image62.png"/><Relationship Id="rId22" Type="http://schemas.openxmlformats.org/officeDocument/2006/relationships/image" Target="../media/image29.jpg"/><Relationship Id="rId44" Type="http://schemas.openxmlformats.org/officeDocument/2006/relationships/image" Target="../media/image77.png"/><Relationship Id="rId21" Type="http://schemas.openxmlformats.org/officeDocument/2006/relationships/image" Target="../media/image28.jpg"/><Relationship Id="rId43" Type="http://schemas.openxmlformats.org/officeDocument/2006/relationships/image" Target="../media/image54.png"/><Relationship Id="rId24" Type="http://schemas.openxmlformats.org/officeDocument/2006/relationships/image" Target="../media/image32.jpg"/><Relationship Id="rId23" Type="http://schemas.openxmlformats.org/officeDocument/2006/relationships/image" Target="../media/image67.png"/><Relationship Id="rId45" Type="http://schemas.openxmlformats.org/officeDocument/2006/relationships/image" Target="../media/image59.png"/><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65.png"/><Relationship Id="rId4" Type="http://schemas.openxmlformats.org/officeDocument/2006/relationships/image" Target="../media/image16.png"/><Relationship Id="rId9" Type="http://schemas.openxmlformats.org/officeDocument/2006/relationships/image" Target="../media/image30.jpg"/><Relationship Id="rId26" Type="http://schemas.openxmlformats.org/officeDocument/2006/relationships/image" Target="../media/image34.jpg"/><Relationship Id="rId25" Type="http://schemas.openxmlformats.org/officeDocument/2006/relationships/image" Target="../media/image57.jpg"/><Relationship Id="rId28" Type="http://schemas.openxmlformats.org/officeDocument/2006/relationships/image" Target="../media/image38.jpg"/><Relationship Id="rId27" Type="http://schemas.openxmlformats.org/officeDocument/2006/relationships/image" Target="../media/image43.jpg"/><Relationship Id="rId5" Type="http://schemas.openxmlformats.org/officeDocument/2006/relationships/image" Target="../media/image19.png"/><Relationship Id="rId6" Type="http://schemas.openxmlformats.org/officeDocument/2006/relationships/image" Target="../media/image51.jpg"/><Relationship Id="rId29" Type="http://schemas.openxmlformats.org/officeDocument/2006/relationships/image" Target="../media/image36.jpg"/><Relationship Id="rId7" Type="http://schemas.openxmlformats.org/officeDocument/2006/relationships/image" Target="../media/image24.jpg"/><Relationship Id="rId8" Type="http://schemas.openxmlformats.org/officeDocument/2006/relationships/image" Target="../media/image18.png"/><Relationship Id="rId31" Type="http://schemas.openxmlformats.org/officeDocument/2006/relationships/image" Target="../media/image44.png"/><Relationship Id="rId30" Type="http://schemas.openxmlformats.org/officeDocument/2006/relationships/image" Target="../media/image53.png"/><Relationship Id="rId11" Type="http://schemas.openxmlformats.org/officeDocument/2006/relationships/image" Target="../media/image35.jpg"/><Relationship Id="rId33" Type="http://schemas.openxmlformats.org/officeDocument/2006/relationships/image" Target="../media/image68.png"/><Relationship Id="rId10" Type="http://schemas.openxmlformats.org/officeDocument/2006/relationships/image" Target="../media/image66.jpg"/><Relationship Id="rId32" Type="http://schemas.openxmlformats.org/officeDocument/2006/relationships/image" Target="../media/image48.png"/><Relationship Id="rId13" Type="http://schemas.openxmlformats.org/officeDocument/2006/relationships/image" Target="../media/image27.jpg"/><Relationship Id="rId35" Type="http://schemas.openxmlformats.org/officeDocument/2006/relationships/image" Target="../media/image41.png"/><Relationship Id="rId12" Type="http://schemas.openxmlformats.org/officeDocument/2006/relationships/image" Target="../media/image45.jpg"/><Relationship Id="rId34" Type="http://schemas.openxmlformats.org/officeDocument/2006/relationships/image" Target="../media/image52.png"/><Relationship Id="rId15" Type="http://schemas.openxmlformats.org/officeDocument/2006/relationships/image" Target="../media/image23.jpg"/><Relationship Id="rId37" Type="http://schemas.openxmlformats.org/officeDocument/2006/relationships/image" Target="../media/image55.png"/><Relationship Id="rId14" Type="http://schemas.openxmlformats.org/officeDocument/2006/relationships/image" Target="../media/image20.png"/><Relationship Id="rId36" Type="http://schemas.openxmlformats.org/officeDocument/2006/relationships/image" Target="../media/image56.png"/><Relationship Id="rId17" Type="http://schemas.openxmlformats.org/officeDocument/2006/relationships/image" Target="../media/image25.jpg"/><Relationship Id="rId39" Type="http://schemas.openxmlformats.org/officeDocument/2006/relationships/image" Target="../media/image46.png"/><Relationship Id="rId16" Type="http://schemas.openxmlformats.org/officeDocument/2006/relationships/image" Target="../media/image33.jpg"/><Relationship Id="rId38" Type="http://schemas.openxmlformats.org/officeDocument/2006/relationships/image" Target="../media/image47.png"/><Relationship Id="rId19" Type="http://schemas.openxmlformats.org/officeDocument/2006/relationships/image" Target="../media/image31.jpg"/><Relationship Id="rId18" Type="http://schemas.openxmlformats.org/officeDocument/2006/relationships/image" Target="../media/image3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75.png"/><Relationship Id="rId5" Type="http://schemas.openxmlformats.org/officeDocument/2006/relationships/image" Target="../media/image69.png"/><Relationship Id="rId6" Type="http://schemas.openxmlformats.org/officeDocument/2006/relationships/image" Target="../media/image71.png"/><Relationship Id="rId7" Type="http://schemas.openxmlformats.org/officeDocument/2006/relationships/image" Target="../media/image60.png"/><Relationship Id="rId8" Type="http://schemas.openxmlformats.org/officeDocument/2006/relationships/image" Target="../media/image6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8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87.png"/><Relationship Id="rId4" Type="http://schemas.openxmlformats.org/officeDocument/2006/relationships/hyperlink" Target="https://doi.org/10.3998/mpub.12782791"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84.png"/><Relationship Id="rId4" Type="http://schemas.openxmlformats.org/officeDocument/2006/relationships/image" Target="../media/image72.png"/><Relationship Id="rId5" Type="http://schemas.openxmlformats.org/officeDocument/2006/relationships/image" Target="../media/image73.png"/><Relationship Id="rId6" Type="http://schemas.openxmlformats.org/officeDocument/2006/relationships/image" Target="../media/image7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83.png"/><Relationship Id="rId4" Type="http://schemas.openxmlformats.org/officeDocument/2006/relationships/image" Target="../media/image8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 Id="rId3" Type="http://schemas.openxmlformats.org/officeDocument/2006/relationships/hyperlink" Target="http://z.umn.edu/dcn-primers" TargetMode="External"/><Relationship Id="rId4" Type="http://schemas.openxmlformats.org/officeDocument/2006/relationships/image" Target="../media/image79.png"/><Relationship Id="rId5" Type="http://schemas.openxmlformats.org/officeDocument/2006/relationships/image" Target="../media/image88.jpg"/><Relationship Id="rId6" Type="http://schemas.openxmlformats.org/officeDocument/2006/relationships/image" Target="../media/image70.png"/><Relationship Id="rId7" Type="http://schemas.openxmlformats.org/officeDocument/2006/relationships/image" Target="../media/image76.png"/><Relationship Id="rId8" Type="http://schemas.openxmlformats.org/officeDocument/2006/relationships/image" Target="../media/image7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8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 Id="rId3" Type="http://schemas.openxmlformats.org/officeDocument/2006/relationships/image" Target="../media/image82.png"/><Relationship Id="rId4" Type="http://schemas.openxmlformats.org/officeDocument/2006/relationships/image" Target="../media/image80.png"/><Relationship Id="rId5" Type="http://schemas.openxmlformats.org/officeDocument/2006/relationships/image" Target="../media/image8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9.xml"/><Relationship Id="rId3" Type="http://schemas.openxmlformats.org/officeDocument/2006/relationships/hyperlink" Target="mailto:jcarlso@umich.edu" TargetMode="External"/><Relationship Id="rId4" Type="http://schemas.openxmlformats.org/officeDocument/2006/relationships/hyperlink" Target="mailto:lrjohnston@wisc.edu" TargetMode="External"/><Relationship Id="rId5" Type="http://schemas.openxmlformats.org/officeDocument/2006/relationships/hyperlink" Target="mailto:mnarlock@umn.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3.jpg"/><Relationship Id="rId4" Type="http://schemas.openxmlformats.org/officeDocument/2006/relationships/image" Target="../media/image9.jpg"/><Relationship Id="rId5" Type="http://schemas.openxmlformats.org/officeDocument/2006/relationships/image" Target="../media/image4.jpg"/><Relationship Id="rId6" Type="http://schemas.openxmlformats.org/officeDocument/2006/relationships/image" Target="../media/image6.jpg"/><Relationship Id="rId7"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1.jpg"/><Relationship Id="rId4" Type="http://schemas.openxmlformats.org/officeDocument/2006/relationships/image" Target="../media/image15.jpg"/><Relationship Id="rId5"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4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6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98" name="Shape 198"/>
        <p:cNvGrpSpPr/>
        <p:nvPr/>
      </p:nvGrpSpPr>
      <p:grpSpPr>
        <a:xfrm>
          <a:off x="0" y="0"/>
          <a:ext cx="0" cy="0"/>
          <a:chOff x="0" y="0"/>
          <a:chExt cx="0" cy="0"/>
        </a:xfrm>
      </p:grpSpPr>
      <p:sp>
        <p:nvSpPr>
          <p:cNvPr id="199" name="Google Shape;199;p25"/>
          <p:cNvSpPr txBox="1"/>
          <p:nvPr>
            <p:ph type="ctrTitle"/>
          </p:nvPr>
        </p:nvSpPr>
        <p:spPr>
          <a:xfrm>
            <a:off x="671250" y="1295600"/>
            <a:ext cx="7801500" cy="2410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600">
                <a:solidFill>
                  <a:srgbClr val="AC1145"/>
                </a:solidFill>
              </a:rPr>
              <a:t>"What a long, strange trip it's been": A Retrospective of the Data Curation Network</a:t>
            </a:r>
            <a:endParaRPr sz="4600">
              <a:solidFill>
                <a:srgbClr val="AC1145"/>
              </a:solidFill>
            </a:endParaRPr>
          </a:p>
        </p:txBody>
      </p:sp>
      <p:sp>
        <p:nvSpPr>
          <p:cNvPr id="200" name="Google Shape;200;p25"/>
          <p:cNvSpPr txBox="1"/>
          <p:nvPr>
            <p:ph idx="1" type="subTitle"/>
          </p:nvPr>
        </p:nvSpPr>
        <p:spPr>
          <a:xfrm>
            <a:off x="671250" y="3708274"/>
            <a:ext cx="7801500" cy="1656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600">
                <a:solidFill>
                  <a:srgbClr val="31394D"/>
                </a:solidFill>
              </a:rPr>
              <a:t>Jake Carlson, University of Michigan</a:t>
            </a:r>
            <a:endParaRPr sz="1600">
              <a:solidFill>
                <a:srgbClr val="31394D"/>
              </a:solidFill>
            </a:endParaRPr>
          </a:p>
          <a:p>
            <a:pPr indent="0" lvl="0" marL="0" rtl="0" algn="ctr">
              <a:spcBef>
                <a:spcPts val="0"/>
              </a:spcBef>
              <a:spcAft>
                <a:spcPts val="0"/>
              </a:spcAft>
              <a:buNone/>
            </a:pPr>
            <a:r>
              <a:rPr lang="en" sz="1600">
                <a:solidFill>
                  <a:srgbClr val="31394D"/>
                </a:solidFill>
              </a:rPr>
              <a:t>Lisa Johnston, University of Wisconsin - Madison</a:t>
            </a:r>
            <a:endParaRPr sz="1600">
              <a:solidFill>
                <a:srgbClr val="31394D"/>
              </a:solidFill>
            </a:endParaRPr>
          </a:p>
          <a:p>
            <a:pPr indent="0" lvl="0" marL="0" rtl="0" algn="ctr">
              <a:spcBef>
                <a:spcPts val="0"/>
              </a:spcBef>
              <a:spcAft>
                <a:spcPts val="0"/>
              </a:spcAft>
              <a:buNone/>
            </a:pPr>
            <a:r>
              <a:rPr lang="en" sz="1600">
                <a:solidFill>
                  <a:srgbClr val="31394D"/>
                </a:solidFill>
              </a:rPr>
              <a:t>Mikala Narlock, University of Minnesota</a:t>
            </a:r>
            <a:endParaRPr sz="1600">
              <a:solidFill>
                <a:srgbClr val="31394D"/>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a:t>
            </a:r>
            <a:r>
              <a:rPr lang="en"/>
              <a:t>Data Curation</a:t>
            </a:r>
            <a:endParaRPr/>
          </a:p>
        </p:txBody>
      </p:sp>
      <p:pic>
        <p:nvPicPr>
          <p:cNvPr id="265" name="Google Shape;265;p34"/>
          <p:cNvPicPr preferRelativeResize="0"/>
          <p:nvPr/>
        </p:nvPicPr>
        <p:blipFill>
          <a:blip r:embed="rId3">
            <a:alphaModFix/>
          </a:blip>
          <a:stretch>
            <a:fillRect/>
          </a:stretch>
        </p:blipFill>
        <p:spPr>
          <a:xfrm>
            <a:off x="446750" y="1138175"/>
            <a:ext cx="1912050" cy="2836875"/>
          </a:xfrm>
          <a:prstGeom prst="rect">
            <a:avLst/>
          </a:prstGeom>
          <a:noFill/>
          <a:ln>
            <a:noFill/>
          </a:ln>
        </p:spPr>
      </p:pic>
      <p:pic>
        <p:nvPicPr>
          <p:cNvPr id="266" name="Google Shape;266;p34"/>
          <p:cNvPicPr preferRelativeResize="0"/>
          <p:nvPr/>
        </p:nvPicPr>
        <p:blipFill>
          <a:blip r:embed="rId4">
            <a:alphaModFix/>
          </a:blip>
          <a:stretch>
            <a:fillRect/>
          </a:stretch>
        </p:blipFill>
        <p:spPr>
          <a:xfrm>
            <a:off x="2518750" y="1144763"/>
            <a:ext cx="1912050" cy="2823702"/>
          </a:xfrm>
          <a:prstGeom prst="rect">
            <a:avLst/>
          </a:prstGeom>
          <a:noFill/>
          <a:ln>
            <a:noFill/>
          </a:ln>
        </p:spPr>
      </p:pic>
      <p:sp>
        <p:nvSpPr>
          <p:cNvPr id="267" name="Google Shape;267;p34"/>
          <p:cNvSpPr txBox="1"/>
          <p:nvPr/>
        </p:nvSpPr>
        <p:spPr>
          <a:xfrm>
            <a:off x="5911025" y="3642575"/>
            <a:ext cx="3054900" cy="95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Average"/>
                <a:ea typeface="Average"/>
                <a:cs typeface="Average"/>
                <a:sym typeface="Average"/>
              </a:rPr>
              <a:t>Johnston, L.. (2014). A Workflow Model for Curating Research Data in the University of Minnesota Libraries: Report from the 2013 Data Curation Pilot. University of Minnesota Digital Conservancy. http://hdl.handle.net/11299/162338</a:t>
            </a:r>
            <a:endParaRPr sz="1000">
              <a:solidFill>
                <a:schemeClr val="dk1"/>
              </a:solidFill>
              <a:latin typeface="Average"/>
              <a:ea typeface="Average"/>
              <a:cs typeface="Average"/>
              <a:sym typeface="Average"/>
            </a:endParaRPr>
          </a:p>
        </p:txBody>
      </p:sp>
      <p:pic>
        <p:nvPicPr>
          <p:cNvPr id="268" name="Google Shape;268;p34"/>
          <p:cNvPicPr preferRelativeResize="0"/>
          <p:nvPr/>
        </p:nvPicPr>
        <p:blipFill>
          <a:blip r:embed="rId5">
            <a:alphaModFix/>
          </a:blip>
          <a:stretch>
            <a:fillRect/>
          </a:stretch>
        </p:blipFill>
        <p:spPr>
          <a:xfrm>
            <a:off x="5263700" y="542725"/>
            <a:ext cx="3735775" cy="3047775"/>
          </a:xfrm>
          <a:prstGeom prst="rect">
            <a:avLst/>
          </a:prstGeom>
          <a:noFill/>
          <a:ln>
            <a:noFill/>
          </a:ln>
        </p:spPr>
      </p:pic>
      <p:sp>
        <p:nvSpPr>
          <p:cNvPr id="269" name="Google Shape;269;p34"/>
          <p:cNvSpPr txBox="1"/>
          <p:nvPr/>
        </p:nvSpPr>
        <p:spPr>
          <a:xfrm>
            <a:off x="2530975" y="4043775"/>
            <a:ext cx="18876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Average"/>
                <a:ea typeface="Average"/>
                <a:cs typeface="Average"/>
                <a:sym typeface="Average"/>
              </a:rPr>
              <a:t>World Cat listing https://www.worldcat.org/title/966989181</a:t>
            </a:r>
            <a:endParaRPr sz="1000">
              <a:solidFill>
                <a:schemeClr val="dk1"/>
              </a:solidFill>
              <a:latin typeface="Average"/>
              <a:ea typeface="Average"/>
              <a:cs typeface="Average"/>
              <a:sym typeface="Average"/>
            </a:endParaRPr>
          </a:p>
        </p:txBody>
      </p:sp>
      <p:sp>
        <p:nvSpPr>
          <p:cNvPr id="270" name="Google Shape;270;p34"/>
          <p:cNvSpPr txBox="1"/>
          <p:nvPr/>
        </p:nvSpPr>
        <p:spPr>
          <a:xfrm>
            <a:off x="446675" y="4043775"/>
            <a:ext cx="1912200" cy="86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Average"/>
                <a:ea typeface="Average"/>
                <a:cs typeface="Average"/>
                <a:sym typeface="Average"/>
              </a:rPr>
              <a:t>World Cat listing https://www.worldcat.org/title/969352704</a:t>
            </a:r>
            <a:endParaRPr sz="1000">
              <a:solidFill>
                <a:schemeClr val="dk1"/>
              </a:solidFill>
              <a:latin typeface="Average"/>
              <a:ea typeface="Average"/>
              <a:cs typeface="Average"/>
              <a:sym typeface="Average"/>
            </a:endParaRPr>
          </a:p>
          <a:p>
            <a:pPr indent="0" lvl="0" marL="0" rtl="0" algn="l">
              <a:spcBef>
                <a:spcPts val="0"/>
              </a:spcBef>
              <a:spcAft>
                <a:spcPts val="0"/>
              </a:spcAft>
              <a:buNone/>
            </a:pPr>
            <a:r>
              <a:t/>
            </a:r>
            <a:endParaRPr>
              <a:latin typeface="Average"/>
              <a:ea typeface="Average"/>
              <a:cs typeface="Average"/>
              <a:sym typeface="Average"/>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 up the challenges</a:t>
            </a:r>
            <a:endParaRPr/>
          </a:p>
        </p:txBody>
      </p:sp>
      <p:sp>
        <p:nvSpPr>
          <p:cNvPr id="276" name="Google Shape;276;p3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Librarians have relevant skills and expertise for digital preservation and sharing, but we needed to develop an understanding as to how to translate and apply them to research data</a:t>
            </a:r>
            <a:endParaRPr/>
          </a:p>
          <a:p>
            <a:pPr indent="-317500" lvl="1" marL="914400" rtl="0" algn="l">
              <a:spcBef>
                <a:spcPts val="0"/>
              </a:spcBef>
              <a:spcAft>
                <a:spcPts val="0"/>
              </a:spcAft>
              <a:buSzPts val="1400"/>
              <a:buChar char="○"/>
            </a:pPr>
            <a:r>
              <a:rPr lang="en"/>
              <a:t>Leverage library / archival best practices</a:t>
            </a:r>
            <a:endParaRPr/>
          </a:p>
          <a:p>
            <a:pPr indent="-317500" lvl="1" marL="914400" rtl="0" algn="l">
              <a:spcBef>
                <a:spcPts val="0"/>
              </a:spcBef>
              <a:spcAft>
                <a:spcPts val="0"/>
              </a:spcAft>
              <a:buSzPts val="1400"/>
              <a:buChar char="○"/>
            </a:pPr>
            <a:r>
              <a:rPr lang="en"/>
              <a:t>Understand</a:t>
            </a:r>
            <a:r>
              <a:rPr lang="en"/>
              <a:t> specialized research data types and researcher needs for them</a:t>
            </a:r>
            <a:endParaRPr/>
          </a:p>
          <a:p>
            <a:pPr indent="-317500" lvl="1" marL="914400" rtl="0" algn="l">
              <a:spcBef>
                <a:spcPts val="0"/>
              </a:spcBef>
              <a:spcAft>
                <a:spcPts val="0"/>
              </a:spcAft>
              <a:buSzPts val="1400"/>
              <a:buChar char="○"/>
            </a:pPr>
            <a:r>
              <a:rPr lang="en"/>
              <a:t>Make curation work actionable (not just conceptual)</a:t>
            </a:r>
            <a:endParaRPr/>
          </a:p>
          <a:p>
            <a:pPr indent="-342900" lvl="0" marL="457200" rtl="0" algn="l">
              <a:spcBef>
                <a:spcPts val="0"/>
              </a:spcBef>
              <a:spcAft>
                <a:spcPts val="0"/>
              </a:spcAft>
              <a:buSzPts val="1800"/>
              <a:buChar char="●"/>
            </a:pPr>
            <a:r>
              <a:rPr lang="en"/>
              <a:t>Lots of work happening, but in isolation at </a:t>
            </a:r>
            <a:r>
              <a:rPr lang="en"/>
              <a:t>institutions. Given the scope and the scale of research data, we needed to transcend our institutional boundaries.</a:t>
            </a:r>
            <a:endParaRPr/>
          </a:p>
          <a:p>
            <a:pPr indent="-317500" lvl="1" marL="914400" rtl="0" algn="l">
              <a:spcBef>
                <a:spcPts val="0"/>
              </a:spcBef>
              <a:spcAft>
                <a:spcPts val="0"/>
              </a:spcAft>
              <a:buSzPts val="1400"/>
              <a:buChar char="○"/>
            </a:pPr>
            <a:r>
              <a:rPr lang="en"/>
              <a:t>Break down barriers across institutions</a:t>
            </a:r>
            <a:endParaRPr/>
          </a:p>
          <a:p>
            <a:pPr indent="-317500" lvl="1" marL="914400" rtl="0" algn="l">
              <a:spcBef>
                <a:spcPts val="0"/>
              </a:spcBef>
              <a:spcAft>
                <a:spcPts val="0"/>
              </a:spcAft>
              <a:buSzPts val="1400"/>
              <a:buChar char="○"/>
            </a:pPr>
            <a:r>
              <a:rPr lang="en"/>
              <a:t>Developing shared common practices and infrastructure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6"/>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Data Curation Network</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Forming the Data Curation Network</a:t>
            </a:r>
            <a:endParaRPr/>
          </a:p>
        </p:txBody>
      </p:sp>
      <p:sp>
        <p:nvSpPr>
          <p:cNvPr id="287" name="Google Shape;287;p37"/>
          <p:cNvSpPr txBox="1"/>
          <p:nvPr/>
        </p:nvSpPr>
        <p:spPr>
          <a:xfrm>
            <a:off x="515500" y="1454850"/>
            <a:ext cx="26748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600">
                <a:solidFill>
                  <a:srgbClr val="F7B762"/>
                </a:solidFill>
                <a:latin typeface="Average"/>
                <a:ea typeface="Average"/>
                <a:cs typeface="Average"/>
                <a:sym typeface="Average"/>
              </a:rPr>
              <a:t>Radical Independence:</a:t>
            </a:r>
            <a:endParaRPr i="1" sz="1600">
              <a:solidFill>
                <a:srgbClr val="F7B762"/>
              </a:solidFill>
              <a:latin typeface="Average"/>
              <a:ea typeface="Average"/>
              <a:cs typeface="Average"/>
              <a:sym typeface="Average"/>
            </a:endParaRPr>
          </a:p>
          <a:p>
            <a:pPr indent="0" lvl="0" marL="0" rtl="0" algn="l">
              <a:spcBef>
                <a:spcPts val="0"/>
              </a:spcBef>
              <a:spcAft>
                <a:spcPts val="0"/>
              </a:spcAft>
              <a:buNone/>
            </a:pPr>
            <a:r>
              <a:t/>
            </a:r>
            <a:endParaRPr sz="1600">
              <a:solidFill>
                <a:srgbClr val="F7B762"/>
              </a:solidFill>
              <a:latin typeface="Average"/>
              <a:ea typeface="Average"/>
              <a:cs typeface="Average"/>
              <a:sym typeface="Average"/>
            </a:endParaRPr>
          </a:p>
          <a:p>
            <a:pPr indent="0" lvl="0" marL="0" rtl="0" algn="l">
              <a:spcBef>
                <a:spcPts val="0"/>
              </a:spcBef>
              <a:spcAft>
                <a:spcPts val="0"/>
              </a:spcAft>
              <a:buNone/>
            </a:pPr>
            <a:r>
              <a:rPr lang="en" sz="1600">
                <a:solidFill>
                  <a:srgbClr val="F7B762"/>
                </a:solidFill>
                <a:latin typeface="Average"/>
                <a:ea typeface="Average"/>
                <a:cs typeface="Average"/>
                <a:sym typeface="Average"/>
              </a:rPr>
              <a:t>“Why not work together to address our common challenges? – And not just to</a:t>
            </a:r>
            <a:r>
              <a:rPr lang="en" sz="1600">
                <a:solidFill>
                  <a:srgbClr val="F7B762"/>
                </a:solidFill>
                <a:latin typeface="Average"/>
                <a:ea typeface="Average"/>
                <a:cs typeface="Average"/>
                <a:sym typeface="Average"/>
              </a:rPr>
              <a:t> </a:t>
            </a:r>
            <a:r>
              <a:rPr lang="en" sz="1600">
                <a:solidFill>
                  <a:srgbClr val="F7B762"/>
                </a:solidFill>
                <a:latin typeface="Average"/>
                <a:ea typeface="Average"/>
                <a:cs typeface="Average"/>
                <a:sym typeface="Average"/>
              </a:rPr>
              <a:t>share </a:t>
            </a:r>
            <a:r>
              <a:rPr lang="en" sz="1600">
                <a:solidFill>
                  <a:srgbClr val="F7B762"/>
                </a:solidFill>
                <a:latin typeface="Average"/>
                <a:ea typeface="Average"/>
                <a:cs typeface="Average"/>
                <a:sym typeface="Average"/>
              </a:rPr>
              <a:t>information</a:t>
            </a:r>
            <a:r>
              <a:rPr lang="en" sz="1600">
                <a:solidFill>
                  <a:srgbClr val="F7B762"/>
                </a:solidFill>
                <a:latin typeface="Average"/>
                <a:ea typeface="Average"/>
                <a:cs typeface="Average"/>
                <a:sym typeface="Average"/>
              </a:rPr>
              <a:t>, but to actually do the work of curating the data that ingest into our repositories?” </a:t>
            </a:r>
            <a:endParaRPr i="1" sz="1600">
              <a:solidFill>
                <a:srgbClr val="F7B762"/>
              </a:solidFill>
              <a:latin typeface="Average"/>
              <a:ea typeface="Average"/>
              <a:cs typeface="Average"/>
              <a:sym typeface="Average"/>
            </a:endParaRPr>
          </a:p>
        </p:txBody>
      </p:sp>
      <p:sp>
        <p:nvSpPr>
          <p:cNvPr id="288" name="Google Shape;288;p37"/>
          <p:cNvSpPr txBox="1"/>
          <p:nvPr/>
        </p:nvSpPr>
        <p:spPr>
          <a:xfrm>
            <a:off x="4020875" y="1300200"/>
            <a:ext cx="4903200" cy="323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dk1"/>
                </a:solidFill>
                <a:latin typeface="Average"/>
                <a:ea typeface="Average"/>
                <a:cs typeface="Average"/>
                <a:sym typeface="Average"/>
              </a:rPr>
              <a:t>Five Key Areas</a:t>
            </a:r>
            <a:br>
              <a:rPr lang="en" sz="1600">
                <a:solidFill>
                  <a:schemeClr val="dk1"/>
                </a:solidFill>
                <a:latin typeface="Average"/>
                <a:ea typeface="Average"/>
                <a:cs typeface="Average"/>
                <a:sym typeface="Average"/>
              </a:rPr>
            </a:br>
            <a:endParaRPr>
              <a:solidFill>
                <a:schemeClr val="dk1"/>
              </a:solidFill>
              <a:latin typeface="Average"/>
              <a:ea typeface="Average"/>
              <a:cs typeface="Average"/>
              <a:sym typeface="Average"/>
            </a:endParaRPr>
          </a:p>
          <a:p>
            <a:pPr indent="0" lvl="0" marL="0" rtl="0" algn="l">
              <a:spcBef>
                <a:spcPts val="0"/>
              </a:spcBef>
              <a:spcAft>
                <a:spcPts val="0"/>
              </a:spcAft>
              <a:buNone/>
            </a:pPr>
            <a:r>
              <a:rPr lang="en">
                <a:solidFill>
                  <a:schemeClr val="dk1"/>
                </a:solidFill>
                <a:latin typeface="Average"/>
                <a:ea typeface="Average"/>
                <a:cs typeface="Average"/>
                <a:sym typeface="Average"/>
              </a:rPr>
              <a:t>• build a shared curation workflow between the DCN and the data curators at each member institution;</a:t>
            </a:r>
            <a:endParaRPr>
              <a:solidFill>
                <a:schemeClr val="dk1"/>
              </a:solidFill>
              <a:latin typeface="Average"/>
              <a:ea typeface="Average"/>
              <a:cs typeface="Average"/>
              <a:sym typeface="Average"/>
            </a:endParaRPr>
          </a:p>
          <a:p>
            <a:pPr indent="0" lvl="0" marL="0" rtl="0" algn="l">
              <a:spcBef>
                <a:spcPts val="0"/>
              </a:spcBef>
              <a:spcAft>
                <a:spcPts val="0"/>
              </a:spcAft>
              <a:buNone/>
            </a:pPr>
            <a:r>
              <a:t/>
            </a:r>
            <a:endParaRPr>
              <a:solidFill>
                <a:schemeClr val="dk1"/>
              </a:solidFill>
              <a:latin typeface="Average"/>
              <a:ea typeface="Average"/>
              <a:cs typeface="Average"/>
              <a:sym typeface="Average"/>
            </a:endParaRPr>
          </a:p>
          <a:p>
            <a:pPr indent="0" lvl="0" marL="0" rtl="0" algn="l">
              <a:spcBef>
                <a:spcPts val="0"/>
              </a:spcBef>
              <a:spcAft>
                <a:spcPts val="0"/>
              </a:spcAft>
              <a:buNone/>
            </a:pPr>
            <a:r>
              <a:rPr lang="en">
                <a:solidFill>
                  <a:schemeClr val="dk1"/>
                </a:solidFill>
                <a:latin typeface="Average"/>
                <a:ea typeface="Average"/>
                <a:cs typeface="Average"/>
                <a:sym typeface="Average"/>
              </a:rPr>
              <a:t>• define a staffing and governance model for our network;</a:t>
            </a:r>
            <a:endParaRPr>
              <a:solidFill>
                <a:schemeClr val="dk1"/>
              </a:solidFill>
              <a:latin typeface="Average"/>
              <a:ea typeface="Average"/>
              <a:cs typeface="Average"/>
              <a:sym typeface="Average"/>
            </a:endParaRPr>
          </a:p>
          <a:p>
            <a:pPr indent="0" lvl="0" marL="0" rtl="0" algn="l">
              <a:spcBef>
                <a:spcPts val="0"/>
              </a:spcBef>
              <a:spcAft>
                <a:spcPts val="0"/>
              </a:spcAft>
              <a:buNone/>
            </a:pPr>
            <a:r>
              <a:t/>
            </a:r>
            <a:endParaRPr>
              <a:solidFill>
                <a:schemeClr val="dk1"/>
              </a:solidFill>
              <a:latin typeface="Average"/>
              <a:ea typeface="Average"/>
              <a:cs typeface="Average"/>
              <a:sym typeface="Average"/>
            </a:endParaRPr>
          </a:p>
          <a:p>
            <a:pPr indent="0" lvl="0" marL="0" rtl="0" algn="l">
              <a:spcBef>
                <a:spcPts val="0"/>
              </a:spcBef>
              <a:spcAft>
                <a:spcPts val="0"/>
              </a:spcAft>
              <a:buNone/>
            </a:pPr>
            <a:r>
              <a:rPr lang="en">
                <a:solidFill>
                  <a:schemeClr val="dk1"/>
                </a:solidFill>
                <a:latin typeface="Average"/>
                <a:ea typeface="Average"/>
                <a:cs typeface="Average"/>
                <a:sym typeface="Average"/>
              </a:rPr>
              <a:t>• craft a 6-year implementation plan to serve as a roadmap in growing curation offerings and membership;</a:t>
            </a:r>
            <a:endParaRPr>
              <a:solidFill>
                <a:schemeClr val="dk1"/>
              </a:solidFill>
              <a:latin typeface="Average"/>
              <a:ea typeface="Average"/>
              <a:cs typeface="Average"/>
              <a:sym typeface="Average"/>
            </a:endParaRPr>
          </a:p>
          <a:p>
            <a:pPr indent="0" lvl="0" marL="0" rtl="0" algn="l">
              <a:spcBef>
                <a:spcPts val="0"/>
              </a:spcBef>
              <a:spcAft>
                <a:spcPts val="0"/>
              </a:spcAft>
              <a:buNone/>
            </a:pPr>
            <a:r>
              <a:t/>
            </a:r>
            <a:endParaRPr>
              <a:solidFill>
                <a:schemeClr val="dk1"/>
              </a:solidFill>
              <a:latin typeface="Average"/>
              <a:ea typeface="Average"/>
              <a:cs typeface="Average"/>
              <a:sym typeface="Average"/>
            </a:endParaRPr>
          </a:p>
          <a:p>
            <a:pPr indent="0" lvl="0" marL="0" rtl="0" algn="l">
              <a:spcBef>
                <a:spcPts val="0"/>
              </a:spcBef>
              <a:spcAft>
                <a:spcPts val="0"/>
              </a:spcAft>
              <a:buNone/>
            </a:pPr>
            <a:r>
              <a:rPr lang="en">
                <a:solidFill>
                  <a:schemeClr val="dk1"/>
                </a:solidFill>
                <a:latin typeface="Average"/>
                <a:ea typeface="Average"/>
                <a:cs typeface="Average"/>
                <a:sym typeface="Average"/>
              </a:rPr>
              <a:t>• develop a financial plan focused on the long-term sustainability of the DCN </a:t>
            </a:r>
            <a:endParaRPr>
              <a:solidFill>
                <a:schemeClr val="dk1"/>
              </a:solidFill>
              <a:latin typeface="Average"/>
              <a:ea typeface="Average"/>
              <a:cs typeface="Average"/>
              <a:sym typeface="Average"/>
            </a:endParaRPr>
          </a:p>
          <a:p>
            <a:pPr indent="0" lvl="0" marL="0" rtl="0" algn="l">
              <a:spcBef>
                <a:spcPts val="0"/>
              </a:spcBef>
              <a:spcAft>
                <a:spcPts val="0"/>
              </a:spcAft>
              <a:buNone/>
            </a:pPr>
            <a:r>
              <a:t/>
            </a:r>
            <a:endParaRPr>
              <a:solidFill>
                <a:schemeClr val="dk1"/>
              </a:solidFill>
              <a:latin typeface="Average"/>
              <a:ea typeface="Average"/>
              <a:cs typeface="Average"/>
              <a:sym typeface="Average"/>
            </a:endParaRPr>
          </a:p>
          <a:p>
            <a:pPr indent="0" lvl="0" marL="0" rtl="0" algn="l">
              <a:spcBef>
                <a:spcPts val="0"/>
              </a:spcBef>
              <a:spcAft>
                <a:spcPts val="0"/>
              </a:spcAft>
              <a:buNone/>
            </a:pPr>
            <a:r>
              <a:rPr lang="en">
                <a:solidFill>
                  <a:schemeClr val="dk1"/>
                </a:solidFill>
                <a:latin typeface="Average"/>
                <a:ea typeface="Average"/>
                <a:cs typeface="Average"/>
                <a:sym typeface="Average"/>
              </a:rPr>
              <a:t>• assess our networked approach to curating research data</a:t>
            </a:r>
            <a:endParaRPr>
              <a:solidFill>
                <a:schemeClr val="dk1"/>
              </a:solidFill>
              <a:latin typeface="Average"/>
              <a:ea typeface="Average"/>
              <a:cs typeface="Average"/>
              <a:sym typeface="Average"/>
            </a:endParaRPr>
          </a:p>
        </p:txBody>
      </p:sp>
      <p:pic>
        <p:nvPicPr>
          <p:cNvPr id="289" name="Google Shape;289;p37"/>
          <p:cNvPicPr preferRelativeResize="0"/>
          <p:nvPr/>
        </p:nvPicPr>
        <p:blipFill>
          <a:blip r:embed="rId3">
            <a:alphaModFix/>
          </a:blip>
          <a:stretch>
            <a:fillRect/>
          </a:stretch>
        </p:blipFill>
        <p:spPr>
          <a:xfrm>
            <a:off x="6027075" y="370025"/>
            <a:ext cx="2518700" cy="7227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Curation Network Timeline</a:t>
            </a:r>
            <a:endParaRPr/>
          </a:p>
        </p:txBody>
      </p:sp>
      <p:pic>
        <p:nvPicPr>
          <p:cNvPr id="295" name="Google Shape;295;p38"/>
          <p:cNvPicPr preferRelativeResize="0"/>
          <p:nvPr/>
        </p:nvPicPr>
        <p:blipFill>
          <a:blip r:embed="rId3">
            <a:alphaModFix/>
          </a:blip>
          <a:stretch>
            <a:fillRect/>
          </a:stretch>
        </p:blipFill>
        <p:spPr>
          <a:xfrm>
            <a:off x="152400" y="1170125"/>
            <a:ext cx="8839202" cy="3390726"/>
          </a:xfrm>
          <a:prstGeom prst="rect">
            <a:avLst/>
          </a:prstGeom>
          <a:noFill/>
          <a:ln>
            <a:noFill/>
          </a:ln>
        </p:spPr>
      </p:pic>
      <p:pic>
        <p:nvPicPr>
          <p:cNvPr id="296" name="Google Shape;296;p38"/>
          <p:cNvPicPr preferRelativeResize="0"/>
          <p:nvPr/>
        </p:nvPicPr>
        <p:blipFill>
          <a:blip r:embed="rId4">
            <a:alphaModFix/>
          </a:blip>
          <a:stretch>
            <a:fillRect/>
          </a:stretch>
        </p:blipFill>
        <p:spPr>
          <a:xfrm>
            <a:off x="1804225" y="1337000"/>
            <a:ext cx="820750" cy="235500"/>
          </a:xfrm>
          <a:prstGeom prst="rect">
            <a:avLst/>
          </a:prstGeom>
          <a:noFill/>
          <a:ln>
            <a:noFill/>
          </a:ln>
        </p:spPr>
      </p:pic>
      <p:pic>
        <p:nvPicPr>
          <p:cNvPr id="297" name="Google Shape;297;p38"/>
          <p:cNvPicPr preferRelativeResize="0"/>
          <p:nvPr/>
        </p:nvPicPr>
        <p:blipFill>
          <a:blip r:embed="rId4">
            <a:alphaModFix/>
          </a:blip>
          <a:stretch>
            <a:fillRect/>
          </a:stretch>
        </p:blipFill>
        <p:spPr>
          <a:xfrm>
            <a:off x="5164175" y="1337000"/>
            <a:ext cx="820750" cy="235500"/>
          </a:xfrm>
          <a:prstGeom prst="rect">
            <a:avLst/>
          </a:prstGeom>
          <a:noFill/>
          <a:ln>
            <a:noFill/>
          </a:ln>
        </p:spPr>
      </p:pic>
      <p:sp>
        <p:nvSpPr>
          <p:cNvPr id="298" name="Google Shape;298;p38"/>
          <p:cNvSpPr txBox="1"/>
          <p:nvPr/>
        </p:nvSpPr>
        <p:spPr>
          <a:xfrm>
            <a:off x="1735500" y="3660025"/>
            <a:ext cx="11628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solidFill>
                  <a:schemeClr val="dk1"/>
                </a:solidFill>
                <a:latin typeface="Average"/>
                <a:ea typeface="Average"/>
                <a:cs typeface="Average"/>
                <a:sym typeface="Average"/>
              </a:rPr>
              <a:t>DOI: https://doi.org/10.2218/ijdc.v13i1.616</a:t>
            </a:r>
            <a:endParaRPr sz="1300">
              <a:solidFill>
                <a:schemeClr val="dk1"/>
              </a:solidFill>
              <a:latin typeface="Average"/>
              <a:ea typeface="Average"/>
              <a:cs typeface="Average"/>
              <a:sym typeface="Average"/>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39"/>
          <p:cNvSpPr/>
          <p:nvPr/>
        </p:nvSpPr>
        <p:spPr>
          <a:xfrm>
            <a:off x="2110500" y="3746138"/>
            <a:ext cx="4923000" cy="7584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4" name="Google Shape;304;p39"/>
          <p:cNvPicPr preferRelativeResize="0"/>
          <p:nvPr/>
        </p:nvPicPr>
        <p:blipFill>
          <a:blip r:embed="rId3">
            <a:alphaModFix/>
          </a:blip>
          <a:stretch>
            <a:fillRect/>
          </a:stretch>
        </p:blipFill>
        <p:spPr>
          <a:xfrm>
            <a:off x="0" y="1525272"/>
            <a:ext cx="9144000" cy="2092965"/>
          </a:xfrm>
          <a:prstGeom prst="rect">
            <a:avLst/>
          </a:prstGeom>
          <a:noFill/>
          <a:ln>
            <a:noFill/>
          </a:ln>
        </p:spPr>
      </p:pic>
      <p:sp>
        <p:nvSpPr>
          <p:cNvPr id="305" name="Google Shape;305;p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Curation Network - 19 members and growing!</a:t>
            </a:r>
            <a:endParaRPr/>
          </a:p>
        </p:txBody>
      </p:sp>
      <p:pic>
        <p:nvPicPr>
          <p:cNvPr id="306" name="Google Shape;306;p39"/>
          <p:cNvPicPr preferRelativeResize="0"/>
          <p:nvPr/>
        </p:nvPicPr>
        <p:blipFill rotWithShape="1">
          <a:blip r:embed="rId4">
            <a:alphaModFix/>
          </a:blip>
          <a:srcRect b="0" l="0" r="0" t="61507"/>
          <a:stretch/>
        </p:blipFill>
        <p:spPr>
          <a:xfrm>
            <a:off x="2378425" y="3872450"/>
            <a:ext cx="1313850" cy="505725"/>
          </a:xfrm>
          <a:prstGeom prst="rect">
            <a:avLst/>
          </a:prstGeom>
          <a:noFill/>
          <a:ln>
            <a:noFill/>
          </a:ln>
        </p:spPr>
      </p:pic>
      <p:sp>
        <p:nvSpPr>
          <p:cNvPr id="307" name="Google Shape;307;p39"/>
          <p:cNvSpPr txBox="1"/>
          <p:nvPr/>
        </p:nvSpPr>
        <p:spPr>
          <a:xfrm>
            <a:off x="803050" y="3838975"/>
            <a:ext cx="1688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7B762"/>
                </a:solidFill>
                <a:latin typeface="Average"/>
                <a:ea typeface="Average"/>
                <a:cs typeface="Average"/>
                <a:sym typeface="Average"/>
              </a:rPr>
              <a:t>New in 2023!</a:t>
            </a:r>
            <a:endParaRPr b="1">
              <a:solidFill>
                <a:srgbClr val="F7B762"/>
              </a:solidFill>
              <a:latin typeface="Average"/>
              <a:ea typeface="Average"/>
              <a:cs typeface="Average"/>
              <a:sym typeface="Average"/>
            </a:endParaRPr>
          </a:p>
        </p:txBody>
      </p:sp>
      <p:pic>
        <p:nvPicPr>
          <p:cNvPr id="308" name="Google Shape;308;p39"/>
          <p:cNvPicPr preferRelativeResize="0"/>
          <p:nvPr/>
        </p:nvPicPr>
        <p:blipFill>
          <a:blip r:embed="rId5">
            <a:alphaModFix/>
          </a:blip>
          <a:stretch>
            <a:fillRect/>
          </a:stretch>
        </p:blipFill>
        <p:spPr>
          <a:xfrm>
            <a:off x="4114677" y="3838974"/>
            <a:ext cx="2690171" cy="572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cxnSp>
        <p:nvCxnSpPr>
          <p:cNvPr id="313" name="Google Shape;313;p40"/>
          <p:cNvCxnSpPr>
            <a:stCxn id="314" idx="0"/>
          </p:cNvCxnSpPr>
          <p:nvPr/>
        </p:nvCxnSpPr>
        <p:spPr>
          <a:xfrm flipH="1">
            <a:off x="7251112" y="1083538"/>
            <a:ext cx="209100" cy="902400"/>
          </a:xfrm>
          <a:prstGeom prst="straightConnector1">
            <a:avLst/>
          </a:prstGeom>
          <a:noFill/>
          <a:ln cap="flat" cmpd="sng" w="9525">
            <a:solidFill>
              <a:schemeClr val="dk2"/>
            </a:solidFill>
            <a:prstDash val="solid"/>
            <a:round/>
            <a:headEnd len="sm" w="sm" type="none"/>
            <a:tailEnd len="sm" w="sm" type="none"/>
          </a:ln>
        </p:spPr>
      </p:cxnSp>
      <p:cxnSp>
        <p:nvCxnSpPr>
          <p:cNvPr id="315" name="Google Shape;315;p40"/>
          <p:cNvCxnSpPr>
            <a:stCxn id="316" idx="0"/>
          </p:cNvCxnSpPr>
          <p:nvPr/>
        </p:nvCxnSpPr>
        <p:spPr>
          <a:xfrm flipH="1" rot="10800000">
            <a:off x="6704600" y="3103900"/>
            <a:ext cx="114000" cy="1119000"/>
          </a:xfrm>
          <a:prstGeom prst="straightConnector1">
            <a:avLst/>
          </a:prstGeom>
          <a:noFill/>
          <a:ln cap="flat" cmpd="sng" w="9525">
            <a:solidFill>
              <a:schemeClr val="dk2"/>
            </a:solidFill>
            <a:prstDash val="solid"/>
            <a:round/>
            <a:headEnd len="sm" w="sm" type="none"/>
            <a:tailEnd len="sm" w="sm" type="none"/>
          </a:ln>
        </p:spPr>
      </p:cxnSp>
      <p:sp>
        <p:nvSpPr>
          <p:cNvPr id="317" name="Google Shape;317;p40"/>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Mission</a:t>
            </a:r>
            <a:endParaRPr/>
          </a:p>
          <a:p>
            <a:pPr indent="0" lvl="0" marL="0" rtl="0" algn="l">
              <a:spcBef>
                <a:spcPts val="0"/>
              </a:spcBef>
              <a:spcAft>
                <a:spcPts val="0"/>
              </a:spcAft>
              <a:buNone/>
            </a:pPr>
            <a:r>
              <a:t/>
            </a:r>
            <a:endParaRPr/>
          </a:p>
        </p:txBody>
      </p:sp>
      <p:sp>
        <p:nvSpPr>
          <p:cNvPr id="318" name="Google Shape;318;p40"/>
          <p:cNvSpPr txBox="1"/>
          <p:nvPr>
            <p:ph idx="1" type="subTitle"/>
          </p:nvPr>
        </p:nvSpPr>
        <p:spPr>
          <a:xfrm>
            <a:off x="265500" y="2370675"/>
            <a:ext cx="4045200" cy="1820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rPr>
              <a:t>Trusted community-led network that enables researchers to openly share data in ways that are </a:t>
            </a:r>
            <a:endParaRPr>
              <a:solidFill>
                <a:srgbClr val="FFFFFF"/>
              </a:solidFill>
            </a:endParaRPr>
          </a:p>
          <a:p>
            <a:pPr indent="0" lvl="0" marL="0" rtl="0" algn="ctr">
              <a:spcBef>
                <a:spcPts val="0"/>
              </a:spcBef>
              <a:spcAft>
                <a:spcPts val="0"/>
              </a:spcAft>
              <a:buNone/>
            </a:pPr>
            <a:r>
              <a:t/>
            </a:r>
            <a:endParaRPr>
              <a:solidFill>
                <a:srgbClr val="FFFFFF"/>
              </a:solidFill>
            </a:endParaRPr>
          </a:p>
        </p:txBody>
      </p:sp>
      <p:sp>
        <p:nvSpPr>
          <p:cNvPr id="319" name="Google Shape;319;p40"/>
          <p:cNvSpPr txBox="1"/>
          <p:nvPr>
            <p:ph idx="2" type="body"/>
          </p:nvPr>
        </p:nvSpPr>
        <p:spPr>
          <a:xfrm>
            <a:off x="1046275" y="4157100"/>
            <a:ext cx="3188100" cy="1119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CFE2F3"/>
                </a:solidFill>
              </a:rPr>
              <a:t>Ethical. Reusable. Better.</a:t>
            </a:r>
            <a:endParaRPr>
              <a:solidFill>
                <a:srgbClr val="CFE2F3"/>
              </a:solidFill>
            </a:endParaRPr>
          </a:p>
          <a:p>
            <a:pPr indent="0" lvl="0" marL="0" rtl="0" algn="l">
              <a:spcBef>
                <a:spcPts val="1600"/>
              </a:spcBef>
              <a:spcAft>
                <a:spcPts val="0"/>
              </a:spcAft>
              <a:buNone/>
            </a:pPr>
            <a:r>
              <a:t/>
            </a:r>
            <a:endParaRPr>
              <a:solidFill>
                <a:srgbClr val="FFFFFF"/>
              </a:solidFill>
            </a:endParaRPr>
          </a:p>
          <a:p>
            <a:pPr indent="0" lvl="0" marL="0" rtl="0" algn="l">
              <a:spcBef>
                <a:spcPts val="1600"/>
              </a:spcBef>
              <a:spcAft>
                <a:spcPts val="1600"/>
              </a:spcAft>
              <a:buNone/>
            </a:pPr>
            <a:r>
              <a:t/>
            </a:r>
            <a:endParaRPr>
              <a:solidFill>
                <a:srgbClr val="FFFFFF"/>
              </a:solidFill>
            </a:endParaRPr>
          </a:p>
        </p:txBody>
      </p:sp>
      <p:pic>
        <p:nvPicPr>
          <p:cNvPr id="320" name="Google Shape;320;p40"/>
          <p:cNvPicPr preferRelativeResize="0"/>
          <p:nvPr/>
        </p:nvPicPr>
        <p:blipFill>
          <a:blip r:embed="rId3">
            <a:alphaModFix/>
          </a:blip>
          <a:stretch>
            <a:fillRect/>
          </a:stretch>
        </p:blipFill>
        <p:spPr>
          <a:xfrm>
            <a:off x="4939500" y="166500"/>
            <a:ext cx="3837002" cy="287807"/>
          </a:xfrm>
          <a:prstGeom prst="rect">
            <a:avLst/>
          </a:prstGeom>
          <a:noFill/>
          <a:ln>
            <a:noFill/>
          </a:ln>
        </p:spPr>
      </p:pic>
      <p:pic>
        <p:nvPicPr>
          <p:cNvPr descr="https://lh4.googleusercontent.com/vj508_LxI7ldBmIn5kolRlf9DED19P3nDbzniAP0G4i9pR00kwy0FD0zu62hFNK-dTu80SsqDRt63_yXu-Nh7TyagMtsO2cxGHee2Tfslb3xdDgHCGy5xv2ZSckZLceIolMYbLVk3Us" id="321" name="Google Shape;321;p40"/>
          <p:cNvPicPr preferRelativeResize="0"/>
          <p:nvPr/>
        </p:nvPicPr>
        <p:blipFill rotWithShape="1">
          <a:blip r:embed="rId4">
            <a:alphaModFix/>
          </a:blip>
          <a:srcRect b="0" l="0" r="0" t="0"/>
          <a:stretch/>
        </p:blipFill>
        <p:spPr>
          <a:xfrm>
            <a:off x="8075177" y="4419298"/>
            <a:ext cx="921075" cy="605200"/>
          </a:xfrm>
          <a:prstGeom prst="rect">
            <a:avLst/>
          </a:prstGeom>
          <a:noFill/>
          <a:ln>
            <a:noFill/>
          </a:ln>
        </p:spPr>
      </p:pic>
      <p:cxnSp>
        <p:nvCxnSpPr>
          <p:cNvPr id="322" name="Google Shape;322;p40"/>
          <p:cNvCxnSpPr>
            <a:stCxn id="323" idx="1"/>
          </p:cNvCxnSpPr>
          <p:nvPr/>
        </p:nvCxnSpPr>
        <p:spPr>
          <a:xfrm flipH="1">
            <a:off x="7416181" y="1552136"/>
            <a:ext cx="1131900" cy="601200"/>
          </a:xfrm>
          <a:prstGeom prst="straightConnector1">
            <a:avLst/>
          </a:prstGeom>
          <a:noFill/>
          <a:ln cap="flat" cmpd="sng" w="9525">
            <a:solidFill>
              <a:schemeClr val="dk2"/>
            </a:solidFill>
            <a:prstDash val="solid"/>
            <a:round/>
            <a:headEnd len="sm" w="sm" type="none"/>
            <a:tailEnd len="sm" w="sm" type="none"/>
          </a:ln>
        </p:spPr>
      </p:cxnSp>
      <p:cxnSp>
        <p:nvCxnSpPr>
          <p:cNvPr id="324" name="Google Shape;324;p40"/>
          <p:cNvCxnSpPr>
            <a:stCxn id="325" idx="1"/>
          </p:cNvCxnSpPr>
          <p:nvPr/>
        </p:nvCxnSpPr>
        <p:spPr>
          <a:xfrm rot="10800000">
            <a:off x="7476616" y="2783009"/>
            <a:ext cx="1113300" cy="693600"/>
          </a:xfrm>
          <a:prstGeom prst="straightConnector1">
            <a:avLst/>
          </a:prstGeom>
          <a:noFill/>
          <a:ln cap="flat" cmpd="sng" w="9525">
            <a:solidFill>
              <a:schemeClr val="dk2"/>
            </a:solidFill>
            <a:prstDash val="solid"/>
            <a:round/>
            <a:headEnd len="sm" w="sm" type="none"/>
            <a:tailEnd len="sm" w="sm" type="none"/>
          </a:ln>
        </p:spPr>
      </p:cxnSp>
      <p:cxnSp>
        <p:nvCxnSpPr>
          <p:cNvPr id="326" name="Google Shape;326;p40"/>
          <p:cNvCxnSpPr>
            <a:stCxn id="327" idx="3"/>
          </p:cNvCxnSpPr>
          <p:nvPr/>
        </p:nvCxnSpPr>
        <p:spPr>
          <a:xfrm>
            <a:off x="5475078" y="2377939"/>
            <a:ext cx="805500" cy="138000"/>
          </a:xfrm>
          <a:prstGeom prst="straightConnector1">
            <a:avLst/>
          </a:prstGeom>
          <a:noFill/>
          <a:ln cap="flat" cmpd="sng" w="9525">
            <a:solidFill>
              <a:schemeClr val="dk2"/>
            </a:solidFill>
            <a:prstDash val="solid"/>
            <a:round/>
            <a:headEnd len="sm" w="sm" type="none"/>
            <a:tailEnd len="sm" w="sm" type="none"/>
          </a:ln>
        </p:spPr>
      </p:cxnSp>
      <p:cxnSp>
        <p:nvCxnSpPr>
          <p:cNvPr id="328" name="Google Shape;328;p40"/>
          <p:cNvCxnSpPr>
            <a:stCxn id="329" idx="3"/>
          </p:cNvCxnSpPr>
          <p:nvPr/>
        </p:nvCxnSpPr>
        <p:spPr>
          <a:xfrm>
            <a:off x="5110839" y="2081484"/>
            <a:ext cx="1284000" cy="289200"/>
          </a:xfrm>
          <a:prstGeom prst="straightConnector1">
            <a:avLst/>
          </a:prstGeom>
          <a:noFill/>
          <a:ln cap="flat" cmpd="sng" w="9525">
            <a:solidFill>
              <a:schemeClr val="dk2"/>
            </a:solidFill>
            <a:prstDash val="solid"/>
            <a:round/>
            <a:headEnd len="sm" w="sm" type="none"/>
            <a:tailEnd len="sm" w="sm" type="none"/>
          </a:ln>
        </p:spPr>
      </p:cxnSp>
      <p:cxnSp>
        <p:nvCxnSpPr>
          <p:cNvPr id="330" name="Google Shape;330;p40"/>
          <p:cNvCxnSpPr>
            <a:stCxn id="331" idx="2"/>
          </p:cNvCxnSpPr>
          <p:nvPr/>
        </p:nvCxnSpPr>
        <p:spPr>
          <a:xfrm flipH="1" rot="10800000">
            <a:off x="5011491" y="2563473"/>
            <a:ext cx="1265700" cy="334800"/>
          </a:xfrm>
          <a:prstGeom prst="straightConnector1">
            <a:avLst/>
          </a:prstGeom>
          <a:noFill/>
          <a:ln cap="flat" cmpd="sng" w="9525">
            <a:solidFill>
              <a:schemeClr val="dk2"/>
            </a:solidFill>
            <a:prstDash val="solid"/>
            <a:round/>
            <a:headEnd len="sm" w="sm" type="none"/>
            <a:tailEnd len="sm" w="sm" type="none"/>
          </a:ln>
        </p:spPr>
      </p:cxnSp>
      <p:cxnSp>
        <p:nvCxnSpPr>
          <p:cNvPr id="332" name="Google Shape;332;p40"/>
          <p:cNvCxnSpPr>
            <a:stCxn id="333" idx="3"/>
          </p:cNvCxnSpPr>
          <p:nvPr/>
        </p:nvCxnSpPr>
        <p:spPr>
          <a:xfrm flipH="1" rot="10800000">
            <a:off x="5388528" y="2652924"/>
            <a:ext cx="944400" cy="549600"/>
          </a:xfrm>
          <a:prstGeom prst="straightConnector1">
            <a:avLst/>
          </a:prstGeom>
          <a:noFill/>
          <a:ln cap="flat" cmpd="sng" w="9525">
            <a:solidFill>
              <a:schemeClr val="dk2"/>
            </a:solidFill>
            <a:prstDash val="solid"/>
            <a:round/>
            <a:headEnd len="sm" w="sm" type="none"/>
            <a:tailEnd len="sm" w="sm" type="none"/>
          </a:ln>
        </p:spPr>
      </p:cxnSp>
      <p:cxnSp>
        <p:nvCxnSpPr>
          <p:cNvPr id="334" name="Google Shape;334;p40"/>
          <p:cNvCxnSpPr>
            <a:stCxn id="335" idx="3"/>
          </p:cNvCxnSpPr>
          <p:nvPr/>
        </p:nvCxnSpPr>
        <p:spPr>
          <a:xfrm flipH="1" rot="10800000">
            <a:off x="5461293" y="2957497"/>
            <a:ext cx="1017600" cy="702600"/>
          </a:xfrm>
          <a:prstGeom prst="straightConnector1">
            <a:avLst/>
          </a:prstGeom>
          <a:noFill/>
          <a:ln cap="flat" cmpd="sng" w="9525">
            <a:solidFill>
              <a:schemeClr val="dk2"/>
            </a:solidFill>
            <a:prstDash val="solid"/>
            <a:round/>
            <a:headEnd len="sm" w="sm" type="none"/>
            <a:tailEnd len="sm" w="sm" type="none"/>
          </a:ln>
        </p:spPr>
      </p:cxnSp>
      <p:cxnSp>
        <p:nvCxnSpPr>
          <p:cNvPr id="336" name="Google Shape;336;p40"/>
          <p:cNvCxnSpPr>
            <a:stCxn id="337" idx="3"/>
          </p:cNvCxnSpPr>
          <p:nvPr/>
        </p:nvCxnSpPr>
        <p:spPr>
          <a:xfrm flipH="1" rot="10800000">
            <a:off x="5859710" y="2860112"/>
            <a:ext cx="438900" cy="438600"/>
          </a:xfrm>
          <a:prstGeom prst="straightConnector1">
            <a:avLst/>
          </a:prstGeom>
          <a:noFill/>
          <a:ln cap="flat" cmpd="sng" w="9525">
            <a:solidFill>
              <a:schemeClr val="dk2"/>
            </a:solidFill>
            <a:prstDash val="solid"/>
            <a:round/>
            <a:headEnd len="sm" w="sm" type="none"/>
            <a:tailEnd len="sm" w="sm" type="none"/>
          </a:ln>
        </p:spPr>
      </p:cxnSp>
      <p:cxnSp>
        <p:nvCxnSpPr>
          <p:cNvPr id="338" name="Google Shape;338;p40"/>
          <p:cNvCxnSpPr/>
          <p:nvPr/>
        </p:nvCxnSpPr>
        <p:spPr>
          <a:xfrm flipH="1" rot="10800000">
            <a:off x="6247067" y="3033608"/>
            <a:ext cx="429300" cy="987600"/>
          </a:xfrm>
          <a:prstGeom prst="straightConnector1">
            <a:avLst/>
          </a:prstGeom>
          <a:noFill/>
          <a:ln cap="flat" cmpd="sng" w="9525">
            <a:solidFill>
              <a:schemeClr val="dk2"/>
            </a:solidFill>
            <a:prstDash val="solid"/>
            <a:round/>
            <a:headEnd len="sm" w="sm" type="none"/>
            <a:tailEnd len="sm" w="sm" type="none"/>
          </a:ln>
        </p:spPr>
      </p:cxnSp>
      <p:cxnSp>
        <p:nvCxnSpPr>
          <p:cNvPr id="339" name="Google Shape;339;p40"/>
          <p:cNvCxnSpPr>
            <a:stCxn id="340" idx="0"/>
          </p:cNvCxnSpPr>
          <p:nvPr/>
        </p:nvCxnSpPr>
        <p:spPr>
          <a:xfrm flipH="1" rot="10800000">
            <a:off x="6024252" y="3023994"/>
            <a:ext cx="575700" cy="564900"/>
          </a:xfrm>
          <a:prstGeom prst="straightConnector1">
            <a:avLst/>
          </a:prstGeom>
          <a:noFill/>
          <a:ln cap="flat" cmpd="sng" w="9525">
            <a:solidFill>
              <a:schemeClr val="dk2"/>
            </a:solidFill>
            <a:prstDash val="solid"/>
            <a:round/>
            <a:headEnd len="sm" w="sm" type="none"/>
            <a:tailEnd len="sm" w="sm" type="none"/>
          </a:ln>
        </p:spPr>
      </p:cxnSp>
      <p:cxnSp>
        <p:nvCxnSpPr>
          <p:cNvPr id="341" name="Google Shape;341;p40"/>
          <p:cNvCxnSpPr>
            <a:stCxn id="342" idx="0"/>
          </p:cNvCxnSpPr>
          <p:nvPr/>
        </p:nvCxnSpPr>
        <p:spPr>
          <a:xfrm flipH="1" rot="10800000">
            <a:off x="6616554" y="3064368"/>
            <a:ext cx="172500" cy="727500"/>
          </a:xfrm>
          <a:prstGeom prst="straightConnector1">
            <a:avLst/>
          </a:prstGeom>
          <a:noFill/>
          <a:ln cap="flat" cmpd="sng" w="9525">
            <a:solidFill>
              <a:schemeClr val="dk2"/>
            </a:solidFill>
            <a:prstDash val="solid"/>
            <a:round/>
            <a:headEnd len="sm" w="sm" type="none"/>
            <a:tailEnd len="sm" w="sm" type="none"/>
          </a:ln>
        </p:spPr>
      </p:cxnSp>
      <p:cxnSp>
        <p:nvCxnSpPr>
          <p:cNvPr id="343" name="Google Shape;343;p40"/>
          <p:cNvCxnSpPr/>
          <p:nvPr/>
        </p:nvCxnSpPr>
        <p:spPr>
          <a:xfrm rot="10800000">
            <a:off x="7100855" y="3067599"/>
            <a:ext cx="252600" cy="856800"/>
          </a:xfrm>
          <a:prstGeom prst="straightConnector1">
            <a:avLst/>
          </a:prstGeom>
          <a:noFill/>
          <a:ln cap="flat" cmpd="sng" w="9525">
            <a:solidFill>
              <a:schemeClr val="dk2"/>
            </a:solidFill>
            <a:prstDash val="solid"/>
            <a:round/>
            <a:headEnd len="sm" w="sm" type="none"/>
            <a:tailEnd len="sm" w="sm" type="none"/>
          </a:ln>
        </p:spPr>
      </p:cxnSp>
      <p:cxnSp>
        <p:nvCxnSpPr>
          <p:cNvPr id="344" name="Google Shape;344;p40"/>
          <p:cNvCxnSpPr/>
          <p:nvPr/>
        </p:nvCxnSpPr>
        <p:spPr>
          <a:xfrm rot="10800000">
            <a:off x="7372551" y="2904661"/>
            <a:ext cx="995100" cy="1050600"/>
          </a:xfrm>
          <a:prstGeom prst="straightConnector1">
            <a:avLst/>
          </a:prstGeom>
          <a:noFill/>
          <a:ln cap="flat" cmpd="sng" w="9525">
            <a:solidFill>
              <a:schemeClr val="dk2"/>
            </a:solidFill>
            <a:prstDash val="solid"/>
            <a:round/>
            <a:headEnd len="sm" w="sm" type="none"/>
            <a:tailEnd len="sm" w="sm" type="none"/>
          </a:ln>
        </p:spPr>
      </p:cxnSp>
      <p:cxnSp>
        <p:nvCxnSpPr>
          <p:cNvPr id="345" name="Google Shape;345;p40"/>
          <p:cNvCxnSpPr>
            <a:stCxn id="346" idx="1"/>
          </p:cNvCxnSpPr>
          <p:nvPr/>
        </p:nvCxnSpPr>
        <p:spPr>
          <a:xfrm rot="10800000">
            <a:off x="7177290" y="3040783"/>
            <a:ext cx="510600" cy="868500"/>
          </a:xfrm>
          <a:prstGeom prst="straightConnector1">
            <a:avLst/>
          </a:prstGeom>
          <a:noFill/>
          <a:ln cap="flat" cmpd="sng" w="9525">
            <a:solidFill>
              <a:schemeClr val="dk2"/>
            </a:solidFill>
            <a:prstDash val="solid"/>
            <a:round/>
            <a:headEnd len="sm" w="sm" type="none"/>
            <a:tailEnd len="sm" w="sm" type="none"/>
          </a:ln>
        </p:spPr>
      </p:cxnSp>
      <p:cxnSp>
        <p:nvCxnSpPr>
          <p:cNvPr id="347" name="Google Shape;347;p40"/>
          <p:cNvCxnSpPr>
            <a:stCxn id="348" idx="1"/>
          </p:cNvCxnSpPr>
          <p:nvPr/>
        </p:nvCxnSpPr>
        <p:spPr>
          <a:xfrm rot="10800000">
            <a:off x="7549078" y="2893419"/>
            <a:ext cx="436500" cy="405300"/>
          </a:xfrm>
          <a:prstGeom prst="straightConnector1">
            <a:avLst/>
          </a:prstGeom>
          <a:noFill/>
          <a:ln cap="flat" cmpd="sng" w="9525">
            <a:solidFill>
              <a:schemeClr val="dk2"/>
            </a:solidFill>
            <a:prstDash val="solid"/>
            <a:round/>
            <a:headEnd len="sm" w="sm" type="none"/>
            <a:tailEnd len="sm" w="sm" type="none"/>
          </a:ln>
        </p:spPr>
      </p:cxnSp>
      <p:cxnSp>
        <p:nvCxnSpPr>
          <p:cNvPr id="349" name="Google Shape;349;p40"/>
          <p:cNvCxnSpPr>
            <a:stCxn id="350" idx="1"/>
          </p:cNvCxnSpPr>
          <p:nvPr/>
        </p:nvCxnSpPr>
        <p:spPr>
          <a:xfrm rot="10800000">
            <a:off x="7476263" y="2674914"/>
            <a:ext cx="937200" cy="371700"/>
          </a:xfrm>
          <a:prstGeom prst="straightConnector1">
            <a:avLst/>
          </a:prstGeom>
          <a:noFill/>
          <a:ln cap="flat" cmpd="sng" w="9525">
            <a:solidFill>
              <a:schemeClr val="dk2"/>
            </a:solidFill>
            <a:prstDash val="solid"/>
            <a:round/>
            <a:headEnd len="sm" w="sm" type="none"/>
            <a:tailEnd len="sm" w="sm" type="none"/>
          </a:ln>
        </p:spPr>
      </p:cxnSp>
      <p:cxnSp>
        <p:nvCxnSpPr>
          <p:cNvPr id="351" name="Google Shape;351;p40"/>
          <p:cNvCxnSpPr>
            <a:stCxn id="352" idx="2"/>
          </p:cNvCxnSpPr>
          <p:nvPr/>
        </p:nvCxnSpPr>
        <p:spPr>
          <a:xfrm rot="10800000">
            <a:off x="7451743" y="2519329"/>
            <a:ext cx="1342500" cy="252900"/>
          </a:xfrm>
          <a:prstGeom prst="straightConnector1">
            <a:avLst/>
          </a:prstGeom>
          <a:noFill/>
          <a:ln cap="flat" cmpd="sng" w="9525">
            <a:solidFill>
              <a:schemeClr val="dk2"/>
            </a:solidFill>
            <a:prstDash val="solid"/>
            <a:round/>
            <a:headEnd len="sm" w="sm" type="none"/>
            <a:tailEnd len="sm" w="sm" type="none"/>
          </a:ln>
        </p:spPr>
      </p:cxnSp>
      <p:cxnSp>
        <p:nvCxnSpPr>
          <p:cNvPr id="353" name="Google Shape;353;p40"/>
          <p:cNvCxnSpPr>
            <a:stCxn id="354" idx="1"/>
          </p:cNvCxnSpPr>
          <p:nvPr/>
        </p:nvCxnSpPr>
        <p:spPr>
          <a:xfrm flipH="1">
            <a:off x="7510893" y="2371442"/>
            <a:ext cx="664500" cy="57600"/>
          </a:xfrm>
          <a:prstGeom prst="straightConnector1">
            <a:avLst/>
          </a:prstGeom>
          <a:noFill/>
          <a:ln cap="flat" cmpd="sng" w="9525">
            <a:solidFill>
              <a:schemeClr val="dk2"/>
            </a:solidFill>
            <a:prstDash val="solid"/>
            <a:round/>
            <a:headEnd len="sm" w="sm" type="none"/>
            <a:tailEnd len="sm" w="sm" type="none"/>
          </a:ln>
        </p:spPr>
      </p:cxnSp>
      <p:cxnSp>
        <p:nvCxnSpPr>
          <p:cNvPr id="355" name="Google Shape;355;p40"/>
          <p:cNvCxnSpPr>
            <a:stCxn id="356" idx="1"/>
          </p:cNvCxnSpPr>
          <p:nvPr/>
        </p:nvCxnSpPr>
        <p:spPr>
          <a:xfrm flipH="1">
            <a:off x="7487201" y="2062511"/>
            <a:ext cx="1202400" cy="193500"/>
          </a:xfrm>
          <a:prstGeom prst="straightConnector1">
            <a:avLst/>
          </a:prstGeom>
          <a:noFill/>
          <a:ln cap="flat" cmpd="sng" w="9525">
            <a:solidFill>
              <a:schemeClr val="dk2"/>
            </a:solidFill>
            <a:prstDash val="solid"/>
            <a:round/>
            <a:headEnd len="sm" w="sm" type="none"/>
            <a:tailEnd len="sm" w="sm" type="none"/>
          </a:ln>
        </p:spPr>
      </p:cxnSp>
      <p:cxnSp>
        <p:nvCxnSpPr>
          <p:cNvPr id="357" name="Google Shape;357;p40"/>
          <p:cNvCxnSpPr>
            <a:stCxn id="358" idx="2"/>
          </p:cNvCxnSpPr>
          <p:nvPr/>
        </p:nvCxnSpPr>
        <p:spPr>
          <a:xfrm flipH="1">
            <a:off x="7466942" y="2016461"/>
            <a:ext cx="859500" cy="260400"/>
          </a:xfrm>
          <a:prstGeom prst="straightConnector1">
            <a:avLst/>
          </a:prstGeom>
          <a:noFill/>
          <a:ln cap="flat" cmpd="sng" w="9525">
            <a:solidFill>
              <a:schemeClr val="dk2"/>
            </a:solidFill>
            <a:prstDash val="solid"/>
            <a:round/>
            <a:headEnd len="sm" w="sm" type="none"/>
            <a:tailEnd len="sm" w="sm" type="none"/>
          </a:ln>
        </p:spPr>
      </p:cxnSp>
      <p:cxnSp>
        <p:nvCxnSpPr>
          <p:cNvPr id="359" name="Google Shape;359;p40"/>
          <p:cNvCxnSpPr>
            <a:stCxn id="360" idx="2"/>
          </p:cNvCxnSpPr>
          <p:nvPr/>
        </p:nvCxnSpPr>
        <p:spPr>
          <a:xfrm flipH="1">
            <a:off x="7305425" y="1426505"/>
            <a:ext cx="1000500" cy="776700"/>
          </a:xfrm>
          <a:prstGeom prst="straightConnector1">
            <a:avLst/>
          </a:prstGeom>
          <a:noFill/>
          <a:ln cap="flat" cmpd="sng" w="9525">
            <a:solidFill>
              <a:schemeClr val="dk2"/>
            </a:solidFill>
            <a:prstDash val="solid"/>
            <a:round/>
            <a:headEnd len="sm" w="sm" type="none"/>
            <a:tailEnd len="sm" w="sm" type="none"/>
          </a:ln>
        </p:spPr>
      </p:cxnSp>
      <p:cxnSp>
        <p:nvCxnSpPr>
          <p:cNvPr id="361" name="Google Shape;361;p40"/>
          <p:cNvCxnSpPr>
            <a:stCxn id="362" idx="2"/>
          </p:cNvCxnSpPr>
          <p:nvPr/>
        </p:nvCxnSpPr>
        <p:spPr>
          <a:xfrm flipH="1">
            <a:off x="7286238" y="1455288"/>
            <a:ext cx="509700" cy="453000"/>
          </a:xfrm>
          <a:prstGeom prst="straightConnector1">
            <a:avLst/>
          </a:prstGeom>
          <a:noFill/>
          <a:ln cap="flat" cmpd="sng" w="9525">
            <a:solidFill>
              <a:schemeClr val="dk2"/>
            </a:solidFill>
            <a:prstDash val="solid"/>
            <a:round/>
            <a:headEnd len="sm" w="sm" type="none"/>
            <a:tailEnd len="sm" w="sm" type="none"/>
          </a:ln>
        </p:spPr>
      </p:cxnSp>
      <p:cxnSp>
        <p:nvCxnSpPr>
          <p:cNvPr id="363" name="Google Shape;363;p40"/>
          <p:cNvCxnSpPr>
            <a:stCxn id="364" idx="2"/>
          </p:cNvCxnSpPr>
          <p:nvPr/>
        </p:nvCxnSpPr>
        <p:spPr>
          <a:xfrm flipH="1">
            <a:off x="7296803" y="954790"/>
            <a:ext cx="573300" cy="1023600"/>
          </a:xfrm>
          <a:prstGeom prst="straightConnector1">
            <a:avLst/>
          </a:prstGeom>
          <a:noFill/>
          <a:ln cap="flat" cmpd="sng" w="9525">
            <a:solidFill>
              <a:schemeClr val="dk2"/>
            </a:solidFill>
            <a:prstDash val="solid"/>
            <a:round/>
            <a:headEnd len="sm" w="sm" type="none"/>
            <a:tailEnd len="sm" w="sm" type="none"/>
          </a:ln>
        </p:spPr>
      </p:cxnSp>
      <p:cxnSp>
        <p:nvCxnSpPr>
          <p:cNvPr id="365" name="Google Shape;365;p40"/>
          <p:cNvCxnSpPr>
            <a:stCxn id="366" idx="2"/>
          </p:cNvCxnSpPr>
          <p:nvPr/>
        </p:nvCxnSpPr>
        <p:spPr>
          <a:xfrm>
            <a:off x="6823294" y="905229"/>
            <a:ext cx="153000" cy="1035900"/>
          </a:xfrm>
          <a:prstGeom prst="straightConnector1">
            <a:avLst/>
          </a:prstGeom>
          <a:noFill/>
          <a:ln cap="flat" cmpd="sng" w="9525">
            <a:solidFill>
              <a:schemeClr val="dk2"/>
            </a:solidFill>
            <a:prstDash val="solid"/>
            <a:round/>
            <a:headEnd len="sm" w="sm" type="none"/>
            <a:tailEnd len="sm" w="sm" type="none"/>
          </a:ln>
        </p:spPr>
      </p:cxnSp>
      <p:cxnSp>
        <p:nvCxnSpPr>
          <p:cNvPr id="367" name="Google Shape;367;p40"/>
          <p:cNvCxnSpPr>
            <a:stCxn id="368" idx="2"/>
          </p:cNvCxnSpPr>
          <p:nvPr/>
        </p:nvCxnSpPr>
        <p:spPr>
          <a:xfrm>
            <a:off x="7030175" y="1333212"/>
            <a:ext cx="53400" cy="691500"/>
          </a:xfrm>
          <a:prstGeom prst="straightConnector1">
            <a:avLst/>
          </a:prstGeom>
          <a:noFill/>
          <a:ln cap="flat" cmpd="sng" w="9525">
            <a:solidFill>
              <a:schemeClr val="dk2"/>
            </a:solidFill>
            <a:prstDash val="solid"/>
            <a:round/>
            <a:headEnd len="sm" w="sm" type="none"/>
            <a:tailEnd len="sm" w="sm" type="none"/>
          </a:ln>
        </p:spPr>
      </p:cxnSp>
      <p:cxnSp>
        <p:nvCxnSpPr>
          <p:cNvPr id="369" name="Google Shape;369;p40"/>
          <p:cNvCxnSpPr>
            <a:stCxn id="370" idx="2"/>
          </p:cNvCxnSpPr>
          <p:nvPr/>
        </p:nvCxnSpPr>
        <p:spPr>
          <a:xfrm>
            <a:off x="6275035" y="1373718"/>
            <a:ext cx="321600" cy="619800"/>
          </a:xfrm>
          <a:prstGeom prst="straightConnector1">
            <a:avLst/>
          </a:prstGeom>
          <a:noFill/>
          <a:ln cap="flat" cmpd="sng" w="9525">
            <a:solidFill>
              <a:schemeClr val="dk2"/>
            </a:solidFill>
            <a:prstDash val="solid"/>
            <a:round/>
            <a:headEnd len="sm" w="sm" type="none"/>
            <a:tailEnd len="sm" w="sm" type="none"/>
          </a:ln>
        </p:spPr>
      </p:cxnSp>
      <p:cxnSp>
        <p:nvCxnSpPr>
          <p:cNvPr id="371" name="Google Shape;371;p40"/>
          <p:cNvCxnSpPr>
            <a:stCxn id="372" idx="2"/>
          </p:cNvCxnSpPr>
          <p:nvPr/>
        </p:nvCxnSpPr>
        <p:spPr>
          <a:xfrm>
            <a:off x="6323205" y="951105"/>
            <a:ext cx="265800" cy="996600"/>
          </a:xfrm>
          <a:prstGeom prst="straightConnector1">
            <a:avLst/>
          </a:prstGeom>
          <a:noFill/>
          <a:ln cap="flat" cmpd="sng" w="9525">
            <a:solidFill>
              <a:schemeClr val="dk2"/>
            </a:solidFill>
            <a:prstDash val="solid"/>
            <a:round/>
            <a:headEnd len="sm" w="sm" type="none"/>
            <a:tailEnd len="sm" w="sm" type="none"/>
          </a:ln>
        </p:spPr>
      </p:cxnSp>
      <p:cxnSp>
        <p:nvCxnSpPr>
          <p:cNvPr id="373" name="Google Shape;373;p40"/>
          <p:cNvCxnSpPr>
            <a:stCxn id="374" idx="2"/>
          </p:cNvCxnSpPr>
          <p:nvPr/>
        </p:nvCxnSpPr>
        <p:spPr>
          <a:xfrm>
            <a:off x="5483694" y="1418018"/>
            <a:ext cx="907500" cy="831300"/>
          </a:xfrm>
          <a:prstGeom prst="straightConnector1">
            <a:avLst/>
          </a:prstGeom>
          <a:noFill/>
          <a:ln cap="flat" cmpd="sng" w="9525">
            <a:solidFill>
              <a:schemeClr val="dk2"/>
            </a:solidFill>
            <a:prstDash val="solid"/>
            <a:round/>
            <a:headEnd len="sm" w="sm" type="none"/>
            <a:tailEnd len="sm" w="sm" type="none"/>
          </a:ln>
        </p:spPr>
      </p:cxnSp>
      <p:cxnSp>
        <p:nvCxnSpPr>
          <p:cNvPr id="375" name="Google Shape;375;p40"/>
          <p:cNvCxnSpPr>
            <a:stCxn id="376" idx="2"/>
          </p:cNvCxnSpPr>
          <p:nvPr/>
        </p:nvCxnSpPr>
        <p:spPr>
          <a:xfrm>
            <a:off x="5823089" y="982350"/>
            <a:ext cx="719700" cy="1195200"/>
          </a:xfrm>
          <a:prstGeom prst="straightConnector1">
            <a:avLst/>
          </a:prstGeom>
          <a:noFill/>
          <a:ln cap="flat" cmpd="sng" w="9525">
            <a:solidFill>
              <a:schemeClr val="dk2"/>
            </a:solidFill>
            <a:prstDash val="solid"/>
            <a:round/>
            <a:headEnd len="sm" w="sm" type="none"/>
            <a:tailEnd len="sm" w="sm" type="none"/>
          </a:ln>
        </p:spPr>
      </p:cxnSp>
      <p:cxnSp>
        <p:nvCxnSpPr>
          <p:cNvPr id="377" name="Google Shape;377;p40"/>
          <p:cNvCxnSpPr/>
          <p:nvPr/>
        </p:nvCxnSpPr>
        <p:spPr>
          <a:xfrm>
            <a:off x="5759414" y="2154036"/>
            <a:ext cx="618300" cy="238800"/>
          </a:xfrm>
          <a:prstGeom prst="straightConnector1">
            <a:avLst/>
          </a:prstGeom>
          <a:noFill/>
          <a:ln cap="flat" cmpd="sng" w="9525">
            <a:solidFill>
              <a:schemeClr val="dk2"/>
            </a:solidFill>
            <a:prstDash val="solid"/>
            <a:round/>
            <a:headEnd len="sm" w="sm" type="none"/>
            <a:tailEnd len="sm" w="sm" type="none"/>
          </a:ln>
        </p:spPr>
      </p:cxnSp>
      <p:cxnSp>
        <p:nvCxnSpPr>
          <p:cNvPr id="378" name="Google Shape;378;p40"/>
          <p:cNvCxnSpPr/>
          <p:nvPr/>
        </p:nvCxnSpPr>
        <p:spPr>
          <a:xfrm>
            <a:off x="5308595" y="1680759"/>
            <a:ext cx="1029000" cy="575700"/>
          </a:xfrm>
          <a:prstGeom prst="straightConnector1">
            <a:avLst/>
          </a:prstGeom>
          <a:noFill/>
          <a:ln cap="flat" cmpd="sng" w="9525">
            <a:solidFill>
              <a:schemeClr val="dk2"/>
            </a:solidFill>
            <a:prstDash val="solid"/>
            <a:round/>
            <a:headEnd len="sm" w="sm" type="none"/>
            <a:tailEnd len="sm" w="sm" type="none"/>
          </a:ln>
        </p:spPr>
      </p:cxnSp>
      <p:pic>
        <p:nvPicPr>
          <p:cNvPr id="379" name="Google Shape;379;p40"/>
          <p:cNvPicPr preferRelativeResize="0"/>
          <p:nvPr/>
        </p:nvPicPr>
        <p:blipFill rotWithShape="1">
          <a:blip r:embed="rId5">
            <a:alphaModFix/>
          </a:blip>
          <a:srcRect b="0" l="0" r="0" t="0"/>
          <a:stretch/>
        </p:blipFill>
        <p:spPr>
          <a:xfrm>
            <a:off x="6522372" y="2331995"/>
            <a:ext cx="882034" cy="369242"/>
          </a:xfrm>
          <a:prstGeom prst="rect">
            <a:avLst/>
          </a:prstGeom>
          <a:noFill/>
          <a:ln>
            <a:noFill/>
          </a:ln>
        </p:spPr>
      </p:pic>
      <p:sp>
        <p:nvSpPr>
          <p:cNvPr id="380" name="Google Shape;380;p40"/>
          <p:cNvSpPr/>
          <p:nvPr/>
        </p:nvSpPr>
        <p:spPr>
          <a:xfrm>
            <a:off x="6177578" y="1834079"/>
            <a:ext cx="1516394" cy="1432667"/>
          </a:xfrm>
          <a:custGeom>
            <a:rect b="b" l="l" r="r" t="t"/>
            <a:pathLst>
              <a:path extrusionOk="0" h="1240404" w="1240404">
                <a:moveTo>
                  <a:pt x="620203" y="195801"/>
                </a:moveTo>
                <a:cubicBezTo>
                  <a:pt x="385812" y="195801"/>
                  <a:pt x="195801" y="385812"/>
                  <a:pt x="195801" y="620203"/>
                </a:cubicBezTo>
                <a:cubicBezTo>
                  <a:pt x="195801" y="854594"/>
                  <a:pt x="385812" y="1044605"/>
                  <a:pt x="620203" y="1044605"/>
                </a:cubicBezTo>
                <a:cubicBezTo>
                  <a:pt x="854594" y="1044605"/>
                  <a:pt x="1044605" y="854594"/>
                  <a:pt x="1044605" y="620203"/>
                </a:cubicBezTo>
                <a:cubicBezTo>
                  <a:pt x="1044605" y="385812"/>
                  <a:pt x="854594" y="195801"/>
                  <a:pt x="620203" y="195801"/>
                </a:cubicBezTo>
                <a:close/>
                <a:moveTo>
                  <a:pt x="620202" y="0"/>
                </a:moveTo>
                <a:lnTo>
                  <a:pt x="658078" y="3818"/>
                </a:lnTo>
                <a:lnTo>
                  <a:pt x="695806" y="134345"/>
                </a:lnTo>
                <a:lnTo>
                  <a:pt x="719656" y="136750"/>
                </a:lnTo>
                <a:lnTo>
                  <a:pt x="798186" y="161127"/>
                </a:lnTo>
                <a:lnTo>
                  <a:pt x="895778" y="67283"/>
                </a:lnTo>
                <a:lnTo>
                  <a:pt x="961750" y="103092"/>
                </a:lnTo>
                <a:lnTo>
                  <a:pt x="928488" y="237715"/>
                </a:lnTo>
                <a:lnTo>
                  <a:pt x="969145" y="271261"/>
                </a:lnTo>
                <a:lnTo>
                  <a:pt x="1002690" y="311916"/>
                </a:lnTo>
                <a:lnTo>
                  <a:pt x="1137313" y="278654"/>
                </a:lnTo>
                <a:lnTo>
                  <a:pt x="1173122" y="344627"/>
                </a:lnTo>
                <a:lnTo>
                  <a:pt x="1079279" y="442217"/>
                </a:lnTo>
                <a:lnTo>
                  <a:pt x="1103656" y="520750"/>
                </a:lnTo>
                <a:lnTo>
                  <a:pt x="1106061" y="544599"/>
                </a:lnTo>
                <a:lnTo>
                  <a:pt x="1236586" y="582326"/>
                </a:lnTo>
                <a:lnTo>
                  <a:pt x="1240404" y="620202"/>
                </a:lnTo>
                <a:lnTo>
                  <a:pt x="1236586" y="658078"/>
                </a:lnTo>
                <a:lnTo>
                  <a:pt x="1106061" y="695805"/>
                </a:lnTo>
                <a:lnTo>
                  <a:pt x="1103656" y="719656"/>
                </a:lnTo>
                <a:lnTo>
                  <a:pt x="1079279" y="798188"/>
                </a:lnTo>
                <a:lnTo>
                  <a:pt x="1173121" y="895778"/>
                </a:lnTo>
                <a:lnTo>
                  <a:pt x="1137313" y="961750"/>
                </a:lnTo>
                <a:lnTo>
                  <a:pt x="1002691" y="928488"/>
                </a:lnTo>
                <a:lnTo>
                  <a:pt x="969145" y="969146"/>
                </a:lnTo>
                <a:lnTo>
                  <a:pt x="928488" y="1002691"/>
                </a:lnTo>
                <a:lnTo>
                  <a:pt x="961750" y="1137313"/>
                </a:lnTo>
                <a:lnTo>
                  <a:pt x="895778" y="1173121"/>
                </a:lnTo>
                <a:lnTo>
                  <a:pt x="798188" y="1079279"/>
                </a:lnTo>
                <a:lnTo>
                  <a:pt x="719656" y="1103656"/>
                </a:lnTo>
                <a:lnTo>
                  <a:pt x="695805" y="1106061"/>
                </a:lnTo>
                <a:lnTo>
                  <a:pt x="658078" y="1236586"/>
                </a:lnTo>
                <a:lnTo>
                  <a:pt x="620202" y="1240404"/>
                </a:lnTo>
                <a:lnTo>
                  <a:pt x="582326" y="1236586"/>
                </a:lnTo>
                <a:lnTo>
                  <a:pt x="544599" y="1106061"/>
                </a:lnTo>
                <a:lnTo>
                  <a:pt x="520750" y="1103656"/>
                </a:lnTo>
                <a:lnTo>
                  <a:pt x="442217" y="1079279"/>
                </a:lnTo>
                <a:lnTo>
                  <a:pt x="344627" y="1173122"/>
                </a:lnTo>
                <a:lnTo>
                  <a:pt x="278654" y="1137313"/>
                </a:lnTo>
                <a:lnTo>
                  <a:pt x="311916" y="1002690"/>
                </a:lnTo>
                <a:lnTo>
                  <a:pt x="271261" y="969146"/>
                </a:lnTo>
                <a:lnTo>
                  <a:pt x="237715" y="928488"/>
                </a:lnTo>
                <a:lnTo>
                  <a:pt x="103092" y="961750"/>
                </a:lnTo>
                <a:lnTo>
                  <a:pt x="67283" y="895778"/>
                </a:lnTo>
                <a:lnTo>
                  <a:pt x="161127" y="798186"/>
                </a:lnTo>
                <a:lnTo>
                  <a:pt x="136750" y="719656"/>
                </a:lnTo>
                <a:lnTo>
                  <a:pt x="134346" y="695806"/>
                </a:lnTo>
                <a:lnTo>
                  <a:pt x="3818" y="658078"/>
                </a:lnTo>
                <a:lnTo>
                  <a:pt x="0" y="620202"/>
                </a:lnTo>
                <a:lnTo>
                  <a:pt x="3818" y="582326"/>
                </a:lnTo>
                <a:lnTo>
                  <a:pt x="134346" y="544598"/>
                </a:lnTo>
                <a:lnTo>
                  <a:pt x="136750" y="520750"/>
                </a:lnTo>
                <a:lnTo>
                  <a:pt x="161127" y="442219"/>
                </a:lnTo>
                <a:lnTo>
                  <a:pt x="67283" y="344627"/>
                </a:lnTo>
                <a:lnTo>
                  <a:pt x="103091" y="278654"/>
                </a:lnTo>
                <a:lnTo>
                  <a:pt x="237716" y="311917"/>
                </a:lnTo>
                <a:lnTo>
                  <a:pt x="271261" y="271261"/>
                </a:lnTo>
                <a:lnTo>
                  <a:pt x="311917" y="237716"/>
                </a:lnTo>
                <a:lnTo>
                  <a:pt x="278654" y="103091"/>
                </a:lnTo>
                <a:lnTo>
                  <a:pt x="344627" y="67283"/>
                </a:lnTo>
                <a:lnTo>
                  <a:pt x="442219" y="161127"/>
                </a:lnTo>
                <a:lnTo>
                  <a:pt x="520750" y="136750"/>
                </a:lnTo>
                <a:lnTo>
                  <a:pt x="544598" y="134346"/>
                </a:lnTo>
                <a:lnTo>
                  <a:pt x="582326" y="3818"/>
                </a:lnTo>
                <a:close/>
              </a:path>
            </a:pathLst>
          </a:custGeom>
          <a:solidFill>
            <a:srgbClr val="74879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370" name="Google Shape;370;p40"/>
          <p:cNvPicPr preferRelativeResize="0"/>
          <p:nvPr/>
        </p:nvPicPr>
        <p:blipFill rotWithShape="1">
          <a:blip r:embed="rId6">
            <a:alphaModFix/>
          </a:blip>
          <a:srcRect b="0" l="0" r="0" t="0"/>
          <a:stretch/>
        </p:blipFill>
        <p:spPr>
          <a:xfrm>
            <a:off x="6121710" y="1019666"/>
            <a:ext cx="306649" cy="354053"/>
          </a:xfrm>
          <a:prstGeom prst="rect">
            <a:avLst/>
          </a:prstGeom>
          <a:noFill/>
          <a:ln>
            <a:noFill/>
          </a:ln>
        </p:spPr>
      </p:pic>
      <p:pic>
        <p:nvPicPr>
          <p:cNvPr id="366" name="Google Shape;366;p40"/>
          <p:cNvPicPr preferRelativeResize="0"/>
          <p:nvPr/>
        </p:nvPicPr>
        <p:blipFill rotWithShape="1">
          <a:blip r:embed="rId7">
            <a:alphaModFix/>
          </a:blip>
          <a:srcRect b="0" l="0" r="0" t="0"/>
          <a:stretch/>
        </p:blipFill>
        <p:spPr>
          <a:xfrm>
            <a:off x="6669970" y="593989"/>
            <a:ext cx="306649" cy="311240"/>
          </a:xfrm>
          <a:prstGeom prst="rect">
            <a:avLst/>
          </a:prstGeom>
          <a:noFill/>
          <a:ln>
            <a:noFill/>
          </a:ln>
        </p:spPr>
      </p:pic>
      <p:pic>
        <p:nvPicPr>
          <p:cNvPr id="362" name="Google Shape;362;p40"/>
          <p:cNvPicPr preferRelativeResize="0"/>
          <p:nvPr/>
        </p:nvPicPr>
        <p:blipFill rotWithShape="1">
          <a:blip r:embed="rId8">
            <a:alphaModFix/>
          </a:blip>
          <a:srcRect b="0" l="0" r="0" t="0"/>
          <a:stretch/>
        </p:blipFill>
        <p:spPr>
          <a:xfrm>
            <a:off x="7644889" y="1144048"/>
            <a:ext cx="302098" cy="311240"/>
          </a:xfrm>
          <a:prstGeom prst="rect">
            <a:avLst/>
          </a:prstGeom>
          <a:noFill/>
          <a:ln>
            <a:noFill/>
          </a:ln>
        </p:spPr>
      </p:pic>
      <p:pic>
        <p:nvPicPr>
          <p:cNvPr id="374" name="Google Shape;374;p40"/>
          <p:cNvPicPr preferRelativeResize="0"/>
          <p:nvPr/>
        </p:nvPicPr>
        <p:blipFill rotWithShape="1">
          <a:blip r:embed="rId9">
            <a:alphaModFix/>
          </a:blip>
          <a:srcRect b="0" l="0" r="0" t="0"/>
          <a:stretch/>
        </p:blipFill>
        <p:spPr>
          <a:xfrm>
            <a:off x="5332644" y="973117"/>
            <a:ext cx="302099" cy="444901"/>
          </a:xfrm>
          <a:prstGeom prst="rect">
            <a:avLst/>
          </a:prstGeom>
          <a:noFill/>
          <a:ln>
            <a:noFill/>
          </a:ln>
        </p:spPr>
      </p:pic>
      <p:pic>
        <p:nvPicPr>
          <p:cNvPr id="381" name="Google Shape;381;p40"/>
          <p:cNvPicPr preferRelativeResize="0"/>
          <p:nvPr/>
        </p:nvPicPr>
        <p:blipFill rotWithShape="1">
          <a:blip r:embed="rId10">
            <a:alphaModFix/>
          </a:blip>
          <a:srcRect b="0" l="0" r="0" t="0"/>
          <a:stretch/>
        </p:blipFill>
        <p:spPr>
          <a:xfrm>
            <a:off x="5459193" y="1914351"/>
            <a:ext cx="302081" cy="306603"/>
          </a:xfrm>
          <a:prstGeom prst="rect">
            <a:avLst/>
          </a:prstGeom>
          <a:noFill/>
          <a:ln>
            <a:noFill/>
          </a:ln>
        </p:spPr>
      </p:pic>
      <p:pic>
        <p:nvPicPr>
          <p:cNvPr id="364" name="Google Shape;364;p40"/>
          <p:cNvPicPr preferRelativeResize="0"/>
          <p:nvPr/>
        </p:nvPicPr>
        <p:blipFill rotWithShape="1">
          <a:blip r:embed="rId11">
            <a:alphaModFix/>
          </a:blip>
          <a:srcRect b="0" l="0" r="0" t="0"/>
          <a:stretch/>
        </p:blipFill>
        <p:spPr>
          <a:xfrm>
            <a:off x="7716778" y="643550"/>
            <a:ext cx="306649" cy="311240"/>
          </a:xfrm>
          <a:prstGeom prst="rect">
            <a:avLst/>
          </a:prstGeom>
          <a:noFill/>
          <a:ln>
            <a:noFill/>
          </a:ln>
        </p:spPr>
      </p:pic>
      <p:pic>
        <p:nvPicPr>
          <p:cNvPr id="360" name="Google Shape;360;p40"/>
          <p:cNvPicPr preferRelativeResize="0"/>
          <p:nvPr/>
        </p:nvPicPr>
        <p:blipFill rotWithShape="1">
          <a:blip r:embed="rId12">
            <a:alphaModFix/>
          </a:blip>
          <a:srcRect b="0" l="0" r="0" t="0"/>
          <a:stretch/>
        </p:blipFill>
        <p:spPr>
          <a:xfrm>
            <a:off x="8154877" y="1016992"/>
            <a:ext cx="302098" cy="409514"/>
          </a:xfrm>
          <a:prstGeom prst="rect">
            <a:avLst/>
          </a:prstGeom>
          <a:noFill/>
          <a:ln>
            <a:noFill/>
          </a:ln>
        </p:spPr>
      </p:pic>
      <p:pic>
        <p:nvPicPr>
          <p:cNvPr id="358" name="Google Shape;358;p40"/>
          <p:cNvPicPr preferRelativeResize="0"/>
          <p:nvPr/>
        </p:nvPicPr>
        <p:blipFill rotWithShape="1">
          <a:blip r:embed="rId13">
            <a:alphaModFix/>
          </a:blip>
          <a:srcRect b="0" l="0" r="0" t="0"/>
          <a:stretch/>
        </p:blipFill>
        <p:spPr>
          <a:xfrm>
            <a:off x="8173117" y="1705222"/>
            <a:ext cx="306649" cy="311240"/>
          </a:xfrm>
          <a:prstGeom prst="rect">
            <a:avLst/>
          </a:prstGeom>
          <a:noFill/>
          <a:ln>
            <a:noFill/>
          </a:ln>
        </p:spPr>
      </p:pic>
      <p:pic>
        <p:nvPicPr>
          <p:cNvPr id="352" name="Google Shape;352;p40"/>
          <p:cNvPicPr preferRelativeResize="0"/>
          <p:nvPr/>
        </p:nvPicPr>
        <p:blipFill rotWithShape="1">
          <a:blip r:embed="rId14">
            <a:alphaModFix/>
          </a:blip>
          <a:srcRect b="0" l="0" r="0" t="0"/>
          <a:stretch/>
        </p:blipFill>
        <p:spPr>
          <a:xfrm>
            <a:off x="8640918" y="2460989"/>
            <a:ext cx="306649" cy="311240"/>
          </a:xfrm>
          <a:prstGeom prst="rect">
            <a:avLst/>
          </a:prstGeom>
          <a:noFill/>
          <a:ln>
            <a:noFill/>
          </a:ln>
        </p:spPr>
      </p:pic>
      <p:pic>
        <p:nvPicPr>
          <p:cNvPr id="376" name="Google Shape;376;p40"/>
          <p:cNvPicPr preferRelativeResize="0"/>
          <p:nvPr/>
        </p:nvPicPr>
        <p:blipFill rotWithShape="1">
          <a:blip r:embed="rId15">
            <a:alphaModFix/>
          </a:blip>
          <a:srcRect b="0" l="0" r="0" t="0"/>
          <a:stretch/>
        </p:blipFill>
        <p:spPr>
          <a:xfrm>
            <a:off x="5669764" y="671109"/>
            <a:ext cx="306650" cy="311240"/>
          </a:xfrm>
          <a:prstGeom prst="rect">
            <a:avLst/>
          </a:prstGeom>
          <a:noFill/>
          <a:ln>
            <a:noFill/>
          </a:ln>
        </p:spPr>
      </p:pic>
      <p:pic>
        <p:nvPicPr>
          <p:cNvPr id="372" name="Google Shape;372;p40"/>
          <p:cNvPicPr preferRelativeResize="0"/>
          <p:nvPr/>
        </p:nvPicPr>
        <p:blipFill rotWithShape="1">
          <a:blip r:embed="rId16">
            <a:alphaModFix/>
          </a:blip>
          <a:srcRect b="0" l="0" r="0" t="0"/>
          <a:stretch/>
        </p:blipFill>
        <p:spPr>
          <a:xfrm>
            <a:off x="6169881" y="639865"/>
            <a:ext cx="306649" cy="311240"/>
          </a:xfrm>
          <a:prstGeom prst="rect">
            <a:avLst/>
          </a:prstGeom>
          <a:noFill/>
          <a:ln>
            <a:noFill/>
          </a:ln>
        </p:spPr>
      </p:pic>
      <p:pic>
        <p:nvPicPr>
          <p:cNvPr id="329" name="Google Shape;329;p40"/>
          <p:cNvPicPr preferRelativeResize="0"/>
          <p:nvPr/>
        </p:nvPicPr>
        <p:blipFill rotWithShape="1">
          <a:blip r:embed="rId17">
            <a:alphaModFix/>
          </a:blip>
          <a:srcRect b="0" l="0" r="0" t="0"/>
          <a:stretch/>
        </p:blipFill>
        <p:spPr>
          <a:xfrm>
            <a:off x="4804190" y="1903512"/>
            <a:ext cx="306650" cy="355943"/>
          </a:xfrm>
          <a:prstGeom prst="rect">
            <a:avLst/>
          </a:prstGeom>
          <a:noFill/>
          <a:ln>
            <a:noFill/>
          </a:ln>
        </p:spPr>
      </p:pic>
      <p:pic>
        <p:nvPicPr>
          <p:cNvPr id="348" name="Google Shape;348;p40"/>
          <p:cNvPicPr preferRelativeResize="0"/>
          <p:nvPr/>
        </p:nvPicPr>
        <p:blipFill rotWithShape="1">
          <a:blip r:embed="rId18">
            <a:alphaModFix/>
          </a:blip>
          <a:srcRect b="0" l="0" r="0" t="0"/>
          <a:stretch/>
        </p:blipFill>
        <p:spPr>
          <a:xfrm>
            <a:off x="7985578" y="3143099"/>
            <a:ext cx="306649" cy="311240"/>
          </a:xfrm>
          <a:prstGeom prst="rect">
            <a:avLst/>
          </a:prstGeom>
          <a:noFill/>
          <a:ln>
            <a:noFill/>
          </a:ln>
        </p:spPr>
      </p:pic>
      <p:pic>
        <p:nvPicPr>
          <p:cNvPr id="382" name="Google Shape;382;p40"/>
          <p:cNvPicPr preferRelativeResize="0"/>
          <p:nvPr/>
        </p:nvPicPr>
        <p:blipFill rotWithShape="1">
          <a:blip r:embed="rId19">
            <a:alphaModFix/>
          </a:blip>
          <a:srcRect b="24636" l="0" r="0" t="0"/>
          <a:stretch/>
        </p:blipFill>
        <p:spPr>
          <a:xfrm>
            <a:off x="7352750" y="3883301"/>
            <a:ext cx="306650" cy="354050"/>
          </a:xfrm>
          <a:prstGeom prst="rect">
            <a:avLst/>
          </a:prstGeom>
          <a:noFill/>
          <a:ln>
            <a:noFill/>
          </a:ln>
        </p:spPr>
      </p:pic>
      <p:pic>
        <p:nvPicPr>
          <p:cNvPr id="346" name="Google Shape;346;p40"/>
          <p:cNvPicPr preferRelativeResize="0"/>
          <p:nvPr/>
        </p:nvPicPr>
        <p:blipFill rotWithShape="1">
          <a:blip r:embed="rId20">
            <a:alphaModFix/>
          </a:blip>
          <a:srcRect b="0" l="0" r="0" t="0"/>
          <a:stretch/>
        </p:blipFill>
        <p:spPr>
          <a:xfrm>
            <a:off x="7687890" y="3753663"/>
            <a:ext cx="306649" cy="311240"/>
          </a:xfrm>
          <a:prstGeom prst="rect">
            <a:avLst/>
          </a:prstGeom>
          <a:noFill/>
          <a:ln>
            <a:noFill/>
          </a:ln>
        </p:spPr>
      </p:pic>
      <p:pic>
        <p:nvPicPr>
          <p:cNvPr id="383" name="Google Shape;383;p40"/>
          <p:cNvPicPr preferRelativeResize="0"/>
          <p:nvPr/>
        </p:nvPicPr>
        <p:blipFill rotWithShape="1">
          <a:blip r:embed="rId21">
            <a:alphaModFix/>
          </a:blip>
          <a:srcRect b="0" l="0" r="0" t="0"/>
          <a:stretch/>
        </p:blipFill>
        <p:spPr>
          <a:xfrm>
            <a:off x="8213688" y="3568495"/>
            <a:ext cx="306649" cy="424620"/>
          </a:xfrm>
          <a:prstGeom prst="rect">
            <a:avLst/>
          </a:prstGeom>
          <a:noFill/>
          <a:ln>
            <a:noFill/>
          </a:ln>
        </p:spPr>
      </p:pic>
      <p:pic>
        <p:nvPicPr>
          <p:cNvPr id="327" name="Google Shape;327;p40"/>
          <p:cNvPicPr preferRelativeResize="0"/>
          <p:nvPr/>
        </p:nvPicPr>
        <p:blipFill rotWithShape="1">
          <a:blip r:embed="rId22">
            <a:alphaModFix/>
          </a:blip>
          <a:srcRect b="0" l="0" r="0" t="0"/>
          <a:stretch/>
        </p:blipFill>
        <p:spPr>
          <a:xfrm>
            <a:off x="5168429" y="2222319"/>
            <a:ext cx="306649" cy="311240"/>
          </a:xfrm>
          <a:prstGeom prst="rect">
            <a:avLst/>
          </a:prstGeom>
          <a:noFill/>
          <a:ln>
            <a:noFill/>
          </a:ln>
        </p:spPr>
      </p:pic>
      <p:pic>
        <p:nvPicPr>
          <p:cNvPr id="331" name="Google Shape;331;p40"/>
          <p:cNvPicPr preferRelativeResize="0"/>
          <p:nvPr/>
        </p:nvPicPr>
        <p:blipFill rotWithShape="1">
          <a:blip r:embed="rId23">
            <a:alphaModFix/>
          </a:blip>
          <a:srcRect b="0" l="0" r="0" t="0"/>
          <a:stretch/>
        </p:blipFill>
        <p:spPr>
          <a:xfrm>
            <a:off x="4860451" y="2591670"/>
            <a:ext cx="302081" cy="306603"/>
          </a:xfrm>
          <a:prstGeom prst="rect">
            <a:avLst/>
          </a:prstGeom>
          <a:noFill/>
          <a:ln>
            <a:noFill/>
          </a:ln>
        </p:spPr>
      </p:pic>
      <p:pic>
        <p:nvPicPr>
          <p:cNvPr id="342" name="Google Shape;342;p40"/>
          <p:cNvPicPr preferRelativeResize="0"/>
          <p:nvPr/>
        </p:nvPicPr>
        <p:blipFill rotWithShape="1">
          <a:blip r:embed="rId24">
            <a:alphaModFix/>
          </a:blip>
          <a:srcRect b="0" l="0" r="0" t="0"/>
          <a:stretch/>
        </p:blipFill>
        <p:spPr>
          <a:xfrm>
            <a:off x="6463229" y="3791868"/>
            <a:ext cx="306649" cy="311240"/>
          </a:xfrm>
          <a:prstGeom prst="rect">
            <a:avLst/>
          </a:prstGeom>
          <a:noFill/>
          <a:ln>
            <a:noFill/>
          </a:ln>
        </p:spPr>
      </p:pic>
      <p:pic>
        <p:nvPicPr>
          <p:cNvPr id="384" name="Google Shape;384;p40"/>
          <p:cNvPicPr preferRelativeResize="0"/>
          <p:nvPr/>
        </p:nvPicPr>
        <p:blipFill rotWithShape="1">
          <a:blip r:embed="rId25">
            <a:alphaModFix/>
          </a:blip>
          <a:srcRect b="0" l="0" r="0" t="0"/>
          <a:stretch/>
        </p:blipFill>
        <p:spPr>
          <a:xfrm>
            <a:off x="5979431" y="3993114"/>
            <a:ext cx="348814" cy="288468"/>
          </a:xfrm>
          <a:prstGeom prst="rect">
            <a:avLst/>
          </a:prstGeom>
          <a:noFill/>
          <a:ln>
            <a:noFill/>
          </a:ln>
        </p:spPr>
      </p:pic>
      <p:pic>
        <p:nvPicPr>
          <p:cNvPr id="340" name="Google Shape;340;p40"/>
          <p:cNvPicPr preferRelativeResize="0"/>
          <p:nvPr/>
        </p:nvPicPr>
        <p:blipFill rotWithShape="1">
          <a:blip r:embed="rId26">
            <a:alphaModFix/>
          </a:blip>
          <a:srcRect b="0" l="0" r="0" t="0"/>
          <a:stretch/>
        </p:blipFill>
        <p:spPr>
          <a:xfrm>
            <a:off x="5870927" y="3588894"/>
            <a:ext cx="306649" cy="311240"/>
          </a:xfrm>
          <a:prstGeom prst="rect">
            <a:avLst/>
          </a:prstGeom>
          <a:noFill/>
          <a:ln>
            <a:noFill/>
          </a:ln>
        </p:spPr>
      </p:pic>
      <p:pic>
        <p:nvPicPr>
          <p:cNvPr id="337" name="Google Shape;337;p40"/>
          <p:cNvPicPr preferRelativeResize="0"/>
          <p:nvPr/>
        </p:nvPicPr>
        <p:blipFill rotWithShape="1">
          <a:blip r:embed="rId27">
            <a:alphaModFix/>
          </a:blip>
          <a:srcRect b="0" l="0" r="0" t="0"/>
          <a:stretch/>
        </p:blipFill>
        <p:spPr>
          <a:xfrm>
            <a:off x="5553061" y="3143092"/>
            <a:ext cx="306649" cy="311240"/>
          </a:xfrm>
          <a:prstGeom prst="rect">
            <a:avLst/>
          </a:prstGeom>
          <a:noFill/>
          <a:ln>
            <a:noFill/>
          </a:ln>
        </p:spPr>
      </p:pic>
      <p:pic>
        <p:nvPicPr>
          <p:cNvPr id="333" name="Google Shape;333;p40"/>
          <p:cNvPicPr preferRelativeResize="0"/>
          <p:nvPr/>
        </p:nvPicPr>
        <p:blipFill rotWithShape="1">
          <a:blip r:embed="rId28">
            <a:alphaModFix/>
          </a:blip>
          <a:srcRect b="0" l="0" r="0" t="0"/>
          <a:stretch/>
        </p:blipFill>
        <p:spPr>
          <a:xfrm>
            <a:off x="5024731" y="3017903"/>
            <a:ext cx="363796" cy="369243"/>
          </a:xfrm>
          <a:prstGeom prst="rect">
            <a:avLst/>
          </a:prstGeom>
          <a:noFill/>
          <a:ln>
            <a:noFill/>
          </a:ln>
        </p:spPr>
      </p:pic>
      <p:pic>
        <p:nvPicPr>
          <p:cNvPr id="335" name="Google Shape;335;p40"/>
          <p:cNvPicPr preferRelativeResize="0"/>
          <p:nvPr/>
        </p:nvPicPr>
        <p:blipFill rotWithShape="1">
          <a:blip r:embed="rId29">
            <a:alphaModFix/>
          </a:blip>
          <a:srcRect b="0" l="0" r="0" t="0"/>
          <a:stretch/>
        </p:blipFill>
        <p:spPr>
          <a:xfrm>
            <a:off x="5159213" y="3506795"/>
            <a:ext cx="302081" cy="306603"/>
          </a:xfrm>
          <a:prstGeom prst="rect">
            <a:avLst/>
          </a:prstGeom>
          <a:noFill/>
          <a:ln>
            <a:noFill/>
          </a:ln>
        </p:spPr>
      </p:pic>
      <p:pic>
        <p:nvPicPr>
          <p:cNvPr id="325" name="Google Shape;325;p40"/>
          <p:cNvPicPr preferRelativeResize="0"/>
          <p:nvPr/>
        </p:nvPicPr>
        <p:blipFill>
          <a:blip r:embed="rId30">
            <a:alphaModFix/>
          </a:blip>
          <a:stretch>
            <a:fillRect/>
          </a:stretch>
        </p:blipFill>
        <p:spPr>
          <a:xfrm>
            <a:off x="8589916" y="3320989"/>
            <a:ext cx="306649" cy="311240"/>
          </a:xfrm>
          <a:prstGeom prst="rect">
            <a:avLst/>
          </a:prstGeom>
          <a:noFill/>
          <a:ln>
            <a:noFill/>
          </a:ln>
        </p:spPr>
      </p:pic>
      <p:pic>
        <p:nvPicPr>
          <p:cNvPr id="323" name="Google Shape;323;p40"/>
          <p:cNvPicPr preferRelativeResize="0"/>
          <p:nvPr/>
        </p:nvPicPr>
        <p:blipFill>
          <a:blip r:embed="rId31">
            <a:alphaModFix/>
          </a:blip>
          <a:stretch>
            <a:fillRect/>
          </a:stretch>
        </p:blipFill>
        <p:spPr>
          <a:xfrm>
            <a:off x="8548081" y="1398834"/>
            <a:ext cx="302081" cy="306603"/>
          </a:xfrm>
          <a:prstGeom prst="rect">
            <a:avLst/>
          </a:prstGeom>
          <a:noFill/>
          <a:ln>
            <a:noFill/>
          </a:ln>
        </p:spPr>
      </p:pic>
      <p:pic>
        <p:nvPicPr>
          <p:cNvPr id="385" name="Google Shape;385;p40"/>
          <p:cNvPicPr preferRelativeResize="0"/>
          <p:nvPr/>
        </p:nvPicPr>
        <p:blipFill>
          <a:blip r:embed="rId32">
            <a:alphaModFix/>
          </a:blip>
          <a:stretch>
            <a:fillRect/>
          </a:stretch>
        </p:blipFill>
        <p:spPr>
          <a:xfrm>
            <a:off x="5026006" y="1431360"/>
            <a:ext cx="302081" cy="306603"/>
          </a:xfrm>
          <a:prstGeom prst="rect">
            <a:avLst/>
          </a:prstGeom>
          <a:noFill/>
          <a:ln>
            <a:noFill/>
          </a:ln>
        </p:spPr>
      </p:pic>
      <p:pic>
        <p:nvPicPr>
          <p:cNvPr id="386" name="Google Shape;386;p40"/>
          <p:cNvPicPr preferRelativeResize="0"/>
          <p:nvPr/>
        </p:nvPicPr>
        <p:blipFill>
          <a:blip r:embed="rId33">
            <a:alphaModFix/>
          </a:blip>
          <a:stretch>
            <a:fillRect/>
          </a:stretch>
        </p:blipFill>
        <p:spPr>
          <a:xfrm>
            <a:off x="6904844" y="3911649"/>
            <a:ext cx="306649" cy="311240"/>
          </a:xfrm>
          <a:prstGeom prst="rect">
            <a:avLst/>
          </a:prstGeom>
          <a:noFill/>
          <a:ln>
            <a:noFill/>
          </a:ln>
        </p:spPr>
      </p:pic>
      <p:cxnSp>
        <p:nvCxnSpPr>
          <p:cNvPr id="387" name="Google Shape;387;p40"/>
          <p:cNvCxnSpPr>
            <a:stCxn id="386" idx="0"/>
          </p:cNvCxnSpPr>
          <p:nvPr/>
        </p:nvCxnSpPr>
        <p:spPr>
          <a:xfrm rot="10800000">
            <a:off x="6941468" y="3278649"/>
            <a:ext cx="116700" cy="633000"/>
          </a:xfrm>
          <a:prstGeom prst="straightConnector1">
            <a:avLst/>
          </a:prstGeom>
          <a:noFill/>
          <a:ln cap="flat" cmpd="sng" w="9525">
            <a:solidFill>
              <a:schemeClr val="dk2"/>
            </a:solidFill>
            <a:prstDash val="solid"/>
            <a:round/>
            <a:headEnd len="sm" w="sm" type="none"/>
            <a:tailEnd len="sm" w="sm" type="none"/>
          </a:ln>
        </p:spPr>
      </p:cxnSp>
      <p:pic>
        <p:nvPicPr>
          <p:cNvPr id="388" name="Google Shape;388;p40"/>
          <p:cNvPicPr preferRelativeResize="0"/>
          <p:nvPr/>
        </p:nvPicPr>
        <p:blipFill>
          <a:blip r:embed="rId34">
            <a:alphaModFix/>
          </a:blip>
          <a:stretch>
            <a:fillRect/>
          </a:stretch>
        </p:blipFill>
        <p:spPr>
          <a:xfrm>
            <a:off x="5494781" y="3854545"/>
            <a:ext cx="306649" cy="311240"/>
          </a:xfrm>
          <a:prstGeom prst="rect">
            <a:avLst/>
          </a:prstGeom>
          <a:noFill/>
          <a:ln>
            <a:noFill/>
          </a:ln>
        </p:spPr>
      </p:pic>
      <p:cxnSp>
        <p:nvCxnSpPr>
          <p:cNvPr id="389" name="Google Shape;389;p40"/>
          <p:cNvCxnSpPr>
            <a:stCxn id="388" idx="0"/>
          </p:cNvCxnSpPr>
          <p:nvPr/>
        </p:nvCxnSpPr>
        <p:spPr>
          <a:xfrm flipH="1" rot="10800000">
            <a:off x="5648106" y="2990545"/>
            <a:ext cx="879600" cy="864000"/>
          </a:xfrm>
          <a:prstGeom prst="straightConnector1">
            <a:avLst/>
          </a:prstGeom>
          <a:noFill/>
          <a:ln cap="flat" cmpd="sng" w="9525">
            <a:solidFill>
              <a:schemeClr val="dk2"/>
            </a:solidFill>
            <a:prstDash val="solid"/>
            <a:round/>
            <a:headEnd len="sm" w="sm" type="none"/>
            <a:tailEnd len="sm" w="sm" type="none"/>
          </a:ln>
        </p:spPr>
      </p:cxnSp>
      <p:pic>
        <p:nvPicPr>
          <p:cNvPr id="390" name="Google Shape;390;p40"/>
          <p:cNvPicPr preferRelativeResize="0"/>
          <p:nvPr/>
        </p:nvPicPr>
        <p:blipFill>
          <a:blip r:embed="rId35">
            <a:alphaModFix/>
          </a:blip>
          <a:stretch>
            <a:fillRect/>
          </a:stretch>
        </p:blipFill>
        <p:spPr>
          <a:xfrm>
            <a:off x="8635000" y="1853700"/>
            <a:ext cx="306650" cy="306650"/>
          </a:xfrm>
          <a:prstGeom prst="rect">
            <a:avLst/>
          </a:prstGeom>
          <a:noFill/>
          <a:ln>
            <a:noFill/>
          </a:ln>
        </p:spPr>
      </p:pic>
      <p:pic>
        <p:nvPicPr>
          <p:cNvPr id="368" name="Google Shape;368;p40"/>
          <p:cNvPicPr preferRelativeResize="0"/>
          <p:nvPr/>
        </p:nvPicPr>
        <p:blipFill>
          <a:blip r:embed="rId36">
            <a:alphaModFix/>
          </a:blip>
          <a:stretch>
            <a:fillRect/>
          </a:stretch>
        </p:blipFill>
        <p:spPr>
          <a:xfrm>
            <a:off x="6879138" y="1031138"/>
            <a:ext cx="302075" cy="302075"/>
          </a:xfrm>
          <a:prstGeom prst="rect">
            <a:avLst/>
          </a:prstGeom>
          <a:noFill/>
          <a:ln>
            <a:noFill/>
          </a:ln>
        </p:spPr>
      </p:pic>
      <p:pic>
        <p:nvPicPr>
          <p:cNvPr id="391" name="Google Shape;391;p40"/>
          <p:cNvPicPr preferRelativeResize="0"/>
          <p:nvPr/>
        </p:nvPicPr>
        <p:blipFill>
          <a:blip r:embed="rId37">
            <a:alphaModFix/>
          </a:blip>
          <a:stretch>
            <a:fillRect/>
          </a:stretch>
        </p:blipFill>
        <p:spPr>
          <a:xfrm>
            <a:off x="8156200" y="2243875"/>
            <a:ext cx="306650" cy="306650"/>
          </a:xfrm>
          <a:prstGeom prst="rect">
            <a:avLst/>
          </a:prstGeom>
          <a:noFill/>
          <a:ln>
            <a:noFill/>
          </a:ln>
        </p:spPr>
      </p:pic>
      <p:pic>
        <p:nvPicPr>
          <p:cNvPr id="392" name="Google Shape;392;p40"/>
          <p:cNvPicPr preferRelativeResize="0"/>
          <p:nvPr/>
        </p:nvPicPr>
        <p:blipFill>
          <a:blip r:embed="rId38">
            <a:alphaModFix/>
          </a:blip>
          <a:stretch>
            <a:fillRect/>
          </a:stretch>
        </p:blipFill>
        <p:spPr>
          <a:xfrm>
            <a:off x="7122213" y="597438"/>
            <a:ext cx="306625" cy="306625"/>
          </a:xfrm>
          <a:prstGeom prst="rect">
            <a:avLst/>
          </a:prstGeom>
          <a:noFill/>
          <a:ln>
            <a:noFill/>
          </a:ln>
        </p:spPr>
      </p:pic>
      <p:cxnSp>
        <p:nvCxnSpPr>
          <p:cNvPr id="393" name="Google Shape;393;p40"/>
          <p:cNvCxnSpPr>
            <a:stCxn id="392" idx="2"/>
          </p:cNvCxnSpPr>
          <p:nvPr/>
        </p:nvCxnSpPr>
        <p:spPr>
          <a:xfrm flipH="1">
            <a:off x="7121625" y="904063"/>
            <a:ext cx="153900" cy="1081800"/>
          </a:xfrm>
          <a:prstGeom prst="straightConnector1">
            <a:avLst/>
          </a:prstGeom>
          <a:noFill/>
          <a:ln cap="flat" cmpd="sng" w="9525">
            <a:solidFill>
              <a:schemeClr val="dk2"/>
            </a:solidFill>
            <a:prstDash val="solid"/>
            <a:round/>
            <a:headEnd len="sm" w="sm" type="none"/>
            <a:tailEnd len="sm" w="sm" type="none"/>
          </a:ln>
        </p:spPr>
      </p:cxnSp>
      <p:pic>
        <p:nvPicPr>
          <p:cNvPr id="316" name="Google Shape;316;p40"/>
          <p:cNvPicPr preferRelativeResize="0"/>
          <p:nvPr/>
        </p:nvPicPr>
        <p:blipFill>
          <a:blip r:embed="rId39">
            <a:alphaModFix/>
          </a:blip>
          <a:stretch>
            <a:fillRect/>
          </a:stretch>
        </p:blipFill>
        <p:spPr>
          <a:xfrm>
            <a:off x="6553575" y="4222900"/>
            <a:ext cx="302050" cy="302050"/>
          </a:xfrm>
          <a:prstGeom prst="rect">
            <a:avLst/>
          </a:prstGeom>
          <a:noFill/>
          <a:ln>
            <a:noFill/>
          </a:ln>
        </p:spPr>
      </p:pic>
      <p:pic>
        <p:nvPicPr>
          <p:cNvPr id="394" name="Google Shape;394;p40"/>
          <p:cNvPicPr preferRelativeResize="0"/>
          <p:nvPr/>
        </p:nvPicPr>
        <p:blipFill>
          <a:blip r:embed="rId40">
            <a:alphaModFix/>
          </a:blip>
          <a:stretch>
            <a:fillRect/>
          </a:stretch>
        </p:blipFill>
        <p:spPr>
          <a:xfrm>
            <a:off x="8386750" y="2895586"/>
            <a:ext cx="302050" cy="302050"/>
          </a:xfrm>
          <a:prstGeom prst="rect">
            <a:avLst/>
          </a:prstGeom>
          <a:noFill/>
          <a:ln>
            <a:noFill/>
          </a:ln>
        </p:spPr>
      </p:pic>
      <p:pic>
        <p:nvPicPr>
          <p:cNvPr id="395" name="Google Shape;395;p40"/>
          <p:cNvPicPr preferRelativeResize="0"/>
          <p:nvPr/>
        </p:nvPicPr>
        <p:blipFill>
          <a:blip r:embed="rId41">
            <a:alphaModFix/>
          </a:blip>
          <a:stretch>
            <a:fillRect/>
          </a:stretch>
        </p:blipFill>
        <p:spPr>
          <a:xfrm>
            <a:off x="5357788" y="2685000"/>
            <a:ext cx="306650" cy="306650"/>
          </a:xfrm>
          <a:prstGeom prst="rect">
            <a:avLst/>
          </a:prstGeom>
          <a:noFill/>
          <a:ln>
            <a:noFill/>
          </a:ln>
        </p:spPr>
      </p:pic>
      <p:pic>
        <p:nvPicPr>
          <p:cNvPr id="396" name="Google Shape;396;p40"/>
          <p:cNvPicPr preferRelativeResize="0"/>
          <p:nvPr/>
        </p:nvPicPr>
        <p:blipFill>
          <a:blip r:embed="rId42">
            <a:alphaModFix/>
          </a:blip>
          <a:stretch>
            <a:fillRect/>
          </a:stretch>
        </p:blipFill>
        <p:spPr>
          <a:xfrm>
            <a:off x="7518488" y="3375175"/>
            <a:ext cx="302050" cy="302050"/>
          </a:xfrm>
          <a:prstGeom prst="rect">
            <a:avLst/>
          </a:prstGeom>
          <a:noFill/>
          <a:ln>
            <a:noFill/>
          </a:ln>
        </p:spPr>
      </p:pic>
      <p:pic>
        <p:nvPicPr>
          <p:cNvPr id="397" name="Google Shape;397;p40"/>
          <p:cNvPicPr preferRelativeResize="0"/>
          <p:nvPr/>
        </p:nvPicPr>
        <p:blipFill>
          <a:blip r:embed="rId43">
            <a:alphaModFix/>
          </a:blip>
          <a:stretch>
            <a:fillRect/>
          </a:stretch>
        </p:blipFill>
        <p:spPr>
          <a:xfrm>
            <a:off x="7099738" y="3512075"/>
            <a:ext cx="306650" cy="306650"/>
          </a:xfrm>
          <a:prstGeom prst="rect">
            <a:avLst/>
          </a:prstGeom>
          <a:noFill/>
          <a:ln>
            <a:noFill/>
          </a:ln>
        </p:spPr>
      </p:pic>
      <p:pic>
        <p:nvPicPr>
          <p:cNvPr id="314" name="Google Shape;314;p40"/>
          <p:cNvPicPr preferRelativeResize="0"/>
          <p:nvPr/>
        </p:nvPicPr>
        <p:blipFill>
          <a:blip r:embed="rId44">
            <a:alphaModFix/>
          </a:blip>
          <a:stretch>
            <a:fillRect/>
          </a:stretch>
        </p:blipFill>
        <p:spPr>
          <a:xfrm>
            <a:off x="7306888" y="1083538"/>
            <a:ext cx="306650" cy="306650"/>
          </a:xfrm>
          <a:prstGeom prst="rect">
            <a:avLst/>
          </a:prstGeom>
          <a:noFill/>
          <a:ln>
            <a:noFill/>
          </a:ln>
        </p:spPr>
      </p:pic>
      <p:pic>
        <p:nvPicPr>
          <p:cNvPr id="398" name="Google Shape;398;p40"/>
          <p:cNvPicPr preferRelativeResize="0"/>
          <p:nvPr/>
        </p:nvPicPr>
        <p:blipFill>
          <a:blip r:embed="rId45">
            <a:alphaModFix/>
          </a:blip>
          <a:stretch>
            <a:fillRect/>
          </a:stretch>
        </p:blipFill>
        <p:spPr>
          <a:xfrm>
            <a:off x="5703525" y="1284588"/>
            <a:ext cx="319800" cy="319800"/>
          </a:xfrm>
          <a:prstGeom prst="rect">
            <a:avLst/>
          </a:prstGeom>
          <a:noFill/>
          <a:ln>
            <a:noFill/>
          </a:ln>
        </p:spPr>
      </p:pic>
      <p:cxnSp>
        <p:nvCxnSpPr>
          <p:cNvPr id="399" name="Google Shape;399;p40"/>
          <p:cNvCxnSpPr>
            <a:stCxn id="398" idx="2"/>
          </p:cNvCxnSpPr>
          <p:nvPr/>
        </p:nvCxnSpPr>
        <p:spPr>
          <a:xfrm>
            <a:off x="5863425" y="1604388"/>
            <a:ext cx="570900" cy="612600"/>
          </a:xfrm>
          <a:prstGeom prst="straightConnector1">
            <a:avLst/>
          </a:prstGeom>
          <a:noFill/>
          <a:ln cap="flat" cmpd="sng" w="9525">
            <a:solidFill>
              <a:schemeClr val="dk2"/>
            </a:solidFill>
            <a:prstDash val="solid"/>
            <a:round/>
            <a:headEnd len="sm" w="sm" type="none"/>
            <a:tailEnd len="sm" w="sm"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03" name="Shape 403"/>
        <p:cNvGrpSpPr/>
        <p:nvPr/>
      </p:nvGrpSpPr>
      <p:grpSpPr>
        <a:xfrm>
          <a:off x="0" y="0"/>
          <a:ext cx="0" cy="0"/>
          <a:chOff x="0" y="0"/>
          <a:chExt cx="0" cy="0"/>
        </a:xfrm>
      </p:grpSpPr>
      <p:sp>
        <p:nvSpPr>
          <p:cNvPr id="404" name="Google Shape;404;p41"/>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405" name="Google Shape;405;p41"/>
          <p:cNvPicPr preferRelativeResize="0"/>
          <p:nvPr/>
        </p:nvPicPr>
        <p:blipFill rotWithShape="1">
          <a:blip r:embed="rId3">
            <a:alphaModFix/>
          </a:blip>
          <a:srcRect b="33555" l="7482" r="7389" t="35049"/>
          <a:stretch/>
        </p:blipFill>
        <p:spPr>
          <a:xfrm>
            <a:off x="2950563" y="4796700"/>
            <a:ext cx="3121975" cy="245100"/>
          </a:xfrm>
          <a:prstGeom prst="rect">
            <a:avLst/>
          </a:prstGeom>
          <a:noFill/>
          <a:ln>
            <a:noFill/>
          </a:ln>
        </p:spPr>
      </p:pic>
      <p:sp>
        <p:nvSpPr>
          <p:cNvPr id="406" name="Google Shape;406;p41"/>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407" name="Google Shape;407;p41"/>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
        <p:nvSpPr>
          <p:cNvPr id="408" name="Google Shape;408;p41"/>
          <p:cNvSpPr txBox="1"/>
          <p:nvPr/>
        </p:nvSpPr>
        <p:spPr>
          <a:xfrm>
            <a:off x="4789600" y="321700"/>
            <a:ext cx="4152600" cy="4353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000"/>
              </a:spcBef>
              <a:spcAft>
                <a:spcPts val="0"/>
              </a:spcAft>
              <a:buClr>
                <a:srgbClr val="000000"/>
              </a:buClr>
              <a:buSzPts val="1400"/>
              <a:buFont typeface="Arial"/>
              <a:buNone/>
            </a:pPr>
            <a:r>
              <a:rPr lang="en">
                <a:solidFill>
                  <a:srgbClr val="FFFFFF"/>
                </a:solidFill>
                <a:latin typeface="Libre Franklin"/>
                <a:ea typeface="Libre Franklin"/>
                <a:cs typeface="Libre Franklin"/>
                <a:sym typeface="Libre Franklin"/>
              </a:rPr>
              <a:t>Access curation </a:t>
            </a:r>
            <a:r>
              <a:rPr lang="en">
                <a:solidFill>
                  <a:srgbClr val="FFFFFF"/>
                </a:solidFill>
                <a:latin typeface="Libre Franklin"/>
                <a:ea typeface="Libre Franklin"/>
                <a:cs typeface="Libre Franklin"/>
                <a:sym typeface="Libre Franklin"/>
              </a:rPr>
              <a:t>expertise</a:t>
            </a:r>
            <a:r>
              <a:rPr i="0" lang="en" sz="1400" u="none" cap="none" strike="noStrike">
                <a:solidFill>
                  <a:srgbClr val="FFFFFF"/>
                </a:solidFill>
                <a:latin typeface="Libre Franklin"/>
                <a:ea typeface="Libre Franklin"/>
                <a:cs typeface="Libre Franklin"/>
                <a:sym typeface="Libre Franklin"/>
              </a:rPr>
              <a:t> </a:t>
            </a:r>
            <a:r>
              <a:rPr lang="en">
                <a:solidFill>
                  <a:srgbClr val="FFFFFF"/>
                </a:solidFill>
                <a:latin typeface="Libre Franklin"/>
                <a:ea typeface="Libre Franklin"/>
                <a:cs typeface="Libre Franklin"/>
                <a:sym typeface="Libre Franklin"/>
              </a:rPr>
              <a:t>across our </a:t>
            </a:r>
            <a:r>
              <a:rPr i="0" lang="en" sz="1400" u="none" cap="none" strike="noStrike">
                <a:solidFill>
                  <a:srgbClr val="FFFFFF"/>
                </a:solidFill>
                <a:latin typeface="Libre Franklin"/>
                <a:ea typeface="Libre Franklin"/>
                <a:cs typeface="Libre Franklin"/>
                <a:sym typeface="Libre Franklin"/>
              </a:rPr>
              <a:t>cross-institutional network</a:t>
            </a:r>
            <a:br>
              <a:rPr i="0" lang="en" sz="1400" u="none" cap="none" strike="noStrike">
                <a:solidFill>
                  <a:srgbClr val="FFFFFF"/>
                </a:solidFill>
                <a:latin typeface="Libre Franklin"/>
                <a:ea typeface="Libre Franklin"/>
                <a:cs typeface="Libre Franklin"/>
                <a:sym typeface="Libre Franklin"/>
              </a:rPr>
            </a:br>
            <a:endParaRPr i="0" sz="1400" u="none" cap="none" strike="noStrike">
              <a:solidFill>
                <a:srgbClr val="FFFFFF"/>
              </a:solidFill>
              <a:latin typeface="Libre Franklin"/>
              <a:ea typeface="Libre Franklin"/>
              <a:cs typeface="Libre Franklin"/>
              <a:sym typeface="Libre Franklin"/>
            </a:endParaRPr>
          </a:p>
          <a:p>
            <a:pPr indent="0" lvl="0" marL="0" marR="0" rtl="0" algn="l">
              <a:lnSpc>
                <a:spcPct val="100000"/>
              </a:lnSpc>
              <a:spcBef>
                <a:spcPts val="1000"/>
              </a:spcBef>
              <a:spcAft>
                <a:spcPts val="0"/>
              </a:spcAft>
              <a:buClr>
                <a:srgbClr val="000000"/>
              </a:buClr>
              <a:buSzPts val="1400"/>
              <a:buFont typeface="Arial"/>
              <a:buNone/>
            </a:pPr>
            <a:r>
              <a:rPr i="0" lang="en" sz="1400" u="none" cap="none" strike="noStrike">
                <a:solidFill>
                  <a:srgbClr val="FFFFFF"/>
                </a:solidFill>
                <a:latin typeface="Libre Franklin"/>
                <a:ea typeface="Libre Franklin"/>
                <a:cs typeface="Libre Franklin"/>
                <a:sym typeface="Libre Franklin"/>
              </a:rPr>
              <a:t>Offer professional development opportunities for an emerging data curator professional community</a:t>
            </a:r>
            <a:br>
              <a:rPr i="0" lang="en" sz="1400" u="none" cap="none" strike="noStrike">
                <a:solidFill>
                  <a:srgbClr val="FFFFFF"/>
                </a:solidFill>
                <a:latin typeface="Libre Franklin"/>
                <a:ea typeface="Libre Franklin"/>
                <a:cs typeface="Libre Franklin"/>
                <a:sym typeface="Libre Franklin"/>
              </a:rPr>
            </a:br>
            <a:endParaRPr i="0" sz="1400" u="none" cap="none" strike="noStrike">
              <a:solidFill>
                <a:srgbClr val="FFFFFF"/>
              </a:solidFill>
              <a:latin typeface="Libre Franklin"/>
              <a:ea typeface="Libre Franklin"/>
              <a:cs typeface="Libre Franklin"/>
              <a:sym typeface="Libre Franklin"/>
            </a:endParaRPr>
          </a:p>
          <a:p>
            <a:pPr indent="0" lvl="0" marL="0" marR="0" rtl="0" algn="l">
              <a:lnSpc>
                <a:spcPct val="100000"/>
              </a:lnSpc>
              <a:spcBef>
                <a:spcPts val="1000"/>
              </a:spcBef>
              <a:spcAft>
                <a:spcPts val="0"/>
              </a:spcAft>
              <a:buClr>
                <a:srgbClr val="000000"/>
              </a:buClr>
              <a:buSzPts val="1400"/>
              <a:buFont typeface="Arial"/>
              <a:buNone/>
            </a:pPr>
            <a:r>
              <a:rPr lang="en">
                <a:solidFill>
                  <a:srgbClr val="FFFFFF"/>
                </a:solidFill>
                <a:latin typeface="Libre Franklin"/>
                <a:ea typeface="Libre Franklin"/>
                <a:cs typeface="Libre Franklin"/>
                <a:sym typeface="Libre Franklin"/>
              </a:rPr>
              <a:t>Contribute to</a:t>
            </a:r>
            <a:r>
              <a:rPr i="0" lang="en" sz="1400" u="none" cap="none" strike="noStrike">
                <a:solidFill>
                  <a:srgbClr val="FFFFFF"/>
                </a:solidFill>
                <a:latin typeface="Libre Franklin"/>
                <a:ea typeface="Libre Franklin"/>
                <a:cs typeface="Libre Franklin"/>
                <a:sym typeface="Libre Franklin"/>
              </a:rPr>
              <a:t> openly shared data curation best practices</a:t>
            </a:r>
            <a:br>
              <a:rPr i="0" lang="en" sz="1400" u="none" cap="none" strike="noStrike">
                <a:solidFill>
                  <a:srgbClr val="FFFFFF"/>
                </a:solidFill>
                <a:latin typeface="Libre Franklin"/>
                <a:ea typeface="Libre Franklin"/>
                <a:cs typeface="Libre Franklin"/>
                <a:sym typeface="Libre Franklin"/>
              </a:rPr>
            </a:br>
            <a:endParaRPr i="0" sz="1400" u="none" cap="none" strike="noStrike">
              <a:solidFill>
                <a:srgbClr val="FFFFFF"/>
              </a:solidFill>
              <a:latin typeface="Libre Franklin"/>
              <a:ea typeface="Libre Franklin"/>
              <a:cs typeface="Libre Franklin"/>
              <a:sym typeface="Libre Franklin"/>
            </a:endParaRPr>
          </a:p>
          <a:p>
            <a:pPr indent="0" lvl="0" marL="0" marR="0" rtl="0" algn="l">
              <a:lnSpc>
                <a:spcPct val="100000"/>
              </a:lnSpc>
              <a:spcBef>
                <a:spcPts val="1000"/>
              </a:spcBef>
              <a:spcAft>
                <a:spcPts val="0"/>
              </a:spcAft>
              <a:buClr>
                <a:srgbClr val="000000"/>
              </a:buClr>
              <a:buSzPts val="1400"/>
              <a:buFont typeface="Arial"/>
              <a:buNone/>
            </a:pPr>
            <a:r>
              <a:rPr lang="en">
                <a:solidFill>
                  <a:srgbClr val="FFFFFF"/>
                </a:solidFill>
                <a:latin typeface="Libre Franklin"/>
                <a:ea typeface="Libre Franklin"/>
                <a:cs typeface="Libre Franklin"/>
                <a:sym typeface="Libre Franklin"/>
              </a:rPr>
              <a:t>Join a DCN special interest group </a:t>
            </a:r>
            <a:r>
              <a:rPr lang="en">
                <a:solidFill>
                  <a:srgbClr val="FFFFFF"/>
                </a:solidFill>
                <a:latin typeface="Libre Franklin"/>
                <a:ea typeface="Libre Franklin"/>
                <a:cs typeface="Libre Franklin"/>
                <a:sym typeface="Libre Franklin"/>
              </a:rPr>
              <a:t>addressing a specific topic: big data, human subjects, racial justice, + more </a:t>
            </a:r>
            <a:br>
              <a:rPr lang="en">
                <a:solidFill>
                  <a:srgbClr val="FFFFFF"/>
                </a:solidFill>
                <a:latin typeface="Libre Franklin"/>
                <a:ea typeface="Libre Franklin"/>
                <a:cs typeface="Libre Franklin"/>
                <a:sym typeface="Libre Franklin"/>
              </a:rPr>
            </a:br>
            <a:br>
              <a:rPr i="0" lang="en" sz="1400" u="none" cap="none" strike="noStrike">
                <a:solidFill>
                  <a:srgbClr val="FFFFFF"/>
                </a:solidFill>
                <a:latin typeface="Libre Franklin"/>
                <a:ea typeface="Libre Franklin"/>
                <a:cs typeface="Libre Franklin"/>
                <a:sym typeface="Libre Franklin"/>
              </a:rPr>
            </a:br>
            <a:r>
              <a:rPr lang="en">
                <a:solidFill>
                  <a:srgbClr val="FFFFFF"/>
                </a:solidFill>
                <a:latin typeface="Libre Franklin"/>
                <a:ea typeface="Libre Franklin"/>
                <a:cs typeface="Libre Franklin"/>
                <a:sym typeface="Libre Franklin"/>
              </a:rPr>
              <a:t>Be a part of the</a:t>
            </a:r>
            <a:r>
              <a:rPr lang="en">
                <a:solidFill>
                  <a:srgbClr val="FFFFFF"/>
                </a:solidFill>
                <a:latin typeface="Libre Franklin"/>
                <a:ea typeface="Libre Franklin"/>
                <a:cs typeface="Libre Franklin"/>
                <a:sym typeface="Libre Franklin"/>
              </a:rPr>
              <a:t> virtual community</a:t>
            </a:r>
            <a:r>
              <a:rPr i="0" lang="en" sz="1400" u="none" cap="none" strike="noStrike">
                <a:solidFill>
                  <a:srgbClr val="FFFFFF"/>
                </a:solidFill>
                <a:latin typeface="Libre Franklin"/>
                <a:ea typeface="Libre Franklin"/>
                <a:cs typeface="Libre Franklin"/>
                <a:sym typeface="Libre Franklin"/>
              </a:rPr>
              <a:t> </a:t>
            </a:r>
            <a:r>
              <a:rPr lang="en">
                <a:solidFill>
                  <a:srgbClr val="FFFFFF"/>
                </a:solidFill>
                <a:latin typeface="Libre Franklin"/>
                <a:ea typeface="Libre Franklin"/>
                <a:cs typeface="Libre Franklin"/>
                <a:sym typeface="Libre Franklin"/>
              </a:rPr>
              <a:t>for </a:t>
            </a:r>
            <a:r>
              <a:rPr lang="en">
                <a:solidFill>
                  <a:srgbClr val="FFFFFF"/>
                </a:solidFill>
                <a:latin typeface="Libre Franklin"/>
                <a:ea typeface="Libre Franklin"/>
                <a:cs typeface="Libre Franklin"/>
                <a:sym typeface="Libre Franklin"/>
              </a:rPr>
              <a:t> discussion, training, networking events, more</a:t>
            </a:r>
            <a:endParaRPr i="0" sz="1400" u="none" cap="none" strike="noStrike">
              <a:solidFill>
                <a:srgbClr val="FFFFFF"/>
              </a:solidFill>
              <a:latin typeface="Libre Franklin"/>
              <a:ea typeface="Libre Franklin"/>
              <a:cs typeface="Libre Franklin"/>
              <a:sym typeface="Libre Franklin"/>
            </a:endParaRPr>
          </a:p>
        </p:txBody>
      </p:sp>
      <p:pic>
        <p:nvPicPr>
          <p:cNvPr descr="noun_106469_cc.png" id="409" name="Google Shape;409;p41"/>
          <p:cNvPicPr preferRelativeResize="0"/>
          <p:nvPr/>
        </p:nvPicPr>
        <p:blipFill rotWithShape="1">
          <a:blip r:embed="rId4">
            <a:alphaModFix/>
          </a:blip>
          <a:srcRect b="16915" l="0" r="0" t="0"/>
          <a:stretch/>
        </p:blipFill>
        <p:spPr>
          <a:xfrm>
            <a:off x="329350" y="224075"/>
            <a:ext cx="890699" cy="740024"/>
          </a:xfrm>
          <a:prstGeom prst="rect">
            <a:avLst/>
          </a:prstGeom>
          <a:noFill/>
          <a:ln>
            <a:noFill/>
          </a:ln>
        </p:spPr>
      </p:pic>
      <p:pic>
        <p:nvPicPr>
          <p:cNvPr descr="noun_1225586_cc.png" id="410" name="Google Shape;410;p41"/>
          <p:cNvPicPr preferRelativeResize="0"/>
          <p:nvPr/>
        </p:nvPicPr>
        <p:blipFill rotWithShape="1">
          <a:blip r:embed="rId5">
            <a:alphaModFix/>
          </a:blip>
          <a:srcRect b="16915" l="0" r="0" t="0"/>
          <a:stretch/>
        </p:blipFill>
        <p:spPr>
          <a:xfrm>
            <a:off x="329350" y="1099924"/>
            <a:ext cx="890699" cy="740024"/>
          </a:xfrm>
          <a:prstGeom prst="rect">
            <a:avLst/>
          </a:prstGeom>
          <a:noFill/>
          <a:ln>
            <a:noFill/>
          </a:ln>
        </p:spPr>
      </p:pic>
      <p:pic>
        <p:nvPicPr>
          <p:cNvPr descr="noun_194430_cc.png" id="411" name="Google Shape;411;p41"/>
          <p:cNvPicPr preferRelativeResize="0"/>
          <p:nvPr/>
        </p:nvPicPr>
        <p:blipFill rotWithShape="1">
          <a:blip r:embed="rId6">
            <a:alphaModFix/>
          </a:blip>
          <a:srcRect b="16915" l="0" r="0" t="0"/>
          <a:stretch/>
        </p:blipFill>
        <p:spPr>
          <a:xfrm>
            <a:off x="329350" y="1975775"/>
            <a:ext cx="890699" cy="740024"/>
          </a:xfrm>
          <a:prstGeom prst="rect">
            <a:avLst/>
          </a:prstGeom>
          <a:noFill/>
          <a:ln>
            <a:noFill/>
          </a:ln>
        </p:spPr>
      </p:pic>
      <p:pic>
        <p:nvPicPr>
          <p:cNvPr descr="noun_545401_cc.png" id="412" name="Google Shape;412;p41"/>
          <p:cNvPicPr preferRelativeResize="0"/>
          <p:nvPr/>
        </p:nvPicPr>
        <p:blipFill rotWithShape="1">
          <a:blip r:embed="rId7">
            <a:alphaModFix/>
          </a:blip>
          <a:srcRect b="16915" l="0" r="0" t="0"/>
          <a:stretch/>
        </p:blipFill>
        <p:spPr>
          <a:xfrm>
            <a:off x="329350" y="2851626"/>
            <a:ext cx="890699" cy="740024"/>
          </a:xfrm>
          <a:prstGeom prst="rect">
            <a:avLst/>
          </a:prstGeom>
          <a:noFill/>
          <a:ln>
            <a:noFill/>
          </a:ln>
        </p:spPr>
      </p:pic>
      <p:pic>
        <p:nvPicPr>
          <p:cNvPr descr="noun_1016226_cc.png" id="413" name="Google Shape;413;p41"/>
          <p:cNvPicPr preferRelativeResize="0"/>
          <p:nvPr/>
        </p:nvPicPr>
        <p:blipFill rotWithShape="1">
          <a:blip r:embed="rId8">
            <a:alphaModFix/>
          </a:blip>
          <a:srcRect b="16915" l="0" r="0" t="0"/>
          <a:stretch/>
        </p:blipFill>
        <p:spPr>
          <a:xfrm>
            <a:off x="329350" y="3727475"/>
            <a:ext cx="890699" cy="740024"/>
          </a:xfrm>
          <a:prstGeom prst="rect">
            <a:avLst/>
          </a:prstGeom>
          <a:noFill/>
          <a:ln>
            <a:noFill/>
          </a:ln>
        </p:spPr>
      </p:pic>
      <p:sp>
        <p:nvSpPr>
          <p:cNvPr id="414" name="Google Shape;414;p41"/>
          <p:cNvSpPr/>
          <p:nvPr/>
        </p:nvSpPr>
        <p:spPr>
          <a:xfrm>
            <a:off x="3448063" y="603575"/>
            <a:ext cx="1132500" cy="1269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p41"/>
          <p:cNvSpPr/>
          <p:nvPr/>
        </p:nvSpPr>
        <p:spPr>
          <a:xfrm>
            <a:off x="3448063" y="1406488"/>
            <a:ext cx="1132500" cy="1269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6" name="Google Shape;416;p41"/>
          <p:cNvSpPr/>
          <p:nvPr/>
        </p:nvSpPr>
        <p:spPr>
          <a:xfrm>
            <a:off x="3448063" y="2262338"/>
            <a:ext cx="1132500" cy="1269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7" name="Google Shape;417;p41"/>
          <p:cNvSpPr/>
          <p:nvPr/>
        </p:nvSpPr>
        <p:spPr>
          <a:xfrm>
            <a:off x="3448063" y="3875950"/>
            <a:ext cx="1132500" cy="1269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41"/>
          <p:cNvSpPr txBox="1"/>
          <p:nvPr/>
        </p:nvSpPr>
        <p:spPr>
          <a:xfrm>
            <a:off x="1220050" y="409588"/>
            <a:ext cx="3000000" cy="4329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F7B762"/>
                </a:solidFill>
                <a:latin typeface="Average"/>
                <a:ea typeface="Average"/>
                <a:cs typeface="Average"/>
                <a:sym typeface="Average"/>
              </a:rPr>
              <a:t>Curation</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F7B762"/>
                </a:solidFill>
                <a:latin typeface="Average"/>
                <a:ea typeface="Average"/>
                <a:cs typeface="Average"/>
                <a:sym typeface="Average"/>
              </a:rPr>
              <a:t>Education</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F7B762"/>
                </a:solidFill>
                <a:latin typeface="Average"/>
                <a:ea typeface="Average"/>
                <a:cs typeface="Average"/>
                <a:sym typeface="Average"/>
              </a:rPr>
              <a:t>Primers</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rPr b="1" lang="en" sz="1800">
                <a:solidFill>
                  <a:srgbClr val="F7B762"/>
                </a:solidFill>
                <a:latin typeface="Average"/>
                <a:ea typeface="Average"/>
                <a:cs typeface="Average"/>
                <a:sym typeface="Average"/>
              </a:rPr>
              <a:t>Research</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F7B762"/>
              </a:solidFill>
              <a:latin typeface="Average"/>
              <a:ea typeface="Average"/>
              <a:cs typeface="Average"/>
              <a:sym typeface="Average"/>
            </a:endParaRPr>
          </a:p>
          <a:p>
            <a:pPr indent="0" lvl="0" marL="0" marR="0" rtl="0" algn="l">
              <a:lnSpc>
                <a:spcPct val="100000"/>
              </a:lnSpc>
              <a:spcBef>
                <a:spcPts val="0"/>
              </a:spcBef>
              <a:spcAft>
                <a:spcPts val="0"/>
              </a:spcAft>
              <a:buClr>
                <a:srgbClr val="000000"/>
              </a:buClr>
              <a:buSzPts val="1800"/>
              <a:buFont typeface="Arial"/>
              <a:buNone/>
            </a:pPr>
            <a:r>
              <a:rPr b="1" lang="en" sz="1800">
                <a:solidFill>
                  <a:srgbClr val="F7B762"/>
                </a:solidFill>
                <a:latin typeface="Average"/>
                <a:ea typeface="Average"/>
                <a:cs typeface="Average"/>
                <a:sym typeface="Average"/>
              </a:rPr>
              <a:t>Community</a:t>
            </a:r>
            <a:endParaRPr b="1" i="0" sz="1800" u="none" cap="none" strike="noStrike">
              <a:solidFill>
                <a:srgbClr val="F7B762"/>
              </a:solidFill>
              <a:latin typeface="Average"/>
              <a:ea typeface="Average"/>
              <a:cs typeface="Average"/>
              <a:sym typeface="Average"/>
            </a:endParaRPr>
          </a:p>
        </p:txBody>
      </p:sp>
      <p:sp>
        <p:nvSpPr>
          <p:cNvPr id="419" name="Google Shape;419;p41"/>
          <p:cNvSpPr/>
          <p:nvPr/>
        </p:nvSpPr>
        <p:spPr>
          <a:xfrm>
            <a:off x="150" y="4692675"/>
            <a:ext cx="9144000" cy="450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5.googleusercontent.com/XTG-yCBPaKuj0TDNSmCA8JaU9azuG4FK-uisCtWBOhR5bqWikYjJbbpDGJGoSbw9qvYYnx-gdKGb9mboSqKbl02X6KCOsea1_2hC0BAVkVMaRZz6g46xdcAaixrHrQgvTdQRttdRyos" id="420" name="Google Shape;420;p41"/>
          <p:cNvPicPr preferRelativeResize="0"/>
          <p:nvPr/>
        </p:nvPicPr>
        <p:blipFill rotWithShape="1">
          <a:blip r:embed="rId3">
            <a:alphaModFix/>
          </a:blip>
          <a:srcRect b="33555" l="7482" r="7389" t="35049"/>
          <a:stretch/>
        </p:blipFill>
        <p:spPr>
          <a:xfrm>
            <a:off x="2950563" y="4796700"/>
            <a:ext cx="3121975" cy="245100"/>
          </a:xfrm>
          <a:prstGeom prst="rect">
            <a:avLst/>
          </a:prstGeom>
          <a:noFill/>
          <a:ln>
            <a:noFill/>
          </a:ln>
        </p:spPr>
      </p:pic>
      <p:sp>
        <p:nvSpPr>
          <p:cNvPr id="421" name="Google Shape;421;p41"/>
          <p:cNvSpPr txBox="1"/>
          <p:nvPr/>
        </p:nvSpPr>
        <p:spPr>
          <a:xfrm>
            <a:off x="338125" y="4718025"/>
            <a:ext cx="2312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Ethical. Reusable. Better.</a:t>
            </a:r>
            <a:endParaRPr>
              <a:solidFill>
                <a:srgbClr val="999999"/>
              </a:solidFill>
              <a:latin typeface="Libre Franklin"/>
              <a:ea typeface="Libre Franklin"/>
              <a:cs typeface="Libre Franklin"/>
              <a:sym typeface="Libre Franklin"/>
            </a:endParaRPr>
          </a:p>
        </p:txBody>
      </p:sp>
      <p:sp>
        <p:nvSpPr>
          <p:cNvPr id="422" name="Google Shape;422;p41"/>
          <p:cNvSpPr txBox="1"/>
          <p:nvPr/>
        </p:nvSpPr>
        <p:spPr>
          <a:xfrm>
            <a:off x="6072550" y="4718025"/>
            <a:ext cx="3000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99999"/>
                </a:solidFill>
                <a:latin typeface="Libre Franklin"/>
                <a:ea typeface="Libre Franklin"/>
                <a:cs typeface="Libre Franklin"/>
                <a:sym typeface="Libre Franklin"/>
              </a:rPr>
              <a:t>datacurationnetwork.org</a:t>
            </a:r>
            <a:endParaRPr/>
          </a:p>
        </p:txBody>
      </p:sp>
      <p:sp>
        <p:nvSpPr>
          <p:cNvPr id="423" name="Google Shape;423;p41"/>
          <p:cNvSpPr/>
          <p:nvPr/>
        </p:nvSpPr>
        <p:spPr>
          <a:xfrm>
            <a:off x="3448063" y="3069138"/>
            <a:ext cx="1132500" cy="1269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42"/>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Why a retrospective?</a:t>
            </a:r>
            <a:endParaRPr/>
          </a:p>
        </p:txBody>
      </p:sp>
      <p:sp>
        <p:nvSpPr>
          <p:cNvPr id="429" name="Google Shape;429;p42"/>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430" name="Google Shape;430;p42"/>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368300" lvl="0" marL="457200" rtl="0" algn="l">
              <a:spcBef>
                <a:spcPts val="0"/>
              </a:spcBef>
              <a:spcAft>
                <a:spcPts val="0"/>
              </a:spcAft>
              <a:buSzPts val="2200"/>
              <a:buChar char="-"/>
            </a:pPr>
            <a:r>
              <a:rPr lang="en" sz="2200"/>
              <a:t>Project debrief</a:t>
            </a:r>
            <a:endParaRPr sz="2200"/>
          </a:p>
          <a:p>
            <a:pPr indent="-368300" lvl="0" marL="457200" rtl="0" algn="l">
              <a:spcBef>
                <a:spcPts val="0"/>
              </a:spcBef>
              <a:spcAft>
                <a:spcPts val="0"/>
              </a:spcAft>
              <a:buSzPts val="2200"/>
              <a:buChar char="-"/>
            </a:pPr>
            <a:r>
              <a:rPr lang="en" sz="2200"/>
              <a:t>Visioning and future direction</a:t>
            </a:r>
            <a:endParaRPr sz="2200"/>
          </a:p>
          <a:p>
            <a:pPr indent="-368300" lvl="0" marL="457200" rtl="0" algn="l">
              <a:spcBef>
                <a:spcPts val="0"/>
              </a:spcBef>
              <a:spcAft>
                <a:spcPts val="0"/>
              </a:spcAft>
              <a:buSzPts val="2200"/>
              <a:buChar char="-"/>
            </a:pPr>
            <a:r>
              <a:rPr lang="en" sz="2200"/>
              <a:t>Onboarding / Staff transitions</a:t>
            </a:r>
            <a:endParaRPr sz="22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43"/>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Project Retrospective Process</a:t>
            </a:r>
            <a:endParaRPr/>
          </a:p>
        </p:txBody>
      </p:sp>
      <p:sp>
        <p:nvSpPr>
          <p:cNvPr id="436" name="Google Shape;436;p43"/>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n" sz="1800">
                <a:solidFill>
                  <a:schemeClr val="dk1"/>
                </a:solidFill>
              </a:rPr>
              <a:t>Structured and unstructured time</a:t>
            </a:r>
            <a:endParaRPr sz="1800">
              <a:solidFill>
                <a:schemeClr val="dk1"/>
              </a:solidFill>
            </a:endParaRPr>
          </a:p>
          <a:p>
            <a:pPr indent="-342900" lvl="0" marL="457200" rtl="0" algn="l">
              <a:spcBef>
                <a:spcPts val="0"/>
              </a:spcBef>
              <a:spcAft>
                <a:spcPts val="0"/>
              </a:spcAft>
              <a:buClr>
                <a:schemeClr val="dk1"/>
              </a:buClr>
              <a:buSzPts val="1800"/>
              <a:buChar char="-"/>
            </a:pPr>
            <a:r>
              <a:rPr lang="en" sz="1800">
                <a:solidFill>
                  <a:schemeClr val="dk1"/>
                </a:solidFill>
              </a:rPr>
              <a:t>Different activities and prompts</a:t>
            </a:r>
            <a:endParaRPr sz="1800">
              <a:solidFill>
                <a:schemeClr val="dk1"/>
              </a:solidFill>
            </a:endParaRPr>
          </a:p>
          <a:p>
            <a:pPr indent="-342900" lvl="0" marL="457200" rtl="0" algn="l">
              <a:spcBef>
                <a:spcPts val="0"/>
              </a:spcBef>
              <a:spcAft>
                <a:spcPts val="0"/>
              </a:spcAft>
              <a:buClr>
                <a:schemeClr val="dk1"/>
              </a:buClr>
              <a:buSzPts val="1800"/>
              <a:buChar char="-"/>
            </a:pPr>
            <a:r>
              <a:rPr lang="en" sz="1800">
                <a:solidFill>
                  <a:schemeClr val="dk1"/>
                </a:solidFill>
              </a:rPr>
              <a:t>Celebrating the good, acknowledging the challenges</a:t>
            </a:r>
            <a:endParaRPr sz="1800">
              <a:solidFill>
                <a:schemeClr val="dk1"/>
              </a:solidFill>
            </a:endParaRPr>
          </a:p>
        </p:txBody>
      </p:sp>
      <p:pic>
        <p:nvPicPr>
          <p:cNvPr id="437" name="Google Shape;437;p43"/>
          <p:cNvPicPr preferRelativeResize="0"/>
          <p:nvPr/>
        </p:nvPicPr>
        <p:blipFill rotWithShape="1">
          <a:blip r:embed="rId3">
            <a:alphaModFix/>
          </a:blip>
          <a:srcRect b="13013" l="0" r="0" t="0"/>
          <a:stretch/>
        </p:blipFill>
        <p:spPr>
          <a:xfrm>
            <a:off x="4406375" y="226025"/>
            <a:ext cx="4179523" cy="420899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04" name="Shape 204"/>
        <p:cNvGrpSpPr/>
        <p:nvPr/>
      </p:nvGrpSpPr>
      <p:grpSpPr>
        <a:xfrm>
          <a:off x="0" y="0"/>
          <a:ext cx="0" cy="0"/>
          <a:chOff x="0" y="0"/>
          <a:chExt cx="0" cy="0"/>
        </a:xfrm>
      </p:grpSpPr>
      <p:sp>
        <p:nvSpPr>
          <p:cNvPr id="205" name="Google Shape;205;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206" name="Google Shape;206;p26"/>
          <p:cNvSpPr txBox="1"/>
          <p:nvPr>
            <p:ph idx="1" type="body"/>
          </p:nvPr>
        </p:nvSpPr>
        <p:spPr>
          <a:xfrm>
            <a:off x="1434650" y="381000"/>
            <a:ext cx="7860600" cy="4569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Title slide: welcome, introductions</a:t>
            </a:r>
            <a:endParaRPr/>
          </a:p>
          <a:p>
            <a:pPr indent="-342900" lvl="0" marL="457200" rtl="0" algn="l">
              <a:spcBef>
                <a:spcPts val="0"/>
              </a:spcBef>
              <a:spcAft>
                <a:spcPts val="0"/>
              </a:spcAft>
              <a:buSzPts val="1800"/>
              <a:buAutoNum type="arabicPeriod"/>
            </a:pPr>
            <a:r>
              <a:rPr lang="en"/>
              <a:t>The early days (Jake)</a:t>
            </a:r>
            <a:endParaRPr/>
          </a:p>
          <a:p>
            <a:pPr indent="-317500" lvl="1" marL="914400" rtl="0" algn="l">
              <a:spcBef>
                <a:spcPts val="0"/>
              </a:spcBef>
              <a:spcAft>
                <a:spcPts val="0"/>
              </a:spcAft>
              <a:buSzPts val="1400"/>
              <a:buAutoNum type="alphaLcPeriod"/>
            </a:pPr>
            <a:r>
              <a:rPr lang="en"/>
              <a:t>Researchers were faced with new requirements to share their data. Early support efforts explored how to understand the data (profiles), bring campus groups together (groups/institute), and make data sharing as impactful/useable as possible (curation)</a:t>
            </a:r>
            <a:endParaRPr/>
          </a:p>
          <a:p>
            <a:pPr indent="-317500" lvl="1" marL="914400" rtl="0" algn="l">
              <a:spcBef>
                <a:spcPts val="0"/>
              </a:spcBef>
              <a:spcAft>
                <a:spcPts val="0"/>
              </a:spcAft>
              <a:buSzPts val="1400"/>
              <a:buAutoNum type="alphaLcPeriod"/>
            </a:pPr>
            <a:r>
              <a:rPr lang="en"/>
              <a:t>Based on the challenges we collectively faced, we formed </a:t>
            </a:r>
            <a:r>
              <a:rPr lang="en"/>
              <a:t>the</a:t>
            </a:r>
            <a:r>
              <a:rPr lang="en"/>
              <a:t> Data curation </a:t>
            </a:r>
            <a:endParaRPr/>
          </a:p>
          <a:p>
            <a:pPr indent="-342900" lvl="0" marL="457200" rtl="0" algn="l">
              <a:spcBef>
                <a:spcPts val="0"/>
              </a:spcBef>
              <a:spcAft>
                <a:spcPts val="0"/>
              </a:spcAft>
              <a:buSzPts val="1800"/>
              <a:buAutoNum type="arabicPeriod"/>
            </a:pPr>
            <a:r>
              <a:rPr lang="en"/>
              <a:t>DCN launch + timeline (lisa)</a:t>
            </a:r>
            <a:endParaRPr/>
          </a:p>
          <a:p>
            <a:pPr indent="-342900" lvl="0" marL="457200" rtl="0" algn="l">
              <a:spcBef>
                <a:spcPts val="0"/>
              </a:spcBef>
              <a:spcAft>
                <a:spcPts val="0"/>
              </a:spcAft>
              <a:buSzPts val="1800"/>
              <a:buAutoNum type="arabicPeriod"/>
            </a:pPr>
            <a:r>
              <a:rPr lang="en"/>
              <a:t>Retro (Mikala) </a:t>
            </a:r>
            <a:endParaRPr/>
          </a:p>
          <a:p>
            <a:pPr indent="-317500" lvl="1" marL="914400" rtl="0" algn="l">
              <a:spcBef>
                <a:spcPts val="0"/>
              </a:spcBef>
              <a:spcAft>
                <a:spcPts val="0"/>
              </a:spcAft>
              <a:buSzPts val="1400"/>
              <a:buAutoNum type="alphaLcPeriod"/>
            </a:pPr>
            <a:r>
              <a:rPr lang="en"/>
              <a:t>Grown into a </a:t>
            </a:r>
            <a:r>
              <a:rPr lang="en"/>
              <a:t>successful</a:t>
            </a:r>
            <a:r>
              <a:rPr lang="en"/>
              <a:t> collaboration across 17 member institutions (and growing!). </a:t>
            </a:r>
            <a:endParaRPr/>
          </a:p>
          <a:p>
            <a:pPr indent="-317500" lvl="1" marL="914400" rtl="0" algn="l">
              <a:spcBef>
                <a:spcPts val="0"/>
              </a:spcBef>
              <a:spcAft>
                <a:spcPts val="0"/>
              </a:spcAft>
              <a:buSzPts val="1400"/>
              <a:buAutoNum type="alphaLcPeriod"/>
            </a:pPr>
            <a:r>
              <a:rPr lang="en"/>
              <a:t>To understand our progress over the last 7 years, we held a “Project Retrospective” in march 2022…Our retrospective process</a:t>
            </a:r>
            <a:endParaRPr/>
          </a:p>
          <a:p>
            <a:pPr indent="-342900" lvl="0" marL="457200" rtl="0" algn="l">
              <a:spcBef>
                <a:spcPts val="0"/>
              </a:spcBef>
              <a:spcAft>
                <a:spcPts val="0"/>
              </a:spcAft>
              <a:buSzPts val="1800"/>
              <a:buAutoNum type="arabicPeriod"/>
            </a:pPr>
            <a:r>
              <a:rPr lang="en"/>
              <a:t>Results of </a:t>
            </a:r>
            <a:r>
              <a:rPr lang="en"/>
              <a:t>Retrospective</a:t>
            </a:r>
            <a:r>
              <a:rPr lang="en"/>
              <a:t> (Lisa)</a:t>
            </a:r>
            <a:endParaRPr/>
          </a:p>
          <a:p>
            <a:pPr indent="-317500" lvl="1" marL="914400" rtl="0" algn="l">
              <a:spcBef>
                <a:spcPts val="0"/>
              </a:spcBef>
              <a:spcAft>
                <a:spcPts val="0"/>
              </a:spcAft>
              <a:buSzPts val="1400"/>
              <a:buAutoNum type="alphaLcPeriod"/>
            </a:pPr>
            <a:r>
              <a:rPr lang="en"/>
              <a:t>Our key findings</a:t>
            </a:r>
            <a:endParaRPr/>
          </a:p>
          <a:p>
            <a:pPr indent="-342900" lvl="0" marL="457200" rtl="0" algn="l">
              <a:spcBef>
                <a:spcPts val="0"/>
              </a:spcBef>
              <a:spcAft>
                <a:spcPts val="0"/>
              </a:spcAft>
              <a:buSzPts val="1800"/>
              <a:buAutoNum type="arabicPeriod"/>
            </a:pPr>
            <a:r>
              <a:rPr lang="en"/>
              <a:t>Future things we want to do (Mikala)</a:t>
            </a:r>
            <a:endParaRPr/>
          </a:p>
          <a:p>
            <a:pPr indent="-342900" lvl="0" marL="457200" rtl="0" algn="l">
              <a:spcBef>
                <a:spcPts val="0"/>
              </a:spcBef>
              <a:spcAft>
                <a:spcPts val="0"/>
              </a:spcAft>
              <a:buSzPts val="1800"/>
              <a:buAutoNum type="arabicPeriod"/>
            </a:pPr>
            <a:r>
              <a:rPr lang="en"/>
              <a:t>Conclusion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4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Retrospective Report </a:t>
            </a:r>
            <a:endParaRPr/>
          </a:p>
        </p:txBody>
      </p:sp>
      <p:pic>
        <p:nvPicPr>
          <p:cNvPr id="443" name="Google Shape;443;p44"/>
          <p:cNvPicPr preferRelativeResize="0"/>
          <p:nvPr/>
        </p:nvPicPr>
        <p:blipFill>
          <a:blip r:embed="rId3">
            <a:alphaModFix/>
          </a:blip>
          <a:stretch>
            <a:fillRect/>
          </a:stretch>
        </p:blipFill>
        <p:spPr>
          <a:xfrm>
            <a:off x="3603325" y="0"/>
            <a:ext cx="5540674" cy="4690676"/>
          </a:xfrm>
          <a:prstGeom prst="rect">
            <a:avLst/>
          </a:prstGeom>
          <a:noFill/>
          <a:ln>
            <a:noFill/>
          </a:ln>
        </p:spPr>
      </p:pic>
      <p:sp>
        <p:nvSpPr>
          <p:cNvPr id="444" name="Google Shape;444;p44"/>
          <p:cNvSpPr txBox="1"/>
          <p:nvPr/>
        </p:nvSpPr>
        <p:spPr>
          <a:xfrm>
            <a:off x="357750" y="2272475"/>
            <a:ext cx="25719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u="sng">
                <a:solidFill>
                  <a:srgbClr val="F7B762"/>
                </a:solidFill>
                <a:latin typeface="Average"/>
                <a:ea typeface="Average"/>
                <a:cs typeface="Average"/>
                <a:sym typeface="Average"/>
                <a:hlinkClick r:id="rId4">
                  <a:extLst>
                    <a:ext uri="{A12FA001-AC4F-418D-AE19-62706E023703}">
                      <ahyp:hlinkClr val="tx"/>
                    </a:ext>
                  </a:extLst>
                </a:hlinkClick>
              </a:rPr>
              <a:t>doi.org/10.3998/mpub.12782791</a:t>
            </a:r>
            <a:endParaRPr b="1" sz="1300">
              <a:solidFill>
                <a:srgbClr val="F7B762"/>
              </a:solidFill>
              <a:latin typeface="Average"/>
              <a:ea typeface="Average"/>
              <a:cs typeface="Average"/>
              <a:sym typeface="Average"/>
            </a:endParaRPr>
          </a:p>
        </p:txBody>
      </p:sp>
      <p:sp>
        <p:nvSpPr>
          <p:cNvPr id="445" name="Google Shape;445;p44"/>
          <p:cNvSpPr txBox="1"/>
          <p:nvPr/>
        </p:nvSpPr>
        <p:spPr>
          <a:xfrm>
            <a:off x="311700" y="2603375"/>
            <a:ext cx="31497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latin typeface="Average"/>
                <a:ea typeface="Average"/>
                <a:cs typeface="Average"/>
                <a:sym typeface="Average"/>
              </a:rPr>
              <a:t>Jake Carlson, Mikala Narlock, Mara Blake, Joel Herndon, Heidi Imker, Lisa Johnston, Wendy Kozlowski, Cindy Xuying Xin, Sophia Lafferty-Hess, Hoa Luong, Wanda Marsolek, Jennifer Moore, Dorris Scott, Cynthia Hudson Vitale, Briana Ezray Wham, &amp; Sarah Wright</a:t>
            </a:r>
            <a:br>
              <a:rPr lang="en">
                <a:solidFill>
                  <a:schemeClr val="dk1"/>
                </a:solidFill>
                <a:latin typeface="Average"/>
                <a:ea typeface="Average"/>
                <a:cs typeface="Average"/>
                <a:sym typeface="Average"/>
              </a:rPr>
            </a:br>
            <a:r>
              <a:rPr lang="en">
                <a:solidFill>
                  <a:schemeClr val="dk1"/>
                </a:solidFill>
                <a:latin typeface="Average"/>
                <a:ea typeface="Average"/>
                <a:cs typeface="Average"/>
                <a:sym typeface="Average"/>
              </a:rPr>
              <a:t>2023 Michigan Publishing Services</a:t>
            </a:r>
            <a:endParaRPr>
              <a:solidFill>
                <a:schemeClr val="dk1"/>
              </a:solidFill>
              <a:latin typeface="Average"/>
              <a:ea typeface="Average"/>
              <a:cs typeface="Average"/>
              <a:sym typeface="Average"/>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45"/>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Some of our findings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54" name="Shape 454"/>
        <p:cNvGrpSpPr/>
        <p:nvPr/>
      </p:nvGrpSpPr>
      <p:grpSpPr>
        <a:xfrm>
          <a:off x="0" y="0"/>
          <a:ext cx="0" cy="0"/>
          <a:chOff x="0" y="0"/>
          <a:chExt cx="0" cy="0"/>
        </a:xfrm>
      </p:grpSpPr>
      <p:sp>
        <p:nvSpPr>
          <p:cNvPr id="455" name="Google Shape;455;p46"/>
          <p:cNvSpPr/>
          <p:nvPr/>
        </p:nvSpPr>
        <p:spPr>
          <a:xfrm>
            <a:off x="1665938" y="3291163"/>
            <a:ext cx="594300" cy="36900"/>
          </a:xfrm>
          <a:prstGeom prst="roundRect">
            <a:avLst>
              <a:gd fmla="val 50000" name="adj"/>
            </a:avLst>
          </a:prstGeom>
          <a:solidFill>
            <a:srgbClr val="AC11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grpSp>
        <p:nvGrpSpPr>
          <p:cNvPr id="456" name="Google Shape;456;p46"/>
          <p:cNvGrpSpPr/>
          <p:nvPr/>
        </p:nvGrpSpPr>
        <p:grpSpPr>
          <a:xfrm>
            <a:off x="311700" y="3000200"/>
            <a:ext cx="1578300" cy="1150175"/>
            <a:chOff x="369675" y="1960450"/>
            <a:chExt cx="1578300" cy="1150175"/>
          </a:xfrm>
        </p:grpSpPr>
        <p:sp>
          <p:nvSpPr>
            <p:cNvPr id="457" name="Google Shape;457;p46"/>
            <p:cNvSpPr/>
            <p:nvPr/>
          </p:nvSpPr>
          <p:spPr>
            <a:xfrm>
              <a:off x="861672" y="1960450"/>
              <a:ext cx="594300" cy="594300"/>
            </a:xfrm>
            <a:prstGeom prst="ellipse">
              <a:avLst/>
            </a:prstGeom>
            <a:noFill/>
            <a:ln cap="flat" cmpd="sng" w="38100">
              <a:solidFill>
                <a:srgbClr val="AC114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sp>
          <p:nvSpPr>
            <p:cNvPr id="458" name="Google Shape;458;p46"/>
            <p:cNvSpPr txBox="1"/>
            <p:nvPr/>
          </p:nvSpPr>
          <p:spPr>
            <a:xfrm>
              <a:off x="861675" y="2097100"/>
              <a:ext cx="5943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100">
                  <a:solidFill>
                    <a:srgbClr val="AC1145"/>
                  </a:solidFill>
                  <a:latin typeface="Roboto"/>
                  <a:ea typeface="Roboto"/>
                  <a:cs typeface="Roboto"/>
                  <a:sym typeface="Roboto"/>
                </a:rPr>
                <a:t>#5</a:t>
              </a:r>
              <a:endParaRPr b="1" sz="1100">
                <a:solidFill>
                  <a:srgbClr val="AC1145"/>
                </a:solidFill>
                <a:latin typeface="Roboto"/>
                <a:ea typeface="Roboto"/>
                <a:cs typeface="Roboto"/>
                <a:sym typeface="Roboto"/>
              </a:endParaRPr>
            </a:p>
          </p:txBody>
        </p:sp>
        <p:sp>
          <p:nvSpPr>
            <p:cNvPr id="459" name="Google Shape;459;p46"/>
            <p:cNvSpPr txBox="1"/>
            <p:nvPr/>
          </p:nvSpPr>
          <p:spPr>
            <a:xfrm>
              <a:off x="369675" y="2664225"/>
              <a:ext cx="15783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rgbClr val="AC1145"/>
                  </a:solidFill>
                  <a:latin typeface="Roboto"/>
                  <a:ea typeface="Roboto"/>
                  <a:cs typeface="Roboto"/>
                  <a:sym typeface="Roboto"/>
                </a:rPr>
                <a:t>Engagement beyond Libraries</a:t>
              </a:r>
              <a:endParaRPr b="1" sz="1300">
                <a:solidFill>
                  <a:srgbClr val="AC1145"/>
                </a:solidFill>
                <a:latin typeface="Roboto"/>
                <a:ea typeface="Roboto"/>
                <a:cs typeface="Roboto"/>
                <a:sym typeface="Roboto"/>
              </a:endParaRPr>
            </a:p>
          </p:txBody>
        </p:sp>
      </p:grpSp>
      <p:grpSp>
        <p:nvGrpSpPr>
          <p:cNvPr id="460" name="Google Shape;460;p46"/>
          <p:cNvGrpSpPr/>
          <p:nvPr/>
        </p:nvGrpSpPr>
        <p:grpSpPr>
          <a:xfrm>
            <a:off x="2056737" y="3000200"/>
            <a:ext cx="1537200" cy="1150175"/>
            <a:chOff x="2114712" y="1960450"/>
            <a:chExt cx="1537200" cy="1150175"/>
          </a:xfrm>
        </p:grpSpPr>
        <p:sp>
          <p:nvSpPr>
            <p:cNvPr id="461" name="Google Shape;461;p46"/>
            <p:cNvSpPr/>
            <p:nvPr/>
          </p:nvSpPr>
          <p:spPr>
            <a:xfrm>
              <a:off x="2586168" y="1960450"/>
              <a:ext cx="594300" cy="594300"/>
            </a:xfrm>
            <a:prstGeom prst="ellipse">
              <a:avLst/>
            </a:prstGeom>
            <a:noFill/>
            <a:ln cap="flat" cmpd="sng" w="38100">
              <a:solidFill>
                <a:srgbClr val="A72A1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solidFill>
                  <a:srgbClr val="A72A1E"/>
                </a:solidFill>
              </a:endParaRPr>
            </a:p>
          </p:txBody>
        </p:sp>
        <p:sp>
          <p:nvSpPr>
            <p:cNvPr id="462" name="Google Shape;462;p46"/>
            <p:cNvSpPr txBox="1"/>
            <p:nvPr/>
          </p:nvSpPr>
          <p:spPr>
            <a:xfrm>
              <a:off x="2114712" y="2664225"/>
              <a:ext cx="1537200" cy="446400"/>
            </a:xfrm>
            <a:prstGeom prst="rect">
              <a:avLst/>
            </a:prstGeom>
            <a:noFill/>
            <a:ln cap="flat" cmpd="sng" w="9525">
              <a:solidFill>
                <a:schemeClr val="dk1"/>
              </a:solidFill>
              <a:prstDash val="solid"/>
              <a:round/>
              <a:headEnd len="sm" w="sm" type="none"/>
              <a:tailEnd len="sm" w="sm" type="none"/>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t/>
              </a:r>
              <a:endParaRPr b="1" sz="1300">
                <a:solidFill>
                  <a:srgbClr val="A72A1E"/>
                </a:solidFill>
                <a:latin typeface="Roboto"/>
                <a:ea typeface="Roboto"/>
                <a:cs typeface="Roboto"/>
                <a:sym typeface="Roboto"/>
              </a:endParaRPr>
            </a:p>
            <a:p>
              <a:pPr indent="0" lvl="0" marL="0" rtl="0" algn="ctr">
                <a:lnSpc>
                  <a:spcPct val="115000"/>
                </a:lnSpc>
                <a:spcBef>
                  <a:spcPts val="0"/>
                </a:spcBef>
                <a:spcAft>
                  <a:spcPts val="0"/>
                </a:spcAft>
                <a:buNone/>
              </a:pPr>
              <a:r>
                <a:rPr b="1" lang="en" sz="1300">
                  <a:solidFill>
                    <a:srgbClr val="A72A1E"/>
                  </a:solidFill>
                  <a:latin typeface="Roboto"/>
                  <a:ea typeface="Roboto"/>
                  <a:cs typeface="Roboto"/>
                  <a:sym typeface="Roboto"/>
                </a:rPr>
                <a:t>Training and Education</a:t>
              </a:r>
              <a:endParaRPr b="1" sz="1300">
                <a:solidFill>
                  <a:srgbClr val="A72A1E"/>
                </a:solidFill>
                <a:latin typeface="Roboto"/>
                <a:ea typeface="Roboto"/>
                <a:cs typeface="Roboto"/>
                <a:sym typeface="Roboto"/>
              </a:endParaRPr>
            </a:p>
          </p:txBody>
        </p:sp>
        <p:sp>
          <p:nvSpPr>
            <p:cNvPr id="463" name="Google Shape;463;p46"/>
            <p:cNvSpPr txBox="1"/>
            <p:nvPr/>
          </p:nvSpPr>
          <p:spPr>
            <a:xfrm>
              <a:off x="2664918" y="2121624"/>
              <a:ext cx="436800" cy="321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100">
                  <a:solidFill>
                    <a:srgbClr val="A72A1E"/>
                  </a:solidFill>
                  <a:latin typeface="Roboto"/>
                  <a:ea typeface="Roboto"/>
                  <a:cs typeface="Roboto"/>
                  <a:sym typeface="Roboto"/>
                </a:rPr>
                <a:t>#4</a:t>
              </a:r>
              <a:endParaRPr b="1" sz="1100">
                <a:solidFill>
                  <a:srgbClr val="A72A1E"/>
                </a:solidFill>
                <a:latin typeface="Roboto"/>
                <a:ea typeface="Roboto"/>
                <a:cs typeface="Roboto"/>
                <a:sym typeface="Roboto"/>
              </a:endParaRPr>
            </a:p>
          </p:txBody>
        </p:sp>
      </p:grpSp>
      <p:grpSp>
        <p:nvGrpSpPr>
          <p:cNvPr id="464" name="Google Shape;464;p46"/>
          <p:cNvGrpSpPr/>
          <p:nvPr/>
        </p:nvGrpSpPr>
        <p:grpSpPr>
          <a:xfrm>
            <a:off x="3760675" y="3000200"/>
            <a:ext cx="1537200" cy="1150175"/>
            <a:chOff x="3818650" y="1960450"/>
            <a:chExt cx="1537200" cy="1150175"/>
          </a:xfrm>
        </p:grpSpPr>
        <p:sp>
          <p:nvSpPr>
            <p:cNvPr id="465" name="Google Shape;465;p46"/>
            <p:cNvSpPr/>
            <p:nvPr/>
          </p:nvSpPr>
          <p:spPr>
            <a:xfrm>
              <a:off x="4290102" y="1960450"/>
              <a:ext cx="594300" cy="594300"/>
            </a:xfrm>
            <a:prstGeom prst="ellipse">
              <a:avLst/>
            </a:prstGeom>
            <a:noFill/>
            <a:ln cap="flat" cmpd="sng" w="38100">
              <a:solidFill>
                <a:srgbClr val="0097A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solidFill>
                  <a:srgbClr val="0097A7"/>
                </a:solidFill>
              </a:endParaRPr>
            </a:p>
          </p:txBody>
        </p:sp>
        <p:sp>
          <p:nvSpPr>
            <p:cNvPr id="466" name="Google Shape;466;p46"/>
            <p:cNvSpPr txBox="1"/>
            <p:nvPr/>
          </p:nvSpPr>
          <p:spPr>
            <a:xfrm>
              <a:off x="3818650" y="2664225"/>
              <a:ext cx="1537200" cy="446400"/>
            </a:xfrm>
            <a:prstGeom prst="rect">
              <a:avLst/>
            </a:prstGeom>
            <a:noFill/>
            <a:ln cap="flat" cmpd="sng" w="9525">
              <a:solidFill>
                <a:schemeClr val="dk1"/>
              </a:solidFill>
              <a:prstDash val="solid"/>
              <a:round/>
              <a:headEnd len="sm" w="sm" type="none"/>
              <a:tailEnd len="sm" w="sm" type="none"/>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br>
                <a:rPr b="1" lang="en" sz="1300">
                  <a:solidFill>
                    <a:srgbClr val="0097A7"/>
                  </a:solidFill>
                  <a:latin typeface="Roboto"/>
                  <a:ea typeface="Roboto"/>
                  <a:cs typeface="Roboto"/>
                  <a:sym typeface="Roboto"/>
                </a:rPr>
              </a:b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r>
                <a:t/>
              </a:r>
              <a:endParaRPr b="1" sz="1300">
                <a:solidFill>
                  <a:srgbClr val="0097A7"/>
                </a:solidFill>
                <a:latin typeface="Roboto"/>
                <a:ea typeface="Roboto"/>
                <a:cs typeface="Roboto"/>
                <a:sym typeface="Roboto"/>
              </a:endParaRPr>
            </a:p>
            <a:p>
              <a:pPr indent="0" lvl="0" marL="0" rtl="0" algn="ctr">
                <a:lnSpc>
                  <a:spcPct val="115000"/>
                </a:lnSpc>
                <a:spcBef>
                  <a:spcPts val="0"/>
                </a:spcBef>
                <a:spcAft>
                  <a:spcPts val="0"/>
                </a:spcAft>
                <a:buNone/>
              </a:pPr>
              <a:br>
                <a:rPr b="1" lang="en" sz="1300">
                  <a:solidFill>
                    <a:srgbClr val="0097A7"/>
                  </a:solidFill>
                  <a:latin typeface="Roboto"/>
                  <a:ea typeface="Roboto"/>
                  <a:cs typeface="Roboto"/>
                  <a:sym typeface="Roboto"/>
                </a:rPr>
              </a:br>
              <a:br>
                <a:rPr b="1" lang="en" sz="1300">
                  <a:solidFill>
                    <a:srgbClr val="0097A7"/>
                  </a:solidFill>
                  <a:latin typeface="Roboto"/>
                  <a:ea typeface="Roboto"/>
                  <a:cs typeface="Roboto"/>
                  <a:sym typeface="Roboto"/>
                </a:rPr>
              </a:br>
              <a:r>
                <a:rPr b="1" lang="en" sz="1300">
                  <a:solidFill>
                    <a:srgbClr val="0097A7"/>
                  </a:solidFill>
                  <a:latin typeface="Roboto"/>
                  <a:ea typeface="Roboto"/>
                  <a:cs typeface="Roboto"/>
                  <a:sym typeface="Roboto"/>
                </a:rPr>
                <a:t>Documentation Tools</a:t>
              </a:r>
              <a:endParaRPr b="1" sz="1300">
                <a:solidFill>
                  <a:srgbClr val="0097A7"/>
                </a:solidFill>
                <a:latin typeface="Roboto"/>
                <a:ea typeface="Roboto"/>
                <a:cs typeface="Roboto"/>
                <a:sym typeface="Roboto"/>
              </a:endParaRPr>
            </a:p>
          </p:txBody>
        </p:sp>
        <p:sp>
          <p:nvSpPr>
            <p:cNvPr id="467" name="Google Shape;467;p46"/>
            <p:cNvSpPr txBox="1"/>
            <p:nvPr/>
          </p:nvSpPr>
          <p:spPr>
            <a:xfrm>
              <a:off x="4368852" y="2121624"/>
              <a:ext cx="436800" cy="321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100">
                  <a:solidFill>
                    <a:srgbClr val="0097A7"/>
                  </a:solidFill>
                  <a:latin typeface="Roboto"/>
                  <a:ea typeface="Roboto"/>
                  <a:cs typeface="Roboto"/>
                  <a:sym typeface="Roboto"/>
                </a:rPr>
                <a:t>#3</a:t>
              </a:r>
              <a:endParaRPr b="1" sz="1100">
                <a:solidFill>
                  <a:srgbClr val="0097A7"/>
                </a:solidFill>
                <a:latin typeface="Roboto"/>
                <a:ea typeface="Roboto"/>
                <a:cs typeface="Roboto"/>
                <a:sym typeface="Roboto"/>
              </a:endParaRPr>
            </a:p>
          </p:txBody>
        </p:sp>
      </p:grpSp>
      <p:grpSp>
        <p:nvGrpSpPr>
          <p:cNvPr id="468" name="Google Shape;468;p46"/>
          <p:cNvGrpSpPr/>
          <p:nvPr/>
        </p:nvGrpSpPr>
        <p:grpSpPr>
          <a:xfrm>
            <a:off x="5469912" y="3000200"/>
            <a:ext cx="1537200" cy="1150175"/>
            <a:chOff x="5527887" y="1960450"/>
            <a:chExt cx="1537200" cy="1150175"/>
          </a:xfrm>
        </p:grpSpPr>
        <p:sp>
          <p:nvSpPr>
            <p:cNvPr id="469" name="Google Shape;469;p46"/>
            <p:cNvSpPr/>
            <p:nvPr/>
          </p:nvSpPr>
          <p:spPr>
            <a:xfrm>
              <a:off x="5999340" y="1960450"/>
              <a:ext cx="594300" cy="594300"/>
            </a:xfrm>
            <a:prstGeom prst="ellipse">
              <a:avLst/>
            </a:prstGeom>
            <a:noFill/>
            <a:ln cap="flat" cmpd="sng" w="38100">
              <a:solidFill>
                <a:srgbClr val="A72A1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solidFill>
                  <a:srgbClr val="A72A1E"/>
                </a:solidFill>
              </a:endParaRPr>
            </a:p>
          </p:txBody>
        </p:sp>
        <p:sp>
          <p:nvSpPr>
            <p:cNvPr id="470" name="Google Shape;470;p46"/>
            <p:cNvSpPr txBox="1"/>
            <p:nvPr/>
          </p:nvSpPr>
          <p:spPr>
            <a:xfrm>
              <a:off x="5527887" y="2664225"/>
              <a:ext cx="1537200" cy="446400"/>
            </a:xfrm>
            <a:prstGeom prst="rect">
              <a:avLst/>
            </a:prstGeom>
            <a:noFill/>
            <a:ln cap="flat" cmpd="sng" w="9525">
              <a:solidFill>
                <a:schemeClr val="dk1"/>
              </a:solidFill>
              <a:prstDash val="solid"/>
              <a:round/>
              <a:headEnd len="sm" w="sm" type="none"/>
              <a:tailEnd len="sm" w="sm" type="none"/>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rgbClr val="A72A1E"/>
                  </a:solidFill>
                  <a:latin typeface="Roboto"/>
                  <a:ea typeface="Roboto"/>
                  <a:cs typeface="Roboto"/>
                  <a:sym typeface="Roboto"/>
                </a:rPr>
                <a:t>Data Service Models</a:t>
              </a:r>
              <a:endParaRPr b="1" sz="1300">
                <a:solidFill>
                  <a:srgbClr val="A72A1E"/>
                </a:solidFill>
                <a:latin typeface="Roboto"/>
                <a:ea typeface="Roboto"/>
                <a:cs typeface="Roboto"/>
                <a:sym typeface="Roboto"/>
              </a:endParaRPr>
            </a:p>
          </p:txBody>
        </p:sp>
        <p:sp>
          <p:nvSpPr>
            <p:cNvPr id="471" name="Google Shape;471;p46"/>
            <p:cNvSpPr txBox="1"/>
            <p:nvPr/>
          </p:nvSpPr>
          <p:spPr>
            <a:xfrm>
              <a:off x="6078090" y="2121624"/>
              <a:ext cx="436800" cy="321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100">
                  <a:solidFill>
                    <a:srgbClr val="A72A1E"/>
                  </a:solidFill>
                  <a:latin typeface="Roboto"/>
                  <a:ea typeface="Roboto"/>
                  <a:cs typeface="Roboto"/>
                  <a:sym typeface="Roboto"/>
                </a:rPr>
                <a:t>#2</a:t>
              </a:r>
              <a:endParaRPr b="1" sz="1100">
                <a:solidFill>
                  <a:srgbClr val="A72A1E"/>
                </a:solidFill>
                <a:latin typeface="Roboto"/>
                <a:ea typeface="Roboto"/>
                <a:cs typeface="Roboto"/>
                <a:sym typeface="Roboto"/>
              </a:endParaRPr>
            </a:p>
          </p:txBody>
        </p:sp>
      </p:grpSp>
      <p:grpSp>
        <p:nvGrpSpPr>
          <p:cNvPr id="472" name="Google Shape;472;p46"/>
          <p:cNvGrpSpPr/>
          <p:nvPr/>
        </p:nvGrpSpPr>
        <p:grpSpPr>
          <a:xfrm>
            <a:off x="7179162" y="3000200"/>
            <a:ext cx="1537200" cy="1150175"/>
            <a:chOff x="7237137" y="1960450"/>
            <a:chExt cx="1537200" cy="1150175"/>
          </a:xfrm>
        </p:grpSpPr>
        <p:sp>
          <p:nvSpPr>
            <p:cNvPr id="473" name="Google Shape;473;p46"/>
            <p:cNvSpPr/>
            <p:nvPr/>
          </p:nvSpPr>
          <p:spPr>
            <a:xfrm>
              <a:off x="7708593" y="1960450"/>
              <a:ext cx="594300" cy="594300"/>
            </a:xfrm>
            <a:prstGeom prst="ellipse">
              <a:avLst/>
            </a:prstGeom>
            <a:noFill/>
            <a:ln cap="flat" cmpd="sng" w="38100">
              <a:solidFill>
                <a:srgbClr val="8585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solidFill>
                  <a:srgbClr val="858585"/>
                </a:solidFill>
              </a:endParaRPr>
            </a:p>
          </p:txBody>
        </p:sp>
        <p:sp>
          <p:nvSpPr>
            <p:cNvPr id="474" name="Google Shape;474;p46"/>
            <p:cNvSpPr txBox="1"/>
            <p:nvPr/>
          </p:nvSpPr>
          <p:spPr>
            <a:xfrm>
              <a:off x="7237137" y="2664225"/>
              <a:ext cx="15372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rgbClr val="858585"/>
                  </a:solidFill>
                  <a:latin typeface="Roboto"/>
                  <a:ea typeface="Roboto"/>
                  <a:cs typeface="Roboto"/>
                  <a:sym typeface="Roboto"/>
                </a:rPr>
                <a:t> Community to Learn / Grow</a:t>
              </a:r>
              <a:endParaRPr b="1" sz="1300">
                <a:solidFill>
                  <a:srgbClr val="858585"/>
                </a:solidFill>
                <a:latin typeface="Roboto"/>
                <a:ea typeface="Roboto"/>
                <a:cs typeface="Roboto"/>
                <a:sym typeface="Roboto"/>
              </a:endParaRPr>
            </a:p>
          </p:txBody>
        </p:sp>
        <p:sp>
          <p:nvSpPr>
            <p:cNvPr id="475" name="Google Shape;475;p46"/>
            <p:cNvSpPr txBox="1"/>
            <p:nvPr/>
          </p:nvSpPr>
          <p:spPr>
            <a:xfrm>
              <a:off x="7787343" y="2121624"/>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100">
                  <a:solidFill>
                    <a:srgbClr val="858585"/>
                  </a:solidFill>
                  <a:latin typeface="Roboto"/>
                  <a:ea typeface="Roboto"/>
                  <a:cs typeface="Roboto"/>
                  <a:sym typeface="Roboto"/>
                </a:rPr>
                <a:t>#1</a:t>
              </a:r>
              <a:endParaRPr b="1" sz="1100">
                <a:solidFill>
                  <a:srgbClr val="858585"/>
                </a:solidFill>
                <a:latin typeface="Roboto"/>
                <a:ea typeface="Roboto"/>
                <a:cs typeface="Roboto"/>
                <a:sym typeface="Roboto"/>
              </a:endParaRPr>
            </a:p>
          </p:txBody>
        </p:sp>
      </p:grpSp>
      <p:sp>
        <p:nvSpPr>
          <p:cNvPr id="476" name="Google Shape;476;p46"/>
          <p:cNvSpPr/>
          <p:nvPr/>
        </p:nvSpPr>
        <p:spPr>
          <a:xfrm>
            <a:off x="3380163" y="3291163"/>
            <a:ext cx="5943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sp>
        <p:nvSpPr>
          <p:cNvPr id="477" name="Google Shape;477;p46"/>
          <p:cNvSpPr/>
          <p:nvPr/>
        </p:nvSpPr>
        <p:spPr>
          <a:xfrm>
            <a:off x="5126113" y="3291163"/>
            <a:ext cx="5943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sp>
        <p:nvSpPr>
          <p:cNvPr id="478" name="Google Shape;478;p46"/>
          <p:cNvSpPr/>
          <p:nvPr/>
        </p:nvSpPr>
        <p:spPr>
          <a:xfrm>
            <a:off x="6795988" y="3291163"/>
            <a:ext cx="5943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sp>
        <p:nvSpPr>
          <p:cNvPr id="479" name="Google Shape;479;p46"/>
          <p:cNvSpPr txBox="1"/>
          <p:nvPr/>
        </p:nvSpPr>
        <p:spPr>
          <a:xfrm>
            <a:off x="6710475" y="151275"/>
            <a:ext cx="2590500" cy="7851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Clr>
                <a:srgbClr val="AC1145"/>
              </a:buClr>
              <a:buSzPts val="1300"/>
              <a:buFont typeface="Average"/>
              <a:buChar char="■"/>
            </a:pPr>
            <a:r>
              <a:rPr lang="en" sz="1300">
                <a:latin typeface="Average"/>
                <a:ea typeface="Average"/>
                <a:cs typeface="Average"/>
                <a:sym typeface="Average"/>
              </a:rPr>
              <a:t>Administrative structures</a:t>
            </a:r>
            <a:endParaRPr sz="1300">
              <a:latin typeface="Average"/>
              <a:ea typeface="Average"/>
              <a:cs typeface="Average"/>
              <a:sym typeface="Average"/>
            </a:endParaRPr>
          </a:p>
          <a:p>
            <a:pPr indent="-311150" lvl="0" marL="457200" rtl="0" algn="l">
              <a:spcBef>
                <a:spcPts val="0"/>
              </a:spcBef>
              <a:spcAft>
                <a:spcPts val="0"/>
              </a:spcAft>
              <a:buClr>
                <a:srgbClr val="0097A7"/>
              </a:buClr>
              <a:buSzPts val="1300"/>
              <a:buFont typeface="Average"/>
              <a:buChar char="■"/>
            </a:pPr>
            <a:r>
              <a:rPr lang="en" sz="1300">
                <a:latin typeface="Average"/>
                <a:ea typeface="Average"/>
                <a:cs typeface="Average"/>
                <a:sym typeface="Average"/>
              </a:rPr>
              <a:t>Tool-based structures</a:t>
            </a:r>
            <a:endParaRPr sz="1300">
              <a:latin typeface="Average"/>
              <a:ea typeface="Average"/>
              <a:cs typeface="Average"/>
              <a:sym typeface="Average"/>
            </a:endParaRPr>
          </a:p>
          <a:p>
            <a:pPr indent="-311150" lvl="0" marL="457200" rtl="0" algn="l">
              <a:spcBef>
                <a:spcPts val="0"/>
              </a:spcBef>
              <a:spcAft>
                <a:spcPts val="0"/>
              </a:spcAft>
              <a:buClr>
                <a:schemeClr val="accent2"/>
              </a:buClr>
              <a:buSzPts val="1300"/>
              <a:buFont typeface="Average"/>
              <a:buChar char="■"/>
            </a:pPr>
            <a:r>
              <a:rPr lang="en" sz="1300">
                <a:latin typeface="Average"/>
                <a:ea typeface="Average"/>
                <a:cs typeface="Average"/>
                <a:sym typeface="Average"/>
              </a:rPr>
              <a:t>Trust-Based structures</a:t>
            </a:r>
            <a:endParaRPr sz="1300">
              <a:latin typeface="Average"/>
              <a:ea typeface="Average"/>
              <a:cs typeface="Average"/>
              <a:sym typeface="Average"/>
            </a:endParaRPr>
          </a:p>
        </p:txBody>
      </p:sp>
      <p:sp>
        <p:nvSpPr>
          <p:cNvPr id="480" name="Google Shape;480;p46"/>
          <p:cNvSpPr/>
          <p:nvPr/>
        </p:nvSpPr>
        <p:spPr>
          <a:xfrm>
            <a:off x="1723900" y="1684163"/>
            <a:ext cx="594300" cy="36900"/>
          </a:xfrm>
          <a:prstGeom prst="roundRect">
            <a:avLst>
              <a:gd fmla="val 50000" name="adj"/>
            </a:avLst>
          </a:prstGeom>
          <a:solidFill>
            <a:srgbClr val="AC11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grpSp>
        <p:nvGrpSpPr>
          <p:cNvPr id="481" name="Google Shape;481;p46"/>
          <p:cNvGrpSpPr/>
          <p:nvPr/>
        </p:nvGrpSpPr>
        <p:grpSpPr>
          <a:xfrm>
            <a:off x="369663" y="1393200"/>
            <a:ext cx="1578300" cy="1150175"/>
            <a:chOff x="369675" y="1960450"/>
            <a:chExt cx="1578300" cy="1150175"/>
          </a:xfrm>
        </p:grpSpPr>
        <p:sp>
          <p:nvSpPr>
            <p:cNvPr id="482" name="Google Shape;482;p46"/>
            <p:cNvSpPr/>
            <p:nvPr/>
          </p:nvSpPr>
          <p:spPr>
            <a:xfrm>
              <a:off x="861672" y="1960450"/>
              <a:ext cx="594300" cy="594300"/>
            </a:xfrm>
            <a:prstGeom prst="ellipse">
              <a:avLst/>
            </a:prstGeom>
            <a:noFill/>
            <a:ln cap="flat" cmpd="sng" w="38100">
              <a:solidFill>
                <a:srgbClr val="AC114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sp>
          <p:nvSpPr>
            <p:cNvPr id="483" name="Google Shape;483;p46"/>
            <p:cNvSpPr txBox="1"/>
            <p:nvPr/>
          </p:nvSpPr>
          <p:spPr>
            <a:xfrm>
              <a:off x="861675" y="2097100"/>
              <a:ext cx="5943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300">
                  <a:solidFill>
                    <a:srgbClr val="AC1145"/>
                  </a:solidFill>
                  <a:latin typeface="Roboto"/>
                  <a:ea typeface="Roboto"/>
                  <a:cs typeface="Roboto"/>
                  <a:sym typeface="Roboto"/>
                </a:rPr>
                <a:t>#10</a:t>
              </a:r>
              <a:endParaRPr b="1" sz="1300">
                <a:solidFill>
                  <a:srgbClr val="AC1145"/>
                </a:solidFill>
                <a:latin typeface="Roboto"/>
                <a:ea typeface="Roboto"/>
                <a:cs typeface="Roboto"/>
                <a:sym typeface="Roboto"/>
              </a:endParaRPr>
            </a:p>
          </p:txBody>
        </p:sp>
        <p:sp>
          <p:nvSpPr>
            <p:cNvPr id="484" name="Google Shape;484;p46"/>
            <p:cNvSpPr txBox="1"/>
            <p:nvPr/>
          </p:nvSpPr>
          <p:spPr>
            <a:xfrm>
              <a:off x="369675" y="2664225"/>
              <a:ext cx="15783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rgbClr val="AC1145"/>
                  </a:solidFill>
                  <a:latin typeface="Roboto"/>
                  <a:ea typeface="Roboto"/>
                  <a:cs typeface="Roboto"/>
                  <a:sym typeface="Roboto"/>
                </a:rPr>
                <a:t>Research informed practice</a:t>
              </a:r>
              <a:endParaRPr b="1" sz="1300">
                <a:solidFill>
                  <a:srgbClr val="AC1145"/>
                </a:solidFill>
                <a:latin typeface="Roboto"/>
                <a:ea typeface="Roboto"/>
                <a:cs typeface="Roboto"/>
                <a:sym typeface="Roboto"/>
              </a:endParaRPr>
            </a:p>
          </p:txBody>
        </p:sp>
      </p:grpSp>
      <p:grpSp>
        <p:nvGrpSpPr>
          <p:cNvPr id="485" name="Google Shape;485;p46"/>
          <p:cNvGrpSpPr/>
          <p:nvPr/>
        </p:nvGrpSpPr>
        <p:grpSpPr>
          <a:xfrm>
            <a:off x="2114700" y="1393200"/>
            <a:ext cx="1537200" cy="1150175"/>
            <a:chOff x="2114712" y="1960450"/>
            <a:chExt cx="1537200" cy="1150175"/>
          </a:xfrm>
        </p:grpSpPr>
        <p:sp>
          <p:nvSpPr>
            <p:cNvPr id="486" name="Google Shape;486;p46"/>
            <p:cNvSpPr/>
            <p:nvPr/>
          </p:nvSpPr>
          <p:spPr>
            <a:xfrm>
              <a:off x="2586168" y="1960450"/>
              <a:ext cx="594300" cy="594300"/>
            </a:xfrm>
            <a:prstGeom prst="ellipse">
              <a:avLst/>
            </a:prstGeom>
            <a:noFill/>
            <a:ln cap="flat" cmpd="sng" w="38100">
              <a:solidFill>
                <a:srgbClr val="0097A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solidFill>
                  <a:srgbClr val="0097A7"/>
                </a:solidFill>
              </a:endParaRPr>
            </a:p>
          </p:txBody>
        </p:sp>
        <p:sp>
          <p:nvSpPr>
            <p:cNvPr id="487" name="Google Shape;487;p46"/>
            <p:cNvSpPr txBox="1"/>
            <p:nvPr/>
          </p:nvSpPr>
          <p:spPr>
            <a:xfrm>
              <a:off x="2114712" y="2664225"/>
              <a:ext cx="15372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rgbClr val="0097A7"/>
                  </a:solidFill>
                  <a:latin typeface="Roboto"/>
                  <a:ea typeface="Roboto"/>
                  <a:cs typeface="Roboto"/>
                  <a:sym typeface="Roboto"/>
                </a:rPr>
                <a:t>Data Curation Primers</a:t>
              </a:r>
              <a:endParaRPr b="1" sz="1300">
                <a:solidFill>
                  <a:srgbClr val="0097A7"/>
                </a:solidFill>
                <a:latin typeface="Roboto"/>
                <a:ea typeface="Roboto"/>
                <a:cs typeface="Roboto"/>
                <a:sym typeface="Roboto"/>
              </a:endParaRPr>
            </a:p>
          </p:txBody>
        </p:sp>
        <p:sp>
          <p:nvSpPr>
            <p:cNvPr id="488" name="Google Shape;488;p46"/>
            <p:cNvSpPr txBox="1"/>
            <p:nvPr/>
          </p:nvSpPr>
          <p:spPr>
            <a:xfrm>
              <a:off x="2664918" y="2121624"/>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100">
                  <a:solidFill>
                    <a:srgbClr val="0097A7"/>
                  </a:solidFill>
                  <a:latin typeface="Roboto"/>
                  <a:ea typeface="Roboto"/>
                  <a:cs typeface="Roboto"/>
                  <a:sym typeface="Roboto"/>
                </a:rPr>
                <a:t>#9</a:t>
              </a:r>
              <a:endParaRPr b="1" sz="1100">
                <a:solidFill>
                  <a:srgbClr val="0097A7"/>
                </a:solidFill>
                <a:latin typeface="Roboto"/>
                <a:ea typeface="Roboto"/>
                <a:cs typeface="Roboto"/>
                <a:sym typeface="Roboto"/>
              </a:endParaRPr>
            </a:p>
          </p:txBody>
        </p:sp>
      </p:grpSp>
      <p:grpSp>
        <p:nvGrpSpPr>
          <p:cNvPr id="489" name="Google Shape;489;p46"/>
          <p:cNvGrpSpPr/>
          <p:nvPr/>
        </p:nvGrpSpPr>
        <p:grpSpPr>
          <a:xfrm>
            <a:off x="3818637" y="1393200"/>
            <a:ext cx="1537200" cy="1150175"/>
            <a:chOff x="3818650" y="1960450"/>
            <a:chExt cx="1537200" cy="1150175"/>
          </a:xfrm>
        </p:grpSpPr>
        <p:sp>
          <p:nvSpPr>
            <p:cNvPr id="490" name="Google Shape;490;p46"/>
            <p:cNvSpPr/>
            <p:nvPr/>
          </p:nvSpPr>
          <p:spPr>
            <a:xfrm>
              <a:off x="4290102" y="1960450"/>
              <a:ext cx="594300" cy="594300"/>
            </a:xfrm>
            <a:prstGeom prst="ellipse">
              <a:avLst/>
            </a:prstGeom>
            <a:noFill/>
            <a:ln cap="flat" cmpd="sng" w="38100">
              <a:solidFill>
                <a:srgbClr val="0097A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solidFill>
                  <a:srgbClr val="0097A7"/>
                </a:solidFill>
              </a:endParaRPr>
            </a:p>
          </p:txBody>
        </p:sp>
        <p:sp>
          <p:nvSpPr>
            <p:cNvPr id="491" name="Google Shape;491;p46"/>
            <p:cNvSpPr txBox="1"/>
            <p:nvPr/>
          </p:nvSpPr>
          <p:spPr>
            <a:xfrm>
              <a:off x="3818650" y="2664225"/>
              <a:ext cx="1537200" cy="446400"/>
            </a:xfrm>
            <a:prstGeom prst="rect">
              <a:avLst/>
            </a:prstGeom>
            <a:noFill/>
            <a:ln cap="flat" cmpd="sng" w="9525">
              <a:solidFill>
                <a:schemeClr val="dk1"/>
              </a:solidFill>
              <a:prstDash val="solid"/>
              <a:round/>
              <a:headEnd len="sm" w="sm" type="none"/>
              <a:tailEnd len="sm" w="sm" type="none"/>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rgbClr val="0097A7"/>
                  </a:solidFill>
                  <a:latin typeface="Roboto"/>
                  <a:ea typeface="Roboto"/>
                  <a:cs typeface="Roboto"/>
                  <a:sym typeface="Roboto"/>
                </a:rPr>
                <a:t>Actionable Workflows</a:t>
              </a:r>
              <a:endParaRPr b="1" sz="1300">
                <a:solidFill>
                  <a:srgbClr val="0097A7"/>
                </a:solidFill>
                <a:latin typeface="Roboto"/>
                <a:ea typeface="Roboto"/>
                <a:cs typeface="Roboto"/>
                <a:sym typeface="Roboto"/>
              </a:endParaRPr>
            </a:p>
          </p:txBody>
        </p:sp>
        <p:sp>
          <p:nvSpPr>
            <p:cNvPr id="492" name="Google Shape;492;p46"/>
            <p:cNvSpPr txBox="1"/>
            <p:nvPr/>
          </p:nvSpPr>
          <p:spPr>
            <a:xfrm>
              <a:off x="4368852" y="2121624"/>
              <a:ext cx="436800" cy="321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100">
                  <a:solidFill>
                    <a:srgbClr val="0097A7"/>
                  </a:solidFill>
                  <a:latin typeface="Roboto"/>
                  <a:ea typeface="Roboto"/>
                  <a:cs typeface="Roboto"/>
                  <a:sym typeface="Roboto"/>
                </a:rPr>
                <a:t>#8</a:t>
              </a:r>
              <a:endParaRPr b="1" sz="1100">
                <a:solidFill>
                  <a:srgbClr val="0097A7"/>
                </a:solidFill>
                <a:latin typeface="Roboto"/>
                <a:ea typeface="Roboto"/>
                <a:cs typeface="Roboto"/>
                <a:sym typeface="Roboto"/>
              </a:endParaRPr>
            </a:p>
          </p:txBody>
        </p:sp>
      </p:grpSp>
      <p:grpSp>
        <p:nvGrpSpPr>
          <p:cNvPr id="493" name="Google Shape;493;p46"/>
          <p:cNvGrpSpPr/>
          <p:nvPr/>
        </p:nvGrpSpPr>
        <p:grpSpPr>
          <a:xfrm>
            <a:off x="5527875" y="1393200"/>
            <a:ext cx="1537200" cy="1150175"/>
            <a:chOff x="5527887" y="1960450"/>
            <a:chExt cx="1537200" cy="1150175"/>
          </a:xfrm>
        </p:grpSpPr>
        <p:sp>
          <p:nvSpPr>
            <p:cNvPr id="494" name="Google Shape;494;p46"/>
            <p:cNvSpPr/>
            <p:nvPr/>
          </p:nvSpPr>
          <p:spPr>
            <a:xfrm>
              <a:off x="5999340" y="1960450"/>
              <a:ext cx="594300" cy="594300"/>
            </a:xfrm>
            <a:prstGeom prst="ellipse">
              <a:avLst/>
            </a:prstGeom>
            <a:noFill/>
            <a:ln cap="flat" cmpd="sng" w="38100">
              <a:solidFill>
                <a:srgbClr val="8585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sp>
          <p:nvSpPr>
            <p:cNvPr id="495" name="Google Shape;495;p46"/>
            <p:cNvSpPr txBox="1"/>
            <p:nvPr/>
          </p:nvSpPr>
          <p:spPr>
            <a:xfrm>
              <a:off x="5527887" y="2664225"/>
              <a:ext cx="15372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rgbClr val="858585"/>
                  </a:solidFill>
                  <a:latin typeface="Roboto"/>
                  <a:ea typeface="Roboto"/>
                  <a:cs typeface="Roboto"/>
                  <a:sym typeface="Roboto"/>
                </a:rPr>
                <a:t>Leveraging the Collective</a:t>
              </a:r>
              <a:endParaRPr b="1" sz="1300">
                <a:solidFill>
                  <a:srgbClr val="858585"/>
                </a:solidFill>
                <a:latin typeface="Roboto"/>
                <a:ea typeface="Roboto"/>
                <a:cs typeface="Roboto"/>
                <a:sym typeface="Roboto"/>
              </a:endParaRPr>
            </a:p>
          </p:txBody>
        </p:sp>
        <p:sp>
          <p:nvSpPr>
            <p:cNvPr id="496" name="Google Shape;496;p46"/>
            <p:cNvSpPr txBox="1"/>
            <p:nvPr/>
          </p:nvSpPr>
          <p:spPr>
            <a:xfrm>
              <a:off x="6078090" y="2121624"/>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100">
                  <a:solidFill>
                    <a:srgbClr val="858585"/>
                  </a:solidFill>
                  <a:latin typeface="Roboto"/>
                  <a:ea typeface="Roboto"/>
                  <a:cs typeface="Roboto"/>
                  <a:sym typeface="Roboto"/>
                </a:rPr>
                <a:t>#7</a:t>
              </a:r>
              <a:endParaRPr b="1" sz="1100">
                <a:solidFill>
                  <a:srgbClr val="858585"/>
                </a:solidFill>
                <a:latin typeface="Roboto"/>
                <a:ea typeface="Roboto"/>
                <a:cs typeface="Roboto"/>
                <a:sym typeface="Roboto"/>
              </a:endParaRPr>
            </a:p>
          </p:txBody>
        </p:sp>
      </p:grpSp>
      <p:grpSp>
        <p:nvGrpSpPr>
          <p:cNvPr id="497" name="Google Shape;497;p46"/>
          <p:cNvGrpSpPr/>
          <p:nvPr/>
        </p:nvGrpSpPr>
        <p:grpSpPr>
          <a:xfrm>
            <a:off x="7237125" y="1393200"/>
            <a:ext cx="1537200" cy="1150175"/>
            <a:chOff x="7237137" y="1960450"/>
            <a:chExt cx="1537200" cy="1150175"/>
          </a:xfrm>
        </p:grpSpPr>
        <p:sp>
          <p:nvSpPr>
            <p:cNvPr id="498" name="Google Shape;498;p46"/>
            <p:cNvSpPr/>
            <p:nvPr/>
          </p:nvSpPr>
          <p:spPr>
            <a:xfrm>
              <a:off x="7708593" y="1960450"/>
              <a:ext cx="594300" cy="594300"/>
            </a:xfrm>
            <a:prstGeom prst="ellipse">
              <a:avLst/>
            </a:prstGeom>
            <a:noFill/>
            <a:ln cap="flat" cmpd="sng" w="38100">
              <a:solidFill>
                <a:srgbClr val="8585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solidFill>
                  <a:srgbClr val="858585"/>
                </a:solidFill>
              </a:endParaRPr>
            </a:p>
          </p:txBody>
        </p:sp>
        <p:sp>
          <p:nvSpPr>
            <p:cNvPr id="499" name="Google Shape;499;p46"/>
            <p:cNvSpPr txBox="1"/>
            <p:nvPr/>
          </p:nvSpPr>
          <p:spPr>
            <a:xfrm>
              <a:off x="7237137" y="2664225"/>
              <a:ext cx="15372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rgbClr val="858585"/>
                  </a:solidFill>
                  <a:latin typeface="Roboto"/>
                  <a:ea typeface="Roboto"/>
                  <a:cs typeface="Roboto"/>
                  <a:sym typeface="Roboto"/>
                </a:rPr>
                <a:t>Radical Interdependence</a:t>
              </a:r>
              <a:endParaRPr b="1" sz="1300">
                <a:solidFill>
                  <a:srgbClr val="858585"/>
                </a:solidFill>
                <a:latin typeface="Roboto"/>
                <a:ea typeface="Roboto"/>
                <a:cs typeface="Roboto"/>
                <a:sym typeface="Roboto"/>
              </a:endParaRPr>
            </a:p>
          </p:txBody>
        </p:sp>
        <p:sp>
          <p:nvSpPr>
            <p:cNvPr id="500" name="Google Shape;500;p46"/>
            <p:cNvSpPr txBox="1"/>
            <p:nvPr/>
          </p:nvSpPr>
          <p:spPr>
            <a:xfrm>
              <a:off x="7787343" y="2121624"/>
              <a:ext cx="436800" cy="321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 sz="1100">
                  <a:solidFill>
                    <a:srgbClr val="858585"/>
                  </a:solidFill>
                  <a:latin typeface="Roboto"/>
                  <a:ea typeface="Roboto"/>
                  <a:cs typeface="Roboto"/>
                  <a:sym typeface="Roboto"/>
                </a:rPr>
                <a:t>#6</a:t>
              </a:r>
              <a:endParaRPr b="1" sz="1100">
                <a:solidFill>
                  <a:srgbClr val="858585"/>
                </a:solidFill>
                <a:latin typeface="Roboto"/>
                <a:ea typeface="Roboto"/>
                <a:cs typeface="Roboto"/>
                <a:sym typeface="Roboto"/>
              </a:endParaRPr>
            </a:p>
          </p:txBody>
        </p:sp>
      </p:grpSp>
      <p:sp>
        <p:nvSpPr>
          <p:cNvPr id="501" name="Google Shape;501;p46"/>
          <p:cNvSpPr/>
          <p:nvPr/>
        </p:nvSpPr>
        <p:spPr>
          <a:xfrm>
            <a:off x="3438125" y="1684163"/>
            <a:ext cx="5943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sp>
        <p:nvSpPr>
          <p:cNvPr id="502" name="Google Shape;502;p46"/>
          <p:cNvSpPr/>
          <p:nvPr/>
        </p:nvSpPr>
        <p:spPr>
          <a:xfrm>
            <a:off x="5184075" y="1684163"/>
            <a:ext cx="5943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sp>
        <p:nvSpPr>
          <p:cNvPr id="503" name="Google Shape;503;p46"/>
          <p:cNvSpPr/>
          <p:nvPr/>
        </p:nvSpPr>
        <p:spPr>
          <a:xfrm>
            <a:off x="6853950" y="1684163"/>
            <a:ext cx="594300" cy="36900"/>
          </a:xfrm>
          <a:prstGeom prst="roundRect">
            <a:avLst>
              <a:gd fmla="val 50000"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700"/>
          </a:p>
        </p:txBody>
      </p:sp>
      <p:sp>
        <p:nvSpPr>
          <p:cNvPr id="504" name="Google Shape;504;p46"/>
          <p:cNvSpPr txBox="1"/>
          <p:nvPr>
            <p:ph type="title"/>
          </p:nvPr>
        </p:nvSpPr>
        <p:spPr>
          <a:xfrm>
            <a:off x="268975" y="304275"/>
            <a:ext cx="2698800" cy="572700"/>
          </a:xfrm>
          <a:prstGeom prst="rect">
            <a:avLst/>
          </a:prstGeom>
          <a:solidFill>
            <a:srgbClr val="F7B762"/>
          </a:solidFill>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Top 10 Successes</a:t>
            </a:r>
            <a:endParaRPr>
              <a:solidFill>
                <a:schemeClr val="l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08" name="Shape 508"/>
        <p:cNvGrpSpPr/>
        <p:nvPr/>
      </p:nvGrpSpPr>
      <p:grpSpPr>
        <a:xfrm>
          <a:off x="0" y="0"/>
          <a:ext cx="0" cy="0"/>
          <a:chOff x="0" y="0"/>
          <a:chExt cx="0" cy="0"/>
        </a:xfrm>
      </p:grpSpPr>
      <p:pic>
        <p:nvPicPr>
          <p:cNvPr id="509" name="Google Shape;509;p47"/>
          <p:cNvPicPr preferRelativeResize="0"/>
          <p:nvPr/>
        </p:nvPicPr>
        <p:blipFill>
          <a:blip r:embed="rId3">
            <a:alphaModFix/>
          </a:blip>
          <a:stretch>
            <a:fillRect/>
          </a:stretch>
        </p:blipFill>
        <p:spPr>
          <a:xfrm>
            <a:off x="2182850" y="2442324"/>
            <a:ext cx="1611075" cy="1611075"/>
          </a:xfrm>
          <a:prstGeom prst="rect">
            <a:avLst/>
          </a:prstGeom>
          <a:noFill/>
          <a:ln>
            <a:noFill/>
          </a:ln>
        </p:spPr>
      </p:pic>
      <p:sp>
        <p:nvSpPr>
          <p:cNvPr id="510" name="Google Shape;510;p47"/>
          <p:cNvSpPr/>
          <p:nvPr/>
        </p:nvSpPr>
        <p:spPr>
          <a:xfrm>
            <a:off x="615350" y="1219125"/>
            <a:ext cx="2612400" cy="1021800"/>
          </a:xfrm>
          <a:prstGeom prst="wedgeRoundRectCallout">
            <a:avLst>
              <a:gd fmla="val 40667" name="adj1"/>
              <a:gd fmla="val 79536" name="adj2"/>
              <a:gd fmla="val 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47"/>
          <p:cNvSpPr txBox="1"/>
          <p:nvPr>
            <p:ph type="title"/>
          </p:nvPr>
        </p:nvSpPr>
        <p:spPr>
          <a:xfrm>
            <a:off x="311700" y="445025"/>
            <a:ext cx="5338200" cy="572700"/>
          </a:xfrm>
          <a:prstGeom prst="rect">
            <a:avLst/>
          </a:prstGeom>
          <a:solidFill>
            <a:srgbClr val="F7B762"/>
          </a:solidFill>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1394D"/>
                </a:solidFill>
              </a:rPr>
              <a:t>Success</a:t>
            </a:r>
            <a:r>
              <a:rPr lang="en">
                <a:solidFill>
                  <a:srgbClr val="31394D"/>
                </a:solidFill>
              </a:rPr>
              <a:t>: </a:t>
            </a:r>
            <a:r>
              <a:rPr lang="en">
                <a:solidFill>
                  <a:srgbClr val="31394D"/>
                </a:solidFill>
              </a:rPr>
              <a:t>Research informed practice</a:t>
            </a:r>
            <a:endParaRPr>
              <a:solidFill>
                <a:srgbClr val="31394D"/>
              </a:solidFill>
            </a:endParaRPr>
          </a:p>
        </p:txBody>
      </p:sp>
      <p:sp>
        <p:nvSpPr>
          <p:cNvPr id="512" name="Google Shape;512;p47"/>
          <p:cNvSpPr txBox="1"/>
          <p:nvPr/>
        </p:nvSpPr>
        <p:spPr>
          <a:xfrm>
            <a:off x="719850" y="1409625"/>
            <a:ext cx="2298900" cy="70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latin typeface="Average"/>
                <a:ea typeface="Average"/>
                <a:cs typeface="Average"/>
                <a:sym typeface="Average"/>
              </a:rPr>
              <a:t>I have lots of </a:t>
            </a:r>
            <a:r>
              <a:rPr b="1" lang="en" sz="1700">
                <a:latin typeface="Average"/>
                <a:ea typeface="Average"/>
                <a:cs typeface="Average"/>
                <a:sym typeface="Average"/>
              </a:rPr>
              <a:t>research </a:t>
            </a:r>
            <a:r>
              <a:rPr b="1" lang="en" sz="1700">
                <a:latin typeface="Average"/>
                <a:ea typeface="Average"/>
                <a:cs typeface="Average"/>
                <a:sym typeface="Average"/>
              </a:rPr>
              <a:t>data curation needs! </a:t>
            </a:r>
            <a:endParaRPr b="1" sz="1700">
              <a:latin typeface="Average"/>
              <a:ea typeface="Average"/>
              <a:cs typeface="Average"/>
              <a:sym typeface="Average"/>
            </a:endParaRPr>
          </a:p>
        </p:txBody>
      </p:sp>
      <p:pic>
        <p:nvPicPr>
          <p:cNvPr id="513" name="Google Shape;513;p47"/>
          <p:cNvPicPr preferRelativeResize="0"/>
          <p:nvPr/>
        </p:nvPicPr>
        <p:blipFill>
          <a:blip r:embed="rId4">
            <a:alphaModFix/>
          </a:blip>
          <a:stretch>
            <a:fillRect/>
          </a:stretch>
        </p:blipFill>
        <p:spPr>
          <a:xfrm>
            <a:off x="7770425" y="3128263"/>
            <a:ext cx="815300" cy="815300"/>
          </a:xfrm>
          <a:prstGeom prst="rect">
            <a:avLst/>
          </a:prstGeom>
          <a:noFill/>
          <a:ln>
            <a:noFill/>
          </a:ln>
        </p:spPr>
      </p:pic>
      <p:pic>
        <p:nvPicPr>
          <p:cNvPr id="514" name="Google Shape;514;p47"/>
          <p:cNvPicPr preferRelativeResize="0"/>
          <p:nvPr/>
        </p:nvPicPr>
        <p:blipFill>
          <a:blip r:embed="rId3">
            <a:alphaModFix/>
          </a:blip>
          <a:stretch>
            <a:fillRect/>
          </a:stretch>
        </p:blipFill>
        <p:spPr>
          <a:xfrm>
            <a:off x="1437518" y="3104125"/>
            <a:ext cx="863575" cy="863575"/>
          </a:xfrm>
          <a:prstGeom prst="rect">
            <a:avLst/>
          </a:prstGeom>
          <a:noFill/>
          <a:ln>
            <a:noFill/>
          </a:ln>
        </p:spPr>
      </p:pic>
      <p:pic>
        <p:nvPicPr>
          <p:cNvPr id="515" name="Google Shape;515;p47"/>
          <p:cNvPicPr preferRelativeResize="0"/>
          <p:nvPr/>
        </p:nvPicPr>
        <p:blipFill>
          <a:blip r:embed="rId3">
            <a:alphaModFix/>
          </a:blip>
          <a:stretch>
            <a:fillRect/>
          </a:stretch>
        </p:blipFill>
        <p:spPr>
          <a:xfrm>
            <a:off x="1589918" y="2442325"/>
            <a:ext cx="863575" cy="863575"/>
          </a:xfrm>
          <a:prstGeom prst="rect">
            <a:avLst/>
          </a:prstGeom>
          <a:noFill/>
          <a:ln>
            <a:noFill/>
          </a:ln>
        </p:spPr>
      </p:pic>
      <p:pic>
        <p:nvPicPr>
          <p:cNvPr id="516" name="Google Shape;516;p47"/>
          <p:cNvPicPr preferRelativeResize="0"/>
          <p:nvPr/>
        </p:nvPicPr>
        <p:blipFill>
          <a:blip r:embed="rId4">
            <a:alphaModFix/>
          </a:blip>
          <a:stretch>
            <a:fillRect/>
          </a:stretch>
        </p:blipFill>
        <p:spPr>
          <a:xfrm>
            <a:off x="7052050" y="2466463"/>
            <a:ext cx="815300" cy="815300"/>
          </a:xfrm>
          <a:prstGeom prst="rect">
            <a:avLst/>
          </a:prstGeom>
          <a:noFill/>
          <a:ln>
            <a:noFill/>
          </a:ln>
        </p:spPr>
      </p:pic>
      <p:pic>
        <p:nvPicPr>
          <p:cNvPr id="517" name="Google Shape;517;p47"/>
          <p:cNvPicPr preferRelativeResize="0"/>
          <p:nvPr/>
        </p:nvPicPr>
        <p:blipFill>
          <a:blip r:embed="rId4">
            <a:alphaModFix/>
          </a:blip>
          <a:stretch>
            <a:fillRect/>
          </a:stretch>
        </p:blipFill>
        <p:spPr>
          <a:xfrm>
            <a:off x="5912538" y="2754531"/>
            <a:ext cx="1213212" cy="1213175"/>
          </a:xfrm>
          <a:prstGeom prst="rect">
            <a:avLst/>
          </a:prstGeom>
          <a:noFill/>
          <a:ln>
            <a:noFill/>
          </a:ln>
        </p:spPr>
      </p:pic>
      <p:sp>
        <p:nvSpPr>
          <p:cNvPr id="518" name="Google Shape;518;p47"/>
          <p:cNvSpPr/>
          <p:nvPr/>
        </p:nvSpPr>
        <p:spPr>
          <a:xfrm>
            <a:off x="5493250" y="1219125"/>
            <a:ext cx="2612400" cy="1021800"/>
          </a:xfrm>
          <a:prstGeom prst="wedgeRoundRectCallout">
            <a:avLst>
              <a:gd fmla="val 2834" name="adj1"/>
              <a:gd fmla="val 107944" name="adj2"/>
              <a:gd fmla="val 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47"/>
          <p:cNvSpPr txBox="1"/>
          <p:nvPr/>
        </p:nvSpPr>
        <p:spPr>
          <a:xfrm>
            <a:off x="5650000" y="1388100"/>
            <a:ext cx="2512200" cy="70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latin typeface="Average"/>
                <a:ea typeface="Average"/>
                <a:cs typeface="Average"/>
                <a:sym typeface="Average"/>
              </a:rPr>
              <a:t>It’s </a:t>
            </a:r>
            <a:r>
              <a:rPr b="1" lang="en" sz="1700">
                <a:latin typeface="Average"/>
                <a:ea typeface="Average"/>
                <a:cs typeface="Average"/>
                <a:sym typeface="Average"/>
              </a:rPr>
              <a:t>challenging</a:t>
            </a:r>
            <a:r>
              <a:rPr b="1" lang="en" sz="1700">
                <a:latin typeface="Average"/>
                <a:ea typeface="Average"/>
                <a:cs typeface="Average"/>
                <a:sym typeface="Average"/>
              </a:rPr>
              <a:t> to offer data curation services!</a:t>
            </a:r>
            <a:endParaRPr b="1" sz="1700">
              <a:latin typeface="Average"/>
              <a:ea typeface="Average"/>
              <a:cs typeface="Average"/>
              <a:sym typeface="Average"/>
            </a:endParaRPr>
          </a:p>
        </p:txBody>
      </p:sp>
      <p:pic>
        <p:nvPicPr>
          <p:cNvPr id="520" name="Google Shape;520;p47"/>
          <p:cNvPicPr preferRelativeResize="0"/>
          <p:nvPr/>
        </p:nvPicPr>
        <p:blipFill>
          <a:blip r:embed="rId5">
            <a:alphaModFix/>
          </a:blip>
          <a:stretch>
            <a:fillRect/>
          </a:stretch>
        </p:blipFill>
        <p:spPr>
          <a:xfrm>
            <a:off x="5024172" y="1143887"/>
            <a:ext cx="3906549" cy="3460449"/>
          </a:xfrm>
          <a:prstGeom prst="rect">
            <a:avLst/>
          </a:prstGeom>
          <a:noFill/>
          <a:ln>
            <a:noFill/>
          </a:ln>
        </p:spPr>
      </p:pic>
      <p:pic>
        <p:nvPicPr>
          <p:cNvPr id="521" name="Google Shape;521;p47"/>
          <p:cNvPicPr preferRelativeResize="0"/>
          <p:nvPr/>
        </p:nvPicPr>
        <p:blipFill>
          <a:blip r:embed="rId6">
            <a:alphaModFix/>
          </a:blip>
          <a:stretch>
            <a:fillRect/>
          </a:stretch>
        </p:blipFill>
        <p:spPr>
          <a:xfrm>
            <a:off x="236421" y="1184646"/>
            <a:ext cx="4709500" cy="31328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520"/>
                                        </p:tgtEl>
                                        <p:attrNameLst>
                                          <p:attrName>style.visibility</p:attrName>
                                        </p:attrNameLst>
                                      </p:cBhvr>
                                      <p:to>
                                        <p:strVal val="hidden"/>
                                      </p:to>
                                    </p:set>
                                  </p:childTnLst>
                                </p:cTn>
                              </p:par>
                              <p:par>
                                <p:cTn fill="hold" nodeType="withEffect" presetClass="entr" presetID="1" presetSubtype="0">
                                  <p:stCondLst>
                                    <p:cond delay="0"/>
                                  </p:stCondLst>
                                  <p:childTnLst>
                                    <p:set>
                                      <p:cBhvr>
                                        <p:cTn dur="1" fill="hold">
                                          <p:stCondLst>
                                            <p:cond delay="0"/>
                                          </p:stCondLst>
                                        </p:cTn>
                                        <p:tgtEl>
                                          <p:spTgt spid="52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25" name="Shape 525"/>
        <p:cNvGrpSpPr/>
        <p:nvPr/>
      </p:nvGrpSpPr>
      <p:grpSpPr>
        <a:xfrm>
          <a:off x="0" y="0"/>
          <a:ext cx="0" cy="0"/>
          <a:chOff x="0" y="0"/>
          <a:chExt cx="0" cy="0"/>
        </a:xfrm>
      </p:grpSpPr>
      <p:sp>
        <p:nvSpPr>
          <p:cNvPr id="526" name="Google Shape;526;p48"/>
          <p:cNvSpPr txBox="1"/>
          <p:nvPr>
            <p:ph type="title"/>
          </p:nvPr>
        </p:nvSpPr>
        <p:spPr>
          <a:xfrm>
            <a:off x="311700" y="445025"/>
            <a:ext cx="5413800" cy="572700"/>
          </a:xfrm>
          <a:prstGeom prst="rect">
            <a:avLst/>
          </a:prstGeom>
          <a:solidFill>
            <a:srgbClr val="F7B762"/>
          </a:solidFill>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1394D"/>
                </a:solidFill>
              </a:rPr>
              <a:t>Success</a:t>
            </a:r>
            <a:r>
              <a:rPr lang="en">
                <a:solidFill>
                  <a:srgbClr val="31394D"/>
                </a:solidFill>
              </a:rPr>
              <a:t>: </a:t>
            </a:r>
            <a:r>
              <a:rPr lang="en">
                <a:solidFill>
                  <a:srgbClr val="31394D"/>
                </a:solidFill>
              </a:rPr>
              <a:t>Data Curation Service Model</a:t>
            </a:r>
            <a:endParaRPr>
              <a:solidFill>
                <a:srgbClr val="31394D"/>
              </a:solidFill>
            </a:endParaRPr>
          </a:p>
        </p:txBody>
      </p:sp>
      <p:pic>
        <p:nvPicPr>
          <p:cNvPr id="527" name="Google Shape;527;p48"/>
          <p:cNvPicPr preferRelativeResize="0"/>
          <p:nvPr/>
        </p:nvPicPr>
        <p:blipFill>
          <a:blip r:embed="rId3">
            <a:alphaModFix/>
          </a:blip>
          <a:stretch>
            <a:fillRect/>
          </a:stretch>
        </p:blipFill>
        <p:spPr>
          <a:xfrm>
            <a:off x="1096688" y="1393375"/>
            <a:ext cx="6950626" cy="3094800"/>
          </a:xfrm>
          <a:prstGeom prst="rect">
            <a:avLst/>
          </a:prstGeom>
          <a:noFill/>
          <a:ln>
            <a:noFill/>
          </a:ln>
        </p:spPr>
      </p:pic>
      <p:pic>
        <p:nvPicPr>
          <p:cNvPr id="528" name="Google Shape;528;p48"/>
          <p:cNvPicPr preferRelativeResize="0"/>
          <p:nvPr/>
        </p:nvPicPr>
        <p:blipFill rotWithShape="1">
          <a:blip r:embed="rId4">
            <a:alphaModFix/>
          </a:blip>
          <a:srcRect b="0" l="0" r="40401" t="14199"/>
          <a:stretch/>
        </p:blipFill>
        <p:spPr>
          <a:xfrm>
            <a:off x="6053000" y="1017725"/>
            <a:ext cx="2941775" cy="244077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32" name="Shape 532"/>
        <p:cNvGrpSpPr/>
        <p:nvPr/>
      </p:nvGrpSpPr>
      <p:grpSpPr>
        <a:xfrm>
          <a:off x="0" y="0"/>
          <a:ext cx="0" cy="0"/>
          <a:chOff x="0" y="0"/>
          <a:chExt cx="0" cy="0"/>
        </a:xfrm>
      </p:grpSpPr>
      <p:sp>
        <p:nvSpPr>
          <p:cNvPr id="533" name="Google Shape;533;p49"/>
          <p:cNvSpPr txBox="1"/>
          <p:nvPr>
            <p:ph type="title"/>
          </p:nvPr>
        </p:nvSpPr>
        <p:spPr>
          <a:xfrm>
            <a:off x="311700" y="445025"/>
            <a:ext cx="4602900" cy="572700"/>
          </a:xfrm>
          <a:prstGeom prst="rect">
            <a:avLst/>
          </a:prstGeom>
          <a:solidFill>
            <a:srgbClr val="F7B762"/>
          </a:solidFill>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1394D"/>
                </a:solidFill>
              </a:rPr>
              <a:t>Success: Training and Education</a:t>
            </a:r>
            <a:endParaRPr>
              <a:solidFill>
                <a:srgbClr val="31394D"/>
              </a:solidFill>
            </a:endParaRPr>
          </a:p>
        </p:txBody>
      </p:sp>
      <p:sp>
        <p:nvSpPr>
          <p:cNvPr id="534" name="Google Shape;534;p49"/>
          <p:cNvSpPr txBox="1"/>
          <p:nvPr/>
        </p:nvSpPr>
        <p:spPr>
          <a:xfrm>
            <a:off x="5050625" y="810250"/>
            <a:ext cx="1775700" cy="3549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900">
                <a:solidFill>
                  <a:srgbClr val="31394D"/>
                </a:solidFill>
                <a:latin typeface="Comfortaa"/>
                <a:ea typeface="Comfortaa"/>
                <a:cs typeface="Comfortaa"/>
                <a:sym typeface="Comfortaa"/>
              </a:rPr>
              <a:t>Data Curation Primers</a:t>
            </a:r>
            <a:r>
              <a:rPr b="1" lang="en" sz="1900">
                <a:solidFill>
                  <a:srgbClr val="31394D"/>
                </a:solidFill>
                <a:latin typeface="Comfortaa"/>
                <a:ea typeface="Comfortaa"/>
                <a:cs typeface="Comfortaa"/>
                <a:sym typeface="Comfortaa"/>
              </a:rPr>
              <a:t> </a:t>
            </a:r>
            <a:endParaRPr b="1" sz="1900">
              <a:solidFill>
                <a:srgbClr val="31394D"/>
              </a:solidFill>
              <a:latin typeface="Comfortaa"/>
              <a:ea typeface="Comfortaa"/>
              <a:cs typeface="Comfortaa"/>
              <a:sym typeface="Comfortaa"/>
            </a:endParaRPr>
          </a:p>
          <a:p>
            <a:pPr indent="0" lvl="0" marL="0" rtl="0" algn="l">
              <a:spcBef>
                <a:spcPts val="0"/>
              </a:spcBef>
              <a:spcAft>
                <a:spcPts val="0"/>
              </a:spcAft>
              <a:buNone/>
            </a:pPr>
            <a:r>
              <a:t/>
            </a:r>
            <a:endParaRPr b="1">
              <a:solidFill>
                <a:srgbClr val="31394D"/>
              </a:solidFill>
              <a:latin typeface="Comfortaa"/>
              <a:ea typeface="Comfortaa"/>
              <a:cs typeface="Comfortaa"/>
              <a:sym typeface="Comfortaa"/>
            </a:endParaRPr>
          </a:p>
          <a:p>
            <a:pPr indent="0" lvl="0" marL="0" rtl="0" algn="l">
              <a:spcBef>
                <a:spcPts val="0"/>
              </a:spcBef>
              <a:spcAft>
                <a:spcPts val="0"/>
              </a:spcAft>
              <a:buNone/>
            </a:pPr>
            <a:r>
              <a:rPr b="1" lang="en">
                <a:solidFill>
                  <a:srgbClr val="31394D"/>
                </a:solidFill>
                <a:latin typeface="Comfortaa"/>
                <a:ea typeface="Comfortaa"/>
                <a:cs typeface="Comfortaa"/>
                <a:sym typeface="Comfortaa"/>
              </a:rPr>
              <a:t>Just in time training for how to curate code and specialized data types</a:t>
            </a:r>
            <a:endParaRPr b="1">
              <a:solidFill>
                <a:srgbClr val="31394D"/>
              </a:solidFill>
              <a:latin typeface="Comfortaa"/>
              <a:ea typeface="Comfortaa"/>
              <a:cs typeface="Comfortaa"/>
              <a:sym typeface="Comfortaa"/>
            </a:endParaRPr>
          </a:p>
        </p:txBody>
      </p:sp>
      <p:sp>
        <p:nvSpPr>
          <p:cNvPr id="535" name="Google Shape;535;p49"/>
          <p:cNvSpPr txBox="1"/>
          <p:nvPr/>
        </p:nvSpPr>
        <p:spPr>
          <a:xfrm>
            <a:off x="4984150" y="4359850"/>
            <a:ext cx="4017000" cy="28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t>http://</a:t>
            </a:r>
            <a:r>
              <a:rPr lang="en" sz="1500" u="sng">
                <a:solidFill>
                  <a:srgbClr val="31394D"/>
                </a:solidFill>
                <a:latin typeface="Nunito"/>
                <a:ea typeface="Nunito"/>
                <a:cs typeface="Nunito"/>
                <a:sym typeface="Nunito"/>
                <a:hlinkClick r:id="rId3">
                  <a:extLst>
                    <a:ext uri="{A12FA001-AC4F-418D-AE19-62706E023703}">
                      <ahyp:hlinkClr val="tx"/>
                    </a:ext>
                  </a:extLst>
                </a:hlinkClick>
              </a:rPr>
              <a:t>z.umn.edu/dcn-primers </a:t>
            </a:r>
            <a:endParaRPr sz="1500" u="sng">
              <a:solidFill>
                <a:srgbClr val="31394D"/>
              </a:solidFill>
              <a:latin typeface="Nunito"/>
              <a:ea typeface="Nunito"/>
              <a:cs typeface="Nunito"/>
              <a:sym typeface="Nunito"/>
            </a:endParaRPr>
          </a:p>
        </p:txBody>
      </p:sp>
      <p:pic>
        <p:nvPicPr>
          <p:cNvPr id="536" name="Google Shape;536;p49"/>
          <p:cNvPicPr preferRelativeResize="0"/>
          <p:nvPr/>
        </p:nvPicPr>
        <p:blipFill rotWithShape="1">
          <a:blip r:embed="rId4">
            <a:alphaModFix/>
          </a:blip>
          <a:srcRect b="67954" l="55063" r="5473" t="9712"/>
          <a:stretch/>
        </p:blipFill>
        <p:spPr>
          <a:xfrm>
            <a:off x="6855162" y="810250"/>
            <a:ext cx="2089525" cy="914399"/>
          </a:xfrm>
          <a:prstGeom prst="rect">
            <a:avLst/>
          </a:prstGeom>
          <a:noFill/>
          <a:ln>
            <a:noFill/>
          </a:ln>
        </p:spPr>
      </p:pic>
      <p:pic>
        <p:nvPicPr>
          <p:cNvPr id="537" name="Google Shape;537;p49"/>
          <p:cNvPicPr preferRelativeResize="0"/>
          <p:nvPr/>
        </p:nvPicPr>
        <p:blipFill rotWithShape="1">
          <a:blip r:embed="rId4">
            <a:alphaModFix/>
          </a:blip>
          <a:srcRect b="29712" l="62091" r="0" t="38242"/>
          <a:stretch/>
        </p:blipFill>
        <p:spPr>
          <a:xfrm>
            <a:off x="6855145" y="1842076"/>
            <a:ext cx="2003749" cy="1309800"/>
          </a:xfrm>
          <a:prstGeom prst="rect">
            <a:avLst/>
          </a:prstGeom>
          <a:noFill/>
          <a:ln>
            <a:noFill/>
          </a:ln>
        </p:spPr>
      </p:pic>
      <p:pic>
        <p:nvPicPr>
          <p:cNvPr id="538" name="Google Shape;538;p49"/>
          <p:cNvPicPr preferRelativeResize="0"/>
          <p:nvPr/>
        </p:nvPicPr>
        <p:blipFill rotWithShape="1">
          <a:blip r:embed="rId4">
            <a:alphaModFix/>
          </a:blip>
          <a:srcRect b="0" l="56578" r="0" t="71464"/>
          <a:stretch/>
        </p:blipFill>
        <p:spPr>
          <a:xfrm>
            <a:off x="6855150" y="3269301"/>
            <a:ext cx="2145976" cy="1090526"/>
          </a:xfrm>
          <a:prstGeom prst="rect">
            <a:avLst/>
          </a:prstGeom>
          <a:noFill/>
          <a:ln>
            <a:noFill/>
          </a:ln>
        </p:spPr>
      </p:pic>
      <p:pic>
        <p:nvPicPr>
          <p:cNvPr id="539" name="Google Shape;539;p49"/>
          <p:cNvPicPr preferRelativeResize="0"/>
          <p:nvPr/>
        </p:nvPicPr>
        <p:blipFill rotWithShape="1">
          <a:blip r:embed="rId5">
            <a:alphaModFix/>
          </a:blip>
          <a:srcRect b="16971" l="0" r="0" t="0"/>
          <a:stretch/>
        </p:blipFill>
        <p:spPr>
          <a:xfrm>
            <a:off x="466502" y="1374354"/>
            <a:ext cx="2552248" cy="1467548"/>
          </a:xfrm>
          <a:prstGeom prst="rect">
            <a:avLst/>
          </a:prstGeom>
          <a:noFill/>
          <a:ln>
            <a:noFill/>
          </a:ln>
        </p:spPr>
      </p:pic>
      <p:pic>
        <p:nvPicPr>
          <p:cNvPr id="540" name="Google Shape;540;p49"/>
          <p:cNvPicPr preferRelativeResize="0"/>
          <p:nvPr/>
        </p:nvPicPr>
        <p:blipFill>
          <a:blip r:embed="rId6">
            <a:alphaModFix/>
          </a:blip>
          <a:stretch>
            <a:fillRect/>
          </a:stretch>
        </p:blipFill>
        <p:spPr>
          <a:xfrm>
            <a:off x="2066699" y="2726800"/>
            <a:ext cx="2406098" cy="1633048"/>
          </a:xfrm>
          <a:prstGeom prst="rect">
            <a:avLst/>
          </a:prstGeom>
          <a:noFill/>
          <a:ln cap="flat" cmpd="sng" w="9525">
            <a:solidFill>
              <a:schemeClr val="dk2"/>
            </a:solidFill>
            <a:prstDash val="solid"/>
            <a:round/>
            <a:headEnd len="sm" w="sm" type="none"/>
            <a:tailEnd len="sm" w="sm" type="none"/>
          </a:ln>
        </p:spPr>
      </p:pic>
      <p:pic>
        <p:nvPicPr>
          <p:cNvPr id="541" name="Google Shape;541;p49"/>
          <p:cNvPicPr preferRelativeResize="0"/>
          <p:nvPr/>
        </p:nvPicPr>
        <p:blipFill>
          <a:blip r:embed="rId7">
            <a:alphaModFix/>
          </a:blip>
          <a:stretch>
            <a:fillRect/>
          </a:stretch>
        </p:blipFill>
        <p:spPr>
          <a:xfrm>
            <a:off x="3607625" y="3039271"/>
            <a:ext cx="783923" cy="440974"/>
          </a:xfrm>
          <a:prstGeom prst="rect">
            <a:avLst/>
          </a:prstGeom>
          <a:noFill/>
          <a:ln>
            <a:noFill/>
          </a:ln>
        </p:spPr>
      </p:pic>
      <p:pic>
        <p:nvPicPr>
          <p:cNvPr id="542" name="Google Shape;542;p49"/>
          <p:cNvPicPr preferRelativeResize="0"/>
          <p:nvPr/>
        </p:nvPicPr>
        <p:blipFill>
          <a:blip r:embed="rId8">
            <a:alphaModFix/>
          </a:blip>
          <a:stretch>
            <a:fillRect/>
          </a:stretch>
        </p:blipFill>
        <p:spPr>
          <a:xfrm>
            <a:off x="5217850" y="810250"/>
            <a:ext cx="3549600" cy="3549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sp>
        <p:nvSpPr>
          <p:cNvPr id="547" name="Google Shape;547;p50"/>
          <p:cNvSpPr txBox="1"/>
          <p:nvPr>
            <p:ph type="title"/>
          </p:nvPr>
        </p:nvSpPr>
        <p:spPr>
          <a:xfrm>
            <a:off x="518400" y="896475"/>
            <a:ext cx="4053600" cy="3125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Continued  Efforts</a:t>
            </a:r>
            <a:endParaRPr/>
          </a:p>
        </p:txBody>
      </p:sp>
      <p:pic>
        <p:nvPicPr>
          <p:cNvPr id="548" name="Google Shape;548;p50"/>
          <p:cNvPicPr preferRelativeResize="0"/>
          <p:nvPr/>
        </p:nvPicPr>
        <p:blipFill>
          <a:blip r:embed="rId3">
            <a:alphaModFix/>
          </a:blip>
          <a:stretch>
            <a:fillRect/>
          </a:stretch>
        </p:blipFill>
        <p:spPr>
          <a:xfrm>
            <a:off x="4130450" y="229000"/>
            <a:ext cx="4376925" cy="3995549"/>
          </a:xfrm>
          <a:prstGeom prst="rect">
            <a:avLst/>
          </a:prstGeom>
          <a:noFill/>
          <a:ln>
            <a:noFill/>
          </a:ln>
        </p:spPr>
      </p:pic>
      <p:sp>
        <p:nvSpPr>
          <p:cNvPr id="549" name="Google Shape;549;p50"/>
          <p:cNvSpPr txBox="1"/>
          <p:nvPr/>
        </p:nvSpPr>
        <p:spPr>
          <a:xfrm>
            <a:off x="4135225" y="4275625"/>
            <a:ext cx="4505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F7B762"/>
                </a:solidFill>
                <a:latin typeface="Average"/>
                <a:ea typeface="Average"/>
                <a:cs typeface="Average"/>
                <a:sym typeface="Average"/>
              </a:rPr>
              <a:t>Source: Educopia, “Community Cultivation Field Guide”</a:t>
            </a:r>
            <a:endParaRPr sz="1200">
              <a:solidFill>
                <a:srgbClr val="F7B762"/>
              </a:solidFill>
              <a:latin typeface="Average"/>
              <a:ea typeface="Average"/>
              <a:cs typeface="Average"/>
              <a:sym typeface="Average"/>
            </a:endParaRPr>
          </a:p>
        </p:txBody>
      </p:sp>
      <p:sp>
        <p:nvSpPr>
          <p:cNvPr id="550" name="Google Shape;550;p50"/>
          <p:cNvSpPr/>
          <p:nvPr/>
        </p:nvSpPr>
        <p:spPr>
          <a:xfrm>
            <a:off x="5590225" y="1588525"/>
            <a:ext cx="1314600" cy="1276500"/>
          </a:xfrm>
          <a:prstGeom prst="ellipse">
            <a:avLst/>
          </a:prstGeom>
          <a:noFill/>
          <a:ln cap="flat" cmpd="sng" w="76200">
            <a:solidFill>
              <a:srgbClr val="A72A1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51"/>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Future</a:t>
            </a:r>
            <a:r>
              <a:rPr lang="en"/>
              <a:t> challenges</a:t>
            </a:r>
            <a:endParaRPr/>
          </a:p>
        </p:txBody>
      </p:sp>
      <p:sp>
        <p:nvSpPr>
          <p:cNvPr id="556" name="Google Shape;556;p51"/>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557" name="Google Shape;557;p51"/>
          <p:cNvSpPr txBox="1"/>
          <p:nvPr>
            <p:ph idx="2" type="body"/>
          </p:nvPr>
        </p:nvSpPr>
        <p:spPr>
          <a:xfrm>
            <a:off x="4939500" y="724200"/>
            <a:ext cx="4045200" cy="3695100"/>
          </a:xfrm>
          <a:prstGeom prst="rect">
            <a:avLst/>
          </a:prstGeom>
        </p:spPr>
        <p:txBody>
          <a:bodyPr anchorCtr="0" anchor="ctr" bIns="91425" lIns="91425" spcFirstLastPara="1" rIns="91425" wrap="square" tIns="91425">
            <a:noAutofit/>
          </a:bodyPr>
          <a:lstStyle/>
          <a:p>
            <a:pPr indent="-355600" lvl="0" marL="457200" rtl="0" algn="l">
              <a:spcBef>
                <a:spcPts val="0"/>
              </a:spcBef>
              <a:spcAft>
                <a:spcPts val="0"/>
              </a:spcAft>
              <a:buSzPts val="2000"/>
              <a:buChar char="●"/>
            </a:pPr>
            <a:r>
              <a:rPr lang="en" sz="2000"/>
              <a:t>Homogeneity of DCN Members</a:t>
            </a:r>
            <a:endParaRPr sz="2000"/>
          </a:p>
          <a:p>
            <a:pPr indent="-355600" lvl="0" marL="457200" rtl="0" algn="l">
              <a:spcBef>
                <a:spcPts val="0"/>
              </a:spcBef>
              <a:spcAft>
                <a:spcPts val="0"/>
              </a:spcAft>
              <a:buSzPts val="2000"/>
              <a:buChar char="●"/>
            </a:pPr>
            <a:r>
              <a:rPr lang="en" sz="2000"/>
              <a:t>Balance interests and goals with capacity</a:t>
            </a:r>
            <a:endParaRPr sz="2000"/>
          </a:p>
          <a:p>
            <a:pPr indent="-355600" lvl="0" marL="457200" rtl="0" algn="l">
              <a:spcBef>
                <a:spcPts val="0"/>
              </a:spcBef>
              <a:spcAft>
                <a:spcPts val="0"/>
              </a:spcAft>
              <a:buSzPts val="2000"/>
              <a:buChar char="●"/>
            </a:pPr>
            <a:r>
              <a:rPr lang="en" sz="2000"/>
              <a:t>Maintaining trust and community</a:t>
            </a:r>
            <a:endParaRPr sz="2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52"/>
          <p:cNvSpPr txBox="1"/>
          <p:nvPr>
            <p:ph type="title"/>
          </p:nvPr>
        </p:nvSpPr>
        <p:spPr>
          <a:xfrm>
            <a:off x="4812350" y="1017100"/>
            <a:ext cx="4045200" cy="1710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chemeClr val="lt1"/>
                </a:solidFill>
              </a:rPr>
              <a:t>On the horizon…</a:t>
            </a:r>
            <a:endParaRPr>
              <a:solidFill>
                <a:schemeClr val="lt1"/>
              </a:solidFill>
            </a:endParaRPr>
          </a:p>
        </p:txBody>
      </p:sp>
      <p:sp>
        <p:nvSpPr>
          <p:cNvPr id="563" name="Google Shape;563;p52"/>
          <p:cNvSpPr txBox="1"/>
          <p:nvPr>
            <p:ph idx="1" type="subTitle"/>
          </p:nvPr>
        </p:nvSpPr>
        <p:spPr>
          <a:xfrm>
            <a:off x="4812350" y="2780901"/>
            <a:ext cx="4045200" cy="134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solidFill>
                <a:schemeClr val="lt1"/>
              </a:solidFill>
            </a:endParaRPr>
          </a:p>
        </p:txBody>
      </p:sp>
      <p:sp>
        <p:nvSpPr>
          <p:cNvPr id="564" name="Google Shape;564;p52"/>
          <p:cNvSpPr txBox="1"/>
          <p:nvPr>
            <p:ph idx="2" type="body"/>
          </p:nvPr>
        </p:nvSpPr>
        <p:spPr>
          <a:xfrm>
            <a:off x="356825" y="724200"/>
            <a:ext cx="3837000" cy="3695100"/>
          </a:xfrm>
          <a:prstGeom prst="rect">
            <a:avLst/>
          </a:prstGeom>
        </p:spPr>
        <p:txBody>
          <a:bodyPr anchorCtr="0" anchor="ctr"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n">
                <a:solidFill>
                  <a:schemeClr val="dk1"/>
                </a:solidFill>
              </a:rPr>
              <a:t>Supporting data communities through data management support</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Collaborative</a:t>
            </a:r>
            <a:r>
              <a:rPr lang="en">
                <a:solidFill>
                  <a:schemeClr val="dk1"/>
                </a:solidFill>
              </a:rPr>
              <a:t> metadata application</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Data repository characteristics</a:t>
            </a:r>
            <a:endParaRPr>
              <a:solidFill>
                <a:schemeClr val="dk1"/>
              </a:solidFill>
            </a:endParaRPr>
          </a:p>
        </p:txBody>
      </p:sp>
      <p:pic>
        <p:nvPicPr>
          <p:cNvPr id="565" name="Google Shape;565;p52"/>
          <p:cNvPicPr preferRelativeResize="0"/>
          <p:nvPr/>
        </p:nvPicPr>
        <p:blipFill>
          <a:blip r:embed="rId3">
            <a:alphaModFix/>
          </a:blip>
          <a:stretch>
            <a:fillRect/>
          </a:stretch>
        </p:blipFill>
        <p:spPr>
          <a:xfrm>
            <a:off x="5243278" y="0"/>
            <a:ext cx="3950995" cy="5143501"/>
          </a:xfrm>
          <a:prstGeom prst="rect">
            <a:avLst/>
          </a:prstGeom>
          <a:noFill/>
          <a:ln>
            <a:noFill/>
          </a:ln>
        </p:spPr>
      </p:pic>
      <p:pic>
        <p:nvPicPr>
          <p:cNvPr id="566" name="Google Shape;566;p52"/>
          <p:cNvPicPr preferRelativeResize="0"/>
          <p:nvPr/>
        </p:nvPicPr>
        <p:blipFill>
          <a:blip r:embed="rId4">
            <a:alphaModFix/>
          </a:blip>
          <a:stretch>
            <a:fillRect/>
          </a:stretch>
        </p:blipFill>
        <p:spPr>
          <a:xfrm>
            <a:off x="356823" y="297638"/>
            <a:ext cx="5494025" cy="3900025"/>
          </a:xfrm>
          <a:prstGeom prst="rect">
            <a:avLst/>
          </a:prstGeom>
          <a:noFill/>
          <a:ln>
            <a:noFill/>
          </a:ln>
        </p:spPr>
      </p:pic>
      <p:pic>
        <p:nvPicPr>
          <p:cNvPr id="567" name="Google Shape;567;p52"/>
          <p:cNvPicPr preferRelativeResize="0"/>
          <p:nvPr/>
        </p:nvPicPr>
        <p:blipFill>
          <a:blip r:embed="rId5">
            <a:alphaModFix/>
          </a:blip>
          <a:stretch>
            <a:fillRect/>
          </a:stretch>
        </p:blipFill>
        <p:spPr>
          <a:xfrm>
            <a:off x="2078572" y="921900"/>
            <a:ext cx="4670874" cy="3736700"/>
          </a:xfrm>
          <a:prstGeom prst="rect">
            <a:avLst/>
          </a:prstGeom>
          <a:noFill/>
          <a:ln cap="flat" cmpd="sng" w="9525">
            <a:solidFill>
              <a:schemeClr val="lt1"/>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6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1" name="Shape 571"/>
        <p:cNvGrpSpPr/>
        <p:nvPr/>
      </p:nvGrpSpPr>
      <p:grpSpPr>
        <a:xfrm>
          <a:off x="0" y="0"/>
          <a:ext cx="0" cy="0"/>
          <a:chOff x="0" y="0"/>
          <a:chExt cx="0" cy="0"/>
        </a:xfrm>
      </p:grpSpPr>
      <p:sp>
        <p:nvSpPr>
          <p:cNvPr id="572" name="Google Shape;572;p53"/>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Q&amp;A / Discussion</a:t>
            </a:r>
            <a:endParaRPr/>
          </a:p>
          <a:p>
            <a:pPr indent="0" lvl="0" marL="0" rtl="0" algn="ctr">
              <a:spcBef>
                <a:spcPts val="0"/>
              </a:spcBef>
              <a:spcAft>
                <a:spcPts val="0"/>
              </a:spcAft>
              <a:buNone/>
            </a:pPr>
            <a:r>
              <a:t/>
            </a:r>
            <a:endParaRPr/>
          </a:p>
        </p:txBody>
      </p:sp>
      <p:sp>
        <p:nvSpPr>
          <p:cNvPr id="573" name="Google Shape;573;p53"/>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u="sng">
                <a:solidFill>
                  <a:srgbClr val="F7B762"/>
                </a:solidFill>
                <a:hlinkClick r:id="rId3">
                  <a:extLst>
                    <a:ext uri="{A12FA001-AC4F-418D-AE19-62706E023703}">
                      <ahyp:hlinkClr val="tx"/>
                    </a:ext>
                  </a:extLst>
                </a:hlinkClick>
              </a:rPr>
              <a:t>jakecar@umich.edu</a:t>
            </a:r>
            <a:endParaRPr>
              <a:solidFill>
                <a:srgbClr val="F7B762"/>
              </a:solidFill>
            </a:endParaRPr>
          </a:p>
          <a:p>
            <a:pPr indent="0" lvl="0" marL="0" rtl="0" algn="ctr">
              <a:spcBef>
                <a:spcPts val="0"/>
              </a:spcBef>
              <a:spcAft>
                <a:spcPts val="0"/>
              </a:spcAft>
              <a:buNone/>
            </a:pPr>
            <a:r>
              <a:rPr lang="en" u="sng">
                <a:solidFill>
                  <a:srgbClr val="F7B762"/>
                </a:solidFill>
                <a:hlinkClick r:id="rId4">
                  <a:extLst>
                    <a:ext uri="{A12FA001-AC4F-418D-AE19-62706E023703}">
                      <ahyp:hlinkClr val="tx"/>
                    </a:ext>
                  </a:extLst>
                </a:hlinkClick>
              </a:rPr>
              <a:t>lrjohnston@wisc.edu</a:t>
            </a:r>
            <a:endParaRPr>
              <a:solidFill>
                <a:srgbClr val="F7B762"/>
              </a:solidFill>
            </a:endParaRPr>
          </a:p>
          <a:p>
            <a:pPr indent="0" lvl="0" marL="0" rtl="0" algn="ctr">
              <a:spcBef>
                <a:spcPts val="0"/>
              </a:spcBef>
              <a:spcAft>
                <a:spcPts val="0"/>
              </a:spcAft>
              <a:buNone/>
            </a:pPr>
            <a:r>
              <a:rPr lang="en" u="sng">
                <a:solidFill>
                  <a:srgbClr val="F7B762"/>
                </a:solidFill>
                <a:hlinkClick r:id="rId5">
                  <a:extLst>
                    <a:ext uri="{A12FA001-AC4F-418D-AE19-62706E023703}">
                      <ahyp:hlinkClr val="tx"/>
                    </a:ext>
                  </a:extLst>
                </a:hlinkClick>
              </a:rPr>
              <a:t>mnarlock@umn.edu</a:t>
            </a:r>
            <a:endParaRPr>
              <a:solidFill>
                <a:srgbClr val="F7B762"/>
              </a:solidFill>
            </a:endParaRPr>
          </a:p>
          <a:p>
            <a:pPr indent="0" lvl="0" marL="0" rtl="0" algn="ctr">
              <a:spcBef>
                <a:spcPts val="0"/>
              </a:spcBef>
              <a:spcAft>
                <a:spcPts val="0"/>
              </a:spcAft>
              <a:buNone/>
            </a:pPr>
            <a:r>
              <a:t/>
            </a:r>
            <a:endParaRPr>
              <a:solidFill>
                <a:srgbClr val="F7B762"/>
              </a:solidFill>
            </a:endParaRPr>
          </a:p>
        </p:txBody>
      </p:sp>
      <p:sp>
        <p:nvSpPr>
          <p:cNvPr id="574" name="Google Shape;574;p53"/>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600"/>
              <a:t>Key Takeaways:</a:t>
            </a:r>
            <a:endParaRPr sz="1600"/>
          </a:p>
          <a:p>
            <a:pPr indent="-330200" lvl="0" marL="457200" rtl="0" algn="l">
              <a:spcBef>
                <a:spcPts val="1600"/>
              </a:spcBef>
              <a:spcAft>
                <a:spcPts val="0"/>
              </a:spcAft>
              <a:buSzPts val="1600"/>
              <a:buChar char="-"/>
            </a:pPr>
            <a:r>
              <a:rPr lang="en" sz="1600"/>
              <a:t>Successful cross-institutional collaboration takes trust, reciprocity, and resource investment (time and money)</a:t>
            </a:r>
            <a:endParaRPr sz="1600"/>
          </a:p>
          <a:p>
            <a:pPr indent="-330200" lvl="0" marL="457200" rtl="0" algn="l">
              <a:spcBef>
                <a:spcPts val="0"/>
              </a:spcBef>
              <a:spcAft>
                <a:spcPts val="0"/>
              </a:spcAft>
              <a:buSzPts val="1600"/>
              <a:buChar char="-"/>
            </a:pPr>
            <a:r>
              <a:rPr lang="en" sz="1600"/>
              <a:t>Retrospective process helps large, multi-year projects look back, celebrate successes, and prioritize for the future</a:t>
            </a:r>
            <a:endParaRPr sz="1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7"/>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The early days</a:t>
            </a:r>
            <a:r>
              <a:rPr lang="en"/>
              <a: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8"/>
          <p:cNvSpPr txBox="1"/>
          <p:nvPr>
            <p:ph type="title"/>
          </p:nvPr>
        </p:nvSpPr>
        <p:spPr>
          <a:xfrm>
            <a:off x="311700" y="445025"/>
            <a:ext cx="27723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Remember 2010?</a:t>
            </a:r>
            <a:endParaRPr/>
          </a:p>
        </p:txBody>
      </p:sp>
      <p:sp>
        <p:nvSpPr>
          <p:cNvPr id="217" name="Google Shape;217;p28"/>
          <p:cNvSpPr txBox="1"/>
          <p:nvPr>
            <p:ph idx="4294967295" type="body"/>
          </p:nvPr>
        </p:nvSpPr>
        <p:spPr>
          <a:xfrm>
            <a:off x="557975" y="3785925"/>
            <a:ext cx="1794000" cy="633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br>
              <a:rPr lang="en"/>
            </a:br>
            <a:endParaRPr/>
          </a:p>
          <a:p>
            <a:pPr indent="0" lvl="0" marL="457200" rtl="0" algn="l">
              <a:lnSpc>
                <a:spcPct val="100000"/>
              </a:lnSpc>
              <a:spcBef>
                <a:spcPts val="0"/>
              </a:spcBef>
              <a:spcAft>
                <a:spcPts val="1000"/>
              </a:spcAft>
              <a:buNone/>
            </a:pPr>
            <a:r>
              <a:t/>
            </a:r>
            <a:endParaRPr/>
          </a:p>
        </p:txBody>
      </p:sp>
      <p:pic>
        <p:nvPicPr>
          <p:cNvPr id="218" name="Google Shape;218;p28"/>
          <p:cNvPicPr preferRelativeResize="0"/>
          <p:nvPr/>
        </p:nvPicPr>
        <p:blipFill>
          <a:blip r:embed="rId3">
            <a:alphaModFix/>
          </a:blip>
          <a:stretch>
            <a:fillRect/>
          </a:stretch>
        </p:blipFill>
        <p:spPr>
          <a:xfrm>
            <a:off x="700350" y="1396888"/>
            <a:ext cx="1431625" cy="2349725"/>
          </a:xfrm>
          <a:prstGeom prst="rect">
            <a:avLst/>
          </a:prstGeom>
          <a:noFill/>
          <a:ln>
            <a:noFill/>
          </a:ln>
        </p:spPr>
      </p:pic>
      <p:pic>
        <p:nvPicPr>
          <p:cNvPr id="219" name="Google Shape;219;p28"/>
          <p:cNvPicPr preferRelativeResize="0"/>
          <p:nvPr/>
        </p:nvPicPr>
        <p:blipFill>
          <a:blip r:embed="rId4">
            <a:alphaModFix/>
          </a:blip>
          <a:stretch>
            <a:fillRect/>
          </a:stretch>
        </p:blipFill>
        <p:spPr>
          <a:xfrm>
            <a:off x="2793666" y="1209563"/>
            <a:ext cx="1794001" cy="2724385"/>
          </a:xfrm>
          <a:prstGeom prst="rect">
            <a:avLst/>
          </a:prstGeom>
          <a:noFill/>
          <a:ln>
            <a:noFill/>
          </a:ln>
        </p:spPr>
      </p:pic>
      <p:pic>
        <p:nvPicPr>
          <p:cNvPr id="220" name="Google Shape;220;p28"/>
          <p:cNvPicPr preferRelativeResize="0"/>
          <p:nvPr/>
        </p:nvPicPr>
        <p:blipFill>
          <a:blip r:embed="rId5">
            <a:alphaModFix/>
          </a:blip>
          <a:stretch>
            <a:fillRect/>
          </a:stretch>
        </p:blipFill>
        <p:spPr>
          <a:xfrm>
            <a:off x="5144173" y="1950863"/>
            <a:ext cx="1241775" cy="1241775"/>
          </a:xfrm>
          <a:prstGeom prst="rect">
            <a:avLst/>
          </a:prstGeom>
          <a:noFill/>
          <a:ln>
            <a:noFill/>
          </a:ln>
        </p:spPr>
      </p:pic>
      <p:pic>
        <p:nvPicPr>
          <p:cNvPr id="221" name="Google Shape;221;p28"/>
          <p:cNvPicPr preferRelativeResize="0"/>
          <p:nvPr/>
        </p:nvPicPr>
        <p:blipFill>
          <a:blip r:embed="rId6">
            <a:alphaModFix/>
          </a:blip>
          <a:stretch>
            <a:fillRect/>
          </a:stretch>
        </p:blipFill>
        <p:spPr>
          <a:xfrm>
            <a:off x="2933125" y="1157125"/>
            <a:ext cx="5942401" cy="2982550"/>
          </a:xfrm>
          <a:prstGeom prst="rect">
            <a:avLst/>
          </a:prstGeom>
          <a:noFill/>
          <a:ln>
            <a:noFill/>
          </a:ln>
        </p:spPr>
      </p:pic>
      <p:pic>
        <p:nvPicPr>
          <p:cNvPr id="222" name="Google Shape;222;p28"/>
          <p:cNvPicPr preferRelativeResize="0"/>
          <p:nvPr/>
        </p:nvPicPr>
        <p:blipFill>
          <a:blip r:embed="rId7">
            <a:alphaModFix/>
          </a:blip>
          <a:stretch>
            <a:fillRect/>
          </a:stretch>
        </p:blipFill>
        <p:spPr>
          <a:xfrm>
            <a:off x="519725" y="2049053"/>
            <a:ext cx="1980300" cy="10454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218"/>
                                        </p:tgtEl>
                                      </p:cBhvr>
                                    </p:animEffect>
                                    <p:set>
                                      <p:cBhvr>
                                        <p:cTn dur="1" fill="hold">
                                          <p:stCondLst>
                                            <p:cond delay="1000"/>
                                          </p:stCondLst>
                                        </p:cTn>
                                        <p:tgtEl>
                                          <p:spTgt spid="218"/>
                                        </p:tgtEl>
                                        <p:attrNameLst>
                                          <p:attrName>style.visibility</p:attrName>
                                        </p:attrNameLst>
                                      </p:cBhvr>
                                      <p:to>
                                        <p:strVal val="hidden"/>
                                      </p:to>
                                    </p:set>
                                  </p:childTnLst>
                                </p:cTn>
                              </p:par>
                              <p:par>
                                <p:cTn fill="hold" nodeType="withEffect" presetClass="exit" presetID="10" presetSubtype="0">
                                  <p:stCondLst>
                                    <p:cond delay="0"/>
                                  </p:stCondLst>
                                  <p:childTnLst>
                                    <p:animEffect filter="fade" transition="out">
                                      <p:cBhvr>
                                        <p:cTn dur="1000"/>
                                        <p:tgtEl>
                                          <p:spTgt spid="219"/>
                                        </p:tgtEl>
                                      </p:cBhvr>
                                    </p:animEffect>
                                    <p:set>
                                      <p:cBhvr>
                                        <p:cTn dur="1" fill="hold">
                                          <p:stCondLst>
                                            <p:cond delay="1000"/>
                                          </p:stCondLst>
                                        </p:cTn>
                                        <p:tgtEl>
                                          <p:spTgt spid="219"/>
                                        </p:tgtEl>
                                        <p:attrNameLst>
                                          <p:attrName>style.visibility</p:attrName>
                                        </p:attrNameLst>
                                      </p:cBhvr>
                                      <p:to>
                                        <p:strVal val="hidden"/>
                                      </p:to>
                                    </p:set>
                                  </p:childTnLst>
                                </p:cTn>
                              </p:par>
                              <p:par>
                                <p:cTn fill="hold" nodeType="withEffect" presetClass="exit" presetID="10" presetSubtype="0">
                                  <p:stCondLst>
                                    <p:cond delay="0"/>
                                  </p:stCondLst>
                                  <p:childTnLst>
                                    <p:animEffect filter="fade" transition="out">
                                      <p:cBhvr>
                                        <p:cTn dur="1000"/>
                                        <p:tgtEl>
                                          <p:spTgt spid="220"/>
                                        </p:tgtEl>
                                      </p:cBhvr>
                                    </p:animEffect>
                                    <p:set>
                                      <p:cBhvr>
                                        <p:cTn dur="1" fill="hold">
                                          <p:stCondLst>
                                            <p:cond delay="1000"/>
                                          </p:stCondLst>
                                        </p:cTn>
                                        <p:tgtEl>
                                          <p:spTgt spid="220"/>
                                        </p:tgtEl>
                                        <p:attrNameLst>
                                          <p:attrName>style.visibility</p:attrName>
                                        </p:attrNameLst>
                                      </p:cBhvr>
                                      <p:to>
                                        <p:strVal val="hidden"/>
                                      </p:to>
                                    </p:set>
                                  </p:childTnLst>
                                </p:cTn>
                              </p:par>
                              <p:par>
                                <p:cTn fill="hold" nodeType="with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1000"/>
                                        <p:tgtEl>
                                          <p:spTgt spid="222"/>
                                        </p:tgtEl>
                                      </p:cBhvr>
                                    </p:animEffect>
                                  </p:childTnLst>
                                </p:cTn>
                              </p:par>
                              <p:par>
                                <p:cTn fill="hold" nodeType="with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9"/>
          <p:cNvSpPr txBox="1"/>
          <p:nvPr>
            <p:ph type="title"/>
          </p:nvPr>
        </p:nvSpPr>
        <p:spPr>
          <a:xfrm>
            <a:off x="311700" y="445025"/>
            <a:ext cx="3531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Response from Libraries</a:t>
            </a:r>
            <a:endParaRPr/>
          </a:p>
        </p:txBody>
      </p:sp>
      <p:pic>
        <p:nvPicPr>
          <p:cNvPr id="228" name="Google Shape;228;p29"/>
          <p:cNvPicPr preferRelativeResize="0"/>
          <p:nvPr/>
        </p:nvPicPr>
        <p:blipFill>
          <a:blip r:embed="rId3">
            <a:alphaModFix/>
          </a:blip>
          <a:stretch>
            <a:fillRect/>
          </a:stretch>
        </p:blipFill>
        <p:spPr>
          <a:xfrm>
            <a:off x="4432141" y="0"/>
            <a:ext cx="4711859" cy="5143501"/>
          </a:xfrm>
          <a:prstGeom prst="rect">
            <a:avLst/>
          </a:prstGeom>
          <a:noFill/>
          <a:ln>
            <a:noFill/>
          </a:ln>
        </p:spPr>
      </p:pic>
      <p:sp>
        <p:nvSpPr>
          <p:cNvPr id="229" name="Google Shape;229;p29"/>
          <p:cNvSpPr txBox="1"/>
          <p:nvPr/>
        </p:nvSpPr>
        <p:spPr>
          <a:xfrm>
            <a:off x="277250" y="1644400"/>
            <a:ext cx="3805200" cy="26781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Font typeface="Average"/>
              <a:buChar char="●"/>
            </a:pPr>
            <a:r>
              <a:rPr lang="en" sz="1800">
                <a:solidFill>
                  <a:schemeClr val="dk1"/>
                </a:solidFill>
                <a:latin typeface="Average"/>
                <a:ea typeface="Average"/>
                <a:cs typeface="Average"/>
                <a:sym typeface="Average"/>
              </a:rPr>
              <a:t>A proliferation of g</a:t>
            </a:r>
            <a:r>
              <a:rPr lang="en" sz="1800">
                <a:solidFill>
                  <a:schemeClr val="dk1"/>
                </a:solidFill>
                <a:latin typeface="Average"/>
                <a:ea typeface="Average"/>
                <a:cs typeface="Average"/>
                <a:sym typeface="Average"/>
              </a:rPr>
              <a:t>uides</a:t>
            </a:r>
            <a:r>
              <a:rPr lang="en" sz="1800">
                <a:solidFill>
                  <a:schemeClr val="dk1"/>
                </a:solidFill>
                <a:latin typeface="Average"/>
                <a:ea typeface="Average"/>
                <a:cs typeface="Average"/>
                <a:sym typeface="Average"/>
              </a:rPr>
              <a:t> on how to create a Data Management Plan.</a:t>
            </a:r>
            <a:endParaRPr sz="1800">
              <a:solidFill>
                <a:schemeClr val="dk1"/>
              </a:solidFill>
              <a:latin typeface="Average"/>
              <a:ea typeface="Average"/>
              <a:cs typeface="Average"/>
              <a:sym typeface="Average"/>
            </a:endParaRPr>
          </a:p>
          <a:p>
            <a:pPr indent="0" lvl="0" marL="457200" rtl="0" algn="l">
              <a:spcBef>
                <a:spcPts val="0"/>
              </a:spcBef>
              <a:spcAft>
                <a:spcPts val="0"/>
              </a:spcAft>
              <a:buNone/>
            </a:pPr>
            <a:r>
              <a:t/>
            </a:r>
            <a:endParaRPr sz="1800">
              <a:solidFill>
                <a:schemeClr val="dk1"/>
              </a:solidFill>
              <a:latin typeface="Average"/>
              <a:ea typeface="Average"/>
              <a:cs typeface="Average"/>
              <a:sym typeface="Average"/>
            </a:endParaRPr>
          </a:p>
          <a:p>
            <a:pPr indent="-342900" lvl="0" marL="457200" rtl="0" algn="l">
              <a:spcBef>
                <a:spcPts val="0"/>
              </a:spcBef>
              <a:spcAft>
                <a:spcPts val="0"/>
              </a:spcAft>
              <a:buClr>
                <a:schemeClr val="dk1"/>
              </a:buClr>
              <a:buSzPts val="1800"/>
              <a:buFont typeface="Average"/>
              <a:buChar char="●"/>
            </a:pPr>
            <a:r>
              <a:rPr lang="en" sz="1800">
                <a:solidFill>
                  <a:schemeClr val="dk1"/>
                </a:solidFill>
                <a:latin typeface="Average"/>
                <a:ea typeface="Average"/>
                <a:cs typeface="Average"/>
                <a:sym typeface="Average"/>
              </a:rPr>
              <a:t>A recognition that we needed to know more about how researchers managed, shared and preserved their data.</a:t>
            </a:r>
            <a:endParaRPr sz="1800">
              <a:solidFill>
                <a:schemeClr val="dk1"/>
              </a:solidFill>
              <a:latin typeface="Average"/>
              <a:ea typeface="Average"/>
              <a:cs typeface="Average"/>
              <a:sym typeface="Average"/>
            </a:endParaRPr>
          </a:p>
          <a:p>
            <a:pPr indent="0" lvl="0" marL="0" rtl="0" algn="l">
              <a:spcBef>
                <a:spcPts val="0"/>
              </a:spcBef>
              <a:spcAft>
                <a:spcPts val="0"/>
              </a:spcAft>
              <a:buNone/>
            </a:pPr>
            <a:r>
              <a:t/>
            </a:r>
            <a:endParaRPr sz="1800">
              <a:solidFill>
                <a:schemeClr val="dk1"/>
              </a:solidFill>
              <a:latin typeface="Average"/>
              <a:ea typeface="Average"/>
              <a:cs typeface="Average"/>
              <a:sym typeface="Average"/>
            </a:endParaRPr>
          </a:p>
        </p:txBody>
      </p:sp>
      <p:sp>
        <p:nvSpPr>
          <p:cNvPr id="230" name="Google Shape;230;p29"/>
          <p:cNvSpPr/>
          <p:nvPr/>
        </p:nvSpPr>
        <p:spPr>
          <a:xfrm>
            <a:off x="439775" y="4799325"/>
            <a:ext cx="4024800" cy="2772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0"/>
          <p:cNvSpPr txBox="1"/>
          <p:nvPr>
            <p:ph type="title"/>
          </p:nvPr>
        </p:nvSpPr>
        <p:spPr>
          <a:xfrm>
            <a:off x="311700" y="445025"/>
            <a:ext cx="1848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Curation Profiles</a:t>
            </a:r>
            <a:endParaRPr/>
          </a:p>
        </p:txBody>
      </p:sp>
      <p:pic>
        <p:nvPicPr>
          <p:cNvPr id="236" name="Google Shape;236;p30"/>
          <p:cNvPicPr preferRelativeResize="0"/>
          <p:nvPr/>
        </p:nvPicPr>
        <p:blipFill>
          <a:blip r:embed="rId3">
            <a:alphaModFix/>
          </a:blip>
          <a:stretch>
            <a:fillRect/>
          </a:stretch>
        </p:blipFill>
        <p:spPr>
          <a:xfrm>
            <a:off x="2749775" y="39575"/>
            <a:ext cx="6147475" cy="4610625"/>
          </a:xfrm>
          <a:prstGeom prst="rect">
            <a:avLst/>
          </a:prstGeom>
          <a:noFill/>
          <a:ln>
            <a:noFill/>
          </a:ln>
        </p:spPr>
      </p:pic>
      <p:sp>
        <p:nvSpPr>
          <p:cNvPr id="237" name="Google Shape;237;p30"/>
          <p:cNvSpPr txBox="1"/>
          <p:nvPr/>
        </p:nvSpPr>
        <p:spPr>
          <a:xfrm>
            <a:off x="191200" y="3690300"/>
            <a:ext cx="22266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latin typeface="Average"/>
                <a:ea typeface="Average"/>
                <a:cs typeface="Average"/>
                <a:sym typeface="Average"/>
              </a:rPr>
              <a:t>DCP Directory: https://docs.lib.purdue.edu/dcp/</a:t>
            </a:r>
            <a:endParaRPr>
              <a:solidFill>
                <a:schemeClr val="dk1"/>
              </a:solidFill>
              <a:latin typeface="Average"/>
              <a:ea typeface="Average"/>
              <a:cs typeface="Average"/>
              <a:sym typeface="Average"/>
            </a:endParaRPr>
          </a:p>
        </p:txBody>
      </p:sp>
      <p:sp>
        <p:nvSpPr>
          <p:cNvPr id="238" name="Google Shape;238;p30"/>
          <p:cNvSpPr txBox="1"/>
          <p:nvPr/>
        </p:nvSpPr>
        <p:spPr>
          <a:xfrm>
            <a:off x="191200" y="2801200"/>
            <a:ext cx="22266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latin typeface="Average"/>
                <a:ea typeface="Average"/>
                <a:cs typeface="Average"/>
                <a:sym typeface="Average"/>
              </a:rPr>
              <a:t>DCP Toolkit:</a:t>
            </a:r>
            <a:endParaRPr>
              <a:solidFill>
                <a:schemeClr val="dk1"/>
              </a:solidFill>
              <a:latin typeface="Average"/>
              <a:ea typeface="Average"/>
              <a:cs typeface="Average"/>
              <a:sym typeface="Average"/>
            </a:endParaRPr>
          </a:p>
          <a:p>
            <a:pPr indent="0" lvl="0" marL="0" rtl="0" algn="l">
              <a:spcBef>
                <a:spcPts val="0"/>
              </a:spcBef>
              <a:spcAft>
                <a:spcPts val="0"/>
              </a:spcAft>
              <a:buNone/>
            </a:pPr>
            <a:r>
              <a:rPr lang="en">
                <a:solidFill>
                  <a:schemeClr val="dk1"/>
                </a:solidFill>
                <a:latin typeface="Average"/>
                <a:ea typeface="Average"/>
                <a:cs typeface="Average"/>
                <a:sym typeface="Average"/>
              </a:rPr>
              <a:t>https://docs.lib.purdue.edu/dcptoolkit/</a:t>
            </a:r>
            <a:endParaRPr>
              <a:solidFill>
                <a:schemeClr val="dk1"/>
              </a:solidFill>
              <a:latin typeface="Average"/>
              <a:ea typeface="Average"/>
              <a:cs typeface="Average"/>
              <a:sym typeface="Averag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Research Data Management Group at Cornell</a:t>
            </a:r>
            <a:endParaRPr/>
          </a:p>
        </p:txBody>
      </p:sp>
      <p:pic>
        <p:nvPicPr>
          <p:cNvPr id="244" name="Google Shape;244;p31"/>
          <p:cNvPicPr preferRelativeResize="0"/>
          <p:nvPr/>
        </p:nvPicPr>
        <p:blipFill>
          <a:blip r:embed="rId3">
            <a:alphaModFix/>
          </a:blip>
          <a:stretch>
            <a:fillRect/>
          </a:stretch>
        </p:blipFill>
        <p:spPr>
          <a:xfrm>
            <a:off x="239725" y="1549875"/>
            <a:ext cx="5613999" cy="2043725"/>
          </a:xfrm>
          <a:prstGeom prst="rect">
            <a:avLst/>
          </a:prstGeom>
          <a:noFill/>
          <a:ln>
            <a:noFill/>
          </a:ln>
        </p:spPr>
      </p:pic>
      <p:pic>
        <p:nvPicPr>
          <p:cNvPr id="245" name="Google Shape;245;p31"/>
          <p:cNvPicPr preferRelativeResize="0"/>
          <p:nvPr/>
        </p:nvPicPr>
        <p:blipFill>
          <a:blip r:embed="rId4">
            <a:alphaModFix/>
          </a:blip>
          <a:stretch>
            <a:fillRect/>
          </a:stretch>
        </p:blipFill>
        <p:spPr>
          <a:xfrm>
            <a:off x="6046224" y="1530975"/>
            <a:ext cx="2991201" cy="3029747"/>
          </a:xfrm>
          <a:prstGeom prst="rect">
            <a:avLst/>
          </a:prstGeom>
          <a:noFill/>
          <a:ln>
            <a:noFill/>
          </a:ln>
        </p:spPr>
      </p:pic>
      <p:pic>
        <p:nvPicPr>
          <p:cNvPr id="246" name="Google Shape;246;p31"/>
          <p:cNvPicPr preferRelativeResize="0"/>
          <p:nvPr/>
        </p:nvPicPr>
        <p:blipFill>
          <a:blip r:embed="rId5">
            <a:alphaModFix/>
          </a:blip>
          <a:stretch>
            <a:fillRect/>
          </a:stretch>
        </p:blipFill>
        <p:spPr>
          <a:xfrm>
            <a:off x="7348545" y="354557"/>
            <a:ext cx="731950" cy="7536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2"/>
          <p:cNvSpPr txBox="1"/>
          <p:nvPr>
            <p:ph type="title"/>
          </p:nvPr>
        </p:nvSpPr>
        <p:spPr>
          <a:xfrm>
            <a:off x="132300" y="464125"/>
            <a:ext cx="1571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ARL / DLF E-Science Institute</a:t>
            </a:r>
            <a:endParaRPr/>
          </a:p>
          <a:p>
            <a:pPr indent="0" lvl="0" marL="0" rtl="0" algn="l">
              <a:spcBef>
                <a:spcPts val="0"/>
              </a:spcBef>
              <a:spcAft>
                <a:spcPts val="0"/>
              </a:spcAft>
              <a:buNone/>
            </a:pPr>
            <a:r>
              <a:rPr lang="en"/>
              <a:t>2011-12</a:t>
            </a:r>
            <a:endParaRPr/>
          </a:p>
        </p:txBody>
      </p:sp>
      <p:pic>
        <p:nvPicPr>
          <p:cNvPr id="252" name="Google Shape;252;p32"/>
          <p:cNvPicPr preferRelativeResize="0"/>
          <p:nvPr/>
        </p:nvPicPr>
        <p:blipFill>
          <a:blip r:embed="rId3">
            <a:alphaModFix/>
          </a:blip>
          <a:stretch>
            <a:fillRect/>
          </a:stretch>
        </p:blipFill>
        <p:spPr>
          <a:xfrm>
            <a:off x="1790050" y="0"/>
            <a:ext cx="7353950" cy="46846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3"/>
          <p:cNvSpPr txBox="1"/>
          <p:nvPr>
            <p:ph type="title"/>
          </p:nvPr>
        </p:nvSpPr>
        <p:spPr>
          <a:xfrm>
            <a:off x="187400" y="464150"/>
            <a:ext cx="1944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Repositories </a:t>
            </a:r>
            <a:endParaRPr/>
          </a:p>
        </p:txBody>
      </p:sp>
      <p:pic>
        <p:nvPicPr>
          <p:cNvPr id="258" name="Google Shape;258;p33"/>
          <p:cNvPicPr preferRelativeResize="0"/>
          <p:nvPr/>
        </p:nvPicPr>
        <p:blipFill>
          <a:blip r:embed="rId3">
            <a:alphaModFix/>
          </a:blip>
          <a:stretch>
            <a:fillRect/>
          </a:stretch>
        </p:blipFill>
        <p:spPr>
          <a:xfrm>
            <a:off x="2256300" y="14913"/>
            <a:ext cx="6887699" cy="5113681"/>
          </a:xfrm>
          <a:prstGeom prst="rect">
            <a:avLst/>
          </a:prstGeom>
          <a:noFill/>
          <a:ln>
            <a:noFill/>
          </a:ln>
        </p:spPr>
      </p:pic>
      <p:sp>
        <p:nvSpPr>
          <p:cNvPr id="259" name="Google Shape;259;p33"/>
          <p:cNvSpPr/>
          <p:nvPr/>
        </p:nvSpPr>
        <p:spPr>
          <a:xfrm>
            <a:off x="468450" y="4808875"/>
            <a:ext cx="1788000" cy="2295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Material">
  <a:themeElements>
    <a:clrScheme name="Material">
      <a:dk1>
        <a:srgbClr val="31394D"/>
      </a:dk1>
      <a:lt1>
        <a:srgbClr val="FFFCFC"/>
      </a:lt1>
      <a:dk2>
        <a:srgbClr val="424242"/>
      </a:dk2>
      <a:lt2>
        <a:srgbClr val="F4F4F4"/>
      </a:lt2>
      <a:accent1>
        <a:srgbClr val="0277BD"/>
      </a:accent1>
      <a:accent2>
        <a:srgbClr val="0F9D58"/>
      </a:accent2>
      <a:accent3>
        <a:srgbClr val="DB4437"/>
      </a:accent3>
      <a:accent4>
        <a:srgbClr val="FAFAFA"/>
      </a:accent4>
      <a:accent5>
        <a:srgbClr val="1A237E"/>
      </a:accent5>
      <a:accent6>
        <a:srgbClr val="F7B762"/>
      </a:accent6>
      <a:hlink>
        <a:srgbClr val="1A237E"/>
      </a:hlink>
      <a:folHlink>
        <a:srgbClr val="1A2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