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7432000" cy="16459200"/>
  <p:notesSz cx="6858000" cy="9144000"/>
  <p:defaultTextStyle>
    <a:defPPr>
      <a:defRPr lang="en-US"/>
    </a:defPPr>
    <a:lvl1pPr marL="0" algn="l" defTabSz="250786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1pPr>
    <a:lvl2pPr marL="1253930" algn="l" defTabSz="250786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2pPr>
    <a:lvl3pPr marL="2507860" algn="l" defTabSz="250786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3pPr>
    <a:lvl4pPr marL="3761790" algn="l" defTabSz="250786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4pPr>
    <a:lvl5pPr marL="5015720" algn="l" defTabSz="250786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5pPr>
    <a:lvl6pPr marL="6269650" algn="l" defTabSz="250786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6pPr>
    <a:lvl7pPr marL="7523580" algn="l" defTabSz="250786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7pPr>
    <a:lvl8pPr marL="8777510" algn="l" defTabSz="250786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8pPr>
    <a:lvl9pPr marL="10031440" algn="l" defTabSz="250786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6B001F"/>
    <a:srgbClr val="9A003B"/>
    <a:srgbClr val="000000"/>
    <a:srgbClr val="B500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591" autoAdjust="0"/>
    <p:restoredTop sz="99408" autoAdjust="0"/>
  </p:normalViewPr>
  <p:slideViewPr>
    <p:cSldViewPr>
      <p:cViewPr>
        <p:scale>
          <a:sx n="50" d="100"/>
          <a:sy n="50" d="100"/>
        </p:scale>
        <p:origin x="-654" y="216"/>
      </p:cViewPr>
      <p:guideLst>
        <p:guide orient="horz" pos="5184"/>
        <p:guide pos="86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5113021"/>
            <a:ext cx="23317200" cy="35280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9326880"/>
            <a:ext cx="19202400" cy="42062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2539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507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761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01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2696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523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777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03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2880A-6D3B-4268-81C5-E49DA217E33C}" type="datetimeFigureOut">
              <a:rPr lang="en-US" smtClean="0"/>
              <a:pPr/>
              <a:t>4/17/2013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35B34-6591-4089-B774-88C61692C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2880A-6D3B-4268-81C5-E49DA217E33C}" type="datetimeFigureOut">
              <a:rPr lang="en-US" smtClean="0"/>
              <a:pPr/>
              <a:t>4/17/2013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35B34-6591-4089-B774-88C61692C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375825" y="3162300"/>
            <a:ext cx="34561464" cy="6741033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81916" y="3162300"/>
            <a:ext cx="103236711" cy="674103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2880A-6D3B-4268-81C5-E49DA217E33C}" type="datetimeFigureOut">
              <a:rPr lang="en-US" smtClean="0"/>
              <a:pPr/>
              <a:t>4/17/2013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35B34-6591-4089-B774-88C61692C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2880A-6D3B-4268-81C5-E49DA217E33C}" type="datetimeFigureOut">
              <a:rPr lang="en-US" smtClean="0"/>
              <a:pPr/>
              <a:t>4/17/2013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35B34-6591-4089-B774-88C61692C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6939" y="10576561"/>
            <a:ext cx="23317200" cy="3268980"/>
          </a:xfrm>
        </p:spPr>
        <p:txBody>
          <a:bodyPr anchor="t"/>
          <a:lstStyle>
            <a:lvl1pPr algn="l">
              <a:defRPr sz="11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6939" y="6976113"/>
            <a:ext cx="23317200" cy="3600449"/>
          </a:xfrm>
        </p:spPr>
        <p:txBody>
          <a:bodyPr anchor="b"/>
          <a:lstStyle>
            <a:lvl1pPr marL="0" indent="0">
              <a:buNone/>
              <a:defRPr sz="5500">
                <a:solidFill>
                  <a:schemeClr val="tx1">
                    <a:tint val="75000"/>
                  </a:schemeClr>
                </a:solidFill>
              </a:defRPr>
            </a:lvl1pPr>
            <a:lvl2pPr marL="125393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2pPr>
            <a:lvl3pPr marL="250786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3pPr>
            <a:lvl4pPr marL="3761790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4pPr>
            <a:lvl5pPr marL="5015720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5pPr>
            <a:lvl6pPr marL="6269650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6pPr>
            <a:lvl7pPr marL="7523580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7pPr>
            <a:lvl8pPr marL="8777510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8pPr>
            <a:lvl9pPr marL="10031440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2880A-6D3B-4268-81C5-E49DA217E33C}" type="datetimeFigureOut">
              <a:rPr lang="en-US" smtClean="0"/>
              <a:pPr/>
              <a:t>4/17/2013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35B34-6591-4089-B774-88C61692C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1914" y="18432780"/>
            <a:ext cx="68899086" cy="52139851"/>
          </a:xfrm>
        </p:spPr>
        <p:txBody>
          <a:bodyPr/>
          <a:lstStyle>
            <a:lvl1pPr>
              <a:defRPr sz="7700"/>
            </a:lvl1pPr>
            <a:lvl2pPr>
              <a:defRPr sz="6600"/>
            </a:lvl2pPr>
            <a:lvl3pPr>
              <a:defRPr sz="55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038202" y="18432780"/>
            <a:ext cx="68899089" cy="52139851"/>
          </a:xfrm>
        </p:spPr>
        <p:txBody>
          <a:bodyPr/>
          <a:lstStyle>
            <a:lvl1pPr>
              <a:defRPr sz="7700"/>
            </a:lvl1pPr>
            <a:lvl2pPr>
              <a:defRPr sz="6600"/>
            </a:lvl2pPr>
            <a:lvl3pPr>
              <a:defRPr sz="55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2880A-6D3B-4268-81C5-E49DA217E33C}" type="datetimeFigureOut">
              <a:rPr lang="en-US" smtClean="0"/>
              <a:pPr/>
              <a:t>4/17/2013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35B34-6591-4089-B774-88C61692C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59131"/>
            <a:ext cx="24688800" cy="2743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84271"/>
            <a:ext cx="12120564" cy="1535429"/>
          </a:xfrm>
        </p:spPr>
        <p:txBody>
          <a:bodyPr anchor="b"/>
          <a:lstStyle>
            <a:lvl1pPr marL="0" indent="0">
              <a:buNone/>
              <a:defRPr sz="6600" b="1"/>
            </a:lvl1pPr>
            <a:lvl2pPr marL="1253930" indent="0">
              <a:buNone/>
              <a:defRPr sz="5500" b="1"/>
            </a:lvl2pPr>
            <a:lvl3pPr marL="2507860" indent="0">
              <a:buNone/>
              <a:defRPr sz="5000" b="1"/>
            </a:lvl3pPr>
            <a:lvl4pPr marL="3761790" indent="0">
              <a:buNone/>
              <a:defRPr sz="4400" b="1"/>
            </a:lvl4pPr>
            <a:lvl5pPr marL="5015720" indent="0">
              <a:buNone/>
              <a:defRPr sz="4400" b="1"/>
            </a:lvl5pPr>
            <a:lvl6pPr marL="6269650" indent="0">
              <a:buNone/>
              <a:defRPr sz="4400" b="1"/>
            </a:lvl6pPr>
            <a:lvl7pPr marL="7523580" indent="0">
              <a:buNone/>
              <a:defRPr sz="4400" b="1"/>
            </a:lvl7pPr>
            <a:lvl8pPr marL="8777510" indent="0">
              <a:buNone/>
              <a:defRPr sz="4400" b="1"/>
            </a:lvl8pPr>
            <a:lvl9pPr marL="10031440" indent="0">
              <a:buNone/>
              <a:defRPr sz="4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5219700"/>
            <a:ext cx="12120564" cy="9483091"/>
          </a:xfrm>
        </p:spPr>
        <p:txBody>
          <a:bodyPr/>
          <a:lstStyle>
            <a:lvl1pPr>
              <a:defRPr sz="6600"/>
            </a:lvl1pPr>
            <a:lvl2pPr>
              <a:defRPr sz="5500"/>
            </a:lvl2pPr>
            <a:lvl3pPr>
              <a:defRPr sz="5000"/>
            </a:lvl3pPr>
            <a:lvl4pPr>
              <a:defRPr sz="4400"/>
            </a:lvl4pPr>
            <a:lvl5pPr>
              <a:defRPr sz="4400"/>
            </a:lvl5pPr>
            <a:lvl6pPr>
              <a:defRPr sz="4400"/>
            </a:lvl6pPr>
            <a:lvl7pPr>
              <a:defRPr sz="4400"/>
            </a:lvl7pPr>
            <a:lvl8pPr>
              <a:defRPr sz="4400"/>
            </a:lvl8pPr>
            <a:lvl9pPr>
              <a:defRPr sz="4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935077" y="3684271"/>
            <a:ext cx="12125325" cy="1535429"/>
          </a:xfrm>
        </p:spPr>
        <p:txBody>
          <a:bodyPr anchor="b"/>
          <a:lstStyle>
            <a:lvl1pPr marL="0" indent="0">
              <a:buNone/>
              <a:defRPr sz="6600" b="1"/>
            </a:lvl1pPr>
            <a:lvl2pPr marL="1253930" indent="0">
              <a:buNone/>
              <a:defRPr sz="5500" b="1"/>
            </a:lvl2pPr>
            <a:lvl3pPr marL="2507860" indent="0">
              <a:buNone/>
              <a:defRPr sz="5000" b="1"/>
            </a:lvl3pPr>
            <a:lvl4pPr marL="3761790" indent="0">
              <a:buNone/>
              <a:defRPr sz="4400" b="1"/>
            </a:lvl4pPr>
            <a:lvl5pPr marL="5015720" indent="0">
              <a:buNone/>
              <a:defRPr sz="4400" b="1"/>
            </a:lvl5pPr>
            <a:lvl6pPr marL="6269650" indent="0">
              <a:buNone/>
              <a:defRPr sz="4400" b="1"/>
            </a:lvl6pPr>
            <a:lvl7pPr marL="7523580" indent="0">
              <a:buNone/>
              <a:defRPr sz="4400" b="1"/>
            </a:lvl7pPr>
            <a:lvl8pPr marL="8777510" indent="0">
              <a:buNone/>
              <a:defRPr sz="4400" b="1"/>
            </a:lvl8pPr>
            <a:lvl9pPr marL="10031440" indent="0">
              <a:buNone/>
              <a:defRPr sz="4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935077" y="5219700"/>
            <a:ext cx="12125325" cy="9483091"/>
          </a:xfrm>
        </p:spPr>
        <p:txBody>
          <a:bodyPr/>
          <a:lstStyle>
            <a:lvl1pPr>
              <a:defRPr sz="6600"/>
            </a:lvl1pPr>
            <a:lvl2pPr>
              <a:defRPr sz="5500"/>
            </a:lvl2pPr>
            <a:lvl3pPr>
              <a:defRPr sz="5000"/>
            </a:lvl3pPr>
            <a:lvl4pPr>
              <a:defRPr sz="4400"/>
            </a:lvl4pPr>
            <a:lvl5pPr>
              <a:defRPr sz="4400"/>
            </a:lvl5pPr>
            <a:lvl6pPr>
              <a:defRPr sz="4400"/>
            </a:lvl6pPr>
            <a:lvl7pPr>
              <a:defRPr sz="4400"/>
            </a:lvl7pPr>
            <a:lvl8pPr>
              <a:defRPr sz="4400"/>
            </a:lvl8pPr>
            <a:lvl9pPr>
              <a:defRPr sz="4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2880A-6D3B-4268-81C5-E49DA217E33C}" type="datetimeFigureOut">
              <a:rPr lang="en-US" smtClean="0"/>
              <a:pPr/>
              <a:t>4/17/2013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35B34-6591-4089-B774-88C61692C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2880A-6D3B-4268-81C5-E49DA217E33C}" type="datetimeFigureOut">
              <a:rPr lang="en-US" smtClean="0"/>
              <a:pPr/>
              <a:t>4/17/2013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35B34-6591-4089-B774-88C61692C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2880A-6D3B-4268-81C5-E49DA217E33C}" type="datetimeFigureOut">
              <a:rPr lang="en-US" smtClean="0"/>
              <a:pPr/>
              <a:t>4/17/2013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35B34-6591-4089-B774-88C61692C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2" y="655320"/>
            <a:ext cx="9024939" cy="2788920"/>
          </a:xfrm>
        </p:spPr>
        <p:txBody>
          <a:bodyPr anchor="b"/>
          <a:lstStyle>
            <a:lvl1pPr algn="l">
              <a:defRPr sz="5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25150" y="655322"/>
            <a:ext cx="15335250" cy="14047471"/>
          </a:xfrm>
        </p:spPr>
        <p:txBody>
          <a:bodyPr/>
          <a:lstStyle>
            <a:lvl1pPr>
              <a:defRPr sz="8800"/>
            </a:lvl1pPr>
            <a:lvl2pPr>
              <a:defRPr sz="7700"/>
            </a:lvl2pPr>
            <a:lvl3pPr>
              <a:defRPr sz="6600"/>
            </a:lvl3pPr>
            <a:lvl4pPr>
              <a:defRPr sz="5500"/>
            </a:lvl4pPr>
            <a:lvl5pPr>
              <a:defRPr sz="5500"/>
            </a:lvl5pPr>
            <a:lvl6pPr>
              <a:defRPr sz="5500"/>
            </a:lvl6pPr>
            <a:lvl7pPr>
              <a:defRPr sz="5500"/>
            </a:lvl7pPr>
            <a:lvl8pPr>
              <a:defRPr sz="5500"/>
            </a:lvl8pPr>
            <a:lvl9pPr>
              <a:defRPr sz="5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2" y="3444242"/>
            <a:ext cx="9024939" cy="11258551"/>
          </a:xfrm>
        </p:spPr>
        <p:txBody>
          <a:bodyPr/>
          <a:lstStyle>
            <a:lvl1pPr marL="0" indent="0">
              <a:buNone/>
              <a:defRPr sz="3900"/>
            </a:lvl1pPr>
            <a:lvl2pPr marL="1253930" indent="0">
              <a:buNone/>
              <a:defRPr sz="3300"/>
            </a:lvl2pPr>
            <a:lvl3pPr marL="2507860" indent="0">
              <a:buNone/>
              <a:defRPr sz="2800"/>
            </a:lvl3pPr>
            <a:lvl4pPr marL="3761790" indent="0">
              <a:buNone/>
              <a:defRPr sz="2500"/>
            </a:lvl4pPr>
            <a:lvl5pPr marL="5015720" indent="0">
              <a:buNone/>
              <a:defRPr sz="2500"/>
            </a:lvl5pPr>
            <a:lvl6pPr marL="6269650" indent="0">
              <a:buNone/>
              <a:defRPr sz="2500"/>
            </a:lvl6pPr>
            <a:lvl7pPr marL="7523580" indent="0">
              <a:buNone/>
              <a:defRPr sz="2500"/>
            </a:lvl7pPr>
            <a:lvl8pPr marL="8777510" indent="0">
              <a:buNone/>
              <a:defRPr sz="2500"/>
            </a:lvl8pPr>
            <a:lvl9pPr marL="10031440" indent="0">
              <a:buNone/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2880A-6D3B-4268-81C5-E49DA217E33C}" type="datetimeFigureOut">
              <a:rPr lang="en-US" smtClean="0"/>
              <a:pPr/>
              <a:t>4/17/2013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35B34-6591-4089-B774-88C61692C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76864" y="11521440"/>
            <a:ext cx="16459200" cy="1360171"/>
          </a:xfrm>
        </p:spPr>
        <p:txBody>
          <a:bodyPr anchor="b"/>
          <a:lstStyle>
            <a:lvl1pPr algn="l">
              <a:defRPr sz="5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76864" y="1470660"/>
            <a:ext cx="16459200" cy="9875520"/>
          </a:xfrm>
        </p:spPr>
        <p:txBody>
          <a:bodyPr/>
          <a:lstStyle>
            <a:lvl1pPr marL="0" indent="0">
              <a:buNone/>
              <a:defRPr sz="8800"/>
            </a:lvl1pPr>
            <a:lvl2pPr marL="1253930" indent="0">
              <a:buNone/>
              <a:defRPr sz="7700"/>
            </a:lvl2pPr>
            <a:lvl3pPr marL="2507860" indent="0">
              <a:buNone/>
              <a:defRPr sz="6600"/>
            </a:lvl3pPr>
            <a:lvl4pPr marL="3761790" indent="0">
              <a:buNone/>
              <a:defRPr sz="5500"/>
            </a:lvl4pPr>
            <a:lvl5pPr marL="5015720" indent="0">
              <a:buNone/>
              <a:defRPr sz="5500"/>
            </a:lvl5pPr>
            <a:lvl6pPr marL="6269650" indent="0">
              <a:buNone/>
              <a:defRPr sz="5500"/>
            </a:lvl6pPr>
            <a:lvl7pPr marL="7523580" indent="0">
              <a:buNone/>
              <a:defRPr sz="5500"/>
            </a:lvl7pPr>
            <a:lvl8pPr marL="8777510" indent="0">
              <a:buNone/>
              <a:defRPr sz="5500"/>
            </a:lvl8pPr>
            <a:lvl9pPr marL="10031440" indent="0">
              <a:buNone/>
              <a:defRPr sz="55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76864" y="12881611"/>
            <a:ext cx="16459200" cy="1931669"/>
          </a:xfrm>
        </p:spPr>
        <p:txBody>
          <a:bodyPr/>
          <a:lstStyle>
            <a:lvl1pPr marL="0" indent="0">
              <a:buNone/>
              <a:defRPr sz="3900"/>
            </a:lvl1pPr>
            <a:lvl2pPr marL="1253930" indent="0">
              <a:buNone/>
              <a:defRPr sz="3300"/>
            </a:lvl2pPr>
            <a:lvl3pPr marL="2507860" indent="0">
              <a:buNone/>
              <a:defRPr sz="2800"/>
            </a:lvl3pPr>
            <a:lvl4pPr marL="3761790" indent="0">
              <a:buNone/>
              <a:defRPr sz="2500"/>
            </a:lvl4pPr>
            <a:lvl5pPr marL="5015720" indent="0">
              <a:buNone/>
              <a:defRPr sz="2500"/>
            </a:lvl5pPr>
            <a:lvl6pPr marL="6269650" indent="0">
              <a:buNone/>
              <a:defRPr sz="2500"/>
            </a:lvl6pPr>
            <a:lvl7pPr marL="7523580" indent="0">
              <a:buNone/>
              <a:defRPr sz="2500"/>
            </a:lvl7pPr>
            <a:lvl8pPr marL="8777510" indent="0">
              <a:buNone/>
              <a:defRPr sz="2500"/>
            </a:lvl8pPr>
            <a:lvl9pPr marL="10031440" indent="0">
              <a:buNone/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2880A-6D3B-4268-81C5-E49DA217E33C}" type="datetimeFigureOut">
              <a:rPr lang="en-US" smtClean="0"/>
              <a:pPr/>
              <a:t>4/17/2013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35B34-6591-4089-B774-88C61692C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59131"/>
            <a:ext cx="24688800" cy="2743200"/>
          </a:xfrm>
          <a:prstGeom prst="rect">
            <a:avLst/>
          </a:prstGeom>
        </p:spPr>
        <p:txBody>
          <a:bodyPr vert="horz" lIns="250786" tIns="125393" rIns="250786" bIns="12539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840482"/>
            <a:ext cx="24688800" cy="10862311"/>
          </a:xfrm>
          <a:prstGeom prst="rect">
            <a:avLst/>
          </a:prstGeom>
        </p:spPr>
        <p:txBody>
          <a:bodyPr vert="horz" lIns="250786" tIns="125393" rIns="250786" bIns="12539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71600" y="15255241"/>
            <a:ext cx="6400800" cy="876300"/>
          </a:xfrm>
          <a:prstGeom prst="rect">
            <a:avLst/>
          </a:prstGeom>
        </p:spPr>
        <p:txBody>
          <a:bodyPr vert="horz" lIns="250786" tIns="125393" rIns="250786" bIns="125393" rtlCol="0" anchor="ctr"/>
          <a:lstStyle>
            <a:lvl1pPr algn="l">
              <a:defRPr sz="3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2880A-6D3B-4268-81C5-E49DA217E33C}" type="datetimeFigureOut">
              <a:rPr lang="en-US" smtClean="0"/>
              <a:pPr/>
              <a:t>4/17/2013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72600" y="15255241"/>
            <a:ext cx="8686800" cy="876300"/>
          </a:xfrm>
          <a:prstGeom prst="rect">
            <a:avLst/>
          </a:prstGeom>
        </p:spPr>
        <p:txBody>
          <a:bodyPr vert="horz" lIns="250786" tIns="125393" rIns="250786" bIns="125393" rtlCol="0" anchor="ctr"/>
          <a:lstStyle>
            <a:lvl1pPr algn="ctr">
              <a:defRPr sz="3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659600" y="15255241"/>
            <a:ext cx="6400800" cy="876300"/>
          </a:xfrm>
          <a:prstGeom prst="rect">
            <a:avLst/>
          </a:prstGeom>
        </p:spPr>
        <p:txBody>
          <a:bodyPr vert="horz" lIns="250786" tIns="125393" rIns="250786" bIns="125393" rtlCol="0" anchor="ctr"/>
          <a:lstStyle>
            <a:lvl1pPr algn="r">
              <a:defRPr sz="3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35B34-6591-4089-B774-88C61692C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507860" rtl="0" eaLnBrk="1" latinLnBrk="0" hangingPunct="1">
        <a:spcBef>
          <a:spcPct val="0"/>
        </a:spcBef>
        <a:buNone/>
        <a:defRPr sz="12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0448" indent="-940448" algn="l" defTabSz="2507860" rtl="0" eaLnBrk="1" latinLnBrk="0" hangingPunct="1">
        <a:spcBef>
          <a:spcPct val="20000"/>
        </a:spcBef>
        <a:buFont typeface="Arial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1pPr>
      <a:lvl2pPr marL="2037636" indent="-783706" algn="l" defTabSz="2507860" rtl="0" eaLnBrk="1" latinLnBrk="0" hangingPunct="1">
        <a:spcBef>
          <a:spcPct val="20000"/>
        </a:spcBef>
        <a:buFont typeface="Arial" pitchFamily="34" charset="0"/>
        <a:buChar char="–"/>
        <a:defRPr sz="7700" kern="1200">
          <a:solidFill>
            <a:schemeClr val="tx1"/>
          </a:solidFill>
          <a:latin typeface="+mn-lt"/>
          <a:ea typeface="+mn-ea"/>
          <a:cs typeface="+mn-cs"/>
        </a:defRPr>
      </a:lvl2pPr>
      <a:lvl3pPr marL="3134825" indent="-626965" algn="l" defTabSz="2507860" rtl="0" eaLnBrk="1" latinLnBrk="0" hangingPunct="1">
        <a:spcBef>
          <a:spcPct val="20000"/>
        </a:spcBef>
        <a:buFont typeface="Arial" pitchFamily="34" charset="0"/>
        <a:buChar char="•"/>
        <a:defRPr sz="6600" kern="1200">
          <a:solidFill>
            <a:schemeClr val="tx1"/>
          </a:solidFill>
          <a:latin typeface="+mn-lt"/>
          <a:ea typeface="+mn-ea"/>
          <a:cs typeface="+mn-cs"/>
        </a:defRPr>
      </a:lvl3pPr>
      <a:lvl4pPr marL="4388755" indent="-626965" algn="l" defTabSz="2507860" rtl="0" eaLnBrk="1" latinLnBrk="0" hangingPunct="1">
        <a:spcBef>
          <a:spcPct val="20000"/>
        </a:spcBef>
        <a:buFont typeface="Arial" pitchFamily="34" charset="0"/>
        <a:buChar char="–"/>
        <a:defRPr sz="5500" kern="1200">
          <a:solidFill>
            <a:schemeClr val="tx1"/>
          </a:solidFill>
          <a:latin typeface="+mn-lt"/>
          <a:ea typeface="+mn-ea"/>
          <a:cs typeface="+mn-cs"/>
        </a:defRPr>
      </a:lvl4pPr>
      <a:lvl5pPr marL="5642685" indent="-626965" algn="l" defTabSz="2507860" rtl="0" eaLnBrk="1" latinLnBrk="0" hangingPunct="1">
        <a:spcBef>
          <a:spcPct val="20000"/>
        </a:spcBef>
        <a:buFont typeface="Arial" pitchFamily="34" charset="0"/>
        <a:buChar char="»"/>
        <a:defRPr sz="5500" kern="1200">
          <a:solidFill>
            <a:schemeClr val="tx1"/>
          </a:solidFill>
          <a:latin typeface="+mn-lt"/>
          <a:ea typeface="+mn-ea"/>
          <a:cs typeface="+mn-cs"/>
        </a:defRPr>
      </a:lvl5pPr>
      <a:lvl6pPr marL="6896615" indent="-626965" algn="l" defTabSz="2507860" rtl="0" eaLnBrk="1" latinLnBrk="0" hangingPunct="1">
        <a:spcBef>
          <a:spcPct val="20000"/>
        </a:spcBef>
        <a:buFont typeface="Arial" pitchFamily="34" charset="0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6pPr>
      <a:lvl7pPr marL="8150545" indent="-626965" algn="l" defTabSz="2507860" rtl="0" eaLnBrk="1" latinLnBrk="0" hangingPunct="1">
        <a:spcBef>
          <a:spcPct val="20000"/>
        </a:spcBef>
        <a:buFont typeface="Arial" pitchFamily="34" charset="0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7pPr>
      <a:lvl8pPr marL="9404475" indent="-626965" algn="l" defTabSz="2507860" rtl="0" eaLnBrk="1" latinLnBrk="0" hangingPunct="1">
        <a:spcBef>
          <a:spcPct val="20000"/>
        </a:spcBef>
        <a:buFont typeface="Arial" pitchFamily="34" charset="0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8pPr>
      <a:lvl9pPr marL="10658405" indent="-626965" algn="l" defTabSz="2507860" rtl="0" eaLnBrk="1" latinLnBrk="0" hangingPunct="1">
        <a:spcBef>
          <a:spcPct val="20000"/>
        </a:spcBef>
        <a:buFont typeface="Arial" pitchFamily="34" charset="0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0786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1pPr>
      <a:lvl2pPr marL="1253930" algn="l" defTabSz="250786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507860" algn="l" defTabSz="250786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3pPr>
      <a:lvl4pPr marL="3761790" algn="l" defTabSz="250786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4pPr>
      <a:lvl5pPr marL="5015720" algn="l" defTabSz="250786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5pPr>
      <a:lvl6pPr marL="6269650" algn="l" defTabSz="250786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6pPr>
      <a:lvl7pPr marL="7523580" algn="l" defTabSz="250786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7pPr>
      <a:lvl8pPr marL="8777510" algn="l" defTabSz="250786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8pPr>
      <a:lvl9pPr marL="10031440" algn="l" defTabSz="250786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8214" y="342900"/>
            <a:ext cx="26574750" cy="2400300"/>
          </a:xfrm>
          <a:prstGeom prst="roundRect">
            <a:avLst/>
          </a:prstGeom>
          <a:solidFill>
            <a:srgbClr val="6B001F"/>
          </a:solidFill>
          <a:ln w="190500">
            <a:solidFill>
              <a:schemeClr val="accent2"/>
            </a:solidFill>
          </a:ln>
        </p:spPr>
        <p:txBody>
          <a:bodyPr tIns="182880" bIns="91440">
            <a:noAutofit/>
          </a:bodyPr>
          <a:lstStyle/>
          <a:p>
            <a:r>
              <a:rPr lang="en-US" sz="5000" dirty="0" smtClean="0">
                <a:solidFill>
                  <a:schemeClr val="bg1"/>
                </a:solidFill>
              </a:rPr>
              <a:t>Managing a Literature Review Project with </a:t>
            </a:r>
            <a:r>
              <a:rPr lang="en-US" sz="5000" dirty="0">
                <a:solidFill>
                  <a:schemeClr val="bg1"/>
                </a:solidFill>
              </a:rPr>
              <a:t>Collaborators at Multiple Institutions: </a:t>
            </a:r>
            <a:r>
              <a:rPr lang="en-US" sz="5000" dirty="0" smtClean="0">
                <a:solidFill>
                  <a:schemeClr val="bg1"/>
                </a:solidFill>
              </a:rPr>
              <a:t/>
            </a:r>
            <a:br>
              <a:rPr lang="en-US" sz="5000" dirty="0" smtClean="0">
                <a:solidFill>
                  <a:schemeClr val="bg1"/>
                </a:solidFill>
              </a:rPr>
            </a:br>
            <a:r>
              <a:rPr lang="en-US" sz="5000" dirty="0" smtClean="0">
                <a:solidFill>
                  <a:schemeClr val="bg1"/>
                </a:solidFill>
              </a:rPr>
              <a:t>Tools </a:t>
            </a:r>
            <a:r>
              <a:rPr lang="en-US" sz="5000" dirty="0">
                <a:solidFill>
                  <a:schemeClr val="bg1"/>
                </a:solidFill>
              </a:rPr>
              <a:t>and </a:t>
            </a:r>
            <a:r>
              <a:rPr lang="en-US" sz="5000" dirty="0" smtClean="0">
                <a:solidFill>
                  <a:schemeClr val="bg1"/>
                </a:solidFill>
              </a:rPr>
              <a:t>Strategies </a:t>
            </a:r>
            <a:r>
              <a:rPr lang="en-US" sz="5000" dirty="0">
                <a:solidFill>
                  <a:schemeClr val="bg1"/>
                </a:solidFill>
              </a:rPr>
              <a:t>for </a:t>
            </a:r>
            <a:r>
              <a:rPr lang="en-US" sz="5000" dirty="0" smtClean="0">
                <a:solidFill>
                  <a:schemeClr val="bg1"/>
                </a:solidFill>
              </a:rPr>
              <a:t>the </a:t>
            </a:r>
            <a:r>
              <a:rPr lang="en-US" sz="5000" dirty="0">
                <a:solidFill>
                  <a:schemeClr val="bg1"/>
                </a:solidFill>
              </a:rPr>
              <a:t>Search, Review, and Writing </a:t>
            </a:r>
            <a:r>
              <a:rPr lang="en-US" sz="5000" dirty="0" smtClean="0">
                <a:solidFill>
                  <a:schemeClr val="bg1"/>
                </a:solidFill>
              </a:rPr>
              <a:t>Processes</a:t>
            </a:r>
            <a:r>
              <a:rPr lang="en-US" sz="5700" dirty="0">
                <a:solidFill>
                  <a:schemeClr val="bg1"/>
                </a:solidFill>
              </a:rPr>
              <a:t/>
            </a:r>
            <a:br>
              <a:rPr lang="en-US" sz="5700" dirty="0">
                <a:solidFill>
                  <a:schemeClr val="bg1"/>
                </a:solidFill>
              </a:rPr>
            </a:br>
            <a:endParaRPr lang="en-US" sz="57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0679" y="4033478"/>
            <a:ext cx="6858000" cy="4272322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lIns="47704" tIns="23852" rIns="47704" bIns="23852" rtlCol="0">
            <a:spAutoFit/>
          </a:bodyPr>
          <a:lstStyle/>
          <a:p>
            <a:pPr marL="342900" indent="-342900" defTabSz="2012950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tabLst>
                <a:tab pos="1651000" algn="l"/>
              </a:tabLst>
            </a:pPr>
            <a:r>
              <a:rPr lang="en-US" sz="2200" b="1" dirty="0" smtClean="0">
                <a:latin typeface="Arial" pitchFamily="34" charset="0"/>
              </a:rPr>
              <a:t>Project</a:t>
            </a:r>
            <a:r>
              <a:rPr lang="en-US" sz="2200" dirty="0" smtClean="0">
                <a:latin typeface="Arial" pitchFamily="34" charset="0"/>
              </a:rPr>
              <a:t>: Conduct </a:t>
            </a:r>
            <a:r>
              <a:rPr lang="en-US" sz="2200" dirty="0">
                <a:latin typeface="Arial" pitchFamily="34" charset="0"/>
              </a:rPr>
              <a:t>an extensive literature review to develop a tool kit supporting consumer engagement in use of </a:t>
            </a:r>
            <a:r>
              <a:rPr lang="en-US" sz="2200" dirty="0" smtClean="0">
                <a:latin typeface="Arial" pitchFamily="34" charset="0"/>
              </a:rPr>
              <a:t>Personal Health </a:t>
            </a:r>
            <a:r>
              <a:rPr lang="en-US" sz="2200" dirty="0">
                <a:latin typeface="Arial" pitchFamily="34" charset="0"/>
              </a:rPr>
              <a:t>R</a:t>
            </a:r>
            <a:r>
              <a:rPr lang="en-US" sz="2200" dirty="0" smtClean="0">
                <a:latin typeface="Arial" pitchFamily="34" charset="0"/>
              </a:rPr>
              <a:t>ecords (PHRs).</a:t>
            </a:r>
            <a:endParaRPr lang="en-US" sz="2200" dirty="0">
              <a:latin typeface="Arial" pitchFamily="34" charset="0"/>
            </a:endParaRPr>
          </a:p>
          <a:p>
            <a:pPr marL="342900" indent="-342900" defTabSz="2012950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tabLst>
                <a:tab pos="1651000" algn="l"/>
              </a:tabLst>
            </a:pPr>
            <a:r>
              <a:rPr lang="en-US" sz="2200" b="1" dirty="0" smtClean="0">
                <a:latin typeface="Arial" pitchFamily="34" charset="0"/>
              </a:rPr>
              <a:t>Deliverable</a:t>
            </a:r>
            <a:r>
              <a:rPr lang="en-US" sz="2200" dirty="0" smtClean="0">
                <a:latin typeface="Arial" pitchFamily="34" charset="0"/>
              </a:rPr>
              <a:t>: Approximately </a:t>
            </a:r>
            <a:r>
              <a:rPr lang="en-US" sz="2200" dirty="0">
                <a:latin typeface="Arial" pitchFamily="34" charset="0"/>
              </a:rPr>
              <a:t>20 brief (2-3 page) evidence-based documents for providers on the different aspects of consumer engagement with </a:t>
            </a:r>
            <a:r>
              <a:rPr lang="en-US" sz="2200" dirty="0" smtClean="0">
                <a:latin typeface="Arial" pitchFamily="34" charset="0"/>
              </a:rPr>
              <a:t>PHRs.</a:t>
            </a:r>
            <a:endParaRPr lang="en-US" sz="2200" dirty="0">
              <a:latin typeface="Arial" pitchFamily="34" charset="0"/>
            </a:endParaRPr>
          </a:p>
          <a:p>
            <a:pPr marL="342900" indent="-342900" defTabSz="2012950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tabLst>
                <a:tab pos="1651000" algn="l"/>
              </a:tabLst>
            </a:pPr>
            <a:r>
              <a:rPr lang="en-US" sz="2200" b="1" dirty="0" smtClean="0">
                <a:latin typeface="Arial" pitchFamily="34" charset="0"/>
              </a:rPr>
              <a:t>Timeline</a:t>
            </a:r>
            <a:r>
              <a:rPr lang="en-US" sz="2200" dirty="0" smtClean="0">
                <a:latin typeface="Arial" pitchFamily="34" charset="0"/>
              </a:rPr>
              <a:t>: Aggressive </a:t>
            </a:r>
            <a:r>
              <a:rPr lang="en-US" sz="2200" dirty="0">
                <a:latin typeface="Arial" pitchFamily="34" charset="0"/>
              </a:rPr>
              <a:t>(</a:t>
            </a:r>
            <a:r>
              <a:rPr lang="en-US" sz="2200" dirty="0" smtClean="0">
                <a:latin typeface="Arial" pitchFamily="34" charset="0"/>
              </a:rPr>
              <a:t>2 months).</a:t>
            </a:r>
            <a:endParaRPr lang="en-US" sz="2200" dirty="0">
              <a:latin typeface="Arial" pitchFamily="34" charset="0"/>
            </a:endParaRPr>
          </a:p>
          <a:p>
            <a:pPr marL="342900" indent="-342900" defTabSz="2012950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tabLst>
                <a:tab pos="1651000" algn="l"/>
              </a:tabLst>
            </a:pPr>
            <a:r>
              <a:rPr lang="en-US" sz="2200" b="1" dirty="0">
                <a:latin typeface="Arial" pitchFamily="34" charset="0"/>
              </a:rPr>
              <a:t>Team</a:t>
            </a:r>
            <a:r>
              <a:rPr lang="en-US" sz="2200" dirty="0">
                <a:latin typeface="Arial" pitchFamily="34" charset="0"/>
              </a:rPr>
              <a:t>: Four nurse researchers </a:t>
            </a:r>
            <a:r>
              <a:rPr lang="en-US" sz="2200" dirty="0" smtClean="0">
                <a:latin typeface="Arial" pitchFamily="34" charset="0"/>
              </a:rPr>
              <a:t>from </a:t>
            </a:r>
            <a:r>
              <a:rPr lang="en-US" sz="2200" dirty="0">
                <a:latin typeface="Arial" pitchFamily="34" charset="0"/>
              </a:rPr>
              <a:t>three different institutions, one </a:t>
            </a:r>
            <a:r>
              <a:rPr lang="en-US" sz="2200" dirty="0" smtClean="0">
                <a:latin typeface="Arial" pitchFamily="34" charset="0"/>
              </a:rPr>
              <a:t>librarian.</a:t>
            </a:r>
            <a:endParaRPr lang="en-US" sz="2200" dirty="0">
              <a:latin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252987" y="3644265"/>
            <a:ext cx="8109597" cy="1740941"/>
          </a:xfrm>
          <a:prstGeom prst="rect">
            <a:avLst/>
          </a:prstGeom>
          <a:noFill/>
        </p:spPr>
        <p:txBody>
          <a:bodyPr wrap="square" lIns="47704" tIns="23852" rIns="47704" bIns="23852" rtlCol="0">
            <a:spAutoFit/>
          </a:bodyPr>
          <a:lstStyle/>
          <a:p>
            <a:r>
              <a:rPr lang="en-US" sz="3100" dirty="0">
                <a:solidFill>
                  <a:schemeClr val="bg1"/>
                </a:solidFill>
              </a:rPr>
              <a:t>Conference Presentations and Exhibits</a:t>
            </a:r>
          </a:p>
          <a:p>
            <a:r>
              <a:rPr lang="en-US" sz="1700" dirty="0">
                <a:solidFill>
                  <a:schemeClr val="bg1"/>
                </a:solidFill>
              </a:rPr>
              <a:t>The Health Sciences Libraries</a:t>
            </a:r>
          </a:p>
          <a:p>
            <a:endParaRPr lang="en-US" sz="3100" dirty="0">
              <a:solidFill>
                <a:schemeClr val="bg1"/>
              </a:solidFill>
            </a:endParaRPr>
          </a:p>
          <a:p>
            <a:endParaRPr lang="en-US" sz="31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266214" y="4419600"/>
            <a:ext cx="408214" cy="817611"/>
          </a:xfrm>
          <a:prstGeom prst="rect">
            <a:avLst/>
          </a:prstGeom>
          <a:noFill/>
        </p:spPr>
        <p:txBody>
          <a:bodyPr wrap="square" lIns="47704" tIns="23852" rIns="47704" bIns="23852" rtlCol="0">
            <a:spAutoFit/>
          </a:bodyPr>
          <a:lstStyle/>
          <a:p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08215" y="1905000"/>
            <a:ext cx="26615571" cy="479057"/>
          </a:xfrm>
          <a:prstGeom prst="rect">
            <a:avLst/>
          </a:prstGeom>
          <a:noFill/>
        </p:spPr>
        <p:txBody>
          <a:bodyPr wrap="square" lIns="47704" tIns="23852" rIns="47704" bIns="23852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Elizabeth </a:t>
            </a:r>
            <a:r>
              <a:rPr lang="en-US" sz="2800" dirty="0">
                <a:solidFill>
                  <a:schemeClr val="bg1"/>
                </a:solidFill>
              </a:rPr>
              <a:t>Fine </a:t>
            </a:r>
            <a:r>
              <a:rPr lang="en-US" sz="2800" dirty="0" err="1">
                <a:solidFill>
                  <a:schemeClr val="bg1"/>
                </a:solidFill>
              </a:rPr>
              <a:t>Weinfurter</a:t>
            </a:r>
            <a:r>
              <a:rPr lang="en-US" sz="2800" dirty="0">
                <a:solidFill>
                  <a:schemeClr val="bg1"/>
                </a:solidFill>
              </a:rPr>
              <a:t>, MLIS, Liaison Librarian, Health Sciences Libraries, University of Minnesota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33400" y="3211853"/>
            <a:ext cx="6858000" cy="581098"/>
          </a:xfrm>
          <a:prstGeom prst="roundRect">
            <a:avLst/>
          </a:prstGeom>
          <a:solidFill>
            <a:schemeClr val="tx1"/>
          </a:solidFill>
          <a:ln w="127000">
            <a:solidFill>
              <a:schemeClr val="accent2"/>
            </a:solidFill>
          </a:ln>
        </p:spPr>
        <p:txBody>
          <a:bodyPr wrap="square" lIns="47704" tIns="23852" rIns="47704" bIns="23852" rtlCol="0">
            <a:spAutoFit/>
          </a:bodyPr>
          <a:lstStyle/>
          <a:p>
            <a:pPr algn="ctr"/>
            <a:r>
              <a:rPr lang="en-US" sz="3100" dirty="0" smtClean="0">
                <a:solidFill>
                  <a:schemeClr val="bg1"/>
                </a:solidFill>
              </a:rPr>
              <a:t>Case Example: The Project</a:t>
            </a:r>
            <a:endParaRPr lang="en-US" sz="31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452693" y="3238500"/>
            <a:ext cx="10406806" cy="581098"/>
          </a:xfrm>
          <a:prstGeom prst="roundRect">
            <a:avLst/>
          </a:prstGeom>
          <a:solidFill>
            <a:schemeClr val="tx1"/>
          </a:solidFill>
          <a:ln w="127000">
            <a:solidFill>
              <a:schemeClr val="accent2"/>
            </a:solidFill>
          </a:ln>
        </p:spPr>
        <p:txBody>
          <a:bodyPr wrap="square" lIns="47704" tIns="23852" rIns="47704" bIns="23852" rtlCol="0">
            <a:spAutoFit/>
          </a:bodyPr>
          <a:lstStyle/>
          <a:p>
            <a:pPr algn="ctr"/>
            <a:r>
              <a:rPr lang="en-US" sz="3100" dirty="0" smtClean="0">
                <a:solidFill>
                  <a:schemeClr val="bg1"/>
                </a:solidFill>
              </a:rPr>
              <a:t>Technological Solutions        </a:t>
            </a:r>
            <a:endParaRPr lang="en-US" sz="31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0165786" y="12268200"/>
            <a:ext cx="6858000" cy="581098"/>
          </a:xfrm>
          <a:prstGeom prst="roundRect">
            <a:avLst/>
          </a:prstGeom>
          <a:solidFill>
            <a:schemeClr val="tx1"/>
          </a:solidFill>
          <a:ln w="127000">
            <a:solidFill>
              <a:srgbClr val="FFC000"/>
            </a:solidFill>
          </a:ln>
        </p:spPr>
        <p:txBody>
          <a:bodyPr wrap="square" lIns="47704" tIns="23852" rIns="47704" bIns="23852" rtlCol="0">
            <a:spAutoFit/>
          </a:bodyPr>
          <a:lstStyle/>
          <a:p>
            <a:pPr algn="ctr"/>
            <a:r>
              <a:rPr lang="en-US" sz="3100" dirty="0" smtClean="0">
                <a:solidFill>
                  <a:schemeClr val="bg1"/>
                </a:solidFill>
              </a:rPr>
              <a:t>Contact information</a:t>
            </a:r>
            <a:endParaRPr lang="en-US" sz="31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0533179" y="9105900"/>
            <a:ext cx="6368143" cy="340558"/>
          </a:xfrm>
          <a:prstGeom prst="rect">
            <a:avLst/>
          </a:prstGeom>
          <a:noFill/>
        </p:spPr>
        <p:txBody>
          <a:bodyPr wrap="square" lIns="47704" tIns="23852" rIns="47704" bIns="23852" rtlCol="0">
            <a:spAutoFit/>
          </a:bodyPr>
          <a:lstStyle/>
          <a:p>
            <a:r>
              <a:rPr lang="en-US" sz="1900" dirty="0" smtClean="0">
                <a:solidFill>
                  <a:srgbClr val="000000"/>
                </a:solidFill>
              </a:rPr>
              <a:t>.</a:t>
            </a:r>
            <a:endParaRPr lang="en-US" sz="1900" dirty="0">
              <a:solidFill>
                <a:srgbClr val="0000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97800" y="14378063"/>
            <a:ext cx="2545614" cy="10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72538" y="14401800"/>
            <a:ext cx="3028784" cy="109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19812000" y="4191000"/>
            <a:ext cx="7371443" cy="7748790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lIns="47704" tIns="23852" rIns="47704" bIns="23852" rtlCol="0">
            <a:spAutoFit/>
          </a:bodyPr>
          <a:lstStyle/>
          <a:p>
            <a:pPr marL="342900" indent="-342900" defTabSz="2012950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tabLst>
                <a:tab pos="1651000" algn="l"/>
              </a:tabLst>
            </a:pPr>
            <a:r>
              <a:rPr lang="en-US" sz="2200" dirty="0" smtClean="0">
                <a:latin typeface="Arial" pitchFamily="34" charset="0"/>
              </a:rPr>
              <a:t>Create a homepage for the project with the </a:t>
            </a:r>
            <a:r>
              <a:rPr lang="en-US" sz="2200" dirty="0">
                <a:latin typeface="Arial" pitchFamily="34" charset="0"/>
              </a:rPr>
              <a:t>project scope, timeline, contact information, </a:t>
            </a:r>
            <a:r>
              <a:rPr lang="en-US" sz="2200" dirty="0" smtClean="0">
                <a:latin typeface="Arial" pitchFamily="34" charset="0"/>
              </a:rPr>
              <a:t>working documents, etc.</a:t>
            </a:r>
          </a:p>
          <a:p>
            <a:pPr marL="342900" indent="-342900" defTabSz="2012950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tabLst>
                <a:tab pos="1651000" algn="l"/>
              </a:tabLst>
            </a:pPr>
            <a:r>
              <a:rPr lang="en-US" sz="2200" dirty="0" smtClean="0">
                <a:latin typeface="Arial" pitchFamily="34" charset="0"/>
              </a:rPr>
              <a:t>Consider Google Docs for collaborative writing, where format is not important.</a:t>
            </a:r>
          </a:p>
          <a:p>
            <a:pPr marL="342900" indent="-342900" defTabSz="2012950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tabLst>
                <a:tab pos="1651000" algn="l"/>
              </a:tabLst>
            </a:pPr>
            <a:r>
              <a:rPr lang="en-US" sz="2200" dirty="0" smtClean="0">
                <a:latin typeface="Arial" pitchFamily="34" charset="0"/>
              </a:rPr>
              <a:t>Use a reference management tool to organize citations.  </a:t>
            </a:r>
          </a:p>
          <a:p>
            <a:pPr marL="342900" indent="-342900" defTabSz="2012950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tabLst>
                <a:tab pos="1651000" algn="l"/>
              </a:tabLst>
            </a:pPr>
            <a:r>
              <a:rPr lang="en-US" sz="2200" dirty="0" smtClean="0">
                <a:latin typeface="Arial" pitchFamily="34" charset="0"/>
              </a:rPr>
              <a:t>Think carefully about how you may need to pull lists of references throughout the project, and create your naming structure with these needs in mind.</a:t>
            </a:r>
          </a:p>
          <a:p>
            <a:pPr marL="342900" indent="-342900" defTabSz="2012950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tabLst>
                <a:tab pos="1651000" algn="l"/>
              </a:tabLst>
            </a:pPr>
            <a:r>
              <a:rPr lang="en-US" sz="2200" dirty="0" smtClean="0">
                <a:latin typeface="Arial" pitchFamily="34" charset="0"/>
              </a:rPr>
              <a:t>Train team members on basic functionality of the tool, but designate one team member to oversee and clean up the data.</a:t>
            </a:r>
          </a:p>
          <a:p>
            <a:pPr marL="342900" indent="-342900" defTabSz="2012950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tabLst>
                <a:tab pos="1651000" algn="l"/>
              </a:tabLst>
            </a:pPr>
            <a:r>
              <a:rPr lang="en-US" sz="2200" dirty="0" smtClean="0">
                <a:latin typeface="Arial" pitchFamily="34" charset="0"/>
              </a:rPr>
              <a:t>When working on manuscripts, consider </a:t>
            </a:r>
            <a:r>
              <a:rPr lang="en-US" sz="2200" dirty="0" err="1" smtClean="0">
                <a:latin typeface="Arial" pitchFamily="34" charset="0"/>
              </a:rPr>
              <a:t>Dropbox</a:t>
            </a:r>
            <a:r>
              <a:rPr lang="en-US" sz="2200" dirty="0" smtClean="0">
                <a:latin typeface="Arial" pitchFamily="34" charset="0"/>
              </a:rPr>
              <a:t> for easy collaborative storage of documents where format is important.  Google Docs will not preserve formatting in a Word document.</a:t>
            </a:r>
          </a:p>
          <a:p>
            <a:pPr marL="342900" indent="-342900" defTabSz="2012950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tabLst>
                <a:tab pos="1651000" algn="l"/>
              </a:tabLst>
            </a:pPr>
            <a:r>
              <a:rPr lang="en-US" sz="2200" dirty="0" smtClean="0">
                <a:latin typeface="Arial" pitchFamily="34" charset="0"/>
              </a:rPr>
              <a:t>Designate one team member to edit document(s) for consistency in content and visual layout.</a:t>
            </a:r>
            <a:endParaRPr lang="en-US" sz="2000" dirty="0">
              <a:latin typeface="Arial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865520"/>
              </p:ext>
            </p:extLst>
          </p:nvPr>
        </p:nvGraphicFramePr>
        <p:xfrm>
          <a:off x="615582" y="9581968"/>
          <a:ext cx="6854739" cy="6191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4828"/>
                <a:gridCol w="1836610"/>
                <a:gridCol w="1943301"/>
              </a:tblGrid>
              <a:tr h="39365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Task</a:t>
                      </a:r>
                      <a:endParaRPr lang="en-US" sz="20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Owner</a:t>
                      </a:r>
                      <a:endParaRPr lang="en-US" sz="2000" dirty="0"/>
                    </a:p>
                  </a:txBody>
                  <a:tcPr>
                    <a:solidFill>
                      <a:srgbClr val="6B001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Tools</a:t>
                      </a:r>
                      <a:endParaRPr lang="en-US" sz="2000" dirty="0"/>
                    </a:p>
                  </a:txBody>
                  <a:tcPr>
                    <a:solidFill>
                      <a:srgbClr val="6B001F"/>
                    </a:solidFill>
                  </a:tcPr>
                </a:tc>
              </a:tr>
              <a:tr h="109047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Create project management site with timeline, team info, working documents, etc.</a:t>
                      </a:r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Librarian</a:t>
                      </a:r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Google Sites, Google Docs</a:t>
                      </a:r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67897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Conduct literature search and keep track of strategy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Librarian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PubMed,</a:t>
                      </a:r>
                      <a:r>
                        <a:rPr lang="en-US" sz="1800" baseline="0" dirty="0" smtClean="0"/>
                        <a:t> Google Docs, </a:t>
                      </a:r>
                      <a:r>
                        <a:rPr lang="en-US" sz="1800" baseline="0" dirty="0" err="1" smtClean="0"/>
                        <a:t>RefWorks</a:t>
                      </a:r>
                      <a:endParaRPr lang="en-US" sz="1800" dirty="0"/>
                    </a:p>
                  </a:txBody>
                  <a:tcPr/>
                </a:tc>
              </a:tr>
              <a:tr h="635897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Triage search results and sort into categories</a:t>
                      </a:r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Team members</a:t>
                      </a:r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RefWorks</a:t>
                      </a:r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67897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Retrieve full text of articles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Librarian and team members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RefWorks</a:t>
                      </a:r>
                      <a:endParaRPr lang="en-US" sz="1800" dirty="0"/>
                    </a:p>
                  </a:txBody>
                  <a:tcPr/>
                </a:tc>
              </a:tr>
              <a:tr h="90842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Synthesize evidence for subtopics into 2-3 page documents</a:t>
                      </a:r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Team members</a:t>
                      </a:r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Google</a:t>
                      </a:r>
                      <a:r>
                        <a:rPr lang="en-US" sz="1800" baseline="0" dirty="0" smtClean="0"/>
                        <a:t> Docs</a:t>
                      </a:r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7322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Edit documents for consistency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Team lead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Dropbox</a:t>
                      </a:r>
                      <a:endParaRPr lang="en-US" sz="1800" dirty="0"/>
                    </a:p>
                  </a:txBody>
                  <a:tcPr/>
                </a:tc>
              </a:tr>
              <a:tr h="635897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Format bibliographies for each document</a:t>
                      </a:r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Librarian</a:t>
                      </a:r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RefWorks</a:t>
                      </a:r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67897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Create a</a:t>
                      </a:r>
                      <a:r>
                        <a:rPr lang="en-US" sz="1800" baseline="0" dirty="0" smtClean="0"/>
                        <a:t> master annotated bibliography for whole project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Librarian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RefWorks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552450" y="8639102"/>
            <a:ext cx="6858000" cy="581098"/>
          </a:xfrm>
          <a:prstGeom prst="roundRect">
            <a:avLst/>
          </a:prstGeom>
          <a:solidFill>
            <a:schemeClr val="tx1"/>
          </a:solidFill>
          <a:ln w="127000">
            <a:solidFill>
              <a:schemeClr val="accent2"/>
            </a:solidFill>
          </a:ln>
        </p:spPr>
        <p:txBody>
          <a:bodyPr wrap="square" lIns="47704" tIns="23852" rIns="47704" bIns="23852" rtlCol="0">
            <a:spAutoFit/>
          </a:bodyPr>
          <a:lstStyle/>
          <a:p>
            <a:pPr algn="ctr"/>
            <a:r>
              <a:rPr lang="en-US" sz="3100" dirty="0" smtClean="0">
                <a:solidFill>
                  <a:schemeClr val="bg1"/>
                </a:solidFill>
              </a:rPr>
              <a:t>Task Breakdown and Workflow</a:t>
            </a:r>
            <a:endParaRPr lang="en-US" sz="31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9909064" y="3240501"/>
            <a:ext cx="6858000" cy="581098"/>
          </a:xfrm>
          <a:prstGeom prst="roundRect">
            <a:avLst/>
          </a:prstGeom>
          <a:solidFill>
            <a:schemeClr val="tx1"/>
          </a:solidFill>
          <a:ln w="127000">
            <a:solidFill>
              <a:srgbClr val="FFC000"/>
            </a:solidFill>
          </a:ln>
        </p:spPr>
        <p:txBody>
          <a:bodyPr wrap="square" lIns="47704" tIns="23852" rIns="47704" bIns="23852" rtlCol="0">
            <a:spAutoFit/>
          </a:bodyPr>
          <a:lstStyle/>
          <a:p>
            <a:pPr algn="ctr"/>
            <a:r>
              <a:rPr lang="en-US" sz="3100" dirty="0" smtClean="0">
                <a:solidFill>
                  <a:schemeClr val="bg1"/>
                </a:solidFill>
              </a:rPr>
              <a:t>Tips for Managing Similar Projects</a:t>
            </a:r>
            <a:endParaRPr lang="en-US" sz="31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490795" y="4267200"/>
            <a:ext cx="10406805" cy="878538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lIns="91440" tIns="91440" rIns="91440" bIns="91440" rtlCol="0">
            <a:spAutoFit/>
          </a:bodyPr>
          <a:lstStyle/>
          <a:p>
            <a:pPr defTabSz="2012950">
              <a:lnSpc>
                <a:spcPct val="90000"/>
              </a:lnSpc>
              <a:spcAft>
                <a:spcPts val="1200"/>
              </a:spcAft>
              <a:tabLst>
                <a:tab pos="1651000" algn="l"/>
              </a:tabLst>
            </a:pPr>
            <a:r>
              <a:rPr lang="en-US" sz="2200" dirty="0" smtClean="0">
                <a:latin typeface="Arial" pitchFamily="34" charset="0"/>
              </a:rPr>
              <a:t>A suite of (mostly) free tools was employed to manage the elements of the search, review, and writing process, as well as managing the project overall.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0193000" y="13182600"/>
            <a:ext cx="6858000" cy="817245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lIns="91440" tIns="91440" rIns="91440" bIns="91440" rtlCol="0">
            <a:spAutoFit/>
          </a:bodyPr>
          <a:lstStyle/>
          <a:p>
            <a:pPr defTabSz="2012950">
              <a:lnSpc>
                <a:spcPct val="90000"/>
              </a:lnSpc>
              <a:spcAft>
                <a:spcPts val="1200"/>
              </a:spcAft>
              <a:tabLst>
                <a:tab pos="1651000" algn="l"/>
              </a:tabLst>
            </a:pPr>
            <a:r>
              <a:rPr lang="en-US" sz="2000" dirty="0" smtClean="0">
                <a:latin typeface="Arial" pitchFamily="34" charset="0"/>
              </a:rPr>
              <a:t>Liz Fine </a:t>
            </a:r>
            <a:r>
              <a:rPr lang="en-US" sz="2000" dirty="0" err="1" smtClean="0">
                <a:latin typeface="Arial" pitchFamily="34" charset="0"/>
              </a:rPr>
              <a:t>Weinfurter</a:t>
            </a:r>
            <a:r>
              <a:rPr lang="en-US" sz="2000" dirty="0" smtClean="0">
                <a:latin typeface="Arial" pitchFamily="34" charset="0"/>
              </a:rPr>
              <a:t>, Liaison Librarian, University of Minnesota.  eweinfur@umn.edu, 612-624-6492.</a:t>
            </a:r>
            <a:endParaRPr lang="en-US" sz="2000" dirty="0">
              <a:latin typeface="Arial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8644186" y="5736360"/>
            <a:ext cx="10109240" cy="10113240"/>
            <a:chOff x="8644186" y="5294670"/>
            <a:chExt cx="10109240" cy="1011324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44186" y="5294670"/>
              <a:ext cx="7024004" cy="3709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40381" y="6934200"/>
              <a:ext cx="4828019" cy="2025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67800" y="8264365"/>
              <a:ext cx="4816895" cy="2790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98885" y="9717733"/>
              <a:ext cx="4773386" cy="358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4" name="Picture 10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5" r="1"/>
            <a:stretch/>
          </p:blipFill>
          <p:spPr bwMode="auto">
            <a:xfrm>
              <a:off x="13487400" y="8991600"/>
              <a:ext cx="2045714" cy="892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5" name="Picture 11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7" t="3088" r="2877" b="4372"/>
            <a:stretch/>
          </p:blipFill>
          <p:spPr bwMode="auto">
            <a:xfrm>
              <a:off x="15796176" y="5360935"/>
              <a:ext cx="2913680" cy="776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6" name="Picture 12"/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22" r="1051" b="8232"/>
            <a:stretch/>
          </p:blipFill>
          <p:spPr bwMode="auto">
            <a:xfrm>
              <a:off x="13639800" y="10287000"/>
              <a:ext cx="2100389" cy="678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7" name="Picture 13"/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66" t="-1524" b="1524"/>
            <a:stretch/>
          </p:blipFill>
          <p:spPr bwMode="auto">
            <a:xfrm>
              <a:off x="12865898" y="14077806"/>
              <a:ext cx="2529939" cy="933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55594" y="12274955"/>
              <a:ext cx="4218944" cy="3132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16207899" y="6553200"/>
              <a:ext cx="2522826" cy="1430179"/>
            </a:xfrm>
            <a:prstGeom prst="roundRect">
              <a:avLst/>
            </a:prstGeom>
            <a:noFill/>
            <a:ln w="76200">
              <a:solidFill>
                <a:schemeClr val="tx1"/>
              </a:solidFill>
            </a:ln>
          </p:spPr>
          <p:txBody>
            <a:bodyPr wrap="square" lIns="91440" tIns="91440" rIns="91440" bIns="91440" rtlCol="0">
              <a:spAutoFit/>
            </a:bodyPr>
            <a:lstStyle/>
            <a:p>
              <a:pPr defTabSz="2012950">
                <a:lnSpc>
                  <a:spcPct val="90000"/>
                </a:lnSpc>
                <a:spcAft>
                  <a:spcPts val="1200"/>
                </a:spcAft>
                <a:tabLst>
                  <a:tab pos="1651000" algn="l"/>
                </a:tabLst>
              </a:pPr>
              <a:r>
                <a:rPr lang="en-US" sz="2000" dirty="0" smtClean="0">
                  <a:latin typeface="Arial" pitchFamily="34" charset="0"/>
                </a:rPr>
                <a:t>For creating a website to host information about the project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6230600" y="8305800"/>
              <a:ext cx="2522826" cy="1430179"/>
            </a:xfrm>
            <a:prstGeom prst="roundRect">
              <a:avLst/>
            </a:prstGeom>
            <a:noFill/>
            <a:ln w="76200">
              <a:solidFill>
                <a:schemeClr val="tx1"/>
              </a:solidFill>
            </a:ln>
          </p:spPr>
          <p:txBody>
            <a:bodyPr wrap="square" lIns="91440" tIns="91440" rIns="91440" bIns="91440" rtlCol="0">
              <a:spAutoFit/>
            </a:bodyPr>
            <a:lstStyle/>
            <a:p>
              <a:pPr defTabSz="2012950">
                <a:lnSpc>
                  <a:spcPct val="90000"/>
                </a:lnSpc>
                <a:spcAft>
                  <a:spcPts val="1200"/>
                </a:spcAft>
                <a:tabLst>
                  <a:tab pos="1651000" algn="l"/>
                </a:tabLst>
              </a:pPr>
              <a:r>
                <a:rPr lang="en-US" sz="2000" dirty="0" smtClean="0">
                  <a:latin typeface="Arial" pitchFamily="34" charset="0"/>
                </a:rPr>
                <a:t>For collaborative writing and brainstorming documents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6230600" y="10134600"/>
              <a:ext cx="2522826" cy="817245"/>
            </a:xfrm>
            <a:prstGeom prst="roundRect">
              <a:avLst/>
            </a:prstGeom>
            <a:noFill/>
            <a:ln w="76200">
              <a:solidFill>
                <a:schemeClr val="tx1"/>
              </a:solidFill>
            </a:ln>
          </p:spPr>
          <p:txBody>
            <a:bodyPr wrap="square" lIns="91440" tIns="91440" rIns="91440" bIns="91440" rtlCol="0">
              <a:spAutoFit/>
            </a:bodyPr>
            <a:lstStyle/>
            <a:p>
              <a:pPr defTabSz="2012950">
                <a:lnSpc>
                  <a:spcPct val="90000"/>
                </a:lnSpc>
                <a:spcAft>
                  <a:spcPts val="1200"/>
                </a:spcAft>
                <a:tabLst>
                  <a:tab pos="1651000" algn="l"/>
                </a:tabLst>
              </a:pPr>
              <a:r>
                <a:rPr lang="en-US" sz="2000" dirty="0" smtClean="0">
                  <a:latin typeface="Arial" pitchFamily="34" charset="0"/>
                </a:rPr>
                <a:t>For management of references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6230600" y="11277600"/>
              <a:ext cx="2522826" cy="1736646"/>
            </a:xfrm>
            <a:prstGeom prst="roundRect">
              <a:avLst/>
            </a:prstGeom>
            <a:noFill/>
            <a:ln w="76200">
              <a:solidFill>
                <a:schemeClr val="tx1"/>
              </a:solidFill>
            </a:ln>
          </p:spPr>
          <p:txBody>
            <a:bodyPr wrap="square" lIns="91440" tIns="91440" rIns="91440" bIns="91440" rtlCol="0">
              <a:spAutoFit/>
            </a:bodyPr>
            <a:lstStyle/>
            <a:p>
              <a:pPr defTabSz="2012950">
                <a:lnSpc>
                  <a:spcPct val="90000"/>
                </a:lnSpc>
                <a:spcAft>
                  <a:spcPts val="1200"/>
                </a:spcAft>
                <a:tabLst>
                  <a:tab pos="1651000" algn="l"/>
                </a:tabLst>
              </a:pPr>
              <a:r>
                <a:rPr lang="en-US" sz="2000" dirty="0" smtClean="0">
                  <a:latin typeface="Arial" pitchFamily="34" charset="0"/>
                </a:rPr>
                <a:t>For inserting citations in manuscripts and formatting bibliographies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6215933" y="13487400"/>
              <a:ext cx="2522826" cy="1736646"/>
            </a:xfrm>
            <a:prstGeom prst="roundRect">
              <a:avLst/>
            </a:prstGeom>
            <a:noFill/>
            <a:ln w="76200">
              <a:solidFill>
                <a:schemeClr val="tx1"/>
              </a:solidFill>
            </a:ln>
          </p:spPr>
          <p:txBody>
            <a:bodyPr wrap="square" lIns="91440" tIns="91440" rIns="91440" bIns="91440" rtlCol="0">
              <a:spAutoFit/>
            </a:bodyPr>
            <a:lstStyle/>
            <a:p>
              <a:pPr defTabSz="2012950">
                <a:lnSpc>
                  <a:spcPct val="90000"/>
                </a:lnSpc>
                <a:spcAft>
                  <a:spcPts val="1200"/>
                </a:spcAft>
                <a:tabLst>
                  <a:tab pos="1651000" algn="l"/>
                </a:tabLst>
              </a:pPr>
              <a:r>
                <a:rPr lang="en-US" sz="2000" dirty="0" smtClean="0">
                  <a:latin typeface="Arial" pitchFamily="34" charset="0"/>
                </a:rPr>
                <a:t>To store documents and files where format is important (such as manuscripts)</a:t>
              </a:r>
            </a:p>
          </p:txBody>
        </p:sp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0" y="11606212"/>
              <a:ext cx="1374312" cy="404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4" name="Straight Arrow Connector 33"/>
            <p:cNvCxnSpPr/>
            <p:nvPr/>
          </p:nvCxnSpPr>
          <p:spPr>
            <a:xfrm flipH="1">
              <a:off x="17441766" y="5929170"/>
              <a:ext cx="8034" cy="624030"/>
            </a:xfrm>
            <a:prstGeom prst="straightConnector1">
              <a:avLst/>
            </a:prstGeom>
            <a:ln w="25400"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stCxn id="1034" idx="3"/>
            </p:cNvCxnSpPr>
            <p:nvPr/>
          </p:nvCxnSpPr>
          <p:spPr>
            <a:xfrm>
              <a:off x="15533114" y="9437665"/>
              <a:ext cx="674785" cy="0"/>
            </a:xfrm>
            <a:prstGeom prst="straightConnector1">
              <a:avLst/>
            </a:prstGeom>
            <a:ln w="25400"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15796176" y="10626330"/>
              <a:ext cx="411723" cy="0"/>
            </a:xfrm>
            <a:prstGeom prst="straightConnector1">
              <a:avLst/>
            </a:prstGeom>
            <a:ln w="25400"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>
              <a:off x="15148476" y="11808707"/>
              <a:ext cx="1059423" cy="0"/>
            </a:xfrm>
            <a:prstGeom prst="straightConnector1">
              <a:avLst/>
            </a:prstGeom>
            <a:ln w="25400"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>
              <a:stCxn id="1037" idx="3"/>
            </p:cNvCxnSpPr>
            <p:nvPr/>
          </p:nvCxnSpPr>
          <p:spPr>
            <a:xfrm>
              <a:off x="15395837" y="14544603"/>
              <a:ext cx="812062" cy="0"/>
            </a:xfrm>
            <a:prstGeom prst="straightConnector1">
              <a:avLst/>
            </a:prstGeom>
            <a:ln w="25400"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33" name="Picture 9" descr="C:\Users\eweinfur\AppData\Local\Temp\SNAGHTMLba9e93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96065" y="12011202"/>
              <a:ext cx="3352411" cy="2006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4">
      <a:dk1>
        <a:srgbClr val="6B001F"/>
      </a:dk1>
      <a:lt1>
        <a:sysClr val="window" lastClr="FFFFFF"/>
      </a:lt1>
      <a:dk2>
        <a:srgbClr val="666633"/>
      </a:dk2>
      <a:lt2>
        <a:srgbClr val="DEDEDE"/>
      </a:lt2>
      <a:accent1>
        <a:srgbClr val="800000"/>
      </a:accent1>
      <a:accent2>
        <a:srgbClr val="FFC000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1683</TotalTime>
  <Words>443</Words>
  <Application>Microsoft Office PowerPoint</Application>
  <PresentationFormat>Custom</PresentationFormat>
  <Paragraphs>55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Managing a Literature Review Project with Collaborators at Multiple Institutions:  Tools and Strategies for the Search, Review, and Writing Processes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Consumer Health Information Outreach:  Training Public Library Staff</dc:title>
  <dc:creator>newstaff</dc:creator>
  <cp:lastModifiedBy>Liz Fine Weinfurter</cp:lastModifiedBy>
  <cp:revision>167</cp:revision>
  <dcterms:created xsi:type="dcterms:W3CDTF">2010-04-21T19:44:48Z</dcterms:created>
  <dcterms:modified xsi:type="dcterms:W3CDTF">2013-04-17T21:25:04Z</dcterms:modified>
</cp:coreProperties>
</file>