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4" r:id="rId2"/>
  </p:sldMasterIdLst>
  <p:notesMasterIdLst>
    <p:notesMasterId r:id="rId21"/>
  </p:notesMasterIdLst>
  <p:sldIdLst>
    <p:sldId id="256" r:id="rId3"/>
    <p:sldId id="265" r:id="rId4"/>
    <p:sldId id="266" r:id="rId5"/>
    <p:sldId id="271" r:id="rId6"/>
    <p:sldId id="257" r:id="rId7"/>
    <p:sldId id="267" r:id="rId8"/>
    <p:sldId id="268" r:id="rId9"/>
    <p:sldId id="258" r:id="rId10"/>
    <p:sldId id="259" r:id="rId11"/>
    <p:sldId id="269" r:id="rId12"/>
    <p:sldId id="260" r:id="rId13"/>
    <p:sldId id="261" r:id="rId14"/>
    <p:sldId id="270" r:id="rId15"/>
    <p:sldId id="262" r:id="rId16"/>
    <p:sldId id="263" r:id="rId17"/>
    <p:sldId id="272" r:id="rId18"/>
    <p:sldId id="26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957" autoAdjust="0"/>
  </p:normalViewPr>
  <p:slideViewPr>
    <p:cSldViewPr>
      <p:cViewPr varScale="1">
        <p:scale>
          <a:sx n="87" d="100"/>
          <a:sy n="87" d="100"/>
        </p:scale>
        <p:origin x="-2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59ADD-2906-4A92-9D23-66330E44A7FB}" type="datetimeFigureOut">
              <a:rPr lang="tr-TR" smtClean="0"/>
              <a:t>7/16/13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62B82-E86E-43DD-B9A6-2A05C23AA91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0404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Public perceptions of these controversial projects </a:t>
            </a:r>
          </a:p>
          <a:p>
            <a:pPr lvl="1"/>
            <a:r>
              <a:rPr lang="en-US" dirty="0" smtClean="0"/>
              <a:t>City of Minnetonka’s public engagement processes during review of development proposals</a:t>
            </a:r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Background:</a:t>
            </a:r>
          </a:p>
          <a:p>
            <a:pPr lvl="1"/>
            <a:r>
              <a:rPr lang="en-US" dirty="0" smtClean="0"/>
              <a:t>Building near the </a:t>
            </a:r>
            <a:r>
              <a:rPr lang="en-US" dirty="0" err="1" smtClean="0"/>
              <a:t>Knollway</a:t>
            </a:r>
            <a:r>
              <a:rPr lang="en-US" dirty="0" smtClean="0"/>
              <a:t> neighborhood</a:t>
            </a:r>
          </a:p>
          <a:p>
            <a:pPr lvl="1"/>
            <a:r>
              <a:rPr lang="en-US" dirty="0" smtClean="0"/>
              <a:t>Significant vocal opposition to the project</a:t>
            </a:r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City’s Review Process?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City’s outreach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People heard through e-mail, newsletters, and postcards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Meetings held by private developer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Residents’ ability &amp; Methods to raise their concerns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Petitioning, speaking at radio, mailing elected officials and attending planning &amp; city council meetings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City’s willingness to listen and act: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Neither the city nor the developer was really “listening”… not willing to change the plan</a:t>
            </a:r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9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Background:</a:t>
            </a:r>
          </a:p>
          <a:p>
            <a:pPr lvl="1"/>
            <a:r>
              <a:rPr lang="en-US" dirty="0" smtClean="0"/>
              <a:t>OPUS Northwest LLC plan to redevelop Wilshire, single-family residential neighborhood</a:t>
            </a:r>
          </a:p>
          <a:p>
            <a:pPr lvl="2"/>
            <a:r>
              <a:rPr lang="en-US" dirty="0" smtClean="0"/>
              <a:t>14-acre project (two office buildings and parking structures)</a:t>
            </a:r>
          </a:p>
          <a:p>
            <a:pPr lvl="1"/>
            <a:r>
              <a:rPr lang="en-US" dirty="0" smtClean="0"/>
              <a:t>Feedback from nearly 120 property owners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There was opposition</a:t>
            </a:r>
            <a:endParaRPr lang="tr-TR" dirty="0" smtClean="0"/>
          </a:p>
          <a:p>
            <a:pPr lvl="1"/>
            <a:endParaRPr lang="tr-TR" dirty="0" smtClean="0"/>
          </a:p>
          <a:p>
            <a:r>
              <a:rPr lang="en-US" dirty="0" smtClean="0"/>
              <a:t>Study Participants:</a:t>
            </a:r>
          </a:p>
          <a:p>
            <a:pPr lvl="1"/>
            <a:r>
              <a:rPr lang="en-US" dirty="0" smtClean="0"/>
              <a:t>4 (17%) participants through phone interviews	</a:t>
            </a:r>
          </a:p>
          <a:p>
            <a:pPr lvl="2"/>
            <a:r>
              <a:rPr lang="en-US" dirty="0" smtClean="0"/>
              <a:t>2 males, 2 females </a:t>
            </a:r>
          </a:p>
          <a:p>
            <a:pPr lvl="2"/>
            <a:r>
              <a:rPr lang="en-US" dirty="0" smtClean="0"/>
              <a:t>Long-term residents (&gt;8 years)</a:t>
            </a:r>
          </a:p>
          <a:p>
            <a:pPr lvl="1"/>
            <a:endParaRPr lang="en-US" dirty="0" smtClean="0"/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City Review Process?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Outreach: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People heard through neighborhood meetings &amp; postcards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Residents’ ability &amp; methods to raise concerns: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Emails, telephone conversations, and attending meetings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City’s willingness to listen and act: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City listened to their concerns &amp; adjusted plans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 …But only because they effectively and persistently expressed their concerns </a:t>
            </a:r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Background:</a:t>
            </a:r>
          </a:p>
          <a:p>
            <a:pPr lvl="1"/>
            <a:r>
              <a:rPr lang="en-US" dirty="0" smtClean="0"/>
              <a:t>3 phase redevelopment of several commercial properties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condominiums, retail/service commercial and restaurants</a:t>
            </a:r>
          </a:p>
          <a:p>
            <a:pPr lvl="1"/>
            <a:r>
              <a:rPr lang="en-US" dirty="0" smtClean="0"/>
              <a:t>Feedback from nearly 1000 residents </a:t>
            </a:r>
          </a:p>
          <a:p>
            <a:pPr lvl="2"/>
            <a:r>
              <a:rPr lang="en-US" dirty="0" smtClean="0"/>
              <a:t>Significant vocal opposition</a:t>
            </a:r>
            <a:endParaRPr lang="tr-TR" dirty="0" smtClean="0"/>
          </a:p>
          <a:p>
            <a:pPr lvl="2"/>
            <a:endParaRPr lang="tr-TR" dirty="0" smtClean="0"/>
          </a:p>
          <a:p>
            <a:r>
              <a:rPr lang="en-US" dirty="0" smtClean="0"/>
              <a:t>Study Participants:</a:t>
            </a:r>
          </a:p>
          <a:p>
            <a:pPr lvl="1"/>
            <a:r>
              <a:rPr lang="en-US" dirty="0" smtClean="0"/>
              <a:t>11 (46%) people participated in either phone or group interviews </a:t>
            </a:r>
          </a:p>
          <a:p>
            <a:pPr lvl="1"/>
            <a:r>
              <a:rPr lang="en-US" dirty="0" smtClean="0"/>
              <a:t>7 female, 4 males </a:t>
            </a:r>
          </a:p>
          <a:p>
            <a:pPr lvl="1"/>
            <a:r>
              <a:rPr lang="en-US" dirty="0" smtClean="0"/>
              <a:t>All long-term residents (&gt;8 years)</a:t>
            </a:r>
          </a:p>
          <a:p>
            <a:pPr lvl="2"/>
            <a:endParaRPr lang="en-US" dirty="0" smtClean="0"/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City Review Process?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Outreach: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Postcards, audio recordings of meetings, and local newspaper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City Council members talked to residents directly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Residents’ ability &amp; methods to raise concerns: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Planning Commission and City Council meetings, neighborhood meetings, petitioning, letters and emails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City’s willingness to listen &amp; act: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Residents were listened to, but plan was already set 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“City asked for residents’ input only because it is required by statute to do so”</a:t>
            </a:r>
          </a:p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2B82-E86E-43DD-B9A6-2A05C23AA917}" type="slidenum">
              <a:rPr lang="tr-TR" smtClean="0"/>
              <a:t>15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B59DFF-7B99-4594-9834-2F750E11A3B7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62B3D5-DC9E-4CFF-8067-E7FD2258A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microsoft.com/office/2007/relationships/hdphoto" Target="NUL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514600"/>
            <a:ext cx="8610600" cy="20574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Resilient Communities Project</a:t>
            </a:r>
            <a:r>
              <a:rPr lang="en-US" sz="4400" dirty="0" smtClean="0"/>
              <a:t>:</a:t>
            </a:r>
            <a:r>
              <a:rPr lang="tr-TR" sz="4400" dirty="0" smtClean="0"/>
              <a:t/>
            </a:r>
            <a:br>
              <a:rPr lang="tr-TR" sz="4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 </a:t>
            </a:r>
            <a:r>
              <a:rPr lang="tr-TR" sz="2700" dirty="0" smtClean="0"/>
              <a:t>An </a:t>
            </a:r>
            <a:r>
              <a:rPr lang="en-US" sz="2700" dirty="0" smtClean="0"/>
              <a:t>External Review of Post-Development Projects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6172200"/>
            <a:ext cx="8077200" cy="533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By: </a:t>
            </a:r>
            <a:r>
              <a:rPr lang="en-US" dirty="0" err="1" smtClean="0">
                <a:solidFill>
                  <a:schemeClr val="bg1"/>
                </a:solidFill>
              </a:rPr>
              <a:t>Hanife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Cakici</a:t>
            </a:r>
            <a:r>
              <a:rPr lang="en-US" dirty="0" smtClean="0">
                <a:solidFill>
                  <a:schemeClr val="bg1"/>
                </a:solidFill>
              </a:rPr>
              <a:t>, Alejandra </a:t>
            </a:r>
            <a:r>
              <a:rPr lang="en-US" dirty="0" err="1" smtClean="0">
                <a:solidFill>
                  <a:schemeClr val="bg1"/>
                </a:solidFill>
              </a:rPr>
              <a:t>Defreitas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Chendong</a:t>
            </a:r>
            <a:r>
              <a:rPr lang="en-US" dirty="0" smtClean="0">
                <a:solidFill>
                  <a:schemeClr val="bg1"/>
                </a:solidFill>
              </a:rPr>
              <a:t> Pi</a:t>
            </a:r>
            <a:r>
              <a:rPr lang="tr-TR" dirty="0" smtClean="0">
                <a:solidFill>
                  <a:schemeClr val="bg1"/>
                </a:solidFill>
              </a:rPr>
              <a:t>, &amp; Douglass Moon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079"/>
          <a:stretch/>
        </p:blipFill>
        <p:spPr bwMode="auto">
          <a:xfrm>
            <a:off x="0" y="0"/>
            <a:ext cx="3200400" cy="1905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Project 2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Crest Ridge Corporate Center</a:t>
            </a:r>
            <a:endParaRPr lang="tr-TR" dirty="0"/>
          </a:p>
        </p:txBody>
      </p:sp>
      <p:pic>
        <p:nvPicPr>
          <p:cNvPr id="4" name="Picture 3" descr="C:\Users\kingx004\Pictures\Minnetonka Project\100_7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944576">
            <a:off x="256309" y="363695"/>
            <a:ext cx="4134889" cy="310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Background</a:t>
            </a:r>
          </a:p>
          <a:p>
            <a:endParaRPr lang="tr-TR" dirty="0" smtClean="0"/>
          </a:p>
          <a:p>
            <a:r>
              <a:rPr lang="tr-TR" b="1" dirty="0" smtClean="0"/>
              <a:t>Lingering </a:t>
            </a:r>
            <a:r>
              <a:rPr lang="en-US" b="1" dirty="0" smtClean="0"/>
              <a:t>Concern</a:t>
            </a:r>
            <a:r>
              <a:rPr lang="tr-TR" b="1" dirty="0" smtClean="0"/>
              <a:t>s for Residents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Location of the project</a:t>
            </a:r>
            <a:endParaRPr lang="tr-TR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Scale of the project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 Ridge Corporate Center</a:t>
            </a:r>
            <a:endParaRPr lang="en-US" dirty="0"/>
          </a:p>
        </p:txBody>
      </p:sp>
      <p:pic>
        <p:nvPicPr>
          <p:cNvPr id="7" name="Picture 6" descr="crest rid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114800"/>
            <a:ext cx="3733800" cy="248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83820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City Review Process</a:t>
            </a:r>
            <a:endParaRPr lang="tr-TR" b="1" dirty="0" smtClean="0">
              <a:solidFill>
                <a:schemeClr val="bg1"/>
              </a:solidFill>
            </a:endParaRPr>
          </a:p>
          <a:p>
            <a:pPr lvl="1"/>
            <a:r>
              <a:rPr lang="tr-TR" dirty="0" smtClean="0">
                <a:solidFill>
                  <a:schemeClr val="bg1"/>
                </a:solidFill>
              </a:rPr>
              <a:t>Residents were listened to only because they fiercely sought what they needed.</a:t>
            </a:r>
          </a:p>
          <a:p>
            <a:pPr lvl="1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Recommendations</a:t>
            </a:r>
          </a:p>
          <a:p>
            <a:pPr lvl="1"/>
            <a:r>
              <a:rPr lang="tr-TR" dirty="0" smtClean="0">
                <a:solidFill>
                  <a:schemeClr val="bg1"/>
                </a:solidFill>
                <a:sym typeface="Wingdings" pitchFamily="2" charset="2"/>
              </a:rPr>
              <a:t>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o specific recommendations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6" name="Content Placeholder 5" descr="location_larg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10000" y="4724400"/>
            <a:ext cx="4876800" cy="19050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Project 3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81400"/>
            <a:ext cx="7772400" cy="1199704"/>
          </a:xfrm>
        </p:spPr>
        <p:txBody>
          <a:bodyPr/>
          <a:lstStyle/>
          <a:p>
            <a:r>
              <a:rPr lang="tr-TR" dirty="0" smtClean="0"/>
              <a:t>Glen Lake Redevelopment</a:t>
            </a:r>
            <a:endParaRPr lang="tr-TR" dirty="0"/>
          </a:p>
        </p:txBody>
      </p:sp>
      <p:pic>
        <p:nvPicPr>
          <p:cNvPr id="4" name="Picture 2" descr="C:\Users\kingx004\Pictures\Minnetonka Project\100_72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868520">
            <a:off x="306614" y="438644"/>
            <a:ext cx="4515889" cy="338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Background</a:t>
            </a:r>
            <a:endParaRPr lang="tr-TR" b="1" dirty="0" smtClean="0"/>
          </a:p>
          <a:p>
            <a:pPr>
              <a:buNone/>
            </a:pPr>
            <a:endParaRPr lang="en-US" dirty="0" smtClean="0"/>
          </a:p>
          <a:p>
            <a:r>
              <a:rPr lang="tr-TR" b="1" dirty="0" smtClean="0"/>
              <a:t>Lingering Concerns for Residents</a:t>
            </a:r>
            <a:endParaRPr lang="en-US" b="1" dirty="0" smtClean="0"/>
          </a:p>
          <a:p>
            <a:pPr lvl="1"/>
            <a:r>
              <a:rPr lang="en-US" dirty="0" smtClean="0"/>
              <a:t>Density and Size</a:t>
            </a:r>
          </a:p>
          <a:p>
            <a:pPr lvl="1"/>
            <a:r>
              <a:rPr lang="en-US" dirty="0" smtClean="0"/>
              <a:t>Landscape</a:t>
            </a:r>
          </a:p>
          <a:p>
            <a:pPr lvl="1"/>
            <a:r>
              <a:rPr lang="en-US" dirty="0" smtClean="0"/>
              <a:t>Change in plans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Glen </a:t>
            </a:r>
            <a:r>
              <a:rPr lang="en-US" dirty="0" err="1" smtClean="0"/>
              <a:t>Lak</a:t>
            </a:r>
            <a:r>
              <a:rPr lang="tr-TR" dirty="0" smtClean="0"/>
              <a:t>e</a:t>
            </a:r>
            <a:r>
              <a:rPr lang="en-US" dirty="0" smtClean="0"/>
              <a:t> Redevelopment</a:t>
            </a:r>
            <a:endParaRPr lang="en-US" dirty="0"/>
          </a:p>
        </p:txBody>
      </p:sp>
      <p:pic>
        <p:nvPicPr>
          <p:cNvPr id="7" name="Picture 6" descr="Glen-Lake-Center-Minneton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4495800"/>
            <a:ext cx="4121371" cy="1988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City Review Process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Residents were listened to, but plan was already set </a:t>
            </a:r>
          </a:p>
          <a:p>
            <a:pPr lvl="2">
              <a:lnSpc>
                <a:spcPct val="120000"/>
              </a:lnSpc>
            </a:pPr>
            <a:endParaRPr lang="en-US" dirty="0" smtClean="0"/>
          </a:p>
          <a:p>
            <a:r>
              <a:rPr lang="en-US" b="1" dirty="0" smtClean="0"/>
              <a:t>Recommendations</a:t>
            </a:r>
          </a:p>
          <a:p>
            <a:pPr lvl="1">
              <a:lnSpc>
                <a:spcPct val="120000"/>
              </a:lnSpc>
            </a:pPr>
            <a:r>
              <a:rPr lang="tr-TR" dirty="0" smtClean="0"/>
              <a:t>Resident </a:t>
            </a:r>
            <a:r>
              <a:rPr lang="en-US" dirty="0" smtClean="0"/>
              <a:t>input before planning</a:t>
            </a:r>
          </a:p>
          <a:p>
            <a:pPr lvl="1">
              <a:lnSpc>
                <a:spcPct val="120000"/>
              </a:lnSpc>
            </a:pPr>
            <a:r>
              <a:rPr lang="tr-TR" dirty="0" smtClean="0"/>
              <a:t>Hold public interest over commercial interest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Use social media </a:t>
            </a:r>
            <a:r>
              <a:rPr lang="tr-TR" dirty="0" smtClean="0"/>
              <a:t>to publicize planning sessions</a:t>
            </a: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MainOpe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5029200"/>
            <a:ext cx="4343400" cy="1688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How to act on what has been learned?</a:t>
            </a:r>
          </a:p>
          <a:p>
            <a:pPr>
              <a:buNone/>
            </a:pPr>
            <a:endParaRPr lang="tr-TR" dirty="0" smtClean="0"/>
          </a:p>
          <a:p>
            <a:pPr lvl="1"/>
            <a:r>
              <a:rPr lang="tr-TR" dirty="0" smtClean="0"/>
              <a:t>More publicity; diverse options</a:t>
            </a:r>
          </a:p>
          <a:p>
            <a:pPr lvl="1">
              <a:buNone/>
            </a:pPr>
            <a:endParaRPr lang="tr-TR" dirty="0" smtClean="0"/>
          </a:p>
          <a:p>
            <a:pPr lvl="1"/>
            <a:r>
              <a:rPr lang="tr-TR" dirty="0" smtClean="0"/>
              <a:t>Clarify intentions </a:t>
            </a:r>
          </a:p>
          <a:p>
            <a:pPr lvl="1">
              <a:buNone/>
            </a:pPr>
            <a:endParaRPr lang="tr-TR" dirty="0" smtClean="0"/>
          </a:p>
          <a:p>
            <a:pPr lvl="1"/>
            <a:r>
              <a:rPr lang="tr-TR" dirty="0" smtClean="0"/>
              <a:t>Inform early; act early</a:t>
            </a:r>
          </a:p>
          <a:p>
            <a:pPr lvl="1">
              <a:buNone/>
            </a:pPr>
            <a:endParaRPr lang="tr-TR" dirty="0" smtClean="0"/>
          </a:p>
          <a:p>
            <a:pPr lvl="1"/>
            <a:r>
              <a:rPr lang="tr-TR" dirty="0" smtClean="0"/>
              <a:t>Clarify changes based on resident input</a:t>
            </a:r>
          </a:p>
          <a:p>
            <a:pPr lvl="1"/>
            <a:endParaRPr lang="tr-TR" dirty="0" smtClean="0"/>
          </a:p>
          <a:p>
            <a:pPr>
              <a:buNone/>
            </a:pPr>
            <a:endParaRPr lang="tr-TR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Next Steps</a:t>
            </a:r>
            <a:endParaRPr lang="tr-T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905000"/>
            <a:ext cx="8229600" cy="1676400"/>
          </a:xfrm>
        </p:spPr>
        <p:txBody>
          <a:bodyPr/>
          <a:lstStyle/>
          <a:p>
            <a:pPr algn="ctr"/>
            <a:r>
              <a:rPr lang="en-US" dirty="0" smtClean="0"/>
              <a:t>Questions?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4267200"/>
            <a:ext cx="7481776" cy="685800"/>
          </a:xfrm>
        </p:spPr>
        <p:txBody>
          <a:bodyPr/>
          <a:lstStyle/>
          <a:p>
            <a:r>
              <a:rPr lang="tr-TR" dirty="0" smtClean="0"/>
              <a:t>Contact </a:t>
            </a:r>
            <a:endParaRPr lang="tr-T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590800" y="4876800"/>
            <a:ext cx="5803392" cy="139270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140B </a:t>
            </a:r>
            <a:r>
              <a:rPr lang="en-US" sz="1800" dirty="0" err="1" smtClean="0"/>
              <a:t>Wulling</a:t>
            </a:r>
            <a:r>
              <a:rPr lang="en-US" sz="1800" dirty="0" smtClean="0"/>
              <a:t> Hall</a:t>
            </a:r>
            <a:br>
              <a:rPr lang="en-US" sz="1800" dirty="0" smtClean="0"/>
            </a:br>
            <a:r>
              <a:rPr lang="en-US" sz="1800" dirty="0" smtClean="0"/>
              <a:t>86 Pleasant Street SE</a:t>
            </a:r>
            <a:br>
              <a:rPr lang="en-US" sz="1800" dirty="0" smtClean="0"/>
            </a:br>
            <a:r>
              <a:rPr lang="en-US" sz="1800" dirty="0" smtClean="0"/>
              <a:t>Minneapolis, MN 55455</a:t>
            </a:r>
            <a:br>
              <a:rPr lang="en-US" sz="1800" dirty="0" smtClean="0"/>
            </a:br>
            <a:r>
              <a:rPr lang="en-US" sz="1800" b="1" dirty="0" smtClean="0"/>
              <a:t>Email:</a:t>
            </a:r>
            <a:r>
              <a:rPr lang="en-US" sz="1800" dirty="0" smtClean="0"/>
              <a:t> mesi.umn@gmail.com</a:t>
            </a:r>
            <a:endParaRPr lang="tr-TR" sz="18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76600" y="990600"/>
            <a:ext cx="2751138" cy="276650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Discuss the results of data collected by the evaluation team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Shape recommendations for action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Goals for this meeting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Tell your truth without blame or judgment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Assume everyone has wisdom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Balance the limitations of data with the validity of people’s experiences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Be open and non-attached to the outcome 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What people say here remains in the room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Fun matters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Ground Rules</a:t>
            </a:r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r>
              <a:rPr lang="tr-TR" dirty="0" smtClean="0"/>
              <a:t>The data provided in the report and this presentation are residents’ perceptions, experiences, and realities 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 Reminder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Background </a:t>
            </a:r>
          </a:p>
          <a:p>
            <a:pPr lvl="1"/>
            <a:r>
              <a:rPr lang="tr-TR" dirty="0" smtClean="0"/>
              <a:t>Resilient Communities Project</a:t>
            </a:r>
          </a:p>
          <a:p>
            <a:pPr lvl="1"/>
            <a:r>
              <a:rPr lang="tr-TR" dirty="0" smtClean="0"/>
              <a:t>Course: OLPD 8595 Evaluation Problems</a:t>
            </a:r>
          </a:p>
          <a:p>
            <a:pPr lvl="1"/>
            <a:endParaRPr lang="tr-TR" dirty="0" smtClean="0"/>
          </a:p>
          <a:p>
            <a:r>
              <a:rPr lang="tr-TR" dirty="0" smtClean="0"/>
              <a:t>Purpose </a:t>
            </a:r>
          </a:p>
          <a:p>
            <a:pPr lvl="1"/>
            <a:r>
              <a:rPr lang="tr-TR" dirty="0" smtClean="0"/>
              <a:t>Help the City of Minnetonka improve the public review process of future development projects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Methodology</a:t>
            </a:r>
            <a:endParaRPr lang="tr-TR" dirty="0" smtClean="0"/>
          </a:p>
          <a:p>
            <a:pPr lvl="1"/>
            <a:r>
              <a:rPr lang="tr-TR" dirty="0" smtClean="0"/>
              <a:t>Fifteen (15) individual phone interviews and two group interviews with a total of 9 participants</a:t>
            </a:r>
          </a:p>
          <a:p>
            <a:pPr lvl="1"/>
            <a:endParaRPr lang="tr-TR" dirty="0" smtClean="0"/>
          </a:p>
          <a:p>
            <a:r>
              <a:rPr lang="tr-TR" dirty="0" smtClean="0"/>
              <a:t>Timeline </a:t>
            </a:r>
          </a:p>
          <a:p>
            <a:pPr lvl="1"/>
            <a:r>
              <a:rPr lang="tr-TR" dirty="0" smtClean="0"/>
              <a:t>December 2012-April 2013</a:t>
            </a:r>
          </a:p>
          <a:p>
            <a:pPr lvl="1"/>
            <a:endParaRPr lang="tr-TR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tr-TR" dirty="0" smtClean="0"/>
          </a:p>
          <a:p>
            <a:pPr lvl="1">
              <a:buNone/>
            </a:pPr>
            <a:endParaRPr lang="tr-TR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tr-TR" dirty="0" smtClean="0"/>
              <a:t>Overview of Evaluation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Why did the residents oppose to the project(s)?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How do they feel about the project(s) now?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What do they think of the public review process?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What recommendations do they have?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Findings from interview data 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143000"/>
            <a:ext cx="7772400" cy="1829761"/>
          </a:xfrm>
        </p:spPr>
        <p:txBody>
          <a:bodyPr/>
          <a:lstStyle/>
          <a:p>
            <a:r>
              <a:rPr lang="tr-TR" dirty="0" smtClean="0"/>
              <a:t>Project 1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7772400" cy="1199704"/>
          </a:xfrm>
        </p:spPr>
        <p:txBody>
          <a:bodyPr/>
          <a:lstStyle/>
          <a:p>
            <a:r>
              <a:rPr lang="tr-TR" dirty="0" smtClean="0"/>
              <a:t>Goodwill Industries</a:t>
            </a:r>
            <a:endParaRPr lang="tr-TR" dirty="0"/>
          </a:p>
        </p:txBody>
      </p:sp>
      <p:pic>
        <p:nvPicPr>
          <p:cNvPr id="5" name="Content Placeholder 7" descr="goodw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429000"/>
            <a:ext cx="4048530" cy="1752600"/>
          </a:xfrm>
          <a:prstGeom prst="rect">
            <a:avLst/>
          </a:prstGeom>
        </p:spPr>
      </p:pic>
      <p:pic>
        <p:nvPicPr>
          <p:cNvPr id="7" name="Picture 2" descr="C:\Users\kingx004\Pictures\Minnetonka Project\100_72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827750">
            <a:off x="271746" y="390505"/>
            <a:ext cx="3830089" cy="287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572000"/>
          </a:xfrm>
        </p:spPr>
        <p:txBody>
          <a:bodyPr>
            <a:normAutofit/>
          </a:bodyPr>
          <a:lstStyle/>
          <a:p>
            <a:r>
              <a:rPr lang="tr-TR" b="1" dirty="0" smtClean="0"/>
              <a:t>Background</a:t>
            </a:r>
          </a:p>
          <a:p>
            <a:pPr>
              <a:buNone/>
            </a:pPr>
            <a:endParaRPr lang="tr-TR" dirty="0" smtClean="0"/>
          </a:p>
          <a:p>
            <a:r>
              <a:rPr lang="tr-TR" b="1" dirty="0" smtClean="0"/>
              <a:t>Lingering Concerns </a:t>
            </a:r>
            <a:r>
              <a:rPr lang="en-US" b="1" dirty="0" smtClean="0"/>
              <a:t>for Residents</a:t>
            </a:r>
          </a:p>
          <a:p>
            <a:pPr lvl="1"/>
            <a:r>
              <a:rPr lang="en-US" dirty="0" smtClean="0"/>
              <a:t>Traffic and road safety issues on Horn Drive Wayzata Boulevard</a:t>
            </a:r>
          </a:p>
          <a:p>
            <a:pPr lvl="1"/>
            <a:r>
              <a:rPr lang="en-US" dirty="0" smtClean="0"/>
              <a:t>Parking</a:t>
            </a:r>
          </a:p>
          <a:p>
            <a:pPr lvl="1"/>
            <a:r>
              <a:rPr lang="en-US" dirty="0" smtClean="0"/>
              <a:t>Noise and Light</a:t>
            </a:r>
          </a:p>
          <a:p>
            <a:pPr lvl="1"/>
            <a:r>
              <a:rPr lang="en-US" dirty="0" smtClean="0"/>
              <a:t>Trash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153400" cy="944562"/>
          </a:xfrm>
        </p:spPr>
        <p:txBody>
          <a:bodyPr/>
          <a:lstStyle/>
          <a:p>
            <a:r>
              <a:rPr lang="en-US" dirty="0" smtClean="0"/>
              <a:t>Goodwill Industries </a:t>
            </a:r>
            <a:endParaRPr lang="en-US" dirty="0"/>
          </a:p>
        </p:txBody>
      </p:sp>
      <p:pic>
        <p:nvPicPr>
          <p:cNvPr id="11" name="Picture 10" descr="horn d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3400" y="5162550"/>
            <a:ext cx="2260600" cy="1695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9600" y="685800"/>
            <a:ext cx="8001000" cy="5334000"/>
          </a:xfrm>
        </p:spPr>
        <p:txBody>
          <a:bodyPr>
            <a:normAutofit/>
          </a:bodyPr>
          <a:lstStyle/>
          <a:p>
            <a:endParaRPr lang="tr-TR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City’s Review Process</a:t>
            </a:r>
            <a:endParaRPr lang="tr-TR" b="1" dirty="0" smtClean="0">
              <a:solidFill>
                <a:schemeClr val="bg1"/>
              </a:solidFill>
            </a:endParaRPr>
          </a:p>
          <a:p>
            <a:pPr lvl="1"/>
            <a:r>
              <a:rPr lang="tr-TR" dirty="0" smtClean="0">
                <a:solidFill>
                  <a:schemeClr val="bg1"/>
                </a:solidFill>
              </a:rPr>
              <a:t>Residents felt that they were “not listened to.”</a:t>
            </a:r>
          </a:p>
          <a:p>
            <a:pPr lvl="1"/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Recommendations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Stop </a:t>
            </a:r>
            <a:r>
              <a:rPr lang="tr-TR" dirty="0" smtClean="0">
                <a:solidFill>
                  <a:schemeClr val="bg1"/>
                </a:solidFill>
              </a:rPr>
              <a:t>signs</a:t>
            </a:r>
            <a:endParaRPr lang="en-US" dirty="0" smtClean="0">
              <a:solidFill>
                <a:schemeClr val="bg1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Publicize planning sessions </a:t>
            </a:r>
            <a:endParaRPr lang="tr-TR" dirty="0" smtClean="0">
              <a:solidFill>
                <a:schemeClr val="bg1"/>
              </a:solidFill>
            </a:endParaRPr>
          </a:p>
          <a:p>
            <a:pPr lvl="1">
              <a:lnSpc>
                <a:spcPct val="120000"/>
              </a:lnSpc>
            </a:pPr>
            <a:r>
              <a:rPr lang="tr-TR" dirty="0" smtClean="0">
                <a:solidFill>
                  <a:schemeClr val="bg1"/>
                </a:solidFill>
              </a:rPr>
              <a:t>More </a:t>
            </a:r>
            <a:r>
              <a:rPr lang="en-US" dirty="0" smtClean="0">
                <a:solidFill>
                  <a:schemeClr val="bg1"/>
                </a:solidFill>
              </a:rPr>
              <a:t>resident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feedback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13159214998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50292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404</TotalTime>
  <Words>727</Words>
  <Application>Microsoft Macintosh PowerPoint</Application>
  <PresentationFormat>On-screen Show (4:3)</PresentationFormat>
  <Paragraphs>170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Stack of books design template</vt:lpstr>
      <vt:lpstr>Concourse</vt:lpstr>
      <vt:lpstr>Resilient Communities Project:   An External Review of Post-Development Projects</vt:lpstr>
      <vt:lpstr>Goals for this meeting</vt:lpstr>
      <vt:lpstr>Ground Rules</vt:lpstr>
      <vt:lpstr>A Reminder</vt:lpstr>
      <vt:lpstr>Overview of Evaluation</vt:lpstr>
      <vt:lpstr>Findings from interview data </vt:lpstr>
      <vt:lpstr>Project 1</vt:lpstr>
      <vt:lpstr>Goodwill Industries </vt:lpstr>
      <vt:lpstr>PowerPoint Presentation</vt:lpstr>
      <vt:lpstr>Project 2</vt:lpstr>
      <vt:lpstr>Crest Ridge Corporate Center</vt:lpstr>
      <vt:lpstr>PowerPoint Presentation</vt:lpstr>
      <vt:lpstr>Project 3</vt:lpstr>
      <vt:lpstr>Glen Lake Redevelopment</vt:lpstr>
      <vt:lpstr>PowerPoint Presentation</vt:lpstr>
      <vt:lpstr>Next Steps</vt:lpstr>
      <vt:lpstr>Questions? </vt:lpstr>
      <vt:lpstr>Contact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Resilient Communities Project: Post-Development Phase of 3 Development Projects</dc:title>
  <dc:creator>Alejandra</dc:creator>
  <cp:lastModifiedBy>Barrett Colombo</cp:lastModifiedBy>
  <cp:revision>62</cp:revision>
  <dcterms:created xsi:type="dcterms:W3CDTF">2013-05-24T22:01:03Z</dcterms:created>
  <dcterms:modified xsi:type="dcterms:W3CDTF">2013-07-16T10:55:56Z</dcterms:modified>
</cp:coreProperties>
</file>