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96" r:id="rId1"/>
  </p:sldMasterIdLst>
  <p:notesMasterIdLst>
    <p:notesMasterId r:id="rId3"/>
  </p:notesMasterIdLst>
  <p:sldIdLst>
    <p:sldId id="268" r:id="rId2"/>
  </p:sldIdLst>
  <p:sldSz cx="40233600" cy="39319200"/>
  <p:notesSz cx="6858000" cy="9144000"/>
  <p:embeddedFontLst>
    <p:embeddedFont>
      <p:font typeface="Calibri Light" panose="020F0302020204030204" pitchFamily="34" charset="0"/>
      <p:regular r:id="rId4"/>
      <p:italic r:id="rId5"/>
    </p:embeddedFont>
    <p:embeddedFont>
      <p:font typeface="Lato" panose="020B0604020202020204" charset="0"/>
      <p:regular r:id="rId6"/>
      <p:bold r:id="rId7"/>
      <p:italic r:id="rId8"/>
      <p:boldItalic r:id="rId9"/>
    </p:embeddedFont>
    <p:embeddedFont>
      <p:font typeface="Lato Black" panose="020B0604020202020204" charset="0"/>
      <p:bold r:id="rId10"/>
      <p:italic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12692" userDrawn="1">
          <p15:clr>
            <a:srgbClr val="A4A3A4"/>
          </p15:clr>
        </p15:guide>
        <p15:guide id="3" pos="4908" userDrawn="1">
          <p15:clr>
            <a:srgbClr val="A4A3A4"/>
          </p15:clr>
        </p15:guide>
        <p15:guide id="4" pos="215" userDrawn="1">
          <p15:clr>
            <a:srgbClr val="A4A3A4"/>
          </p15:clr>
        </p15:guide>
        <p15:guide id="5" pos="606" userDrawn="1">
          <p15:clr>
            <a:srgbClr val="A4A3A4"/>
          </p15:clr>
        </p15:guide>
        <p15:guide id="6" orient="horz" pos="123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171"/>
    <a:srgbClr val="F9E0BB"/>
    <a:srgbClr val="F5DFB7"/>
    <a:srgbClr val="FBEBC2"/>
    <a:srgbClr val="F06292"/>
    <a:srgbClr val="F8BBD0"/>
    <a:srgbClr val="263238"/>
    <a:srgbClr val="ECEFF1"/>
    <a:srgbClr val="880E4F"/>
    <a:srgbClr val="E0F2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0274" autoAdjust="0"/>
  </p:normalViewPr>
  <p:slideViewPr>
    <p:cSldViewPr snapToGrid="0" showGuides="1">
      <p:cViewPr varScale="1">
        <p:scale>
          <a:sx n="17" d="100"/>
          <a:sy n="17" d="100"/>
        </p:scale>
        <p:origin x="2028" y="126"/>
      </p:cViewPr>
      <p:guideLst>
        <p:guide pos="12692"/>
        <p:guide pos="4908"/>
        <p:guide pos="215"/>
        <p:guide pos="606"/>
        <p:guide orient="horz" pos="123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CB04D-1C75-43E0-9B64-B7DDAA42BB2C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49438" y="1143000"/>
            <a:ext cx="3159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C2670-3342-473C-969D-FDFF399F20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749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49438" y="1143000"/>
            <a:ext cx="31591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6C2670-3342-473C-969D-FDFF399F205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516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17520" y="6434881"/>
            <a:ext cx="34198560" cy="13688907"/>
          </a:xfrm>
        </p:spPr>
        <p:txBody>
          <a:bodyPr anchor="b"/>
          <a:lstStyle>
            <a:lvl1pPr algn="ctr">
              <a:defRPr sz="2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20651685"/>
            <a:ext cx="30175200" cy="9493035"/>
          </a:xfrm>
        </p:spPr>
        <p:txBody>
          <a:bodyPr/>
          <a:lstStyle>
            <a:lvl1pPr marL="0" indent="0" algn="ctr">
              <a:buNone/>
              <a:defRPr sz="10560"/>
            </a:lvl1pPr>
            <a:lvl2pPr marL="2011680" indent="0" algn="ctr">
              <a:buNone/>
              <a:defRPr sz="8800"/>
            </a:lvl2pPr>
            <a:lvl3pPr marL="4023360" indent="0" algn="ctr">
              <a:buNone/>
              <a:defRPr sz="7920"/>
            </a:lvl3pPr>
            <a:lvl4pPr marL="6035040" indent="0" algn="ctr">
              <a:buNone/>
              <a:defRPr sz="7040"/>
            </a:lvl4pPr>
            <a:lvl5pPr marL="8046720" indent="0" algn="ctr">
              <a:buNone/>
              <a:defRPr sz="7040"/>
            </a:lvl5pPr>
            <a:lvl6pPr marL="10058400" indent="0" algn="ctr">
              <a:buNone/>
              <a:defRPr sz="7040"/>
            </a:lvl6pPr>
            <a:lvl7pPr marL="12070080" indent="0" algn="ctr">
              <a:buNone/>
              <a:defRPr sz="7040"/>
            </a:lvl7pPr>
            <a:lvl8pPr marL="14081760" indent="0" algn="ctr">
              <a:buNone/>
              <a:defRPr sz="7040"/>
            </a:lvl8pPr>
            <a:lvl9pPr marL="16093440" indent="0" algn="ctr">
              <a:buNone/>
              <a:defRPr sz="704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220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872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92172" y="2093383"/>
            <a:ext cx="8675370" cy="3332120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2" y="2093383"/>
            <a:ext cx="25523190" cy="333212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85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8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5107" y="9802507"/>
            <a:ext cx="34701480" cy="16355692"/>
          </a:xfrm>
        </p:spPr>
        <p:txBody>
          <a:bodyPr anchor="b"/>
          <a:lstStyle>
            <a:lvl1pPr>
              <a:defRPr sz="26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5107" y="26312930"/>
            <a:ext cx="34701480" cy="8601072"/>
          </a:xfrm>
        </p:spPr>
        <p:txBody>
          <a:bodyPr/>
          <a:lstStyle>
            <a:lvl1pPr marL="0" indent="0">
              <a:buNone/>
              <a:defRPr sz="10560">
                <a:solidFill>
                  <a:schemeClr val="tx1"/>
                </a:solidFill>
              </a:defRPr>
            </a:lvl1pPr>
            <a:lvl2pPr marL="2011680" indent="0">
              <a:buNone/>
              <a:defRPr sz="8800">
                <a:solidFill>
                  <a:schemeClr val="tx1">
                    <a:tint val="75000"/>
                  </a:schemeClr>
                </a:solidFill>
              </a:defRPr>
            </a:lvl2pPr>
            <a:lvl3pPr marL="4023360" indent="0">
              <a:buNone/>
              <a:defRPr sz="7920">
                <a:solidFill>
                  <a:schemeClr val="tx1">
                    <a:tint val="75000"/>
                  </a:schemeClr>
                </a:solidFill>
              </a:defRPr>
            </a:lvl3pPr>
            <a:lvl4pPr marL="60350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4pPr>
            <a:lvl5pPr marL="804672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>
              <a:buNone/>
              <a:defRPr sz="7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530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66060" y="10466917"/>
            <a:ext cx="17099280" cy="249476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368260" y="10466917"/>
            <a:ext cx="17099280" cy="249476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058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0" y="2093392"/>
            <a:ext cx="34701480" cy="759989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1305" y="9638668"/>
            <a:ext cx="17020696" cy="4723762"/>
          </a:xfr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1305" y="14362430"/>
            <a:ext cx="17020696" cy="211249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368262" y="9638668"/>
            <a:ext cx="17104520" cy="4723762"/>
          </a:xfrm>
        </p:spPr>
        <p:txBody>
          <a:bodyPr anchor="b"/>
          <a:lstStyle>
            <a:lvl1pPr marL="0" indent="0">
              <a:buNone/>
              <a:defRPr sz="10560" b="1"/>
            </a:lvl1pPr>
            <a:lvl2pPr marL="2011680" indent="0">
              <a:buNone/>
              <a:defRPr sz="880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368262" y="14362430"/>
            <a:ext cx="17104520" cy="2112497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3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75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344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621280"/>
            <a:ext cx="12976383" cy="9174480"/>
          </a:xfrm>
        </p:spPr>
        <p:txBody>
          <a:bodyPr anchor="b"/>
          <a:lstStyle>
            <a:lvl1pPr>
              <a:defRPr sz="140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04520" y="5661245"/>
            <a:ext cx="20368260" cy="27942117"/>
          </a:xfrm>
        </p:spPr>
        <p:txBody>
          <a:bodyPr/>
          <a:lstStyle>
            <a:lvl1pPr>
              <a:defRPr sz="14080"/>
            </a:lvl1pPr>
            <a:lvl2pPr>
              <a:defRPr sz="12320"/>
            </a:lvl2pPr>
            <a:lvl3pPr>
              <a:defRPr sz="10560"/>
            </a:lvl3pPr>
            <a:lvl4pPr>
              <a:defRPr sz="8800"/>
            </a:lvl4pPr>
            <a:lvl5pPr>
              <a:defRPr sz="8800"/>
            </a:lvl5pPr>
            <a:lvl6pPr>
              <a:defRPr sz="8800"/>
            </a:lvl6pPr>
            <a:lvl7pPr>
              <a:defRPr sz="8800"/>
            </a:lvl7pPr>
            <a:lvl8pPr>
              <a:defRPr sz="8800"/>
            </a:lvl8pPr>
            <a:lvl9pPr>
              <a:defRPr sz="8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11795760"/>
            <a:ext cx="12976383" cy="21853105"/>
          </a:xfr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947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301" y="2621280"/>
            <a:ext cx="12976383" cy="9174480"/>
          </a:xfrm>
        </p:spPr>
        <p:txBody>
          <a:bodyPr anchor="b"/>
          <a:lstStyle>
            <a:lvl1pPr>
              <a:defRPr sz="1408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04520" y="5661245"/>
            <a:ext cx="20368260" cy="27942117"/>
          </a:xfrm>
        </p:spPr>
        <p:txBody>
          <a:bodyPr anchor="t"/>
          <a:lstStyle>
            <a:lvl1pPr marL="0" indent="0">
              <a:buNone/>
              <a:defRPr sz="14080"/>
            </a:lvl1pPr>
            <a:lvl2pPr marL="2011680" indent="0">
              <a:buNone/>
              <a:defRPr sz="12320"/>
            </a:lvl2pPr>
            <a:lvl3pPr marL="4023360" indent="0">
              <a:buNone/>
              <a:defRPr sz="10560"/>
            </a:lvl3pPr>
            <a:lvl4pPr marL="6035040" indent="0">
              <a:buNone/>
              <a:defRPr sz="8800"/>
            </a:lvl4pPr>
            <a:lvl5pPr marL="8046720" indent="0">
              <a:buNone/>
              <a:defRPr sz="8800"/>
            </a:lvl5pPr>
            <a:lvl6pPr marL="10058400" indent="0">
              <a:buNone/>
              <a:defRPr sz="8800"/>
            </a:lvl6pPr>
            <a:lvl7pPr marL="12070080" indent="0">
              <a:buNone/>
              <a:defRPr sz="8800"/>
            </a:lvl7pPr>
            <a:lvl8pPr marL="14081760" indent="0">
              <a:buNone/>
              <a:defRPr sz="8800"/>
            </a:lvl8pPr>
            <a:lvl9pPr marL="16093440" indent="0">
              <a:buNone/>
              <a:defRPr sz="88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71301" y="11795760"/>
            <a:ext cx="12976383" cy="21853105"/>
          </a:xfrm>
        </p:spPr>
        <p:txBody>
          <a:bodyPr/>
          <a:lstStyle>
            <a:lvl1pPr marL="0" indent="0">
              <a:buNone/>
              <a:defRPr sz="7040"/>
            </a:lvl1pPr>
            <a:lvl2pPr marL="2011680" indent="0">
              <a:buNone/>
              <a:defRPr sz="6160"/>
            </a:lvl2pPr>
            <a:lvl3pPr marL="4023360" indent="0">
              <a:buNone/>
              <a:defRPr sz="5280"/>
            </a:lvl3pPr>
            <a:lvl4pPr marL="6035040" indent="0">
              <a:buNone/>
              <a:defRPr sz="4400"/>
            </a:lvl4pPr>
            <a:lvl5pPr marL="8046720" indent="0">
              <a:buNone/>
              <a:defRPr sz="4400"/>
            </a:lvl5pPr>
            <a:lvl6pPr marL="10058400" indent="0">
              <a:buNone/>
              <a:defRPr sz="4400"/>
            </a:lvl6pPr>
            <a:lvl7pPr marL="12070080" indent="0">
              <a:buNone/>
              <a:defRPr sz="4400"/>
            </a:lvl7pPr>
            <a:lvl8pPr marL="14081760" indent="0">
              <a:buNone/>
              <a:defRPr sz="4400"/>
            </a:lvl8pPr>
            <a:lvl9pPr marL="16093440" indent="0">
              <a:buNone/>
              <a:defRPr sz="4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064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6060" y="2093392"/>
            <a:ext cx="34701480" cy="7599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6060" y="10466917"/>
            <a:ext cx="34701480" cy="24947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6060" y="36443082"/>
            <a:ext cx="9052560" cy="2093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35061-2F74-46D4-9F8F-C77EF304855D}" type="datetimeFigureOut">
              <a:rPr lang="en-US" smtClean="0"/>
              <a:t>4/16/2019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327380" y="36443082"/>
            <a:ext cx="13578840" cy="2093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414980" y="36443082"/>
            <a:ext cx="9052560" cy="20933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C52CE-B062-47D6-A8CB-AF6B214D1A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502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023360" rtl="0" eaLnBrk="1" latinLnBrk="0" hangingPunct="1">
        <a:lnSpc>
          <a:spcPct val="90000"/>
        </a:lnSpc>
        <a:spcBef>
          <a:spcPct val="0"/>
        </a:spcBef>
        <a:buNone/>
        <a:defRPr sz="193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5840" indent="-1005840" algn="l" defTabSz="4023360" rtl="0" eaLnBrk="1" latinLnBrk="0" hangingPunct="1">
        <a:lnSpc>
          <a:spcPct val="90000"/>
        </a:lnSpc>
        <a:spcBef>
          <a:spcPts val="4400"/>
        </a:spcBef>
        <a:buFont typeface="Arial" panose="020B0604020202020204" pitchFamily="34" charset="0"/>
        <a:buChar char="•"/>
        <a:defRPr sz="12320" kern="1200">
          <a:solidFill>
            <a:schemeClr val="tx1"/>
          </a:solidFill>
          <a:latin typeface="+mn-lt"/>
          <a:ea typeface="+mn-ea"/>
          <a:cs typeface="+mn-cs"/>
        </a:defRPr>
      </a:lvl1pPr>
      <a:lvl2pPr marL="30175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10560" kern="1200">
          <a:solidFill>
            <a:schemeClr val="tx1"/>
          </a:solidFill>
          <a:latin typeface="+mn-lt"/>
          <a:ea typeface="+mn-ea"/>
          <a:cs typeface="+mn-cs"/>
        </a:defRPr>
      </a:lvl2pPr>
      <a:lvl3pPr marL="50292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8800" kern="1200">
          <a:solidFill>
            <a:schemeClr val="tx1"/>
          </a:solidFill>
          <a:latin typeface="+mn-lt"/>
          <a:ea typeface="+mn-ea"/>
          <a:cs typeface="+mn-cs"/>
        </a:defRPr>
      </a:lvl3pPr>
      <a:lvl4pPr marL="70408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905256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106424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307592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508760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7099280" indent="-1005840" algn="l" defTabSz="402336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BC2"/>
            </a:gs>
            <a:gs pos="100000">
              <a:srgbClr val="F5DFB7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930C9D9B-0B87-0C47-86A0-DB41204C2D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639" y="1082148"/>
            <a:ext cx="32000002" cy="2605333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78733BE-059C-47B7-9415-5ADF2F3024F1}"/>
              </a:ext>
            </a:extLst>
          </p:cNvPr>
          <p:cNvSpPr/>
          <p:nvPr/>
        </p:nvSpPr>
        <p:spPr>
          <a:xfrm>
            <a:off x="37203662" y="0"/>
            <a:ext cx="11747218" cy="393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102" b="1" i="1" dirty="0">
                <a:latin typeface="Lato" panose="020F0502020204030203" pitchFamily="34" charset="0"/>
                <a:cs typeface="Lato" panose="020F0502020204030203" pitchFamily="34" charset="0"/>
              </a:rPr>
              <a:t>Non-Cognitive Predictors of Student Success:</a:t>
            </a:r>
            <a:r>
              <a:rPr lang="en-US" sz="2102" i="1" dirty="0">
                <a:latin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2102" i="1" dirty="0">
                <a:latin typeface="Lato" panose="020F0502020204030203" pitchFamily="34" charset="0"/>
                <a:cs typeface="Lato" panose="020F0502020204030203" pitchFamily="34" charset="0"/>
              </a:rPr>
            </a:br>
            <a:r>
              <a:rPr lang="en-US" sz="2102" i="1" dirty="0">
                <a:latin typeface="Lato" panose="020F0502020204030203" pitchFamily="34" charset="0"/>
                <a:cs typeface="Lato" panose="020F0502020204030203" pitchFamily="34" charset="0"/>
              </a:rPr>
              <a:t>A Predictive Validity Comparison Between Domestic and International Students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0C5B857-0E51-4898-BAEF-B471D5E63813}"/>
              </a:ext>
            </a:extLst>
          </p:cNvPr>
          <p:cNvSpPr/>
          <p:nvPr/>
        </p:nvSpPr>
        <p:spPr>
          <a:xfrm>
            <a:off x="-8840440" y="0"/>
            <a:ext cx="11747218" cy="393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102" b="1" i="1" dirty="0">
                <a:latin typeface="Lato" panose="020F0502020204030203" pitchFamily="34" charset="0"/>
                <a:cs typeface="Lato" panose="020F0502020204030203" pitchFamily="34" charset="0"/>
              </a:rPr>
              <a:t>Non-Cognitive Predictors of Student Success:</a:t>
            </a:r>
            <a:r>
              <a:rPr lang="en-US" sz="2102" i="1" dirty="0">
                <a:latin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2102" i="1" dirty="0">
                <a:latin typeface="Lato" panose="020F0502020204030203" pitchFamily="34" charset="0"/>
                <a:cs typeface="Lato" panose="020F0502020204030203" pitchFamily="34" charset="0"/>
              </a:rPr>
            </a:br>
            <a:r>
              <a:rPr lang="en-US" sz="2102" i="1" dirty="0">
                <a:latin typeface="Lato" panose="020F0502020204030203" pitchFamily="34" charset="0"/>
                <a:cs typeface="Lato" panose="020F0502020204030203" pitchFamily="34" charset="0"/>
              </a:rPr>
              <a:t>A Predictive Validity Comparison Between Domestic and International Students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E35B311-3C19-412C-ADE6-EB2E4158F366}"/>
              </a:ext>
            </a:extLst>
          </p:cNvPr>
          <p:cNvSpPr txBox="1"/>
          <p:nvPr/>
        </p:nvSpPr>
        <p:spPr>
          <a:xfrm>
            <a:off x="-8272144" y="7512802"/>
            <a:ext cx="10684940" cy="5525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The history of the Dental Section illuminates our own history as communities of librarians with the Medical Library Association (MLA).</a:t>
            </a:r>
          </a:p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Knowledge and awareness of a community’s past can be used to guide members through change.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B244B05-C5D7-4580-8933-5B2F47EB56B0}"/>
              </a:ext>
            </a:extLst>
          </p:cNvPr>
          <p:cNvSpPr txBox="1"/>
          <p:nvPr/>
        </p:nvSpPr>
        <p:spPr>
          <a:xfrm>
            <a:off x="-8322006" y="521074"/>
            <a:ext cx="10684941" cy="3001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307" b="1" i="1" dirty="0">
                <a:latin typeface="Lato" panose="020F0502020204030203" pitchFamily="34" charset="0"/>
                <a:cs typeface="Lato" panose="020F0502020204030203" pitchFamily="34" charset="0"/>
              </a:rPr>
              <a:t>Looking Back to Move Forward:</a:t>
            </a:r>
            <a:r>
              <a:rPr lang="en-US" sz="6307" i="1" dirty="0">
                <a:latin typeface="Lato" panose="020F0502020204030203" pitchFamily="34" charset="0"/>
                <a:cs typeface="Lato" panose="020F0502020204030203" pitchFamily="34" charset="0"/>
              </a:rPr>
              <a:t/>
            </a:r>
            <a:br>
              <a:rPr lang="en-US" sz="6307" i="1" dirty="0">
                <a:latin typeface="Lato" panose="020F0502020204030203" pitchFamily="34" charset="0"/>
                <a:cs typeface="Lato" panose="020F0502020204030203" pitchFamily="34" charset="0"/>
              </a:rPr>
            </a:br>
            <a:r>
              <a:rPr lang="en-US" sz="6307" i="1" dirty="0">
                <a:latin typeface="Lato" panose="020F0502020204030203" pitchFamily="34" charset="0"/>
                <a:cs typeface="Lato" panose="020F0502020204030203" pitchFamily="34" charset="0"/>
              </a:rPr>
              <a:t>A Reflection of </a:t>
            </a:r>
            <a:r>
              <a:rPr lang="en-US" sz="6307" i="1" dirty="0">
                <a:latin typeface="Lato" panose="020F0502020204030203" pitchFamily="34" charset="0"/>
                <a:cs typeface="Lato" panose="020F0502020204030203" pitchFamily="34" charset="0"/>
              </a:rPr>
              <a:t>the Dental Section’s </a:t>
            </a:r>
            <a:r>
              <a:rPr lang="en-US" sz="6307" i="1" dirty="0">
                <a:latin typeface="Lato" panose="020F0502020204030203" pitchFamily="34" charset="0"/>
                <a:cs typeface="Lato" panose="020F0502020204030203" pitchFamily="34" charset="0"/>
              </a:rPr>
              <a:t>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4F9E57F-C64F-4827-8C49-BB9DBDC073C7}"/>
              </a:ext>
            </a:extLst>
          </p:cNvPr>
          <p:cNvSpPr txBox="1"/>
          <p:nvPr/>
        </p:nvSpPr>
        <p:spPr>
          <a:xfrm>
            <a:off x="-7705482" y="3705903"/>
            <a:ext cx="10110646" cy="246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139" b="1" dirty="0">
                <a:latin typeface="Lato" panose="020F0502020204030203" pitchFamily="34" charset="0"/>
                <a:cs typeface="Lato" panose="020F0502020204030203" pitchFamily="34" charset="0"/>
              </a:rPr>
              <a:t>Nicole Theis-Mahon, MLIS, AHIP</a:t>
            </a:r>
          </a:p>
          <a:p>
            <a:r>
              <a:rPr lang="en-US" sz="5139" b="1" dirty="0">
                <a:latin typeface="Lato" panose="020F0502020204030203" pitchFamily="34" charset="0"/>
                <a:cs typeface="Lato" panose="020F0502020204030203" pitchFamily="34" charset="0"/>
              </a:rPr>
              <a:t>Amanda Nevius, MLIS</a:t>
            </a:r>
          </a:p>
          <a:p>
            <a:r>
              <a:rPr lang="en-US" sz="5139" b="1" dirty="0">
                <a:latin typeface="Lato" panose="020F0502020204030203" pitchFamily="34" charset="0"/>
                <a:cs typeface="Lato" panose="020F0502020204030203" pitchFamily="34" charset="0"/>
              </a:rPr>
              <a:t>Nena Schvaneveldt, MSLIS, AHIP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CDB5C0A9-48EF-4957-80A2-5853678941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156" y="33528237"/>
            <a:ext cx="4489344" cy="4470400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xmlns="" id="{3F6FAB3B-B12A-4813-B623-754F8AAB000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7893" y="35316397"/>
            <a:ext cx="2682240" cy="2682240"/>
          </a:xfrm>
          <a:prstGeom prst="rect">
            <a:avLst/>
          </a:prstGeom>
          <a:solidFill>
            <a:srgbClr val="FBEBC2"/>
          </a:solidFill>
        </p:spPr>
      </p:pic>
      <p:sp>
        <p:nvSpPr>
          <p:cNvPr id="20" name="Graphic 18">
            <a:extLst>
              <a:ext uri="{FF2B5EF4-FFF2-40B4-BE49-F238E27FC236}">
                <a16:creationId xmlns:a16="http://schemas.microsoft.com/office/drawing/2014/main" xmlns="" id="{BDF411EE-4753-4C32-9DAF-D5DA024A3893}"/>
              </a:ext>
            </a:extLst>
          </p:cNvPr>
          <p:cNvSpPr/>
          <p:nvPr/>
        </p:nvSpPr>
        <p:spPr>
          <a:xfrm>
            <a:off x="-8387400" y="3978072"/>
            <a:ext cx="420947" cy="391476"/>
          </a:xfrm>
          <a:custGeom>
            <a:avLst/>
            <a:gdLst>
              <a:gd name="connsiteX0" fmla="*/ 310594 w 327663"/>
              <a:gd name="connsiteY0" fmla="*/ 219906 h 335196"/>
              <a:gd name="connsiteX1" fmla="*/ 246568 w 327663"/>
              <a:gd name="connsiteY1" fmla="*/ 176217 h 335196"/>
              <a:gd name="connsiteX2" fmla="*/ 212295 w 327663"/>
              <a:gd name="connsiteY2" fmla="*/ 176217 h 335196"/>
              <a:gd name="connsiteX3" fmla="*/ 165217 w 327663"/>
              <a:gd name="connsiteY3" fmla="*/ 189022 h 335196"/>
              <a:gd name="connsiteX4" fmla="*/ 118138 w 327663"/>
              <a:gd name="connsiteY4" fmla="*/ 176217 h 335196"/>
              <a:gd name="connsiteX5" fmla="*/ 83866 w 327663"/>
              <a:gd name="connsiteY5" fmla="*/ 176217 h 335196"/>
              <a:gd name="connsiteX6" fmla="*/ 19839 w 327663"/>
              <a:gd name="connsiteY6" fmla="*/ 219906 h 335196"/>
              <a:gd name="connsiteX7" fmla="*/ 1385 w 327663"/>
              <a:gd name="connsiteY7" fmla="*/ 299750 h 335196"/>
              <a:gd name="connsiteX8" fmla="*/ 165970 w 327663"/>
              <a:gd name="connsiteY8" fmla="*/ 335529 h 335196"/>
              <a:gd name="connsiteX9" fmla="*/ 329802 w 327663"/>
              <a:gd name="connsiteY9" fmla="*/ 299750 h 335196"/>
              <a:gd name="connsiteX10" fmla="*/ 310594 w 327663"/>
              <a:gd name="connsiteY10" fmla="*/ 219906 h 335196"/>
              <a:gd name="connsiteX11" fmla="*/ 165593 w 327663"/>
              <a:gd name="connsiteY11" fmla="*/ 154749 h 335196"/>
              <a:gd name="connsiteX12" fmla="*/ 242425 w 327663"/>
              <a:gd name="connsiteY12" fmla="*/ 77918 h 335196"/>
              <a:gd name="connsiteX13" fmla="*/ 165593 w 327663"/>
              <a:gd name="connsiteY13" fmla="*/ 1086 h 335196"/>
              <a:gd name="connsiteX14" fmla="*/ 88762 w 327663"/>
              <a:gd name="connsiteY14" fmla="*/ 77918 h 335196"/>
              <a:gd name="connsiteX15" fmla="*/ 165593 w 327663"/>
              <a:gd name="connsiteY15" fmla="*/ 154749 h 335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27663" h="335196">
                <a:moveTo>
                  <a:pt x="310594" y="219906"/>
                </a:moveTo>
                <a:cubicBezTo>
                  <a:pt x="287243" y="179983"/>
                  <a:pt x="246568" y="176217"/>
                  <a:pt x="246568" y="176217"/>
                </a:cubicBezTo>
                <a:lnTo>
                  <a:pt x="212295" y="176217"/>
                </a:lnTo>
                <a:cubicBezTo>
                  <a:pt x="198360" y="184126"/>
                  <a:pt x="182541" y="189022"/>
                  <a:pt x="165217" y="189022"/>
                </a:cubicBezTo>
                <a:cubicBezTo>
                  <a:pt x="147892" y="189022"/>
                  <a:pt x="132074" y="184503"/>
                  <a:pt x="118138" y="176217"/>
                </a:cubicBezTo>
                <a:lnTo>
                  <a:pt x="83866" y="176217"/>
                </a:lnTo>
                <a:cubicBezTo>
                  <a:pt x="83866" y="176217"/>
                  <a:pt x="43190" y="179983"/>
                  <a:pt x="19839" y="219906"/>
                </a:cubicBezTo>
                <a:cubicBezTo>
                  <a:pt x="-2758" y="259828"/>
                  <a:pt x="1385" y="299750"/>
                  <a:pt x="1385" y="299750"/>
                </a:cubicBezTo>
                <a:cubicBezTo>
                  <a:pt x="1385" y="299750"/>
                  <a:pt x="37164" y="335529"/>
                  <a:pt x="165970" y="335529"/>
                </a:cubicBezTo>
                <a:cubicBezTo>
                  <a:pt x="294776" y="335529"/>
                  <a:pt x="329802" y="299750"/>
                  <a:pt x="329802" y="299750"/>
                </a:cubicBezTo>
                <a:cubicBezTo>
                  <a:pt x="329802" y="299750"/>
                  <a:pt x="333945" y="259828"/>
                  <a:pt x="310594" y="219906"/>
                </a:cubicBezTo>
                <a:close/>
                <a:moveTo>
                  <a:pt x="165593" y="154749"/>
                </a:moveTo>
                <a:cubicBezTo>
                  <a:pt x="208152" y="154749"/>
                  <a:pt x="242425" y="120477"/>
                  <a:pt x="242425" y="77918"/>
                </a:cubicBezTo>
                <a:cubicBezTo>
                  <a:pt x="242425" y="35359"/>
                  <a:pt x="208152" y="1086"/>
                  <a:pt x="165593" y="1086"/>
                </a:cubicBezTo>
                <a:cubicBezTo>
                  <a:pt x="123035" y="1086"/>
                  <a:pt x="88762" y="35736"/>
                  <a:pt x="88762" y="77918"/>
                </a:cubicBezTo>
                <a:cubicBezTo>
                  <a:pt x="88762" y="120477"/>
                  <a:pt x="123035" y="154749"/>
                  <a:pt x="165593" y="15474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66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102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079A816-E9FB-5F48-836B-D54BAC853638}"/>
              </a:ext>
            </a:extLst>
          </p:cNvPr>
          <p:cNvSpPr txBox="1"/>
          <p:nvPr/>
        </p:nvSpPr>
        <p:spPr>
          <a:xfrm>
            <a:off x="37800570" y="460262"/>
            <a:ext cx="10684941" cy="1062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307" b="1" dirty="0">
                <a:latin typeface="Lato" panose="020F0502020204030203" pitchFamily="34" charset="0"/>
                <a:cs typeface="Lato" panose="020F0502020204030203" pitchFamily="34" charset="0"/>
              </a:rPr>
              <a:t>Poster #106</a:t>
            </a:r>
            <a:endParaRPr lang="en-US" sz="6307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430D8A2D-59A6-684C-B425-2648C701FDE2}"/>
              </a:ext>
            </a:extLst>
          </p:cNvPr>
          <p:cNvSpPr/>
          <p:nvPr/>
        </p:nvSpPr>
        <p:spPr>
          <a:xfrm>
            <a:off x="7718926" y="7087209"/>
            <a:ext cx="24721428" cy="19573613"/>
          </a:xfrm>
          <a:prstGeom prst="rect">
            <a:avLst/>
          </a:prstGeom>
          <a:noFill/>
        </p:spPr>
        <p:txBody>
          <a:bodyPr wrap="square" lIns="106793" tIns="53396" rIns="106793" bIns="53396">
            <a:spAutoFit/>
          </a:bodyPr>
          <a:lstStyle/>
          <a:p>
            <a:pPr algn="ctr"/>
            <a:r>
              <a:rPr lang="en-US" sz="16235" dirty="0">
                <a:solidFill>
                  <a:schemeClr val="bg2">
                    <a:lumMod val="50000"/>
                  </a:schemeClr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“It is very </a:t>
            </a:r>
          </a:p>
          <a:p>
            <a:pPr algn="ctr"/>
            <a:r>
              <a:rPr lang="en-US" sz="16235" dirty="0">
                <a:solidFill>
                  <a:schemeClr val="bg2">
                    <a:lumMod val="50000"/>
                  </a:schemeClr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important that </a:t>
            </a:r>
          </a:p>
          <a:p>
            <a:pPr algn="ctr"/>
            <a:r>
              <a:rPr lang="en-US" sz="16235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dental librarians </a:t>
            </a:r>
            <a:r>
              <a:rPr lang="en-US" sz="16235" dirty="0">
                <a:solidFill>
                  <a:schemeClr val="bg2">
                    <a:lumMod val="50000"/>
                  </a:schemeClr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understand how </a:t>
            </a:r>
          </a:p>
          <a:p>
            <a:pPr algn="ctr"/>
            <a:r>
              <a:rPr lang="en-US" sz="16235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oral health </a:t>
            </a:r>
            <a:r>
              <a:rPr lang="en-US" sz="16235" dirty="0">
                <a:solidFill>
                  <a:schemeClr val="bg2">
                    <a:lumMod val="50000"/>
                  </a:schemeClr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is truly </a:t>
            </a:r>
          </a:p>
          <a:p>
            <a:pPr algn="ctr"/>
            <a:r>
              <a:rPr lang="en-US" sz="16235" dirty="0">
                <a:solidFill>
                  <a:schemeClr val="bg2">
                    <a:lumMod val="50000"/>
                  </a:schemeClr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connected</a:t>
            </a:r>
            <a:r>
              <a:rPr lang="en-US" sz="16235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6235" dirty="0">
                <a:solidFill>
                  <a:schemeClr val="bg2">
                    <a:lumMod val="50000"/>
                  </a:schemeClr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to</a:t>
            </a:r>
            <a:r>
              <a:rPr lang="en-US" sz="16235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sz="16235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overall health.” </a:t>
            </a:r>
            <a:br>
              <a:rPr lang="en-US" sz="16235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</a:br>
            <a:r>
              <a:rPr lang="en-US" sz="12848" i="1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1680" i="1" dirty="0">
                <a:solidFill>
                  <a:schemeClr val="bg2">
                    <a:lumMod val="50000"/>
                  </a:schemeClr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Dental Section Member Interview</a:t>
            </a:r>
            <a:endParaRPr lang="en-US" sz="11680" i="1" dirty="0">
              <a:ln w="0"/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719E632B-4A74-FD4C-AD5E-DE4CC8D6D91C}"/>
              </a:ext>
            </a:extLst>
          </p:cNvPr>
          <p:cNvSpPr/>
          <p:nvPr/>
        </p:nvSpPr>
        <p:spPr>
          <a:xfrm>
            <a:off x="-8505944" y="6856848"/>
            <a:ext cx="4887333" cy="754850"/>
          </a:xfrm>
          <a:prstGeom prst="rect">
            <a:avLst/>
          </a:prstGeom>
          <a:noFill/>
        </p:spPr>
        <p:txBody>
          <a:bodyPr wrap="square" lIns="106793" tIns="53396" rIns="106793" bIns="53396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4205" b="1" dirty="0">
                <a:ln/>
                <a:solidFill>
                  <a:srgbClr val="F9E0BB"/>
                </a:solidFill>
                <a:latin typeface="Lato Black" panose="020F0A02020204030203" pitchFamily="34" charset="0"/>
                <a:cs typeface="Arial" panose="020B0604020202020204" pitchFamily="34" charset="0"/>
              </a:rPr>
              <a:t>INTRODUCTION</a:t>
            </a:r>
            <a:endParaRPr lang="en-US" sz="4205" b="1" dirty="0">
              <a:ln/>
              <a:solidFill>
                <a:srgbClr val="F9E0BB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BFFC3E4D-B631-4B45-B5C2-5B965C5F1AB5}"/>
              </a:ext>
            </a:extLst>
          </p:cNvPr>
          <p:cNvSpPr/>
          <p:nvPr/>
        </p:nvSpPr>
        <p:spPr>
          <a:xfrm>
            <a:off x="-8505944" y="13287100"/>
            <a:ext cx="4887333" cy="754850"/>
          </a:xfrm>
          <a:prstGeom prst="rect">
            <a:avLst/>
          </a:prstGeom>
          <a:noFill/>
        </p:spPr>
        <p:txBody>
          <a:bodyPr wrap="square" lIns="106793" tIns="53396" rIns="106793" bIns="53396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4205" b="1" dirty="0">
                <a:ln/>
                <a:solidFill>
                  <a:srgbClr val="F9E0BB"/>
                </a:solidFill>
                <a:latin typeface="Lato Black" panose="020F0A02020204030203" pitchFamily="34" charset="0"/>
                <a:cs typeface="Arial" panose="020B0604020202020204" pitchFamily="34" charset="0"/>
              </a:rPr>
              <a:t>DESCRIPTION</a:t>
            </a:r>
            <a:endParaRPr lang="en-US" sz="4205" b="1" dirty="0">
              <a:ln/>
              <a:solidFill>
                <a:srgbClr val="F9E0BB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495637DA-9EE2-164A-A234-DE4573323235}"/>
              </a:ext>
            </a:extLst>
          </p:cNvPr>
          <p:cNvSpPr txBox="1"/>
          <p:nvPr/>
        </p:nvSpPr>
        <p:spPr>
          <a:xfrm>
            <a:off x="-8402087" y="13877149"/>
            <a:ext cx="10684940" cy="5525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67750" indent="-867750">
              <a:lnSpc>
                <a:spcPct val="120000"/>
              </a:lnSpc>
              <a:buFont typeface="+mj-lt"/>
              <a:buAutoNum type="arabicPeriod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Examined historical documents from the Dental Section </a:t>
            </a:r>
          </a:p>
          <a:p>
            <a:pPr marL="867750" indent="-867750">
              <a:lnSpc>
                <a:spcPct val="120000"/>
              </a:lnSpc>
              <a:buFont typeface="+mj-lt"/>
              <a:buAutoNum type="arabicPeriod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Conducted interviews with community members.</a:t>
            </a:r>
          </a:p>
          <a:p>
            <a:pPr marL="867750" indent="-867750">
              <a:lnSpc>
                <a:spcPct val="120000"/>
              </a:lnSpc>
              <a:buFont typeface="+mj-lt"/>
              <a:buAutoNum type="arabicPeriod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Established context via review  and description of history of dentistry and its relationship to medicine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DD0295DC-EE04-4A45-B79E-E840D896F489}"/>
              </a:ext>
            </a:extLst>
          </p:cNvPr>
          <p:cNvSpPr txBox="1"/>
          <p:nvPr/>
        </p:nvSpPr>
        <p:spPr>
          <a:xfrm>
            <a:off x="-8469843" y="20827167"/>
            <a:ext cx="10684940" cy="17171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2660 BC Egypt - The oldest recorded dentist in the world recognized as both “chief of dentists”[1] and “chief of physicians.”[1] </a:t>
            </a:r>
          </a:p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Interim time period when dental care was primarily performed by tooth pullers who were sometimes licensed surgeons but other times not. </a:t>
            </a:r>
          </a:p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1728 - Pierre Fauchard of France again introduced the idea of dentistry as a branch of surgery. This time the idea stuck and spread around the world.[2] </a:t>
            </a:r>
          </a:p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1840 - The renewed separation of dentistry and medicine in the United States (US) occurred with the establishment of the first dental college in the US – Baltimore College of Dental Surgery. The founders originally intended it to be a specialty within Baltimore Medical College, but this did not occur, although the exact reason remains unknown.[3]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xmlns="" id="{5A4A5077-7D82-5040-B84E-A24AF2A3F688}"/>
              </a:ext>
            </a:extLst>
          </p:cNvPr>
          <p:cNvSpPr/>
          <p:nvPr/>
        </p:nvSpPr>
        <p:spPr>
          <a:xfrm>
            <a:off x="-8511902" y="20028873"/>
            <a:ext cx="9630550" cy="754850"/>
          </a:xfrm>
          <a:prstGeom prst="rect">
            <a:avLst/>
          </a:prstGeom>
          <a:noFill/>
        </p:spPr>
        <p:txBody>
          <a:bodyPr wrap="square" lIns="106793" tIns="53396" rIns="106793" bIns="53396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4205" b="1" dirty="0">
                <a:ln/>
                <a:solidFill>
                  <a:srgbClr val="F9E0BB"/>
                </a:solidFill>
                <a:latin typeface="Lato Black" panose="020F0A02020204030203" pitchFamily="34" charset="0"/>
                <a:cs typeface="Arial" panose="020B0604020202020204" pitchFamily="34" charset="0"/>
              </a:rPr>
              <a:t>HISTORY OF DENTISTRY &amp; MEDICINE</a:t>
            </a:r>
            <a:endParaRPr lang="en-US" sz="4205" b="1" dirty="0">
              <a:ln/>
              <a:solidFill>
                <a:srgbClr val="F9E0BB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7F00F472-D159-954C-A2D8-B377BE07CBD9}"/>
              </a:ext>
            </a:extLst>
          </p:cNvPr>
          <p:cNvSpPr/>
          <p:nvPr/>
        </p:nvSpPr>
        <p:spPr>
          <a:xfrm>
            <a:off x="37588567" y="2058194"/>
            <a:ext cx="9630550" cy="769555"/>
          </a:xfrm>
          <a:prstGeom prst="rect">
            <a:avLst/>
          </a:prstGeom>
          <a:noFill/>
        </p:spPr>
        <p:txBody>
          <a:bodyPr wrap="square" lIns="106793" tIns="53396" rIns="106793" bIns="53396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4205" b="1" dirty="0">
                <a:ln/>
                <a:solidFill>
                  <a:srgbClr val="F9E0BB"/>
                </a:solidFill>
                <a:latin typeface="Lato Black" panose="020F0A02020204030203" pitchFamily="34" charset="0"/>
                <a:cs typeface="Arial" panose="020B0604020202020204" pitchFamily="34" charset="0"/>
              </a:rPr>
              <a:t>SECTION HISTORY</a:t>
            </a:r>
            <a:endParaRPr lang="en-US" sz="4205" b="1" dirty="0">
              <a:ln/>
              <a:solidFill>
                <a:srgbClr val="F9E0BB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9BFF6289-347A-A945-81C3-0195CB4B5FE7}"/>
              </a:ext>
            </a:extLst>
          </p:cNvPr>
          <p:cNvSpPr txBox="1"/>
          <p:nvPr/>
        </p:nvSpPr>
        <p:spPr>
          <a:xfrm>
            <a:off x="37588568" y="2922528"/>
            <a:ext cx="10684941" cy="12512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1924 – First paper presented on a dental topic at Medical Library Association (MLA) Annual Meeting, Chicago, IL, by George B. Denton, Ph.D., Northwestern University Dental School, “Making a dental library active.”</a:t>
            </a:r>
          </a:p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1933 – Fourteen people invited to attend the MLA meeting with the intention of holding a round table on dental libraries. The leader prevailed upon those present to join MLA so a committee might be appointed to prepare programs for future dental round tables.[4]</a:t>
            </a:r>
          </a:p>
          <a:p>
            <a:pPr>
              <a:lnSpc>
                <a:spcPct val="120000"/>
              </a:lnSpc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These events correlate to significant advances in the dental field in the first half of the 20th Century.[5]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E2F05699-2F36-354D-AD53-B4CEDD15942F}"/>
              </a:ext>
            </a:extLst>
          </p:cNvPr>
          <p:cNvSpPr/>
          <p:nvPr/>
        </p:nvSpPr>
        <p:spPr>
          <a:xfrm>
            <a:off x="37574942" y="15373817"/>
            <a:ext cx="9630550" cy="769555"/>
          </a:xfrm>
          <a:prstGeom prst="rect">
            <a:avLst/>
          </a:prstGeom>
          <a:noFill/>
        </p:spPr>
        <p:txBody>
          <a:bodyPr wrap="square" lIns="106793" tIns="53396" rIns="106793" bIns="53396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4205" b="1" dirty="0">
                <a:ln/>
                <a:solidFill>
                  <a:srgbClr val="F9E0BB"/>
                </a:solidFill>
                <a:latin typeface="Lato Black" panose="020F0A02020204030203" pitchFamily="34" charset="0"/>
                <a:cs typeface="Arial" panose="020B0604020202020204" pitchFamily="34" charset="0"/>
              </a:rPr>
              <a:t>SECTION INTERVIEWS</a:t>
            </a:r>
            <a:endParaRPr lang="en-US" sz="4205" b="1" dirty="0">
              <a:ln/>
              <a:solidFill>
                <a:srgbClr val="F9E0BB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48EC345D-95C3-0F44-8479-C94497F74C25}"/>
              </a:ext>
            </a:extLst>
          </p:cNvPr>
          <p:cNvSpPr txBox="1"/>
          <p:nvPr/>
        </p:nvSpPr>
        <p:spPr>
          <a:xfrm>
            <a:off x="37588568" y="16128669"/>
            <a:ext cx="10684941" cy="14069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When asked about their experience with the section, specifically regarding benefits and significant changes, interviewees highlighted:</a:t>
            </a:r>
          </a:p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Community</a:t>
            </a:r>
            <a:b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</a:br>
            <a:r>
              <a:rPr lang="en-US" sz="4205" b="1" i="1" dirty="0">
                <a:latin typeface="Lato" panose="020F0502020204030203" pitchFamily="34" charset="0"/>
                <a:cs typeface="Arial" panose="020B0604020202020204" pitchFamily="34" charset="0"/>
              </a:rPr>
              <a:t>“It’s great being able to be a part of a niche community of librarians genuinely interested in seeing each other succeed.”</a:t>
            </a:r>
          </a:p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Knowledge Sharing</a:t>
            </a:r>
            <a:b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</a:br>
            <a:r>
              <a:rPr lang="en-US" sz="4205" b="1" i="1" dirty="0">
                <a:latin typeface="Lato" panose="020F0502020204030203" pitchFamily="34" charset="0"/>
                <a:cs typeface="Arial" panose="020B0604020202020204" pitchFamily="34" charset="0"/>
              </a:rPr>
              <a:t>“It’s become really important to not only be able to help our constituents find the literature, but we also really need to be knowledgeable about scholarly communications in the dental world.”</a:t>
            </a:r>
          </a:p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  <a:t>Passion for Dentistry</a:t>
            </a:r>
            <a:br>
              <a:rPr lang="en-US" sz="4205" b="1" dirty="0">
                <a:latin typeface="Lato" panose="020F0502020204030203" pitchFamily="34" charset="0"/>
                <a:cs typeface="Arial" panose="020B0604020202020204" pitchFamily="34" charset="0"/>
              </a:rPr>
            </a:br>
            <a:r>
              <a:rPr lang="en-US" sz="4205" b="1" i="1" dirty="0">
                <a:latin typeface="Lato" panose="020F0502020204030203" pitchFamily="34" charset="0"/>
                <a:cs typeface="Arial" panose="020B0604020202020204" pitchFamily="34" charset="0"/>
              </a:rPr>
              <a:t>“People in the section who truly care about the field.”</a:t>
            </a:r>
            <a:endParaRPr lang="en-US" sz="4205" b="1" dirty="0">
              <a:latin typeface="Lato" panose="020F0502020204030203" pitchFamily="34" charset="0"/>
              <a:cs typeface="Arial" panose="020B0604020202020204" pitchFamily="34" charset="0"/>
            </a:endParaRPr>
          </a:p>
          <a:p>
            <a:pPr marL="667499" indent="-667499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4205" b="1" dirty="0">
              <a:latin typeface="Lato" panose="020F0502020204030203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xmlns="" id="{83006A3F-5E9E-7144-967E-708C9BCB787A}"/>
              </a:ext>
            </a:extLst>
          </p:cNvPr>
          <p:cNvSpPr/>
          <p:nvPr/>
        </p:nvSpPr>
        <p:spPr>
          <a:xfrm>
            <a:off x="37574941" y="29382065"/>
            <a:ext cx="9630550" cy="769555"/>
          </a:xfrm>
          <a:prstGeom prst="rect">
            <a:avLst/>
          </a:prstGeom>
          <a:noFill/>
        </p:spPr>
        <p:txBody>
          <a:bodyPr wrap="square" lIns="106793" tIns="53396" rIns="106793" bIns="53396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4205" b="1" dirty="0">
                <a:ln/>
                <a:solidFill>
                  <a:srgbClr val="F9E0BB"/>
                </a:solidFill>
                <a:latin typeface="Lato Black" panose="020F0A02020204030203" pitchFamily="34" charset="0"/>
                <a:cs typeface="Arial" panose="020B0604020202020204" pitchFamily="34" charset="0"/>
              </a:rPr>
              <a:t>REFERENCES</a:t>
            </a:r>
            <a:endParaRPr lang="en-US" sz="4205" b="1" dirty="0">
              <a:ln/>
              <a:solidFill>
                <a:srgbClr val="F9E0BB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60CAB89E-4CC3-E243-9484-1E371D22DD44}"/>
              </a:ext>
            </a:extLst>
          </p:cNvPr>
          <p:cNvSpPr txBox="1"/>
          <p:nvPr/>
        </p:nvSpPr>
        <p:spPr>
          <a:xfrm>
            <a:off x="37402879" y="30068627"/>
            <a:ext cx="11484151" cy="908283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71" b="1" dirty="0">
                <a:latin typeface="Lato" panose="020F0502020204030203" pitchFamily="34" charset="0"/>
                <a:cs typeface="Arial" panose="020B0604020202020204" pitchFamily="34" charset="0"/>
              </a:rPr>
              <a:t>1. Forshaw RJ. The practice of dentistry in ancient Egypt. Br Dent J. 2009 May;206(9):481–6.</a:t>
            </a:r>
          </a:p>
          <a:p>
            <a:pPr>
              <a:lnSpc>
                <a:spcPct val="120000"/>
              </a:lnSpc>
            </a:pPr>
            <a:r>
              <a:rPr lang="en-US" sz="3271" b="1" dirty="0">
                <a:latin typeface="Lato" panose="020F0502020204030203" pitchFamily="34" charset="0"/>
                <a:cs typeface="Arial" panose="020B0604020202020204" pitchFamily="34" charset="0"/>
              </a:rPr>
              <a:t>2. Barnett R. The Smile Stealers: The Fine and Foul Art of Dentistry. 1 edition. London: Thames &amp; Hudson; 2017. 256 p.</a:t>
            </a:r>
          </a:p>
          <a:p>
            <a:pPr>
              <a:lnSpc>
                <a:spcPct val="120000"/>
              </a:lnSpc>
            </a:pPr>
            <a:r>
              <a:rPr lang="en-US" sz="3271" b="1" dirty="0">
                <a:latin typeface="Lato" panose="020F0502020204030203" pitchFamily="34" charset="0"/>
                <a:cs typeface="Arial" panose="020B0604020202020204" pitchFamily="34" charset="0"/>
              </a:rPr>
              <a:t>3. Otto M. Teeth: The Story of Beauty, Inequality, and the Struggle for Oral Health in </a:t>
            </a:r>
          </a:p>
          <a:p>
            <a:pPr>
              <a:lnSpc>
                <a:spcPct val="120000"/>
              </a:lnSpc>
            </a:pPr>
            <a:r>
              <a:rPr lang="en-US" sz="3271" b="1" dirty="0">
                <a:latin typeface="Lato" panose="020F0502020204030203" pitchFamily="34" charset="0"/>
                <a:cs typeface="Arial" panose="020B0604020202020204" pitchFamily="34" charset="0"/>
              </a:rPr>
              <a:t>America. 1 edition. New York: The New Press; 2017. 288 p. </a:t>
            </a:r>
          </a:p>
          <a:p>
            <a:pPr>
              <a:lnSpc>
                <a:spcPct val="120000"/>
              </a:lnSpc>
            </a:pPr>
            <a:endParaRPr lang="en-US" sz="3271" b="1" dirty="0">
              <a:latin typeface="Lato" panose="020F0502020204030203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271" b="1" dirty="0">
                <a:latin typeface="Lato" panose="020F0502020204030203" pitchFamily="34" charset="0"/>
                <a:cs typeface="Arial" panose="020B0604020202020204" pitchFamily="34" charset="0"/>
              </a:rPr>
              <a:t>4.Dental Library Roundtable, Bulletin of the Medical Library Association. V, 22(2); v.22(2);  1933 Nov. p.74-77</a:t>
            </a:r>
          </a:p>
          <a:p>
            <a:pPr>
              <a:lnSpc>
                <a:spcPct val="120000"/>
              </a:lnSpc>
            </a:pPr>
            <a:r>
              <a:rPr lang="en-US" sz="3271" b="1" dirty="0">
                <a:latin typeface="Lato" panose="020F0502020204030203" pitchFamily="34" charset="0"/>
                <a:cs typeface="Arial" panose="020B0604020202020204" pitchFamily="34" charset="0"/>
              </a:rPr>
              <a:t>5. American Dental Association. History of Dentistry Timeline. Access April 2, 2019. http://www.ada.org/en/about-the-ada/ada-history-and-presidents-of-the-ada/ada-history-of-dentistry-timeline</a:t>
            </a:r>
          </a:p>
          <a:p>
            <a:pPr>
              <a:lnSpc>
                <a:spcPct val="120000"/>
              </a:lnSpc>
            </a:pPr>
            <a:endParaRPr lang="en-US" sz="3271" b="1" dirty="0">
              <a:latin typeface="Lato" panose="020F0502020204030203" pitchFamily="34" charset="0"/>
              <a:cs typeface="Arial" panose="020B0604020202020204" pitchFamily="34" charset="0"/>
            </a:endParaRPr>
          </a:p>
        </p:txBody>
      </p:sp>
      <p:pic>
        <p:nvPicPr>
          <p:cNvPr id="45" name="Picture 44" descr="A close up of a logo&#10;&#10;Description automatically generated">
            <a:extLst>
              <a:ext uri="{FF2B5EF4-FFF2-40B4-BE49-F238E27FC236}">
                <a16:creationId xmlns:a16="http://schemas.microsoft.com/office/drawing/2014/main" xmlns="" id="{F2A3683B-2F4A-7340-9A74-C16185B7F70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08924" y="26079908"/>
            <a:ext cx="1315341" cy="5054943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A177B18C-CFD7-4E43-8DB1-ACD4D8C7C5AF}"/>
              </a:ext>
            </a:extLst>
          </p:cNvPr>
          <p:cNvSpPr/>
          <p:nvPr/>
        </p:nvSpPr>
        <p:spPr>
          <a:xfrm>
            <a:off x="9943102" y="29586900"/>
            <a:ext cx="21233587" cy="9094911"/>
          </a:xfrm>
          <a:prstGeom prst="rect">
            <a:avLst/>
          </a:prstGeom>
          <a:noFill/>
        </p:spPr>
        <p:txBody>
          <a:bodyPr wrap="square" lIns="106793" tIns="53396" rIns="106793" bIns="53396">
            <a:spAutoFit/>
          </a:bodyPr>
          <a:lstStyle/>
          <a:p>
            <a:pPr algn="ctr"/>
            <a:r>
              <a:rPr lang="en-US" sz="11680" dirty="0">
                <a:solidFill>
                  <a:schemeClr val="bg2">
                    <a:lumMod val="50000"/>
                  </a:schemeClr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The </a:t>
            </a:r>
            <a:r>
              <a:rPr lang="en-US" sz="11680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history of a community </a:t>
            </a:r>
            <a:r>
              <a:rPr lang="en-US" sz="11680" dirty="0">
                <a:solidFill>
                  <a:schemeClr val="bg2">
                    <a:lumMod val="50000"/>
                  </a:schemeClr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of librarians informed by the history of the practitioners they serve is </a:t>
            </a:r>
            <a:r>
              <a:rPr lang="en-US" sz="11680" b="1" dirty="0">
                <a:solidFill>
                  <a:srgbClr val="777171"/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important</a:t>
            </a:r>
            <a:r>
              <a:rPr lang="en-US" sz="11680" dirty="0">
                <a:solidFill>
                  <a:srgbClr val="777171"/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 to </a:t>
            </a:r>
            <a:r>
              <a:rPr lang="en-US" sz="11680" dirty="0"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directing MLA’s future</a:t>
            </a:r>
            <a:r>
              <a:rPr lang="en-US" sz="11680" dirty="0">
                <a:solidFill>
                  <a:schemeClr val="bg2">
                    <a:lumMod val="50000"/>
                  </a:schemeClr>
                </a:solidFill>
                <a:latin typeface="Lato Black" panose="020F0A02020204030203" pitchFamily="34" charset="0"/>
                <a:ea typeface="Roboto" panose="02000000000000000000" pitchFamily="2" charset="0"/>
                <a:cs typeface="Arial" panose="020B0604020202020204" pitchFamily="34" charset="0"/>
              </a:rPr>
              <a:t>.</a:t>
            </a:r>
            <a:endParaRPr lang="en-US" sz="11680" i="1" dirty="0">
              <a:ln w="0"/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9" name="Picture 48" descr="A close up of a logo&#10;&#10;Description automatically generated">
            <a:extLst>
              <a:ext uri="{FF2B5EF4-FFF2-40B4-BE49-F238E27FC236}">
                <a16:creationId xmlns:a16="http://schemas.microsoft.com/office/drawing/2014/main" xmlns="" id="{BEB693CA-358D-B743-87CA-8E75B0A241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680447" y="26147373"/>
            <a:ext cx="1315341" cy="5054943"/>
          </a:xfrm>
          <a:prstGeom prst="rect">
            <a:avLst/>
          </a:prstGeom>
        </p:spPr>
      </p:pic>
      <p:pic>
        <p:nvPicPr>
          <p:cNvPr id="50" name="Picture 49" descr="A close up of a logo&#10;&#10;Description automatically generated">
            <a:extLst>
              <a:ext uri="{FF2B5EF4-FFF2-40B4-BE49-F238E27FC236}">
                <a16:creationId xmlns:a16="http://schemas.microsoft.com/office/drawing/2014/main" xmlns="" id="{A519F285-CFBC-A045-8A2A-26B60EC97E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308178" y="26147373"/>
            <a:ext cx="1315341" cy="5054943"/>
          </a:xfrm>
          <a:prstGeom prst="rect">
            <a:avLst/>
          </a:prstGeom>
        </p:spPr>
      </p:pic>
      <p:pic>
        <p:nvPicPr>
          <p:cNvPr id="51" name="Picture 50" descr="A close up of a logo&#10;&#10;Description automatically generated">
            <a:extLst>
              <a:ext uri="{FF2B5EF4-FFF2-40B4-BE49-F238E27FC236}">
                <a16:creationId xmlns:a16="http://schemas.microsoft.com/office/drawing/2014/main" xmlns="" id="{C4D793B3-3CAA-A14C-BD92-3508ADEBE4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22120207" y="26147373"/>
            <a:ext cx="1315341" cy="5054943"/>
          </a:xfrm>
          <a:prstGeom prst="rect">
            <a:avLst/>
          </a:prstGeom>
        </p:spPr>
      </p:pic>
      <p:pic>
        <p:nvPicPr>
          <p:cNvPr id="52" name="Picture 51" descr="A close up of a logo&#10;&#10;Description automatically generated">
            <a:extLst>
              <a:ext uri="{FF2B5EF4-FFF2-40B4-BE49-F238E27FC236}">
                <a16:creationId xmlns:a16="http://schemas.microsoft.com/office/drawing/2014/main" xmlns="" id="{1DE35685-8CDC-5647-99EF-A025D2D6574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27720995" y="26196922"/>
            <a:ext cx="1315341" cy="5054943"/>
          </a:xfrm>
          <a:prstGeom prst="rect">
            <a:avLst/>
          </a:prstGeom>
        </p:spPr>
      </p:pic>
      <p:pic>
        <p:nvPicPr>
          <p:cNvPr id="53" name="Picture 52" descr="A close up of a logo&#10;&#10;Description automatically generated">
            <a:extLst>
              <a:ext uri="{FF2B5EF4-FFF2-40B4-BE49-F238E27FC236}">
                <a16:creationId xmlns:a16="http://schemas.microsoft.com/office/drawing/2014/main" xmlns="" id="{27B1302A-F7CF-4643-8669-CE6954B2DC0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33472678" y="26147373"/>
            <a:ext cx="1315341" cy="5054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56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6564</TotalTime>
  <Words>568</Words>
  <Application>Microsoft Office PowerPoint</Application>
  <PresentationFormat>Custom</PresentationFormat>
  <Paragraphs>44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Roboto</vt:lpstr>
      <vt:lpstr>Calibri Light</vt:lpstr>
      <vt:lpstr>Lato</vt:lpstr>
      <vt:lpstr>Arial</vt:lpstr>
      <vt:lpstr>Lato Black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Morrison</dc:creator>
  <cp:lastModifiedBy>Nicole Theis-Mahon</cp:lastModifiedBy>
  <cp:revision>177</cp:revision>
  <cp:lastPrinted>2019-04-10T20:11:14Z</cp:lastPrinted>
  <dcterms:created xsi:type="dcterms:W3CDTF">2018-09-16T19:13:41Z</dcterms:created>
  <dcterms:modified xsi:type="dcterms:W3CDTF">2019-04-16T18:04:36Z</dcterms:modified>
</cp:coreProperties>
</file>